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7" r:id="rId5"/>
    <p:sldId id="273" r:id="rId6"/>
    <p:sldId id="274" r:id="rId7"/>
    <p:sldId id="275" r:id="rId8"/>
    <p:sldId id="258" r:id="rId9"/>
    <p:sldId id="260" r:id="rId10"/>
    <p:sldId id="276" r:id="rId11"/>
    <p:sldId id="301" r:id="rId12"/>
    <p:sldId id="277" r:id="rId13"/>
    <p:sldId id="281" r:id="rId14"/>
    <p:sldId id="279" r:id="rId15"/>
    <p:sldId id="300" r:id="rId16"/>
    <p:sldId id="303" r:id="rId17"/>
    <p:sldId id="263" r:id="rId18"/>
    <p:sldId id="305" r:id="rId19"/>
    <p:sldId id="282" r:id="rId20"/>
    <p:sldId id="284" r:id="rId21"/>
    <p:sldId id="304" r:id="rId22"/>
    <p:sldId id="283" r:id="rId23"/>
    <p:sldId id="259" r:id="rId24"/>
    <p:sldId id="288" r:id="rId25"/>
    <p:sldId id="262" r:id="rId26"/>
    <p:sldId id="308" r:id="rId27"/>
    <p:sldId id="306" r:id="rId28"/>
    <p:sldId id="307" r:id="rId29"/>
    <p:sldId id="309" r:id="rId30"/>
    <p:sldId id="266" r:id="rId31"/>
    <p:sldId id="267" r:id="rId32"/>
    <p:sldId id="290" r:id="rId33"/>
    <p:sldId id="291" r:id="rId34"/>
    <p:sldId id="292" r:id="rId35"/>
    <p:sldId id="293" r:id="rId36"/>
    <p:sldId id="294" r:id="rId37"/>
    <p:sldId id="298" r:id="rId38"/>
    <p:sldId id="295" r:id="rId39"/>
    <p:sldId id="296" r:id="rId40"/>
    <p:sldId id="299" r:id="rId41"/>
    <p:sldId id="264" r:id="rId42"/>
    <p:sldId id="270" r:id="rId43"/>
  </p:sldIdLst>
  <p:sldSz cx="18288000" cy="10287000"/>
  <p:notesSz cx="6858000" cy="9144000"/>
  <p:embeddedFontLs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Fira Sans Black" panose="020B0A03050000020004" pitchFamily="34" charset="0"/>
      <p:bold r:id="rId50"/>
      <p:boldItalic r:id="rId51"/>
    </p:embeddedFont>
    <p:embeddedFont>
      <p:font typeface="Fira Sans ExtraBold" panose="020B0903050000020004" pitchFamily="34" charset="0"/>
      <p:bold r:id="rId52"/>
      <p:boldItalic r:id="rId53"/>
    </p:embeddedFont>
    <p:embeddedFont>
      <p:font typeface="Garet" panose="020B0604020202020204" charset="0"/>
      <p:regular r:id="rId54"/>
    </p:embeddedFont>
    <p:embeddedFont>
      <p:font typeface="Open Sans" panose="020B0606030504020204" pitchFamily="34" charset="0"/>
      <p:regular r:id="rId55"/>
      <p:bold r:id="rId56"/>
      <p:italic r:id="rId57"/>
      <p:boldItalic r:id="rId58"/>
    </p:embeddedFont>
    <p:embeddedFont>
      <p:font typeface="Roboto" panose="02000000000000000000" pitchFamily="2" charset="0"/>
      <p:regular r:id="rId59"/>
      <p:bold r:id="rId60"/>
      <p:italic r:id="rId61"/>
      <p:boldItalic r:id="rId62"/>
    </p:embeddedFont>
    <p:embeddedFont>
      <p:font typeface="Tahoma" panose="020B0604030504040204" pitchFamily="34" charset="0"/>
      <p:regular r:id="rId63"/>
      <p:bold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2" d="100"/>
          <a:sy n="22" d="100"/>
        </p:scale>
        <p:origin x="5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CAD3DF4-DBAC-4BCC-8E7F-F17DE20DD2AB}"/>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53E95-3F88-4897-801A-9018CFCF52F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5A1A8-8A45-4289-9D68-05E581CC4351}"/>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61065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896998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22523A-3445-4A70-A807-26B7672D3F41}"/>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3CD68F-8D25-4F5D-987B-CCD1510F6CF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F0732B-11F6-4767-960B-756D333706AD}"/>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82758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C43FA-49CB-4221-A067-397FB656DA30}"/>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11/27/2024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C2B218B-D352-4F27-9D43-7BD549788997}"/>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F3F26-B98A-4D07-85F8-7953EF490214}"/>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221333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6D0D-B823-40FA-9DDA-84B93D0AF2C8}"/>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11/27/2024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CE9128-5D67-471C-83CB-B7929BEEE484}"/>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CD3B12E-3072-4CD7-9081-6C971EC58EC3}"/>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13091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C0AB5-02A0-4639-87CE-4CFA566B16CE}"/>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11/27/2024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F533659-AB2F-40A8-8E82-07E03113E1B2}"/>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D7D564-2EC8-4702-A2E5-8A8C5D76EFD1}"/>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96001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38B4-93CE-416C-89E3-04A574537672}"/>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11/27/2024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E0DBE5C-9AA0-4700-BDBA-A8ABB59E6A89}"/>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464AB5-CF50-4326-9D61-DEF68EF33252}"/>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806974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96F9822-DB35-4942-9248-7992D0E68B43}"/>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11/27/2024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3DFCA0-0A38-4FE8-BB38-2073BA7DCF3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F55756-C36E-4BEC-AA3B-34491C038D9F}"/>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045664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5E47791-8C43-46B3-8060-0095BDF1722F}"/>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11/27/2024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4A166A-6681-4341-B972-B3449F11AA0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219AB5F-BC4E-4496-A3DA-3504494B10A3}"/>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177334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2CAC-303A-44A7-94E3-16C842D3AFF4}"/>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DAF6DD-D38F-4679-B5DD-9A1021A3CC7C}"/>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A7D2A6-FAA9-47BB-8FA6-FCB4DBA462FA}"/>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020690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E8D13-B9C9-4C95-8724-EE683605BD5F}"/>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40200B-BB2B-4E67-8CEB-060DA521D38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21790-4401-4B6B-AC2D-91B510495A5E}"/>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08114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097731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727195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452696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228705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949286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263286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866907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63183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233666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963868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293842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B14F94E7-8F50-4C84-8C76-9634379C55B4}" type="datetimeFigureOut">
              <a:rPr lang="en-US" smtClean="0">
                <a:solidFill>
                  <a:prstClr val="black">
                    <a:tint val="75000"/>
                  </a:prstClr>
                </a:solidFill>
              </a:rPr>
              <a:pPr defTabSz="1371600">
                <a:defRPr/>
              </a:pPr>
              <a:t>11/27/2024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575866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t>11/27/2024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t>‹#›</a:t>
            </a:fld>
            <a:endParaRPr lang="en-US"/>
          </a:p>
        </p:txBody>
      </p:sp>
    </p:spTree>
    <p:extLst>
      <p:ext uri="{BB962C8B-B14F-4D97-AF65-F5344CB8AC3E}">
        <p14:creationId xmlns:p14="http://schemas.microsoft.com/office/powerpoint/2010/main" val="3607706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4.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7.png"/><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8.jpeg"/><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1.jpeg"/><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4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3.jpe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0.sv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3.sv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2.xml"/><Relationship Id="rId7" Type="http://schemas.openxmlformats.org/officeDocument/2006/relationships/image" Target="../media/image5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5" Type="http://schemas.openxmlformats.org/officeDocument/2006/relationships/image" Target="../media/image55.png"/><Relationship Id="rId4" Type="http://schemas.openxmlformats.org/officeDocument/2006/relationships/image" Target="../media/image54.gif"/><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2.wav"/><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audio" Target="../media/audio4.wav"/><Relationship Id="rId10" Type="http://schemas.openxmlformats.org/officeDocument/2006/relationships/image" Target="../media/image62.png"/><Relationship Id="rId4" Type="http://schemas.openxmlformats.org/officeDocument/2006/relationships/audio" Target="../media/audio3.wav"/><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4.wav"/><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audio" Target="../media/audio3.wav"/><Relationship Id="rId10" Type="http://schemas.openxmlformats.org/officeDocument/2006/relationships/image" Target="../media/image62.png"/><Relationship Id="rId4" Type="http://schemas.openxmlformats.org/officeDocument/2006/relationships/audio" Target="../media/audio2.wav"/><Relationship Id="rId9"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4.wav"/><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audio" Target="../media/audio3.wav"/><Relationship Id="rId10" Type="http://schemas.openxmlformats.org/officeDocument/2006/relationships/image" Target="../media/image62.png"/><Relationship Id="rId4" Type="http://schemas.openxmlformats.org/officeDocument/2006/relationships/audio" Target="../media/audio2.wav"/><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4.wav"/><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audio" Target="../media/audio3.wav"/><Relationship Id="rId10" Type="http://schemas.openxmlformats.org/officeDocument/2006/relationships/image" Target="../media/image62.png"/><Relationship Id="rId4" Type="http://schemas.openxmlformats.org/officeDocument/2006/relationships/audio" Target="../media/audio2.wav"/><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4.wav"/><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audio" Target="../media/audio3.wav"/><Relationship Id="rId10" Type="http://schemas.openxmlformats.org/officeDocument/2006/relationships/image" Target="../media/image62.png"/><Relationship Id="rId4" Type="http://schemas.openxmlformats.org/officeDocument/2006/relationships/audio" Target="../media/audio2.wav"/><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2.wav"/><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audio" Target="../media/audio4.wav"/><Relationship Id="rId10" Type="http://schemas.openxmlformats.org/officeDocument/2006/relationships/image" Target="../media/image62.png"/><Relationship Id="rId4" Type="http://schemas.openxmlformats.org/officeDocument/2006/relationships/audio" Target="../media/audio3.wav"/><Relationship Id="rId9"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4.wav"/><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audio" Target="../media/audio3.wav"/><Relationship Id="rId10" Type="http://schemas.openxmlformats.org/officeDocument/2006/relationships/image" Target="../media/image62.png"/><Relationship Id="rId4" Type="http://schemas.openxmlformats.org/officeDocument/2006/relationships/audio" Target="../media/audio2.wav"/><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4.wav"/><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audio" Target="../media/audio3.wav"/><Relationship Id="rId10" Type="http://schemas.openxmlformats.org/officeDocument/2006/relationships/image" Target="../media/image62.png"/><Relationship Id="rId4" Type="http://schemas.openxmlformats.org/officeDocument/2006/relationships/audio" Target="../media/audio2.wav"/><Relationship Id="rId9"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7.png"/><Relationship Id="rId12"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9.sv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0.jpeg"/><Relationship Id="rId5" Type="http://schemas.openxmlformats.org/officeDocument/2006/relationships/image" Target="../media/image26.png"/><Relationship Id="rId10" Type="http://schemas.openxmlformats.org/officeDocument/2006/relationships/image" Target="../media/image23.svg"/><Relationship Id="rId4" Type="http://schemas.openxmlformats.org/officeDocument/2006/relationships/image" Target="../media/image5.sv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3696">
                <a:alpha val="100000"/>
              </a:srgbClr>
            </a:gs>
            <a:gs pos="100000">
              <a:srgbClr val="0F55E3">
                <a:alpha val="100000"/>
              </a:srgbClr>
            </a:gs>
          </a:gsLst>
          <a:lin ang="2700000"/>
        </a:gradFill>
        <a:effectLst/>
      </p:bgPr>
    </p:bg>
    <p:spTree>
      <p:nvGrpSpPr>
        <p:cNvPr id="1" name=""/>
        <p:cNvGrpSpPr/>
        <p:nvPr/>
      </p:nvGrpSpPr>
      <p:grpSpPr>
        <a:xfrm>
          <a:off x="0" y="0"/>
          <a:ext cx="0" cy="0"/>
          <a:chOff x="0" y="0"/>
          <a:chExt cx="0" cy="0"/>
        </a:xfrm>
      </p:grpSpPr>
      <p:sp>
        <p:nvSpPr>
          <p:cNvPr id="2" name="Freeform 2" descr="n144 zalo Tran Quang Hieu"/>
          <p:cNvSpPr/>
          <p:nvPr/>
        </p:nvSpPr>
        <p:spPr>
          <a:xfrm rot="416230">
            <a:off x="-3544656" y="6953083"/>
            <a:ext cx="13333792" cy="5550191"/>
          </a:xfrm>
          <a:custGeom>
            <a:avLst/>
            <a:gdLst/>
            <a:ahLst/>
            <a:cxnLst/>
            <a:rect l="l" t="t" r="r" b="b"/>
            <a:pathLst>
              <a:path w="13333792" h="5550191">
                <a:moveTo>
                  <a:pt x="0" y="0"/>
                </a:moveTo>
                <a:lnTo>
                  <a:pt x="13333792" y="0"/>
                </a:lnTo>
                <a:lnTo>
                  <a:pt x="13333792" y="5550190"/>
                </a:lnTo>
                <a:lnTo>
                  <a:pt x="0" y="5550190"/>
                </a:lnTo>
                <a:lnTo>
                  <a:pt x="0" y="0"/>
                </a:lnTo>
                <a:close/>
              </a:path>
            </a:pathLst>
          </a:custGeom>
          <a:blipFill>
            <a:blip r:embed="rId2">
              <a:alphaModFix amt="52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descr="n144 zalo Tran Quang Hieu"/>
          <p:cNvSpPr/>
          <p:nvPr/>
        </p:nvSpPr>
        <p:spPr>
          <a:xfrm rot="-715118" flipH="1">
            <a:off x="3554836" y="7557058"/>
            <a:ext cx="16230600" cy="5883592"/>
          </a:xfrm>
          <a:custGeom>
            <a:avLst/>
            <a:gdLst/>
            <a:ahLst/>
            <a:cxnLst/>
            <a:rect l="l" t="t" r="r" b="b"/>
            <a:pathLst>
              <a:path w="16230600" h="5883592">
                <a:moveTo>
                  <a:pt x="16230600" y="0"/>
                </a:moveTo>
                <a:lnTo>
                  <a:pt x="0" y="0"/>
                </a:lnTo>
                <a:lnTo>
                  <a:pt x="0" y="5883593"/>
                </a:lnTo>
                <a:lnTo>
                  <a:pt x="16230600" y="5883593"/>
                </a:lnTo>
                <a:lnTo>
                  <a:pt x="16230600" y="0"/>
                </a:lnTo>
                <a:close/>
              </a:path>
            </a:pathLst>
          </a:custGeom>
          <a:blipFill>
            <a:blip r:embed="rId4"/>
            <a:stretch>
              <a:fillRect/>
            </a:stretch>
          </a:blipFill>
        </p:spPr>
        <p:txBody>
          <a:bodyPr/>
          <a:lstStyle/>
          <a:p>
            <a:endParaRPr lang="en-US"/>
          </a:p>
        </p:txBody>
      </p:sp>
      <p:sp>
        <p:nvSpPr>
          <p:cNvPr id="4" name="Freeform 4" descr="n144 zalo Tran Quang Hieu"/>
          <p:cNvSpPr/>
          <p:nvPr/>
        </p:nvSpPr>
        <p:spPr>
          <a:xfrm rot="288097" flipH="1" flipV="1">
            <a:off x="5302890" y="-2716135"/>
            <a:ext cx="16230600" cy="5883592"/>
          </a:xfrm>
          <a:custGeom>
            <a:avLst/>
            <a:gdLst/>
            <a:ahLst/>
            <a:cxnLst/>
            <a:rect l="l" t="t" r="r" b="b"/>
            <a:pathLst>
              <a:path w="16230600" h="5883592">
                <a:moveTo>
                  <a:pt x="16230600" y="5883593"/>
                </a:moveTo>
                <a:lnTo>
                  <a:pt x="0" y="5883593"/>
                </a:lnTo>
                <a:lnTo>
                  <a:pt x="0" y="0"/>
                </a:lnTo>
                <a:lnTo>
                  <a:pt x="16230600" y="0"/>
                </a:lnTo>
                <a:lnTo>
                  <a:pt x="16230600" y="5883593"/>
                </a:lnTo>
                <a:close/>
              </a:path>
            </a:pathLst>
          </a:custGeom>
          <a:blipFill>
            <a:blip r:embed="rId4"/>
            <a:stretch>
              <a:fillRect/>
            </a:stretch>
          </a:blipFill>
        </p:spPr>
        <p:txBody>
          <a:bodyPr/>
          <a:lstStyle/>
          <a:p>
            <a:endParaRPr lang="en-US"/>
          </a:p>
        </p:txBody>
      </p:sp>
      <p:sp>
        <p:nvSpPr>
          <p:cNvPr id="5" name="Freeform 5" descr="n144 zalo Tran Quang Hieu"/>
          <p:cNvSpPr/>
          <p:nvPr/>
        </p:nvSpPr>
        <p:spPr>
          <a:xfrm rot="7154980">
            <a:off x="10405572" y="664381"/>
            <a:ext cx="8770154" cy="8770154"/>
          </a:xfrm>
          <a:custGeom>
            <a:avLst/>
            <a:gdLst/>
            <a:ahLst/>
            <a:cxnLst/>
            <a:rect l="l" t="t" r="r" b="b"/>
            <a:pathLst>
              <a:path w="8770154" h="8770154">
                <a:moveTo>
                  <a:pt x="0" y="0"/>
                </a:moveTo>
                <a:lnTo>
                  <a:pt x="8770154" y="0"/>
                </a:lnTo>
                <a:lnTo>
                  <a:pt x="8770154" y="8770154"/>
                </a:lnTo>
                <a:lnTo>
                  <a:pt x="0" y="87701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descr="n144 zalo Tran Quang Hieu"/>
          <p:cNvGrpSpPr/>
          <p:nvPr/>
        </p:nvGrpSpPr>
        <p:grpSpPr>
          <a:xfrm>
            <a:off x="10967317" y="1126014"/>
            <a:ext cx="7831470" cy="783147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74632" r="-43947"/>
              </a:stretch>
            </a:blipFill>
            <a:ln w="266700" cap="sq">
              <a:gradFill>
                <a:gsLst>
                  <a:gs pos="0">
                    <a:srgbClr val="0048C8">
                      <a:alpha val="100000"/>
                    </a:srgbClr>
                  </a:gs>
                  <a:gs pos="100000">
                    <a:srgbClr val="00A3EB">
                      <a:alpha val="100000"/>
                    </a:srgbClr>
                  </a:gs>
                </a:gsLst>
                <a:lin ang="2700000"/>
              </a:gradFill>
              <a:prstDash val="solid"/>
              <a:miter/>
            </a:ln>
          </p:spPr>
          <p:txBody>
            <a:bodyPr/>
            <a:lstStyle/>
            <a:p>
              <a:endParaRPr lang="en-US"/>
            </a:p>
          </p:txBody>
        </p:sp>
      </p:grpSp>
      <p:sp>
        <p:nvSpPr>
          <p:cNvPr id="8" name="Freeform 8" descr="n144 zalo Tran Quang Hieu"/>
          <p:cNvSpPr/>
          <p:nvPr/>
        </p:nvSpPr>
        <p:spPr>
          <a:xfrm flipH="1" flipV="1">
            <a:off x="-3250332" y="-1093942"/>
            <a:ext cx="6500664" cy="5726001"/>
          </a:xfrm>
          <a:custGeom>
            <a:avLst/>
            <a:gdLst/>
            <a:ahLst/>
            <a:cxnLst/>
            <a:rect l="l" t="t" r="r" b="b"/>
            <a:pathLst>
              <a:path w="6500664" h="5726001">
                <a:moveTo>
                  <a:pt x="6500664" y="5726001"/>
                </a:moveTo>
                <a:lnTo>
                  <a:pt x="0" y="5726001"/>
                </a:lnTo>
                <a:lnTo>
                  <a:pt x="0" y="0"/>
                </a:lnTo>
                <a:lnTo>
                  <a:pt x="6500664" y="0"/>
                </a:lnTo>
                <a:lnTo>
                  <a:pt x="6500664" y="5726001"/>
                </a:lnTo>
                <a:close/>
              </a:path>
            </a:pathLst>
          </a:custGeom>
          <a:blipFill>
            <a:blip r:embed="rId8"/>
            <a:stretch>
              <a:fillRect/>
            </a:stretch>
          </a:blipFill>
        </p:spPr>
        <p:txBody>
          <a:bodyPr/>
          <a:lstStyle/>
          <a:p>
            <a:endParaRPr lang="en-US"/>
          </a:p>
        </p:txBody>
      </p:sp>
      <p:grpSp>
        <p:nvGrpSpPr>
          <p:cNvPr id="9" name="Group 9" descr="n144 zalo Tran Quang Hieu"/>
          <p:cNvGrpSpPr/>
          <p:nvPr/>
        </p:nvGrpSpPr>
        <p:grpSpPr>
          <a:xfrm>
            <a:off x="1123928" y="7586039"/>
            <a:ext cx="6216967" cy="828405"/>
            <a:chOff x="0" y="0"/>
            <a:chExt cx="1637391" cy="218181"/>
          </a:xfrm>
        </p:grpSpPr>
        <p:sp>
          <p:nvSpPr>
            <p:cNvPr id="10" name="Freeform 10"/>
            <p:cNvSpPr/>
            <p:nvPr/>
          </p:nvSpPr>
          <p:spPr>
            <a:xfrm>
              <a:off x="0" y="0"/>
              <a:ext cx="1637391" cy="218181"/>
            </a:xfrm>
            <a:custGeom>
              <a:avLst/>
              <a:gdLst/>
              <a:ahLst/>
              <a:cxnLst/>
              <a:rect l="l" t="t" r="r" b="b"/>
              <a:pathLst>
                <a:path w="1637391" h="218181">
                  <a:moveTo>
                    <a:pt x="109090" y="0"/>
                  </a:moveTo>
                  <a:lnTo>
                    <a:pt x="1528300" y="0"/>
                  </a:lnTo>
                  <a:cubicBezTo>
                    <a:pt x="1557233" y="0"/>
                    <a:pt x="1584980" y="11493"/>
                    <a:pt x="1605439" y="31952"/>
                  </a:cubicBezTo>
                  <a:cubicBezTo>
                    <a:pt x="1625897" y="52410"/>
                    <a:pt x="1637391" y="80158"/>
                    <a:pt x="1637391" y="109090"/>
                  </a:cubicBezTo>
                  <a:lnTo>
                    <a:pt x="1637391" y="109090"/>
                  </a:lnTo>
                  <a:cubicBezTo>
                    <a:pt x="1637391" y="138023"/>
                    <a:pt x="1625897" y="165771"/>
                    <a:pt x="1605439" y="186229"/>
                  </a:cubicBezTo>
                  <a:cubicBezTo>
                    <a:pt x="1584980" y="206687"/>
                    <a:pt x="1557233" y="218181"/>
                    <a:pt x="1528300" y="218181"/>
                  </a:cubicBezTo>
                  <a:lnTo>
                    <a:pt x="109090" y="218181"/>
                  </a:lnTo>
                  <a:cubicBezTo>
                    <a:pt x="80158" y="218181"/>
                    <a:pt x="52410" y="206687"/>
                    <a:pt x="31952" y="186229"/>
                  </a:cubicBezTo>
                  <a:cubicBezTo>
                    <a:pt x="11493" y="165771"/>
                    <a:pt x="0" y="138023"/>
                    <a:pt x="0" y="109090"/>
                  </a:cubicBezTo>
                  <a:lnTo>
                    <a:pt x="0" y="109090"/>
                  </a:lnTo>
                  <a:cubicBezTo>
                    <a:pt x="0" y="80158"/>
                    <a:pt x="11493" y="52410"/>
                    <a:pt x="31952" y="31952"/>
                  </a:cubicBezTo>
                  <a:cubicBezTo>
                    <a:pt x="52410" y="11493"/>
                    <a:pt x="80158" y="0"/>
                    <a:pt x="109090" y="0"/>
                  </a:cubicBezTo>
                  <a:close/>
                </a:path>
              </a:pathLst>
            </a:custGeom>
            <a:solidFill>
              <a:srgbClr val="78F9FF"/>
            </a:solidFill>
          </p:spPr>
          <p:txBody>
            <a:bodyPr/>
            <a:lstStyle/>
            <a:p>
              <a:endParaRPr lang="en-US"/>
            </a:p>
          </p:txBody>
        </p:sp>
        <p:sp>
          <p:nvSpPr>
            <p:cNvPr id="11" name="TextBox 11"/>
            <p:cNvSpPr txBox="1"/>
            <p:nvPr/>
          </p:nvSpPr>
          <p:spPr>
            <a:xfrm>
              <a:off x="0" y="-38100"/>
              <a:ext cx="1637391" cy="256281"/>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descr="n144 zalo Tran Quang Hieu"/>
          <p:cNvSpPr/>
          <p:nvPr/>
        </p:nvSpPr>
        <p:spPr>
          <a:xfrm>
            <a:off x="12320730" y="-597191"/>
            <a:ext cx="5372754" cy="4732500"/>
          </a:xfrm>
          <a:custGeom>
            <a:avLst/>
            <a:gdLst/>
            <a:ahLst/>
            <a:cxnLst/>
            <a:rect l="l" t="t" r="r" b="b"/>
            <a:pathLst>
              <a:path w="5372754" h="4732500">
                <a:moveTo>
                  <a:pt x="0" y="0"/>
                </a:moveTo>
                <a:lnTo>
                  <a:pt x="5372754" y="0"/>
                </a:lnTo>
                <a:lnTo>
                  <a:pt x="5372754" y="4732500"/>
                </a:lnTo>
                <a:lnTo>
                  <a:pt x="0" y="4732500"/>
                </a:lnTo>
                <a:lnTo>
                  <a:pt x="0" y="0"/>
                </a:lnTo>
                <a:close/>
              </a:path>
            </a:pathLst>
          </a:custGeom>
          <a:blipFill>
            <a:blip r:embed="rId8"/>
            <a:stretch>
              <a:fillRect/>
            </a:stretch>
          </a:blipFill>
        </p:spPr>
        <p:txBody>
          <a:bodyPr/>
          <a:lstStyle/>
          <a:p>
            <a:endParaRPr lang="en-US"/>
          </a:p>
        </p:txBody>
      </p:sp>
      <p:sp>
        <p:nvSpPr>
          <p:cNvPr id="13" name="Freeform 13" descr="n144 zalo Tran Quang Hieu"/>
          <p:cNvSpPr/>
          <p:nvPr/>
        </p:nvSpPr>
        <p:spPr>
          <a:xfrm>
            <a:off x="1028700" y="8768294"/>
            <a:ext cx="480807" cy="480807"/>
          </a:xfrm>
          <a:custGeom>
            <a:avLst/>
            <a:gdLst/>
            <a:ahLst/>
            <a:cxnLst/>
            <a:rect l="l" t="t" r="r" b="b"/>
            <a:pathLst>
              <a:path w="480807" h="480807">
                <a:moveTo>
                  <a:pt x="0" y="0"/>
                </a:moveTo>
                <a:lnTo>
                  <a:pt x="480807" y="0"/>
                </a:lnTo>
                <a:lnTo>
                  <a:pt x="480807" y="480808"/>
                </a:lnTo>
                <a:lnTo>
                  <a:pt x="0" y="4808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TextBox 16" descr="n144 zalo Tran Quang Hieu"/>
          <p:cNvSpPr txBox="1"/>
          <p:nvPr/>
        </p:nvSpPr>
        <p:spPr>
          <a:xfrm>
            <a:off x="1193207" y="1729492"/>
            <a:ext cx="9685973" cy="4334520"/>
          </a:xfrm>
          <a:prstGeom prst="rect">
            <a:avLst/>
          </a:prstGeom>
        </p:spPr>
        <p:txBody>
          <a:bodyPr lIns="0" tIns="0" rIns="0" bIns="0" rtlCol="0" anchor="t">
            <a:spAutoFit/>
          </a:bodyPr>
          <a:lstStyle/>
          <a:p>
            <a:pPr algn="l">
              <a:lnSpc>
                <a:spcPct val="120000"/>
              </a:lnSpc>
            </a:pPr>
            <a:r>
              <a:rPr lang="en-US" sz="8000">
                <a:solidFill>
                  <a:srgbClr val="FFFFFF"/>
                </a:solidFill>
                <a:latin typeface="Fira Sans Black" panose="020B0A03050000020004" pitchFamily="34" charset="0"/>
                <a:ea typeface="Garet Bold"/>
                <a:cs typeface="Garet Bold"/>
                <a:sym typeface="Garet Bold"/>
              </a:rPr>
              <a:t>CHÀO MỪNG CÁC EM ĐẾN VỚI BÀI HỌC HÔM NAY</a:t>
            </a:r>
          </a:p>
        </p:txBody>
      </p:sp>
      <p:sp>
        <p:nvSpPr>
          <p:cNvPr id="17" name="TextBox 17" descr="n144 zalo Tran Quang Hieu"/>
          <p:cNvSpPr txBox="1"/>
          <p:nvPr/>
        </p:nvSpPr>
        <p:spPr>
          <a:xfrm>
            <a:off x="1640192" y="7630479"/>
            <a:ext cx="5184438" cy="663325"/>
          </a:xfrm>
          <a:prstGeom prst="rect">
            <a:avLst/>
          </a:prstGeom>
        </p:spPr>
        <p:txBody>
          <a:bodyPr lIns="0" tIns="0" rIns="0" bIns="0" rtlCol="0" anchor="t">
            <a:spAutoFit/>
          </a:bodyPr>
          <a:lstStyle/>
          <a:p>
            <a:pPr algn="l">
              <a:lnSpc>
                <a:spcPts val="5438"/>
              </a:lnSpc>
              <a:spcBef>
                <a:spcPct val="0"/>
              </a:spcBef>
            </a:pPr>
            <a:r>
              <a:rPr lang="en-US" sz="3884">
                <a:solidFill>
                  <a:srgbClr val="000000"/>
                </a:solidFill>
                <a:latin typeface="Fira Sans ExtraBold" panose="020B0903050000020004" pitchFamily="34" charset="0"/>
                <a:ea typeface="Garet Bold"/>
                <a:cs typeface="Garet Bold"/>
                <a:sym typeface="Garet Bold"/>
              </a:rPr>
              <a:t>Chuyên đề Vật lí - 12</a:t>
            </a:r>
          </a:p>
        </p:txBody>
      </p:sp>
      <p:sp>
        <p:nvSpPr>
          <p:cNvPr id="18" name="TextBox 18" descr="n144 zalo Tran Quang Hieu"/>
          <p:cNvSpPr txBox="1"/>
          <p:nvPr/>
        </p:nvSpPr>
        <p:spPr>
          <a:xfrm>
            <a:off x="1631358" y="8711144"/>
            <a:ext cx="5550049" cy="518027"/>
          </a:xfrm>
          <a:prstGeom prst="rect">
            <a:avLst/>
          </a:prstGeom>
        </p:spPr>
        <p:txBody>
          <a:bodyPr lIns="0" tIns="0" rIns="0" bIns="0" rtlCol="0" anchor="t">
            <a:spAutoFit/>
          </a:bodyPr>
          <a:lstStyle/>
          <a:p>
            <a:pPr algn="l">
              <a:lnSpc>
                <a:spcPts val="4151"/>
              </a:lnSpc>
              <a:spcBef>
                <a:spcPct val="0"/>
              </a:spcBef>
            </a:pPr>
            <a:r>
              <a:rPr lang="en-US" sz="2965">
                <a:solidFill>
                  <a:srgbClr val="FFFFFF"/>
                </a:solidFill>
                <a:latin typeface="Garet"/>
                <a:ea typeface="Garet"/>
                <a:cs typeface="Garet"/>
                <a:sym typeface="Garet"/>
              </a:rPr>
              <a:t>Kết nối tri thức với cuộc sống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44 zalo Tran Quang Hieu"/>
          <p:cNvSpPr/>
          <p:nvPr/>
        </p:nvSpPr>
        <p:spPr>
          <a:xfrm rot="272950" flipH="1" flipV="1">
            <a:off x="5233518" y="-2724858"/>
            <a:ext cx="17099414" cy="6198537"/>
          </a:xfrm>
          <a:custGeom>
            <a:avLst/>
            <a:gdLst/>
            <a:ahLst/>
            <a:cxnLst/>
            <a:rect l="l" t="t" r="r" b="b"/>
            <a:pathLst>
              <a:path w="17099414" h="6198537">
                <a:moveTo>
                  <a:pt x="17099413" y="6198537"/>
                </a:moveTo>
                <a:lnTo>
                  <a:pt x="0" y="6198537"/>
                </a:lnTo>
                <a:lnTo>
                  <a:pt x="0" y="0"/>
                </a:lnTo>
                <a:lnTo>
                  <a:pt x="17099413" y="0"/>
                </a:lnTo>
                <a:lnTo>
                  <a:pt x="17099413" y="6198537"/>
                </a:lnTo>
                <a:close/>
              </a:path>
            </a:pathLst>
          </a:custGeom>
          <a:blipFill>
            <a:blip r:embed="rId2"/>
            <a:stretch>
              <a:fillRect/>
            </a:stretch>
          </a:blipFill>
        </p:spPr>
        <p:txBody>
          <a:bodyPr/>
          <a:lstStyle/>
          <a:p>
            <a:endParaRPr lang="en-US"/>
          </a:p>
        </p:txBody>
      </p:sp>
      <p:grpSp>
        <p:nvGrpSpPr>
          <p:cNvPr id="37" name="Group 36" descr="n144 zalo Tran Quang Hieu">
            <a:extLst>
              <a:ext uri="{FF2B5EF4-FFF2-40B4-BE49-F238E27FC236}">
                <a16:creationId xmlns:a16="http://schemas.microsoft.com/office/drawing/2014/main" id="{1DD16EFA-0124-3D6C-A7F4-0646DC463BD6}"/>
              </a:ext>
            </a:extLst>
          </p:cNvPr>
          <p:cNvGrpSpPr/>
          <p:nvPr/>
        </p:nvGrpSpPr>
        <p:grpSpPr>
          <a:xfrm>
            <a:off x="1295400" y="2983951"/>
            <a:ext cx="15849600" cy="6740442"/>
            <a:chOff x="581793" y="3145439"/>
            <a:chExt cx="15849600" cy="6740442"/>
          </a:xfrm>
        </p:grpSpPr>
        <p:grpSp>
          <p:nvGrpSpPr>
            <p:cNvPr id="6" name="Group 6"/>
            <p:cNvGrpSpPr/>
            <p:nvPr/>
          </p:nvGrpSpPr>
          <p:grpSpPr>
            <a:xfrm>
              <a:off x="581793" y="3679604"/>
              <a:ext cx="15849600" cy="6206277"/>
              <a:chOff x="-117379" y="-148366"/>
              <a:chExt cx="4718251" cy="1485078"/>
            </a:xfrm>
          </p:grpSpPr>
          <p:sp>
            <p:nvSpPr>
              <p:cNvPr id="7" name="Freeform 7"/>
              <p:cNvSpPr/>
              <p:nvPr/>
            </p:nvSpPr>
            <p:spPr>
              <a:xfrm>
                <a:off x="-117379" y="-148366"/>
                <a:ext cx="4718251" cy="1485078"/>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8" name="TextBox 8"/>
              <p:cNvSpPr txBox="1"/>
              <p:nvPr/>
            </p:nvSpPr>
            <p:spPr>
              <a:xfrm>
                <a:off x="0" y="-38100"/>
                <a:ext cx="1255090" cy="1236864"/>
              </a:xfrm>
              <a:prstGeom prst="rect">
                <a:avLst/>
              </a:prstGeom>
            </p:spPr>
            <p:txBody>
              <a:bodyPr lIns="50800" tIns="50800" rIns="50800" bIns="50800" rtlCol="0" anchor="ctr"/>
              <a:lstStyle/>
              <a:p>
                <a:pPr algn="ctr">
                  <a:lnSpc>
                    <a:spcPts val="2659"/>
                  </a:lnSpc>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2" name="Group 12"/>
            <p:cNvGrpSpPr/>
            <p:nvPr/>
          </p:nvGrpSpPr>
          <p:grpSpPr>
            <a:xfrm>
              <a:off x="3713807" y="3854883"/>
              <a:ext cx="1261011" cy="12610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8" name="Group 18"/>
            <p:cNvGrpSpPr/>
            <p:nvPr/>
          </p:nvGrpSpPr>
          <p:grpSpPr>
            <a:xfrm>
              <a:off x="3875418" y="3145439"/>
              <a:ext cx="12037985" cy="1808844"/>
              <a:chOff x="76200" y="-537207"/>
              <a:chExt cx="8477278" cy="1273807"/>
            </a:xfrm>
          </p:grpSpPr>
          <p:sp>
            <p:nvSpPr>
              <p:cNvPr id="19" name="Freeform 19"/>
              <p:cNvSpPr/>
              <p:nvPr/>
            </p:nvSpPr>
            <p:spPr>
              <a:xfrm>
                <a:off x="7740678" y="-53720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Open Sans" panose="020B0606030504020204" pitchFamily="34" charset="0"/>
                  <a:ea typeface="Open Sans" panose="020B0606030504020204" pitchFamily="34" charset="0"/>
                  <a:cs typeface="Open Sans" panose="020B0606030504020204" pitchFamily="34" charset="0"/>
                </a:endParaRPr>
              </a:p>
            </p:txBody>
          </p:sp>
        </p:grpSp>
        <p:sp>
          <p:nvSpPr>
            <p:cNvPr id="24" name="Freeform 24"/>
            <p:cNvSpPr/>
            <p:nvPr/>
          </p:nvSpPr>
          <p:spPr>
            <a:xfrm>
              <a:off x="14999499" y="338573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7"/>
            <p:cNvSpPr txBox="1"/>
            <p:nvPr/>
          </p:nvSpPr>
          <p:spPr>
            <a:xfrm>
              <a:off x="1090149" y="3788972"/>
              <a:ext cx="6605352" cy="1360437"/>
            </a:xfrm>
            <a:prstGeom prst="rect">
              <a:avLst/>
            </a:prstGeom>
          </p:spPr>
          <p:txBody>
            <a:bodyPr wrap="square" lIns="0" tIns="0" rIns="0" bIns="0" rtlCol="0" anchor="t">
              <a:spAutoFit/>
            </a:bodyPr>
            <a:lstStyle/>
            <a:p>
              <a:pPr algn="just">
                <a:lnSpc>
                  <a:spcPct val="114000"/>
                </a:lnSpc>
              </a:pPr>
              <a:r>
                <a:rPr lang="en-US" sz="4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Câu 1.</a:t>
              </a:r>
              <a:endParaRPr lang="en-US" sz="4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a:p>
              <a:pPr algn="just">
                <a:lnSpc>
                  <a:spcPct val="114000"/>
                </a:lnSpc>
              </a:pPr>
              <a:endParaRPr lang="en-US" sz="4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p:txBody>
        </p:sp>
      </p:grpSp>
      <p:sp>
        <p:nvSpPr>
          <p:cNvPr id="4" name="TextBox 31" descr="n144 zalo Tran Quang Hieu">
            <a:extLst>
              <a:ext uri="{FF2B5EF4-FFF2-40B4-BE49-F238E27FC236}">
                <a16:creationId xmlns:a16="http://schemas.microsoft.com/office/drawing/2014/main" id="{12E1F4AA-01E7-400F-6774-932CA1178039}"/>
              </a:ext>
            </a:extLst>
          </p:cNvPr>
          <p:cNvSpPr txBox="1"/>
          <p:nvPr/>
        </p:nvSpPr>
        <p:spPr>
          <a:xfrm>
            <a:off x="5318485" y="2619114"/>
            <a:ext cx="7651030" cy="658706"/>
          </a:xfrm>
          <a:prstGeom prst="rect">
            <a:avLst/>
          </a:prstGeom>
        </p:spPr>
        <p:txBody>
          <a:bodyPr wrap="square" lIns="0" tIns="0" rIns="0" bIns="0" rtlCol="0" anchor="t">
            <a:spAutoFit/>
          </a:bodyPr>
          <a:lstStyle/>
          <a:p>
            <a:pPr algn="ctr">
              <a:lnSpc>
                <a:spcPct val="114000"/>
              </a:lnSpc>
            </a:pPr>
            <a:r>
              <a:rPr lang="en-US" sz="4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ĐÁP ÁN PHIẾU HỌC TẬP SỐ 1</a:t>
            </a:r>
          </a:p>
        </p:txBody>
      </p:sp>
      <p:grpSp>
        <p:nvGrpSpPr>
          <p:cNvPr id="49" name="Group 48" descr="n144 zalo Tran Quang Hieu">
            <a:extLst>
              <a:ext uri="{FF2B5EF4-FFF2-40B4-BE49-F238E27FC236}">
                <a16:creationId xmlns:a16="http://schemas.microsoft.com/office/drawing/2014/main" id="{CFA9FFD0-26E1-383A-8C6F-7D226A098AC7}"/>
              </a:ext>
            </a:extLst>
          </p:cNvPr>
          <p:cNvGrpSpPr/>
          <p:nvPr/>
        </p:nvGrpSpPr>
        <p:grpSpPr>
          <a:xfrm>
            <a:off x="621304" y="171202"/>
            <a:ext cx="8042708" cy="1801017"/>
            <a:chOff x="1028700" y="3308334"/>
            <a:chExt cx="3385480" cy="837906"/>
          </a:xfrm>
        </p:grpSpPr>
        <p:sp>
          <p:nvSpPr>
            <p:cNvPr id="50" name="Freeform 33">
              <a:extLst>
                <a:ext uri="{FF2B5EF4-FFF2-40B4-BE49-F238E27FC236}">
                  <a16:creationId xmlns:a16="http://schemas.microsoft.com/office/drawing/2014/main" id="{2257D9C3-2D19-DBA4-CD53-B6B398988C15}"/>
                </a:ext>
              </a:extLst>
            </p:cNvPr>
            <p:cNvSpPr/>
            <p:nvPr/>
          </p:nvSpPr>
          <p:spPr>
            <a:xfrm>
              <a:off x="1028700" y="3308334"/>
              <a:ext cx="3385480" cy="837906"/>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1" name="TextBox 41">
              <a:extLst>
                <a:ext uri="{FF2B5EF4-FFF2-40B4-BE49-F238E27FC236}">
                  <a16:creationId xmlns:a16="http://schemas.microsoft.com/office/drawing/2014/main" id="{E07498BC-732C-B600-9CA9-432E2127BADA}"/>
                </a:ext>
              </a:extLst>
            </p:cNvPr>
            <p:cNvSpPr txBox="1"/>
            <p:nvPr/>
          </p:nvSpPr>
          <p:spPr>
            <a:xfrm>
              <a:off x="1912020" y="3490432"/>
              <a:ext cx="2351764" cy="490307"/>
            </a:xfrm>
            <a:prstGeom prst="rect">
              <a:avLst/>
            </a:prstGeom>
          </p:spPr>
          <p:txBody>
            <a:bodyPr wrap="square" lIns="0" tIns="0" rIns="0" bIns="0" rtlCol="0" anchor="t">
              <a:spAutoFit/>
            </a:bodyPr>
            <a:lstStyle/>
            <a:p>
              <a:pPr algn="l">
                <a:lnSpc>
                  <a:spcPct val="110000"/>
                </a:lnSpc>
              </a:pPr>
              <a:r>
                <a:rPr lang="vi-VN" sz="32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NGUYÊN LÍ CHỤP CỘNG HƯỞNG TỪ</a:t>
              </a:r>
            </a:p>
          </p:txBody>
        </p:sp>
        <p:sp>
          <p:nvSpPr>
            <p:cNvPr id="52" name="TextBox 43">
              <a:extLst>
                <a:ext uri="{FF2B5EF4-FFF2-40B4-BE49-F238E27FC236}">
                  <a16:creationId xmlns:a16="http://schemas.microsoft.com/office/drawing/2014/main" id="{C9250A29-E272-2859-862B-A97223DD8204}"/>
                </a:ext>
              </a:extLst>
            </p:cNvPr>
            <p:cNvSpPr txBox="1"/>
            <p:nvPr/>
          </p:nvSpPr>
          <p:spPr>
            <a:xfrm>
              <a:off x="1178045" y="3505856"/>
              <a:ext cx="553975" cy="409583"/>
            </a:xfrm>
            <a:prstGeom prst="rect">
              <a:avLst/>
            </a:prstGeom>
          </p:spPr>
          <p:txBody>
            <a:bodyPr lIns="0" tIns="0" rIns="0" bIns="0" rtlCol="0" anchor="t">
              <a:spAutoFit/>
            </a:bodyPr>
            <a:lstStyle/>
            <a:p>
              <a:pPr algn="ctr">
                <a:lnSpc>
                  <a:spcPct val="110000"/>
                </a:lnSpc>
              </a:pPr>
              <a:r>
                <a:rPr lang="en-US" sz="55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02</a:t>
              </a:r>
            </a:p>
          </p:txBody>
        </p:sp>
      </p:grpSp>
      <p:sp>
        <p:nvSpPr>
          <p:cNvPr id="5" name="Rectangle 2" descr="n144 zalo Tran Quang Hieu">
            <a:extLst>
              <a:ext uri="{FF2B5EF4-FFF2-40B4-BE49-F238E27FC236}">
                <a16:creationId xmlns:a16="http://schemas.microsoft.com/office/drawing/2014/main" id="{C3A3FCAB-4277-7CB2-DDD6-0B5045D4F8A3}"/>
              </a:ext>
            </a:extLst>
          </p:cNvPr>
          <p:cNvSpPr>
            <a:spLocks noChangeArrowheads="1"/>
          </p:cNvSpPr>
          <p:nvPr/>
        </p:nvSpPr>
        <p:spPr bwMode="auto">
          <a:xfrm>
            <a:off x="1662487" y="5550492"/>
            <a:ext cx="15271449" cy="417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lnSpc>
                <a:spcPct val="120000"/>
              </a:lnSpc>
              <a:spcBef>
                <a:spcPct val="0"/>
              </a:spcBef>
              <a:spcAft>
                <a:spcPts val="600"/>
              </a:spcAft>
              <a:buFontTx/>
              <a:buChar char="•"/>
            </a:pPr>
            <a:r>
              <a:rPr lang="vi-VN" sz="3600"/>
              <a:t>Khi chiếu vào một sóng vô tuyến có tần số phù hợp, các hạt nhân này sẽ hấp thụ năng lượng và chuyển lên trạng thái năng lượng cao hơn. </a:t>
            </a:r>
            <a:endParaRPr lang="en-US" sz="3600"/>
          </a:p>
          <a:p>
            <a:pPr lvl="0" algn="just" eaLnBrk="0" fontAlgn="base" hangingPunct="0">
              <a:lnSpc>
                <a:spcPct val="120000"/>
              </a:lnSpc>
              <a:spcBef>
                <a:spcPct val="0"/>
              </a:spcBef>
              <a:spcAft>
                <a:spcPts val="600"/>
              </a:spcAft>
              <a:buFontTx/>
              <a:buChar char="•"/>
            </a:pPr>
            <a:r>
              <a:rPr lang="vi-VN" sz="3600"/>
              <a:t>Sau khi ngắt sóng vô tuyến, các hạt nhân sẽ trở lại trạng thái ban đầu và phát ra sóng vô tuyến. </a:t>
            </a:r>
            <a:endParaRPr lang="en-US" sz="3600"/>
          </a:p>
          <a:p>
            <a:pPr lvl="0" algn="just" eaLnBrk="0" fontAlgn="base" hangingPunct="0">
              <a:lnSpc>
                <a:spcPct val="120000"/>
              </a:lnSpc>
              <a:spcBef>
                <a:spcPct val="0"/>
              </a:spcBef>
              <a:spcAft>
                <a:spcPts val="600"/>
              </a:spcAft>
              <a:buFontTx/>
              <a:buChar char="•"/>
            </a:pPr>
            <a:r>
              <a:rPr lang="vi-VN" sz="3600"/>
              <a:t>Thời gian để các hạt nhân trở lại trạng thái ban đầu phụ thuộc vào môi trường xung quanh và sẽ được máy MRI ghi nhận để tạo ra hình ảnh.</a:t>
            </a:r>
            <a:endParaRPr kumimoji="0" lang="en-US" altLang="en-US" sz="3300" b="0" i="0" u="none" strike="noStrike" cap="none" normalizeH="0" baseline="0">
              <a:ln>
                <a:noFill/>
              </a:ln>
              <a:solidFill>
                <a:schemeClr val="tx1"/>
              </a:solidFill>
              <a:effectLst/>
              <a:latin typeface="Arial" panose="020B0604020202020204" pitchFamily="34" charset="0"/>
              <a:ea typeface="Open Sans" panose="020B0606030504020204" pitchFamily="34" charset="0"/>
              <a:cs typeface="Arial" panose="020B0604020202020204" pitchFamily="34" charset="0"/>
            </a:endParaRPr>
          </a:p>
        </p:txBody>
      </p:sp>
      <p:pic>
        <p:nvPicPr>
          <p:cNvPr id="9" name="Picture 8" descr="n144 zalo Tran Quang Hieu">
            <a:extLst>
              <a:ext uri="{FF2B5EF4-FFF2-40B4-BE49-F238E27FC236}">
                <a16:creationId xmlns:a16="http://schemas.microsoft.com/office/drawing/2014/main" id="{69430756-C9E1-2B7B-F0D9-C830326BA8CE}"/>
              </a:ext>
            </a:extLst>
          </p:cNvPr>
          <p:cNvPicPr>
            <a:picLocks noChangeAspect="1"/>
          </p:cNvPicPr>
          <p:nvPr/>
        </p:nvPicPr>
        <p:blipFill>
          <a:blip r:embed="rId7"/>
          <a:stretch>
            <a:fillRect/>
          </a:stretch>
        </p:blipFill>
        <p:spPr>
          <a:xfrm>
            <a:off x="6820863" y="3592751"/>
            <a:ext cx="5024294" cy="2095178"/>
          </a:xfrm>
          <a:prstGeom prst="roundRect">
            <a:avLst/>
          </a:prstGeom>
          <a:ln>
            <a:noFill/>
          </a:ln>
          <a:effectLst>
            <a:softEdge rad="112500"/>
          </a:effectLst>
        </p:spPr>
      </p:pic>
    </p:spTree>
    <p:extLst>
      <p:ext uri="{BB962C8B-B14F-4D97-AF65-F5344CB8AC3E}">
        <p14:creationId xmlns:p14="http://schemas.microsoft.com/office/powerpoint/2010/main" val="198976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44 zalo Tran Quang Hieu"/>
          <p:cNvSpPr/>
          <p:nvPr/>
        </p:nvSpPr>
        <p:spPr>
          <a:xfrm rot="272950" flipH="1" flipV="1">
            <a:off x="5233519" y="-2724858"/>
            <a:ext cx="17099414" cy="6198537"/>
          </a:xfrm>
          <a:custGeom>
            <a:avLst/>
            <a:gdLst/>
            <a:ahLst/>
            <a:cxnLst/>
            <a:rect l="l" t="t" r="r" b="b"/>
            <a:pathLst>
              <a:path w="17099414" h="6198537">
                <a:moveTo>
                  <a:pt x="17099413" y="6198537"/>
                </a:moveTo>
                <a:lnTo>
                  <a:pt x="0" y="6198537"/>
                </a:lnTo>
                <a:lnTo>
                  <a:pt x="0" y="0"/>
                </a:lnTo>
                <a:lnTo>
                  <a:pt x="17099413" y="0"/>
                </a:lnTo>
                <a:lnTo>
                  <a:pt x="17099413" y="6198537"/>
                </a:lnTo>
                <a:close/>
              </a:path>
            </a:pathLst>
          </a:custGeom>
          <a:blipFill>
            <a:blip r:embed="rId2"/>
            <a:stretch>
              <a:fillRect/>
            </a:stretch>
          </a:blipFill>
        </p:spPr>
        <p:txBody>
          <a:bodyPr/>
          <a:lstStyle/>
          <a:p>
            <a:endParaRPr lang="en-US"/>
          </a:p>
        </p:txBody>
      </p:sp>
      <p:grpSp>
        <p:nvGrpSpPr>
          <p:cNvPr id="37" name="Group 36" descr="n144 zalo Tran Quang Hieu">
            <a:extLst>
              <a:ext uri="{FF2B5EF4-FFF2-40B4-BE49-F238E27FC236}">
                <a16:creationId xmlns:a16="http://schemas.microsoft.com/office/drawing/2014/main" id="{1DD16EFA-0124-3D6C-A7F4-0646DC463BD6}"/>
              </a:ext>
            </a:extLst>
          </p:cNvPr>
          <p:cNvGrpSpPr/>
          <p:nvPr/>
        </p:nvGrpSpPr>
        <p:grpSpPr>
          <a:xfrm>
            <a:off x="1295400" y="2983952"/>
            <a:ext cx="15849600" cy="6740442"/>
            <a:chOff x="581793" y="3145439"/>
            <a:chExt cx="15849600" cy="6740442"/>
          </a:xfrm>
        </p:grpSpPr>
        <p:grpSp>
          <p:nvGrpSpPr>
            <p:cNvPr id="6" name="Group 6"/>
            <p:cNvGrpSpPr/>
            <p:nvPr/>
          </p:nvGrpSpPr>
          <p:grpSpPr>
            <a:xfrm>
              <a:off x="581793" y="3679604"/>
              <a:ext cx="15849600" cy="6206277"/>
              <a:chOff x="-117379" y="-148366"/>
              <a:chExt cx="4718251" cy="1485078"/>
            </a:xfrm>
          </p:grpSpPr>
          <p:sp>
            <p:nvSpPr>
              <p:cNvPr id="7" name="Freeform 7"/>
              <p:cNvSpPr/>
              <p:nvPr/>
            </p:nvSpPr>
            <p:spPr>
              <a:xfrm>
                <a:off x="-117379" y="-148366"/>
                <a:ext cx="4718251" cy="1485078"/>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8" name="TextBox 8"/>
              <p:cNvSpPr txBox="1"/>
              <p:nvPr/>
            </p:nvSpPr>
            <p:spPr>
              <a:xfrm>
                <a:off x="0" y="-38100"/>
                <a:ext cx="1255090" cy="123686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3713807" y="3854883"/>
              <a:ext cx="1261011" cy="12610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8" name="Group 18"/>
            <p:cNvGrpSpPr/>
            <p:nvPr/>
          </p:nvGrpSpPr>
          <p:grpSpPr>
            <a:xfrm>
              <a:off x="3875418" y="3145439"/>
              <a:ext cx="12037985" cy="1808844"/>
              <a:chOff x="76200" y="-537207"/>
              <a:chExt cx="8477278" cy="1273807"/>
            </a:xfrm>
          </p:grpSpPr>
          <p:sp>
            <p:nvSpPr>
              <p:cNvPr id="19" name="Freeform 19"/>
              <p:cNvSpPr/>
              <p:nvPr/>
            </p:nvSpPr>
            <p:spPr>
              <a:xfrm>
                <a:off x="7740678" y="-53720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24" name="Freeform 24"/>
            <p:cNvSpPr/>
            <p:nvPr/>
          </p:nvSpPr>
          <p:spPr>
            <a:xfrm>
              <a:off x="14999499" y="338573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7"/>
            <p:cNvSpPr txBox="1"/>
            <p:nvPr/>
          </p:nvSpPr>
          <p:spPr>
            <a:xfrm>
              <a:off x="1115193" y="3780987"/>
              <a:ext cx="6605352" cy="1360694"/>
            </a:xfrm>
            <a:prstGeom prst="rect">
              <a:avLst/>
            </a:prstGeom>
          </p:spPr>
          <p:txBody>
            <a:bodyPr wrap="square" lIns="0" tIns="0" rIns="0" bIns="0" rtlCol="0" anchor="t">
              <a:spAutoFit/>
            </a:bodyPr>
            <a:lstStyle/>
            <a:p>
              <a:pPr algn="just" defTabSz="914445">
                <a:lnSpc>
                  <a:spcPct val="114000"/>
                </a:lnSpc>
              </a:pPr>
              <a:r>
                <a:rPr lang="en-US" sz="4001"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Câu 2.</a:t>
              </a:r>
              <a:endParaRPr lang="en-US" sz="400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a:p>
              <a:pPr algn="just" defTabSz="914445">
                <a:lnSpc>
                  <a:spcPct val="114000"/>
                </a:lnSpc>
              </a:pPr>
              <a:endParaRPr lang="en-US" sz="400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p:txBody>
        </p:sp>
      </p:grpSp>
      <p:sp>
        <p:nvSpPr>
          <p:cNvPr id="4" name="TextBox 31" descr="n144 zalo Tran Quang Hieu">
            <a:extLst>
              <a:ext uri="{FF2B5EF4-FFF2-40B4-BE49-F238E27FC236}">
                <a16:creationId xmlns:a16="http://schemas.microsoft.com/office/drawing/2014/main" id="{12E1F4AA-01E7-400F-6774-932CA1178039}"/>
              </a:ext>
            </a:extLst>
          </p:cNvPr>
          <p:cNvSpPr txBox="1"/>
          <p:nvPr/>
        </p:nvSpPr>
        <p:spPr>
          <a:xfrm>
            <a:off x="5318486" y="2619116"/>
            <a:ext cx="7651031" cy="658835"/>
          </a:xfrm>
          <a:prstGeom prst="rect">
            <a:avLst/>
          </a:prstGeom>
        </p:spPr>
        <p:txBody>
          <a:bodyPr wrap="square" lIns="0" tIns="0" rIns="0" bIns="0" rtlCol="0" anchor="t">
            <a:spAutoFit/>
          </a:bodyPr>
          <a:lstStyle/>
          <a:p>
            <a:pPr algn="ctr" defTabSz="914445">
              <a:lnSpc>
                <a:spcPct val="114000"/>
              </a:lnSpc>
            </a:pPr>
            <a:r>
              <a:rPr lang="en-US" sz="4001"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ĐÁP ÁN PHIẾU HỌC TẬP SỐ 1</a:t>
            </a:r>
          </a:p>
        </p:txBody>
      </p:sp>
      <p:grpSp>
        <p:nvGrpSpPr>
          <p:cNvPr id="49" name="Group 48" descr="n144 zalo Tran Quang Hieu">
            <a:extLst>
              <a:ext uri="{FF2B5EF4-FFF2-40B4-BE49-F238E27FC236}">
                <a16:creationId xmlns:a16="http://schemas.microsoft.com/office/drawing/2014/main" id="{CFA9FFD0-26E1-383A-8C6F-7D226A098AC7}"/>
              </a:ext>
            </a:extLst>
          </p:cNvPr>
          <p:cNvGrpSpPr/>
          <p:nvPr/>
        </p:nvGrpSpPr>
        <p:grpSpPr>
          <a:xfrm>
            <a:off x="621305" y="171202"/>
            <a:ext cx="8042708" cy="1801017"/>
            <a:chOff x="1028700" y="3308334"/>
            <a:chExt cx="3385480" cy="837906"/>
          </a:xfrm>
        </p:grpSpPr>
        <p:sp>
          <p:nvSpPr>
            <p:cNvPr id="50" name="Freeform 33">
              <a:extLst>
                <a:ext uri="{FF2B5EF4-FFF2-40B4-BE49-F238E27FC236}">
                  <a16:creationId xmlns:a16="http://schemas.microsoft.com/office/drawing/2014/main" id="{2257D9C3-2D19-DBA4-CD53-B6B398988C15}"/>
                </a:ext>
              </a:extLst>
            </p:cNvPr>
            <p:cNvSpPr/>
            <p:nvPr/>
          </p:nvSpPr>
          <p:spPr>
            <a:xfrm>
              <a:off x="1028700" y="3308334"/>
              <a:ext cx="3385480" cy="837906"/>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1" name="TextBox 41">
              <a:extLst>
                <a:ext uri="{FF2B5EF4-FFF2-40B4-BE49-F238E27FC236}">
                  <a16:creationId xmlns:a16="http://schemas.microsoft.com/office/drawing/2014/main" id="{E07498BC-732C-B600-9CA9-432E2127BADA}"/>
                </a:ext>
              </a:extLst>
            </p:cNvPr>
            <p:cNvSpPr txBox="1"/>
            <p:nvPr/>
          </p:nvSpPr>
          <p:spPr>
            <a:xfrm>
              <a:off x="1912020" y="3490432"/>
              <a:ext cx="2351764" cy="490307"/>
            </a:xfrm>
            <a:prstGeom prst="rect">
              <a:avLst/>
            </a:prstGeom>
          </p:spPr>
          <p:txBody>
            <a:bodyPr wrap="square" lIns="0" tIns="0" rIns="0" bIns="0" rtlCol="0" anchor="t">
              <a:spAutoFit/>
            </a:bodyPr>
            <a:lstStyle/>
            <a:p>
              <a:pPr defTabSz="914445">
                <a:lnSpc>
                  <a:spcPct val="110000"/>
                </a:lnSpc>
              </a:pPr>
              <a:r>
                <a:rPr lang="vi-VN" sz="32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NGUYÊN LÍ CHỤP CỘNG HƯỞNG TỪ</a:t>
              </a:r>
            </a:p>
          </p:txBody>
        </p:sp>
        <p:sp>
          <p:nvSpPr>
            <p:cNvPr id="52" name="TextBox 43">
              <a:extLst>
                <a:ext uri="{FF2B5EF4-FFF2-40B4-BE49-F238E27FC236}">
                  <a16:creationId xmlns:a16="http://schemas.microsoft.com/office/drawing/2014/main" id="{C9250A29-E272-2859-862B-A97223DD8204}"/>
                </a:ext>
              </a:extLst>
            </p:cNvPr>
            <p:cNvSpPr txBox="1"/>
            <p:nvPr/>
          </p:nvSpPr>
          <p:spPr>
            <a:xfrm>
              <a:off x="1178045" y="3505856"/>
              <a:ext cx="553975" cy="409643"/>
            </a:xfrm>
            <a:prstGeom prst="rect">
              <a:avLst/>
            </a:prstGeom>
          </p:spPr>
          <p:txBody>
            <a:bodyPr lIns="0" tIns="0" rIns="0" bIns="0" rtlCol="0" anchor="t">
              <a:spAutoFit/>
            </a:bodyPr>
            <a:lstStyle/>
            <a:p>
              <a:pPr algn="ctr" defTabSz="914445">
                <a:lnSpc>
                  <a:spcPct val="110000"/>
                </a:lnSpc>
              </a:pPr>
              <a:r>
                <a:rPr lang="en-US" sz="5501"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02</a:t>
              </a:r>
            </a:p>
          </p:txBody>
        </p:sp>
      </p:grpSp>
      <p:sp>
        <p:nvSpPr>
          <p:cNvPr id="5" name="Rectangle 2" descr="n144 zalo Tran Quang Hieu">
            <a:extLst>
              <a:ext uri="{FF2B5EF4-FFF2-40B4-BE49-F238E27FC236}">
                <a16:creationId xmlns:a16="http://schemas.microsoft.com/office/drawing/2014/main" id="{C3A3FCAB-4277-7CB2-DDD6-0B5045D4F8A3}"/>
              </a:ext>
            </a:extLst>
          </p:cNvPr>
          <p:cNvSpPr>
            <a:spLocks noChangeArrowheads="1"/>
          </p:cNvSpPr>
          <p:nvPr/>
        </p:nvSpPr>
        <p:spPr bwMode="auto">
          <a:xfrm>
            <a:off x="1689703" y="4305966"/>
            <a:ext cx="10692486" cy="54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4000"/>
              </a:lnSpc>
            </a:pPr>
            <a:r>
              <a:rPr lang="vi-VN" sz="3400" b="1" i="0">
                <a:solidFill>
                  <a:srgbClr val="333333"/>
                </a:solidFill>
                <a:effectLst/>
                <a:latin typeface="Roboto" panose="02000000000000000000" pitchFamily="2" charset="0"/>
              </a:rPr>
              <a:t>Ta luôn tìm thấy proton trong cơ thể sống </a:t>
            </a:r>
            <a:r>
              <a:rPr lang="vi-VN" sz="3400" b="0" i="0">
                <a:solidFill>
                  <a:srgbClr val="333333"/>
                </a:solidFill>
                <a:effectLst/>
                <a:latin typeface="Roboto" panose="02000000000000000000" pitchFamily="2" charset="0"/>
              </a:rPr>
              <a:t>vì: proton là một hạt cơ bản mang điện tích dương, là thành phần cấu tạo nên hạt nhân  nguyên tử.</a:t>
            </a:r>
          </a:p>
          <a:p>
            <a:pPr algn="just">
              <a:lnSpc>
                <a:spcPct val="114000"/>
              </a:lnSpc>
            </a:pPr>
            <a:r>
              <a:rPr lang="vi-VN" sz="3400" b="0" i="0">
                <a:solidFill>
                  <a:srgbClr val="333333"/>
                </a:solidFill>
                <a:effectLst/>
                <a:latin typeface="Roboto" panose="02000000000000000000" pitchFamily="2" charset="0"/>
              </a:rPr>
              <a:t>- Nước: mỗi phân tử nước gồm 2 nguyên tử H, mỗi nguyên từ H lại có 2 proton.</a:t>
            </a:r>
          </a:p>
          <a:p>
            <a:pPr algn="just">
              <a:lnSpc>
                <a:spcPct val="114000"/>
              </a:lnSpc>
            </a:pPr>
            <a:r>
              <a:rPr lang="vi-VN" sz="3400" b="0" i="0">
                <a:solidFill>
                  <a:srgbClr val="333333"/>
                </a:solidFill>
                <a:effectLst/>
                <a:latin typeface="Roboto" panose="02000000000000000000" pitchFamily="2" charset="0"/>
              </a:rPr>
              <a:t>- Protein: cấu tạo từ các acid amin, đều chữ nito, mà nguyên từ N có 7 proton.</a:t>
            </a:r>
          </a:p>
          <a:p>
            <a:pPr algn="just">
              <a:lnSpc>
                <a:spcPct val="114000"/>
              </a:lnSpc>
            </a:pPr>
            <a:r>
              <a:rPr lang="vi-VN" sz="3400" b="0" i="0">
                <a:solidFill>
                  <a:srgbClr val="333333"/>
                </a:solidFill>
                <a:effectLst/>
                <a:latin typeface="Roboto" panose="02000000000000000000" pitchFamily="2" charset="0"/>
              </a:rPr>
              <a:t>Do đó hầu hết các nguyên tử trong cơ thể sống đều chứa proton.</a:t>
            </a:r>
          </a:p>
        </p:txBody>
      </p:sp>
      <p:pic>
        <p:nvPicPr>
          <p:cNvPr id="9" name="Picture 8" descr="n144 zalo Tran Quang Hieu">
            <a:extLst>
              <a:ext uri="{FF2B5EF4-FFF2-40B4-BE49-F238E27FC236}">
                <a16:creationId xmlns:a16="http://schemas.microsoft.com/office/drawing/2014/main" id="{0B00A615-3F63-FD02-1E04-047359869664}"/>
              </a:ext>
            </a:extLst>
          </p:cNvPr>
          <p:cNvPicPr>
            <a:picLocks noChangeAspect="1"/>
          </p:cNvPicPr>
          <p:nvPr/>
        </p:nvPicPr>
        <p:blipFill rotWithShape="1">
          <a:blip r:embed="rId7">
            <a:extLst>
              <a:ext uri="{28A0092B-C50C-407E-A947-70E740481C1C}">
                <a14:useLocalDpi xmlns:a14="http://schemas.microsoft.com/office/drawing/2010/main" val="0"/>
              </a:ext>
            </a:extLst>
          </a:blip>
          <a:srcRect r="64974"/>
          <a:stretch/>
        </p:blipFill>
        <p:spPr>
          <a:xfrm>
            <a:off x="12656005" y="3663521"/>
            <a:ext cx="3730709" cy="5991279"/>
          </a:xfrm>
          <a:prstGeom prst="roundRect">
            <a:avLst>
              <a:gd name="adj" fmla="val 46429"/>
            </a:avLst>
          </a:prstGeom>
        </p:spPr>
      </p:pic>
    </p:spTree>
    <p:extLst>
      <p:ext uri="{BB962C8B-B14F-4D97-AF65-F5344CB8AC3E}">
        <p14:creationId xmlns:p14="http://schemas.microsoft.com/office/powerpoint/2010/main" val="17187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44 zalo Tran Quang Hieu"/>
          <p:cNvSpPr/>
          <p:nvPr/>
        </p:nvSpPr>
        <p:spPr>
          <a:xfrm rot="272950" flipH="1" flipV="1">
            <a:off x="5233518" y="-2724858"/>
            <a:ext cx="17099414" cy="6198537"/>
          </a:xfrm>
          <a:custGeom>
            <a:avLst/>
            <a:gdLst/>
            <a:ahLst/>
            <a:cxnLst/>
            <a:rect l="l" t="t" r="r" b="b"/>
            <a:pathLst>
              <a:path w="17099414" h="6198537">
                <a:moveTo>
                  <a:pt x="17099413" y="6198537"/>
                </a:moveTo>
                <a:lnTo>
                  <a:pt x="0" y="6198537"/>
                </a:lnTo>
                <a:lnTo>
                  <a:pt x="0" y="0"/>
                </a:lnTo>
                <a:lnTo>
                  <a:pt x="17099413" y="0"/>
                </a:lnTo>
                <a:lnTo>
                  <a:pt x="17099413" y="6198537"/>
                </a:lnTo>
                <a:close/>
              </a:path>
            </a:pathLst>
          </a:custGeom>
          <a:blipFill>
            <a:blip r:embed="rId2"/>
            <a:stretch>
              <a:fillRect/>
            </a:stretch>
          </a:blipFill>
        </p:spPr>
        <p:txBody>
          <a:bodyPr/>
          <a:lstStyle/>
          <a:p>
            <a:endParaRPr lang="en-US"/>
          </a:p>
        </p:txBody>
      </p:sp>
      <p:grpSp>
        <p:nvGrpSpPr>
          <p:cNvPr id="37" name="Group 36" descr="n144 zalo Tran Quang Hieu">
            <a:extLst>
              <a:ext uri="{FF2B5EF4-FFF2-40B4-BE49-F238E27FC236}">
                <a16:creationId xmlns:a16="http://schemas.microsoft.com/office/drawing/2014/main" id="{1DD16EFA-0124-3D6C-A7F4-0646DC463BD6}"/>
              </a:ext>
            </a:extLst>
          </p:cNvPr>
          <p:cNvGrpSpPr/>
          <p:nvPr/>
        </p:nvGrpSpPr>
        <p:grpSpPr>
          <a:xfrm>
            <a:off x="1295400" y="2983951"/>
            <a:ext cx="15849600" cy="6740442"/>
            <a:chOff x="581793" y="3145439"/>
            <a:chExt cx="15849600" cy="6740442"/>
          </a:xfrm>
        </p:grpSpPr>
        <p:grpSp>
          <p:nvGrpSpPr>
            <p:cNvPr id="6" name="Group 6"/>
            <p:cNvGrpSpPr/>
            <p:nvPr/>
          </p:nvGrpSpPr>
          <p:grpSpPr>
            <a:xfrm>
              <a:off x="581793" y="3679604"/>
              <a:ext cx="15849600" cy="6206277"/>
              <a:chOff x="-117379" y="-148366"/>
              <a:chExt cx="4718251" cy="1485078"/>
            </a:xfrm>
          </p:grpSpPr>
          <p:sp>
            <p:nvSpPr>
              <p:cNvPr id="7" name="Freeform 7"/>
              <p:cNvSpPr/>
              <p:nvPr/>
            </p:nvSpPr>
            <p:spPr>
              <a:xfrm>
                <a:off x="-117379" y="-148366"/>
                <a:ext cx="4718251" cy="1485078"/>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8" name="TextBox 8"/>
              <p:cNvSpPr txBox="1"/>
              <p:nvPr/>
            </p:nvSpPr>
            <p:spPr>
              <a:xfrm>
                <a:off x="0" y="-38100"/>
                <a:ext cx="1255090" cy="123686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3713807" y="3854883"/>
              <a:ext cx="1261011" cy="12610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875418" y="3145439"/>
              <a:ext cx="12037985" cy="1808844"/>
              <a:chOff x="76200" y="-537207"/>
              <a:chExt cx="8477278" cy="1273807"/>
            </a:xfrm>
          </p:grpSpPr>
          <p:sp>
            <p:nvSpPr>
              <p:cNvPr id="19" name="Freeform 19"/>
              <p:cNvSpPr/>
              <p:nvPr/>
            </p:nvSpPr>
            <p:spPr>
              <a:xfrm>
                <a:off x="7740678" y="-53720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14999499" y="338573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7"/>
            <p:cNvSpPr txBox="1"/>
            <p:nvPr/>
          </p:nvSpPr>
          <p:spPr>
            <a:xfrm>
              <a:off x="827124" y="3756761"/>
              <a:ext cx="6605352" cy="1360437"/>
            </a:xfrm>
            <a:prstGeom prst="rect">
              <a:avLst/>
            </a:prstGeom>
          </p:spPr>
          <p:txBody>
            <a:bodyPr wrap="square" lIns="0" tIns="0" rIns="0" bIns="0" rtlCol="0" anchor="t">
              <a:spAutoFit/>
            </a:bodyPr>
            <a:lstStyle/>
            <a:p>
              <a:pPr algn="just">
                <a:lnSpc>
                  <a:spcPct val="114000"/>
                </a:lnSpc>
              </a:pPr>
              <a:r>
                <a:rPr lang="en-US" sz="4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Câu 3.</a:t>
              </a:r>
              <a:endParaRPr lang="en-US" sz="4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a:p>
              <a:pPr algn="just">
                <a:lnSpc>
                  <a:spcPct val="114000"/>
                </a:lnSpc>
              </a:pPr>
              <a:endParaRPr lang="en-US" sz="4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p:txBody>
        </p:sp>
      </p:grpSp>
      <p:sp>
        <p:nvSpPr>
          <p:cNvPr id="4" name="TextBox 31" descr="n144 zalo Tran Quang Hieu">
            <a:extLst>
              <a:ext uri="{FF2B5EF4-FFF2-40B4-BE49-F238E27FC236}">
                <a16:creationId xmlns:a16="http://schemas.microsoft.com/office/drawing/2014/main" id="{12E1F4AA-01E7-400F-6774-932CA1178039}"/>
              </a:ext>
            </a:extLst>
          </p:cNvPr>
          <p:cNvSpPr txBox="1"/>
          <p:nvPr/>
        </p:nvSpPr>
        <p:spPr>
          <a:xfrm>
            <a:off x="5318485" y="2619114"/>
            <a:ext cx="7651030" cy="658706"/>
          </a:xfrm>
          <a:prstGeom prst="rect">
            <a:avLst/>
          </a:prstGeom>
        </p:spPr>
        <p:txBody>
          <a:bodyPr wrap="square" lIns="0" tIns="0" rIns="0" bIns="0" rtlCol="0" anchor="t">
            <a:spAutoFit/>
          </a:bodyPr>
          <a:lstStyle/>
          <a:p>
            <a:pPr algn="ctr">
              <a:lnSpc>
                <a:spcPct val="114000"/>
              </a:lnSpc>
            </a:pPr>
            <a:r>
              <a:rPr lang="en-US" sz="4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ĐÁP ÁN PHIẾU HỌC TẬP SỐ 1</a:t>
            </a:r>
          </a:p>
        </p:txBody>
      </p:sp>
      <p:grpSp>
        <p:nvGrpSpPr>
          <p:cNvPr id="49" name="Group 48" descr="n144 zalo Tran Quang Hieu">
            <a:extLst>
              <a:ext uri="{FF2B5EF4-FFF2-40B4-BE49-F238E27FC236}">
                <a16:creationId xmlns:a16="http://schemas.microsoft.com/office/drawing/2014/main" id="{CFA9FFD0-26E1-383A-8C6F-7D226A098AC7}"/>
              </a:ext>
            </a:extLst>
          </p:cNvPr>
          <p:cNvGrpSpPr/>
          <p:nvPr/>
        </p:nvGrpSpPr>
        <p:grpSpPr>
          <a:xfrm>
            <a:off x="621304" y="171202"/>
            <a:ext cx="8042708" cy="1801017"/>
            <a:chOff x="1028700" y="3308334"/>
            <a:chExt cx="3385480" cy="837906"/>
          </a:xfrm>
        </p:grpSpPr>
        <p:sp>
          <p:nvSpPr>
            <p:cNvPr id="50" name="Freeform 33">
              <a:extLst>
                <a:ext uri="{FF2B5EF4-FFF2-40B4-BE49-F238E27FC236}">
                  <a16:creationId xmlns:a16="http://schemas.microsoft.com/office/drawing/2014/main" id="{2257D9C3-2D19-DBA4-CD53-B6B398988C15}"/>
                </a:ext>
              </a:extLst>
            </p:cNvPr>
            <p:cNvSpPr/>
            <p:nvPr/>
          </p:nvSpPr>
          <p:spPr>
            <a:xfrm>
              <a:off x="1028700" y="3308334"/>
              <a:ext cx="3385480" cy="837906"/>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1" name="TextBox 41">
              <a:extLst>
                <a:ext uri="{FF2B5EF4-FFF2-40B4-BE49-F238E27FC236}">
                  <a16:creationId xmlns:a16="http://schemas.microsoft.com/office/drawing/2014/main" id="{E07498BC-732C-B600-9CA9-432E2127BADA}"/>
                </a:ext>
              </a:extLst>
            </p:cNvPr>
            <p:cNvSpPr txBox="1"/>
            <p:nvPr/>
          </p:nvSpPr>
          <p:spPr>
            <a:xfrm>
              <a:off x="1912020" y="3490432"/>
              <a:ext cx="2351764" cy="490307"/>
            </a:xfrm>
            <a:prstGeom prst="rect">
              <a:avLst/>
            </a:prstGeom>
          </p:spPr>
          <p:txBody>
            <a:bodyPr wrap="square" lIns="0" tIns="0" rIns="0" bIns="0" rtlCol="0" anchor="t">
              <a:spAutoFit/>
            </a:bodyPr>
            <a:lstStyle/>
            <a:p>
              <a:pPr algn="l">
                <a:lnSpc>
                  <a:spcPct val="110000"/>
                </a:lnSpc>
              </a:pPr>
              <a:r>
                <a:rPr lang="vi-VN" sz="32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NGUYÊN LÍ CHỤP CỘNG HƯỞNG TỪ</a:t>
              </a:r>
            </a:p>
          </p:txBody>
        </p:sp>
        <p:sp>
          <p:nvSpPr>
            <p:cNvPr id="52" name="TextBox 43">
              <a:extLst>
                <a:ext uri="{FF2B5EF4-FFF2-40B4-BE49-F238E27FC236}">
                  <a16:creationId xmlns:a16="http://schemas.microsoft.com/office/drawing/2014/main" id="{C9250A29-E272-2859-862B-A97223DD8204}"/>
                </a:ext>
              </a:extLst>
            </p:cNvPr>
            <p:cNvSpPr txBox="1"/>
            <p:nvPr/>
          </p:nvSpPr>
          <p:spPr>
            <a:xfrm>
              <a:off x="1178045" y="3505856"/>
              <a:ext cx="553975" cy="409583"/>
            </a:xfrm>
            <a:prstGeom prst="rect">
              <a:avLst/>
            </a:prstGeom>
          </p:spPr>
          <p:txBody>
            <a:bodyPr lIns="0" tIns="0" rIns="0" bIns="0" rtlCol="0" anchor="t">
              <a:spAutoFit/>
            </a:bodyPr>
            <a:lstStyle/>
            <a:p>
              <a:pPr algn="ctr">
                <a:lnSpc>
                  <a:spcPct val="110000"/>
                </a:lnSpc>
              </a:pPr>
              <a:r>
                <a:rPr lang="en-US" sz="55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02</a:t>
              </a:r>
            </a:p>
          </p:txBody>
        </p:sp>
      </p:grpSp>
      <p:sp>
        <p:nvSpPr>
          <p:cNvPr id="5" name="Rectangle 2" descr="n144 zalo Tran Quang Hieu">
            <a:extLst>
              <a:ext uri="{FF2B5EF4-FFF2-40B4-BE49-F238E27FC236}">
                <a16:creationId xmlns:a16="http://schemas.microsoft.com/office/drawing/2014/main" id="{C3A3FCAB-4277-7CB2-DDD6-0B5045D4F8A3}"/>
              </a:ext>
            </a:extLst>
          </p:cNvPr>
          <p:cNvSpPr>
            <a:spLocks noChangeArrowheads="1"/>
          </p:cNvSpPr>
          <p:nvPr/>
        </p:nvSpPr>
        <p:spPr bwMode="auto">
          <a:xfrm>
            <a:off x="1524001" y="4353828"/>
            <a:ext cx="9919334"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vi-VN" sz="3400"/>
              <a:t>Hình ảnh MRI được tạo ra dựa trên sự khác biệt về </a:t>
            </a:r>
            <a:r>
              <a:rPr lang="vi-VN" sz="3400" b="1"/>
              <a:t>thời gian hồi phục của các hạt nhân hydrogen </a:t>
            </a:r>
            <a:r>
              <a:rPr lang="vi-VN" sz="3400"/>
              <a:t>tại các vị trí khác nhau trong cơ thể.</a:t>
            </a:r>
          </a:p>
          <a:p>
            <a:pPr marL="457200" indent="-457200" algn="just">
              <a:buFont typeface="Arial" panose="020B0604020202020204" pitchFamily="34" charset="0"/>
              <a:buChar char="•"/>
            </a:pPr>
            <a:r>
              <a:rPr lang="vi-VN" sz="3400"/>
              <a:t>Do các mô trong cơ thể có cấu trúc và thành phần khác nhau nên thời gian để các hạt nhân hydrogen trở lại trạng thái ban đầu cũng khác nhau.</a:t>
            </a:r>
          </a:p>
          <a:p>
            <a:pPr marL="457200" indent="-457200" algn="just">
              <a:buFont typeface="Arial" panose="020B0604020202020204" pitchFamily="34" charset="0"/>
              <a:buChar char="•"/>
            </a:pPr>
            <a:r>
              <a:rPr lang="vi-VN" sz="3400"/>
              <a:t>Máy tính sẽ thu thập và phân tích dữ liệu về thời gian hồi phục tại mỗi điểm trong cơ thể, từ đó tạo ra hình ảnh MRI.</a:t>
            </a:r>
          </a:p>
        </p:txBody>
      </p:sp>
      <p:grpSp>
        <p:nvGrpSpPr>
          <p:cNvPr id="15" name="Group 14" descr="n144 zalo Tran Quang Hieu">
            <a:extLst>
              <a:ext uri="{FF2B5EF4-FFF2-40B4-BE49-F238E27FC236}">
                <a16:creationId xmlns:a16="http://schemas.microsoft.com/office/drawing/2014/main" id="{9DB62C36-8C66-9AF8-9A98-DA07CB3EE832}"/>
              </a:ext>
            </a:extLst>
          </p:cNvPr>
          <p:cNvGrpSpPr/>
          <p:nvPr/>
        </p:nvGrpSpPr>
        <p:grpSpPr>
          <a:xfrm>
            <a:off x="11841066" y="3978928"/>
            <a:ext cx="4906203" cy="5599854"/>
            <a:chOff x="11841066" y="3978928"/>
            <a:chExt cx="4906203" cy="5599854"/>
          </a:xfrm>
        </p:grpSpPr>
        <p:pic>
          <p:nvPicPr>
            <p:cNvPr id="10" name="Picture 9">
              <a:extLst>
                <a:ext uri="{FF2B5EF4-FFF2-40B4-BE49-F238E27FC236}">
                  <a16:creationId xmlns:a16="http://schemas.microsoft.com/office/drawing/2014/main" id="{19DF6B57-5D70-9C02-E192-2D9482F23B7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11841066" y="3978928"/>
              <a:ext cx="4906203" cy="5373460"/>
            </a:xfrm>
            <a:prstGeom prst="rect">
              <a:avLst/>
            </a:prstGeom>
          </p:spPr>
        </p:pic>
        <p:sp>
          <p:nvSpPr>
            <p:cNvPr id="11" name="Rectangle 10">
              <a:extLst>
                <a:ext uri="{FF2B5EF4-FFF2-40B4-BE49-F238E27FC236}">
                  <a16:creationId xmlns:a16="http://schemas.microsoft.com/office/drawing/2014/main" id="{EEAA1604-24CB-70F7-0303-E398041D56CC}"/>
                </a:ext>
              </a:extLst>
            </p:cNvPr>
            <p:cNvSpPr/>
            <p:nvPr/>
          </p:nvSpPr>
          <p:spPr>
            <a:xfrm>
              <a:off x="11941840" y="7886700"/>
              <a:ext cx="4640130" cy="16920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Sự phụ thuộc năng lượng của proton vào thời gian trong quá trình chuyển trạng thái của proton trong mô nước</a:t>
              </a:r>
            </a:p>
          </p:txBody>
        </p:sp>
      </p:grpSp>
    </p:spTree>
    <p:extLst>
      <p:ext uri="{BB962C8B-B14F-4D97-AF65-F5344CB8AC3E}">
        <p14:creationId xmlns:p14="http://schemas.microsoft.com/office/powerpoint/2010/main" val="66690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44 zalo Tran Quang Hieu"/>
          <p:cNvSpPr/>
          <p:nvPr/>
        </p:nvSpPr>
        <p:spPr>
          <a:xfrm rot="272950" flipH="1" flipV="1">
            <a:off x="5233518" y="-2724858"/>
            <a:ext cx="17099414" cy="6198537"/>
          </a:xfrm>
          <a:custGeom>
            <a:avLst/>
            <a:gdLst/>
            <a:ahLst/>
            <a:cxnLst/>
            <a:rect l="l" t="t" r="r" b="b"/>
            <a:pathLst>
              <a:path w="17099414" h="6198537">
                <a:moveTo>
                  <a:pt x="17099413" y="6198537"/>
                </a:moveTo>
                <a:lnTo>
                  <a:pt x="0" y="6198537"/>
                </a:lnTo>
                <a:lnTo>
                  <a:pt x="0" y="0"/>
                </a:lnTo>
                <a:lnTo>
                  <a:pt x="17099413" y="0"/>
                </a:lnTo>
                <a:lnTo>
                  <a:pt x="17099413" y="6198537"/>
                </a:lnTo>
                <a:close/>
              </a:path>
            </a:pathLst>
          </a:custGeom>
          <a:blipFill>
            <a:blip r:embed="rId2"/>
            <a:stretch>
              <a:fillRect/>
            </a:stretch>
          </a:blipFill>
        </p:spPr>
        <p:txBody>
          <a:bodyPr/>
          <a:lstStyle/>
          <a:p>
            <a:endParaRPr lang="en-US"/>
          </a:p>
        </p:txBody>
      </p:sp>
      <p:grpSp>
        <p:nvGrpSpPr>
          <p:cNvPr id="37" name="Group 36" descr="n144 zalo Tran Quang Hieu">
            <a:extLst>
              <a:ext uri="{FF2B5EF4-FFF2-40B4-BE49-F238E27FC236}">
                <a16:creationId xmlns:a16="http://schemas.microsoft.com/office/drawing/2014/main" id="{1DD16EFA-0124-3D6C-A7F4-0646DC463BD6}"/>
              </a:ext>
            </a:extLst>
          </p:cNvPr>
          <p:cNvGrpSpPr/>
          <p:nvPr/>
        </p:nvGrpSpPr>
        <p:grpSpPr>
          <a:xfrm>
            <a:off x="1295400" y="2983951"/>
            <a:ext cx="15849600" cy="6740442"/>
            <a:chOff x="581793" y="3145439"/>
            <a:chExt cx="15849600" cy="6740442"/>
          </a:xfrm>
        </p:grpSpPr>
        <p:grpSp>
          <p:nvGrpSpPr>
            <p:cNvPr id="6" name="Group 6"/>
            <p:cNvGrpSpPr/>
            <p:nvPr/>
          </p:nvGrpSpPr>
          <p:grpSpPr>
            <a:xfrm>
              <a:off x="581793" y="3679604"/>
              <a:ext cx="15849600" cy="6206277"/>
              <a:chOff x="-117379" y="-148366"/>
              <a:chExt cx="4718251" cy="1485078"/>
            </a:xfrm>
          </p:grpSpPr>
          <p:sp>
            <p:nvSpPr>
              <p:cNvPr id="7" name="Freeform 7"/>
              <p:cNvSpPr/>
              <p:nvPr/>
            </p:nvSpPr>
            <p:spPr>
              <a:xfrm>
                <a:off x="-117379" y="-148366"/>
                <a:ext cx="4718251" cy="1485078"/>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8" name="TextBox 8"/>
              <p:cNvSpPr txBox="1"/>
              <p:nvPr/>
            </p:nvSpPr>
            <p:spPr>
              <a:xfrm>
                <a:off x="0" y="-38100"/>
                <a:ext cx="1255090" cy="123686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3713807" y="3854883"/>
              <a:ext cx="1261011" cy="12610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875418" y="3145439"/>
              <a:ext cx="12037985" cy="1808844"/>
              <a:chOff x="76200" y="-537207"/>
              <a:chExt cx="8477278" cy="1273807"/>
            </a:xfrm>
          </p:grpSpPr>
          <p:sp>
            <p:nvSpPr>
              <p:cNvPr id="19" name="Freeform 19"/>
              <p:cNvSpPr/>
              <p:nvPr/>
            </p:nvSpPr>
            <p:spPr>
              <a:xfrm>
                <a:off x="7740678" y="-53720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14999499" y="338573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7"/>
            <p:cNvSpPr txBox="1"/>
            <p:nvPr/>
          </p:nvSpPr>
          <p:spPr>
            <a:xfrm>
              <a:off x="827124" y="3756761"/>
              <a:ext cx="6605352" cy="1360437"/>
            </a:xfrm>
            <a:prstGeom prst="rect">
              <a:avLst/>
            </a:prstGeom>
          </p:spPr>
          <p:txBody>
            <a:bodyPr wrap="square" lIns="0" tIns="0" rIns="0" bIns="0" rtlCol="0" anchor="t">
              <a:spAutoFit/>
            </a:bodyPr>
            <a:lstStyle/>
            <a:p>
              <a:pPr algn="just">
                <a:lnSpc>
                  <a:spcPct val="114000"/>
                </a:lnSpc>
              </a:pPr>
              <a:r>
                <a:rPr lang="en-US" sz="4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Câu 3.</a:t>
              </a:r>
              <a:endParaRPr lang="en-US" sz="4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a:p>
              <a:pPr algn="just">
                <a:lnSpc>
                  <a:spcPct val="114000"/>
                </a:lnSpc>
              </a:pPr>
              <a:endParaRPr lang="en-US" sz="4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p:txBody>
        </p:sp>
      </p:grpSp>
      <p:sp>
        <p:nvSpPr>
          <p:cNvPr id="4" name="TextBox 31" descr="n144 zalo Tran Quang Hieu">
            <a:extLst>
              <a:ext uri="{FF2B5EF4-FFF2-40B4-BE49-F238E27FC236}">
                <a16:creationId xmlns:a16="http://schemas.microsoft.com/office/drawing/2014/main" id="{12E1F4AA-01E7-400F-6774-932CA1178039}"/>
              </a:ext>
            </a:extLst>
          </p:cNvPr>
          <p:cNvSpPr txBox="1"/>
          <p:nvPr/>
        </p:nvSpPr>
        <p:spPr>
          <a:xfrm>
            <a:off x="5318485" y="2619114"/>
            <a:ext cx="7651030" cy="658706"/>
          </a:xfrm>
          <a:prstGeom prst="rect">
            <a:avLst/>
          </a:prstGeom>
        </p:spPr>
        <p:txBody>
          <a:bodyPr wrap="square" lIns="0" tIns="0" rIns="0" bIns="0" rtlCol="0" anchor="t">
            <a:spAutoFit/>
          </a:bodyPr>
          <a:lstStyle/>
          <a:p>
            <a:pPr algn="ctr">
              <a:lnSpc>
                <a:spcPct val="114000"/>
              </a:lnSpc>
            </a:pPr>
            <a:r>
              <a:rPr lang="en-US" sz="4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ĐÁP ÁN PHIẾU HỌC TẬP SỐ 1</a:t>
            </a:r>
          </a:p>
        </p:txBody>
      </p:sp>
      <p:grpSp>
        <p:nvGrpSpPr>
          <p:cNvPr id="49" name="Group 48" descr="n144 zalo Tran Quang Hieu">
            <a:extLst>
              <a:ext uri="{FF2B5EF4-FFF2-40B4-BE49-F238E27FC236}">
                <a16:creationId xmlns:a16="http://schemas.microsoft.com/office/drawing/2014/main" id="{CFA9FFD0-26E1-383A-8C6F-7D226A098AC7}"/>
              </a:ext>
            </a:extLst>
          </p:cNvPr>
          <p:cNvGrpSpPr/>
          <p:nvPr/>
        </p:nvGrpSpPr>
        <p:grpSpPr>
          <a:xfrm>
            <a:off x="621304" y="171202"/>
            <a:ext cx="8042708" cy="1801017"/>
            <a:chOff x="1028700" y="3308334"/>
            <a:chExt cx="3385480" cy="837906"/>
          </a:xfrm>
        </p:grpSpPr>
        <p:sp>
          <p:nvSpPr>
            <p:cNvPr id="50" name="Freeform 33">
              <a:extLst>
                <a:ext uri="{FF2B5EF4-FFF2-40B4-BE49-F238E27FC236}">
                  <a16:creationId xmlns:a16="http://schemas.microsoft.com/office/drawing/2014/main" id="{2257D9C3-2D19-DBA4-CD53-B6B398988C15}"/>
                </a:ext>
              </a:extLst>
            </p:cNvPr>
            <p:cNvSpPr/>
            <p:nvPr/>
          </p:nvSpPr>
          <p:spPr>
            <a:xfrm>
              <a:off x="1028700" y="3308334"/>
              <a:ext cx="3385480" cy="837906"/>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1" name="TextBox 41">
              <a:extLst>
                <a:ext uri="{FF2B5EF4-FFF2-40B4-BE49-F238E27FC236}">
                  <a16:creationId xmlns:a16="http://schemas.microsoft.com/office/drawing/2014/main" id="{E07498BC-732C-B600-9CA9-432E2127BADA}"/>
                </a:ext>
              </a:extLst>
            </p:cNvPr>
            <p:cNvSpPr txBox="1"/>
            <p:nvPr/>
          </p:nvSpPr>
          <p:spPr>
            <a:xfrm>
              <a:off x="1912020" y="3490432"/>
              <a:ext cx="2351764" cy="490307"/>
            </a:xfrm>
            <a:prstGeom prst="rect">
              <a:avLst/>
            </a:prstGeom>
          </p:spPr>
          <p:txBody>
            <a:bodyPr wrap="square" lIns="0" tIns="0" rIns="0" bIns="0" rtlCol="0" anchor="t">
              <a:spAutoFit/>
            </a:bodyPr>
            <a:lstStyle/>
            <a:p>
              <a:pPr algn="l">
                <a:lnSpc>
                  <a:spcPct val="110000"/>
                </a:lnSpc>
              </a:pPr>
              <a:r>
                <a:rPr lang="vi-VN" sz="32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NGUYÊN LÍ CHỤP CỘNG HƯỞNG TỪ</a:t>
              </a:r>
            </a:p>
          </p:txBody>
        </p:sp>
        <p:sp>
          <p:nvSpPr>
            <p:cNvPr id="52" name="TextBox 43">
              <a:extLst>
                <a:ext uri="{FF2B5EF4-FFF2-40B4-BE49-F238E27FC236}">
                  <a16:creationId xmlns:a16="http://schemas.microsoft.com/office/drawing/2014/main" id="{C9250A29-E272-2859-862B-A97223DD8204}"/>
                </a:ext>
              </a:extLst>
            </p:cNvPr>
            <p:cNvSpPr txBox="1"/>
            <p:nvPr/>
          </p:nvSpPr>
          <p:spPr>
            <a:xfrm>
              <a:off x="1178045" y="3505856"/>
              <a:ext cx="553975" cy="409583"/>
            </a:xfrm>
            <a:prstGeom prst="rect">
              <a:avLst/>
            </a:prstGeom>
          </p:spPr>
          <p:txBody>
            <a:bodyPr lIns="0" tIns="0" rIns="0" bIns="0" rtlCol="0" anchor="t">
              <a:spAutoFit/>
            </a:bodyPr>
            <a:lstStyle/>
            <a:p>
              <a:pPr algn="ctr">
                <a:lnSpc>
                  <a:spcPct val="110000"/>
                </a:lnSpc>
              </a:pPr>
              <a:r>
                <a:rPr lang="en-US" sz="55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02</a:t>
              </a:r>
            </a:p>
          </p:txBody>
        </p:sp>
      </p:grpSp>
      <p:sp>
        <p:nvSpPr>
          <p:cNvPr id="5" name="Rectangle 2" descr="n144 zalo Tran Quang Hieu">
            <a:extLst>
              <a:ext uri="{FF2B5EF4-FFF2-40B4-BE49-F238E27FC236}">
                <a16:creationId xmlns:a16="http://schemas.microsoft.com/office/drawing/2014/main" id="{C3A3FCAB-4277-7CB2-DDD6-0B5045D4F8A3}"/>
              </a:ext>
            </a:extLst>
          </p:cNvPr>
          <p:cNvSpPr>
            <a:spLocks noChangeArrowheads="1"/>
          </p:cNvSpPr>
          <p:nvPr/>
        </p:nvSpPr>
        <p:spPr bwMode="auto">
          <a:xfrm>
            <a:off x="1487432" y="4243236"/>
            <a:ext cx="15103009"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lgn="just">
              <a:buFont typeface="Arial" panose="020B0604020202020204" pitchFamily="34" charset="0"/>
              <a:buChar char="•"/>
            </a:pPr>
            <a:r>
              <a:rPr lang="vi-VN" sz="3400"/>
              <a:t>Để tạo ra các lớp cắt khác nhau, người ta sử dụng thêm một từ trường biến đổi theo không gian. Nhờ đó, mỗi lớp sẽ có một hình ảnh MRI riêng biệt.</a:t>
            </a:r>
          </a:p>
          <a:p>
            <a:pPr marL="457200" indent="-457200" algn="just">
              <a:buFont typeface="Arial" panose="020B0604020202020204" pitchFamily="34" charset="0"/>
              <a:buChar char="•"/>
            </a:pPr>
            <a:r>
              <a:rPr lang="vi-VN" sz="3400"/>
              <a:t>Qua việc phân tích các hình ảnh MRI của từng lớp, ta có thể tái tạo lại hình ảnh 3D của bộ phận cần nghiên cứu.</a:t>
            </a:r>
          </a:p>
        </p:txBody>
      </p:sp>
      <p:pic>
        <p:nvPicPr>
          <p:cNvPr id="11" name="Picture 10" descr="n144 zalo Tran Quang Hieu">
            <a:extLst>
              <a:ext uri="{FF2B5EF4-FFF2-40B4-BE49-F238E27FC236}">
                <a16:creationId xmlns:a16="http://schemas.microsoft.com/office/drawing/2014/main" id="{9BC6D18D-EF22-38F4-F116-3BB6B08022A8}"/>
              </a:ext>
            </a:extLst>
          </p:cNvPr>
          <p:cNvPicPr>
            <a:picLocks noChangeAspect="1"/>
          </p:cNvPicPr>
          <p:nvPr/>
        </p:nvPicPr>
        <p:blipFill>
          <a:blip r:embed="rId7"/>
          <a:stretch>
            <a:fillRect/>
          </a:stretch>
        </p:blipFill>
        <p:spPr>
          <a:xfrm>
            <a:off x="5155909" y="7058368"/>
            <a:ext cx="7874291" cy="2657132"/>
          </a:xfrm>
          <a:prstGeom prst="rect">
            <a:avLst/>
          </a:prstGeom>
          <a:ln>
            <a:noFill/>
          </a:ln>
          <a:effectLst>
            <a:softEdge rad="112500"/>
          </a:effectLst>
        </p:spPr>
      </p:pic>
    </p:spTree>
    <p:extLst>
      <p:ext uri="{BB962C8B-B14F-4D97-AF65-F5344CB8AC3E}">
        <p14:creationId xmlns:p14="http://schemas.microsoft.com/office/powerpoint/2010/main" val="209958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144 zalo Tran Quang Hieu"/>
          <p:cNvGrpSpPr/>
          <p:nvPr/>
        </p:nvGrpSpPr>
        <p:grpSpPr>
          <a:xfrm>
            <a:off x="0" y="-685102"/>
            <a:ext cx="18288000" cy="7019926"/>
            <a:chOff x="0" y="0"/>
            <a:chExt cx="4816593" cy="1848869"/>
          </a:xfrm>
        </p:grpSpPr>
        <p:sp>
          <p:nvSpPr>
            <p:cNvPr id="3" name="Freeform 3"/>
            <p:cNvSpPr/>
            <p:nvPr/>
          </p:nvSpPr>
          <p:spPr>
            <a:xfrm>
              <a:off x="0" y="0"/>
              <a:ext cx="4816592" cy="1848869"/>
            </a:xfrm>
            <a:custGeom>
              <a:avLst/>
              <a:gdLst/>
              <a:ahLst/>
              <a:cxnLst/>
              <a:rect l="l" t="t" r="r" b="b"/>
              <a:pathLst>
                <a:path w="4816592" h="1848869">
                  <a:moveTo>
                    <a:pt x="0" y="0"/>
                  </a:moveTo>
                  <a:lnTo>
                    <a:pt x="4816592" y="0"/>
                  </a:lnTo>
                  <a:lnTo>
                    <a:pt x="4816592" y="1848869"/>
                  </a:lnTo>
                  <a:lnTo>
                    <a:pt x="0" y="1848869"/>
                  </a:ln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4" name="TextBox 4"/>
            <p:cNvSpPr txBox="1"/>
            <p:nvPr/>
          </p:nvSpPr>
          <p:spPr>
            <a:xfrm>
              <a:off x="0" y="-38100"/>
              <a:ext cx="4816593" cy="1886969"/>
            </a:xfrm>
            <a:prstGeom prst="rect">
              <a:avLst/>
            </a:prstGeom>
          </p:spPr>
          <p:txBody>
            <a:bodyPr lIns="50800" tIns="50800" rIns="50800" bIns="50800" rtlCol="0" anchor="ctr"/>
            <a:lstStyle/>
            <a:p>
              <a:pPr algn="ctr">
                <a:lnSpc>
                  <a:spcPts val="2659"/>
                </a:lnSpc>
              </a:pPr>
              <a:endParaRPr/>
            </a:p>
          </p:txBody>
        </p:sp>
      </p:grpSp>
      <p:sp>
        <p:nvSpPr>
          <p:cNvPr id="53" name="TextBox 53" descr="n144 zalo Tran Quang Hieu"/>
          <p:cNvSpPr txBox="1"/>
          <p:nvPr/>
        </p:nvSpPr>
        <p:spPr>
          <a:xfrm>
            <a:off x="4558759" y="392281"/>
            <a:ext cx="9542341" cy="1667123"/>
          </a:xfrm>
          <a:prstGeom prst="rect">
            <a:avLst/>
          </a:prstGeom>
        </p:spPr>
        <p:txBody>
          <a:bodyPr lIns="0" tIns="0" rIns="0" bIns="0" rtlCol="0" anchor="t">
            <a:spAutoFit/>
          </a:bodyPr>
          <a:lstStyle/>
          <a:p>
            <a:pPr algn="ctr">
              <a:lnSpc>
                <a:spcPts val="6453"/>
              </a:lnSpc>
            </a:pPr>
            <a:r>
              <a:rPr lang="vi-VN" sz="6088">
                <a:solidFill>
                  <a:srgbClr val="FFFFFF"/>
                </a:solidFill>
                <a:latin typeface="Fira Sans Black" panose="020B0A03050000020004" pitchFamily="34" charset="0"/>
                <a:ea typeface="Garet Bold"/>
                <a:cs typeface="Garet Bold"/>
                <a:sym typeface="Garet Bold"/>
              </a:rPr>
              <a:t>NGUYÊN LÍ CHỤP CỘNG HƯỞNG TỪ</a:t>
            </a:r>
          </a:p>
        </p:txBody>
      </p:sp>
      <p:sp>
        <p:nvSpPr>
          <p:cNvPr id="43" name="TextBox 43" descr="n144 zalo Tran Quang Hieu"/>
          <p:cNvSpPr txBox="1"/>
          <p:nvPr/>
        </p:nvSpPr>
        <p:spPr>
          <a:xfrm>
            <a:off x="1289427" y="1310992"/>
            <a:ext cx="7288410" cy="98590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nvGrpSpPr>
          <p:cNvPr id="14" name="Group 13" descr="n144 zalo Tran Quang Hieu">
            <a:extLst>
              <a:ext uri="{FF2B5EF4-FFF2-40B4-BE49-F238E27FC236}">
                <a16:creationId xmlns:a16="http://schemas.microsoft.com/office/drawing/2014/main" id="{07EF4545-1884-CE91-BD63-D20986B6B848}"/>
              </a:ext>
            </a:extLst>
          </p:cNvPr>
          <p:cNvGrpSpPr/>
          <p:nvPr/>
        </p:nvGrpSpPr>
        <p:grpSpPr>
          <a:xfrm>
            <a:off x="1054633" y="2391755"/>
            <a:ext cx="9845397" cy="7019926"/>
            <a:chOff x="975003" y="2065005"/>
            <a:chExt cx="9311997" cy="7019926"/>
          </a:xfrm>
        </p:grpSpPr>
        <p:grpSp>
          <p:nvGrpSpPr>
            <p:cNvPr id="5" name="Group 5"/>
            <p:cNvGrpSpPr/>
            <p:nvPr/>
          </p:nvGrpSpPr>
          <p:grpSpPr>
            <a:xfrm>
              <a:off x="975003" y="2065005"/>
              <a:ext cx="9311997" cy="7019926"/>
              <a:chOff x="0" y="-38100"/>
              <a:chExt cx="812800" cy="1766352"/>
            </a:xfrm>
          </p:grpSpPr>
          <p:sp>
            <p:nvSpPr>
              <p:cNvPr id="6" name="Freeform 6"/>
              <p:cNvSpPr/>
              <p:nvPr/>
            </p:nvSpPr>
            <p:spPr>
              <a:xfrm>
                <a:off x="0" y="0"/>
                <a:ext cx="812800" cy="1728252"/>
              </a:xfrm>
              <a:custGeom>
                <a:avLst/>
                <a:gdLst/>
                <a:ahLst/>
                <a:cxnLst/>
                <a:rect l="l" t="t" r="r" b="b"/>
                <a:pathLst>
                  <a:path w="812800" h="1196267">
                    <a:moveTo>
                      <a:pt x="65640" y="0"/>
                    </a:moveTo>
                    <a:lnTo>
                      <a:pt x="747160" y="0"/>
                    </a:lnTo>
                    <a:cubicBezTo>
                      <a:pt x="783412" y="0"/>
                      <a:pt x="812800" y="29388"/>
                      <a:pt x="812800" y="65640"/>
                    </a:cubicBezTo>
                    <a:lnTo>
                      <a:pt x="812800" y="1130627"/>
                    </a:lnTo>
                    <a:cubicBezTo>
                      <a:pt x="812800" y="1148036"/>
                      <a:pt x="805884" y="1164732"/>
                      <a:pt x="793575" y="1177041"/>
                    </a:cubicBezTo>
                    <a:cubicBezTo>
                      <a:pt x="781265" y="1189351"/>
                      <a:pt x="764569" y="1196267"/>
                      <a:pt x="747160" y="1196267"/>
                    </a:cubicBezTo>
                    <a:lnTo>
                      <a:pt x="65640" y="1196267"/>
                    </a:lnTo>
                    <a:cubicBezTo>
                      <a:pt x="29388" y="1196267"/>
                      <a:pt x="0" y="1166879"/>
                      <a:pt x="0" y="1130627"/>
                    </a:cubicBezTo>
                    <a:lnTo>
                      <a:pt x="0" y="65640"/>
                    </a:lnTo>
                    <a:cubicBezTo>
                      <a:pt x="0" y="29388"/>
                      <a:pt x="29388" y="0"/>
                      <a:pt x="65640" y="0"/>
                    </a:cubicBezTo>
                    <a:close/>
                  </a:path>
                </a:pathLst>
              </a:custGeom>
              <a:solidFill>
                <a:srgbClr val="78F9FF"/>
              </a:solidFill>
            </p:spPr>
            <p:txBody>
              <a:bodyPr/>
              <a:lstStyle/>
              <a:p>
                <a:endParaRPr lang="en-US"/>
              </a:p>
            </p:txBody>
          </p:sp>
          <p:sp>
            <p:nvSpPr>
              <p:cNvPr id="7" name="TextBox 7"/>
              <p:cNvSpPr txBox="1"/>
              <p:nvPr/>
            </p:nvSpPr>
            <p:spPr>
              <a:xfrm>
                <a:off x="0" y="-38100"/>
                <a:ext cx="812800" cy="123436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54" name="TextBox 54"/>
            <p:cNvSpPr txBox="1"/>
            <p:nvPr/>
          </p:nvSpPr>
          <p:spPr>
            <a:xfrm>
              <a:off x="1248906" y="2324100"/>
              <a:ext cx="8764190" cy="6586868"/>
            </a:xfrm>
            <a:prstGeom prst="rect">
              <a:avLst/>
            </a:prstGeom>
          </p:spPr>
          <p:txBody>
            <a:bodyPr wrap="square" lIns="0" tIns="0" rIns="0" bIns="0" rtlCol="0" anchor="t">
              <a:spAutoFit/>
            </a:bodyPr>
            <a:lstStyle/>
            <a:p>
              <a:pPr marL="0" marR="0" lvl="0" indent="0" algn="just" defTabSz="914400" rtl="0" eaLnBrk="0" fontAlgn="base" latinLnBrk="0" hangingPunct="0">
                <a:lnSpc>
                  <a:spcPct val="120000"/>
                </a:lnSpc>
                <a:spcBef>
                  <a:spcPct val="0"/>
                </a:spcBef>
                <a:spcAft>
                  <a:spcPct val="0"/>
                </a:spcAft>
                <a:buClrTx/>
                <a:buSzTx/>
                <a:buFontTx/>
                <a:buChar char="•"/>
                <a:tabLst/>
              </a:pPr>
              <a:r>
                <a:rPr kumimoji="0" lang="en-US" altLang="en-US" sz="3600" b="0" i="0" u="none" strike="noStrike" cap="none" normalizeH="0" baseline="0">
                  <a:ln>
                    <a:noFill/>
                  </a:ln>
                  <a:solidFill>
                    <a:schemeClr val="tx1"/>
                  </a:solidFill>
                  <a:effectLst/>
                  <a:latin typeface="Arial" panose="020B0604020202020204" pitchFamily="34" charset="0"/>
                </a:rPr>
                <a:t>Nguyên lý hoạt động dựa trên cộng hưởng từ hạt nhân của hydrogen.</a:t>
              </a:r>
            </a:p>
            <a:p>
              <a:pPr marL="0" marR="0" lvl="0" indent="0" algn="just" defTabSz="914400" rtl="0" eaLnBrk="0" fontAlgn="base" latinLnBrk="0" hangingPunct="0">
                <a:lnSpc>
                  <a:spcPct val="120000"/>
                </a:lnSpc>
                <a:spcBef>
                  <a:spcPct val="0"/>
                </a:spcBef>
                <a:spcAft>
                  <a:spcPct val="0"/>
                </a:spcAft>
                <a:buClrTx/>
                <a:buSzTx/>
                <a:buFontTx/>
                <a:buChar char="•"/>
                <a:tabLst/>
              </a:pPr>
              <a:r>
                <a:rPr kumimoji="0" lang="en-US" altLang="en-US" sz="3600" b="0" i="0" u="none" strike="noStrike" cap="none" normalizeH="0" baseline="0">
                  <a:ln>
                    <a:noFill/>
                  </a:ln>
                  <a:solidFill>
                    <a:schemeClr val="tx1"/>
                  </a:solidFill>
                  <a:effectLst/>
                  <a:latin typeface="Arial" panose="020B0604020202020204" pitchFamily="34" charset="0"/>
                </a:rPr>
                <a:t>Hydrogen được chọn vì có mặt trong hầu hết các mô và chỉ chứa một proton.</a:t>
              </a:r>
            </a:p>
            <a:p>
              <a:pPr marL="0" marR="0" lvl="0" indent="0" algn="just" defTabSz="914400" rtl="0" eaLnBrk="0" fontAlgn="base" latinLnBrk="0" hangingPunct="0">
                <a:lnSpc>
                  <a:spcPct val="120000"/>
                </a:lnSpc>
                <a:spcBef>
                  <a:spcPct val="0"/>
                </a:spcBef>
                <a:spcAft>
                  <a:spcPct val="0"/>
                </a:spcAft>
                <a:buClrTx/>
                <a:buSzTx/>
                <a:buFontTx/>
                <a:buChar char="•"/>
                <a:tabLst/>
              </a:pPr>
              <a:r>
                <a:rPr kumimoji="0" lang="en-US" altLang="en-US" sz="3600" b="0" i="0" u="none" strike="noStrike" cap="none" normalizeH="0" baseline="0">
                  <a:ln>
                    <a:noFill/>
                  </a:ln>
                  <a:solidFill>
                    <a:schemeClr val="tx1"/>
                  </a:solidFill>
                  <a:effectLst/>
                  <a:latin typeface="Arial" panose="020B0604020202020204" pitchFamily="34" charset="0"/>
                </a:rPr>
                <a:t>Hạt nhân hydrogen như một nam châm nhỏ, định hướng theo từ trường.</a:t>
              </a:r>
            </a:p>
            <a:p>
              <a:pPr marL="0" marR="0" lvl="0" indent="0" algn="just" defTabSz="914400" rtl="0" eaLnBrk="0" fontAlgn="base" latinLnBrk="0" hangingPunct="0">
                <a:lnSpc>
                  <a:spcPct val="120000"/>
                </a:lnSpc>
                <a:spcBef>
                  <a:spcPct val="0"/>
                </a:spcBef>
                <a:spcAft>
                  <a:spcPct val="0"/>
                </a:spcAft>
                <a:buClrTx/>
                <a:buSzTx/>
                <a:buFontTx/>
                <a:buChar char="•"/>
                <a:tabLst/>
              </a:pPr>
              <a:r>
                <a:rPr kumimoji="0" lang="en-US" altLang="en-US" sz="3600" b="0" i="0" u="none" strike="noStrike" cap="none" normalizeH="0" baseline="0">
                  <a:ln>
                    <a:noFill/>
                  </a:ln>
                  <a:solidFill>
                    <a:schemeClr val="tx1"/>
                  </a:solidFill>
                  <a:effectLst/>
                  <a:latin typeface="Arial" panose="020B0604020202020204" pitchFamily="34" charset="0"/>
                </a:rPr>
                <a:t>Khi chiếu sóng vô tuyến có tần số phù hợp, xảy ra hiện tượng cộng hưởng.</a:t>
              </a:r>
            </a:p>
            <a:p>
              <a:pPr marL="0" marR="0" lvl="0" indent="0" algn="just" defTabSz="914400" rtl="0" eaLnBrk="0" fontAlgn="base" latinLnBrk="0" hangingPunct="0">
                <a:lnSpc>
                  <a:spcPct val="120000"/>
                </a:lnSpc>
                <a:spcBef>
                  <a:spcPct val="0"/>
                </a:spcBef>
                <a:spcAft>
                  <a:spcPct val="0"/>
                </a:spcAft>
                <a:buClrTx/>
                <a:buSzTx/>
                <a:buFontTx/>
                <a:buChar char="•"/>
                <a:tabLst/>
              </a:pPr>
              <a:r>
                <a:rPr kumimoji="0" lang="en-US" altLang="en-US" sz="3600" b="0" i="0" u="none" strike="noStrike" cap="none" normalizeH="0" baseline="0">
                  <a:ln>
                    <a:noFill/>
                  </a:ln>
                  <a:solidFill>
                    <a:schemeClr val="tx1"/>
                  </a:solidFill>
                  <a:effectLst/>
                  <a:latin typeface="Arial" panose="020B0604020202020204" pitchFamily="34" charset="0"/>
                </a:rPr>
                <a:t>Thời gian hồi phục của hạt nhân cung cấp thông tin để tạo ảnh. </a:t>
              </a:r>
            </a:p>
          </p:txBody>
        </p:sp>
      </p:grpSp>
      <p:grpSp>
        <p:nvGrpSpPr>
          <p:cNvPr id="15" name="Group 14" descr="n144 zalo Tran Quang Hieu">
            <a:extLst>
              <a:ext uri="{FF2B5EF4-FFF2-40B4-BE49-F238E27FC236}">
                <a16:creationId xmlns:a16="http://schemas.microsoft.com/office/drawing/2014/main" id="{7222CFB4-0B5E-7BE2-0DF8-A379AB005D2A}"/>
              </a:ext>
            </a:extLst>
          </p:cNvPr>
          <p:cNvGrpSpPr/>
          <p:nvPr/>
        </p:nvGrpSpPr>
        <p:grpSpPr>
          <a:xfrm>
            <a:off x="11656057" y="2543174"/>
            <a:ext cx="5336543" cy="7019926"/>
            <a:chOff x="975003" y="2065005"/>
            <a:chExt cx="9311997" cy="7019926"/>
          </a:xfrm>
        </p:grpSpPr>
        <p:grpSp>
          <p:nvGrpSpPr>
            <p:cNvPr id="16" name="Group 5">
              <a:extLst>
                <a:ext uri="{FF2B5EF4-FFF2-40B4-BE49-F238E27FC236}">
                  <a16:creationId xmlns:a16="http://schemas.microsoft.com/office/drawing/2014/main" id="{A460D710-05B2-B603-52AD-83C34128E766}"/>
                </a:ext>
              </a:extLst>
            </p:cNvPr>
            <p:cNvGrpSpPr/>
            <p:nvPr/>
          </p:nvGrpSpPr>
          <p:grpSpPr>
            <a:xfrm>
              <a:off x="975003" y="2065005"/>
              <a:ext cx="9311997" cy="7019926"/>
              <a:chOff x="0" y="-38100"/>
              <a:chExt cx="812800" cy="1766352"/>
            </a:xfrm>
          </p:grpSpPr>
          <p:sp>
            <p:nvSpPr>
              <p:cNvPr id="27" name="Freeform 6">
                <a:extLst>
                  <a:ext uri="{FF2B5EF4-FFF2-40B4-BE49-F238E27FC236}">
                    <a16:creationId xmlns:a16="http://schemas.microsoft.com/office/drawing/2014/main" id="{CA53B6B4-65E3-E949-0920-8E4293F58E34}"/>
                  </a:ext>
                </a:extLst>
              </p:cNvPr>
              <p:cNvSpPr/>
              <p:nvPr/>
            </p:nvSpPr>
            <p:spPr>
              <a:xfrm>
                <a:off x="0" y="0"/>
                <a:ext cx="812800" cy="1728252"/>
              </a:xfrm>
              <a:custGeom>
                <a:avLst/>
                <a:gdLst/>
                <a:ahLst/>
                <a:cxnLst/>
                <a:rect l="l" t="t" r="r" b="b"/>
                <a:pathLst>
                  <a:path w="812800" h="1196267">
                    <a:moveTo>
                      <a:pt x="65640" y="0"/>
                    </a:moveTo>
                    <a:lnTo>
                      <a:pt x="747160" y="0"/>
                    </a:lnTo>
                    <a:cubicBezTo>
                      <a:pt x="783412" y="0"/>
                      <a:pt x="812800" y="29388"/>
                      <a:pt x="812800" y="65640"/>
                    </a:cubicBezTo>
                    <a:lnTo>
                      <a:pt x="812800" y="1130627"/>
                    </a:lnTo>
                    <a:cubicBezTo>
                      <a:pt x="812800" y="1148036"/>
                      <a:pt x="805884" y="1164732"/>
                      <a:pt x="793575" y="1177041"/>
                    </a:cubicBezTo>
                    <a:cubicBezTo>
                      <a:pt x="781265" y="1189351"/>
                      <a:pt x="764569" y="1196267"/>
                      <a:pt x="747160" y="1196267"/>
                    </a:cubicBezTo>
                    <a:lnTo>
                      <a:pt x="65640" y="1196267"/>
                    </a:lnTo>
                    <a:cubicBezTo>
                      <a:pt x="29388" y="1196267"/>
                      <a:pt x="0" y="1166879"/>
                      <a:pt x="0" y="1130627"/>
                    </a:cubicBezTo>
                    <a:lnTo>
                      <a:pt x="0" y="65640"/>
                    </a:lnTo>
                    <a:cubicBezTo>
                      <a:pt x="0" y="29388"/>
                      <a:pt x="29388" y="0"/>
                      <a:pt x="65640" y="0"/>
                    </a:cubicBezTo>
                    <a:close/>
                  </a:path>
                </a:pathLst>
              </a:custGeom>
              <a:solidFill>
                <a:srgbClr val="78F9FF"/>
              </a:solidFill>
            </p:spPr>
            <p:txBody>
              <a:bodyPr/>
              <a:lstStyle/>
              <a:p>
                <a:endParaRPr lang="en-US"/>
              </a:p>
            </p:txBody>
          </p:sp>
          <p:sp>
            <p:nvSpPr>
              <p:cNvPr id="28" name="TextBox 7">
                <a:extLst>
                  <a:ext uri="{FF2B5EF4-FFF2-40B4-BE49-F238E27FC236}">
                    <a16:creationId xmlns:a16="http://schemas.microsoft.com/office/drawing/2014/main" id="{5619A2AF-4CBF-31D9-DD32-10E4AE251E0C}"/>
                  </a:ext>
                </a:extLst>
              </p:cNvPr>
              <p:cNvSpPr txBox="1"/>
              <p:nvPr/>
            </p:nvSpPr>
            <p:spPr>
              <a:xfrm>
                <a:off x="0" y="-38100"/>
                <a:ext cx="812800" cy="123436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6" name="TextBox 54">
              <a:extLst>
                <a:ext uri="{FF2B5EF4-FFF2-40B4-BE49-F238E27FC236}">
                  <a16:creationId xmlns:a16="http://schemas.microsoft.com/office/drawing/2014/main" id="{7047C629-0917-124E-31B4-7A37626290FC}"/>
                </a:ext>
              </a:extLst>
            </p:cNvPr>
            <p:cNvSpPr txBox="1"/>
            <p:nvPr/>
          </p:nvSpPr>
          <p:spPr>
            <a:xfrm>
              <a:off x="1248906" y="2607931"/>
              <a:ext cx="8764189" cy="6075959"/>
            </a:xfrm>
            <a:prstGeom prst="rect">
              <a:avLst/>
            </a:prstGeom>
          </p:spPr>
          <p:txBody>
            <a:bodyPr wrap="square" lIns="0" tIns="0" rIns="0" bIns="0" rtlCol="0" anchor="t">
              <a:spAutoFit/>
            </a:bodyPr>
            <a:lstStyle/>
            <a:p>
              <a:pPr marL="0" marR="0" lvl="0" indent="0" algn="just" defTabSz="914400" rtl="0" eaLnBrk="0" fontAlgn="base" latinLnBrk="0" hangingPunct="0">
                <a:lnSpc>
                  <a:spcPct val="120000"/>
                </a:lnSpc>
                <a:spcBef>
                  <a:spcPct val="0"/>
                </a:spcBef>
                <a:spcAft>
                  <a:spcPts val="600"/>
                </a:spcAft>
                <a:buClrTx/>
                <a:buSzTx/>
                <a:buFontTx/>
                <a:buChar char="•"/>
                <a:tabLst/>
              </a:pPr>
              <a:r>
                <a:rPr kumimoji="0" lang="en-US" altLang="en-US" sz="3600" b="0" i="0" u="none" strike="noStrike" cap="none" normalizeH="0" baseline="0">
                  <a:ln>
                    <a:noFill/>
                  </a:ln>
                  <a:solidFill>
                    <a:schemeClr val="tx1"/>
                  </a:solidFill>
                  <a:effectLst/>
                  <a:latin typeface="Arial" panose="020B0604020202020204" pitchFamily="34" charset="0"/>
                </a:rPr>
                <a:t>Sự khác biệt về thời gian hồi phục của hạt nhân là cơ sở để tạo ảnh.</a:t>
              </a:r>
            </a:p>
            <a:p>
              <a:pPr marL="0" marR="0" lvl="0" indent="0" algn="just" defTabSz="914400" rtl="0" eaLnBrk="0" fontAlgn="base" latinLnBrk="0" hangingPunct="0">
                <a:lnSpc>
                  <a:spcPct val="120000"/>
                </a:lnSpc>
                <a:spcBef>
                  <a:spcPct val="0"/>
                </a:spcBef>
                <a:spcAft>
                  <a:spcPts val="600"/>
                </a:spcAft>
                <a:buClrTx/>
                <a:buSzTx/>
                <a:buFontTx/>
                <a:buChar char="•"/>
                <a:tabLst/>
              </a:pPr>
              <a:r>
                <a:rPr kumimoji="0" lang="en-US" altLang="en-US" sz="3600" b="0" i="0" u="none" strike="noStrike" cap="none" normalizeH="0" baseline="0">
                  <a:ln>
                    <a:noFill/>
                  </a:ln>
                  <a:solidFill>
                    <a:schemeClr val="tx1"/>
                  </a:solidFill>
                  <a:effectLst/>
                  <a:latin typeface="Arial" panose="020B0604020202020204" pitchFamily="34" charset="0"/>
                </a:rPr>
                <a:t>Vai trò của từ trường không đồng đều trong việc tạo ra các lớp cắt.</a:t>
              </a:r>
            </a:p>
            <a:p>
              <a:pPr marL="0" marR="0" lvl="0" indent="0" algn="just" defTabSz="914400" rtl="0" eaLnBrk="0" fontAlgn="base" latinLnBrk="0" hangingPunct="0">
                <a:lnSpc>
                  <a:spcPct val="120000"/>
                </a:lnSpc>
                <a:spcBef>
                  <a:spcPct val="0"/>
                </a:spcBef>
                <a:spcAft>
                  <a:spcPts val="600"/>
                </a:spcAft>
                <a:buClrTx/>
                <a:buSzTx/>
                <a:buFontTx/>
                <a:buChar char="•"/>
                <a:tabLst/>
              </a:pPr>
              <a:r>
                <a:rPr kumimoji="0" lang="en-US" altLang="en-US" sz="3600" b="0" i="0" u="none" strike="noStrike" cap="none" normalizeH="0" baseline="0">
                  <a:ln>
                    <a:noFill/>
                  </a:ln>
                  <a:solidFill>
                    <a:schemeClr val="tx1"/>
                  </a:solidFill>
                  <a:effectLst/>
                  <a:latin typeface="Arial" panose="020B0604020202020204" pitchFamily="34" charset="0"/>
                </a:rPr>
                <a:t>Quá trình chuyển đổi dữ liệu thành hình ảnh. </a:t>
              </a:r>
            </a:p>
          </p:txBody>
        </p:sp>
      </p:grpSp>
    </p:spTree>
    <p:extLst>
      <p:ext uri="{BB962C8B-B14F-4D97-AF65-F5344CB8AC3E}">
        <p14:creationId xmlns:p14="http://schemas.microsoft.com/office/powerpoint/2010/main" val="413546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44 zalo Tran Quang Hieu"/>
          <p:cNvSpPr/>
          <p:nvPr/>
        </p:nvSpPr>
        <p:spPr>
          <a:xfrm>
            <a:off x="11125200" y="-1028700"/>
            <a:ext cx="9678372" cy="8803051"/>
          </a:xfrm>
          <a:custGeom>
            <a:avLst/>
            <a:gdLst/>
            <a:ahLst/>
            <a:cxnLst/>
            <a:rect l="l" t="t" r="r" b="b"/>
            <a:pathLst>
              <a:path w="7308557" h="6437620">
                <a:moveTo>
                  <a:pt x="0" y="0"/>
                </a:moveTo>
                <a:lnTo>
                  <a:pt x="7308557" y="0"/>
                </a:lnTo>
                <a:lnTo>
                  <a:pt x="7308557" y="6437620"/>
                </a:lnTo>
                <a:lnTo>
                  <a:pt x="0" y="6437620"/>
                </a:lnTo>
                <a:lnTo>
                  <a:pt x="0" y="0"/>
                </a:lnTo>
                <a:close/>
              </a:path>
            </a:pathLst>
          </a:custGeom>
          <a:blipFill>
            <a:blip r:embed="rId2"/>
            <a:stretch>
              <a:fillRect/>
            </a:stretch>
          </a:blipFill>
        </p:spPr>
        <p:txBody>
          <a:bodyPr/>
          <a:lstStyle/>
          <a:p>
            <a:endParaRPr lang="en-US"/>
          </a:p>
        </p:txBody>
      </p:sp>
      <p:grpSp>
        <p:nvGrpSpPr>
          <p:cNvPr id="24" name="Group 23" descr="n144 zalo Tran Quang Hieu">
            <a:extLst>
              <a:ext uri="{FF2B5EF4-FFF2-40B4-BE49-F238E27FC236}">
                <a16:creationId xmlns:a16="http://schemas.microsoft.com/office/drawing/2014/main" id="{FEBD584B-9536-C059-7921-3E181CE181AE}"/>
              </a:ext>
            </a:extLst>
          </p:cNvPr>
          <p:cNvGrpSpPr/>
          <p:nvPr/>
        </p:nvGrpSpPr>
        <p:grpSpPr>
          <a:xfrm>
            <a:off x="381000" y="342900"/>
            <a:ext cx="7467600" cy="1828800"/>
            <a:chOff x="5286668" y="3308334"/>
            <a:chExt cx="3252716" cy="837906"/>
          </a:xfrm>
        </p:grpSpPr>
        <p:sp>
          <p:nvSpPr>
            <p:cNvPr id="25" name="Freeform 35">
              <a:extLst>
                <a:ext uri="{FF2B5EF4-FFF2-40B4-BE49-F238E27FC236}">
                  <a16:creationId xmlns:a16="http://schemas.microsoft.com/office/drawing/2014/main" id="{1CAAAA17-B569-C9EA-D88A-427DF8EAC91F}"/>
                </a:ext>
              </a:extLst>
            </p:cNvPr>
            <p:cNvSpPr/>
            <p:nvPr/>
          </p:nvSpPr>
          <p:spPr>
            <a:xfrm>
              <a:off x="5286668" y="3308334"/>
              <a:ext cx="3252716" cy="837906"/>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TextBox 45">
              <a:extLst>
                <a:ext uri="{FF2B5EF4-FFF2-40B4-BE49-F238E27FC236}">
                  <a16:creationId xmlns:a16="http://schemas.microsoft.com/office/drawing/2014/main" id="{F9B24BD7-00DF-0ADE-F832-E976EAC14B9F}"/>
                </a:ext>
              </a:extLst>
            </p:cNvPr>
            <p:cNvSpPr txBox="1"/>
            <p:nvPr/>
          </p:nvSpPr>
          <p:spPr>
            <a:xfrm>
              <a:off x="5386241" y="3517811"/>
              <a:ext cx="553975" cy="403361"/>
            </a:xfrm>
            <a:prstGeom prst="rect">
              <a:avLst/>
            </a:prstGeom>
          </p:spPr>
          <p:txBody>
            <a:bodyPr lIns="0" tIns="0" rIns="0" bIns="0" rtlCol="0" anchor="t">
              <a:spAutoFit/>
            </a:bodyPr>
            <a:lstStyle/>
            <a:p>
              <a:pPr algn="ctr">
                <a:lnSpc>
                  <a:spcPct val="110000"/>
                </a:lnSpc>
              </a:pPr>
              <a:r>
                <a:rPr lang="en-US" sz="55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03</a:t>
              </a:r>
            </a:p>
          </p:txBody>
        </p:sp>
        <p:sp>
          <p:nvSpPr>
            <p:cNvPr id="27" name="TextBox 47">
              <a:extLst>
                <a:ext uri="{FF2B5EF4-FFF2-40B4-BE49-F238E27FC236}">
                  <a16:creationId xmlns:a16="http://schemas.microsoft.com/office/drawing/2014/main" id="{A87B29A2-AE17-6332-A833-7AB8AA34E40D}"/>
                </a:ext>
              </a:extLst>
            </p:cNvPr>
            <p:cNvSpPr txBox="1"/>
            <p:nvPr/>
          </p:nvSpPr>
          <p:spPr>
            <a:xfrm>
              <a:off x="6172941" y="3456863"/>
              <a:ext cx="2203792" cy="543201"/>
            </a:xfrm>
            <a:prstGeom prst="rect">
              <a:avLst/>
            </a:prstGeom>
          </p:spPr>
          <p:txBody>
            <a:bodyPr wrap="square" lIns="0" tIns="0" rIns="0" bIns="0" rtlCol="0" anchor="t">
              <a:spAutoFit/>
            </a:bodyPr>
            <a:lstStyle/>
            <a:p>
              <a:pPr>
                <a:lnSpc>
                  <a:spcPct val="110000"/>
                </a:lnSpc>
              </a:pPr>
              <a:r>
                <a:rPr lang="vi-VN" sz="36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CẤU TẠO MÁY CHỤP CỘNG HƯỞNG TỪ</a:t>
              </a:r>
            </a:p>
          </p:txBody>
        </p:sp>
      </p:grpSp>
      <p:grpSp>
        <p:nvGrpSpPr>
          <p:cNvPr id="28" name="Group 27" descr="n144 zalo Tran Quang Hieu">
            <a:extLst>
              <a:ext uri="{FF2B5EF4-FFF2-40B4-BE49-F238E27FC236}">
                <a16:creationId xmlns:a16="http://schemas.microsoft.com/office/drawing/2014/main" id="{BCD93EEB-646A-0ACB-6C79-C4204BEB5FED}"/>
              </a:ext>
            </a:extLst>
          </p:cNvPr>
          <p:cNvGrpSpPr/>
          <p:nvPr/>
        </p:nvGrpSpPr>
        <p:grpSpPr>
          <a:xfrm>
            <a:off x="1637036" y="3704805"/>
            <a:ext cx="4216112" cy="5454501"/>
            <a:chOff x="976094" y="3854883"/>
            <a:chExt cx="4216112" cy="5454501"/>
          </a:xfrm>
        </p:grpSpPr>
        <p:grpSp>
          <p:nvGrpSpPr>
            <p:cNvPr id="29" name="Group 6">
              <a:extLst>
                <a:ext uri="{FF2B5EF4-FFF2-40B4-BE49-F238E27FC236}">
                  <a16:creationId xmlns:a16="http://schemas.microsoft.com/office/drawing/2014/main" id="{84430D7D-4BBF-E4A3-89E3-5E224D0DCDE4}"/>
                </a:ext>
              </a:extLst>
            </p:cNvPr>
            <p:cNvGrpSpPr/>
            <p:nvPr/>
          </p:nvGrpSpPr>
          <p:grpSpPr>
            <a:xfrm>
              <a:off x="976094" y="4299639"/>
              <a:ext cx="4216112" cy="5009745"/>
              <a:chOff x="0" y="0"/>
              <a:chExt cx="1255090" cy="1198764"/>
            </a:xfrm>
          </p:grpSpPr>
          <p:sp>
            <p:nvSpPr>
              <p:cNvPr id="38" name="Freeform 7">
                <a:extLst>
                  <a:ext uri="{FF2B5EF4-FFF2-40B4-BE49-F238E27FC236}">
                    <a16:creationId xmlns:a16="http://schemas.microsoft.com/office/drawing/2014/main" id="{21C52EE3-EA46-BBE2-D91E-29B7A62EC704}"/>
                  </a:ext>
                </a:extLst>
              </p:cNvPr>
              <p:cNvSpPr/>
              <p:nvPr/>
            </p:nvSpPr>
            <p:spPr>
              <a:xfrm>
                <a:off x="0" y="0"/>
                <a:ext cx="1255090" cy="1198764"/>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39" name="TextBox 8">
                <a:extLst>
                  <a:ext uri="{FF2B5EF4-FFF2-40B4-BE49-F238E27FC236}">
                    <a16:creationId xmlns:a16="http://schemas.microsoft.com/office/drawing/2014/main" id="{81F6AB0F-0BEA-2EB3-B124-78C9DD01EFFF}"/>
                  </a:ext>
                </a:extLst>
              </p:cNvPr>
              <p:cNvSpPr txBox="1"/>
              <p:nvPr/>
            </p:nvSpPr>
            <p:spPr>
              <a:xfrm>
                <a:off x="0" y="-38100"/>
                <a:ext cx="1255090" cy="1236864"/>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grpSp>
          <p:nvGrpSpPr>
            <p:cNvPr id="30" name="Group 12">
              <a:extLst>
                <a:ext uri="{FF2B5EF4-FFF2-40B4-BE49-F238E27FC236}">
                  <a16:creationId xmlns:a16="http://schemas.microsoft.com/office/drawing/2014/main" id="{C5B5DFBB-A804-0A66-4507-D7CCFF61538B}"/>
                </a:ext>
              </a:extLst>
            </p:cNvPr>
            <p:cNvGrpSpPr/>
            <p:nvPr/>
          </p:nvGrpSpPr>
          <p:grpSpPr>
            <a:xfrm>
              <a:off x="3713807" y="3854883"/>
              <a:ext cx="1261011" cy="1261011"/>
              <a:chOff x="0" y="0"/>
              <a:chExt cx="812800" cy="812800"/>
            </a:xfrm>
          </p:grpSpPr>
          <p:sp>
            <p:nvSpPr>
              <p:cNvPr id="36" name="Freeform 13">
                <a:extLst>
                  <a:ext uri="{FF2B5EF4-FFF2-40B4-BE49-F238E27FC236}">
                    <a16:creationId xmlns:a16="http://schemas.microsoft.com/office/drawing/2014/main" id="{C2E7DE33-4240-2178-009C-5B53B336D4F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37" name="TextBox 14">
                <a:extLst>
                  <a:ext uri="{FF2B5EF4-FFF2-40B4-BE49-F238E27FC236}">
                    <a16:creationId xmlns:a16="http://schemas.microsoft.com/office/drawing/2014/main" id="{F283A8D1-A4FC-928C-5A5B-4C09A318F76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grpSp>
          <p:nvGrpSpPr>
            <p:cNvPr id="31" name="Group 18">
              <a:extLst>
                <a:ext uri="{FF2B5EF4-FFF2-40B4-BE49-F238E27FC236}">
                  <a16:creationId xmlns:a16="http://schemas.microsoft.com/office/drawing/2014/main" id="{9BC1AE88-5844-0428-8CDA-99A47EC0E6D2}"/>
                </a:ext>
              </a:extLst>
            </p:cNvPr>
            <p:cNvGrpSpPr/>
            <p:nvPr/>
          </p:nvGrpSpPr>
          <p:grpSpPr>
            <a:xfrm>
              <a:off x="3767212" y="3908289"/>
              <a:ext cx="1154200" cy="1154200"/>
              <a:chOff x="0" y="0"/>
              <a:chExt cx="812800" cy="812800"/>
            </a:xfrm>
          </p:grpSpPr>
          <p:sp>
            <p:nvSpPr>
              <p:cNvPr id="34" name="Freeform 19">
                <a:extLst>
                  <a:ext uri="{FF2B5EF4-FFF2-40B4-BE49-F238E27FC236}">
                    <a16:creationId xmlns:a16="http://schemas.microsoft.com/office/drawing/2014/main" id="{6CFF4B03-4C38-0D2B-1F37-9A9755638B6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35" name="TextBox 20">
                <a:extLst>
                  <a:ext uri="{FF2B5EF4-FFF2-40B4-BE49-F238E27FC236}">
                    <a16:creationId xmlns:a16="http://schemas.microsoft.com/office/drawing/2014/main" id="{C81E7765-F85B-5464-D784-1EE433908EC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sp>
          <p:nvSpPr>
            <p:cNvPr id="32" name="Freeform 24">
              <a:extLst>
                <a:ext uri="{FF2B5EF4-FFF2-40B4-BE49-F238E27FC236}">
                  <a16:creationId xmlns:a16="http://schemas.microsoft.com/office/drawing/2014/main" id="{384A4DCF-387A-ED31-FB2C-D83C1E66AD93}"/>
                </a:ext>
              </a:extLst>
            </p:cNvPr>
            <p:cNvSpPr/>
            <p:nvPr/>
          </p:nvSpPr>
          <p:spPr>
            <a:xfrm>
              <a:off x="4007508" y="414858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3" name="TextBox 27">
              <a:extLst>
                <a:ext uri="{FF2B5EF4-FFF2-40B4-BE49-F238E27FC236}">
                  <a16:creationId xmlns:a16="http://schemas.microsoft.com/office/drawing/2014/main" id="{81D24779-6EC7-FA46-A169-F933F0F76DD3}"/>
                </a:ext>
              </a:extLst>
            </p:cNvPr>
            <p:cNvSpPr txBox="1"/>
            <p:nvPr/>
          </p:nvSpPr>
          <p:spPr>
            <a:xfrm>
              <a:off x="1345053" y="5338655"/>
              <a:ext cx="3419479" cy="2473562"/>
            </a:xfrm>
            <a:prstGeom prst="rect">
              <a:avLst/>
            </a:prstGeom>
          </p:spPr>
          <p:txBody>
            <a:bodyPr lIns="0" tIns="0" rIns="0" bIns="0" rtlCol="0" anchor="t">
              <a:spAutoFit/>
            </a:bodyPr>
            <a:lstStyle/>
            <a:p>
              <a:pPr algn="just">
                <a:lnSpc>
                  <a:spcPct val="114000"/>
                </a:lnSpc>
              </a:pPr>
              <a:r>
                <a:rPr lang="en-US" sz="3600" b="1">
                  <a:solidFill>
                    <a:srgbClr val="000000"/>
                  </a:solidFill>
                  <a:latin typeface="Arial" panose="020B0604020202020204" pitchFamily="34" charset="0"/>
                  <a:ea typeface="Open Sans" panose="020B0606030504020204" pitchFamily="34" charset="0"/>
                  <a:cs typeface="Arial" panose="020B0604020202020204" pitchFamily="34" charset="0"/>
                  <a:sym typeface="Garet"/>
                </a:rPr>
                <a:t>Câu 1. </a:t>
              </a:r>
              <a:r>
                <a:rPr lang="en-US"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Nêu cấu tạo của </a:t>
              </a:r>
              <a:r>
                <a:rPr lang="vi-VN"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máy chụp cộng hưởng từ (MRI)</a:t>
              </a:r>
              <a:endParaRPr lang="en-US"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endParaRPr>
            </a:p>
          </p:txBody>
        </p:sp>
      </p:grpSp>
      <p:grpSp>
        <p:nvGrpSpPr>
          <p:cNvPr id="40" name="Group 39" descr="n144 zalo Tran Quang Hieu">
            <a:extLst>
              <a:ext uri="{FF2B5EF4-FFF2-40B4-BE49-F238E27FC236}">
                <a16:creationId xmlns:a16="http://schemas.microsoft.com/office/drawing/2014/main" id="{4A1E3971-10A4-A587-B45E-14EE65E85236}"/>
              </a:ext>
            </a:extLst>
          </p:cNvPr>
          <p:cNvGrpSpPr/>
          <p:nvPr/>
        </p:nvGrpSpPr>
        <p:grpSpPr>
          <a:xfrm>
            <a:off x="6573480" y="3651399"/>
            <a:ext cx="4216112" cy="5454501"/>
            <a:chOff x="5453445" y="3854883"/>
            <a:chExt cx="4216112" cy="5454501"/>
          </a:xfrm>
        </p:grpSpPr>
        <p:grpSp>
          <p:nvGrpSpPr>
            <p:cNvPr id="41" name="Group 9">
              <a:extLst>
                <a:ext uri="{FF2B5EF4-FFF2-40B4-BE49-F238E27FC236}">
                  <a16:creationId xmlns:a16="http://schemas.microsoft.com/office/drawing/2014/main" id="{727C89F0-48CA-0994-679B-414A0E296139}"/>
                </a:ext>
              </a:extLst>
            </p:cNvPr>
            <p:cNvGrpSpPr/>
            <p:nvPr/>
          </p:nvGrpSpPr>
          <p:grpSpPr>
            <a:xfrm>
              <a:off x="5453445" y="4299639"/>
              <a:ext cx="4216112" cy="5009745"/>
              <a:chOff x="0" y="0"/>
              <a:chExt cx="1255090" cy="1198764"/>
            </a:xfrm>
          </p:grpSpPr>
          <p:sp>
            <p:nvSpPr>
              <p:cNvPr id="50" name="Freeform 10">
                <a:extLst>
                  <a:ext uri="{FF2B5EF4-FFF2-40B4-BE49-F238E27FC236}">
                    <a16:creationId xmlns:a16="http://schemas.microsoft.com/office/drawing/2014/main" id="{8FDC2A38-DD09-5A47-1AED-6763345FA6E3}"/>
                  </a:ext>
                </a:extLst>
              </p:cNvPr>
              <p:cNvSpPr/>
              <p:nvPr/>
            </p:nvSpPr>
            <p:spPr>
              <a:xfrm>
                <a:off x="0" y="0"/>
                <a:ext cx="1255090" cy="1198764"/>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51" name="TextBox 11">
                <a:extLst>
                  <a:ext uri="{FF2B5EF4-FFF2-40B4-BE49-F238E27FC236}">
                    <a16:creationId xmlns:a16="http://schemas.microsoft.com/office/drawing/2014/main" id="{B8737354-10BA-D300-CC13-9336353702FE}"/>
                  </a:ext>
                </a:extLst>
              </p:cNvPr>
              <p:cNvSpPr txBox="1"/>
              <p:nvPr/>
            </p:nvSpPr>
            <p:spPr>
              <a:xfrm>
                <a:off x="0" y="-38100"/>
                <a:ext cx="1255090" cy="1236864"/>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grpSp>
          <p:nvGrpSpPr>
            <p:cNvPr id="42" name="Group 15">
              <a:extLst>
                <a:ext uri="{FF2B5EF4-FFF2-40B4-BE49-F238E27FC236}">
                  <a16:creationId xmlns:a16="http://schemas.microsoft.com/office/drawing/2014/main" id="{6A8FD588-7758-29BD-ADFD-86FC70FB4525}"/>
                </a:ext>
              </a:extLst>
            </p:cNvPr>
            <p:cNvGrpSpPr/>
            <p:nvPr/>
          </p:nvGrpSpPr>
          <p:grpSpPr>
            <a:xfrm>
              <a:off x="8191157" y="3854883"/>
              <a:ext cx="1261011" cy="1261011"/>
              <a:chOff x="0" y="0"/>
              <a:chExt cx="812800" cy="812800"/>
            </a:xfrm>
          </p:grpSpPr>
          <p:sp>
            <p:nvSpPr>
              <p:cNvPr id="48" name="Freeform 16">
                <a:extLst>
                  <a:ext uri="{FF2B5EF4-FFF2-40B4-BE49-F238E27FC236}">
                    <a16:creationId xmlns:a16="http://schemas.microsoft.com/office/drawing/2014/main" id="{EAE2223C-4E9E-13BC-B3F8-5642C3AAF9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49" name="TextBox 17">
                <a:extLst>
                  <a:ext uri="{FF2B5EF4-FFF2-40B4-BE49-F238E27FC236}">
                    <a16:creationId xmlns:a16="http://schemas.microsoft.com/office/drawing/2014/main" id="{C41DF2ED-82C4-E39C-582F-87A4F37DE70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grpSp>
          <p:nvGrpSpPr>
            <p:cNvPr id="43" name="Group 21">
              <a:extLst>
                <a:ext uri="{FF2B5EF4-FFF2-40B4-BE49-F238E27FC236}">
                  <a16:creationId xmlns:a16="http://schemas.microsoft.com/office/drawing/2014/main" id="{8F7A45CA-CA6B-825C-6440-5511A84B105F}"/>
                </a:ext>
              </a:extLst>
            </p:cNvPr>
            <p:cNvGrpSpPr/>
            <p:nvPr/>
          </p:nvGrpSpPr>
          <p:grpSpPr>
            <a:xfrm>
              <a:off x="8244563" y="3908289"/>
              <a:ext cx="1154200" cy="1154200"/>
              <a:chOff x="0" y="0"/>
              <a:chExt cx="812800" cy="812800"/>
            </a:xfrm>
          </p:grpSpPr>
          <p:sp>
            <p:nvSpPr>
              <p:cNvPr id="46" name="Freeform 22">
                <a:extLst>
                  <a:ext uri="{FF2B5EF4-FFF2-40B4-BE49-F238E27FC236}">
                    <a16:creationId xmlns:a16="http://schemas.microsoft.com/office/drawing/2014/main" id="{166694AF-35F9-A59A-6163-72DD466953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47" name="TextBox 23">
                <a:extLst>
                  <a:ext uri="{FF2B5EF4-FFF2-40B4-BE49-F238E27FC236}">
                    <a16:creationId xmlns:a16="http://schemas.microsoft.com/office/drawing/2014/main" id="{36FCC3D5-94AD-A6E5-8F2D-D04439835A6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sp>
          <p:nvSpPr>
            <p:cNvPr id="44" name="Freeform 25">
              <a:extLst>
                <a:ext uri="{FF2B5EF4-FFF2-40B4-BE49-F238E27FC236}">
                  <a16:creationId xmlns:a16="http://schemas.microsoft.com/office/drawing/2014/main" id="{04324A28-F984-AE26-E5E3-2AF509710B7C}"/>
                </a:ext>
              </a:extLst>
            </p:cNvPr>
            <p:cNvSpPr/>
            <p:nvPr/>
          </p:nvSpPr>
          <p:spPr>
            <a:xfrm>
              <a:off x="8484859" y="414858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5" name="TextBox 28">
              <a:extLst>
                <a:ext uri="{FF2B5EF4-FFF2-40B4-BE49-F238E27FC236}">
                  <a16:creationId xmlns:a16="http://schemas.microsoft.com/office/drawing/2014/main" id="{6CF6478B-2748-1391-32AC-6DBA63480204}"/>
                </a:ext>
              </a:extLst>
            </p:cNvPr>
            <p:cNvSpPr txBox="1"/>
            <p:nvPr/>
          </p:nvSpPr>
          <p:spPr>
            <a:xfrm>
              <a:off x="5851761" y="5119594"/>
              <a:ext cx="3419479" cy="3736729"/>
            </a:xfrm>
            <a:prstGeom prst="rect">
              <a:avLst/>
            </a:prstGeom>
          </p:spPr>
          <p:txBody>
            <a:bodyPr lIns="0" tIns="0" rIns="0" bIns="0" rtlCol="0" anchor="t">
              <a:spAutoFit/>
            </a:bodyPr>
            <a:lstStyle/>
            <a:p>
              <a:pPr algn="just">
                <a:lnSpc>
                  <a:spcPct val="114000"/>
                </a:lnSpc>
              </a:pPr>
              <a:r>
                <a:rPr lang="en-US" sz="3600" b="1">
                  <a:solidFill>
                    <a:srgbClr val="000000"/>
                  </a:solidFill>
                  <a:latin typeface="Arial" panose="020B0604020202020204" pitchFamily="34" charset="0"/>
                  <a:ea typeface="Open Sans" panose="020B0606030504020204" pitchFamily="34" charset="0"/>
                  <a:cs typeface="Arial" panose="020B0604020202020204" pitchFamily="34" charset="0"/>
                  <a:sym typeface="Garet"/>
                </a:rPr>
                <a:t>Câu 2</a:t>
              </a:r>
              <a:r>
                <a:rPr lang="en-US"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 </a:t>
              </a:r>
              <a:r>
                <a:rPr lang="vi-VN"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Giải thích vì sao cần phải che chắn phòng đặt máy MRI khỏi sóng vô tuyến.</a:t>
              </a:r>
            </a:p>
          </p:txBody>
        </p:sp>
      </p:grpSp>
      <p:sp>
        <p:nvSpPr>
          <p:cNvPr id="52" name="TextBox 31" descr="n144 zalo Tran Quang Hieu">
            <a:extLst>
              <a:ext uri="{FF2B5EF4-FFF2-40B4-BE49-F238E27FC236}">
                <a16:creationId xmlns:a16="http://schemas.microsoft.com/office/drawing/2014/main" id="{6706BCEF-40BD-76BD-3D2A-9761F955E341}"/>
              </a:ext>
            </a:extLst>
          </p:cNvPr>
          <p:cNvSpPr txBox="1"/>
          <p:nvPr/>
        </p:nvSpPr>
        <p:spPr>
          <a:xfrm>
            <a:off x="5886340" y="2667001"/>
            <a:ext cx="6515319" cy="658706"/>
          </a:xfrm>
          <a:prstGeom prst="rect">
            <a:avLst/>
          </a:prstGeom>
        </p:spPr>
        <p:txBody>
          <a:bodyPr wrap="square" lIns="0" tIns="0" rIns="0" bIns="0" rtlCol="0" anchor="t">
            <a:spAutoFit/>
          </a:bodyPr>
          <a:lstStyle/>
          <a:p>
            <a:pPr algn="ctr">
              <a:lnSpc>
                <a:spcPct val="114000"/>
              </a:lnSpc>
            </a:pPr>
            <a:r>
              <a:rPr lang="en-US" sz="4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PHIẾU HỌC TẬP SỐ 2</a:t>
            </a:r>
          </a:p>
        </p:txBody>
      </p:sp>
      <p:grpSp>
        <p:nvGrpSpPr>
          <p:cNvPr id="53" name="Group 52" descr="n144 zalo Tran Quang Hieu">
            <a:extLst>
              <a:ext uri="{FF2B5EF4-FFF2-40B4-BE49-F238E27FC236}">
                <a16:creationId xmlns:a16="http://schemas.microsoft.com/office/drawing/2014/main" id="{DC73AF6D-EB9D-937D-D397-FE11168E1D43}"/>
              </a:ext>
            </a:extLst>
          </p:cNvPr>
          <p:cNvGrpSpPr/>
          <p:nvPr/>
        </p:nvGrpSpPr>
        <p:grpSpPr>
          <a:xfrm>
            <a:off x="11686975" y="3708385"/>
            <a:ext cx="4216112" cy="5454501"/>
            <a:chOff x="976094" y="3854883"/>
            <a:chExt cx="4216112" cy="5454501"/>
          </a:xfrm>
        </p:grpSpPr>
        <p:grpSp>
          <p:nvGrpSpPr>
            <p:cNvPr id="54" name="Group 6">
              <a:extLst>
                <a:ext uri="{FF2B5EF4-FFF2-40B4-BE49-F238E27FC236}">
                  <a16:creationId xmlns:a16="http://schemas.microsoft.com/office/drawing/2014/main" id="{382D925C-C974-9DB2-4ACE-2F8C806F2211}"/>
                </a:ext>
              </a:extLst>
            </p:cNvPr>
            <p:cNvGrpSpPr/>
            <p:nvPr/>
          </p:nvGrpSpPr>
          <p:grpSpPr>
            <a:xfrm>
              <a:off x="976094" y="4299639"/>
              <a:ext cx="4216112" cy="5009745"/>
              <a:chOff x="0" y="0"/>
              <a:chExt cx="1255090" cy="1198764"/>
            </a:xfrm>
          </p:grpSpPr>
          <p:sp>
            <p:nvSpPr>
              <p:cNvPr id="63" name="Freeform 7">
                <a:extLst>
                  <a:ext uri="{FF2B5EF4-FFF2-40B4-BE49-F238E27FC236}">
                    <a16:creationId xmlns:a16="http://schemas.microsoft.com/office/drawing/2014/main" id="{C84FE946-4EE9-51DD-9B3A-49F3062FA2F7}"/>
                  </a:ext>
                </a:extLst>
              </p:cNvPr>
              <p:cNvSpPr/>
              <p:nvPr/>
            </p:nvSpPr>
            <p:spPr>
              <a:xfrm>
                <a:off x="0" y="0"/>
                <a:ext cx="1255090" cy="1198764"/>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64" name="TextBox 8">
                <a:extLst>
                  <a:ext uri="{FF2B5EF4-FFF2-40B4-BE49-F238E27FC236}">
                    <a16:creationId xmlns:a16="http://schemas.microsoft.com/office/drawing/2014/main" id="{158326A9-9392-044F-DCE5-566FACF18DCF}"/>
                  </a:ext>
                </a:extLst>
              </p:cNvPr>
              <p:cNvSpPr txBox="1"/>
              <p:nvPr/>
            </p:nvSpPr>
            <p:spPr>
              <a:xfrm>
                <a:off x="0" y="-38100"/>
                <a:ext cx="1255090" cy="1236864"/>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grpSp>
          <p:nvGrpSpPr>
            <p:cNvPr id="55" name="Group 12">
              <a:extLst>
                <a:ext uri="{FF2B5EF4-FFF2-40B4-BE49-F238E27FC236}">
                  <a16:creationId xmlns:a16="http://schemas.microsoft.com/office/drawing/2014/main" id="{BCF9ED00-4988-20F5-D1FE-0DC7F4EAA917}"/>
                </a:ext>
              </a:extLst>
            </p:cNvPr>
            <p:cNvGrpSpPr/>
            <p:nvPr/>
          </p:nvGrpSpPr>
          <p:grpSpPr>
            <a:xfrm>
              <a:off x="3713807" y="3854883"/>
              <a:ext cx="1261011" cy="1261011"/>
              <a:chOff x="0" y="0"/>
              <a:chExt cx="812800" cy="812800"/>
            </a:xfrm>
          </p:grpSpPr>
          <p:sp>
            <p:nvSpPr>
              <p:cNvPr id="61" name="Freeform 13">
                <a:extLst>
                  <a:ext uri="{FF2B5EF4-FFF2-40B4-BE49-F238E27FC236}">
                    <a16:creationId xmlns:a16="http://schemas.microsoft.com/office/drawing/2014/main" id="{A8F726D4-DD68-F146-959B-08FBB601834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62" name="TextBox 14">
                <a:extLst>
                  <a:ext uri="{FF2B5EF4-FFF2-40B4-BE49-F238E27FC236}">
                    <a16:creationId xmlns:a16="http://schemas.microsoft.com/office/drawing/2014/main" id="{9BC1CB94-BE69-06E8-16FA-63FBE45E672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grpSp>
          <p:nvGrpSpPr>
            <p:cNvPr id="56" name="Group 18">
              <a:extLst>
                <a:ext uri="{FF2B5EF4-FFF2-40B4-BE49-F238E27FC236}">
                  <a16:creationId xmlns:a16="http://schemas.microsoft.com/office/drawing/2014/main" id="{3357DA77-91B3-4A40-1051-22C1773AFFEA}"/>
                </a:ext>
              </a:extLst>
            </p:cNvPr>
            <p:cNvGrpSpPr/>
            <p:nvPr/>
          </p:nvGrpSpPr>
          <p:grpSpPr>
            <a:xfrm>
              <a:off x="3767212" y="3908289"/>
              <a:ext cx="1154200" cy="1154200"/>
              <a:chOff x="0" y="0"/>
              <a:chExt cx="812800" cy="812800"/>
            </a:xfrm>
          </p:grpSpPr>
          <p:sp>
            <p:nvSpPr>
              <p:cNvPr id="59" name="Freeform 19">
                <a:extLst>
                  <a:ext uri="{FF2B5EF4-FFF2-40B4-BE49-F238E27FC236}">
                    <a16:creationId xmlns:a16="http://schemas.microsoft.com/office/drawing/2014/main" id="{971CFF85-E55E-14C3-855B-E1CEFFE1BF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60" name="TextBox 20">
                <a:extLst>
                  <a:ext uri="{FF2B5EF4-FFF2-40B4-BE49-F238E27FC236}">
                    <a16:creationId xmlns:a16="http://schemas.microsoft.com/office/drawing/2014/main" id="{D6DA6B6D-C39A-B521-91B1-6EEB06FB4DB2}"/>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sp>
          <p:nvSpPr>
            <p:cNvPr id="57" name="Freeform 24">
              <a:extLst>
                <a:ext uri="{FF2B5EF4-FFF2-40B4-BE49-F238E27FC236}">
                  <a16:creationId xmlns:a16="http://schemas.microsoft.com/office/drawing/2014/main" id="{17014D49-5ADA-6970-8EFD-CE2192737EC2}"/>
                </a:ext>
              </a:extLst>
            </p:cNvPr>
            <p:cNvSpPr/>
            <p:nvPr/>
          </p:nvSpPr>
          <p:spPr>
            <a:xfrm>
              <a:off x="4007508" y="414858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8" name="TextBox 27">
              <a:extLst>
                <a:ext uri="{FF2B5EF4-FFF2-40B4-BE49-F238E27FC236}">
                  <a16:creationId xmlns:a16="http://schemas.microsoft.com/office/drawing/2014/main" id="{35600D75-A581-5399-5118-1BEA7F7652A2}"/>
                </a:ext>
              </a:extLst>
            </p:cNvPr>
            <p:cNvSpPr txBox="1"/>
            <p:nvPr/>
          </p:nvSpPr>
          <p:spPr>
            <a:xfrm>
              <a:off x="1345053" y="5338655"/>
              <a:ext cx="3419479" cy="2473562"/>
            </a:xfrm>
            <a:prstGeom prst="rect">
              <a:avLst/>
            </a:prstGeom>
          </p:spPr>
          <p:txBody>
            <a:bodyPr lIns="0" tIns="0" rIns="0" bIns="0" rtlCol="0" anchor="t">
              <a:spAutoFit/>
            </a:bodyPr>
            <a:lstStyle/>
            <a:p>
              <a:pPr algn="just">
                <a:lnSpc>
                  <a:spcPct val="114000"/>
                </a:lnSpc>
              </a:pPr>
              <a:r>
                <a:rPr lang="en-US" sz="3600" b="1">
                  <a:solidFill>
                    <a:srgbClr val="000000"/>
                  </a:solidFill>
                  <a:latin typeface="Arial" panose="020B0604020202020204" pitchFamily="34" charset="0"/>
                  <a:ea typeface="Open Sans" panose="020B0606030504020204" pitchFamily="34" charset="0"/>
                  <a:cs typeface="Arial" panose="020B0604020202020204" pitchFamily="34" charset="0"/>
                  <a:sym typeface="Garet"/>
                </a:rPr>
                <a:t>Câu 3. </a:t>
              </a:r>
              <a:r>
                <a:rPr lang="vi-VN"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Nêu một số ưu, nhược điểm của chụp cộng hưởng từ.</a:t>
              </a:r>
              <a:endParaRPr lang="en-US"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44 zalo Tran Quang Hieu"/>
          <p:cNvSpPr/>
          <p:nvPr/>
        </p:nvSpPr>
        <p:spPr>
          <a:xfrm rot="272950" flipH="1" flipV="1">
            <a:off x="5233518" y="-2724858"/>
            <a:ext cx="17099414" cy="6198537"/>
          </a:xfrm>
          <a:custGeom>
            <a:avLst/>
            <a:gdLst/>
            <a:ahLst/>
            <a:cxnLst/>
            <a:rect l="l" t="t" r="r" b="b"/>
            <a:pathLst>
              <a:path w="17099414" h="6198537">
                <a:moveTo>
                  <a:pt x="17099413" y="6198537"/>
                </a:moveTo>
                <a:lnTo>
                  <a:pt x="0" y="6198537"/>
                </a:lnTo>
                <a:lnTo>
                  <a:pt x="0" y="0"/>
                </a:lnTo>
                <a:lnTo>
                  <a:pt x="17099413" y="0"/>
                </a:lnTo>
                <a:lnTo>
                  <a:pt x="17099413" y="6198537"/>
                </a:lnTo>
                <a:close/>
              </a:path>
            </a:pathLst>
          </a:custGeom>
          <a:blipFill>
            <a:blip r:embed="rId2"/>
            <a:stretch>
              <a:fillRect/>
            </a:stretch>
          </a:blipFill>
        </p:spPr>
        <p:txBody>
          <a:bodyPr/>
          <a:lstStyle/>
          <a:p>
            <a:endParaRPr lang="en-US"/>
          </a:p>
        </p:txBody>
      </p:sp>
      <p:grpSp>
        <p:nvGrpSpPr>
          <p:cNvPr id="37" name="Group 36" descr="n144 zalo Tran Quang Hieu">
            <a:extLst>
              <a:ext uri="{FF2B5EF4-FFF2-40B4-BE49-F238E27FC236}">
                <a16:creationId xmlns:a16="http://schemas.microsoft.com/office/drawing/2014/main" id="{1DD16EFA-0124-3D6C-A7F4-0646DC463BD6}"/>
              </a:ext>
            </a:extLst>
          </p:cNvPr>
          <p:cNvGrpSpPr/>
          <p:nvPr/>
        </p:nvGrpSpPr>
        <p:grpSpPr>
          <a:xfrm>
            <a:off x="1295400" y="2983951"/>
            <a:ext cx="15849600" cy="6740442"/>
            <a:chOff x="581793" y="3145439"/>
            <a:chExt cx="15849600" cy="6740442"/>
          </a:xfrm>
        </p:grpSpPr>
        <p:grpSp>
          <p:nvGrpSpPr>
            <p:cNvPr id="6" name="Group 6"/>
            <p:cNvGrpSpPr/>
            <p:nvPr/>
          </p:nvGrpSpPr>
          <p:grpSpPr>
            <a:xfrm>
              <a:off x="581793" y="3679604"/>
              <a:ext cx="15849600" cy="6206277"/>
              <a:chOff x="-117379" y="-148366"/>
              <a:chExt cx="4718251" cy="1485078"/>
            </a:xfrm>
          </p:grpSpPr>
          <p:sp>
            <p:nvSpPr>
              <p:cNvPr id="7" name="Freeform 7"/>
              <p:cNvSpPr/>
              <p:nvPr/>
            </p:nvSpPr>
            <p:spPr>
              <a:xfrm>
                <a:off x="-117379" y="-148366"/>
                <a:ext cx="4718251" cy="1485078"/>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8" name="TextBox 8"/>
              <p:cNvSpPr txBox="1"/>
              <p:nvPr/>
            </p:nvSpPr>
            <p:spPr>
              <a:xfrm>
                <a:off x="0" y="-38100"/>
                <a:ext cx="1255090" cy="123686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3713807" y="3854883"/>
              <a:ext cx="1261011" cy="12610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875418" y="3145439"/>
              <a:ext cx="12037985" cy="1808844"/>
              <a:chOff x="76200" y="-537207"/>
              <a:chExt cx="8477278" cy="1273807"/>
            </a:xfrm>
          </p:grpSpPr>
          <p:sp>
            <p:nvSpPr>
              <p:cNvPr id="19" name="Freeform 19"/>
              <p:cNvSpPr/>
              <p:nvPr/>
            </p:nvSpPr>
            <p:spPr>
              <a:xfrm>
                <a:off x="7740678" y="-53720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14999499" y="338573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7"/>
            <p:cNvSpPr txBox="1"/>
            <p:nvPr/>
          </p:nvSpPr>
          <p:spPr>
            <a:xfrm>
              <a:off x="963712" y="3775614"/>
              <a:ext cx="6605352" cy="1360437"/>
            </a:xfrm>
            <a:prstGeom prst="rect">
              <a:avLst/>
            </a:prstGeom>
          </p:spPr>
          <p:txBody>
            <a:bodyPr wrap="square" lIns="0" tIns="0" rIns="0" bIns="0" rtlCol="0" anchor="t">
              <a:spAutoFit/>
            </a:bodyPr>
            <a:lstStyle/>
            <a:p>
              <a:pPr algn="just">
                <a:lnSpc>
                  <a:spcPct val="114000"/>
                </a:lnSpc>
              </a:pPr>
              <a:r>
                <a:rPr lang="en-US" sz="4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Câu 1.</a:t>
              </a:r>
              <a:endParaRPr lang="en-US" sz="4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a:p>
              <a:pPr algn="just">
                <a:lnSpc>
                  <a:spcPct val="114000"/>
                </a:lnSpc>
              </a:pPr>
              <a:endParaRPr lang="en-US" sz="4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p:txBody>
        </p:sp>
      </p:grpSp>
      <p:sp>
        <p:nvSpPr>
          <p:cNvPr id="4" name="TextBox 31" descr="n144 zalo Tran Quang Hieu">
            <a:extLst>
              <a:ext uri="{FF2B5EF4-FFF2-40B4-BE49-F238E27FC236}">
                <a16:creationId xmlns:a16="http://schemas.microsoft.com/office/drawing/2014/main" id="{12E1F4AA-01E7-400F-6774-932CA1178039}"/>
              </a:ext>
            </a:extLst>
          </p:cNvPr>
          <p:cNvSpPr txBox="1"/>
          <p:nvPr/>
        </p:nvSpPr>
        <p:spPr>
          <a:xfrm>
            <a:off x="5318485" y="2619114"/>
            <a:ext cx="7651030" cy="658706"/>
          </a:xfrm>
          <a:prstGeom prst="rect">
            <a:avLst/>
          </a:prstGeom>
        </p:spPr>
        <p:txBody>
          <a:bodyPr wrap="square" lIns="0" tIns="0" rIns="0" bIns="0" rtlCol="0" anchor="t">
            <a:spAutoFit/>
          </a:bodyPr>
          <a:lstStyle/>
          <a:p>
            <a:pPr algn="ctr">
              <a:lnSpc>
                <a:spcPct val="114000"/>
              </a:lnSpc>
            </a:pPr>
            <a:r>
              <a:rPr lang="en-US" sz="4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ĐÁP ÁN PHIẾU HỌC TẬP SỐ 2</a:t>
            </a:r>
          </a:p>
        </p:txBody>
      </p:sp>
      <p:sp>
        <p:nvSpPr>
          <p:cNvPr id="5" name="Rectangle 2" descr="n144 zalo Tran Quang Hieu">
            <a:extLst>
              <a:ext uri="{FF2B5EF4-FFF2-40B4-BE49-F238E27FC236}">
                <a16:creationId xmlns:a16="http://schemas.microsoft.com/office/drawing/2014/main" id="{C3A3FCAB-4277-7CB2-DDD6-0B5045D4F8A3}"/>
              </a:ext>
            </a:extLst>
          </p:cNvPr>
          <p:cNvSpPr>
            <a:spLocks noChangeArrowheads="1"/>
          </p:cNvSpPr>
          <p:nvPr/>
        </p:nvSpPr>
        <p:spPr bwMode="auto">
          <a:xfrm>
            <a:off x="1524001" y="4430776"/>
            <a:ext cx="7315199"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lgn="just">
              <a:buFont typeface="Wingdings" panose="05000000000000000000" pitchFamily="2" charset="2"/>
              <a:buChar char="Ø"/>
            </a:pPr>
            <a:r>
              <a:rPr lang="en-US" sz="3300">
                <a:latin typeface="Arial" panose="020B0604020202020204" pitchFamily="34" charset="0"/>
                <a:cs typeface="Arial" panose="020B0604020202020204" pitchFamily="34" charset="0"/>
              </a:rPr>
              <a:t>Bộ phận tạo từ trường chính: Cuộn dây siêu dẫn tạo ra từ trường mạnh 1,5 đến 3 tesla. </a:t>
            </a:r>
          </a:p>
          <a:p>
            <a:pPr marL="457200" indent="-457200" algn="just">
              <a:buFont typeface="Wingdings" panose="05000000000000000000" pitchFamily="2" charset="2"/>
              <a:buChar char="Ø"/>
            </a:pPr>
            <a:r>
              <a:rPr lang="en-US" sz="3300">
                <a:latin typeface="Arial" panose="020B0604020202020204" pitchFamily="34" charset="0"/>
                <a:cs typeface="Arial" panose="020B0604020202020204" pitchFamily="34" charset="0"/>
              </a:rPr>
              <a:t>Cuộn dây tạo từ trường biến thiên: có ba cuộn dây để tạo từ trường biến thiên, từ trường do các cuộn dây này sinh ra biến đổi đều theo khoảng cách. Các từ trường này hướng theo các trục toạ độ vuông góc Ox, Oy, 0z. </a:t>
            </a:r>
          </a:p>
        </p:txBody>
      </p:sp>
      <p:grpSp>
        <p:nvGrpSpPr>
          <p:cNvPr id="3" name="Group 2" descr="n144 zalo Tran Quang Hieu">
            <a:extLst>
              <a:ext uri="{FF2B5EF4-FFF2-40B4-BE49-F238E27FC236}">
                <a16:creationId xmlns:a16="http://schemas.microsoft.com/office/drawing/2014/main" id="{2B427E19-6B87-A7A3-EB28-AF0DE19C3E75}"/>
              </a:ext>
            </a:extLst>
          </p:cNvPr>
          <p:cNvGrpSpPr/>
          <p:nvPr/>
        </p:nvGrpSpPr>
        <p:grpSpPr>
          <a:xfrm>
            <a:off x="381000" y="342900"/>
            <a:ext cx="7467600" cy="1828800"/>
            <a:chOff x="5286668" y="3308334"/>
            <a:chExt cx="3252716" cy="837906"/>
          </a:xfrm>
        </p:grpSpPr>
        <p:sp>
          <p:nvSpPr>
            <p:cNvPr id="10" name="Freeform 35">
              <a:extLst>
                <a:ext uri="{FF2B5EF4-FFF2-40B4-BE49-F238E27FC236}">
                  <a16:creationId xmlns:a16="http://schemas.microsoft.com/office/drawing/2014/main" id="{64FD9303-0C02-3B2D-41DC-6D165891BF19}"/>
                </a:ext>
              </a:extLst>
            </p:cNvPr>
            <p:cNvSpPr/>
            <p:nvPr/>
          </p:nvSpPr>
          <p:spPr>
            <a:xfrm>
              <a:off x="5286668" y="3308334"/>
              <a:ext cx="3252716" cy="837906"/>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45">
              <a:extLst>
                <a:ext uri="{FF2B5EF4-FFF2-40B4-BE49-F238E27FC236}">
                  <a16:creationId xmlns:a16="http://schemas.microsoft.com/office/drawing/2014/main" id="{EF9363E2-A1B4-95F1-950D-186C18A2D61D}"/>
                </a:ext>
              </a:extLst>
            </p:cNvPr>
            <p:cNvSpPr txBox="1"/>
            <p:nvPr/>
          </p:nvSpPr>
          <p:spPr>
            <a:xfrm>
              <a:off x="5386241" y="3517811"/>
              <a:ext cx="553975" cy="403361"/>
            </a:xfrm>
            <a:prstGeom prst="rect">
              <a:avLst/>
            </a:prstGeom>
          </p:spPr>
          <p:txBody>
            <a:bodyPr lIns="0" tIns="0" rIns="0" bIns="0" rtlCol="0" anchor="t">
              <a:spAutoFit/>
            </a:bodyPr>
            <a:lstStyle/>
            <a:p>
              <a:pPr algn="ctr">
                <a:lnSpc>
                  <a:spcPct val="110000"/>
                </a:lnSpc>
              </a:pPr>
              <a:r>
                <a:rPr lang="en-US" sz="55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03</a:t>
              </a:r>
            </a:p>
          </p:txBody>
        </p:sp>
        <p:sp>
          <p:nvSpPr>
            <p:cNvPr id="15" name="TextBox 47">
              <a:extLst>
                <a:ext uri="{FF2B5EF4-FFF2-40B4-BE49-F238E27FC236}">
                  <a16:creationId xmlns:a16="http://schemas.microsoft.com/office/drawing/2014/main" id="{002CB699-548A-9907-9B2C-DD5AD795303F}"/>
                </a:ext>
              </a:extLst>
            </p:cNvPr>
            <p:cNvSpPr txBox="1"/>
            <p:nvPr/>
          </p:nvSpPr>
          <p:spPr>
            <a:xfrm>
              <a:off x="6172941" y="3456863"/>
              <a:ext cx="2203792" cy="543201"/>
            </a:xfrm>
            <a:prstGeom prst="rect">
              <a:avLst/>
            </a:prstGeom>
          </p:spPr>
          <p:txBody>
            <a:bodyPr wrap="square" lIns="0" tIns="0" rIns="0" bIns="0" rtlCol="0" anchor="t">
              <a:spAutoFit/>
            </a:bodyPr>
            <a:lstStyle/>
            <a:p>
              <a:pPr>
                <a:lnSpc>
                  <a:spcPct val="110000"/>
                </a:lnSpc>
              </a:pPr>
              <a:r>
                <a:rPr lang="vi-VN" sz="36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CẤU TẠO MÁY CHỤP CỘNG HƯỞNG TỪ</a:t>
              </a:r>
            </a:p>
          </p:txBody>
        </p:sp>
      </p:grpSp>
      <p:pic>
        <p:nvPicPr>
          <p:cNvPr id="17" name="Picture 16" descr="n144 zalo Tran Quang Hieu">
            <a:extLst>
              <a:ext uri="{FF2B5EF4-FFF2-40B4-BE49-F238E27FC236}">
                <a16:creationId xmlns:a16="http://schemas.microsoft.com/office/drawing/2014/main" id="{CB0C4CC7-6C58-9949-1B9F-D672964D2FD2}"/>
              </a:ext>
            </a:extLst>
          </p:cNvPr>
          <p:cNvPicPr>
            <a:picLocks noChangeAspect="1"/>
          </p:cNvPicPr>
          <p:nvPr/>
        </p:nvPicPr>
        <p:blipFill>
          <a:blip r:embed="rId7"/>
          <a:stretch>
            <a:fillRect/>
          </a:stretch>
        </p:blipFill>
        <p:spPr>
          <a:xfrm>
            <a:off x="9067800" y="4191725"/>
            <a:ext cx="8039795" cy="5295176"/>
          </a:xfrm>
          <a:prstGeom prst="roundRect">
            <a:avLst>
              <a:gd name="adj" fmla="val 20281"/>
            </a:avLst>
          </a:prstGeom>
        </p:spPr>
      </p:pic>
    </p:spTree>
    <p:extLst>
      <p:ext uri="{BB962C8B-B14F-4D97-AF65-F5344CB8AC3E}">
        <p14:creationId xmlns:p14="http://schemas.microsoft.com/office/powerpoint/2010/main" val="271783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44 zalo Tran Quang Hieu"/>
          <p:cNvSpPr/>
          <p:nvPr/>
        </p:nvSpPr>
        <p:spPr>
          <a:xfrm rot="272950" flipH="1" flipV="1">
            <a:off x="5233518" y="-2724858"/>
            <a:ext cx="17099414" cy="6198537"/>
          </a:xfrm>
          <a:custGeom>
            <a:avLst/>
            <a:gdLst/>
            <a:ahLst/>
            <a:cxnLst/>
            <a:rect l="l" t="t" r="r" b="b"/>
            <a:pathLst>
              <a:path w="17099414" h="6198537">
                <a:moveTo>
                  <a:pt x="17099413" y="6198537"/>
                </a:moveTo>
                <a:lnTo>
                  <a:pt x="0" y="6198537"/>
                </a:lnTo>
                <a:lnTo>
                  <a:pt x="0" y="0"/>
                </a:lnTo>
                <a:lnTo>
                  <a:pt x="17099413" y="0"/>
                </a:lnTo>
                <a:lnTo>
                  <a:pt x="17099413" y="6198537"/>
                </a:lnTo>
                <a:close/>
              </a:path>
            </a:pathLst>
          </a:custGeom>
          <a:blipFill>
            <a:blip r:embed="rId2"/>
            <a:stretch>
              <a:fillRect/>
            </a:stretch>
          </a:blipFill>
        </p:spPr>
        <p:txBody>
          <a:bodyPr/>
          <a:lstStyle/>
          <a:p>
            <a:endParaRPr lang="en-US"/>
          </a:p>
        </p:txBody>
      </p:sp>
      <p:grpSp>
        <p:nvGrpSpPr>
          <p:cNvPr id="37" name="Group 36" descr="n144 zalo Tran Quang Hieu">
            <a:extLst>
              <a:ext uri="{FF2B5EF4-FFF2-40B4-BE49-F238E27FC236}">
                <a16:creationId xmlns:a16="http://schemas.microsoft.com/office/drawing/2014/main" id="{1DD16EFA-0124-3D6C-A7F4-0646DC463BD6}"/>
              </a:ext>
            </a:extLst>
          </p:cNvPr>
          <p:cNvGrpSpPr/>
          <p:nvPr/>
        </p:nvGrpSpPr>
        <p:grpSpPr>
          <a:xfrm>
            <a:off x="1295400" y="2983951"/>
            <a:ext cx="15849600" cy="6740442"/>
            <a:chOff x="581793" y="3145439"/>
            <a:chExt cx="15849600" cy="6740442"/>
          </a:xfrm>
        </p:grpSpPr>
        <p:grpSp>
          <p:nvGrpSpPr>
            <p:cNvPr id="6" name="Group 6"/>
            <p:cNvGrpSpPr/>
            <p:nvPr/>
          </p:nvGrpSpPr>
          <p:grpSpPr>
            <a:xfrm>
              <a:off x="581793" y="3679604"/>
              <a:ext cx="15849600" cy="6206277"/>
              <a:chOff x="-117379" y="-148366"/>
              <a:chExt cx="4718251" cy="1485078"/>
            </a:xfrm>
          </p:grpSpPr>
          <p:sp>
            <p:nvSpPr>
              <p:cNvPr id="7" name="Freeform 7"/>
              <p:cNvSpPr/>
              <p:nvPr/>
            </p:nvSpPr>
            <p:spPr>
              <a:xfrm>
                <a:off x="-117379" y="-148366"/>
                <a:ext cx="4718251" cy="1485078"/>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8" name="TextBox 8"/>
              <p:cNvSpPr txBox="1"/>
              <p:nvPr/>
            </p:nvSpPr>
            <p:spPr>
              <a:xfrm>
                <a:off x="0" y="-38100"/>
                <a:ext cx="1255090" cy="123686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3713807" y="3854883"/>
              <a:ext cx="1261011" cy="12610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875418" y="3145439"/>
              <a:ext cx="12037985" cy="1808844"/>
              <a:chOff x="76200" y="-537207"/>
              <a:chExt cx="8477278" cy="1273807"/>
            </a:xfrm>
          </p:grpSpPr>
          <p:sp>
            <p:nvSpPr>
              <p:cNvPr id="19" name="Freeform 19"/>
              <p:cNvSpPr/>
              <p:nvPr/>
            </p:nvSpPr>
            <p:spPr>
              <a:xfrm>
                <a:off x="7740678" y="-53720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14999499" y="338573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7"/>
            <p:cNvSpPr txBox="1"/>
            <p:nvPr/>
          </p:nvSpPr>
          <p:spPr>
            <a:xfrm>
              <a:off x="963712" y="3775614"/>
              <a:ext cx="6605352" cy="1360437"/>
            </a:xfrm>
            <a:prstGeom prst="rect">
              <a:avLst/>
            </a:prstGeom>
          </p:spPr>
          <p:txBody>
            <a:bodyPr wrap="square" lIns="0" tIns="0" rIns="0" bIns="0" rtlCol="0" anchor="t">
              <a:spAutoFit/>
            </a:bodyPr>
            <a:lstStyle/>
            <a:p>
              <a:pPr algn="just">
                <a:lnSpc>
                  <a:spcPct val="114000"/>
                </a:lnSpc>
              </a:pPr>
              <a:r>
                <a:rPr lang="en-US" sz="4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Câu 1.</a:t>
              </a:r>
              <a:endParaRPr lang="en-US" sz="4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a:p>
              <a:pPr algn="just">
                <a:lnSpc>
                  <a:spcPct val="114000"/>
                </a:lnSpc>
              </a:pPr>
              <a:endParaRPr lang="en-US" sz="4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p:txBody>
        </p:sp>
      </p:grpSp>
      <p:sp>
        <p:nvSpPr>
          <p:cNvPr id="4" name="TextBox 31" descr="n144 zalo Tran Quang Hieu">
            <a:extLst>
              <a:ext uri="{FF2B5EF4-FFF2-40B4-BE49-F238E27FC236}">
                <a16:creationId xmlns:a16="http://schemas.microsoft.com/office/drawing/2014/main" id="{12E1F4AA-01E7-400F-6774-932CA1178039}"/>
              </a:ext>
            </a:extLst>
          </p:cNvPr>
          <p:cNvSpPr txBox="1"/>
          <p:nvPr/>
        </p:nvSpPr>
        <p:spPr>
          <a:xfrm>
            <a:off x="5318485" y="2619114"/>
            <a:ext cx="7651030" cy="658706"/>
          </a:xfrm>
          <a:prstGeom prst="rect">
            <a:avLst/>
          </a:prstGeom>
        </p:spPr>
        <p:txBody>
          <a:bodyPr wrap="square" lIns="0" tIns="0" rIns="0" bIns="0" rtlCol="0" anchor="t">
            <a:spAutoFit/>
          </a:bodyPr>
          <a:lstStyle/>
          <a:p>
            <a:pPr algn="ctr">
              <a:lnSpc>
                <a:spcPct val="114000"/>
              </a:lnSpc>
            </a:pPr>
            <a:r>
              <a:rPr lang="en-US" sz="4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ĐÁP ÁN PHIẾU HỌC TẬP SỐ 2</a:t>
            </a:r>
          </a:p>
        </p:txBody>
      </p:sp>
      <p:sp>
        <p:nvSpPr>
          <p:cNvPr id="5" name="Rectangle 2" descr="n144 zalo Tran Quang Hieu">
            <a:extLst>
              <a:ext uri="{FF2B5EF4-FFF2-40B4-BE49-F238E27FC236}">
                <a16:creationId xmlns:a16="http://schemas.microsoft.com/office/drawing/2014/main" id="{C3A3FCAB-4277-7CB2-DDD6-0B5045D4F8A3}"/>
              </a:ext>
            </a:extLst>
          </p:cNvPr>
          <p:cNvSpPr>
            <a:spLocks noChangeArrowheads="1"/>
          </p:cNvSpPr>
          <p:nvPr/>
        </p:nvSpPr>
        <p:spPr bwMode="auto">
          <a:xfrm>
            <a:off x="1674629" y="5377322"/>
            <a:ext cx="5800557" cy="276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indent="-571500" algn="just">
              <a:lnSpc>
                <a:spcPct val="120000"/>
              </a:lnSpc>
              <a:spcAft>
                <a:spcPts val="600"/>
              </a:spcAft>
              <a:buFont typeface="Wingdings" panose="05000000000000000000" pitchFamily="2" charset="2"/>
              <a:buChar char="Ø"/>
            </a:pPr>
            <a:r>
              <a:rPr lang="en-US" sz="3600">
                <a:latin typeface="Arial" panose="020B0604020202020204" pitchFamily="34" charset="0"/>
                <a:cs typeface="Arial" panose="020B0604020202020204" pitchFamily="34" charset="0"/>
              </a:rPr>
              <a:t>Bộ phận phát sóng vô tuyến có tần số thay đổi. </a:t>
            </a:r>
          </a:p>
          <a:p>
            <a:pPr marL="571500" indent="-571500" algn="just">
              <a:lnSpc>
                <a:spcPct val="120000"/>
              </a:lnSpc>
              <a:spcAft>
                <a:spcPts val="600"/>
              </a:spcAft>
              <a:buFont typeface="Wingdings" panose="05000000000000000000" pitchFamily="2" charset="2"/>
              <a:buChar char="Ø"/>
            </a:pPr>
            <a:r>
              <a:rPr lang="en-US" sz="3600">
                <a:latin typeface="Arial" panose="020B0604020202020204" pitchFamily="34" charset="0"/>
                <a:cs typeface="Arial" panose="020B0604020202020204" pitchFamily="34" charset="0"/>
              </a:rPr>
              <a:t>Bộ phận thu sóng vô tuyến.</a:t>
            </a:r>
          </a:p>
        </p:txBody>
      </p:sp>
      <p:pic>
        <p:nvPicPr>
          <p:cNvPr id="17" name="Picture 16" descr="n144 zalo Tran Quang Hieu">
            <a:extLst>
              <a:ext uri="{FF2B5EF4-FFF2-40B4-BE49-F238E27FC236}">
                <a16:creationId xmlns:a16="http://schemas.microsoft.com/office/drawing/2014/main" id="{CB0C4CC7-6C58-9949-1B9F-D672964D2FD2}"/>
              </a:ext>
            </a:extLst>
          </p:cNvPr>
          <p:cNvPicPr>
            <a:picLocks noChangeAspect="1"/>
          </p:cNvPicPr>
          <p:nvPr/>
        </p:nvPicPr>
        <p:blipFill rotWithShape="1">
          <a:blip r:embed="rId5"/>
          <a:srcRect b="10622"/>
          <a:stretch/>
        </p:blipFill>
        <p:spPr>
          <a:xfrm>
            <a:off x="7932236" y="4261560"/>
            <a:ext cx="8791724" cy="5175376"/>
          </a:xfrm>
          <a:prstGeom prst="roundRect">
            <a:avLst>
              <a:gd name="adj" fmla="val 22543"/>
            </a:avLst>
          </a:prstGeom>
        </p:spPr>
      </p:pic>
      <p:grpSp>
        <p:nvGrpSpPr>
          <p:cNvPr id="21" name="Group 20" descr="n144 zalo Tran Quang Hieu">
            <a:extLst>
              <a:ext uri="{FF2B5EF4-FFF2-40B4-BE49-F238E27FC236}">
                <a16:creationId xmlns:a16="http://schemas.microsoft.com/office/drawing/2014/main" id="{6609BDB5-AAAB-9C83-1AAD-3151E86ED16F}"/>
              </a:ext>
            </a:extLst>
          </p:cNvPr>
          <p:cNvGrpSpPr/>
          <p:nvPr/>
        </p:nvGrpSpPr>
        <p:grpSpPr>
          <a:xfrm>
            <a:off x="381000" y="342900"/>
            <a:ext cx="7467600" cy="1828800"/>
            <a:chOff x="5286668" y="3308334"/>
            <a:chExt cx="3252716" cy="837906"/>
          </a:xfrm>
        </p:grpSpPr>
        <p:sp>
          <p:nvSpPr>
            <p:cNvPr id="22" name="Freeform 35">
              <a:extLst>
                <a:ext uri="{FF2B5EF4-FFF2-40B4-BE49-F238E27FC236}">
                  <a16:creationId xmlns:a16="http://schemas.microsoft.com/office/drawing/2014/main" id="{057D5049-5347-24FC-4B4C-5EF72164FA16}"/>
                </a:ext>
              </a:extLst>
            </p:cNvPr>
            <p:cNvSpPr/>
            <p:nvPr/>
          </p:nvSpPr>
          <p:spPr>
            <a:xfrm>
              <a:off x="5286668" y="3308334"/>
              <a:ext cx="3252716" cy="837906"/>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TextBox 45">
              <a:extLst>
                <a:ext uri="{FF2B5EF4-FFF2-40B4-BE49-F238E27FC236}">
                  <a16:creationId xmlns:a16="http://schemas.microsoft.com/office/drawing/2014/main" id="{F84337D7-44C7-C50C-A4F4-F7BC9BD5DC28}"/>
                </a:ext>
              </a:extLst>
            </p:cNvPr>
            <p:cNvSpPr txBox="1"/>
            <p:nvPr/>
          </p:nvSpPr>
          <p:spPr>
            <a:xfrm>
              <a:off x="5386241" y="3517811"/>
              <a:ext cx="553975" cy="403361"/>
            </a:xfrm>
            <a:prstGeom prst="rect">
              <a:avLst/>
            </a:prstGeom>
          </p:spPr>
          <p:txBody>
            <a:bodyPr lIns="0" tIns="0" rIns="0" bIns="0" rtlCol="0" anchor="t">
              <a:spAutoFit/>
            </a:bodyPr>
            <a:lstStyle/>
            <a:p>
              <a:pPr algn="ctr">
                <a:lnSpc>
                  <a:spcPct val="110000"/>
                </a:lnSpc>
              </a:pPr>
              <a:r>
                <a:rPr lang="en-US" sz="55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03</a:t>
              </a:r>
            </a:p>
          </p:txBody>
        </p:sp>
        <p:sp>
          <p:nvSpPr>
            <p:cNvPr id="25" name="TextBox 47">
              <a:extLst>
                <a:ext uri="{FF2B5EF4-FFF2-40B4-BE49-F238E27FC236}">
                  <a16:creationId xmlns:a16="http://schemas.microsoft.com/office/drawing/2014/main" id="{A3D55BF4-FBBA-9FEA-1D7A-E5C535366DB0}"/>
                </a:ext>
              </a:extLst>
            </p:cNvPr>
            <p:cNvSpPr txBox="1"/>
            <p:nvPr/>
          </p:nvSpPr>
          <p:spPr>
            <a:xfrm>
              <a:off x="6172941" y="3456863"/>
              <a:ext cx="2203792" cy="543201"/>
            </a:xfrm>
            <a:prstGeom prst="rect">
              <a:avLst/>
            </a:prstGeom>
          </p:spPr>
          <p:txBody>
            <a:bodyPr wrap="square" lIns="0" tIns="0" rIns="0" bIns="0" rtlCol="0" anchor="t">
              <a:spAutoFit/>
            </a:bodyPr>
            <a:lstStyle/>
            <a:p>
              <a:pPr>
                <a:lnSpc>
                  <a:spcPct val="110000"/>
                </a:lnSpc>
              </a:pPr>
              <a:r>
                <a:rPr lang="vi-VN" sz="36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CẤU TẠO MÁY CHỤP CỘNG HƯỞNG TỪ</a:t>
              </a:r>
            </a:p>
          </p:txBody>
        </p:sp>
      </p:grpSp>
    </p:spTree>
    <p:extLst>
      <p:ext uri="{BB962C8B-B14F-4D97-AF65-F5344CB8AC3E}">
        <p14:creationId xmlns:p14="http://schemas.microsoft.com/office/powerpoint/2010/main" val="379027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44 zalo Tran Quang Hieu"/>
          <p:cNvSpPr/>
          <p:nvPr/>
        </p:nvSpPr>
        <p:spPr>
          <a:xfrm rot="272950" flipH="1" flipV="1">
            <a:off x="5233518" y="-2724858"/>
            <a:ext cx="17099414" cy="6198537"/>
          </a:xfrm>
          <a:custGeom>
            <a:avLst/>
            <a:gdLst/>
            <a:ahLst/>
            <a:cxnLst/>
            <a:rect l="l" t="t" r="r" b="b"/>
            <a:pathLst>
              <a:path w="17099414" h="6198537">
                <a:moveTo>
                  <a:pt x="17099413" y="6198537"/>
                </a:moveTo>
                <a:lnTo>
                  <a:pt x="0" y="6198537"/>
                </a:lnTo>
                <a:lnTo>
                  <a:pt x="0" y="0"/>
                </a:lnTo>
                <a:lnTo>
                  <a:pt x="17099413" y="0"/>
                </a:lnTo>
                <a:lnTo>
                  <a:pt x="17099413" y="6198537"/>
                </a:lnTo>
                <a:close/>
              </a:path>
            </a:pathLst>
          </a:custGeom>
          <a:blipFill>
            <a:blip r:embed="rId2"/>
            <a:stretch>
              <a:fillRect/>
            </a:stretch>
          </a:blipFill>
        </p:spPr>
        <p:txBody>
          <a:bodyPr/>
          <a:lstStyle/>
          <a:p>
            <a:endParaRPr lang="en-US"/>
          </a:p>
        </p:txBody>
      </p:sp>
      <p:grpSp>
        <p:nvGrpSpPr>
          <p:cNvPr id="37" name="Group 36" descr="n144 zalo Tran Quang Hieu">
            <a:extLst>
              <a:ext uri="{FF2B5EF4-FFF2-40B4-BE49-F238E27FC236}">
                <a16:creationId xmlns:a16="http://schemas.microsoft.com/office/drawing/2014/main" id="{1DD16EFA-0124-3D6C-A7F4-0646DC463BD6}"/>
              </a:ext>
            </a:extLst>
          </p:cNvPr>
          <p:cNvGrpSpPr/>
          <p:nvPr/>
        </p:nvGrpSpPr>
        <p:grpSpPr>
          <a:xfrm>
            <a:off x="1295400" y="2983951"/>
            <a:ext cx="15849600" cy="6740442"/>
            <a:chOff x="581793" y="3145439"/>
            <a:chExt cx="15849600" cy="6740442"/>
          </a:xfrm>
        </p:grpSpPr>
        <p:grpSp>
          <p:nvGrpSpPr>
            <p:cNvPr id="6" name="Group 6"/>
            <p:cNvGrpSpPr/>
            <p:nvPr/>
          </p:nvGrpSpPr>
          <p:grpSpPr>
            <a:xfrm>
              <a:off x="581793" y="3679604"/>
              <a:ext cx="15849600" cy="6206277"/>
              <a:chOff x="-117379" y="-148366"/>
              <a:chExt cx="4718251" cy="1485078"/>
            </a:xfrm>
          </p:grpSpPr>
          <p:sp>
            <p:nvSpPr>
              <p:cNvPr id="7" name="Freeform 7"/>
              <p:cNvSpPr/>
              <p:nvPr/>
            </p:nvSpPr>
            <p:spPr>
              <a:xfrm>
                <a:off x="-117379" y="-148366"/>
                <a:ext cx="4718251" cy="1485078"/>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8" name="TextBox 8"/>
              <p:cNvSpPr txBox="1"/>
              <p:nvPr/>
            </p:nvSpPr>
            <p:spPr>
              <a:xfrm>
                <a:off x="0" y="-38100"/>
                <a:ext cx="1255090" cy="123686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3713807" y="3854883"/>
              <a:ext cx="1261011" cy="12610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875418" y="3145439"/>
              <a:ext cx="12037985" cy="1808844"/>
              <a:chOff x="76200" y="-537207"/>
              <a:chExt cx="8477278" cy="1273807"/>
            </a:xfrm>
          </p:grpSpPr>
          <p:sp>
            <p:nvSpPr>
              <p:cNvPr id="19" name="Freeform 19"/>
              <p:cNvSpPr/>
              <p:nvPr/>
            </p:nvSpPr>
            <p:spPr>
              <a:xfrm>
                <a:off x="7740678" y="-53720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14999499" y="338573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7"/>
            <p:cNvSpPr txBox="1"/>
            <p:nvPr/>
          </p:nvSpPr>
          <p:spPr>
            <a:xfrm>
              <a:off x="1000507" y="3743450"/>
              <a:ext cx="6605352" cy="1360437"/>
            </a:xfrm>
            <a:prstGeom prst="rect">
              <a:avLst/>
            </a:prstGeom>
          </p:spPr>
          <p:txBody>
            <a:bodyPr wrap="square" lIns="0" tIns="0" rIns="0" bIns="0" rtlCol="0" anchor="t">
              <a:spAutoFit/>
            </a:bodyPr>
            <a:lstStyle/>
            <a:p>
              <a:pPr algn="just">
                <a:lnSpc>
                  <a:spcPct val="114000"/>
                </a:lnSpc>
              </a:pPr>
              <a:r>
                <a:rPr lang="en-US" sz="4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Câu 2.</a:t>
              </a:r>
              <a:endParaRPr lang="en-US" sz="4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a:p>
              <a:pPr algn="just">
                <a:lnSpc>
                  <a:spcPct val="114000"/>
                </a:lnSpc>
              </a:pPr>
              <a:endParaRPr lang="en-US" sz="4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p:txBody>
        </p:sp>
      </p:grpSp>
      <p:sp>
        <p:nvSpPr>
          <p:cNvPr id="4" name="TextBox 31" descr="n144 zalo Tran Quang Hieu">
            <a:extLst>
              <a:ext uri="{FF2B5EF4-FFF2-40B4-BE49-F238E27FC236}">
                <a16:creationId xmlns:a16="http://schemas.microsoft.com/office/drawing/2014/main" id="{12E1F4AA-01E7-400F-6774-932CA1178039}"/>
              </a:ext>
            </a:extLst>
          </p:cNvPr>
          <p:cNvSpPr txBox="1"/>
          <p:nvPr/>
        </p:nvSpPr>
        <p:spPr>
          <a:xfrm>
            <a:off x="5318485" y="2619114"/>
            <a:ext cx="7651030" cy="658706"/>
          </a:xfrm>
          <a:prstGeom prst="rect">
            <a:avLst/>
          </a:prstGeom>
        </p:spPr>
        <p:txBody>
          <a:bodyPr wrap="square" lIns="0" tIns="0" rIns="0" bIns="0" rtlCol="0" anchor="t">
            <a:spAutoFit/>
          </a:bodyPr>
          <a:lstStyle/>
          <a:p>
            <a:pPr algn="ctr">
              <a:lnSpc>
                <a:spcPct val="114000"/>
              </a:lnSpc>
            </a:pPr>
            <a:r>
              <a:rPr lang="en-US" sz="4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ĐÁP ÁN PHIẾU HỌC TẬP SỐ 2</a:t>
            </a:r>
          </a:p>
        </p:txBody>
      </p:sp>
      <p:sp>
        <p:nvSpPr>
          <p:cNvPr id="5" name="Rectangle 2" descr="n144 zalo Tran Quang Hieu">
            <a:extLst>
              <a:ext uri="{FF2B5EF4-FFF2-40B4-BE49-F238E27FC236}">
                <a16:creationId xmlns:a16="http://schemas.microsoft.com/office/drawing/2014/main" id="{C3A3FCAB-4277-7CB2-DDD6-0B5045D4F8A3}"/>
              </a:ext>
            </a:extLst>
          </p:cNvPr>
          <p:cNvSpPr>
            <a:spLocks noChangeArrowheads="1"/>
          </p:cNvSpPr>
          <p:nvPr/>
        </p:nvSpPr>
        <p:spPr bwMode="auto">
          <a:xfrm>
            <a:off x="1524002" y="4174935"/>
            <a:ext cx="8524530" cy="568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lgn="just">
              <a:lnSpc>
                <a:spcPct val="120000"/>
              </a:lnSpc>
              <a:spcAft>
                <a:spcPts val="300"/>
              </a:spcAft>
              <a:buFont typeface="Wingdings" panose="05000000000000000000" pitchFamily="2" charset="2"/>
              <a:buChar char="Ø"/>
            </a:pPr>
            <a:r>
              <a:rPr lang="vi-VN" sz="3300" b="0" i="0">
                <a:solidFill>
                  <a:srgbClr val="333333"/>
                </a:solidFill>
                <a:effectLst/>
                <a:latin typeface="Roboto" panose="02000000000000000000" pitchFamily="2" charset="0"/>
              </a:rPr>
              <a:t>Máy MRI hoạt động dựa trên nguyên tắc cộng hưởng từ hạt nhân, sử dụng từ trường mạnh và sóng radio tạo hình ảnh </a:t>
            </a:r>
            <a:endParaRPr lang="en-US" sz="3300" b="0" i="0">
              <a:solidFill>
                <a:srgbClr val="333333"/>
              </a:solidFill>
              <a:effectLst/>
              <a:latin typeface="Roboto" panose="02000000000000000000" pitchFamily="2" charset="0"/>
            </a:endParaRPr>
          </a:p>
          <a:p>
            <a:pPr marL="457200" indent="-457200" algn="just">
              <a:lnSpc>
                <a:spcPct val="120000"/>
              </a:lnSpc>
              <a:spcAft>
                <a:spcPts val="300"/>
              </a:spcAft>
              <a:buFont typeface="Wingdings" panose="05000000000000000000" pitchFamily="2" charset="2"/>
              <a:buChar char="Ø"/>
            </a:pPr>
            <a:r>
              <a:rPr lang="en-US" sz="3300">
                <a:solidFill>
                  <a:srgbClr val="333333"/>
                </a:solidFill>
                <a:latin typeface="Roboto" panose="02000000000000000000" pitchFamily="2" charset="0"/>
              </a:rPr>
              <a:t>S</a:t>
            </a:r>
            <a:r>
              <a:rPr lang="vi-VN" sz="3300" b="0" i="0">
                <a:solidFill>
                  <a:srgbClr val="333333"/>
                </a:solidFill>
                <a:effectLst/>
                <a:latin typeface="Roboto" panose="02000000000000000000" pitchFamily="2" charset="0"/>
              </a:rPr>
              <a:t>óng vô tuyến từ môi trường xung quanh có thể gây nhiễu làm ảnh hưởng đến hoạt động của máy MRI, làm cho hình ảnh chất lượng không được tốt.</a:t>
            </a:r>
            <a:endParaRPr lang="en-US" sz="3300" b="0" i="0">
              <a:solidFill>
                <a:srgbClr val="333333"/>
              </a:solidFill>
              <a:effectLst/>
              <a:latin typeface="Roboto" panose="02000000000000000000" pitchFamily="2" charset="0"/>
            </a:endParaRPr>
          </a:p>
          <a:p>
            <a:pPr marL="457200" indent="-457200" algn="just">
              <a:lnSpc>
                <a:spcPct val="120000"/>
              </a:lnSpc>
              <a:spcAft>
                <a:spcPts val="300"/>
              </a:spcAft>
              <a:buFont typeface="Wingdings" panose="05000000000000000000" pitchFamily="2" charset="2"/>
              <a:buChar char="Ø"/>
            </a:pPr>
            <a:r>
              <a:rPr lang="vi-VN" sz="3300" b="0" i="0">
                <a:solidFill>
                  <a:srgbClr val="333333"/>
                </a:solidFill>
                <a:effectLst/>
                <a:latin typeface="Roboto" panose="02000000000000000000" pitchFamily="2" charset="0"/>
              </a:rPr>
              <a:t>Vì vậy cần phải che chắn phòng đặt máy MRI khỏi sóng vô tuyến.</a:t>
            </a:r>
            <a:endParaRPr lang="vi-VN" sz="3300"/>
          </a:p>
        </p:txBody>
      </p:sp>
      <p:sp>
        <p:nvSpPr>
          <p:cNvPr id="3" name="Freeform 8" descr="n144 zalo Tran Quang Hieu"/>
          <p:cNvSpPr/>
          <p:nvPr/>
        </p:nvSpPr>
        <p:spPr>
          <a:xfrm>
            <a:off x="10467246" y="4708760"/>
            <a:ext cx="6354879" cy="4253759"/>
          </a:xfrm>
          <a:prstGeom prst="roundRect">
            <a:avLst>
              <a:gd name="adj" fmla="val 9835"/>
            </a:avLst>
          </a:prstGeom>
          <a:blipFill>
            <a:blip r:embed="rId5"/>
            <a:stretch>
              <a:fillRect/>
            </a:stretch>
          </a:blipFill>
        </p:spPr>
        <p:txBody>
          <a:bodyPr/>
          <a:lstStyle/>
          <a:p>
            <a:endParaRPr lang="en-US"/>
          </a:p>
        </p:txBody>
      </p:sp>
      <p:grpSp>
        <p:nvGrpSpPr>
          <p:cNvPr id="16" name="Group 15" descr="n144 zalo Tran Quang Hieu">
            <a:extLst>
              <a:ext uri="{FF2B5EF4-FFF2-40B4-BE49-F238E27FC236}">
                <a16:creationId xmlns:a16="http://schemas.microsoft.com/office/drawing/2014/main" id="{6E941B57-2892-C3B0-330F-A59E14B4C937}"/>
              </a:ext>
            </a:extLst>
          </p:cNvPr>
          <p:cNvGrpSpPr/>
          <p:nvPr/>
        </p:nvGrpSpPr>
        <p:grpSpPr>
          <a:xfrm>
            <a:off x="381000" y="342900"/>
            <a:ext cx="7467600" cy="1828800"/>
            <a:chOff x="5286668" y="3308334"/>
            <a:chExt cx="3252716" cy="837906"/>
          </a:xfrm>
        </p:grpSpPr>
        <p:sp>
          <p:nvSpPr>
            <p:cNvPr id="17" name="Freeform 35">
              <a:extLst>
                <a:ext uri="{FF2B5EF4-FFF2-40B4-BE49-F238E27FC236}">
                  <a16:creationId xmlns:a16="http://schemas.microsoft.com/office/drawing/2014/main" id="{CB49EB8A-A7A5-45C8-E656-AD1A471E43BF}"/>
                </a:ext>
              </a:extLst>
            </p:cNvPr>
            <p:cNvSpPr/>
            <p:nvPr/>
          </p:nvSpPr>
          <p:spPr>
            <a:xfrm>
              <a:off x="5286668" y="3308334"/>
              <a:ext cx="3252716" cy="837906"/>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45">
              <a:extLst>
                <a:ext uri="{FF2B5EF4-FFF2-40B4-BE49-F238E27FC236}">
                  <a16:creationId xmlns:a16="http://schemas.microsoft.com/office/drawing/2014/main" id="{D4F62E29-93B5-7D6F-CC7D-45C676B29E6E}"/>
                </a:ext>
              </a:extLst>
            </p:cNvPr>
            <p:cNvSpPr txBox="1"/>
            <p:nvPr/>
          </p:nvSpPr>
          <p:spPr>
            <a:xfrm>
              <a:off x="5386241" y="3517811"/>
              <a:ext cx="553975" cy="403361"/>
            </a:xfrm>
            <a:prstGeom prst="rect">
              <a:avLst/>
            </a:prstGeom>
          </p:spPr>
          <p:txBody>
            <a:bodyPr lIns="0" tIns="0" rIns="0" bIns="0" rtlCol="0" anchor="t">
              <a:spAutoFit/>
            </a:bodyPr>
            <a:lstStyle/>
            <a:p>
              <a:pPr algn="ctr">
                <a:lnSpc>
                  <a:spcPct val="110000"/>
                </a:lnSpc>
              </a:pPr>
              <a:r>
                <a:rPr lang="en-US" sz="55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03</a:t>
              </a:r>
            </a:p>
          </p:txBody>
        </p:sp>
        <p:sp>
          <p:nvSpPr>
            <p:cNvPr id="22" name="TextBox 47">
              <a:extLst>
                <a:ext uri="{FF2B5EF4-FFF2-40B4-BE49-F238E27FC236}">
                  <a16:creationId xmlns:a16="http://schemas.microsoft.com/office/drawing/2014/main" id="{BEF841C2-1E12-66DF-3DCF-C34AE040D975}"/>
                </a:ext>
              </a:extLst>
            </p:cNvPr>
            <p:cNvSpPr txBox="1"/>
            <p:nvPr/>
          </p:nvSpPr>
          <p:spPr>
            <a:xfrm>
              <a:off x="6172941" y="3456863"/>
              <a:ext cx="2203792" cy="543201"/>
            </a:xfrm>
            <a:prstGeom prst="rect">
              <a:avLst/>
            </a:prstGeom>
          </p:spPr>
          <p:txBody>
            <a:bodyPr wrap="square" lIns="0" tIns="0" rIns="0" bIns="0" rtlCol="0" anchor="t">
              <a:spAutoFit/>
            </a:bodyPr>
            <a:lstStyle/>
            <a:p>
              <a:pPr>
                <a:lnSpc>
                  <a:spcPct val="110000"/>
                </a:lnSpc>
              </a:pPr>
              <a:r>
                <a:rPr lang="vi-VN" sz="36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CẤU TẠO MÁY CHỤP CỘNG HƯỞNG TỪ</a:t>
              </a:r>
            </a:p>
          </p:txBody>
        </p:sp>
      </p:grpSp>
    </p:spTree>
    <p:extLst>
      <p:ext uri="{BB962C8B-B14F-4D97-AF65-F5344CB8AC3E}">
        <p14:creationId xmlns:p14="http://schemas.microsoft.com/office/powerpoint/2010/main" val="149264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44 zalo Tran Quang Hieu"/>
          <p:cNvSpPr/>
          <p:nvPr/>
        </p:nvSpPr>
        <p:spPr>
          <a:xfrm rot="272950" flipH="1" flipV="1">
            <a:off x="5233518" y="-2724858"/>
            <a:ext cx="17099414" cy="6198537"/>
          </a:xfrm>
          <a:custGeom>
            <a:avLst/>
            <a:gdLst/>
            <a:ahLst/>
            <a:cxnLst/>
            <a:rect l="l" t="t" r="r" b="b"/>
            <a:pathLst>
              <a:path w="17099414" h="6198537">
                <a:moveTo>
                  <a:pt x="17099413" y="6198537"/>
                </a:moveTo>
                <a:lnTo>
                  <a:pt x="0" y="6198537"/>
                </a:lnTo>
                <a:lnTo>
                  <a:pt x="0" y="0"/>
                </a:lnTo>
                <a:lnTo>
                  <a:pt x="17099413" y="0"/>
                </a:lnTo>
                <a:lnTo>
                  <a:pt x="17099413" y="6198537"/>
                </a:lnTo>
                <a:close/>
              </a:path>
            </a:pathLst>
          </a:custGeom>
          <a:blipFill>
            <a:blip r:embed="rId2"/>
            <a:stretch>
              <a:fillRect/>
            </a:stretch>
          </a:blipFill>
        </p:spPr>
        <p:txBody>
          <a:bodyPr/>
          <a:lstStyle/>
          <a:p>
            <a:endParaRPr lang="en-US"/>
          </a:p>
        </p:txBody>
      </p:sp>
      <p:grpSp>
        <p:nvGrpSpPr>
          <p:cNvPr id="37" name="Group 36" descr="n144 zalo Tran Quang Hieu">
            <a:extLst>
              <a:ext uri="{FF2B5EF4-FFF2-40B4-BE49-F238E27FC236}">
                <a16:creationId xmlns:a16="http://schemas.microsoft.com/office/drawing/2014/main" id="{1DD16EFA-0124-3D6C-A7F4-0646DC463BD6}"/>
              </a:ext>
            </a:extLst>
          </p:cNvPr>
          <p:cNvGrpSpPr/>
          <p:nvPr/>
        </p:nvGrpSpPr>
        <p:grpSpPr>
          <a:xfrm>
            <a:off x="1295400" y="2983951"/>
            <a:ext cx="15849600" cy="6740442"/>
            <a:chOff x="581793" y="3145439"/>
            <a:chExt cx="15849600" cy="6740442"/>
          </a:xfrm>
        </p:grpSpPr>
        <p:grpSp>
          <p:nvGrpSpPr>
            <p:cNvPr id="6" name="Group 6"/>
            <p:cNvGrpSpPr/>
            <p:nvPr/>
          </p:nvGrpSpPr>
          <p:grpSpPr>
            <a:xfrm>
              <a:off x="581793" y="3679604"/>
              <a:ext cx="15849600" cy="6206277"/>
              <a:chOff x="-117379" y="-148366"/>
              <a:chExt cx="4718251" cy="1485078"/>
            </a:xfrm>
          </p:grpSpPr>
          <p:sp>
            <p:nvSpPr>
              <p:cNvPr id="7" name="Freeform 7"/>
              <p:cNvSpPr/>
              <p:nvPr/>
            </p:nvSpPr>
            <p:spPr>
              <a:xfrm>
                <a:off x="-117379" y="-148366"/>
                <a:ext cx="4718251" cy="1485078"/>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8" name="TextBox 8"/>
              <p:cNvSpPr txBox="1"/>
              <p:nvPr/>
            </p:nvSpPr>
            <p:spPr>
              <a:xfrm>
                <a:off x="0" y="-38100"/>
                <a:ext cx="1255090" cy="12368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713807" y="3854883"/>
              <a:ext cx="1261011" cy="12610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875418" y="3145439"/>
              <a:ext cx="12037985" cy="1808844"/>
              <a:chOff x="76200" y="-537207"/>
              <a:chExt cx="8477278" cy="1273807"/>
            </a:xfrm>
          </p:grpSpPr>
          <p:sp>
            <p:nvSpPr>
              <p:cNvPr id="19" name="Freeform 19"/>
              <p:cNvSpPr/>
              <p:nvPr/>
            </p:nvSpPr>
            <p:spPr>
              <a:xfrm>
                <a:off x="7740678" y="-53720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14999499" y="338573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7"/>
            <p:cNvSpPr txBox="1"/>
            <p:nvPr/>
          </p:nvSpPr>
          <p:spPr>
            <a:xfrm>
              <a:off x="827124" y="3756761"/>
              <a:ext cx="6605352" cy="1360437"/>
            </a:xfrm>
            <a:prstGeom prst="rect">
              <a:avLst/>
            </a:prstGeom>
          </p:spPr>
          <p:txBody>
            <a:bodyPr wrap="square" lIns="0" tIns="0" rIns="0" bIns="0" rtlCol="0" anchor="t">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Garet"/>
                </a:rPr>
                <a:t>Câu 3.</a:t>
              </a:r>
              <a:endParaRPr kumimoji="0" lang="en-US" sz="4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Garet"/>
              </a:endParaRPr>
            </a:p>
            <a:p>
              <a:pPr marL="0" marR="0" lvl="0" indent="0" algn="just" defTabSz="914400" rtl="0" eaLnBrk="1" fontAlgn="auto" latinLnBrk="0" hangingPunct="1">
                <a:lnSpc>
                  <a:spcPct val="114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Garet"/>
              </a:endParaRPr>
            </a:p>
          </p:txBody>
        </p:sp>
      </p:grpSp>
      <p:sp>
        <p:nvSpPr>
          <p:cNvPr id="4" name="TextBox 31" descr="n144 zalo Tran Quang Hieu">
            <a:extLst>
              <a:ext uri="{FF2B5EF4-FFF2-40B4-BE49-F238E27FC236}">
                <a16:creationId xmlns:a16="http://schemas.microsoft.com/office/drawing/2014/main" id="{12E1F4AA-01E7-400F-6774-932CA1178039}"/>
              </a:ext>
            </a:extLst>
          </p:cNvPr>
          <p:cNvSpPr txBox="1"/>
          <p:nvPr/>
        </p:nvSpPr>
        <p:spPr>
          <a:xfrm>
            <a:off x="5318485" y="2619114"/>
            <a:ext cx="7651030" cy="658706"/>
          </a:xfrm>
          <a:prstGeom prst="rect">
            <a:avLst/>
          </a:prstGeom>
        </p:spPr>
        <p:txBody>
          <a:bodyPr wrap="square" lIns="0" tIns="0" rIns="0" bIns="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Garet"/>
              </a:rPr>
              <a:t>ĐÁP ÁN PHIẾU HỌC TẬP SỐ 2</a:t>
            </a:r>
          </a:p>
        </p:txBody>
      </p:sp>
      <p:sp>
        <p:nvSpPr>
          <p:cNvPr id="5" name="Rectangle 2" descr="n144 zalo Tran Quang Hieu">
            <a:extLst>
              <a:ext uri="{FF2B5EF4-FFF2-40B4-BE49-F238E27FC236}">
                <a16:creationId xmlns:a16="http://schemas.microsoft.com/office/drawing/2014/main" id="{C3A3FCAB-4277-7CB2-DDD6-0B5045D4F8A3}"/>
              </a:ext>
            </a:extLst>
          </p:cNvPr>
          <p:cNvSpPr>
            <a:spLocks noChangeArrowheads="1"/>
          </p:cNvSpPr>
          <p:nvPr/>
        </p:nvSpPr>
        <p:spPr bwMode="auto">
          <a:xfrm>
            <a:off x="1524001" y="4167080"/>
            <a:ext cx="9067799" cy="569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auto" latinLnBrk="0" hangingPunct="1">
              <a:lnSpc>
                <a:spcPct val="110000"/>
              </a:lnSpc>
              <a:spcBef>
                <a:spcPts val="0"/>
              </a:spcBef>
              <a:spcAft>
                <a:spcPts val="300"/>
              </a:spcAft>
              <a:buClrTx/>
              <a:buSzTx/>
              <a:buFontTx/>
              <a:buNone/>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Ưu điểm của MRI</a:t>
            </a:r>
          </a:p>
          <a:p>
            <a:pPr marL="0" marR="0" lvl="0" indent="0" algn="just"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Hình ảnh chi tiết:</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MRI cung cấp hình ảnh rất chi tiết về các mô mềm, đặc biệt là não và tủy sống.</a:t>
            </a:r>
          </a:p>
          <a:p>
            <a:pPr marL="0" marR="0" lvl="0" indent="0" algn="just"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Không sử dụng tia X:</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MRI không gây ra bức xạ ion hóa như chụp X-quang, do đó an toàn hơn.</a:t>
            </a:r>
          </a:p>
          <a:p>
            <a:pPr marL="0" marR="0" lvl="0" indent="0" algn="just"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Đa dạng các chuỗi xung:</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thể sử dụng nhiều loại chuỗi xung để thu được các thông tin khác nhau về mô, giúp chẩn đoán chính xác hơn.</a:t>
            </a:r>
          </a:p>
        </p:txBody>
      </p:sp>
      <p:sp>
        <p:nvSpPr>
          <p:cNvPr id="3" name="Freeform 4" descr="n144 zalo Tran Quang Hieu"/>
          <p:cNvSpPr/>
          <p:nvPr/>
        </p:nvSpPr>
        <p:spPr>
          <a:xfrm>
            <a:off x="11032766" y="4378446"/>
            <a:ext cx="5936354" cy="2591600"/>
          </a:xfrm>
          <a:custGeom>
            <a:avLst/>
            <a:gdLst/>
            <a:ahLst/>
            <a:cxnLst/>
            <a:rect l="l" t="t" r="r" b="b"/>
            <a:pathLst>
              <a:path w="5367872" h="3623313">
                <a:moveTo>
                  <a:pt x="0" y="0"/>
                </a:moveTo>
                <a:lnTo>
                  <a:pt x="5367872" y="0"/>
                </a:lnTo>
                <a:lnTo>
                  <a:pt x="5367872" y="3623313"/>
                </a:lnTo>
                <a:lnTo>
                  <a:pt x="0" y="3623313"/>
                </a:lnTo>
                <a:lnTo>
                  <a:pt x="0" y="0"/>
                </a:lnTo>
                <a:close/>
              </a:path>
            </a:pathLst>
          </a:custGeom>
          <a:blipFill>
            <a:blip r:embed="rId5"/>
            <a:stretch>
              <a:fillRect l="1" t="-87238" r="-16104"/>
            </a:stretch>
          </a:blipFill>
        </p:spPr>
        <p:txBody>
          <a:bodyPr/>
          <a:lstStyle/>
          <a:p>
            <a:endParaRPr lang="en-US"/>
          </a:p>
        </p:txBody>
      </p:sp>
      <p:sp>
        <p:nvSpPr>
          <p:cNvPr id="9" name="Freeform 5" descr="n144 zalo Tran Quang Hieu"/>
          <p:cNvSpPr/>
          <p:nvPr/>
        </p:nvSpPr>
        <p:spPr>
          <a:xfrm>
            <a:off x="11032766" y="7156650"/>
            <a:ext cx="5936354" cy="2177850"/>
          </a:xfrm>
          <a:custGeom>
            <a:avLst/>
            <a:gdLst/>
            <a:ahLst/>
            <a:cxnLst/>
            <a:rect l="l" t="t" r="r" b="b"/>
            <a:pathLst>
              <a:path w="4903771" h="3254878">
                <a:moveTo>
                  <a:pt x="0" y="0"/>
                </a:moveTo>
                <a:lnTo>
                  <a:pt x="4903772" y="0"/>
                </a:lnTo>
                <a:lnTo>
                  <a:pt x="4903772" y="3254878"/>
                </a:lnTo>
                <a:lnTo>
                  <a:pt x="0" y="3254878"/>
                </a:lnTo>
                <a:lnTo>
                  <a:pt x="0" y="0"/>
                </a:lnTo>
                <a:close/>
              </a:path>
            </a:pathLst>
          </a:custGeom>
          <a:blipFill>
            <a:blip r:embed="rId6"/>
            <a:stretch>
              <a:fillRect t="-100384"/>
            </a:stretch>
          </a:blipFill>
        </p:spPr>
        <p:txBody>
          <a:bodyPr/>
          <a:lstStyle/>
          <a:p>
            <a:endParaRPr lang="en-US"/>
          </a:p>
        </p:txBody>
      </p:sp>
      <p:grpSp>
        <p:nvGrpSpPr>
          <p:cNvPr id="10" name="Group 9" descr="n144 zalo Tran Quang Hieu">
            <a:extLst>
              <a:ext uri="{FF2B5EF4-FFF2-40B4-BE49-F238E27FC236}">
                <a16:creationId xmlns:a16="http://schemas.microsoft.com/office/drawing/2014/main" id="{A9612D6B-F2A4-60D9-6C91-3593CF71202A}"/>
              </a:ext>
            </a:extLst>
          </p:cNvPr>
          <p:cNvGrpSpPr/>
          <p:nvPr/>
        </p:nvGrpSpPr>
        <p:grpSpPr>
          <a:xfrm>
            <a:off x="381000" y="342900"/>
            <a:ext cx="7467600" cy="1828800"/>
            <a:chOff x="5286668" y="3308334"/>
            <a:chExt cx="3252716" cy="837906"/>
          </a:xfrm>
        </p:grpSpPr>
        <p:sp>
          <p:nvSpPr>
            <p:cNvPr id="11" name="Freeform 35">
              <a:extLst>
                <a:ext uri="{FF2B5EF4-FFF2-40B4-BE49-F238E27FC236}">
                  <a16:creationId xmlns:a16="http://schemas.microsoft.com/office/drawing/2014/main" id="{C2344A5E-6397-0C74-159E-A6BD2F04989F}"/>
                </a:ext>
              </a:extLst>
            </p:cNvPr>
            <p:cNvSpPr/>
            <p:nvPr/>
          </p:nvSpPr>
          <p:spPr>
            <a:xfrm>
              <a:off x="5286668" y="3308334"/>
              <a:ext cx="3252716" cy="837906"/>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TextBox 45">
              <a:extLst>
                <a:ext uri="{FF2B5EF4-FFF2-40B4-BE49-F238E27FC236}">
                  <a16:creationId xmlns:a16="http://schemas.microsoft.com/office/drawing/2014/main" id="{6F63A477-3632-838E-4C43-C3791E14DF75}"/>
                </a:ext>
              </a:extLst>
            </p:cNvPr>
            <p:cNvSpPr txBox="1"/>
            <p:nvPr/>
          </p:nvSpPr>
          <p:spPr>
            <a:xfrm>
              <a:off x="5386241" y="3517811"/>
              <a:ext cx="553975" cy="403361"/>
            </a:xfrm>
            <a:prstGeom prst="rect">
              <a:avLst/>
            </a:prstGeom>
          </p:spPr>
          <p:txBody>
            <a:bodyPr lIns="0" tIns="0" rIns="0" bIns="0" rtlCol="0" anchor="t">
              <a:spAutoFit/>
            </a:bodyPr>
            <a:lstStyle/>
            <a:p>
              <a:pPr algn="ctr">
                <a:lnSpc>
                  <a:spcPct val="110000"/>
                </a:lnSpc>
              </a:pPr>
              <a:r>
                <a:rPr lang="en-US" sz="55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03</a:t>
              </a:r>
            </a:p>
          </p:txBody>
        </p:sp>
        <p:sp>
          <p:nvSpPr>
            <p:cNvPr id="16" name="TextBox 47">
              <a:extLst>
                <a:ext uri="{FF2B5EF4-FFF2-40B4-BE49-F238E27FC236}">
                  <a16:creationId xmlns:a16="http://schemas.microsoft.com/office/drawing/2014/main" id="{6B41E7AE-97D2-889B-8FAC-09431C240D83}"/>
                </a:ext>
              </a:extLst>
            </p:cNvPr>
            <p:cNvSpPr txBox="1"/>
            <p:nvPr/>
          </p:nvSpPr>
          <p:spPr>
            <a:xfrm>
              <a:off x="6172941" y="3456863"/>
              <a:ext cx="2203792" cy="543201"/>
            </a:xfrm>
            <a:prstGeom prst="rect">
              <a:avLst/>
            </a:prstGeom>
          </p:spPr>
          <p:txBody>
            <a:bodyPr wrap="square" lIns="0" tIns="0" rIns="0" bIns="0" rtlCol="0" anchor="t">
              <a:spAutoFit/>
            </a:bodyPr>
            <a:lstStyle/>
            <a:p>
              <a:pPr>
                <a:lnSpc>
                  <a:spcPct val="110000"/>
                </a:lnSpc>
              </a:pPr>
              <a:r>
                <a:rPr lang="vi-VN" sz="36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CẤU TẠO MÁY CHỤP CỘNG HƯỞNG TỪ</a:t>
              </a:r>
            </a:p>
          </p:txBody>
        </p:sp>
      </p:grpSp>
    </p:spTree>
    <p:extLst>
      <p:ext uri="{BB962C8B-B14F-4D97-AF65-F5344CB8AC3E}">
        <p14:creationId xmlns:p14="http://schemas.microsoft.com/office/powerpoint/2010/main" val="45132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144 zalo Tran Quang Hieu"/>
          <p:cNvGrpSpPr/>
          <p:nvPr/>
        </p:nvGrpSpPr>
        <p:grpSpPr>
          <a:xfrm>
            <a:off x="10544876" y="0"/>
            <a:ext cx="8681262" cy="10530510"/>
            <a:chOff x="0" y="0"/>
            <a:chExt cx="2286423" cy="2773468"/>
          </a:xfrm>
        </p:grpSpPr>
        <p:sp>
          <p:nvSpPr>
            <p:cNvPr id="3" name="Freeform 3"/>
            <p:cNvSpPr/>
            <p:nvPr/>
          </p:nvSpPr>
          <p:spPr>
            <a:xfrm>
              <a:off x="0" y="0"/>
              <a:ext cx="2286423" cy="2773468"/>
            </a:xfrm>
            <a:custGeom>
              <a:avLst/>
              <a:gdLst/>
              <a:ahLst/>
              <a:cxnLst/>
              <a:rect l="l" t="t" r="r" b="b"/>
              <a:pathLst>
                <a:path w="2286423" h="2773468">
                  <a:moveTo>
                    <a:pt x="89180" y="0"/>
                  </a:moveTo>
                  <a:lnTo>
                    <a:pt x="2197243" y="0"/>
                  </a:lnTo>
                  <a:cubicBezTo>
                    <a:pt x="2220895" y="0"/>
                    <a:pt x="2243578" y="9396"/>
                    <a:pt x="2260303" y="26120"/>
                  </a:cubicBezTo>
                  <a:cubicBezTo>
                    <a:pt x="2277027" y="42845"/>
                    <a:pt x="2286423" y="65528"/>
                    <a:pt x="2286423" y="89180"/>
                  </a:cubicBezTo>
                  <a:lnTo>
                    <a:pt x="2286423" y="2684288"/>
                  </a:lnTo>
                  <a:cubicBezTo>
                    <a:pt x="2286423" y="2707940"/>
                    <a:pt x="2277027" y="2730623"/>
                    <a:pt x="2260303" y="2747348"/>
                  </a:cubicBezTo>
                  <a:cubicBezTo>
                    <a:pt x="2243578" y="2764072"/>
                    <a:pt x="2220895" y="2773468"/>
                    <a:pt x="2197243" y="2773468"/>
                  </a:cubicBezTo>
                  <a:lnTo>
                    <a:pt x="89180" y="2773468"/>
                  </a:lnTo>
                  <a:cubicBezTo>
                    <a:pt x="65528" y="2773468"/>
                    <a:pt x="42845" y="2764072"/>
                    <a:pt x="26120" y="2747348"/>
                  </a:cubicBezTo>
                  <a:cubicBezTo>
                    <a:pt x="9396" y="2730623"/>
                    <a:pt x="0" y="2707940"/>
                    <a:pt x="0" y="2684288"/>
                  </a:cubicBezTo>
                  <a:lnTo>
                    <a:pt x="0" y="89180"/>
                  </a:lnTo>
                  <a:cubicBezTo>
                    <a:pt x="0" y="65528"/>
                    <a:pt x="9396" y="42845"/>
                    <a:pt x="26120" y="26120"/>
                  </a:cubicBezTo>
                  <a:cubicBezTo>
                    <a:pt x="42845" y="9396"/>
                    <a:pt x="65528" y="0"/>
                    <a:pt x="89180" y="0"/>
                  </a:cubicBez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4" name="TextBox 4"/>
            <p:cNvSpPr txBox="1"/>
            <p:nvPr/>
          </p:nvSpPr>
          <p:spPr>
            <a:xfrm>
              <a:off x="0" y="-38100"/>
              <a:ext cx="2286423" cy="2811568"/>
            </a:xfrm>
            <a:prstGeom prst="rect">
              <a:avLst/>
            </a:prstGeom>
          </p:spPr>
          <p:txBody>
            <a:bodyPr lIns="50800" tIns="50800" rIns="50800" bIns="50800" rtlCol="0" anchor="ctr"/>
            <a:lstStyle/>
            <a:p>
              <a:pPr algn="ctr">
                <a:lnSpc>
                  <a:spcPts val="2659"/>
                </a:lnSpc>
              </a:pPr>
              <a:endParaRPr/>
            </a:p>
          </p:txBody>
        </p:sp>
      </p:grpSp>
      <p:grpSp>
        <p:nvGrpSpPr>
          <p:cNvPr id="5" name="Group 5" descr="n144 zalo Tran Quang Hieu"/>
          <p:cNvGrpSpPr>
            <a:grpSpLocks noChangeAspect="1"/>
          </p:cNvGrpSpPr>
          <p:nvPr/>
        </p:nvGrpSpPr>
        <p:grpSpPr>
          <a:xfrm>
            <a:off x="8283202" y="1257300"/>
            <a:ext cx="11949069" cy="7115237"/>
            <a:chOff x="0" y="0"/>
            <a:chExt cx="19050000" cy="9956800"/>
          </a:xfrm>
        </p:grpSpPr>
        <p:sp>
          <p:nvSpPr>
            <p:cNvPr id="6" name="Freeform 6"/>
            <p:cNvSpPr/>
            <p:nvPr/>
          </p:nvSpPr>
          <p:spPr>
            <a:xfrm>
              <a:off x="2501900" y="209042"/>
              <a:ext cx="14186915" cy="8502396"/>
            </a:xfrm>
            <a:custGeom>
              <a:avLst/>
              <a:gdLst/>
              <a:ahLst/>
              <a:cxnLst/>
              <a:rect l="l" t="t" r="r" b="b"/>
              <a:pathLst>
                <a:path w="14186915" h="8502396">
                  <a:moveTo>
                    <a:pt x="14186915" y="8502396"/>
                  </a:moveTo>
                  <a:lnTo>
                    <a:pt x="0" y="8502396"/>
                  </a:lnTo>
                  <a:lnTo>
                    <a:pt x="0" y="0"/>
                  </a:lnTo>
                  <a:lnTo>
                    <a:pt x="14186915" y="0"/>
                  </a:lnTo>
                  <a:lnTo>
                    <a:pt x="14186915" y="8502396"/>
                  </a:lnTo>
                  <a:close/>
                </a:path>
              </a:pathLst>
            </a:custGeom>
            <a:blipFill>
              <a:blip r:embed="rId2"/>
              <a:stretch>
                <a:fillRect t="-5688" b="-5688"/>
              </a:stretch>
            </a:blipFill>
          </p:spPr>
          <p:txBody>
            <a:bodyPr/>
            <a:lstStyle/>
            <a:p>
              <a:endParaRPr lang="en-US"/>
            </a:p>
          </p:txBody>
        </p:sp>
        <p:sp>
          <p:nvSpPr>
            <p:cNvPr id="7" name="Freeform 7"/>
            <p:cNvSpPr/>
            <p:nvPr/>
          </p:nvSpPr>
          <p:spPr>
            <a:xfrm>
              <a:off x="0" y="0"/>
              <a:ext cx="19050000" cy="9956800"/>
            </a:xfrm>
            <a:custGeom>
              <a:avLst/>
              <a:gdLst/>
              <a:ahLst/>
              <a:cxnLst/>
              <a:rect l="l" t="t" r="r" b="b"/>
              <a:pathLst>
                <a:path w="19050000" h="9956800">
                  <a:moveTo>
                    <a:pt x="19050000" y="9956800"/>
                  </a:moveTo>
                  <a:lnTo>
                    <a:pt x="0" y="9956800"/>
                  </a:lnTo>
                  <a:lnTo>
                    <a:pt x="0" y="0"/>
                  </a:lnTo>
                  <a:lnTo>
                    <a:pt x="19050000" y="0"/>
                  </a:lnTo>
                  <a:lnTo>
                    <a:pt x="19050000" y="9956800"/>
                  </a:lnTo>
                  <a:close/>
                </a:path>
              </a:pathLst>
            </a:custGeom>
            <a:blipFill>
              <a:blip r:embed="rId3"/>
              <a:stretch>
                <a:fillRect l="-15" r="-15"/>
              </a:stretch>
            </a:blipFill>
          </p:spPr>
          <p:txBody>
            <a:bodyPr/>
            <a:lstStyle/>
            <a:p>
              <a:endParaRPr lang="en-US"/>
            </a:p>
          </p:txBody>
        </p:sp>
      </p:grpSp>
      <p:grpSp>
        <p:nvGrpSpPr>
          <p:cNvPr id="8" name="Group 8" descr="n144 zalo Tran Quang Hieu"/>
          <p:cNvGrpSpPr/>
          <p:nvPr/>
        </p:nvGrpSpPr>
        <p:grpSpPr>
          <a:xfrm>
            <a:off x="9250621" y="8876957"/>
            <a:ext cx="7666583" cy="771274"/>
            <a:chOff x="0" y="0"/>
            <a:chExt cx="1382878" cy="203134"/>
          </a:xfrm>
        </p:grpSpPr>
        <p:sp>
          <p:nvSpPr>
            <p:cNvPr id="9" name="Freeform 9"/>
            <p:cNvSpPr/>
            <p:nvPr/>
          </p:nvSpPr>
          <p:spPr>
            <a:xfrm>
              <a:off x="0" y="0"/>
              <a:ext cx="1382878" cy="203134"/>
            </a:xfrm>
            <a:custGeom>
              <a:avLst/>
              <a:gdLst/>
              <a:ahLst/>
              <a:cxnLst/>
              <a:rect l="l" t="t" r="r" b="b"/>
              <a:pathLst>
                <a:path w="1382878" h="203134">
                  <a:moveTo>
                    <a:pt x="101567" y="0"/>
                  </a:moveTo>
                  <a:lnTo>
                    <a:pt x="1281311" y="0"/>
                  </a:lnTo>
                  <a:cubicBezTo>
                    <a:pt x="1308248" y="0"/>
                    <a:pt x="1334082" y="10701"/>
                    <a:pt x="1353129" y="29748"/>
                  </a:cubicBezTo>
                  <a:cubicBezTo>
                    <a:pt x="1372177" y="48796"/>
                    <a:pt x="1382878" y="74630"/>
                    <a:pt x="1382878" y="101567"/>
                  </a:cubicBezTo>
                  <a:lnTo>
                    <a:pt x="1382878" y="101567"/>
                  </a:lnTo>
                  <a:cubicBezTo>
                    <a:pt x="1382878" y="157661"/>
                    <a:pt x="1337405" y="203134"/>
                    <a:pt x="1281311" y="203134"/>
                  </a:cubicBezTo>
                  <a:lnTo>
                    <a:pt x="101567" y="203134"/>
                  </a:lnTo>
                  <a:cubicBezTo>
                    <a:pt x="74630" y="203134"/>
                    <a:pt x="48796" y="192433"/>
                    <a:pt x="29748" y="173386"/>
                  </a:cubicBezTo>
                  <a:cubicBezTo>
                    <a:pt x="10701" y="154338"/>
                    <a:pt x="0" y="128504"/>
                    <a:pt x="0" y="101567"/>
                  </a:cubicBezTo>
                  <a:lnTo>
                    <a:pt x="0" y="101567"/>
                  </a:lnTo>
                  <a:cubicBezTo>
                    <a:pt x="0" y="74630"/>
                    <a:pt x="10701" y="48796"/>
                    <a:pt x="29748" y="29748"/>
                  </a:cubicBezTo>
                  <a:cubicBezTo>
                    <a:pt x="48796" y="10701"/>
                    <a:pt x="74630" y="0"/>
                    <a:pt x="101567" y="0"/>
                  </a:cubicBezTo>
                  <a:close/>
                </a:path>
              </a:pathLst>
            </a:custGeom>
            <a:solidFill>
              <a:srgbClr val="78F9FF"/>
            </a:solidFill>
          </p:spPr>
          <p:txBody>
            <a:bodyPr/>
            <a:lstStyle/>
            <a:p>
              <a:endParaRPr lang="en-US"/>
            </a:p>
          </p:txBody>
        </p:sp>
        <p:sp>
          <p:nvSpPr>
            <p:cNvPr id="10" name="TextBox 10"/>
            <p:cNvSpPr txBox="1"/>
            <p:nvPr/>
          </p:nvSpPr>
          <p:spPr>
            <a:xfrm>
              <a:off x="0" y="-38100"/>
              <a:ext cx="1382878" cy="241234"/>
            </a:xfrm>
            <a:prstGeom prst="rect">
              <a:avLst/>
            </a:prstGeom>
          </p:spPr>
          <p:txBody>
            <a:bodyPr lIns="50800" tIns="50800" rIns="50800" bIns="50800" rtlCol="0" anchor="ctr"/>
            <a:lstStyle/>
            <a:p>
              <a:pPr algn="ctr">
                <a:lnSpc>
                  <a:spcPts val="2659"/>
                </a:lnSpc>
              </a:pPr>
              <a:endParaRPr/>
            </a:p>
          </p:txBody>
        </p:sp>
      </p:grpSp>
      <p:grpSp>
        <p:nvGrpSpPr>
          <p:cNvPr id="11" name="Group 11" descr="n144 zalo Tran Quang Hieu"/>
          <p:cNvGrpSpPr/>
          <p:nvPr/>
        </p:nvGrpSpPr>
        <p:grpSpPr>
          <a:xfrm>
            <a:off x="1148358" y="3236851"/>
            <a:ext cx="7084127" cy="5781045"/>
            <a:chOff x="0" y="0"/>
            <a:chExt cx="1865778" cy="146936"/>
          </a:xfrm>
        </p:grpSpPr>
        <p:sp>
          <p:nvSpPr>
            <p:cNvPr id="12" name="Freeform 12"/>
            <p:cNvSpPr/>
            <p:nvPr/>
          </p:nvSpPr>
          <p:spPr>
            <a:xfrm>
              <a:off x="0" y="0"/>
              <a:ext cx="1865778" cy="146936"/>
            </a:xfrm>
            <a:custGeom>
              <a:avLst/>
              <a:gdLst/>
              <a:ahLst/>
              <a:cxnLst/>
              <a:rect l="l" t="t" r="r" b="b"/>
              <a:pathLst>
                <a:path w="1865778" h="146936">
                  <a:moveTo>
                    <a:pt x="73468" y="0"/>
                  </a:moveTo>
                  <a:lnTo>
                    <a:pt x="1792310" y="0"/>
                  </a:lnTo>
                  <a:cubicBezTo>
                    <a:pt x="1811795" y="0"/>
                    <a:pt x="1830482" y="7740"/>
                    <a:pt x="1844260" y="21518"/>
                  </a:cubicBezTo>
                  <a:cubicBezTo>
                    <a:pt x="1858038" y="35296"/>
                    <a:pt x="1865778" y="53983"/>
                    <a:pt x="1865778" y="73468"/>
                  </a:cubicBezTo>
                  <a:lnTo>
                    <a:pt x="1865778" y="73468"/>
                  </a:lnTo>
                  <a:cubicBezTo>
                    <a:pt x="1865778" y="92953"/>
                    <a:pt x="1858038" y="111640"/>
                    <a:pt x="1844260" y="125418"/>
                  </a:cubicBezTo>
                  <a:cubicBezTo>
                    <a:pt x="1830482" y="139196"/>
                    <a:pt x="1811795" y="146936"/>
                    <a:pt x="1792310" y="146936"/>
                  </a:cubicBezTo>
                  <a:lnTo>
                    <a:pt x="73468" y="146936"/>
                  </a:lnTo>
                  <a:cubicBezTo>
                    <a:pt x="53983" y="146936"/>
                    <a:pt x="35296" y="139196"/>
                    <a:pt x="21518" y="125418"/>
                  </a:cubicBezTo>
                  <a:cubicBezTo>
                    <a:pt x="7740" y="111640"/>
                    <a:pt x="0" y="92953"/>
                    <a:pt x="0" y="73468"/>
                  </a:cubicBezTo>
                  <a:lnTo>
                    <a:pt x="0" y="73468"/>
                  </a:lnTo>
                  <a:cubicBezTo>
                    <a:pt x="0" y="53983"/>
                    <a:pt x="7740" y="35296"/>
                    <a:pt x="21518" y="21518"/>
                  </a:cubicBezTo>
                  <a:cubicBezTo>
                    <a:pt x="35296" y="7740"/>
                    <a:pt x="53983" y="0"/>
                    <a:pt x="73468" y="0"/>
                  </a:cubicBezTo>
                  <a:close/>
                </a:path>
              </a:pathLst>
            </a:custGeom>
            <a:solidFill>
              <a:srgbClr val="78F9FF"/>
            </a:solidFill>
          </p:spPr>
          <p:txBody>
            <a:bodyPr/>
            <a:lstStyle/>
            <a:p>
              <a:endParaRPr lang="en-US"/>
            </a:p>
          </p:txBody>
        </p:sp>
        <p:sp>
          <p:nvSpPr>
            <p:cNvPr id="13" name="TextBox 13"/>
            <p:cNvSpPr txBox="1"/>
            <p:nvPr/>
          </p:nvSpPr>
          <p:spPr>
            <a:xfrm>
              <a:off x="0" y="-38100"/>
              <a:ext cx="1865778" cy="185036"/>
            </a:xfrm>
            <a:prstGeom prst="rect">
              <a:avLst/>
            </a:prstGeom>
          </p:spPr>
          <p:txBody>
            <a:bodyPr lIns="50800" tIns="50800" rIns="50800" bIns="50800" rtlCol="0" anchor="ctr"/>
            <a:lstStyle/>
            <a:p>
              <a:pPr algn="ctr">
                <a:lnSpc>
                  <a:spcPts val="2659"/>
                </a:lnSpc>
              </a:pPr>
              <a:endParaRPr/>
            </a:p>
          </p:txBody>
        </p:sp>
      </p:grpSp>
      <p:sp>
        <p:nvSpPr>
          <p:cNvPr id="14" name="Freeform 14" descr="n144 zalo Tran Quang Hieu"/>
          <p:cNvSpPr/>
          <p:nvPr/>
        </p:nvSpPr>
        <p:spPr>
          <a:xfrm>
            <a:off x="16189633" y="9017896"/>
            <a:ext cx="480807" cy="480807"/>
          </a:xfrm>
          <a:custGeom>
            <a:avLst/>
            <a:gdLst/>
            <a:ahLst/>
            <a:cxnLst/>
            <a:rect l="l" t="t" r="r" b="b"/>
            <a:pathLst>
              <a:path w="480807" h="480807">
                <a:moveTo>
                  <a:pt x="0" y="0"/>
                </a:moveTo>
                <a:lnTo>
                  <a:pt x="480808" y="0"/>
                </a:lnTo>
                <a:lnTo>
                  <a:pt x="480808" y="480808"/>
                </a:lnTo>
                <a:lnTo>
                  <a:pt x="0" y="480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descr="n144 zalo Tran Quang Hieu"/>
          <p:cNvSpPr txBox="1"/>
          <p:nvPr/>
        </p:nvSpPr>
        <p:spPr>
          <a:xfrm>
            <a:off x="1028700" y="1780337"/>
            <a:ext cx="7084127" cy="859338"/>
          </a:xfrm>
          <a:prstGeom prst="rect">
            <a:avLst/>
          </a:prstGeom>
        </p:spPr>
        <p:txBody>
          <a:bodyPr wrap="square" lIns="0" tIns="0" rIns="0" bIns="0" rtlCol="0" anchor="t">
            <a:spAutoFit/>
          </a:bodyPr>
          <a:lstStyle/>
          <a:p>
            <a:pPr algn="ctr">
              <a:lnSpc>
                <a:spcPts val="6453"/>
              </a:lnSpc>
            </a:pPr>
            <a:r>
              <a:rPr lang="en-US" sz="6088">
                <a:solidFill>
                  <a:srgbClr val="0231BF"/>
                </a:solidFill>
                <a:latin typeface="Fira Sans Black" panose="020B0A03050000020004" pitchFamily="34" charset="0"/>
                <a:ea typeface="Garet Bold"/>
                <a:cs typeface="Garet Bold"/>
                <a:sym typeface="Garet Bold"/>
              </a:rPr>
              <a:t>CẶP ĐÔI HOÀN HẢO</a:t>
            </a:r>
          </a:p>
        </p:txBody>
      </p:sp>
      <p:sp>
        <p:nvSpPr>
          <p:cNvPr id="18" name="TextBox 18" descr="n144 zalo Tran Quang Hieu"/>
          <p:cNvSpPr txBox="1"/>
          <p:nvPr/>
        </p:nvSpPr>
        <p:spPr>
          <a:xfrm>
            <a:off x="1415058" y="3467100"/>
            <a:ext cx="6601445" cy="5938292"/>
          </a:xfrm>
          <a:prstGeom prst="rect">
            <a:avLst/>
          </a:prstGeom>
        </p:spPr>
        <p:txBody>
          <a:bodyPr wrap="square" lIns="0" tIns="0" rIns="0" bIns="0" rtlCol="0" anchor="t">
            <a:spAutoFit/>
          </a:bodyPr>
          <a:lstStyle/>
          <a:p>
            <a:pPr algn="just">
              <a:lnSpc>
                <a:spcPct val="130000"/>
              </a:lnSpc>
              <a:spcAft>
                <a:spcPts val="600"/>
              </a:spcAft>
            </a:pPr>
            <a:r>
              <a:rPr lang="en-US" sz="32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Dựa vào kiến thức đã học trong Bài 6,7. Hãy so sánh chụp X-quang và chụp CT. Thông qua trò chơi:</a:t>
            </a:r>
          </a:p>
          <a:p>
            <a:pPr marL="342900" indent="-342900" algn="just">
              <a:lnSpc>
                <a:spcPct val="130000"/>
              </a:lnSpc>
              <a:spcAft>
                <a:spcPts val="600"/>
              </a:spcAft>
              <a:buFont typeface="Wingdings" panose="05000000000000000000" pitchFamily="2" charset="2"/>
              <a:buChar char="Ø"/>
            </a:pPr>
            <a:r>
              <a:rPr lang="en-US" sz="32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HS truy cập vào đường link, ấn vào bắt đầu và tham gia trò chơi</a:t>
            </a:r>
          </a:p>
          <a:p>
            <a:pPr marL="342900" indent="-342900" algn="just">
              <a:lnSpc>
                <a:spcPct val="130000"/>
              </a:lnSpc>
              <a:spcAft>
                <a:spcPts val="600"/>
              </a:spcAft>
              <a:buFont typeface="Wingdings" panose="05000000000000000000" pitchFamily="2" charset="2"/>
              <a:buChar char="Ø"/>
            </a:pPr>
            <a:r>
              <a:rPr lang="en-US" sz="32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Nhóm nào dành vị trí cao nhất trên bảng xếp hạng sẽ dành chiến thắng</a:t>
            </a:r>
          </a:p>
          <a:p>
            <a:pPr algn="just">
              <a:lnSpc>
                <a:spcPct val="130000"/>
              </a:lnSpc>
              <a:spcAft>
                <a:spcPts val="600"/>
              </a:spcAft>
            </a:pPr>
            <a:endParaRPr lang="en-US" sz="3200">
              <a:solidFill>
                <a:srgbClr val="000000"/>
              </a:solidFill>
              <a:latin typeface="Arial" panose="020B0604020202020204" pitchFamily="34" charset="0"/>
              <a:ea typeface="Open Sans" panose="020B0606030504020204" pitchFamily="34" charset="0"/>
              <a:cs typeface="Arial" panose="020B0604020202020204" pitchFamily="34" charset="0"/>
              <a:sym typeface="Garet"/>
            </a:endParaRPr>
          </a:p>
        </p:txBody>
      </p:sp>
      <p:sp>
        <p:nvSpPr>
          <p:cNvPr id="19" name="TextBox 19" descr="n144 zalo Tran Quang Hieu"/>
          <p:cNvSpPr txBox="1"/>
          <p:nvPr/>
        </p:nvSpPr>
        <p:spPr>
          <a:xfrm>
            <a:off x="9641209" y="9056013"/>
            <a:ext cx="6619812" cy="430887"/>
          </a:xfrm>
          <a:prstGeom prst="rect">
            <a:avLst/>
          </a:prstGeom>
        </p:spPr>
        <p:txBody>
          <a:bodyPr wrap="square" lIns="0" tIns="0" rIns="0" bIns="0" rtlCol="0" anchor="t">
            <a:spAutoFit/>
          </a:bodyPr>
          <a:lstStyle/>
          <a:p>
            <a:r>
              <a:rPr lang="en-US" sz="2800"/>
              <a:t>https://wordwall.net/vi/resource/76678580</a:t>
            </a:r>
          </a:p>
        </p:txBody>
      </p:sp>
      <p:pic>
        <p:nvPicPr>
          <p:cNvPr id="21" name="Picture 20" descr="n144 zalo Tran Quang Hieu">
            <a:extLst>
              <a:ext uri="{FF2B5EF4-FFF2-40B4-BE49-F238E27FC236}">
                <a16:creationId xmlns:a16="http://schemas.microsoft.com/office/drawing/2014/main" id="{425BC98C-8ECE-1EFC-FDCF-F6F584D4A790}"/>
              </a:ext>
            </a:extLst>
          </p:cNvPr>
          <p:cNvPicPr>
            <a:picLocks noChangeAspect="1"/>
          </p:cNvPicPr>
          <p:nvPr/>
        </p:nvPicPr>
        <p:blipFill>
          <a:blip r:embed="rId6"/>
          <a:stretch>
            <a:fillRect/>
          </a:stretch>
        </p:blipFill>
        <p:spPr>
          <a:xfrm>
            <a:off x="9852513" y="1406684"/>
            <a:ext cx="8818093" cy="6156291"/>
          </a:xfrm>
          <a:prstGeom prst="roundRect">
            <a:avLst>
              <a:gd name="adj" fmla="val 2889"/>
            </a:avLst>
          </a:prstGeom>
        </p:spPr>
      </p:pic>
      <p:pic>
        <p:nvPicPr>
          <p:cNvPr id="23" name="Picture 22" descr="n144 zalo Tran Quang Hieu">
            <a:extLst>
              <a:ext uri="{FF2B5EF4-FFF2-40B4-BE49-F238E27FC236}">
                <a16:creationId xmlns:a16="http://schemas.microsoft.com/office/drawing/2014/main" id="{7A651F69-E0F6-00EB-3900-1645ABBF25F1}"/>
              </a:ext>
            </a:extLst>
          </p:cNvPr>
          <p:cNvPicPr>
            <a:picLocks noChangeAspect="1"/>
          </p:cNvPicPr>
          <p:nvPr/>
        </p:nvPicPr>
        <p:blipFill>
          <a:blip r:embed="rId7"/>
          <a:stretch>
            <a:fillRect/>
          </a:stretch>
        </p:blipFill>
        <p:spPr>
          <a:xfrm>
            <a:off x="12113019" y="3420170"/>
            <a:ext cx="4452342" cy="43950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6"/>
                                        </p:tgtEl>
                                        <p:attrNameLst>
                                          <p:attrName>ppt_x</p:attrName>
                                          <p:attrName>ppt_y</p:attrName>
                                        </p:attrNameLst>
                                      </p:cBhvr>
                                    </p:animMotion>
                                    <p:animRot by="1500000">
                                      <p:cBhvr>
                                        <p:cTn id="7" dur="125" fill="hold">
                                          <p:stCondLst>
                                            <p:cond delay="0"/>
                                          </p:stCondLst>
                                        </p:cTn>
                                        <p:tgtEl>
                                          <p:spTgt spid="16"/>
                                        </p:tgtEl>
                                        <p:attrNameLst>
                                          <p:attrName>r</p:attrName>
                                        </p:attrNameLst>
                                      </p:cBhvr>
                                    </p:animRot>
                                    <p:animRot by="-1500000">
                                      <p:cBhvr>
                                        <p:cTn id="8" dur="125" fill="hold">
                                          <p:stCondLst>
                                            <p:cond delay="125"/>
                                          </p:stCondLst>
                                        </p:cTn>
                                        <p:tgtEl>
                                          <p:spTgt spid="16"/>
                                        </p:tgtEl>
                                        <p:attrNameLst>
                                          <p:attrName>r</p:attrName>
                                        </p:attrNameLst>
                                      </p:cBhvr>
                                    </p:animRot>
                                    <p:animRot by="-1500000">
                                      <p:cBhvr>
                                        <p:cTn id="9" dur="125" fill="hold">
                                          <p:stCondLst>
                                            <p:cond delay="250"/>
                                          </p:stCondLst>
                                        </p:cTn>
                                        <p:tgtEl>
                                          <p:spTgt spid="16"/>
                                        </p:tgtEl>
                                        <p:attrNameLst>
                                          <p:attrName>r</p:attrName>
                                        </p:attrNameLst>
                                      </p:cBhvr>
                                    </p:animRot>
                                    <p:animRot by="1500000">
                                      <p:cBhvr>
                                        <p:cTn id="10" dur="125" fill="hold">
                                          <p:stCondLst>
                                            <p:cond delay="375"/>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fade">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fade">
                                      <p:cBhvr>
                                        <p:cTn id="25" dur="500"/>
                                        <p:tgtEl>
                                          <p:spTgt spid="1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xEl>
                                              <p:pRg st="2" end="2"/>
                                            </p:txEl>
                                          </p:spTgt>
                                        </p:tgtEl>
                                        <p:attrNameLst>
                                          <p:attrName>style.visibility</p:attrName>
                                        </p:attrNameLst>
                                      </p:cBhvr>
                                      <p:to>
                                        <p:strVal val="visible"/>
                                      </p:to>
                                    </p:set>
                                    <p:animEffect transition="in" filter="fade">
                                      <p:cBhvr>
                                        <p:cTn id="30" dur="500"/>
                                        <p:tgtEl>
                                          <p:spTgt spid="1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44 zalo Tran Quang Hieu"/>
          <p:cNvSpPr/>
          <p:nvPr/>
        </p:nvSpPr>
        <p:spPr>
          <a:xfrm rot="272950" flipH="1" flipV="1">
            <a:off x="5233518" y="-2724858"/>
            <a:ext cx="17099414" cy="6198537"/>
          </a:xfrm>
          <a:custGeom>
            <a:avLst/>
            <a:gdLst/>
            <a:ahLst/>
            <a:cxnLst/>
            <a:rect l="l" t="t" r="r" b="b"/>
            <a:pathLst>
              <a:path w="17099414" h="6198537">
                <a:moveTo>
                  <a:pt x="17099413" y="6198537"/>
                </a:moveTo>
                <a:lnTo>
                  <a:pt x="0" y="6198537"/>
                </a:lnTo>
                <a:lnTo>
                  <a:pt x="0" y="0"/>
                </a:lnTo>
                <a:lnTo>
                  <a:pt x="17099413" y="0"/>
                </a:lnTo>
                <a:lnTo>
                  <a:pt x="17099413" y="6198537"/>
                </a:lnTo>
                <a:close/>
              </a:path>
            </a:pathLst>
          </a:custGeom>
          <a:blipFill>
            <a:blip r:embed="rId2"/>
            <a:stretch>
              <a:fillRect/>
            </a:stretch>
          </a:blipFill>
        </p:spPr>
        <p:txBody>
          <a:bodyPr/>
          <a:lstStyle/>
          <a:p>
            <a:endParaRPr lang="en-US"/>
          </a:p>
        </p:txBody>
      </p:sp>
      <p:grpSp>
        <p:nvGrpSpPr>
          <p:cNvPr id="37" name="Group 36" descr="n144 zalo Tran Quang Hieu">
            <a:extLst>
              <a:ext uri="{FF2B5EF4-FFF2-40B4-BE49-F238E27FC236}">
                <a16:creationId xmlns:a16="http://schemas.microsoft.com/office/drawing/2014/main" id="{1DD16EFA-0124-3D6C-A7F4-0646DC463BD6}"/>
              </a:ext>
            </a:extLst>
          </p:cNvPr>
          <p:cNvGrpSpPr/>
          <p:nvPr/>
        </p:nvGrpSpPr>
        <p:grpSpPr>
          <a:xfrm>
            <a:off x="1295400" y="2983951"/>
            <a:ext cx="15849600" cy="6740442"/>
            <a:chOff x="581793" y="3145439"/>
            <a:chExt cx="15849600" cy="6740442"/>
          </a:xfrm>
        </p:grpSpPr>
        <p:grpSp>
          <p:nvGrpSpPr>
            <p:cNvPr id="6" name="Group 6"/>
            <p:cNvGrpSpPr/>
            <p:nvPr/>
          </p:nvGrpSpPr>
          <p:grpSpPr>
            <a:xfrm>
              <a:off x="581793" y="3679604"/>
              <a:ext cx="15849600" cy="6206277"/>
              <a:chOff x="-117379" y="-148366"/>
              <a:chExt cx="4718251" cy="1485078"/>
            </a:xfrm>
          </p:grpSpPr>
          <p:sp>
            <p:nvSpPr>
              <p:cNvPr id="7" name="Freeform 7"/>
              <p:cNvSpPr/>
              <p:nvPr/>
            </p:nvSpPr>
            <p:spPr>
              <a:xfrm>
                <a:off x="-117379" y="-148366"/>
                <a:ext cx="4718251" cy="1485078"/>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8" name="TextBox 8"/>
              <p:cNvSpPr txBox="1"/>
              <p:nvPr/>
            </p:nvSpPr>
            <p:spPr>
              <a:xfrm>
                <a:off x="0" y="-38100"/>
                <a:ext cx="1255090" cy="12368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713807" y="3854883"/>
              <a:ext cx="1261011" cy="12610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875418" y="3145439"/>
              <a:ext cx="12037985" cy="1808844"/>
              <a:chOff x="76200" y="-537207"/>
              <a:chExt cx="8477278" cy="1273807"/>
            </a:xfrm>
          </p:grpSpPr>
          <p:sp>
            <p:nvSpPr>
              <p:cNvPr id="19" name="Freeform 19"/>
              <p:cNvSpPr/>
              <p:nvPr/>
            </p:nvSpPr>
            <p:spPr>
              <a:xfrm>
                <a:off x="7740678" y="-53720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14999499" y="338573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7"/>
            <p:cNvSpPr txBox="1"/>
            <p:nvPr/>
          </p:nvSpPr>
          <p:spPr>
            <a:xfrm>
              <a:off x="920512" y="4018657"/>
              <a:ext cx="6605352" cy="1360437"/>
            </a:xfrm>
            <a:prstGeom prst="rect">
              <a:avLst/>
            </a:prstGeom>
          </p:spPr>
          <p:txBody>
            <a:bodyPr wrap="square" lIns="0" tIns="0" rIns="0" bIns="0" rtlCol="0" anchor="t">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Garet"/>
                </a:rPr>
                <a:t>Câu 3.</a:t>
              </a:r>
              <a:endParaRPr kumimoji="0" lang="en-US" sz="4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Garet"/>
              </a:endParaRPr>
            </a:p>
            <a:p>
              <a:pPr marL="0" marR="0" lvl="0" indent="0" algn="just" defTabSz="914400" rtl="0" eaLnBrk="1" fontAlgn="auto" latinLnBrk="0" hangingPunct="1">
                <a:lnSpc>
                  <a:spcPct val="114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Garet"/>
              </a:endParaRPr>
            </a:p>
          </p:txBody>
        </p:sp>
      </p:grpSp>
      <p:sp>
        <p:nvSpPr>
          <p:cNvPr id="4" name="TextBox 31" descr="n144 zalo Tran Quang Hieu">
            <a:extLst>
              <a:ext uri="{FF2B5EF4-FFF2-40B4-BE49-F238E27FC236}">
                <a16:creationId xmlns:a16="http://schemas.microsoft.com/office/drawing/2014/main" id="{12E1F4AA-01E7-400F-6774-932CA1178039}"/>
              </a:ext>
            </a:extLst>
          </p:cNvPr>
          <p:cNvSpPr txBox="1"/>
          <p:nvPr/>
        </p:nvSpPr>
        <p:spPr>
          <a:xfrm>
            <a:off x="5318485" y="2619114"/>
            <a:ext cx="7651030" cy="658706"/>
          </a:xfrm>
          <a:prstGeom prst="rect">
            <a:avLst/>
          </a:prstGeom>
        </p:spPr>
        <p:txBody>
          <a:bodyPr wrap="square" lIns="0" tIns="0" rIns="0" bIns="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Garet"/>
              </a:rPr>
              <a:t>ĐÁP ÁN PHIẾU HỌC TẬP SỐ 2</a:t>
            </a:r>
          </a:p>
        </p:txBody>
      </p:sp>
      <p:sp>
        <p:nvSpPr>
          <p:cNvPr id="5" name="Rectangle 2" descr="n144 zalo Tran Quang Hieu">
            <a:extLst>
              <a:ext uri="{FF2B5EF4-FFF2-40B4-BE49-F238E27FC236}">
                <a16:creationId xmlns:a16="http://schemas.microsoft.com/office/drawing/2014/main" id="{C3A3FCAB-4277-7CB2-DDD6-0B5045D4F8A3}"/>
              </a:ext>
            </a:extLst>
          </p:cNvPr>
          <p:cNvSpPr>
            <a:spLocks noChangeArrowheads="1"/>
          </p:cNvSpPr>
          <p:nvPr/>
        </p:nvSpPr>
        <p:spPr bwMode="auto">
          <a:xfrm>
            <a:off x="1536907" y="4634855"/>
            <a:ext cx="7378493" cy="4569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auto" latinLnBrk="0" hangingPunct="1">
              <a:lnSpc>
                <a:spcPct val="130000"/>
              </a:lnSpc>
              <a:spcBef>
                <a:spcPts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Nhược</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điểm của MRI</a:t>
            </a:r>
          </a:p>
          <a:p>
            <a:pPr marL="0" marR="0" lvl="0" indent="0" algn="just" defTabSz="914400" rtl="0" eaLnBrk="1" fontAlgn="auto" latinLnBrk="0" hangingPunct="1">
              <a:lnSpc>
                <a:spcPct val="130000"/>
              </a:lnSpc>
              <a:spcBef>
                <a:spcPts val="0"/>
              </a:spcBef>
              <a:spcAft>
                <a:spcPts val="600"/>
              </a:spcAft>
              <a:buClrTx/>
              <a:buSzTx/>
              <a:buFontTx/>
              <a:buNone/>
              <a:tabLst/>
              <a:defRPr/>
            </a:pPr>
            <a:r>
              <a:rPr kumimoji="0" lang="vi-VN" sz="3600" b="0" i="0" u="none" strike="noStrike" kern="1200" cap="none" spc="0" normalizeH="0" baseline="0" noProof="0">
                <a:ln>
                  <a:noFill/>
                </a:ln>
                <a:solidFill>
                  <a:srgbClr val="1F1F1F"/>
                </a:solidFill>
                <a:effectLst/>
                <a:highlight>
                  <a:srgbClr val="FFFFFF"/>
                </a:highlight>
                <a:uLnTx/>
                <a:uFillTx/>
                <a:latin typeface="Arial" panose="020B0604020202020204" pitchFamily="34" charset="0"/>
                <a:ea typeface="Open Sans" panose="020B0606030504020204" pitchFamily="34" charset="0"/>
                <a:cs typeface="Arial" panose="020B0604020202020204" pitchFamily="34" charset="0"/>
              </a:rPr>
              <a:t>- Chi phí cao hơn các kĩ thuật chẩn đoán khác.</a:t>
            </a:r>
            <a:endParaRPr kumimoji="0" lang="vi-VN" sz="3600" b="0" i="0" u="none" strike="noStrike" kern="1200" cap="none" spc="0" normalizeH="0" baseline="0" noProof="0">
              <a:ln>
                <a:noFill/>
              </a:ln>
              <a:solidFill>
                <a:srgbClr val="333333"/>
              </a:solidFill>
              <a:effectLst/>
              <a:highlight>
                <a:srgbClr val="FFFFFF"/>
              </a:highligh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just" defTabSz="914400" rtl="0" eaLnBrk="1" fontAlgn="auto" latinLnBrk="0" hangingPunct="1">
              <a:lnSpc>
                <a:spcPct val="130000"/>
              </a:lnSpc>
              <a:spcBef>
                <a:spcPts val="0"/>
              </a:spcBef>
              <a:spcAft>
                <a:spcPts val="600"/>
              </a:spcAft>
              <a:buClrTx/>
              <a:buSzTx/>
              <a:buFontTx/>
              <a:buNone/>
              <a:tabLst/>
              <a:defRPr/>
            </a:pPr>
            <a:r>
              <a:rPr kumimoji="0" lang="vi-VN" sz="3600" b="0" i="0" u="none" strike="noStrike" kern="1200" cap="none" spc="0" normalizeH="0" baseline="0" noProof="0">
                <a:ln>
                  <a:noFill/>
                </a:ln>
                <a:solidFill>
                  <a:srgbClr val="1F1F1F"/>
                </a:solidFill>
                <a:effectLst/>
                <a:highlight>
                  <a:srgbClr val="FFFFFF"/>
                </a:highlight>
                <a:uLnTx/>
                <a:uFillTx/>
                <a:latin typeface="Arial" panose="020B0604020202020204" pitchFamily="34" charset="0"/>
                <a:ea typeface="Open Sans" panose="020B0606030504020204" pitchFamily="34" charset="0"/>
                <a:cs typeface="Arial" panose="020B0604020202020204" pitchFamily="34" charset="0"/>
              </a:rPr>
              <a:t>- Thời gian chụp lâu hơn.</a:t>
            </a:r>
            <a:endParaRPr kumimoji="0" lang="vi-VN" sz="3600" b="0" i="0" u="none" strike="noStrike" kern="1200" cap="none" spc="0" normalizeH="0" baseline="0" noProof="0">
              <a:ln>
                <a:noFill/>
              </a:ln>
              <a:solidFill>
                <a:srgbClr val="333333"/>
              </a:solidFill>
              <a:effectLst/>
              <a:highlight>
                <a:srgbClr val="FFFFFF"/>
              </a:highligh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just" defTabSz="914400" rtl="0" eaLnBrk="1" fontAlgn="auto" latinLnBrk="0" hangingPunct="1">
              <a:lnSpc>
                <a:spcPct val="130000"/>
              </a:lnSpc>
              <a:spcBef>
                <a:spcPts val="0"/>
              </a:spcBef>
              <a:spcAft>
                <a:spcPts val="600"/>
              </a:spcAft>
              <a:buClrTx/>
              <a:buSzTx/>
              <a:buFontTx/>
              <a:buNone/>
              <a:tabLst/>
              <a:defRPr/>
            </a:pPr>
            <a:r>
              <a:rPr kumimoji="0" lang="vi-VN" sz="3600" b="0" i="0" u="none" strike="noStrike" kern="1200" cap="none" spc="0" normalizeH="0" baseline="0" noProof="0">
                <a:ln>
                  <a:noFill/>
                </a:ln>
                <a:solidFill>
                  <a:srgbClr val="1F1F1F"/>
                </a:solidFill>
                <a:effectLst/>
                <a:highlight>
                  <a:srgbClr val="FFFFFF"/>
                </a:highlight>
                <a:uLnTx/>
                <a:uFillTx/>
                <a:latin typeface="Arial" panose="020B0604020202020204" pitchFamily="34" charset="0"/>
                <a:ea typeface="Open Sans" panose="020B0606030504020204" pitchFamily="34" charset="0"/>
                <a:cs typeface="Arial" panose="020B0604020202020204" pitchFamily="34" charset="0"/>
              </a:rPr>
              <a:t>- Chống chỉ định một số bệnh nhân có kim loại cấy ghép trong cơ thể.</a:t>
            </a:r>
            <a:endParaRPr kumimoji="0" lang="vi-VN" sz="3600" b="0" i="0" u="none" strike="noStrike" kern="1200" cap="none" spc="0" normalizeH="0" baseline="0" noProof="0">
              <a:ln>
                <a:noFill/>
              </a:ln>
              <a:solidFill>
                <a:srgbClr val="333333"/>
              </a:solidFill>
              <a:effectLst/>
              <a:highlight>
                <a:srgbClr val="FFFFFF"/>
              </a:highlight>
              <a:uLnTx/>
              <a:uFillTx/>
              <a:latin typeface="Arial" panose="020B0604020202020204" pitchFamily="34" charset="0"/>
              <a:ea typeface="Open Sans" panose="020B0606030504020204" pitchFamily="34" charset="0"/>
              <a:cs typeface="Arial" panose="020B0604020202020204" pitchFamily="34" charset="0"/>
            </a:endParaRPr>
          </a:p>
        </p:txBody>
      </p:sp>
      <p:sp>
        <p:nvSpPr>
          <p:cNvPr id="9" name="Freeform 2" descr="n144 zalo Tran Quang Hieu"/>
          <p:cNvSpPr/>
          <p:nvPr/>
        </p:nvSpPr>
        <p:spPr>
          <a:xfrm>
            <a:off x="9033620" y="4498218"/>
            <a:ext cx="7766509" cy="4842665"/>
          </a:xfrm>
          <a:prstGeom prst="roundRect">
            <a:avLst>
              <a:gd name="adj" fmla="val 10935"/>
            </a:avLst>
          </a:prstGeom>
          <a:blipFill>
            <a:blip r:embed="rId5"/>
            <a:stretch>
              <a:fillRect/>
            </a:stretch>
          </a:blipFill>
        </p:spPr>
        <p:txBody>
          <a:bodyPr/>
          <a:lstStyle/>
          <a:p>
            <a:endParaRPr lang="en-US"/>
          </a:p>
        </p:txBody>
      </p:sp>
      <p:grpSp>
        <p:nvGrpSpPr>
          <p:cNvPr id="3" name="Group 2" descr="n144 zalo Tran Quang Hieu">
            <a:extLst>
              <a:ext uri="{FF2B5EF4-FFF2-40B4-BE49-F238E27FC236}">
                <a16:creationId xmlns:a16="http://schemas.microsoft.com/office/drawing/2014/main" id="{9B2B9380-3025-FEBE-79AA-C336C0B502B1}"/>
              </a:ext>
            </a:extLst>
          </p:cNvPr>
          <p:cNvGrpSpPr/>
          <p:nvPr/>
        </p:nvGrpSpPr>
        <p:grpSpPr>
          <a:xfrm>
            <a:off x="381000" y="342900"/>
            <a:ext cx="7467600" cy="1828800"/>
            <a:chOff x="5286668" y="3308334"/>
            <a:chExt cx="3252716" cy="837906"/>
          </a:xfrm>
        </p:grpSpPr>
        <p:sp>
          <p:nvSpPr>
            <p:cNvPr id="10" name="Freeform 35">
              <a:extLst>
                <a:ext uri="{FF2B5EF4-FFF2-40B4-BE49-F238E27FC236}">
                  <a16:creationId xmlns:a16="http://schemas.microsoft.com/office/drawing/2014/main" id="{22456F2C-645A-2C2B-3086-E4E90732C0AE}"/>
                </a:ext>
              </a:extLst>
            </p:cNvPr>
            <p:cNvSpPr/>
            <p:nvPr/>
          </p:nvSpPr>
          <p:spPr>
            <a:xfrm>
              <a:off x="5286668" y="3308334"/>
              <a:ext cx="3252716" cy="837906"/>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45">
              <a:extLst>
                <a:ext uri="{FF2B5EF4-FFF2-40B4-BE49-F238E27FC236}">
                  <a16:creationId xmlns:a16="http://schemas.microsoft.com/office/drawing/2014/main" id="{4968A058-5E53-9E3E-D2D0-0CC36D1A6FC4}"/>
                </a:ext>
              </a:extLst>
            </p:cNvPr>
            <p:cNvSpPr txBox="1"/>
            <p:nvPr/>
          </p:nvSpPr>
          <p:spPr>
            <a:xfrm>
              <a:off x="5386241" y="3517811"/>
              <a:ext cx="553975" cy="403361"/>
            </a:xfrm>
            <a:prstGeom prst="rect">
              <a:avLst/>
            </a:prstGeom>
          </p:spPr>
          <p:txBody>
            <a:bodyPr lIns="0" tIns="0" rIns="0" bIns="0" rtlCol="0" anchor="t">
              <a:spAutoFit/>
            </a:bodyPr>
            <a:lstStyle/>
            <a:p>
              <a:pPr algn="ctr">
                <a:lnSpc>
                  <a:spcPct val="110000"/>
                </a:lnSpc>
              </a:pPr>
              <a:r>
                <a:rPr lang="en-US" sz="55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03</a:t>
              </a:r>
            </a:p>
          </p:txBody>
        </p:sp>
        <p:sp>
          <p:nvSpPr>
            <p:cNvPr id="15" name="TextBox 47">
              <a:extLst>
                <a:ext uri="{FF2B5EF4-FFF2-40B4-BE49-F238E27FC236}">
                  <a16:creationId xmlns:a16="http://schemas.microsoft.com/office/drawing/2014/main" id="{819AF92B-B66D-277B-2857-9FC1386A2411}"/>
                </a:ext>
              </a:extLst>
            </p:cNvPr>
            <p:cNvSpPr txBox="1"/>
            <p:nvPr/>
          </p:nvSpPr>
          <p:spPr>
            <a:xfrm>
              <a:off x="6172941" y="3456863"/>
              <a:ext cx="2203792" cy="543201"/>
            </a:xfrm>
            <a:prstGeom prst="rect">
              <a:avLst/>
            </a:prstGeom>
          </p:spPr>
          <p:txBody>
            <a:bodyPr wrap="square" lIns="0" tIns="0" rIns="0" bIns="0" rtlCol="0" anchor="t">
              <a:spAutoFit/>
            </a:bodyPr>
            <a:lstStyle/>
            <a:p>
              <a:pPr>
                <a:lnSpc>
                  <a:spcPct val="110000"/>
                </a:lnSpc>
              </a:pPr>
              <a:r>
                <a:rPr lang="vi-VN" sz="36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CẤU TẠO MÁY CHỤP CỘNG HƯỞNG TỪ</a:t>
              </a:r>
            </a:p>
          </p:txBody>
        </p:sp>
      </p:grpSp>
    </p:spTree>
    <p:extLst>
      <p:ext uri="{BB962C8B-B14F-4D97-AF65-F5344CB8AC3E}">
        <p14:creationId xmlns:p14="http://schemas.microsoft.com/office/powerpoint/2010/main" val="159249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144 zalo Tran Quang Hieu"/>
          <p:cNvGrpSpPr/>
          <p:nvPr/>
        </p:nvGrpSpPr>
        <p:grpSpPr>
          <a:xfrm>
            <a:off x="-846716" y="5608279"/>
            <a:ext cx="19981432" cy="5413679"/>
            <a:chOff x="0" y="0"/>
            <a:chExt cx="5262599" cy="1425825"/>
          </a:xfrm>
        </p:grpSpPr>
        <p:sp>
          <p:nvSpPr>
            <p:cNvPr id="3" name="Freeform 3"/>
            <p:cNvSpPr/>
            <p:nvPr/>
          </p:nvSpPr>
          <p:spPr>
            <a:xfrm>
              <a:off x="0" y="0"/>
              <a:ext cx="5262599" cy="1425825"/>
            </a:xfrm>
            <a:custGeom>
              <a:avLst/>
              <a:gdLst/>
              <a:ahLst/>
              <a:cxnLst/>
              <a:rect l="l" t="t" r="r" b="b"/>
              <a:pathLst>
                <a:path w="5262599" h="1425825">
                  <a:moveTo>
                    <a:pt x="38746" y="0"/>
                  </a:moveTo>
                  <a:lnTo>
                    <a:pt x="5223854" y="0"/>
                  </a:lnTo>
                  <a:cubicBezTo>
                    <a:pt x="5245252" y="0"/>
                    <a:pt x="5262599" y="17347"/>
                    <a:pt x="5262599" y="38746"/>
                  </a:cubicBezTo>
                  <a:lnTo>
                    <a:pt x="5262599" y="1387079"/>
                  </a:lnTo>
                  <a:cubicBezTo>
                    <a:pt x="5262599" y="1408478"/>
                    <a:pt x="5245252" y="1425825"/>
                    <a:pt x="5223854" y="1425825"/>
                  </a:cubicBezTo>
                  <a:lnTo>
                    <a:pt x="38746" y="1425825"/>
                  </a:lnTo>
                  <a:cubicBezTo>
                    <a:pt x="17347" y="1425825"/>
                    <a:pt x="0" y="1408478"/>
                    <a:pt x="0" y="1387079"/>
                  </a:cubicBezTo>
                  <a:lnTo>
                    <a:pt x="0" y="38746"/>
                  </a:lnTo>
                  <a:cubicBezTo>
                    <a:pt x="0" y="17347"/>
                    <a:pt x="17347" y="0"/>
                    <a:pt x="38746" y="0"/>
                  </a:cubicBez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4" name="TextBox 4"/>
            <p:cNvSpPr txBox="1"/>
            <p:nvPr/>
          </p:nvSpPr>
          <p:spPr>
            <a:xfrm>
              <a:off x="0" y="-38100"/>
              <a:ext cx="5262599" cy="1463925"/>
            </a:xfrm>
            <a:prstGeom prst="rect">
              <a:avLst/>
            </a:prstGeom>
          </p:spPr>
          <p:txBody>
            <a:bodyPr lIns="50800" tIns="50800" rIns="50800" bIns="50800" rtlCol="0" anchor="ctr"/>
            <a:lstStyle/>
            <a:p>
              <a:pPr algn="ctr">
                <a:lnSpc>
                  <a:spcPts val="2659"/>
                </a:lnSpc>
              </a:pPr>
              <a:endParaRPr/>
            </a:p>
          </p:txBody>
        </p:sp>
      </p:grpSp>
      <p:sp>
        <p:nvSpPr>
          <p:cNvPr id="17" name="TextBox 17" descr="n144 zalo Tran Quang Hieu"/>
          <p:cNvSpPr txBox="1"/>
          <p:nvPr/>
        </p:nvSpPr>
        <p:spPr>
          <a:xfrm>
            <a:off x="4011025" y="717717"/>
            <a:ext cx="11180192" cy="833562"/>
          </a:xfrm>
          <a:prstGeom prst="rect">
            <a:avLst/>
          </a:prstGeom>
        </p:spPr>
        <p:txBody>
          <a:bodyPr wrap="square" lIns="0" tIns="0" rIns="0" bIns="0" rtlCol="0" anchor="t">
            <a:spAutoFit/>
          </a:bodyPr>
          <a:lstStyle/>
          <a:p>
            <a:pPr algn="ctr">
              <a:lnSpc>
                <a:spcPts val="6453"/>
              </a:lnSpc>
            </a:pPr>
            <a:r>
              <a:rPr lang="vi-VN" sz="6088">
                <a:solidFill>
                  <a:srgbClr val="000000"/>
                </a:solidFill>
                <a:latin typeface="Fira Sans Black" panose="020B0A03050000020004" pitchFamily="34" charset="0"/>
                <a:ea typeface="Garet Bold"/>
                <a:cs typeface="Garet Bold"/>
                <a:sym typeface="Garet Bold"/>
              </a:rPr>
              <a:t>Chụp cộng hưởng từ (MRI)</a:t>
            </a:r>
          </a:p>
        </p:txBody>
      </p:sp>
      <p:grpSp>
        <p:nvGrpSpPr>
          <p:cNvPr id="31" name="Group 30" descr="n144 zalo Tran Quang Hieu">
            <a:extLst>
              <a:ext uri="{FF2B5EF4-FFF2-40B4-BE49-F238E27FC236}">
                <a16:creationId xmlns:a16="http://schemas.microsoft.com/office/drawing/2014/main" id="{39CF1EDD-7958-5BF1-93E9-C713BC8B65AF}"/>
              </a:ext>
            </a:extLst>
          </p:cNvPr>
          <p:cNvGrpSpPr/>
          <p:nvPr/>
        </p:nvGrpSpPr>
        <p:grpSpPr>
          <a:xfrm>
            <a:off x="1703411" y="4248592"/>
            <a:ext cx="4615230" cy="4768603"/>
            <a:chOff x="1703411" y="4248592"/>
            <a:chExt cx="4615230" cy="4768603"/>
          </a:xfrm>
        </p:grpSpPr>
        <p:grpSp>
          <p:nvGrpSpPr>
            <p:cNvPr id="5" name="Group 5"/>
            <p:cNvGrpSpPr/>
            <p:nvPr/>
          </p:nvGrpSpPr>
          <p:grpSpPr>
            <a:xfrm>
              <a:off x="1703411" y="4248592"/>
              <a:ext cx="4615230" cy="4768603"/>
              <a:chOff x="0" y="0"/>
              <a:chExt cx="1117253" cy="1154382"/>
            </a:xfrm>
          </p:grpSpPr>
          <p:sp>
            <p:nvSpPr>
              <p:cNvPr id="6" name="Freeform 6"/>
              <p:cNvSpPr/>
              <p:nvPr/>
            </p:nvSpPr>
            <p:spPr>
              <a:xfrm>
                <a:off x="0" y="0"/>
                <a:ext cx="1117253" cy="1154382"/>
              </a:xfrm>
              <a:custGeom>
                <a:avLst/>
                <a:gdLst/>
                <a:ahLst/>
                <a:cxnLst/>
                <a:rect l="l" t="t" r="r" b="b"/>
                <a:pathLst>
                  <a:path w="1117253" h="1154382">
                    <a:moveTo>
                      <a:pt x="75486" y="0"/>
                    </a:moveTo>
                    <a:lnTo>
                      <a:pt x="1041767" y="0"/>
                    </a:lnTo>
                    <a:cubicBezTo>
                      <a:pt x="1061787" y="0"/>
                      <a:pt x="1080988" y="7953"/>
                      <a:pt x="1095144" y="22109"/>
                    </a:cubicBezTo>
                    <a:cubicBezTo>
                      <a:pt x="1109300" y="36266"/>
                      <a:pt x="1117253" y="55466"/>
                      <a:pt x="1117253" y="75486"/>
                    </a:cubicBezTo>
                    <a:lnTo>
                      <a:pt x="1117253" y="1078896"/>
                    </a:lnTo>
                    <a:cubicBezTo>
                      <a:pt x="1117253" y="1098916"/>
                      <a:pt x="1109300" y="1118116"/>
                      <a:pt x="1095144" y="1132272"/>
                    </a:cubicBezTo>
                    <a:cubicBezTo>
                      <a:pt x="1080988" y="1146429"/>
                      <a:pt x="1061787" y="1154382"/>
                      <a:pt x="1041767" y="1154382"/>
                    </a:cubicBezTo>
                    <a:lnTo>
                      <a:pt x="75486" y="1154382"/>
                    </a:lnTo>
                    <a:cubicBezTo>
                      <a:pt x="55466" y="1154382"/>
                      <a:pt x="36266" y="1146429"/>
                      <a:pt x="22109" y="1132272"/>
                    </a:cubicBezTo>
                    <a:cubicBezTo>
                      <a:pt x="7953" y="1118116"/>
                      <a:pt x="0" y="1098916"/>
                      <a:pt x="0" y="1078896"/>
                    </a:cubicBezTo>
                    <a:lnTo>
                      <a:pt x="0" y="75486"/>
                    </a:lnTo>
                    <a:cubicBezTo>
                      <a:pt x="0" y="55466"/>
                      <a:pt x="7953" y="36266"/>
                      <a:pt x="22109" y="22109"/>
                    </a:cubicBezTo>
                    <a:cubicBezTo>
                      <a:pt x="36266" y="7953"/>
                      <a:pt x="55466" y="0"/>
                      <a:pt x="75486" y="0"/>
                    </a:cubicBezTo>
                    <a:close/>
                  </a:path>
                </a:pathLst>
              </a:custGeom>
              <a:solidFill>
                <a:srgbClr val="78F9FF"/>
              </a:solidFill>
            </p:spPr>
            <p:txBody>
              <a:bodyPr/>
              <a:lstStyle/>
              <a:p>
                <a:endParaRPr lang="en-US"/>
              </a:p>
            </p:txBody>
          </p:sp>
          <p:sp>
            <p:nvSpPr>
              <p:cNvPr id="7" name="TextBox 7"/>
              <p:cNvSpPr txBox="1"/>
              <p:nvPr/>
            </p:nvSpPr>
            <p:spPr>
              <a:xfrm>
                <a:off x="0" y="-38100"/>
                <a:ext cx="1117253" cy="1192482"/>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986500" y="4463061"/>
              <a:ext cx="4049051" cy="904113"/>
              <a:chOff x="0" y="0"/>
              <a:chExt cx="980193" cy="218867"/>
            </a:xfrm>
          </p:grpSpPr>
          <p:sp>
            <p:nvSpPr>
              <p:cNvPr id="12" name="Freeform 12"/>
              <p:cNvSpPr/>
              <p:nvPr/>
            </p:nvSpPr>
            <p:spPr>
              <a:xfrm>
                <a:off x="0" y="0"/>
                <a:ext cx="980193" cy="218867"/>
              </a:xfrm>
              <a:custGeom>
                <a:avLst/>
                <a:gdLst/>
                <a:ahLst/>
                <a:cxnLst/>
                <a:rect l="l" t="t" r="r" b="b"/>
                <a:pathLst>
                  <a:path w="980193" h="218867">
                    <a:moveTo>
                      <a:pt x="86041" y="0"/>
                    </a:moveTo>
                    <a:lnTo>
                      <a:pt x="894152" y="0"/>
                    </a:lnTo>
                    <a:cubicBezTo>
                      <a:pt x="941671" y="0"/>
                      <a:pt x="980193" y="38522"/>
                      <a:pt x="980193" y="86041"/>
                    </a:cubicBezTo>
                    <a:lnTo>
                      <a:pt x="980193" y="132826"/>
                    </a:lnTo>
                    <a:cubicBezTo>
                      <a:pt x="980193" y="180345"/>
                      <a:pt x="941671" y="218867"/>
                      <a:pt x="894152" y="218867"/>
                    </a:cubicBezTo>
                    <a:lnTo>
                      <a:pt x="86041" y="218867"/>
                    </a:lnTo>
                    <a:cubicBezTo>
                      <a:pt x="38522" y="218867"/>
                      <a:pt x="0" y="180345"/>
                      <a:pt x="0" y="132826"/>
                    </a:cubicBezTo>
                    <a:lnTo>
                      <a:pt x="0" y="86041"/>
                    </a:lnTo>
                    <a:cubicBezTo>
                      <a:pt x="0" y="38522"/>
                      <a:pt x="38522" y="0"/>
                      <a:pt x="86041" y="0"/>
                    </a:cubicBez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13" name="TextBox 13"/>
              <p:cNvSpPr txBox="1"/>
              <p:nvPr/>
            </p:nvSpPr>
            <p:spPr>
              <a:xfrm>
                <a:off x="0" y="-38100"/>
                <a:ext cx="980193" cy="256967"/>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2293167" y="4827605"/>
              <a:ext cx="3344966" cy="392095"/>
            </a:xfrm>
            <a:prstGeom prst="rect">
              <a:avLst/>
            </a:prstGeom>
          </p:spPr>
          <p:txBody>
            <a:bodyPr lIns="0" tIns="0" rIns="0" bIns="0" rtlCol="0" anchor="t">
              <a:spAutoFit/>
            </a:bodyPr>
            <a:lstStyle/>
            <a:p>
              <a:pPr algn="ctr">
                <a:lnSpc>
                  <a:spcPts val="2701"/>
                </a:lnSpc>
              </a:pPr>
              <a:r>
                <a:rPr lang="en-US" sz="40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Nguyên lí</a:t>
              </a:r>
            </a:p>
          </p:txBody>
        </p:sp>
        <p:sp>
          <p:nvSpPr>
            <p:cNvPr id="20" name="TextBox 20"/>
            <p:cNvSpPr txBox="1"/>
            <p:nvPr/>
          </p:nvSpPr>
          <p:spPr>
            <a:xfrm>
              <a:off x="2094854" y="5524500"/>
              <a:ext cx="3832343" cy="3385542"/>
            </a:xfrm>
            <a:prstGeom prst="rect">
              <a:avLst/>
            </a:prstGeom>
          </p:spPr>
          <p:txBody>
            <a:bodyPr lIns="0" tIns="0" rIns="0" bIns="0" rtlCol="0" anchor="t">
              <a:spAutoFit/>
            </a:bodyPr>
            <a:lstStyle/>
            <a:p>
              <a:pPr algn="just">
                <a:lnSpc>
                  <a:spcPts val="3312"/>
                </a:lnSpc>
              </a:pPr>
              <a:r>
                <a:rPr lang="en-US"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Dựa trên hiện tượng cộng hưởng từ hạt nhân: </a:t>
              </a:r>
              <a:r>
                <a:rPr lang="vi-VN"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thu nhận thông tin từ proton của hạt nhân nguyên tử hydrogen có trong hầu hết các mô của cơ thể người</a:t>
              </a:r>
              <a:endParaRPr lang="en-US"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p:txBody>
        </p:sp>
      </p:grpSp>
      <p:grpSp>
        <p:nvGrpSpPr>
          <p:cNvPr id="34" name="Group 33" descr="n144 zalo Tran Quang Hieu">
            <a:extLst>
              <a:ext uri="{FF2B5EF4-FFF2-40B4-BE49-F238E27FC236}">
                <a16:creationId xmlns:a16="http://schemas.microsoft.com/office/drawing/2014/main" id="{47122A26-CE44-1726-315A-F75361A81F27}"/>
              </a:ext>
            </a:extLst>
          </p:cNvPr>
          <p:cNvGrpSpPr/>
          <p:nvPr/>
        </p:nvGrpSpPr>
        <p:grpSpPr>
          <a:xfrm>
            <a:off x="6836385" y="4248592"/>
            <a:ext cx="4615230" cy="4768603"/>
            <a:chOff x="6836385" y="4248592"/>
            <a:chExt cx="4615230" cy="4768603"/>
          </a:xfrm>
        </p:grpSpPr>
        <p:grpSp>
          <p:nvGrpSpPr>
            <p:cNvPr id="8" name="Group 8"/>
            <p:cNvGrpSpPr/>
            <p:nvPr/>
          </p:nvGrpSpPr>
          <p:grpSpPr>
            <a:xfrm>
              <a:off x="6836385" y="4248592"/>
              <a:ext cx="4615230" cy="4768603"/>
              <a:chOff x="0" y="0"/>
              <a:chExt cx="1117253" cy="1154382"/>
            </a:xfrm>
          </p:grpSpPr>
          <p:sp>
            <p:nvSpPr>
              <p:cNvPr id="9" name="Freeform 9"/>
              <p:cNvSpPr/>
              <p:nvPr/>
            </p:nvSpPr>
            <p:spPr>
              <a:xfrm>
                <a:off x="0" y="0"/>
                <a:ext cx="1117253" cy="1154382"/>
              </a:xfrm>
              <a:custGeom>
                <a:avLst/>
                <a:gdLst/>
                <a:ahLst/>
                <a:cxnLst/>
                <a:rect l="l" t="t" r="r" b="b"/>
                <a:pathLst>
                  <a:path w="1117253" h="1154382">
                    <a:moveTo>
                      <a:pt x="75486" y="0"/>
                    </a:moveTo>
                    <a:lnTo>
                      <a:pt x="1041767" y="0"/>
                    </a:lnTo>
                    <a:cubicBezTo>
                      <a:pt x="1061787" y="0"/>
                      <a:pt x="1080988" y="7953"/>
                      <a:pt x="1095144" y="22109"/>
                    </a:cubicBezTo>
                    <a:cubicBezTo>
                      <a:pt x="1109300" y="36266"/>
                      <a:pt x="1117253" y="55466"/>
                      <a:pt x="1117253" y="75486"/>
                    </a:cubicBezTo>
                    <a:lnTo>
                      <a:pt x="1117253" y="1078896"/>
                    </a:lnTo>
                    <a:cubicBezTo>
                      <a:pt x="1117253" y="1098916"/>
                      <a:pt x="1109300" y="1118116"/>
                      <a:pt x="1095144" y="1132272"/>
                    </a:cubicBezTo>
                    <a:cubicBezTo>
                      <a:pt x="1080988" y="1146429"/>
                      <a:pt x="1061787" y="1154382"/>
                      <a:pt x="1041767" y="1154382"/>
                    </a:cubicBezTo>
                    <a:lnTo>
                      <a:pt x="75486" y="1154382"/>
                    </a:lnTo>
                    <a:cubicBezTo>
                      <a:pt x="55466" y="1154382"/>
                      <a:pt x="36266" y="1146429"/>
                      <a:pt x="22109" y="1132272"/>
                    </a:cubicBezTo>
                    <a:cubicBezTo>
                      <a:pt x="7953" y="1118116"/>
                      <a:pt x="0" y="1098916"/>
                      <a:pt x="0" y="1078896"/>
                    </a:cubicBezTo>
                    <a:lnTo>
                      <a:pt x="0" y="75486"/>
                    </a:lnTo>
                    <a:cubicBezTo>
                      <a:pt x="0" y="55466"/>
                      <a:pt x="7953" y="36266"/>
                      <a:pt x="22109" y="22109"/>
                    </a:cubicBezTo>
                    <a:cubicBezTo>
                      <a:pt x="36266" y="7953"/>
                      <a:pt x="55466" y="0"/>
                      <a:pt x="75486" y="0"/>
                    </a:cubicBezTo>
                    <a:close/>
                  </a:path>
                </a:pathLst>
              </a:custGeom>
              <a:solidFill>
                <a:srgbClr val="78F9FF"/>
              </a:solidFill>
            </p:spPr>
            <p:txBody>
              <a:bodyPr/>
              <a:lstStyle/>
              <a:p>
                <a:endParaRPr lang="en-US"/>
              </a:p>
            </p:txBody>
          </p:sp>
          <p:sp>
            <p:nvSpPr>
              <p:cNvPr id="10" name="TextBox 10"/>
              <p:cNvSpPr txBox="1"/>
              <p:nvPr/>
            </p:nvSpPr>
            <p:spPr>
              <a:xfrm>
                <a:off x="0" y="-38100"/>
                <a:ext cx="1117253" cy="1192482"/>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7119475" y="4463061"/>
              <a:ext cx="4049051" cy="904113"/>
              <a:chOff x="0" y="0"/>
              <a:chExt cx="980193" cy="218867"/>
            </a:xfrm>
          </p:grpSpPr>
          <p:sp>
            <p:nvSpPr>
              <p:cNvPr id="15" name="Freeform 15"/>
              <p:cNvSpPr/>
              <p:nvPr/>
            </p:nvSpPr>
            <p:spPr>
              <a:xfrm>
                <a:off x="0" y="0"/>
                <a:ext cx="980193" cy="218867"/>
              </a:xfrm>
              <a:custGeom>
                <a:avLst/>
                <a:gdLst/>
                <a:ahLst/>
                <a:cxnLst/>
                <a:rect l="l" t="t" r="r" b="b"/>
                <a:pathLst>
                  <a:path w="980193" h="218867">
                    <a:moveTo>
                      <a:pt x="86041" y="0"/>
                    </a:moveTo>
                    <a:lnTo>
                      <a:pt x="894152" y="0"/>
                    </a:lnTo>
                    <a:cubicBezTo>
                      <a:pt x="941671" y="0"/>
                      <a:pt x="980193" y="38522"/>
                      <a:pt x="980193" y="86041"/>
                    </a:cubicBezTo>
                    <a:lnTo>
                      <a:pt x="980193" y="132826"/>
                    </a:lnTo>
                    <a:cubicBezTo>
                      <a:pt x="980193" y="180345"/>
                      <a:pt x="941671" y="218867"/>
                      <a:pt x="894152" y="218867"/>
                    </a:cubicBezTo>
                    <a:lnTo>
                      <a:pt x="86041" y="218867"/>
                    </a:lnTo>
                    <a:cubicBezTo>
                      <a:pt x="38522" y="218867"/>
                      <a:pt x="0" y="180345"/>
                      <a:pt x="0" y="132826"/>
                    </a:cubicBezTo>
                    <a:lnTo>
                      <a:pt x="0" y="86041"/>
                    </a:lnTo>
                    <a:cubicBezTo>
                      <a:pt x="0" y="38522"/>
                      <a:pt x="38522" y="0"/>
                      <a:pt x="86041" y="0"/>
                    </a:cubicBez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16" name="TextBox 16"/>
              <p:cNvSpPr txBox="1"/>
              <p:nvPr/>
            </p:nvSpPr>
            <p:spPr>
              <a:xfrm>
                <a:off x="0" y="-38100"/>
                <a:ext cx="980193" cy="256967"/>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7426141" y="4827605"/>
              <a:ext cx="3344966" cy="392095"/>
            </a:xfrm>
            <a:prstGeom prst="rect">
              <a:avLst/>
            </a:prstGeom>
          </p:spPr>
          <p:txBody>
            <a:bodyPr lIns="0" tIns="0" rIns="0" bIns="0" rtlCol="0" anchor="t">
              <a:spAutoFit/>
            </a:bodyPr>
            <a:lstStyle/>
            <a:p>
              <a:pPr algn="ctr">
                <a:lnSpc>
                  <a:spcPts val="2701"/>
                </a:lnSpc>
              </a:pPr>
              <a:r>
                <a:rPr lang="en-US" sz="40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Cấu tạo</a:t>
              </a:r>
            </a:p>
          </p:txBody>
        </p:sp>
        <p:sp>
          <p:nvSpPr>
            <p:cNvPr id="21" name="TextBox 21"/>
            <p:cNvSpPr txBox="1"/>
            <p:nvPr/>
          </p:nvSpPr>
          <p:spPr>
            <a:xfrm>
              <a:off x="6912585" y="5524500"/>
              <a:ext cx="4441215" cy="3385542"/>
            </a:xfrm>
            <a:prstGeom prst="rect">
              <a:avLst/>
            </a:prstGeom>
          </p:spPr>
          <p:txBody>
            <a:bodyPr wrap="square" lIns="0" tIns="0" rIns="0" bIns="0" rtlCol="0" anchor="t">
              <a:spAutoFit/>
            </a:bodyPr>
            <a:lstStyle/>
            <a:p>
              <a:pPr marL="457200" indent="-457200" algn="just">
                <a:lnSpc>
                  <a:spcPts val="3312"/>
                </a:lnSpc>
                <a:buFont typeface="Wingdings" panose="05000000000000000000" pitchFamily="2" charset="2"/>
                <a:buChar char="§"/>
              </a:pPr>
              <a:r>
                <a:rPr lang="vi-VN"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Bộ phận tạo từ trường </a:t>
              </a:r>
              <a:endParaRPr lang="en-US"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a:p>
              <a:pPr marL="457200" indent="-457200" algn="just">
                <a:lnSpc>
                  <a:spcPts val="3312"/>
                </a:lnSpc>
                <a:buFont typeface="Wingdings" panose="05000000000000000000" pitchFamily="2" charset="2"/>
                <a:buChar char="§"/>
              </a:pPr>
              <a:r>
                <a:rPr lang="vi-VN"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Cuộn dây tạo từ trường biến thiên</a:t>
              </a:r>
              <a:endParaRPr lang="en-US"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a:p>
              <a:pPr marL="457200" indent="-457200" algn="just">
                <a:lnSpc>
                  <a:spcPts val="3312"/>
                </a:lnSpc>
                <a:buFont typeface="Wingdings" panose="05000000000000000000" pitchFamily="2" charset="2"/>
                <a:buChar char="§"/>
              </a:pPr>
              <a:r>
                <a:rPr lang="vi-VN"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Bộ phận phát sóng vô tuyến có tần số thay đổi. </a:t>
              </a:r>
            </a:p>
            <a:p>
              <a:pPr marL="457200" indent="-457200" algn="just">
                <a:lnSpc>
                  <a:spcPts val="3312"/>
                </a:lnSpc>
                <a:buFont typeface="Wingdings" panose="05000000000000000000" pitchFamily="2" charset="2"/>
                <a:buChar char="§"/>
              </a:pPr>
              <a:r>
                <a:rPr lang="vi-VN"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Bộ phận thu sóng vô tuyến.</a:t>
              </a:r>
            </a:p>
          </p:txBody>
        </p:sp>
      </p:grpSp>
      <p:grpSp>
        <p:nvGrpSpPr>
          <p:cNvPr id="35" name="Group 34" descr="n144 zalo Tran Quang Hieu">
            <a:extLst>
              <a:ext uri="{FF2B5EF4-FFF2-40B4-BE49-F238E27FC236}">
                <a16:creationId xmlns:a16="http://schemas.microsoft.com/office/drawing/2014/main" id="{1A05BB5E-EEBE-1380-DAD9-70891AA7986B}"/>
              </a:ext>
            </a:extLst>
          </p:cNvPr>
          <p:cNvGrpSpPr/>
          <p:nvPr/>
        </p:nvGrpSpPr>
        <p:grpSpPr>
          <a:xfrm>
            <a:off x="11969359" y="4248592"/>
            <a:ext cx="4615230" cy="4768603"/>
            <a:chOff x="11969359" y="4248592"/>
            <a:chExt cx="4615230" cy="4768603"/>
          </a:xfrm>
        </p:grpSpPr>
        <p:grpSp>
          <p:nvGrpSpPr>
            <p:cNvPr id="22" name="Group 22"/>
            <p:cNvGrpSpPr/>
            <p:nvPr/>
          </p:nvGrpSpPr>
          <p:grpSpPr>
            <a:xfrm>
              <a:off x="11969359" y="4248592"/>
              <a:ext cx="4615230" cy="4768603"/>
              <a:chOff x="0" y="0"/>
              <a:chExt cx="1117253" cy="1154382"/>
            </a:xfrm>
          </p:grpSpPr>
          <p:sp>
            <p:nvSpPr>
              <p:cNvPr id="23" name="Freeform 23"/>
              <p:cNvSpPr/>
              <p:nvPr/>
            </p:nvSpPr>
            <p:spPr>
              <a:xfrm>
                <a:off x="0" y="0"/>
                <a:ext cx="1117253" cy="1154382"/>
              </a:xfrm>
              <a:custGeom>
                <a:avLst/>
                <a:gdLst/>
                <a:ahLst/>
                <a:cxnLst/>
                <a:rect l="l" t="t" r="r" b="b"/>
                <a:pathLst>
                  <a:path w="1117253" h="1154382">
                    <a:moveTo>
                      <a:pt x="75486" y="0"/>
                    </a:moveTo>
                    <a:lnTo>
                      <a:pt x="1041767" y="0"/>
                    </a:lnTo>
                    <a:cubicBezTo>
                      <a:pt x="1061787" y="0"/>
                      <a:pt x="1080988" y="7953"/>
                      <a:pt x="1095144" y="22109"/>
                    </a:cubicBezTo>
                    <a:cubicBezTo>
                      <a:pt x="1109300" y="36266"/>
                      <a:pt x="1117253" y="55466"/>
                      <a:pt x="1117253" y="75486"/>
                    </a:cubicBezTo>
                    <a:lnTo>
                      <a:pt x="1117253" y="1078896"/>
                    </a:lnTo>
                    <a:cubicBezTo>
                      <a:pt x="1117253" y="1098916"/>
                      <a:pt x="1109300" y="1118116"/>
                      <a:pt x="1095144" y="1132272"/>
                    </a:cubicBezTo>
                    <a:cubicBezTo>
                      <a:pt x="1080988" y="1146429"/>
                      <a:pt x="1061787" y="1154382"/>
                      <a:pt x="1041767" y="1154382"/>
                    </a:cubicBezTo>
                    <a:lnTo>
                      <a:pt x="75486" y="1154382"/>
                    </a:lnTo>
                    <a:cubicBezTo>
                      <a:pt x="55466" y="1154382"/>
                      <a:pt x="36266" y="1146429"/>
                      <a:pt x="22109" y="1132272"/>
                    </a:cubicBezTo>
                    <a:cubicBezTo>
                      <a:pt x="7953" y="1118116"/>
                      <a:pt x="0" y="1098916"/>
                      <a:pt x="0" y="1078896"/>
                    </a:cubicBezTo>
                    <a:lnTo>
                      <a:pt x="0" y="75486"/>
                    </a:lnTo>
                    <a:cubicBezTo>
                      <a:pt x="0" y="55466"/>
                      <a:pt x="7953" y="36266"/>
                      <a:pt x="22109" y="22109"/>
                    </a:cubicBezTo>
                    <a:cubicBezTo>
                      <a:pt x="36266" y="7953"/>
                      <a:pt x="55466" y="0"/>
                      <a:pt x="75486" y="0"/>
                    </a:cubicBezTo>
                    <a:close/>
                  </a:path>
                </a:pathLst>
              </a:custGeom>
              <a:solidFill>
                <a:srgbClr val="78F9FF"/>
              </a:solidFill>
            </p:spPr>
            <p:txBody>
              <a:bodyPr/>
              <a:lstStyle/>
              <a:p>
                <a:endParaRPr lang="en-US"/>
              </a:p>
            </p:txBody>
          </p:sp>
          <p:sp>
            <p:nvSpPr>
              <p:cNvPr id="24" name="TextBox 24"/>
              <p:cNvSpPr txBox="1"/>
              <p:nvPr/>
            </p:nvSpPr>
            <p:spPr>
              <a:xfrm>
                <a:off x="0" y="-38100"/>
                <a:ext cx="1117253" cy="1192482"/>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2252449" y="4463061"/>
              <a:ext cx="4049051" cy="904113"/>
              <a:chOff x="0" y="0"/>
              <a:chExt cx="980193" cy="218867"/>
            </a:xfrm>
          </p:grpSpPr>
          <p:sp>
            <p:nvSpPr>
              <p:cNvPr id="26" name="Freeform 26"/>
              <p:cNvSpPr/>
              <p:nvPr/>
            </p:nvSpPr>
            <p:spPr>
              <a:xfrm>
                <a:off x="0" y="0"/>
                <a:ext cx="980193" cy="218867"/>
              </a:xfrm>
              <a:custGeom>
                <a:avLst/>
                <a:gdLst/>
                <a:ahLst/>
                <a:cxnLst/>
                <a:rect l="l" t="t" r="r" b="b"/>
                <a:pathLst>
                  <a:path w="980193" h="218867">
                    <a:moveTo>
                      <a:pt x="86041" y="0"/>
                    </a:moveTo>
                    <a:lnTo>
                      <a:pt x="894152" y="0"/>
                    </a:lnTo>
                    <a:cubicBezTo>
                      <a:pt x="941671" y="0"/>
                      <a:pt x="980193" y="38522"/>
                      <a:pt x="980193" y="86041"/>
                    </a:cubicBezTo>
                    <a:lnTo>
                      <a:pt x="980193" y="132826"/>
                    </a:lnTo>
                    <a:cubicBezTo>
                      <a:pt x="980193" y="180345"/>
                      <a:pt x="941671" y="218867"/>
                      <a:pt x="894152" y="218867"/>
                    </a:cubicBezTo>
                    <a:lnTo>
                      <a:pt x="86041" y="218867"/>
                    </a:lnTo>
                    <a:cubicBezTo>
                      <a:pt x="38522" y="218867"/>
                      <a:pt x="0" y="180345"/>
                      <a:pt x="0" y="132826"/>
                    </a:cubicBezTo>
                    <a:lnTo>
                      <a:pt x="0" y="86041"/>
                    </a:lnTo>
                    <a:cubicBezTo>
                      <a:pt x="0" y="38522"/>
                      <a:pt x="38522" y="0"/>
                      <a:pt x="86041" y="0"/>
                    </a:cubicBez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27" name="TextBox 27"/>
              <p:cNvSpPr txBox="1"/>
              <p:nvPr/>
            </p:nvSpPr>
            <p:spPr>
              <a:xfrm>
                <a:off x="0" y="-38100"/>
                <a:ext cx="980193" cy="256967"/>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12559115" y="4827605"/>
              <a:ext cx="3344966" cy="392095"/>
            </a:xfrm>
            <a:prstGeom prst="rect">
              <a:avLst/>
            </a:prstGeom>
          </p:spPr>
          <p:txBody>
            <a:bodyPr lIns="0" tIns="0" rIns="0" bIns="0" rtlCol="0" anchor="t">
              <a:spAutoFit/>
            </a:bodyPr>
            <a:lstStyle/>
            <a:p>
              <a:pPr algn="ctr">
                <a:lnSpc>
                  <a:spcPts val="2701"/>
                </a:lnSpc>
              </a:pPr>
              <a:r>
                <a:rPr lang="en-US" sz="40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Ưu điểm</a:t>
              </a:r>
            </a:p>
          </p:txBody>
        </p:sp>
        <p:sp>
          <p:nvSpPr>
            <p:cNvPr id="29" name="TextBox 29"/>
            <p:cNvSpPr txBox="1"/>
            <p:nvPr/>
          </p:nvSpPr>
          <p:spPr>
            <a:xfrm>
              <a:off x="12235413" y="5524500"/>
              <a:ext cx="4223787" cy="2962349"/>
            </a:xfrm>
            <a:prstGeom prst="rect">
              <a:avLst/>
            </a:prstGeom>
          </p:spPr>
          <p:txBody>
            <a:bodyPr wrap="square" lIns="0" tIns="0" rIns="0" bIns="0" rtlCol="0" anchor="t">
              <a:spAutoFit/>
            </a:bodyPr>
            <a:lstStyle/>
            <a:p>
              <a:pPr marL="342900" indent="-342900" algn="just">
                <a:lnSpc>
                  <a:spcPts val="3312"/>
                </a:lnSpc>
                <a:buFont typeface="Wingdings" panose="05000000000000000000" pitchFamily="2" charset="2"/>
                <a:buChar char="§"/>
              </a:pPr>
              <a:r>
                <a:rPr lang="vi-VN"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Cung cấp hình ảnh rõ nét về các mô mềm, đặc biệt là não, tủy sống</a:t>
              </a:r>
              <a:r>
                <a:rPr lang="en-US"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a:t>
              </a:r>
            </a:p>
            <a:p>
              <a:pPr marL="342900" indent="-342900" algn="just">
                <a:lnSpc>
                  <a:spcPts val="3312"/>
                </a:lnSpc>
                <a:buFont typeface="Wingdings" panose="05000000000000000000" pitchFamily="2" charset="2"/>
                <a:buChar char="§"/>
              </a:pPr>
              <a:r>
                <a:rPr lang="vi-VN"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Không sử dụng tia X</a:t>
              </a:r>
              <a:endParaRPr lang="en-US"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a:p>
              <a:pPr marL="342900" indent="-342900" algn="just">
                <a:lnSpc>
                  <a:spcPts val="3312"/>
                </a:lnSpc>
                <a:buFont typeface="Wingdings" panose="05000000000000000000" pitchFamily="2" charset="2"/>
                <a:buChar char="§"/>
              </a:pPr>
              <a:r>
                <a:rPr lang="en-US"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Giúp việc </a:t>
              </a:r>
              <a:r>
                <a:rPr lang="vi-VN"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chẩn đoán chính xác hơn.</a:t>
              </a:r>
              <a:endParaRPr lang="en-US"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p:txBody>
        </p:sp>
      </p:grpSp>
      <p:sp>
        <p:nvSpPr>
          <p:cNvPr id="30" name="TextBox 30" descr="n144 zalo Tran Quang Hieu"/>
          <p:cNvSpPr txBox="1"/>
          <p:nvPr/>
        </p:nvSpPr>
        <p:spPr>
          <a:xfrm>
            <a:off x="7119475" y="1783029"/>
            <a:ext cx="8883089" cy="2176814"/>
          </a:xfrm>
          <a:prstGeom prst="rect">
            <a:avLst/>
          </a:prstGeom>
        </p:spPr>
        <p:txBody>
          <a:bodyPr wrap="square" lIns="0" tIns="0" rIns="0" bIns="0" rtlCol="0" anchor="t">
            <a:spAutoFit/>
          </a:bodyPr>
          <a:lstStyle/>
          <a:p>
            <a:pPr algn="ctr">
              <a:lnSpc>
                <a:spcPct val="120000"/>
              </a:lnSpc>
            </a:pPr>
            <a:r>
              <a:rPr lang="vi-VN"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Chụp cộng hưởng từ (MRI) là một kỹ thuật hình ảnh y tế sử dụng từ trường mạnh, sóng vô tuyến và máy tính để tạo ra những hình ảnh chi tiết về các cơ quan và cấu trúc bên trong cơ thể.</a:t>
            </a:r>
            <a:endParaRPr lang="en-US" sz="3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p:txBody>
      </p:sp>
      <p:sp>
        <p:nvSpPr>
          <p:cNvPr id="32" name="Freeform 2" descr="n144 zalo Tran Quang Hieu"/>
          <p:cNvSpPr/>
          <p:nvPr/>
        </p:nvSpPr>
        <p:spPr>
          <a:xfrm>
            <a:off x="-62538" y="550912"/>
            <a:ext cx="6318641" cy="3504794"/>
          </a:xfrm>
          <a:custGeom>
            <a:avLst/>
            <a:gdLst/>
            <a:ahLst/>
            <a:cxnLst/>
            <a:rect l="l" t="t" r="r" b="b"/>
            <a:pathLst>
              <a:path w="6258251" h="4114800">
                <a:moveTo>
                  <a:pt x="0" y="0"/>
                </a:moveTo>
                <a:lnTo>
                  <a:pt x="6258251" y="0"/>
                </a:lnTo>
                <a:lnTo>
                  <a:pt x="625825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3" name="Freeform 13" descr="n144 zalo Tran Quang Hieu"/>
          <p:cNvSpPr/>
          <p:nvPr/>
        </p:nvSpPr>
        <p:spPr>
          <a:xfrm>
            <a:off x="15904081" y="7859677"/>
            <a:ext cx="2120687" cy="1972239"/>
          </a:xfrm>
          <a:custGeom>
            <a:avLst/>
            <a:gdLst/>
            <a:ahLst/>
            <a:cxnLst/>
            <a:rect l="l" t="t" r="r" b="b"/>
            <a:pathLst>
              <a:path w="2120687" h="1972239">
                <a:moveTo>
                  <a:pt x="0" y="0"/>
                </a:moveTo>
                <a:lnTo>
                  <a:pt x="2120687" y="0"/>
                </a:lnTo>
                <a:lnTo>
                  <a:pt x="2120687" y="1972240"/>
                </a:lnTo>
                <a:lnTo>
                  <a:pt x="0" y="1972240"/>
                </a:lnTo>
                <a:lnTo>
                  <a:pt x="0" y="0"/>
                </a:lnTo>
                <a:close/>
              </a:path>
            </a:pathLst>
          </a:custGeom>
          <a:blipFill>
            <a:blip r:embed="rId4"/>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7" descr="n144 zalo Tran Quang Hieu"/>
          <p:cNvSpPr txBox="1"/>
          <p:nvPr/>
        </p:nvSpPr>
        <p:spPr>
          <a:xfrm>
            <a:off x="4011025" y="717717"/>
            <a:ext cx="11180192" cy="833562"/>
          </a:xfrm>
          <a:prstGeom prst="rect">
            <a:avLst/>
          </a:prstGeom>
        </p:spPr>
        <p:txBody>
          <a:bodyPr wrap="square" lIns="0" tIns="0" rIns="0" bIns="0" rtlCol="0" anchor="t">
            <a:spAutoFit/>
          </a:bodyPr>
          <a:lstStyle/>
          <a:p>
            <a:pPr algn="ctr">
              <a:lnSpc>
                <a:spcPts val="6453"/>
              </a:lnSpc>
            </a:pPr>
            <a:r>
              <a:rPr lang="vi-VN" sz="6088">
                <a:solidFill>
                  <a:srgbClr val="000000"/>
                </a:solidFill>
                <a:latin typeface="Fira Sans Black" panose="020B0A03050000020004" pitchFamily="34" charset="0"/>
                <a:ea typeface="Garet Bold"/>
                <a:cs typeface="Garet Bold"/>
                <a:sym typeface="Garet Bold"/>
              </a:rPr>
              <a:t>Chụp ảnh cộng hưởng từ (MRI)</a:t>
            </a:r>
          </a:p>
        </p:txBody>
      </p:sp>
      <p:pic>
        <p:nvPicPr>
          <p:cNvPr id="31" name="Picture 10" descr="n144 zalo Tran Quang Hie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1229" t="8196" r="4232" b="-964"/>
          <a:stretch/>
        </p:blipFill>
        <p:spPr>
          <a:xfrm>
            <a:off x="11963400" y="2333012"/>
            <a:ext cx="5867400" cy="5020288"/>
          </a:xfrm>
          <a:prstGeom prst="rect">
            <a:avLst/>
          </a:prstGeom>
        </p:spPr>
      </p:pic>
      <p:pic>
        <p:nvPicPr>
          <p:cNvPr id="33" name="Picture 11" descr="n144 zalo Tran Quang Hieu">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rcRect/>
          <a:stretch>
            <a:fillRect/>
          </a:stretch>
        </p:blipFill>
        <p:spPr>
          <a:xfrm>
            <a:off x="371823" y="2333012"/>
            <a:ext cx="11341769" cy="6400800"/>
          </a:xfrm>
          <a:prstGeom prst="rect">
            <a:avLst/>
          </a:prstGeom>
        </p:spPr>
      </p:pic>
      <p:sp>
        <p:nvSpPr>
          <p:cNvPr id="34" name="TextBox 17" descr="n144 zalo Tran Quang Hieu">
            <a:extLst>
              <a:ext uri="{FF2B5EF4-FFF2-40B4-BE49-F238E27FC236}">
                <a16:creationId xmlns:a16="http://schemas.microsoft.com/office/drawing/2014/main" id="{7C64B037-D044-7780-42CB-B0C9D5F97FC6}"/>
              </a:ext>
            </a:extLst>
          </p:cNvPr>
          <p:cNvSpPr txBox="1"/>
          <p:nvPr/>
        </p:nvSpPr>
        <p:spPr>
          <a:xfrm>
            <a:off x="533400" y="8824977"/>
            <a:ext cx="11180192" cy="744306"/>
          </a:xfrm>
          <a:prstGeom prst="rect">
            <a:avLst/>
          </a:prstGeom>
        </p:spPr>
        <p:txBody>
          <a:bodyPr wrap="square" lIns="0" tIns="0" rIns="0" bIns="0" rtlCol="0" anchor="t">
            <a:spAutoFit/>
          </a:bodyPr>
          <a:lstStyle/>
          <a:p>
            <a:pPr algn="ctr">
              <a:lnSpc>
                <a:spcPts val="6453"/>
              </a:lnSpc>
            </a:pPr>
            <a:r>
              <a:rPr lang="en-US" sz="3600" b="1" i="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Quá trình c</a:t>
            </a:r>
            <a:r>
              <a:rPr lang="vi-VN" sz="3600" b="1" i="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hụp ảnh cộng hưởng từ (MRI)</a:t>
            </a:r>
          </a:p>
        </p:txBody>
      </p:sp>
      <p:sp>
        <p:nvSpPr>
          <p:cNvPr id="35" name="TextBox 17" descr="n144 zalo Tran Quang Hieu">
            <a:extLst>
              <a:ext uri="{FF2B5EF4-FFF2-40B4-BE49-F238E27FC236}">
                <a16:creationId xmlns:a16="http://schemas.microsoft.com/office/drawing/2014/main" id="{F2D349F5-1FEB-CD35-AE19-76290BE03BEE}"/>
              </a:ext>
            </a:extLst>
          </p:cNvPr>
          <p:cNvSpPr txBox="1"/>
          <p:nvPr/>
        </p:nvSpPr>
        <p:spPr>
          <a:xfrm>
            <a:off x="11963400" y="7713262"/>
            <a:ext cx="5867400" cy="1856021"/>
          </a:xfrm>
          <a:prstGeom prst="rect">
            <a:avLst/>
          </a:prstGeom>
        </p:spPr>
        <p:txBody>
          <a:bodyPr wrap="square" lIns="0" tIns="0" rIns="0" bIns="0" rtlCol="0" anchor="t">
            <a:spAutoFit/>
          </a:bodyPr>
          <a:lstStyle/>
          <a:p>
            <a:pPr algn="ctr">
              <a:lnSpc>
                <a:spcPct val="114000"/>
              </a:lnSpc>
            </a:pPr>
            <a:r>
              <a:rPr lang="en-US" sz="3600" b="1" i="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Kỹ thuật viên không cần đứng cách ly với bệnh nhân trong quá trình chụp</a:t>
            </a:r>
            <a:endParaRPr lang="vi-VN" sz="3600" b="1" i="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endParaRPr>
          </a:p>
        </p:txBody>
      </p:sp>
    </p:spTree>
    <p:extLst>
      <p:ext uri="{BB962C8B-B14F-4D97-AF65-F5344CB8AC3E}">
        <p14:creationId xmlns:p14="http://schemas.microsoft.com/office/powerpoint/2010/main" val="290332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4" fill="hold" display="0">
                  <p:stCondLst>
                    <p:cond delay="indefinite"/>
                  </p:stCondLst>
                </p:cTn>
                <p:tgtEl>
                  <p:spTgt spid="31"/>
                </p:tgtEl>
              </p:cMediaNode>
            </p:video>
            <p:video>
              <p:cMediaNode vol="100000">
                <p:cTn id="25" fill="hold" display="0">
                  <p:stCondLst>
                    <p:cond delay="indefinite"/>
                  </p:stCondLst>
                </p:cTn>
                <p:tgtEl>
                  <p:spTgt spid="33"/>
                </p:tgtEl>
              </p:cMediaNode>
            </p:video>
          </p:childTnLst>
        </p:cTn>
      </p:par>
    </p:tnLst>
    <p:bldLst>
      <p:bldP spid="17" grpId="0"/>
      <p:bldP spid="34"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144 zalo Tran Quang Hieu"/>
          <p:cNvGrpSpPr/>
          <p:nvPr/>
        </p:nvGrpSpPr>
        <p:grpSpPr>
          <a:xfrm>
            <a:off x="-817488" y="-275129"/>
            <a:ext cx="12699633" cy="10837258"/>
            <a:chOff x="0" y="0"/>
            <a:chExt cx="3344759" cy="2854257"/>
          </a:xfrm>
        </p:grpSpPr>
        <p:sp>
          <p:nvSpPr>
            <p:cNvPr id="3" name="Freeform 3"/>
            <p:cNvSpPr/>
            <p:nvPr/>
          </p:nvSpPr>
          <p:spPr>
            <a:xfrm>
              <a:off x="0" y="0"/>
              <a:ext cx="3344759" cy="2854257"/>
            </a:xfrm>
            <a:custGeom>
              <a:avLst/>
              <a:gdLst/>
              <a:ahLst/>
              <a:cxnLst/>
              <a:rect l="l" t="t" r="r" b="b"/>
              <a:pathLst>
                <a:path w="3344759" h="2854257">
                  <a:moveTo>
                    <a:pt x="60962" y="0"/>
                  </a:moveTo>
                  <a:lnTo>
                    <a:pt x="3283798" y="0"/>
                  </a:lnTo>
                  <a:cubicBezTo>
                    <a:pt x="3317466" y="0"/>
                    <a:pt x="3344759" y="27294"/>
                    <a:pt x="3344759" y="60962"/>
                  </a:cubicBezTo>
                  <a:lnTo>
                    <a:pt x="3344759" y="2793296"/>
                  </a:lnTo>
                  <a:cubicBezTo>
                    <a:pt x="3344759" y="2826964"/>
                    <a:pt x="3317466" y="2854257"/>
                    <a:pt x="3283798" y="2854257"/>
                  </a:cubicBezTo>
                  <a:lnTo>
                    <a:pt x="60962" y="2854257"/>
                  </a:lnTo>
                  <a:cubicBezTo>
                    <a:pt x="27294" y="2854257"/>
                    <a:pt x="0" y="2826964"/>
                    <a:pt x="0" y="2793296"/>
                  </a:cubicBezTo>
                  <a:lnTo>
                    <a:pt x="0" y="60962"/>
                  </a:lnTo>
                  <a:cubicBezTo>
                    <a:pt x="0" y="27294"/>
                    <a:pt x="27294" y="0"/>
                    <a:pt x="60962" y="0"/>
                  </a:cubicBez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4" name="TextBox 4"/>
            <p:cNvSpPr txBox="1"/>
            <p:nvPr/>
          </p:nvSpPr>
          <p:spPr>
            <a:xfrm>
              <a:off x="0" y="-38100"/>
              <a:ext cx="3344759" cy="289235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5" name="Freeform 5" descr="n144 zalo Tran Quang Hieu"/>
          <p:cNvSpPr/>
          <p:nvPr/>
        </p:nvSpPr>
        <p:spPr>
          <a:xfrm rot="7154980">
            <a:off x="9845804" y="1959104"/>
            <a:ext cx="4633739" cy="4633739"/>
          </a:xfrm>
          <a:custGeom>
            <a:avLst/>
            <a:gdLst/>
            <a:ahLst/>
            <a:cxnLst/>
            <a:rect l="l" t="t" r="r" b="b"/>
            <a:pathLst>
              <a:path w="4633739" h="4633739">
                <a:moveTo>
                  <a:pt x="0" y="0"/>
                </a:moveTo>
                <a:lnTo>
                  <a:pt x="4633739" y="0"/>
                </a:lnTo>
                <a:lnTo>
                  <a:pt x="4633739" y="4633739"/>
                </a:lnTo>
                <a:lnTo>
                  <a:pt x="0" y="463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descr="n144 zalo Tran Quang Hieu"/>
          <p:cNvSpPr/>
          <p:nvPr/>
        </p:nvSpPr>
        <p:spPr>
          <a:xfrm rot="7154980">
            <a:off x="13122404" y="5311904"/>
            <a:ext cx="4633739" cy="4633739"/>
          </a:xfrm>
          <a:custGeom>
            <a:avLst/>
            <a:gdLst/>
            <a:ahLst/>
            <a:cxnLst/>
            <a:rect l="l" t="t" r="r" b="b"/>
            <a:pathLst>
              <a:path w="4633739" h="4633739">
                <a:moveTo>
                  <a:pt x="0" y="0"/>
                </a:moveTo>
                <a:lnTo>
                  <a:pt x="4633740" y="0"/>
                </a:lnTo>
                <a:lnTo>
                  <a:pt x="4633740" y="4633739"/>
                </a:lnTo>
                <a:lnTo>
                  <a:pt x="0" y="463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descr="n144 zalo Tran Quang Hieu"/>
          <p:cNvSpPr/>
          <p:nvPr/>
        </p:nvSpPr>
        <p:spPr>
          <a:xfrm rot="7154980">
            <a:off x="14030219" y="176355"/>
            <a:ext cx="4633739" cy="4633739"/>
          </a:xfrm>
          <a:custGeom>
            <a:avLst/>
            <a:gdLst/>
            <a:ahLst/>
            <a:cxnLst/>
            <a:rect l="l" t="t" r="r" b="b"/>
            <a:pathLst>
              <a:path w="4633739" h="4633739">
                <a:moveTo>
                  <a:pt x="0" y="0"/>
                </a:moveTo>
                <a:lnTo>
                  <a:pt x="4633740" y="0"/>
                </a:lnTo>
                <a:lnTo>
                  <a:pt x="4633740" y="4633739"/>
                </a:lnTo>
                <a:lnTo>
                  <a:pt x="0" y="463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TextBox 18" descr="n144 zalo Tran Quang Hieu"/>
          <p:cNvSpPr txBox="1"/>
          <p:nvPr/>
        </p:nvSpPr>
        <p:spPr>
          <a:xfrm>
            <a:off x="2639108" y="520350"/>
            <a:ext cx="5356872" cy="859338"/>
          </a:xfrm>
          <a:prstGeom prst="rect">
            <a:avLst/>
          </a:prstGeom>
        </p:spPr>
        <p:txBody>
          <a:bodyPr lIns="0" tIns="0" rIns="0" bIns="0" rtlCol="0" anchor="t">
            <a:spAutoFit/>
          </a:bodyPr>
          <a:lstStyle/>
          <a:p>
            <a:pPr algn="ctr">
              <a:lnSpc>
                <a:spcPts val="6453"/>
              </a:lnSpc>
            </a:pPr>
            <a:r>
              <a:rPr lang="en-US" sz="6088" b="1">
                <a:solidFill>
                  <a:srgbClr val="FFFFFF"/>
                </a:solidFill>
                <a:latin typeface="Arial" panose="020B0604020202020204" pitchFamily="34" charset="0"/>
                <a:ea typeface="Garet Bold"/>
                <a:cs typeface="Arial" panose="020B0604020202020204" pitchFamily="34" charset="0"/>
                <a:sym typeface="Garet Bold"/>
              </a:rPr>
              <a:t>LUYỆN TẬP </a:t>
            </a:r>
          </a:p>
        </p:txBody>
      </p:sp>
      <p:sp>
        <p:nvSpPr>
          <p:cNvPr id="19" name="TextBox 19" descr="n144 zalo Tran Quang Hieu"/>
          <p:cNvSpPr txBox="1"/>
          <p:nvPr/>
        </p:nvSpPr>
        <p:spPr>
          <a:xfrm>
            <a:off x="623252" y="1998557"/>
            <a:ext cx="9133114" cy="7026667"/>
          </a:xfrm>
          <a:prstGeom prst="rect">
            <a:avLst/>
          </a:prstGeom>
        </p:spPr>
        <p:txBody>
          <a:bodyPr wrap="square" lIns="0" tIns="0" rIns="0" bIns="0" rtlCol="0" anchor="t">
            <a:spAutoFit/>
          </a:bodyPr>
          <a:lstStyle/>
          <a:p>
            <a:pPr algn="ctr">
              <a:lnSpc>
                <a:spcPct val="120000"/>
              </a:lnSpc>
            </a:pPr>
            <a:r>
              <a:rPr lang="en-US" sz="4200" b="1">
                <a:solidFill>
                  <a:schemeClr val="bg1"/>
                </a:solidFill>
                <a:latin typeface="Arial" panose="020B0604020202020204" pitchFamily="34" charset="0"/>
                <a:ea typeface="Open Sans" panose="020B0606030504020204" pitchFamily="34" charset="0"/>
                <a:cs typeface="Arial" panose="020B0604020202020204" pitchFamily="34" charset="0"/>
                <a:sym typeface="Garet"/>
              </a:rPr>
              <a:t>PHIẾU HỌC TẬP SỐ 3</a:t>
            </a:r>
          </a:p>
          <a:p>
            <a:pPr algn="just">
              <a:lnSpc>
                <a:spcPct val="120000"/>
              </a:lnSpc>
            </a:pPr>
            <a:r>
              <a:rPr lang="en-US" sz="3800" b="1">
                <a:solidFill>
                  <a:schemeClr val="bg1"/>
                </a:solidFill>
                <a:latin typeface="Arial" panose="020B0604020202020204" pitchFamily="34" charset="0"/>
                <a:ea typeface="Open Sans" panose="020B0606030504020204" pitchFamily="34" charset="0"/>
                <a:cs typeface="Arial" panose="020B0604020202020204" pitchFamily="34" charset="0"/>
                <a:sym typeface="Garet"/>
              </a:rPr>
              <a:t>Câu 1. </a:t>
            </a:r>
            <a:r>
              <a:rPr lang="vi-VN" sz="3800">
                <a:solidFill>
                  <a:schemeClr val="bg1"/>
                </a:solidFill>
                <a:latin typeface="Arial" panose="020B0604020202020204" pitchFamily="34" charset="0"/>
                <a:ea typeface="Open Sans" panose="020B0606030504020204" pitchFamily="34" charset="0"/>
                <a:cs typeface="Arial" panose="020B0604020202020204" pitchFamily="34" charset="0"/>
                <a:sym typeface="Garet"/>
              </a:rPr>
              <a:t>So sánh ưu, nhược điểm của chụp cộng hưởng từ so với chụp CT.</a:t>
            </a:r>
            <a:endParaRPr lang="en-US" sz="3800">
              <a:solidFill>
                <a:schemeClr val="bg1"/>
              </a:solidFill>
              <a:latin typeface="Arial" panose="020B0604020202020204" pitchFamily="34" charset="0"/>
              <a:ea typeface="Open Sans" panose="020B0606030504020204" pitchFamily="34" charset="0"/>
              <a:cs typeface="Arial" panose="020B0604020202020204" pitchFamily="34" charset="0"/>
              <a:sym typeface="Garet"/>
            </a:endParaRPr>
          </a:p>
          <a:p>
            <a:pPr algn="just">
              <a:lnSpc>
                <a:spcPct val="120000"/>
              </a:lnSpc>
            </a:pPr>
            <a:r>
              <a:rPr lang="en-US" sz="3800" b="1">
                <a:solidFill>
                  <a:schemeClr val="bg1"/>
                </a:solidFill>
                <a:latin typeface="Arial" panose="020B0604020202020204" pitchFamily="34" charset="0"/>
                <a:ea typeface="Open Sans" panose="020B0606030504020204" pitchFamily="34" charset="0"/>
                <a:cs typeface="Arial" panose="020B0604020202020204" pitchFamily="34" charset="0"/>
                <a:sym typeface="Garet"/>
              </a:rPr>
              <a:t>Câu 2. </a:t>
            </a:r>
            <a:r>
              <a:rPr lang="vi-VN" sz="3800">
                <a:solidFill>
                  <a:schemeClr val="bg1"/>
                </a:solidFill>
                <a:latin typeface="Arial" panose="020B0604020202020204" pitchFamily="34" charset="0"/>
                <a:ea typeface="Open Sans" panose="020B0606030504020204" pitchFamily="34" charset="0"/>
                <a:cs typeface="Arial" panose="020B0604020202020204" pitchFamily="34" charset="0"/>
                <a:sym typeface="Garet"/>
              </a:rPr>
              <a:t>Giải thích tại sao chụp MRI có thể được coi là an toàn hơn so với chụp CT.</a:t>
            </a:r>
            <a:endParaRPr lang="en-US" sz="3800">
              <a:solidFill>
                <a:schemeClr val="bg1"/>
              </a:solidFill>
              <a:latin typeface="Arial" panose="020B0604020202020204" pitchFamily="34" charset="0"/>
              <a:cs typeface="Arial" panose="020B0604020202020204" pitchFamily="34" charset="0"/>
            </a:endParaRPr>
          </a:p>
          <a:p>
            <a:pPr algn="just">
              <a:lnSpc>
                <a:spcPct val="120000"/>
              </a:lnSpc>
            </a:pPr>
            <a:r>
              <a:rPr lang="en-US" sz="3800" b="1">
                <a:solidFill>
                  <a:schemeClr val="bg1"/>
                </a:solidFill>
                <a:latin typeface="Arial" panose="020B0604020202020204" pitchFamily="34" charset="0"/>
                <a:cs typeface="Arial" panose="020B0604020202020204" pitchFamily="34" charset="0"/>
              </a:rPr>
              <a:t>Câu 3. </a:t>
            </a:r>
            <a:r>
              <a:rPr lang="vi-VN" sz="3800">
                <a:solidFill>
                  <a:schemeClr val="bg1"/>
                </a:solidFill>
                <a:latin typeface="Arial" panose="020B0604020202020204" pitchFamily="34" charset="0"/>
                <a:cs typeface="Arial" panose="020B0604020202020204" pitchFamily="34" charset="0"/>
              </a:rPr>
              <a:t>Giải thích tại sao trong một số trường hợp có thể chọn chụp CT thay vì chụp MRI.</a:t>
            </a:r>
            <a:endParaRPr lang="en-US" sz="3800">
              <a:solidFill>
                <a:schemeClr val="bg1"/>
              </a:solidFill>
              <a:latin typeface="Arial" panose="020B0604020202020204" pitchFamily="34" charset="0"/>
              <a:cs typeface="Arial" panose="020B0604020202020204" pitchFamily="34" charset="0"/>
            </a:endParaRPr>
          </a:p>
          <a:p>
            <a:pPr algn="just">
              <a:lnSpc>
                <a:spcPct val="120000"/>
              </a:lnSpc>
            </a:pPr>
            <a:r>
              <a:rPr lang="en-US" sz="3800" b="1">
                <a:solidFill>
                  <a:schemeClr val="bg1"/>
                </a:solidFill>
                <a:latin typeface="Arial" panose="020B0604020202020204" pitchFamily="34" charset="0"/>
                <a:cs typeface="Arial" panose="020B0604020202020204" pitchFamily="34" charset="0"/>
              </a:rPr>
              <a:t>Câu 4. </a:t>
            </a:r>
            <a:r>
              <a:rPr lang="vi-VN" sz="3800">
                <a:solidFill>
                  <a:schemeClr val="bg1"/>
                </a:solidFill>
                <a:latin typeface="Arial" panose="020B0604020202020204" pitchFamily="34" charset="0"/>
                <a:cs typeface="Arial" panose="020B0604020202020204" pitchFamily="34" charset="0"/>
              </a:rPr>
              <a:t>Giải thích tại sao chụp MRI được gọi là không xâm lấn.</a:t>
            </a:r>
            <a:endParaRPr lang="en-US" sz="3800">
              <a:solidFill>
                <a:schemeClr val="bg1"/>
              </a:solidFill>
              <a:latin typeface="Arial" panose="020B0604020202020204" pitchFamily="34" charset="0"/>
              <a:ea typeface="Open Sans" panose="020B0606030504020204" pitchFamily="34" charset="0"/>
              <a:cs typeface="Arial" panose="020B0604020202020204" pitchFamily="34" charset="0"/>
              <a:sym typeface="Garet"/>
            </a:endParaRPr>
          </a:p>
        </p:txBody>
      </p:sp>
      <p:sp>
        <p:nvSpPr>
          <p:cNvPr id="23" name="Freeform 3" descr="n144 zalo Tran Quang Hieu"/>
          <p:cNvSpPr/>
          <p:nvPr/>
        </p:nvSpPr>
        <p:spPr>
          <a:xfrm>
            <a:off x="14173200" y="411486"/>
            <a:ext cx="4314248" cy="4198614"/>
          </a:xfrm>
          <a:prstGeom prst="ellipse">
            <a:avLst/>
          </a:prstGeom>
          <a:blipFill>
            <a:blip r:embed="rId4"/>
            <a:stretch>
              <a:fillRect l="-12342"/>
            </a:stretch>
          </a:blipFill>
          <a:ln w="76200">
            <a:solidFill>
              <a:srgbClr val="0070C0"/>
            </a:solidFill>
          </a:ln>
        </p:spPr>
        <p:txBody>
          <a:bodyPr/>
          <a:lstStyle/>
          <a:p>
            <a:endParaRPr lang="en-US"/>
          </a:p>
        </p:txBody>
      </p:sp>
      <p:sp>
        <p:nvSpPr>
          <p:cNvPr id="24" name="Freeform 4" descr="n144 zalo Tran Quang Hieu"/>
          <p:cNvSpPr/>
          <p:nvPr/>
        </p:nvSpPr>
        <p:spPr>
          <a:xfrm>
            <a:off x="10210273" y="2238134"/>
            <a:ext cx="4011456" cy="4102657"/>
          </a:xfrm>
          <a:prstGeom prst="ellipse">
            <a:avLst/>
          </a:prstGeom>
          <a:blipFill>
            <a:blip r:embed="rId5"/>
            <a:stretch>
              <a:fillRect l="-44742"/>
            </a:stretch>
          </a:blipFill>
          <a:ln w="76200">
            <a:solidFill>
              <a:srgbClr val="0070C0"/>
            </a:solidFill>
          </a:ln>
        </p:spPr>
        <p:txBody>
          <a:bodyPr/>
          <a:lstStyle/>
          <a:p>
            <a:endParaRPr lang="en-US"/>
          </a:p>
        </p:txBody>
      </p:sp>
      <p:pic>
        <p:nvPicPr>
          <p:cNvPr id="26" name="Picture 25" descr="n144 zalo Tran Quang Hieu">
            <a:extLst>
              <a:ext uri="{FF2B5EF4-FFF2-40B4-BE49-F238E27FC236}">
                <a16:creationId xmlns:a16="http://schemas.microsoft.com/office/drawing/2014/main" id="{268311C6-D743-D142-3AAA-BB61635D38CF}"/>
              </a:ext>
            </a:extLst>
          </p:cNvPr>
          <p:cNvPicPr>
            <a:picLocks noChangeAspect="1"/>
          </p:cNvPicPr>
          <p:nvPr/>
        </p:nvPicPr>
        <p:blipFill rotWithShape="1">
          <a:blip r:embed="rId6"/>
          <a:srcRect l="11643"/>
          <a:stretch/>
        </p:blipFill>
        <p:spPr>
          <a:xfrm>
            <a:off x="13098699" y="5537776"/>
            <a:ext cx="4508556" cy="4172735"/>
          </a:xfrm>
          <a:prstGeom prst="ellipse">
            <a:avLst/>
          </a:prstGeom>
          <a:ln w="76200">
            <a:solidFill>
              <a:srgbClr val="0070C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animEffect transition="in" filter="fade">
                                      <p:cBhvr>
                                        <p:cTn id="34" dur="500"/>
                                        <p:tgtEl>
                                          <p:spTgt spid="1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fade">
                                      <p:cBhvr>
                                        <p:cTn id="39" dur="500"/>
                                        <p:tgtEl>
                                          <p:spTgt spid="1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xEl>
                                              <p:pRg st="3" end="3"/>
                                            </p:txEl>
                                          </p:spTgt>
                                        </p:tgtEl>
                                        <p:attrNameLst>
                                          <p:attrName>style.visibility</p:attrName>
                                        </p:attrNameLst>
                                      </p:cBhvr>
                                      <p:to>
                                        <p:strVal val="visible"/>
                                      </p:to>
                                    </p:set>
                                    <p:animEffect transition="in" filter="fade">
                                      <p:cBhvr>
                                        <p:cTn id="44" dur="500"/>
                                        <p:tgtEl>
                                          <p:spTgt spid="19">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9">
                                            <p:txEl>
                                              <p:pRg st="4" end="4"/>
                                            </p:txEl>
                                          </p:spTgt>
                                        </p:tgtEl>
                                        <p:attrNameLst>
                                          <p:attrName>style.visibility</p:attrName>
                                        </p:attrNameLst>
                                      </p:cBhvr>
                                      <p:to>
                                        <p:strVal val="visible"/>
                                      </p:to>
                                    </p:set>
                                    <p:animEffect transition="in" filter="fade">
                                      <p:cBhvr>
                                        <p:cTn id="49"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144 zalo Tran Quang Hieu"/>
          <p:cNvGrpSpPr/>
          <p:nvPr/>
        </p:nvGrpSpPr>
        <p:grpSpPr>
          <a:xfrm>
            <a:off x="-817488" y="-275129"/>
            <a:ext cx="12699633" cy="10837258"/>
            <a:chOff x="0" y="0"/>
            <a:chExt cx="3344759" cy="2854257"/>
          </a:xfrm>
        </p:grpSpPr>
        <p:sp>
          <p:nvSpPr>
            <p:cNvPr id="3" name="Freeform 3"/>
            <p:cNvSpPr/>
            <p:nvPr/>
          </p:nvSpPr>
          <p:spPr>
            <a:xfrm>
              <a:off x="0" y="0"/>
              <a:ext cx="3344759" cy="2854257"/>
            </a:xfrm>
            <a:custGeom>
              <a:avLst/>
              <a:gdLst/>
              <a:ahLst/>
              <a:cxnLst/>
              <a:rect l="l" t="t" r="r" b="b"/>
              <a:pathLst>
                <a:path w="3344759" h="2854257">
                  <a:moveTo>
                    <a:pt x="60962" y="0"/>
                  </a:moveTo>
                  <a:lnTo>
                    <a:pt x="3283798" y="0"/>
                  </a:lnTo>
                  <a:cubicBezTo>
                    <a:pt x="3317466" y="0"/>
                    <a:pt x="3344759" y="27294"/>
                    <a:pt x="3344759" y="60962"/>
                  </a:cubicBezTo>
                  <a:lnTo>
                    <a:pt x="3344759" y="2793296"/>
                  </a:lnTo>
                  <a:cubicBezTo>
                    <a:pt x="3344759" y="2826964"/>
                    <a:pt x="3317466" y="2854257"/>
                    <a:pt x="3283798" y="2854257"/>
                  </a:cubicBezTo>
                  <a:lnTo>
                    <a:pt x="60962" y="2854257"/>
                  </a:lnTo>
                  <a:cubicBezTo>
                    <a:pt x="27294" y="2854257"/>
                    <a:pt x="0" y="2826964"/>
                    <a:pt x="0" y="2793296"/>
                  </a:cubicBezTo>
                  <a:lnTo>
                    <a:pt x="0" y="60962"/>
                  </a:lnTo>
                  <a:cubicBezTo>
                    <a:pt x="0" y="27294"/>
                    <a:pt x="27294" y="0"/>
                    <a:pt x="60962" y="0"/>
                  </a:cubicBez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4" name="TextBox 4"/>
            <p:cNvSpPr txBox="1"/>
            <p:nvPr/>
          </p:nvSpPr>
          <p:spPr>
            <a:xfrm>
              <a:off x="0" y="-38100"/>
              <a:ext cx="3344759" cy="289235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5" name="Freeform 5" descr="n144 zalo Tran Quang Hieu"/>
          <p:cNvSpPr/>
          <p:nvPr/>
        </p:nvSpPr>
        <p:spPr>
          <a:xfrm rot="7154980">
            <a:off x="9845804" y="1959104"/>
            <a:ext cx="4633739" cy="4633739"/>
          </a:xfrm>
          <a:custGeom>
            <a:avLst/>
            <a:gdLst/>
            <a:ahLst/>
            <a:cxnLst/>
            <a:rect l="l" t="t" r="r" b="b"/>
            <a:pathLst>
              <a:path w="4633739" h="4633739">
                <a:moveTo>
                  <a:pt x="0" y="0"/>
                </a:moveTo>
                <a:lnTo>
                  <a:pt x="4633739" y="0"/>
                </a:lnTo>
                <a:lnTo>
                  <a:pt x="4633739" y="4633739"/>
                </a:lnTo>
                <a:lnTo>
                  <a:pt x="0" y="463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descr="n144 zalo Tran Quang Hieu"/>
          <p:cNvSpPr/>
          <p:nvPr/>
        </p:nvSpPr>
        <p:spPr>
          <a:xfrm rot="7154980">
            <a:off x="13122404" y="5311904"/>
            <a:ext cx="4633739" cy="4633739"/>
          </a:xfrm>
          <a:custGeom>
            <a:avLst/>
            <a:gdLst/>
            <a:ahLst/>
            <a:cxnLst/>
            <a:rect l="l" t="t" r="r" b="b"/>
            <a:pathLst>
              <a:path w="4633739" h="4633739">
                <a:moveTo>
                  <a:pt x="0" y="0"/>
                </a:moveTo>
                <a:lnTo>
                  <a:pt x="4633740" y="0"/>
                </a:lnTo>
                <a:lnTo>
                  <a:pt x="4633740" y="4633739"/>
                </a:lnTo>
                <a:lnTo>
                  <a:pt x="0" y="463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descr="n144 zalo Tran Quang Hieu"/>
          <p:cNvSpPr/>
          <p:nvPr/>
        </p:nvSpPr>
        <p:spPr>
          <a:xfrm rot="7154980">
            <a:off x="14030219" y="176355"/>
            <a:ext cx="4633739" cy="4633739"/>
          </a:xfrm>
          <a:custGeom>
            <a:avLst/>
            <a:gdLst/>
            <a:ahLst/>
            <a:cxnLst/>
            <a:rect l="l" t="t" r="r" b="b"/>
            <a:pathLst>
              <a:path w="4633739" h="4633739">
                <a:moveTo>
                  <a:pt x="0" y="0"/>
                </a:moveTo>
                <a:lnTo>
                  <a:pt x="4633740" y="0"/>
                </a:lnTo>
                <a:lnTo>
                  <a:pt x="4633740" y="4633739"/>
                </a:lnTo>
                <a:lnTo>
                  <a:pt x="0" y="463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TextBox 18" descr="n144 zalo Tran Quang Hieu"/>
          <p:cNvSpPr txBox="1"/>
          <p:nvPr/>
        </p:nvSpPr>
        <p:spPr>
          <a:xfrm>
            <a:off x="527282" y="615888"/>
            <a:ext cx="10744200" cy="750655"/>
          </a:xfrm>
          <a:prstGeom prst="rect">
            <a:avLst/>
          </a:prstGeom>
        </p:spPr>
        <p:txBody>
          <a:bodyPr wrap="square" lIns="0" tIns="0" rIns="0" bIns="0" rtlCol="0" anchor="t">
            <a:spAutoFit/>
          </a:bodyPr>
          <a:lstStyle/>
          <a:p>
            <a:pPr algn="ctr">
              <a:lnSpc>
                <a:spcPts val="6453"/>
              </a:lnSpc>
            </a:pPr>
            <a:r>
              <a:rPr lang="en-US" sz="4300" b="1">
                <a:solidFill>
                  <a:srgbClr val="FFFFFF"/>
                </a:solidFill>
                <a:latin typeface="Arial" panose="020B0604020202020204" pitchFamily="34" charset="0"/>
                <a:ea typeface="Garet Bold"/>
                <a:cs typeface="Arial" panose="020B0604020202020204" pitchFamily="34" charset="0"/>
                <a:sym typeface="Garet Bold"/>
              </a:rPr>
              <a:t>ĐÁP ÁN PHIẾU HỌC TẬP SỐ 3</a:t>
            </a:r>
          </a:p>
        </p:txBody>
      </p:sp>
      <p:sp>
        <p:nvSpPr>
          <p:cNvPr id="19" name="TextBox 19" descr="n144 zalo Tran Quang Hieu"/>
          <p:cNvSpPr txBox="1"/>
          <p:nvPr/>
        </p:nvSpPr>
        <p:spPr>
          <a:xfrm>
            <a:off x="544286" y="1512731"/>
            <a:ext cx="9372676" cy="1051570"/>
          </a:xfrm>
          <a:prstGeom prst="rect">
            <a:avLst/>
          </a:prstGeom>
        </p:spPr>
        <p:txBody>
          <a:bodyPr wrap="square" lIns="0" tIns="0" rIns="0" bIns="0" rtlCol="0" anchor="t">
            <a:spAutoFit/>
          </a:bodyPr>
          <a:lstStyle/>
          <a:p>
            <a:pPr algn="just">
              <a:lnSpc>
                <a:spcPts val="4141"/>
              </a:lnSpc>
            </a:pPr>
            <a:r>
              <a:rPr lang="vi-VN" sz="3600" b="1">
                <a:solidFill>
                  <a:srgbClr val="FFFFFF"/>
                </a:solidFill>
                <a:latin typeface="Arial" panose="020B0604020202020204" pitchFamily="34" charset="0"/>
                <a:ea typeface="Open Sans" panose="020B0606030504020204" pitchFamily="34" charset="0"/>
                <a:cs typeface="Arial" panose="020B0604020202020204" pitchFamily="34" charset="0"/>
                <a:sym typeface="Garet"/>
              </a:rPr>
              <a:t>Câu </a:t>
            </a:r>
            <a:r>
              <a:rPr lang="en-US" sz="3600" b="1">
                <a:solidFill>
                  <a:srgbClr val="FFFFFF"/>
                </a:solidFill>
                <a:latin typeface="Arial" panose="020B0604020202020204" pitchFamily="34" charset="0"/>
                <a:ea typeface="Open Sans" panose="020B0606030504020204" pitchFamily="34" charset="0"/>
                <a:cs typeface="Arial" panose="020B0604020202020204" pitchFamily="34" charset="0"/>
                <a:sym typeface="Garet"/>
              </a:rPr>
              <a:t>1</a:t>
            </a:r>
            <a:r>
              <a:rPr lang="vi-VN" sz="3600" b="1">
                <a:solidFill>
                  <a:srgbClr val="FFFFFF"/>
                </a:solidFill>
                <a:latin typeface="Arial" panose="020B0604020202020204" pitchFamily="34" charset="0"/>
                <a:ea typeface="Open Sans" panose="020B0606030504020204" pitchFamily="34" charset="0"/>
                <a:cs typeface="Arial" panose="020B0604020202020204" pitchFamily="34" charset="0"/>
                <a:sym typeface="Garet"/>
              </a:rPr>
              <a:t>: </a:t>
            </a:r>
            <a:r>
              <a:rPr lang="vi-VN" sz="3600">
                <a:solidFill>
                  <a:srgbClr val="FFFFFF"/>
                </a:solidFill>
                <a:latin typeface="Arial" panose="020B0604020202020204" pitchFamily="34" charset="0"/>
                <a:ea typeface="Open Sans" panose="020B0606030504020204" pitchFamily="34" charset="0"/>
                <a:cs typeface="Arial" panose="020B0604020202020204" pitchFamily="34" charset="0"/>
                <a:sym typeface="Garet"/>
              </a:rPr>
              <a:t>So sánh ưu, nhược điểm của chụp cộng hưởng từ so với chụp CT.</a:t>
            </a:r>
            <a:endParaRPr lang="en-US" sz="3600">
              <a:solidFill>
                <a:srgbClr val="FFFFFF"/>
              </a:solidFill>
              <a:latin typeface="Arial" panose="020B0604020202020204" pitchFamily="34" charset="0"/>
              <a:ea typeface="Open Sans" panose="020B0606030504020204" pitchFamily="34" charset="0"/>
              <a:cs typeface="Arial" panose="020B0604020202020204" pitchFamily="34" charset="0"/>
              <a:sym typeface="Garet"/>
            </a:endParaRPr>
          </a:p>
        </p:txBody>
      </p:sp>
      <p:sp>
        <p:nvSpPr>
          <p:cNvPr id="22" name="TextBox 21" descr="n144 zalo Tran Quang Hieu">
            <a:extLst>
              <a:ext uri="{FF2B5EF4-FFF2-40B4-BE49-F238E27FC236}">
                <a16:creationId xmlns:a16="http://schemas.microsoft.com/office/drawing/2014/main" id="{04B4BFEE-B3C5-E8CC-8BB4-41C1CE9CB1E2}"/>
              </a:ext>
            </a:extLst>
          </p:cNvPr>
          <p:cNvSpPr txBox="1"/>
          <p:nvPr/>
        </p:nvSpPr>
        <p:spPr>
          <a:xfrm>
            <a:off x="527282" y="2806577"/>
            <a:ext cx="9467410" cy="7417415"/>
          </a:xfrm>
          <a:prstGeom prst="rect">
            <a:avLst/>
          </a:prstGeom>
          <a:noFill/>
        </p:spPr>
        <p:txBody>
          <a:bodyPr wrap="square">
            <a:spAutoFit/>
          </a:bodyPr>
          <a:lstStyle/>
          <a:p>
            <a:pPr algn="just"/>
            <a:r>
              <a:rPr lang="vi-VN" sz="3400" b="1" i="1">
                <a:solidFill>
                  <a:schemeClr val="bg1"/>
                </a:solidFill>
                <a:latin typeface="Arial" panose="020B0604020202020204" pitchFamily="34" charset="0"/>
                <a:cs typeface="Arial" panose="020B0604020202020204" pitchFamily="34" charset="0"/>
              </a:rPr>
              <a:t>Ưu điểm:</a:t>
            </a:r>
            <a:endParaRPr lang="vi-VN" sz="3400" b="1">
              <a:solidFill>
                <a:schemeClr val="bg1"/>
              </a:solidFill>
              <a:latin typeface="Arial" panose="020B0604020202020204" pitchFamily="34" charset="0"/>
              <a:cs typeface="Arial" panose="020B0604020202020204" pitchFamily="34" charset="0"/>
            </a:endParaRPr>
          </a:p>
          <a:p>
            <a:pPr algn="just"/>
            <a:r>
              <a:rPr lang="vi-VN" sz="3400">
                <a:solidFill>
                  <a:schemeClr val="bg1"/>
                </a:solidFill>
                <a:latin typeface="Arial" panose="020B0604020202020204" pitchFamily="34" charset="0"/>
                <a:cs typeface="Arial" panose="020B0604020202020204" pitchFamily="34" charset="0"/>
              </a:rPr>
              <a:t>- Sử dụng sóng từ trường nên an toàn cho người bệnh</a:t>
            </a:r>
          </a:p>
          <a:p>
            <a:pPr algn="just"/>
            <a:r>
              <a:rPr lang="vi-VN" sz="3400">
                <a:solidFill>
                  <a:schemeClr val="bg1"/>
                </a:solidFill>
                <a:latin typeface="Arial" panose="020B0604020202020204" pitchFamily="34" charset="0"/>
                <a:cs typeface="Arial" panose="020B0604020202020204" pitchFamily="34" charset="0"/>
              </a:rPr>
              <a:t>- MRI cung cấp hình ảnh có chất lượng cao, sắc nét và chi tiết hơn so với CT. MRI tạo ra hình ảnh các mô mềm, các vị trí khuất tốt hơn nhiều so với CT.</a:t>
            </a:r>
          </a:p>
          <a:p>
            <a:pPr algn="just"/>
            <a:r>
              <a:rPr lang="vi-VN" sz="3400" b="1" i="1">
                <a:solidFill>
                  <a:schemeClr val="bg1"/>
                </a:solidFill>
                <a:latin typeface="Arial" panose="020B0604020202020204" pitchFamily="34" charset="0"/>
                <a:cs typeface="Arial" panose="020B0604020202020204" pitchFamily="34" charset="0"/>
              </a:rPr>
              <a:t>Nhược điểm:</a:t>
            </a:r>
            <a:endParaRPr lang="vi-VN" sz="3400" b="1">
              <a:solidFill>
                <a:schemeClr val="bg1"/>
              </a:solidFill>
              <a:latin typeface="Arial" panose="020B0604020202020204" pitchFamily="34" charset="0"/>
              <a:cs typeface="Arial" panose="020B0604020202020204" pitchFamily="34" charset="0"/>
            </a:endParaRPr>
          </a:p>
          <a:p>
            <a:pPr algn="just"/>
            <a:r>
              <a:rPr lang="vi-VN" sz="3400">
                <a:solidFill>
                  <a:schemeClr val="bg1"/>
                </a:solidFill>
                <a:latin typeface="Arial" panose="020B0604020202020204" pitchFamily="34" charset="0"/>
                <a:cs typeface="Arial" panose="020B0604020202020204" pitchFamily="34" charset="0"/>
              </a:rPr>
              <a:t>- Thời gian chụp cộng hưởng từ dài hơn, khoảng 10- 30 phút</a:t>
            </a:r>
          </a:p>
          <a:p>
            <a:pPr algn="just"/>
            <a:r>
              <a:rPr lang="vi-VN" sz="3400">
                <a:solidFill>
                  <a:schemeClr val="bg1"/>
                </a:solidFill>
                <a:latin typeface="Arial" panose="020B0604020202020204" pitchFamily="34" charset="0"/>
                <a:cs typeface="Arial" panose="020B0604020202020204" pitchFamily="34" charset="0"/>
              </a:rPr>
              <a:t>- Máy MRI tạo ra tiếng ồn lớn, vì vậy cần sử dụng tai nghe hoặc nút tai để tránh ảnh hưởng thính lực.</a:t>
            </a:r>
          </a:p>
          <a:p>
            <a:pPr algn="just"/>
            <a:r>
              <a:rPr lang="vi-VN" sz="3400">
                <a:solidFill>
                  <a:schemeClr val="bg1"/>
                </a:solidFill>
                <a:latin typeface="Arial" panose="020B0604020202020204" pitchFamily="34" charset="0"/>
                <a:cs typeface="Arial" panose="020B0604020202020204" pitchFamily="34" charset="0"/>
              </a:rPr>
              <a:t>- Chi phí cao.</a:t>
            </a:r>
          </a:p>
        </p:txBody>
      </p:sp>
      <p:sp>
        <p:nvSpPr>
          <p:cNvPr id="23" name="Freeform 3" descr="n144 zalo Tran Quang Hieu"/>
          <p:cNvSpPr/>
          <p:nvPr/>
        </p:nvSpPr>
        <p:spPr>
          <a:xfrm>
            <a:off x="14173200" y="411486"/>
            <a:ext cx="4314248" cy="4198614"/>
          </a:xfrm>
          <a:prstGeom prst="ellipse">
            <a:avLst/>
          </a:prstGeom>
          <a:blipFill>
            <a:blip r:embed="rId4"/>
            <a:stretch>
              <a:fillRect l="-12342"/>
            </a:stretch>
          </a:blipFill>
          <a:ln w="76200">
            <a:solidFill>
              <a:srgbClr val="0070C0"/>
            </a:solidFill>
          </a:ln>
        </p:spPr>
        <p:txBody>
          <a:bodyPr/>
          <a:lstStyle/>
          <a:p>
            <a:endParaRPr lang="en-US"/>
          </a:p>
        </p:txBody>
      </p:sp>
      <p:sp>
        <p:nvSpPr>
          <p:cNvPr id="24" name="Freeform 4" descr="n144 zalo Tran Quang Hieu"/>
          <p:cNvSpPr/>
          <p:nvPr/>
        </p:nvSpPr>
        <p:spPr>
          <a:xfrm>
            <a:off x="10210273" y="2238134"/>
            <a:ext cx="4011456" cy="4102657"/>
          </a:xfrm>
          <a:prstGeom prst="ellipse">
            <a:avLst/>
          </a:prstGeom>
          <a:blipFill>
            <a:blip r:embed="rId5"/>
            <a:stretch>
              <a:fillRect l="-44742"/>
            </a:stretch>
          </a:blipFill>
          <a:ln w="76200">
            <a:solidFill>
              <a:srgbClr val="0070C0"/>
            </a:solidFill>
          </a:ln>
        </p:spPr>
        <p:txBody>
          <a:bodyPr/>
          <a:lstStyle/>
          <a:p>
            <a:endParaRPr lang="en-US"/>
          </a:p>
        </p:txBody>
      </p:sp>
      <p:pic>
        <p:nvPicPr>
          <p:cNvPr id="26" name="Picture 25" descr="n144 zalo Tran Quang Hieu">
            <a:extLst>
              <a:ext uri="{FF2B5EF4-FFF2-40B4-BE49-F238E27FC236}">
                <a16:creationId xmlns:a16="http://schemas.microsoft.com/office/drawing/2014/main" id="{268311C6-D743-D142-3AAA-BB61635D38CF}"/>
              </a:ext>
            </a:extLst>
          </p:cNvPr>
          <p:cNvPicPr>
            <a:picLocks noChangeAspect="1"/>
          </p:cNvPicPr>
          <p:nvPr/>
        </p:nvPicPr>
        <p:blipFill rotWithShape="1">
          <a:blip r:embed="rId6"/>
          <a:srcRect l="11643"/>
          <a:stretch/>
        </p:blipFill>
        <p:spPr>
          <a:xfrm>
            <a:off x="13098699" y="5537776"/>
            <a:ext cx="4508556" cy="4172735"/>
          </a:xfrm>
          <a:prstGeom prst="ellipse">
            <a:avLst/>
          </a:prstGeom>
          <a:ln w="76200">
            <a:solidFill>
              <a:srgbClr val="0070C0"/>
            </a:solidFill>
          </a:ln>
        </p:spPr>
      </p:pic>
    </p:spTree>
    <p:extLst>
      <p:ext uri="{BB962C8B-B14F-4D97-AF65-F5344CB8AC3E}">
        <p14:creationId xmlns:p14="http://schemas.microsoft.com/office/powerpoint/2010/main" val="18322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fade">
                                      <p:cBhvr>
                                        <p:cTn id="20" dur="500"/>
                                        <p:tgtEl>
                                          <p:spTgt spid="2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fade">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fade">
                                      <p:cBhvr>
                                        <p:cTn id="28" dur="500"/>
                                        <p:tgtEl>
                                          <p:spTgt spid="22">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xEl>
                                              <p:pRg st="4" end="4"/>
                                            </p:txEl>
                                          </p:spTgt>
                                        </p:tgtEl>
                                        <p:attrNameLst>
                                          <p:attrName>style.visibility</p:attrName>
                                        </p:attrNameLst>
                                      </p:cBhvr>
                                      <p:to>
                                        <p:strVal val="visible"/>
                                      </p:to>
                                    </p:set>
                                    <p:animEffect transition="in" filter="fade">
                                      <p:cBhvr>
                                        <p:cTn id="31" dur="500"/>
                                        <p:tgtEl>
                                          <p:spTgt spid="22">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xEl>
                                              <p:pRg st="5" end="5"/>
                                            </p:txEl>
                                          </p:spTgt>
                                        </p:tgtEl>
                                        <p:attrNameLst>
                                          <p:attrName>style.visibility</p:attrName>
                                        </p:attrNameLst>
                                      </p:cBhvr>
                                      <p:to>
                                        <p:strVal val="visible"/>
                                      </p:to>
                                    </p:set>
                                    <p:animEffect transition="in" filter="fade">
                                      <p:cBhvr>
                                        <p:cTn id="34" dur="500"/>
                                        <p:tgtEl>
                                          <p:spTgt spid="22">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xEl>
                                              <p:pRg st="6" end="6"/>
                                            </p:txEl>
                                          </p:spTgt>
                                        </p:tgtEl>
                                        <p:attrNameLst>
                                          <p:attrName>style.visibility</p:attrName>
                                        </p:attrNameLst>
                                      </p:cBhvr>
                                      <p:to>
                                        <p:strVal val="visible"/>
                                      </p:to>
                                    </p:set>
                                    <p:animEffect transition="in" filter="fade">
                                      <p:cBhvr>
                                        <p:cTn id="37"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144 zalo Tran Quang Hieu"/>
          <p:cNvGrpSpPr/>
          <p:nvPr/>
        </p:nvGrpSpPr>
        <p:grpSpPr>
          <a:xfrm>
            <a:off x="-817488" y="-275129"/>
            <a:ext cx="12699633" cy="10837258"/>
            <a:chOff x="0" y="0"/>
            <a:chExt cx="3344759" cy="2854257"/>
          </a:xfrm>
        </p:grpSpPr>
        <p:sp>
          <p:nvSpPr>
            <p:cNvPr id="3" name="Freeform 3"/>
            <p:cNvSpPr/>
            <p:nvPr/>
          </p:nvSpPr>
          <p:spPr>
            <a:xfrm>
              <a:off x="0" y="0"/>
              <a:ext cx="3344759" cy="2854257"/>
            </a:xfrm>
            <a:custGeom>
              <a:avLst/>
              <a:gdLst/>
              <a:ahLst/>
              <a:cxnLst/>
              <a:rect l="l" t="t" r="r" b="b"/>
              <a:pathLst>
                <a:path w="3344759" h="2854257">
                  <a:moveTo>
                    <a:pt x="60962" y="0"/>
                  </a:moveTo>
                  <a:lnTo>
                    <a:pt x="3283798" y="0"/>
                  </a:lnTo>
                  <a:cubicBezTo>
                    <a:pt x="3317466" y="0"/>
                    <a:pt x="3344759" y="27294"/>
                    <a:pt x="3344759" y="60962"/>
                  </a:cubicBezTo>
                  <a:lnTo>
                    <a:pt x="3344759" y="2793296"/>
                  </a:lnTo>
                  <a:cubicBezTo>
                    <a:pt x="3344759" y="2826964"/>
                    <a:pt x="3317466" y="2854257"/>
                    <a:pt x="3283798" y="2854257"/>
                  </a:cubicBezTo>
                  <a:lnTo>
                    <a:pt x="60962" y="2854257"/>
                  </a:lnTo>
                  <a:cubicBezTo>
                    <a:pt x="27294" y="2854257"/>
                    <a:pt x="0" y="2826964"/>
                    <a:pt x="0" y="2793296"/>
                  </a:cubicBezTo>
                  <a:lnTo>
                    <a:pt x="0" y="60962"/>
                  </a:lnTo>
                  <a:cubicBezTo>
                    <a:pt x="0" y="27294"/>
                    <a:pt x="27294" y="0"/>
                    <a:pt x="60962" y="0"/>
                  </a:cubicBez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4" name="TextBox 4"/>
            <p:cNvSpPr txBox="1"/>
            <p:nvPr/>
          </p:nvSpPr>
          <p:spPr>
            <a:xfrm>
              <a:off x="0" y="-38100"/>
              <a:ext cx="3344759" cy="289235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5" name="Freeform 5" descr="n144 zalo Tran Quang Hieu"/>
          <p:cNvSpPr/>
          <p:nvPr/>
        </p:nvSpPr>
        <p:spPr>
          <a:xfrm rot="7154980">
            <a:off x="9845804" y="1959104"/>
            <a:ext cx="4633739" cy="4633739"/>
          </a:xfrm>
          <a:custGeom>
            <a:avLst/>
            <a:gdLst/>
            <a:ahLst/>
            <a:cxnLst/>
            <a:rect l="l" t="t" r="r" b="b"/>
            <a:pathLst>
              <a:path w="4633739" h="4633739">
                <a:moveTo>
                  <a:pt x="0" y="0"/>
                </a:moveTo>
                <a:lnTo>
                  <a:pt x="4633739" y="0"/>
                </a:lnTo>
                <a:lnTo>
                  <a:pt x="4633739" y="4633739"/>
                </a:lnTo>
                <a:lnTo>
                  <a:pt x="0" y="463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descr="n144 zalo Tran Quang Hieu"/>
          <p:cNvSpPr/>
          <p:nvPr/>
        </p:nvSpPr>
        <p:spPr>
          <a:xfrm rot="7154980">
            <a:off x="13122404" y="5311904"/>
            <a:ext cx="4633739" cy="4633739"/>
          </a:xfrm>
          <a:custGeom>
            <a:avLst/>
            <a:gdLst/>
            <a:ahLst/>
            <a:cxnLst/>
            <a:rect l="l" t="t" r="r" b="b"/>
            <a:pathLst>
              <a:path w="4633739" h="4633739">
                <a:moveTo>
                  <a:pt x="0" y="0"/>
                </a:moveTo>
                <a:lnTo>
                  <a:pt x="4633740" y="0"/>
                </a:lnTo>
                <a:lnTo>
                  <a:pt x="4633740" y="4633739"/>
                </a:lnTo>
                <a:lnTo>
                  <a:pt x="0" y="463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descr="n144 zalo Tran Quang Hieu"/>
          <p:cNvSpPr/>
          <p:nvPr/>
        </p:nvSpPr>
        <p:spPr>
          <a:xfrm rot="7154980">
            <a:off x="14030219" y="176355"/>
            <a:ext cx="4633739" cy="4633739"/>
          </a:xfrm>
          <a:custGeom>
            <a:avLst/>
            <a:gdLst/>
            <a:ahLst/>
            <a:cxnLst/>
            <a:rect l="l" t="t" r="r" b="b"/>
            <a:pathLst>
              <a:path w="4633739" h="4633739">
                <a:moveTo>
                  <a:pt x="0" y="0"/>
                </a:moveTo>
                <a:lnTo>
                  <a:pt x="4633740" y="0"/>
                </a:lnTo>
                <a:lnTo>
                  <a:pt x="4633740" y="4633739"/>
                </a:lnTo>
                <a:lnTo>
                  <a:pt x="0" y="463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19" descr="n144 zalo Tran Quang Hieu"/>
          <p:cNvSpPr txBox="1"/>
          <p:nvPr/>
        </p:nvSpPr>
        <p:spPr>
          <a:xfrm>
            <a:off x="560871" y="1935904"/>
            <a:ext cx="8747550" cy="1051570"/>
          </a:xfrm>
          <a:prstGeom prst="rect">
            <a:avLst/>
          </a:prstGeom>
        </p:spPr>
        <p:txBody>
          <a:bodyPr wrap="square" lIns="0" tIns="0" rIns="0" bIns="0" rtlCol="0" anchor="t">
            <a:spAutoFit/>
          </a:bodyPr>
          <a:lstStyle/>
          <a:p>
            <a:pPr algn="just">
              <a:lnSpc>
                <a:spcPts val="4141"/>
              </a:lnSpc>
            </a:pPr>
            <a:r>
              <a:rPr lang="en-US" sz="3600" b="1">
                <a:solidFill>
                  <a:srgbClr val="FFFFFF"/>
                </a:solidFill>
                <a:latin typeface="Arial" panose="020B0604020202020204" pitchFamily="34" charset="0"/>
                <a:ea typeface="Open Sans" panose="020B0606030504020204" pitchFamily="34" charset="0"/>
                <a:cs typeface="Arial" panose="020B0604020202020204" pitchFamily="34" charset="0"/>
                <a:sym typeface="Garet"/>
              </a:rPr>
              <a:t>CÂU 2. </a:t>
            </a:r>
            <a:r>
              <a:rPr lang="vi-VN" sz="3600">
                <a:solidFill>
                  <a:srgbClr val="FFFFFF"/>
                </a:solidFill>
                <a:latin typeface="Arial" panose="020B0604020202020204" pitchFamily="34" charset="0"/>
                <a:ea typeface="Open Sans" panose="020B0606030504020204" pitchFamily="34" charset="0"/>
                <a:cs typeface="Arial" panose="020B0604020202020204" pitchFamily="34" charset="0"/>
                <a:sym typeface="Garet"/>
              </a:rPr>
              <a:t>Giải thích tại sao chụp MRI có thể được coi là an toàn hơn so với chụp CT.</a:t>
            </a:r>
            <a:endParaRPr lang="en-US" sz="3600">
              <a:solidFill>
                <a:srgbClr val="FFFFFF"/>
              </a:solidFill>
              <a:latin typeface="Arial" panose="020B0604020202020204" pitchFamily="34" charset="0"/>
              <a:ea typeface="Open Sans" panose="020B0606030504020204" pitchFamily="34" charset="0"/>
              <a:cs typeface="Arial" panose="020B0604020202020204" pitchFamily="34" charset="0"/>
              <a:sym typeface="Garet"/>
            </a:endParaRPr>
          </a:p>
        </p:txBody>
      </p:sp>
      <p:sp>
        <p:nvSpPr>
          <p:cNvPr id="22" name="TextBox 21" descr="n144 zalo Tran Quang Hieu">
            <a:extLst>
              <a:ext uri="{FF2B5EF4-FFF2-40B4-BE49-F238E27FC236}">
                <a16:creationId xmlns:a16="http://schemas.microsoft.com/office/drawing/2014/main" id="{04B4BFEE-B3C5-E8CC-8BB4-41C1CE9CB1E2}"/>
              </a:ext>
            </a:extLst>
          </p:cNvPr>
          <p:cNvSpPr txBox="1"/>
          <p:nvPr/>
        </p:nvSpPr>
        <p:spPr>
          <a:xfrm>
            <a:off x="527201" y="3862367"/>
            <a:ext cx="9073999" cy="4278094"/>
          </a:xfrm>
          <a:prstGeom prst="rect">
            <a:avLst/>
          </a:prstGeom>
          <a:noFill/>
        </p:spPr>
        <p:txBody>
          <a:bodyPr wrap="square">
            <a:spAutoFit/>
          </a:bodyPr>
          <a:lstStyle/>
          <a:p>
            <a:pPr algn="just"/>
            <a:r>
              <a:rPr lang="vi-VN" sz="3400" b="1" i="1">
                <a:solidFill>
                  <a:schemeClr val="bg1"/>
                </a:solidFill>
                <a:latin typeface="Arial" panose="020B0604020202020204" pitchFamily="34" charset="0"/>
                <a:cs typeface="Arial" panose="020B0604020202020204" pitchFamily="34" charset="0"/>
              </a:rPr>
              <a:t>Chụp CT sử dụng tia X, mà tia X với bản chất là tia tử ngoại có thể làm hỏng các mô sống. Nếu chiếu quá liều chiều, thời gian lâu sẽ gây ảnh hưởng đến sức khỏe của bệnh nhân.</a:t>
            </a:r>
          </a:p>
          <a:p>
            <a:pPr algn="just"/>
            <a:endParaRPr lang="vi-VN" sz="3400" b="1" i="1">
              <a:solidFill>
                <a:schemeClr val="bg1"/>
              </a:solidFill>
              <a:latin typeface="Arial" panose="020B0604020202020204" pitchFamily="34" charset="0"/>
              <a:cs typeface="Arial" panose="020B0604020202020204" pitchFamily="34" charset="0"/>
            </a:endParaRPr>
          </a:p>
          <a:p>
            <a:pPr algn="just"/>
            <a:r>
              <a:rPr lang="vi-VN" sz="3400" b="1" i="1">
                <a:solidFill>
                  <a:schemeClr val="bg1"/>
                </a:solidFill>
                <a:latin typeface="Arial" panose="020B0604020202020204" pitchFamily="34" charset="0"/>
                <a:cs typeface="Arial" panose="020B0604020202020204" pitchFamily="34" charset="0"/>
              </a:rPr>
              <a:t>Chụp MRI sử dụng sóng từ trường nên an toàn hơn cho người bệnh.</a:t>
            </a:r>
            <a:endParaRPr lang="vi-VN" sz="3400">
              <a:solidFill>
                <a:schemeClr val="bg1"/>
              </a:solidFill>
              <a:latin typeface="Arial" panose="020B0604020202020204" pitchFamily="34" charset="0"/>
              <a:cs typeface="Arial" panose="020B0604020202020204" pitchFamily="34" charset="0"/>
            </a:endParaRPr>
          </a:p>
        </p:txBody>
      </p:sp>
      <p:sp>
        <p:nvSpPr>
          <p:cNvPr id="23" name="Freeform 3" descr="n144 zalo Tran Quang Hieu"/>
          <p:cNvSpPr/>
          <p:nvPr/>
        </p:nvSpPr>
        <p:spPr>
          <a:xfrm>
            <a:off x="14173200" y="411486"/>
            <a:ext cx="4314248" cy="4198614"/>
          </a:xfrm>
          <a:prstGeom prst="ellipse">
            <a:avLst/>
          </a:prstGeom>
          <a:blipFill>
            <a:blip r:embed="rId4"/>
            <a:stretch>
              <a:fillRect l="-12342"/>
            </a:stretch>
          </a:blipFill>
          <a:ln w="76200">
            <a:solidFill>
              <a:srgbClr val="0070C0"/>
            </a:solidFill>
          </a:ln>
        </p:spPr>
        <p:txBody>
          <a:bodyPr/>
          <a:lstStyle/>
          <a:p>
            <a:endParaRPr lang="en-US"/>
          </a:p>
        </p:txBody>
      </p:sp>
      <p:sp>
        <p:nvSpPr>
          <p:cNvPr id="24" name="Freeform 4" descr="n144 zalo Tran Quang Hieu"/>
          <p:cNvSpPr/>
          <p:nvPr/>
        </p:nvSpPr>
        <p:spPr>
          <a:xfrm>
            <a:off x="10210273" y="2238134"/>
            <a:ext cx="4011456" cy="4102657"/>
          </a:xfrm>
          <a:prstGeom prst="ellipse">
            <a:avLst/>
          </a:prstGeom>
          <a:blipFill>
            <a:blip r:embed="rId5"/>
            <a:stretch>
              <a:fillRect l="-44742"/>
            </a:stretch>
          </a:blipFill>
          <a:ln w="76200">
            <a:solidFill>
              <a:srgbClr val="0070C0"/>
            </a:solidFill>
          </a:ln>
        </p:spPr>
        <p:txBody>
          <a:bodyPr/>
          <a:lstStyle/>
          <a:p>
            <a:endParaRPr lang="en-US"/>
          </a:p>
        </p:txBody>
      </p:sp>
      <p:pic>
        <p:nvPicPr>
          <p:cNvPr id="26" name="Picture 25" descr="n144 zalo Tran Quang Hieu">
            <a:extLst>
              <a:ext uri="{FF2B5EF4-FFF2-40B4-BE49-F238E27FC236}">
                <a16:creationId xmlns:a16="http://schemas.microsoft.com/office/drawing/2014/main" id="{268311C6-D743-D142-3AAA-BB61635D38CF}"/>
              </a:ext>
            </a:extLst>
          </p:cNvPr>
          <p:cNvPicPr>
            <a:picLocks noChangeAspect="1"/>
          </p:cNvPicPr>
          <p:nvPr/>
        </p:nvPicPr>
        <p:blipFill rotWithShape="1">
          <a:blip r:embed="rId6"/>
          <a:srcRect l="11643"/>
          <a:stretch/>
        </p:blipFill>
        <p:spPr>
          <a:xfrm>
            <a:off x="13098699" y="5537776"/>
            <a:ext cx="4508556" cy="4172735"/>
          </a:xfrm>
          <a:prstGeom prst="ellipse">
            <a:avLst/>
          </a:prstGeom>
          <a:ln w="76200">
            <a:solidFill>
              <a:srgbClr val="0070C0"/>
            </a:solidFill>
          </a:ln>
        </p:spPr>
      </p:pic>
      <p:sp>
        <p:nvSpPr>
          <p:cNvPr id="8" name="TextBox 18" descr="n144 zalo Tran Quang Hieu">
            <a:extLst>
              <a:ext uri="{FF2B5EF4-FFF2-40B4-BE49-F238E27FC236}">
                <a16:creationId xmlns:a16="http://schemas.microsoft.com/office/drawing/2014/main" id="{993EA4FF-6C97-6A68-804C-8760358C7D1E}"/>
              </a:ext>
            </a:extLst>
          </p:cNvPr>
          <p:cNvSpPr txBox="1"/>
          <p:nvPr/>
        </p:nvSpPr>
        <p:spPr>
          <a:xfrm>
            <a:off x="527282" y="615888"/>
            <a:ext cx="10744200" cy="750655"/>
          </a:xfrm>
          <a:prstGeom prst="rect">
            <a:avLst/>
          </a:prstGeom>
        </p:spPr>
        <p:txBody>
          <a:bodyPr wrap="square" lIns="0" tIns="0" rIns="0" bIns="0" rtlCol="0" anchor="t">
            <a:spAutoFit/>
          </a:bodyPr>
          <a:lstStyle/>
          <a:p>
            <a:pPr algn="ctr">
              <a:lnSpc>
                <a:spcPts val="6453"/>
              </a:lnSpc>
            </a:pPr>
            <a:r>
              <a:rPr lang="en-US" sz="4300" b="1">
                <a:solidFill>
                  <a:srgbClr val="FFFFFF"/>
                </a:solidFill>
                <a:latin typeface="Arial" panose="020B0604020202020204" pitchFamily="34" charset="0"/>
                <a:ea typeface="Garet Bold"/>
                <a:cs typeface="Arial" panose="020B0604020202020204" pitchFamily="34" charset="0"/>
                <a:sym typeface="Garet Bold"/>
              </a:rPr>
              <a:t>ĐÁP ÁN PHIẾU HỌC TẬP SỐ 3</a:t>
            </a:r>
          </a:p>
        </p:txBody>
      </p:sp>
    </p:spTree>
    <p:extLst>
      <p:ext uri="{BB962C8B-B14F-4D97-AF65-F5344CB8AC3E}">
        <p14:creationId xmlns:p14="http://schemas.microsoft.com/office/powerpoint/2010/main" val="378785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fade">
                                      <p:cBhvr>
                                        <p:cTn id="17"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144 zalo Tran Quang Hieu"/>
          <p:cNvGrpSpPr/>
          <p:nvPr/>
        </p:nvGrpSpPr>
        <p:grpSpPr>
          <a:xfrm>
            <a:off x="-817488" y="-275129"/>
            <a:ext cx="12699633" cy="10837258"/>
            <a:chOff x="0" y="0"/>
            <a:chExt cx="3344759" cy="2854257"/>
          </a:xfrm>
        </p:grpSpPr>
        <p:sp>
          <p:nvSpPr>
            <p:cNvPr id="3" name="Freeform 3"/>
            <p:cNvSpPr/>
            <p:nvPr/>
          </p:nvSpPr>
          <p:spPr>
            <a:xfrm>
              <a:off x="0" y="0"/>
              <a:ext cx="3344759" cy="2854257"/>
            </a:xfrm>
            <a:custGeom>
              <a:avLst/>
              <a:gdLst/>
              <a:ahLst/>
              <a:cxnLst/>
              <a:rect l="l" t="t" r="r" b="b"/>
              <a:pathLst>
                <a:path w="3344759" h="2854257">
                  <a:moveTo>
                    <a:pt x="60962" y="0"/>
                  </a:moveTo>
                  <a:lnTo>
                    <a:pt x="3283798" y="0"/>
                  </a:lnTo>
                  <a:cubicBezTo>
                    <a:pt x="3317466" y="0"/>
                    <a:pt x="3344759" y="27294"/>
                    <a:pt x="3344759" y="60962"/>
                  </a:cubicBezTo>
                  <a:lnTo>
                    <a:pt x="3344759" y="2793296"/>
                  </a:lnTo>
                  <a:cubicBezTo>
                    <a:pt x="3344759" y="2826964"/>
                    <a:pt x="3317466" y="2854257"/>
                    <a:pt x="3283798" y="2854257"/>
                  </a:cubicBezTo>
                  <a:lnTo>
                    <a:pt x="60962" y="2854257"/>
                  </a:lnTo>
                  <a:cubicBezTo>
                    <a:pt x="27294" y="2854257"/>
                    <a:pt x="0" y="2826964"/>
                    <a:pt x="0" y="2793296"/>
                  </a:cubicBezTo>
                  <a:lnTo>
                    <a:pt x="0" y="60962"/>
                  </a:lnTo>
                  <a:cubicBezTo>
                    <a:pt x="0" y="27294"/>
                    <a:pt x="27294" y="0"/>
                    <a:pt x="60962" y="0"/>
                  </a:cubicBez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4" name="TextBox 4"/>
            <p:cNvSpPr txBox="1"/>
            <p:nvPr/>
          </p:nvSpPr>
          <p:spPr>
            <a:xfrm>
              <a:off x="0" y="-38100"/>
              <a:ext cx="3344759" cy="289235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5" name="Freeform 5" descr="n144 zalo Tran Quang Hieu"/>
          <p:cNvSpPr/>
          <p:nvPr/>
        </p:nvSpPr>
        <p:spPr>
          <a:xfrm rot="7154980">
            <a:off x="9845804" y="1959104"/>
            <a:ext cx="4633739" cy="4633739"/>
          </a:xfrm>
          <a:custGeom>
            <a:avLst/>
            <a:gdLst/>
            <a:ahLst/>
            <a:cxnLst/>
            <a:rect l="l" t="t" r="r" b="b"/>
            <a:pathLst>
              <a:path w="4633739" h="4633739">
                <a:moveTo>
                  <a:pt x="0" y="0"/>
                </a:moveTo>
                <a:lnTo>
                  <a:pt x="4633739" y="0"/>
                </a:lnTo>
                <a:lnTo>
                  <a:pt x="4633739" y="4633739"/>
                </a:lnTo>
                <a:lnTo>
                  <a:pt x="0" y="463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descr="n144 zalo Tran Quang Hieu"/>
          <p:cNvSpPr/>
          <p:nvPr/>
        </p:nvSpPr>
        <p:spPr>
          <a:xfrm rot="7154980">
            <a:off x="13122404" y="5311904"/>
            <a:ext cx="4633739" cy="4633739"/>
          </a:xfrm>
          <a:custGeom>
            <a:avLst/>
            <a:gdLst/>
            <a:ahLst/>
            <a:cxnLst/>
            <a:rect l="l" t="t" r="r" b="b"/>
            <a:pathLst>
              <a:path w="4633739" h="4633739">
                <a:moveTo>
                  <a:pt x="0" y="0"/>
                </a:moveTo>
                <a:lnTo>
                  <a:pt x="4633740" y="0"/>
                </a:lnTo>
                <a:lnTo>
                  <a:pt x="4633740" y="4633739"/>
                </a:lnTo>
                <a:lnTo>
                  <a:pt x="0" y="463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descr="n144 zalo Tran Quang Hieu"/>
          <p:cNvSpPr/>
          <p:nvPr/>
        </p:nvSpPr>
        <p:spPr>
          <a:xfrm rot="7154980">
            <a:off x="14030219" y="176355"/>
            <a:ext cx="4633739" cy="4633739"/>
          </a:xfrm>
          <a:custGeom>
            <a:avLst/>
            <a:gdLst/>
            <a:ahLst/>
            <a:cxnLst/>
            <a:rect l="l" t="t" r="r" b="b"/>
            <a:pathLst>
              <a:path w="4633739" h="4633739">
                <a:moveTo>
                  <a:pt x="0" y="0"/>
                </a:moveTo>
                <a:lnTo>
                  <a:pt x="4633740" y="0"/>
                </a:lnTo>
                <a:lnTo>
                  <a:pt x="4633740" y="4633739"/>
                </a:lnTo>
                <a:lnTo>
                  <a:pt x="0" y="463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19" descr="n144 zalo Tran Quang Hieu"/>
          <p:cNvSpPr txBox="1"/>
          <p:nvPr/>
        </p:nvSpPr>
        <p:spPr>
          <a:xfrm>
            <a:off x="560871" y="1935904"/>
            <a:ext cx="8747550" cy="1577355"/>
          </a:xfrm>
          <a:prstGeom prst="rect">
            <a:avLst/>
          </a:prstGeom>
        </p:spPr>
        <p:txBody>
          <a:bodyPr wrap="square" lIns="0" tIns="0" rIns="0" bIns="0" rtlCol="0" anchor="t">
            <a:spAutoFit/>
          </a:bodyPr>
          <a:lstStyle/>
          <a:p>
            <a:pPr algn="just">
              <a:lnSpc>
                <a:spcPts val="4141"/>
              </a:lnSpc>
            </a:pPr>
            <a:r>
              <a:rPr lang="en-US" sz="3600" b="1">
                <a:solidFill>
                  <a:srgbClr val="FFFFFF"/>
                </a:solidFill>
                <a:latin typeface="Arial" panose="020B0604020202020204" pitchFamily="34" charset="0"/>
                <a:ea typeface="Open Sans" panose="020B0606030504020204" pitchFamily="34" charset="0"/>
                <a:cs typeface="Arial" panose="020B0604020202020204" pitchFamily="34" charset="0"/>
                <a:sym typeface="Garet"/>
              </a:rPr>
              <a:t>CÂU 3. </a:t>
            </a:r>
            <a:r>
              <a:rPr lang="vi-VN" sz="3600">
                <a:solidFill>
                  <a:srgbClr val="FFFFFF"/>
                </a:solidFill>
                <a:latin typeface="Arial" panose="020B0604020202020204" pitchFamily="34" charset="0"/>
                <a:ea typeface="Open Sans" panose="020B0606030504020204" pitchFamily="34" charset="0"/>
                <a:cs typeface="Arial" panose="020B0604020202020204" pitchFamily="34" charset="0"/>
                <a:sym typeface="Garet"/>
              </a:rPr>
              <a:t>Giải thích tại sao trong một số trường hợp có thể chọn chụp CT thay vì chụp MRI.</a:t>
            </a:r>
            <a:endParaRPr lang="en-US" sz="3600">
              <a:solidFill>
                <a:srgbClr val="FFFFFF"/>
              </a:solidFill>
              <a:latin typeface="Arial" panose="020B0604020202020204" pitchFamily="34" charset="0"/>
              <a:ea typeface="Open Sans" panose="020B0606030504020204" pitchFamily="34" charset="0"/>
              <a:cs typeface="Arial" panose="020B0604020202020204" pitchFamily="34" charset="0"/>
              <a:sym typeface="Garet"/>
            </a:endParaRPr>
          </a:p>
        </p:txBody>
      </p:sp>
      <p:sp>
        <p:nvSpPr>
          <p:cNvPr id="22" name="TextBox 21" descr="n144 zalo Tran Quang Hieu">
            <a:extLst>
              <a:ext uri="{FF2B5EF4-FFF2-40B4-BE49-F238E27FC236}">
                <a16:creationId xmlns:a16="http://schemas.microsoft.com/office/drawing/2014/main" id="{04B4BFEE-B3C5-E8CC-8BB4-41C1CE9CB1E2}"/>
              </a:ext>
            </a:extLst>
          </p:cNvPr>
          <p:cNvSpPr txBox="1"/>
          <p:nvPr/>
        </p:nvSpPr>
        <p:spPr>
          <a:xfrm>
            <a:off x="480565" y="3628923"/>
            <a:ext cx="9446886" cy="6001643"/>
          </a:xfrm>
          <a:prstGeom prst="rect">
            <a:avLst/>
          </a:prstGeom>
          <a:noFill/>
        </p:spPr>
        <p:txBody>
          <a:bodyPr wrap="square">
            <a:spAutoFit/>
          </a:bodyPr>
          <a:lstStyle/>
          <a:p>
            <a:pPr algn="just"/>
            <a:r>
              <a:rPr lang="vi-VN" sz="3200">
                <a:solidFill>
                  <a:schemeClr val="bg1"/>
                </a:solidFill>
                <a:latin typeface="Arial" panose="020B0604020202020204" pitchFamily="34" charset="0"/>
                <a:cs typeface="Arial" panose="020B0604020202020204" pitchFamily="34" charset="0"/>
              </a:rPr>
              <a:t>Trên thực tế, có những tổn thương chỉ chụp CT mới quan sát được. </a:t>
            </a:r>
            <a:r>
              <a:rPr lang="en-US" sz="3200">
                <a:solidFill>
                  <a:schemeClr val="bg1"/>
                </a:solidFill>
                <a:latin typeface="Arial" panose="020B0604020202020204" pitchFamily="34" charset="0"/>
                <a:cs typeface="Arial" panose="020B0604020202020204" pitchFamily="34" charset="0"/>
              </a:rPr>
              <a:t>Ví dụ:</a:t>
            </a:r>
            <a:endParaRPr lang="vi-VN" sz="3200">
              <a:solidFill>
                <a:schemeClr val="bg1"/>
              </a:solidFill>
              <a:latin typeface="Arial" panose="020B0604020202020204" pitchFamily="34" charset="0"/>
              <a:cs typeface="Arial" panose="020B0604020202020204" pitchFamily="34" charset="0"/>
            </a:endParaRPr>
          </a:p>
          <a:p>
            <a:pPr algn="just"/>
            <a:r>
              <a:rPr lang="vi-VN" sz="3200">
                <a:solidFill>
                  <a:schemeClr val="bg1"/>
                </a:solidFill>
                <a:latin typeface="Arial" panose="020B0604020202020204" pitchFamily="34" charset="0"/>
                <a:cs typeface="Arial" panose="020B0604020202020204" pitchFamily="34" charset="0"/>
              </a:rPr>
              <a:t>- Tim mạch: Bệnh tim, tắc nghẽn mạch máu, phình động mạch chủ.</a:t>
            </a:r>
          </a:p>
          <a:p>
            <a:pPr algn="just"/>
            <a:r>
              <a:rPr lang="vi-VN" sz="3200">
                <a:solidFill>
                  <a:schemeClr val="bg1"/>
                </a:solidFill>
                <a:latin typeface="Arial" panose="020B0604020202020204" pitchFamily="34" charset="0"/>
                <a:cs typeface="Arial" panose="020B0604020202020204" pitchFamily="34" charset="0"/>
              </a:rPr>
              <a:t>- Phổi: Dấu hiệu xơ phổi, khí phế thũng, tràn dịch màng phổi, phổi xẹp hoặc các vấn đề khác.</a:t>
            </a:r>
          </a:p>
          <a:p>
            <a:pPr marL="457200" indent="-457200" algn="just">
              <a:buFontTx/>
              <a:buChar char="-"/>
            </a:pPr>
            <a:r>
              <a:rPr lang="vi-VN" sz="3200">
                <a:solidFill>
                  <a:schemeClr val="bg1"/>
                </a:solidFill>
                <a:latin typeface="Arial" panose="020B0604020202020204" pitchFamily="34" charset="0"/>
                <a:cs typeface="Arial" panose="020B0604020202020204" pitchFamily="34" charset="0"/>
              </a:rPr>
              <a:t>Ổ bụng: chấn thương, tổn thương nội tạng </a:t>
            </a:r>
            <a:endParaRPr lang="en-US" sz="3200">
              <a:solidFill>
                <a:schemeClr val="bg1"/>
              </a:solidFill>
              <a:latin typeface="Arial" panose="020B0604020202020204" pitchFamily="34" charset="0"/>
              <a:cs typeface="Arial" panose="020B0604020202020204" pitchFamily="34" charset="0"/>
            </a:endParaRPr>
          </a:p>
          <a:p>
            <a:pPr algn="just"/>
            <a:r>
              <a:rPr lang="vi-VN" sz="3200">
                <a:solidFill>
                  <a:schemeClr val="bg1"/>
                </a:solidFill>
                <a:latin typeface="Arial" panose="020B0604020202020204" pitchFamily="34" charset="0"/>
                <a:cs typeface="Arial" panose="020B0604020202020204" pitchFamily="34" charset="0"/>
              </a:rPr>
              <a:t>- Hệ thống xương: Vết gãy xương, chấn thương tủy sống, tổn thương loãng xương, khối u xương.</a:t>
            </a:r>
          </a:p>
          <a:p>
            <a:pPr algn="just"/>
            <a:r>
              <a:rPr lang="vi-VN" sz="3200">
                <a:solidFill>
                  <a:schemeClr val="bg1"/>
                </a:solidFill>
                <a:latin typeface="Arial" panose="020B0604020202020204" pitchFamily="34" charset="0"/>
                <a:cs typeface="Arial" panose="020B0604020202020204" pitchFamily="34" charset="0"/>
              </a:rPr>
              <a:t>- Não: Xuất huyết não, vôi hóa não, khối u, tình trạng tuần hoàn máu lên não.</a:t>
            </a:r>
          </a:p>
          <a:p>
            <a:pPr algn="just"/>
            <a:r>
              <a:rPr lang="vi-VN" sz="3200">
                <a:solidFill>
                  <a:schemeClr val="bg1"/>
                </a:solidFill>
                <a:latin typeface="Arial" panose="020B0604020202020204" pitchFamily="34" charset="0"/>
                <a:cs typeface="Arial" panose="020B0604020202020204" pitchFamily="34" charset="0"/>
              </a:rPr>
              <a:t>- Khối u: Xác định vị trí khối u, giai đoạn ung thư.</a:t>
            </a:r>
          </a:p>
        </p:txBody>
      </p:sp>
      <p:sp>
        <p:nvSpPr>
          <p:cNvPr id="23" name="Freeform 3" descr="n144 zalo Tran Quang Hieu"/>
          <p:cNvSpPr/>
          <p:nvPr/>
        </p:nvSpPr>
        <p:spPr>
          <a:xfrm>
            <a:off x="14173200" y="411486"/>
            <a:ext cx="4314248" cy="4198614"/>
          </a:xfrm>
          <a:prstGeom prst="ellipse">
            <a:avLst/>
          </a:prstGeom>
          <a:blipFill>
            <a:blip r:embed="rId4"/>
            <a:stretch>
              <a:fillRect l="-12342"/>
            </a:stretch>
          </a:blipFill>
          <a:ln w="76200">
            <a:solidFill>
              <a:srgbClr val="0070C0"/>
            </a:solidFill>
          </a:ln>
        </p:spPr>
        <p:txBody>
          <a:bodyPr/>
          <a:lstStyle/>
          <a:p>
            <a:endParaRPr lang="en-US"/>
          </a:p>
        </p:txBody>
      </p:sp>
      <p:sp>
        <p:nvSpPr>
          <p:cNvPr id="24" name="Freeform 4" descr="n144 zalo Tran Quang Hieu"/>
          <p:cNvSpPr/>
          <p:nvPr/>
        </p:nvSpPr>
        <p:spPr>
          <a:xfrm>
            <a:off x="10210273" y="2238134"/>
            <a:ext cx="4011456" cy="4102657"/>
          </a:xfrm>
          <a:prstGeom prst="ellipse">
            <a:avLst/>
          </a:prstGeom>
          <a:blipFill>
            <a:blip r:embed="rId5"/>
            <a:stretch>
              <a:fillRect l="-44742"/>
            </a:stretch>
          </a:blipFill>
          <a:ln w="76200">
            <a:solidFill>
              <a:srgbClr val="0070C0"/>
            </a:solidFill>
          </a:ln>
        </p:spPr>
        <p:txBody>
          <a:bodyPr/>
          <a:lstStyle/>
          <a:p>
            <a:endParaRPr lang="en-US"/>
          </a:p>
        </p:txBody>
      </p:sp>
      <p:pic>
        <p:nvPicPr>
          <p:cNvPr id="26" name="Picture 25" descr="n144 zalo Tran Quang Hieu">
            <a:extLst>
              <a:ext uri="{FF2B5EF4-FFF2-40B4-BE49-F238E27FC236}">
                <a16:creationId xmlns:a16="http://schemas.microsoft.com/office/drawing/2014/main" id="{268311C6-D743-D142-3AAA-BB61635D38CF}"/>
              </a:ext>
            </a:extLst>
          </p:cNvPr>
          <p:cNvPicPr>
            <a:picLocks noChangeAspect="1"/>
          </p:cNvPicPr>
          <p:nvPr/>
        </p:nvPicPr>
        <p:blipFill rotWithShape="1">
          <a:blip r:embed="rId6"/>
          <a:srcRect l="11643"/>
          <a:stretch/>
        </p:blipFill>
        <p:spPr>
          <a:xfrm>
            <a:off x="13098699" y="5537776"/>
            <a:ext cx="4508556" cy="4172735"/>
          </a:xfrm>
          <a:prstGeom prst="ellipse">
            <a:avLst/>
          </a:prstGeom>
          <a:ln w="76200">
            <a:solidFill>
              <a:srgbClr val="0070C0"/>
            </a:solidFill>
          </a:ln>
        </p:spPr>
      </p:pic>
      <p:sp>
        <p:nvSpPr>
          <p:cNvPr id="8" name="TextBox 18" descr="n144 zalo Tran Quang Hieu">
            <a:extLst>
              <a:ext uri="{FF2B5EF4-FFF2-40B4-BE49-F238E27FC236}">
                <a16:creationId xmlns:a16="http://schemas.microsoft.com/office/drawing/2014/main" id="{90A0FB0C-B1AA-895B-B02C-CAC9D39D7B6D}"/>
              </a:ext>
            </a:extLst>
          </p:cNvPr>
          <p:cNvSpPr txBox="1"/>
          <p:nvPr/>
        </p:nvSpPr>
        <p:spPr>
          <a:xfrm>
            <a:off x="527282" y="615888"/>
            <a:ext cx="10744200" cy="750655"/>
          </a:xfrm>
          <a:prstGeom prst="rect">
            <a:avLst/>
          </a:prstGeom>
        </p:spPr>
        <p:txBody>
          <a:bodyPr wrap="square" lIns="0" tIns="0" rIns="0" bIns="0" rtlCol="0" anchor="t">
            <a:spAutoFit/>
          </a:bodyPr>
          <a:lstStyle/>
          <a:p>
            <a:pPr algn="ctr">
              <a:lnSpc>
                <a:spcPts val="6453"/>
              </a:lnSpc>
            </a:pPr>
            <a:r>
              <a:rPr lang="en-US" sz="4300" b="1">
                <a:solidFill>
                  <a:srgbClr val="FFFFFF"/>
                </a:solidFill>
                <a:latin typeface="Arial" panose="020B0604020202020204" pitchFamily="34" charset="0"/>
                <a:ea typeface="Garet Bold"/>
                <a:cs typeface="Arial" panose="020B0604020202020204" pitchFamily="34" charset="0"/>
                <a:sym typeface="Garet Bold"/>
              </a:rPr>
              <a:t>ĐÁP ÁN PHIẾU HỌC TẬP SỐ 3</a:t>
            </a:r>
          </a:p>
        </p:txBody>
      </p:sp>
    </p:spTree>
    <p:extLst>
      <p:ext uri="{BB962C8B-B14F-4D97-AF65-F5344CB8AC3E}">
        <p14:creationId xmlns:p14="http://schemas.microsoft.com/office/powerpoint/2010/main" val="119252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fade">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fade">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fade">
                                      <p:cBhvr>
                                        <p:cTn id="27" dur="500"/>
                                        <p:tgtEl>
                                          <p:spTgt spid="2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4" end="4"/>
                                            </p:txEl>
                                          </p:spTgt>
                                        </p:tgtEl>
                                        <p:attrNameLst>
                                          <p:attrName>style.visibility</p:attrName>
                                        </p:attrNameLst>
                                      </p:cBhvr>
                                      <p:to>
                                        <p:strVal val="visible"/>
                                      </p:to>
                                    </p:set>
                                    <p:animEffect transition="in" filter="fade">
                                      <p:cBhvr>
                                        <p:cTn id="32" dur="500"/>
                                        <p:tgtEl>
                                          <p:spTgt spid="2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5" end="5"/>
                                            </p:txEl>
                                          </p:spTgt>
                                        </p:tgtEl>
                                        <p:attrNameLst>
                                          <p:attrName>style.visibility</p:attrName>
                                        </p:attrNameLst>
                                      </p:cBhvr>
                                      <p:to>
                                        <p:strVal val="visible"/>
                                      </p:to>
                                    </p:set>
                                    <p:animEffect transition="in" filter="fade">
                                      <p:cBhvr>
                                        <p:cTn id="37" dur="500"/>
                                        <p:tgtEl>
                                          <p:spTgt spid="2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6" end="6"/>
                                            </p:txEl>
                                          </p:spTgt>
                                        </p:tgtEl>
                                        <p:attrNameLst>
                                          <p:attrName>style.visibility</p:attrName>
                                        </p:attrNameLst>
                                      </p:cBhvr>
                                      <p:to>
                                        <p:strVal val="visible"/>
                                      </p:to>
                                    </p:set>
                                    <p:animEffect transition="in" filter="fade">
                                      <p:cBhvr>
                                        <p:cTn id="42"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144 zalo Tran Quang Hieu"/>
          <p:cNvGrpSpPr/>
          <p:nvPr/>
        </p:nvGrpSpPr>
        <p:grpSpPr>
          <a:xfrm>
            <a:off x="-817488" y="-275129"/>
            <a:ext cx="12699633" cy="10837258"/>
            <a:chOff x="0" y="0"/>
            <a:chExt cx="3344759" cy="2854257"/>
          </a:xfrm>
        </p:grpSpPr>
        <p:sp>
          <p:nvSpPr>
            <p:cNvPr id="3" name="Freeform 3"/>
            <p:cNvSpPr/>
            <p:nvPr/>
          </p:nvSpPr>
          <p:spPr>
            <a:xfrm>
              <a:off x="0" y="0"/>
              <a:ext cx="3344759" cy="2854257"/>
            </a:xfrm>
            <a:custGeom>
              <a:avLst/>
              <a:gdLst/>
              <a:ahLst/>
              <a:cxnLst/>
              <a:rect l="l" t="t" r="r" b="b"/>
              <a:pathLst>
                <a:path w="3344759" h="2854257">
                  <a:moveTo>
                    <a:pt x="60962" y="0"/>
                  </a:moveTo>
                  <a:lnTo>
                    <a:pt x="3283798" y="0"/>
                  </a:lnTo>
                  <a:cubicBezTo>
                    <a:pt x="3317466" y="0"/>
                    <a:pt x="3344759" y="27294"/>
                    <a:pt x="3344759" y="60962"/>
                  </a:cubicBezTo>
                  <a:lnTo>
                    <a:pt x="3344759" y="2793296"/>
                  </a:lnTo>
                  <a:cubicBezTo>
                    <a:pt x="3344759" y="2826964"/>
                    <a:pt x="3317466" y="2854257"/>
                    <a:pt x="3283798" y="2854257"/>
                  </a:cubicBezTo>
                  <a:lnTo>
                    <a:pt x="60962" y="2854257"/>
                  </a:lnTo>
                  <a:cubicBezTo>
                    <a:pt x="27294" y="2854257"/>
                    <a:pt x="0" y="2826964"/>
                    <a:pt x="0" y="2793296"/>
                  </a:cubicBezTo>
                  <a:lnTo>
                    <a:pt x="0" y="60962"/>
                  </a:lnTo>
                  <a:cubicBezTo>
                    <a:pt x="0" y="27294"/>
                    <a:pt x="27294" y="0"/>
                    <a:pt x="60962" y="0"/>
                  </a:cubicBez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4" name="TextBox 4"/>
            <p:cNvSpPr txBox="1"/>
            <p:nvPr/>
          </p:nvSpPr>
          <p:spPr>
            <a:xfrm>
              <a:off x="0" y="-38100"/>
              <a:ext cx="3344759" cy="289235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5" name="Freeform 5" descr="n144 zalo Tran Quang Hieu"/>
          <p:cNvSpPr/>
          <p:nvPr/>
        </p:nvSpPr>
        <p:spPr>
          <a:xfrm rot="7154980">
            <a:off x="9845804" y="1959104"/>
            <a:ext cx="4633739" cy="4633739"/>
          </a:xfrm>
          <a:custGeom>
            <a:avLst/>
            <a:gdLst/>
            <a:ahLst/>
            <a:cxnLst/>
            <a:rect l="l" t="t" r="r" b="b"/>
            <a:pathLst>
              <a:path w="4633739" h="4633739">
                <a:moveTo>
                  <a:pt x="0" y="0"/>
                </a:moveTo>
                <a:lnTo>
                  <a:pt x="4633739" y="0"/>
                </a:lnTo>
                <a:lnTo>
                  <a:pt x="4633739" y="4633739"/>
                </a:lnTo>
                <a:lnTo>
                  <a:pt x="0" y="463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descr="n144 zalo Tran Quang Hieu"/>
          <p:cNvSpPr/>
          <p:nvPr/>
        </p:nvSpPr>
        <p:spPr>
          <a:xfrm rot="7154980">
            <a:off x="13122404" y="5311904"/>
            <a:ext cx="4633739" cy="4633739"/>
          </a:xfrm>
          <a:custGeom>
            <a:avLst/>
            <a:gdLst/>
            <a:ahLst/>
            <a:cxnLst/>
            <a:rect l="l" t="t" r="r" b="b"/>
            <a:pathLst>
              <a:path w="4633739" h="4633739">
                <a:moveTo>
                  <a:pt x="0" y="0"/>
                </a:moveTo>
                <a:lnTo>
                  <a:pt x="4633740" y="0"/>
                </a:lnTo>
                <a:lnTo>
                  <a:pt x="4633740" y="4633739"/>
                </a:lnTo>
                <a:lnTo>
                  <a:pt x="0" y="463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descr="n144 zalo Tran Quang Hieu"/>
          <p:cNvSpPr/>
          <p:nvPr/>
        </p:nvSpPr>
        <p:spPr>
          <a:xfrm rot="7154980">
            <a:off x="14030219" y="176355"/>
            <a:ext cx="4633739" cy="4633739"/>
          </a:xfrm>
          <a:custGeom>
            <a:avLst/>
            <a:gdLst/>
            <a:ahLst/>
            <a:cxnLst/>
            <a:rect l="l" t="t" r="r" b="b"/>
            <a:pathLst>
              <a:path w="4633739" h="4633739">
                <a:moveTo>
                  <a:pt x="0" y="0"/>
                </a:moveTo>
                <a:lnTo>
                  <a:pt x="4633740" y="0"/>
                </a:lnTo>
                <a:lnTo>
                  <a:pt x="4633740" y="4633739"/>
                </a:lnTo>
                <a:lnTo>
                  <a:pt x="0" y="4633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19" descr="n144 zalo Tran Quang Hieu"/>
          <p:cNvSpPr txBox="1"/>
          <p:nvPr/>
        </p:nvSpPr>
        <p:spPr>
          <a:xfrm>
            <a:off x="1323130" y="2300384"/>
            <a:ext cx="8201870" cy="1051570"/>
          </a:xfrm>
          <a:prstGeom prst="rect">
            <a:avLst/>
          </a:prstGeom>
        </p:spPr>
        <p:txBody>
          <a:bodyPr wrap="square" lIns="0" tIns="0" rIns="0" bIns="0" rtlCol="0" anchor="t">
            <a:spAutoFit/>
          </a:bodyPr>
          <a:lstStyle/>
          <a:p>
            <a:pPr algn="just">
              <a:lnSpc>
                <a:spcPts val="4141"/>
              </a:lnSpc>
            </a:pPr>
            <a:r>
              <a:rPr lang="en-US" sz="3800" b="1">
                <a:solidFill>
                  <a:srgbClr val="FFFFFF"/>
                </a:solidFill>
                <a:latin typeface="Arial" panose="020B0604020202020204" pitchFamily="34" charset="0"/>
                <a:ea typeface="Open Sans" panose="020B0606030504020204" pitchFamily="34" charset="0"/>
                <a:cs typeface="Arial" panose="020B0604020202020204" pitchFamily="34" charset="0"/>
                <a:sym typeface="Garet"/>
              </a:rPr>
              <a:t>CÂU 4. </a:t>
            </a:r>
            <a:r>
              <a:rPr lang="vi-VN" sz="3800">
                <a:solidFill>
                  <a:srgbClr val="FFFFFF"/>
                </a:solidFill>
                <a:latin typeface="Arial" panose="020B0604020202020204" pitchFamily="34" charset="0"/>
                <a:ea typeface="Open Sans" panose="020B0606030504020204" pitchFamily="34" charset="0"/>
                <a:cs typeface="Arial" panose="020B0604020202020204" pitchFamily="34" charset="0"/>
                <a:sym typeface="Garet"/>
              </a:rPr>
              <a:t>Giải thích tại sao chụp MRI được gọi là không xâm lấn.</a:t>
            </a:r>
          </a:p>
        </p:txBody>
      </p:sp>
      <p:sp>
        <p:nvSpPr>
          <p:cNvPr id="22" name="TextBox 21" descr="n144 zalo Tran Quang Hieu">
            <a:extLst>
              <a:ext uri="{FF2B5EF4-FFF2-40B4-BE49-F238E27FC236}">
                <a16:creationId xmlns:a16="http://schemas.microsoft.com/office/drawing/2014/main" id="{04B4BFEE-B3C5-E8CC-8BB4-41C1CE9CB1E2}"/>
              </a:ext>
            </a:extLst>
          </p:cNvPr>
          <p:cNvSpPr txBox="1"/>
          <p:nvPr/>
        </p:nvSpPr>
        <p:spPr>
          <a:xfrm>
            <a:off x="1400020" y="4285714"/>
            <a:ext cx="8124980" cy="3600986"/>
          </a:xfrm>
          <a:prstGeom prst="rect">
            <a:avLst/>
          </a:prstGeom>
          <a:noFill/>
        </p:spPr>
        <p:txBody>
          <a:bodyPr wrap="square">
            <a:spAutoFit/>
          </a:bodyPr>
          <a:lstStyle/>
          <a:p>
            <a:pPr algn="just"/>
            <a:r>
              <a:rPr lang="vi-VN" sz="3800">
                <a:solidFill>
                  <a:schemeClr val="bg1"/>
                </a:solidFill>
                <a:latin typeface="Arial" panose="020B0604020202020204" pitchFamily="34" charset="0"/>
                <a:cs typeface="Arial" panose="020B0604020202020204" pitchFamily="34" charset="0"/>
              </a:rPr>
              <a:t>Vì chụp MRI dựa trên hiện tượng cộng hưởng từ hạt nhân thông qua từ trường và sóng vô tuyến mà không có sự xâm nhập của các tia bức xạ từ bên ngoài môi trường vào bên trong cơ thể.</a:t>
            </a:r>
          </a:p>
        </p:txBody>
      </p:sp>
      <p:sp>
        <p:nvSpPr>
          <p:cNvPr id="23" name="Freeform 3" descr="n144 zalo Tran Quang Hieu"/>
          <p:cNvSpPr/>
          <p:nvPr/>
        </p:nvSpPr>
        <p:spPr>
          <a:xfrm>
            <a:off x="14173200" y="411486"/>
            <a:ext cx="4314248" cy="4198614"/>
          </a:xfrm>
          <a:prstGeom prst="ellipse">
            <a:avLst/>
          </a:prstGeom>
          <a:blipFill>
            <a:blip r:embed="rId4"/>
            <a:stretch>
              <a:fillRect l="-12342"/>
            </a:stretch>
          </a:blipFill>
          <a:ln w="76200">
            <a:solidFill>
              <a:srgbClr val="0070C0"/>
            </a:solidFill>
          </a:ln>
        </p:spPr>
        <p:txBody>
          <a:bodyPr/>
          <a:lstStyle/>
          <a:p>
            <a:endParaRPr lang="en-US"/>
          </a:p>
        </p:txBody>
      </p:sp>
      <p:sp>
        <p:nvSpPr>
          <p:cNvPr id="24" name="Freeform 4" descr="n144 zalo Tran Quang Hieu"/>
          <p:cNvSpPr/>
          <p:nvPr/>
        </p:nvSpPr>
        <p:spPr>
          <a:xfrm>
            <a:off x="10210273" y="2238134"/>
            <a:ext cx="4011456" cy="4102657"/>
          </a:xfrm>
          <a:prstGeom prst="ellipse">
            <a:avLst/>
          </a:prstGeom>
          <a:blipFill>
            <a:blip r:embed="rId5"/>
            <a:stretch>
              <a:fillRect l="-44742"/>
            </a:stretch>
          </a:blipFill>
          <a:ln w="76200">
            <a:solidFill>
              <a:srgbClr val="0070C0"/>
            </a:solidFill>
          </a:ln>
        </p:spPr>
        <p:txBody>
          <a:bodyPr/>
          <a:lstStyle/>
          <a:p>
            <a:endParaRPr lang="en-US"/>
          </a:p>
        </p:txBody>
      </p:sp>
      <p:pic>
        <p:nvPicPr>
          <p:cNvPr id="26" name="Picture 25" descr="n144 zalo Tran Quang Hieu">
            <a:extLst>
              <a:ext uri="{FF2B5EF4-FFF2-40B4-BE49-F238E27FC236}">
                <a16:creationId xmlns:a16="http://schemas.microsoft.com/office/drawing/2014/main" id="{268311C6-D743-D142-3AAA-BB61635D38CF}"/>
              </a:ext>
            </a:extLst>
          </p:cNvPr>
          <p:cNvPicPr>
            <a:picLocks noChangeAspect="1"/>
          </p:cNvPicPr>
          <p:nvPr/>
        </p:nvPicPr>
        <p:blipFill rotWithShape="1">
          <a:blip r:embed="rId6"/>
          <a:srcRect l="11643"/>
          <a:stretch/>
        </p:blipFill>
        <p:spPr>
          <a:xfrm>
            <a:off x="13098699" y="5537776"/>
            <a:ext cx="4508556" cy="4172735"/>
          </a:xfrm>
          <a:prstGeom prst="ellipse">
            <a:avLst/>
          </a:prstGeom>
          <a:ln w="76200">
            <a:solidFill>
              <a:srgbClr val="0070C0"/>
            </a:solidFill>
          </a:ln>
        </p:spPr>
      </p:pic>
      <p:sp>
        <p:nvSpPr>
          <p:cNvPr id="8" name="TextBox 18" descr="n144 zalo Tran Quang Hieu">
            <a:extLst>
              <a:ext uri="{FF2B5EF4-FFF2-40B4-BE49-F238E27FC236}">
                <a16:creationId xmlns:a16="http://schemas.microsoft.com/office/drawing/2014/main" id="{23D5DEAD-F16D-7A17-640E-D00D1FAD8C6D}"/>
              </a:ext>
            </a:extLst>
          </p:cNvPr>
          <p:cNvSpPr txBox="1"/>
          <p:nvPr/>
        </p:nvSpPr>
        <p:spPr>
          <a:xfrm>
            <a:off x="527282" y="615888"/>
            <a:ext cx="10744200" cy="750655"/>
          </a:xfrm>
          <a:prstGeom prst="rect">
            <a:avLst/>
          </a:prstGeom>
        </p:spPr>
        <p:txBody>
          <a:bodyPr wrap="square" lIns="0" tIns="0" rIns="0" bIns="0" rtlCol="0" anchor="t">
            <a:spAutoFit/>
          </a:bodyPr>
          <a:lstStyle/>
          <a:p>
            <a:pPr algn="ctr">
              <a:lnSpc>
                <a:spcPts val="6453"/>
              </a:lnSpc>
            </a:pPr>
            <a:r>
              <a:rPr lang="en-US" sz="4300" b="1">
                <a:solidFill>
                  <a:srgbClr val="FFFFFF"/>
                </a:solidFill>
                <a:latin typeface="Arial" panose="020B0604020202020204" pitchFamily="34" charset="0"/>
                <a:ea typeface="Garet Bold"/>
                <a:cs typeface="Arial" panose="020B0604020202020204" pitchFamily="34" charset="0"/>
                <a:sym typeface="Garet Bold"/>
              </a:rPr>
              <a:t>ĐÁP ÁN PHIẾU HỌC TẬP SỐ 3</a:t>
            </a:r>
          </a:p>
        </p:txBody>
      </p:sp>
    </p:spTree>
    <p:extLst>
      <p:ext uri="{BB962C8B-B14F-4D97-AF65-F5344CB8AC3E}">
        <p14:creationId xmlns:p14="http://schemas.microsoft.com/office/powerpoint/2010/main" val="181352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7" descr="n144 zalo Tran Quang Hieu"/>
          <p:cNvSpPr/>
          <p:nvPr/>
        </p:nvSpPr>
        <p:spPr>
          <a:xfrm>
            <a:off x="1123235" y="2228529"/>
            <a:ext cx="7685801" cy="4802146"/>
          </a:xfrm>
          <a:custGeom>
            <a:avLst/>
            <a:gdLst/>
            <a:ahLst/>
            <a:cxnLst/>
            <a:rect l="l" t="t" r="r" b="b"/>
            <a:pathLst>
              <a:path w="4596799" h="3068363">
                <a:moveTo>
                  <a:pt x="0" y="0"/>
                </a:moveTo>
                <a:lnTo>
                  <a:pt x="4596800" y="0"/>
                </a:lnTo>
                <a:lnTo>
                  <a:pt x="4596800" y="3068363"/>
                </a:lnTo>
                <a:lnTo>
                  <a:pt x="0" y="3068363"/>
                </a:lnTo>
                <a:lnTo>
                  <a:pt x="0" y="0"/>
                </a:lnTo>
                <a:close/>
              </a:path>
            </a:pathLst>
          </a:custGeom>
          <a:blipFill>
            <a:blip r:embed="rId2"/>
            <a:stretch>
              <a:fillRect/>
            </a:stretch>
          </a:blipFill>
        </p:spPr>
        <p:txBody>
          <a:bodyPr/>
          <a:lstStyle/>
          <a:p>
            <a:endParaRPr lang="en-US"/>
          </a:p>
        </p:txBody>
      </p:sp>
      <p:grpSp>
        <p:nvGrpSpPr>
          <p:cNvPr id="2" name="Group 2" descr="n144 zalo Tran Quang Hieu"/>
          <p:cNvGrpSpPr/>
          <p:nvPr/>
        </p:nvGrpSpPr>
        <p:grpSpPr>
          <a:xfrm>
            <a:off x="9351019" y="-742720"/>
            <a:ext cx="9013181" cy="11283583"/>
            <a:chOff x="0" y="0"/>
            <a:chExt cx="8382705" cy="11695876"/>
          </a:xfrm>
        </p:grpSpPr>
        <p:pic>
          <p:nvPicPr>
            <p:cNvPr id="3" name="Picture 3"/>
            <p:cNvPicPr>
              <a:picLocks noChangeAspect="1"/>
            </p:cNvPicPr>
            <p:nvPr/>
          </p:nvPicPr>
          <p:blipFill>
            <a:blip r:embed="rId3"/>
            <a:srcRect l="32122" r="27561"/>
            <a:stretch>
              <a:fillRect/>
            </a:stretch>
          </p:blipFill>
          <p:spPr>
            <a:xfrm>
              <a:off x="0" y="0"/>
              <a:ext cx="8382705" cy="11695876"/>
            </a:xfrm>
            <a:prstGeom prst="rect">
              <a:avLst/>
            </a:prstGeom>
          </p:spPr>
        </p:pic>
      </p:grpSp>
      <p:sp>
        <p:nvSpPr>
          <p:cNvPr id="19" name="TextBox 19" descr="n144 zalo Tran Quang Hieu"/>
          <p:cNvSpPr txBox="1"/>
          <p:nvPr/>
        </p:nvSpPr>
        <p:spPr>
          <a:xfrm>
            <a:off x="838200" y="876300"/>
            <a:ext cx="8322319" cy="859338"/>
          </a:xfrm>
          <a:prstGeom prst="rect">
            <a:avLst/>
          </a:prstGeom>
        </p:spPr>
        <p:txBody>
          <a:bodyPr wrap="square" lIns="0" tIns="0" rIns="0" bIns="0" rtlCol="0" anchor="t">
            <a:spAutoFit/>
          </a:bodyPr>
          <a:lstStyle/>
          <a:p>
            <a:pPr algn="ctr">
              <a:lnSpc>
                <a:spcPts val="6453"/>
              </a:lnSpc>
            </a:pPr>
            <a:r>
              <a:rPr lang="en-US" sz="5500">
                <a:solidFill>
                  <a:srgbClr val="000000"/>
                </a:solidFill>
                <a:latin typeface="Fira Sans Black" panose="020B0A03050000020004" pitchFamily="34" charset="0"/>
                <a:ea typeface="Garet Bold"/>
                <a:cs typeface="Garet Bold"/>
                <a:sym typeface="Garet Bold"/>
              </a:rPr>
              <a:t>LỊCH SỬ RA ĐỜI MÁY MRI</a:t>
            </a:r>
          </a:p>
        </p:txBody>
      </p:sp>
      <p:sp>
        <p:nvSpPr>
          <p:cNvPr id="20" name="TextBox 20" descr="n144 zalo Tran Quang Hieu"/>
          <p:cNvSpPr txBox="1"/>
          <p:nvPr/>
        </p:nvSpPr>
        <p:spPr>
          <a:xfrm>
            <a:off x="1150098" y="4968253"/>
            <a:ext cx="5424884" cy="2103140"/>
          </a:xfrm>
          <a:prstGeom prst="rect">
            <a:avLst/>
          </a:prstGeom>
          <a:solidFill>
            <a:schemeClr val="bg2">
              <a:alpha val="68000"/>
            </a:schemeClr>
          </a:solidFill>
        </p:spPr>
        <p:txBody>
          <a:bodyPr wrap="square" lIns="0" tIns="0" rIns="0" bIns="0" rtlCol="0" anchor="t">
            <a:spAutoFit/>
          </a:bodyPr>
          <a:lstStyle/>
          <a:p>
            <a:pPr algn="just">
              <a:lnSpc>
                <a:spcPts val="4141"/>
              </a:lnSpc>
            </a:pPr>
            <a:r>
              <a:rPr lang="vi-VN" sz="3600">
                <a:solidFill>
                  <a:srgbClr val="000000"/>
                </a:solidFill>
                <a:ea typeface="Open Sans" panose="020B0606030504020204" pitchFamily="34" charset="0"/>
                <a:cs typeface="Open Sans" panose="020B0606030504020204" pitchFamily="34" charset="0"/>
                <a:sym typeface="Garet"/>
              </a:rPr>
              <a:t>Chụp cộng hưởng từ (MRI) là một trong những tiến bộ đáng kể trong lĩnh vực y học hình ảnh</a:t>
            </a:r>
            <a:r>
              <a:rPr lang="en-US" sz="3600">
                <a:solidFill>
                  <a:srgbClr val="000000"/>
                </a:solidFill>
                <a:ea typeface="Open Sans" panose="020B0606030504020204" pitchFamily="34" charset="0"/>
                <a:cs typeface="Open Sans" panose="020B0606030504020204" pitchFamily="34" charset="0"/>
                <a:sym typeface="Garet"/>
              </a:rPr>
              <a:t>.</a:t>
            </a:r>
          </a:p>
        </p:txBody>
      </p:sp>
      <p:grpSp>
        <p:nvGrpSpPr>
          <p:cNvPr id="27" name="Group 26" descr="n144 zalo Tran Quang Hieu">
            <a:extLst>
              <a:ext uri="{FF2B5EF4-FFF2-40B4-BE49-F238E27FC236}">
                <a16:creationId xmlns:a16="http://schemas.microsoft.com/office/drawing/2014/main" id="{407E4AF5-2954-D482-A876-D458AF19A542}"/>
              </a:ext>
            </a:extLst>
          </p:cNvPr>
          <p:cNvGrpSpPr/>
          <p:nvPr/>
        </p:nvGrpSpPr>
        <p:grpSpPr>
          <a:xfrm>
            <a:off x="6658324" y="2187811"/>
            <a:ext cx="4619276" cy="4263049"/>
            <a:chOff x="8994693" y="2131183"/>
            <a:chExt cx="3660147" cy="3726224"/>
          </a:xfrm>
        </p:grpSpPr>
        <p:grpSp>
          <p:nvGrpSpPr>
            <p:cNvPr id="4" name="Group 4"/>
            <p:cNvGrpSpPr/>
            <p:nvPr/>
          </p:nvGrpSpPr>
          <p:grpSpPr>
            <a:xfrm>
              <a:off x="9568740" y="2131183"/>
              <a:ext cx="3086100" cy="3726224"/>
              <a:chOff x="0" y="0"/>
              <a:chExt cx="812800" cy="981392"/>
            </a:xfrm>
          </p:grpSpPr>
          <p:sp>
            <p:nvSpPr>
              <p:cNvPr id="5" name="Freeform 5"/>
              <p:cNvSpPr/>
              <p:nvPr/>
            </p:nvSpPr>
            <p:spPr>
              <a:xfrm>
                <a:off x="0" y="0"/>
                <a:ext cx="812800" cy="981392"/>
              </a:xfrm>
              <a:custGeom>
                <a:avLst/>
                <a:gdLst/>
                <a:ahLst/>
                <a:cxnLst/>
                <a:rect l="l" t="t" r="r" b="b"/>
                <a:pathLst>
                  <a:path w="812800" h="981392">
                    <a:moveTo>
                      <a:pt x="127000" y="0"/>
                    </a:moveTo>
                    <a:lnTo>
                      <a:pt x="685800" y="0"/>
                    </a:lnTo>
                    <a:cubicBezTo>
                      <a:pt x="755940" y="0"/>
                      <a:pt x="812800" y="56860"/>
                      <a:pt x="812800" y="127000"/>
                    </a:cubicBezTo>
                    <a:lnTo>
                      <a:pt x="812800" y="854392"/>
                    </a:lnTo>
                    <a:cubicBezTo>
                      <a:pt x="812800" y="888075"/>
                      <a:pt x="799420" y="920378"/>
                      <a:pt x="775603" y="944195"/>
                    </a:cubicBezTo>
                    <a:cubicBezTo>
                      <a:pt x="751785" y="968012"/>
                      <a:pt x="719482" y="981392"/>
                      <a:pt x="685800" y="981392"/>
                    </a:cubicBezTo>
                    <a:lnTo>
                      <a:pt x="127000" y="981392"/>
                    </a:lnTo>
                    <a:cubicBezTo>
                      <a:pt x="56860" y="981392"/>
                      <a:pt x="0" y="924533"/>
                      <a:pt x="0" y="854392"/>
                    </a:cubicBezTo>
                    <a:lnTo>
                      <a:pt x="0" y="127000"/>
                    </a:lnTo>
                    <a:cubicBezTo>
                      <a:pt x="0" y="56860"/>
                      <a:pt x="56860" y="0"/>
                      <a:pt x="127000" y="0"/>
                    </a:cubicBezTo>
                    <a:close/>
                  </a:path>
                </a:pathLst>
              </a:custGeom>
              <a:solidFill>
                <a:srgbClr val="FFFFFF"/>
              </a:solidFill>
              <a:ln w="19050" cap="rnd">
                <a:solidFill>
                  <a:srgbClr val="000000"/>
                </a:solidFill>
                <a:prstDash val="solid"/>
                <a:round/>
              </a:ln>
            </p:spPr>
            <p:txBody>
              <a:bodyPr/>
              <a:lstStyle/>
              <a:p>
                <a:endParaRPr lang="en-US"/>
              </a:p>
            </p:txBody>
          </p:sp>
          <p:sp>
            <p:nvSpPr>
              <p:cNvPr id="6" name="TextBox 6"/>
              <p:cNvSpPr txBox="1"/>
              <p:nvPr/>
            </p:nvSpPr>
            <p:spPr>
              <a:xfrm>
                <a:off x="0" y="-38100"/>
                <a:ext cx="812800" cy="1019492"/>
              </a:xfrm>
              <a:prstGeom prst="rect">
                <a:avLst/>
              </a:prstGeom>
            </p:spPr>
            <p:txBody>
              <a:bodyPr lIns="50800" tIns="50800" rIns="50800" bIns="50800" rtlCol="0" anchor="ctr"/>
              <a:lstStyle/>
              <a:p>
                <a:pPr algn="ctr"/>
                <a:endParaRPr sz="3000">
                  <a:ea typeface="Open Sans" panose="020B0606030504020204" pitchFamily="34" charset="0"/>
                  <a:cs typeface="Open Sans" panose="020B0606030504020204" pitchFamily="34" charset="0"/>
                </a:endParaRPr>
              </a:p>
            </p:txBody>
          </p:sp>
        </p:grpSp>
        <p:sp>
          <p:nvSpPr>
            <p:cNvPr id="13" name="Freeform 13"/>
            <p:cNvSpPr/>
            <p:nvPr/>
          </p:nvSpPr>
          <p:spPr>
            <a:xfrm>
              <a:off x="8994693" y="4724547"/>
              <a:ext cx="3385480" cy="837906"/>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9202675" y="4917567"/>
              <a:ext cx="451866" cy="451866"/>
            </a:xfrm>
            <a:custGeom>
              <a:avLst/>
              <a:gdLst/>
              <a:ahLst/>
              <a:cxnLst/>
              <a:rect l="l" t="t" r="r" b="b"/>
              <a:pathLst>
                <a:path w="451866" h="451866">
                  <a:moveTo>
                    <a:pt x="0" y="0"/>
                  </a:moveTo>
                  <a:lnTo>
                    <a:pt x="451865" y="0"/>
                  </a:lnTo>
                  <a:lnTo>
                    <a:pt x="451865" y="451866"/>
                  </a:lnTo>
                  <a:lnTo>
                    <a:pt x="0" y="4518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1"/>
            <p:cNvSpPr txBox="1"/>
            <p:nvPr/>
          </p:nvSpPr>
          <p:spPr>
            <a:xfrm>
              <a:off x="9964884" y="4973172"/>
              <a:ext cx="1731181" cy="403530"/>
            </a:xfrm>
            <a:prstGeom prst="rect">
              <a:avLst/>
            </a:prstGeom>
          </p:spPr>
          <p:txBody>
            <a:bodyPr lIns="0" tIns="0" rIns="0" bIns="0" rtlCol="0" anchor="t">
              <a:spAutoFit/>
            </a:bodyPr>
            <a:lstStyle/>
            <a:p>
              <a:pPr algn="l"/>
              <a:r>
                <a:rPr lang="en-US" sz="3000" b="1">
                  <a:solidFill>
                    <a:srgbClr val="FFFFFF"/>
                  </a:solidFill>
                  <a:ea typeface="Open Sans" panose="020B0606030504020204" pitchFamily="34" charset="0"/>
                  <a:cs typeface="Open Sans" panose="020B0606030504020204" pitchFamily="34" charset="0"/>
                  <a:sym typeface="Garet Bold"/>
                </a:rPr>
                <a:t>Năm 1946</a:t>
              </a:r>
            </a:p>
          </p:txBody>
        </p:sp>
        <p:sp>
          <p:nvSpPr>
            <p:cNvPr id="24" name="TextBox 24"/>
            <p:cNvSpPr txBox="1"/>
            <p:nvPr/>
          </p:nvSpPr>
          <p:spPr>
            <a:xfrm>
              <a:off x="9838354" y="2352505"/>
              <a:ext cx="2607856" cy="2421178"/>
            </a:xfrm>
            <a:prstGeom prst="rect">
              <a:avLst/>
            </a:prstGeom>
          </p:spPr>
          <p:txBody>
            <a:bodyPr lIns="0" tIns="0" rIns="0" bIns="0" rtlCol="0" anchor="t">
              <a:spAutoFit/>
            </a:bodyPr>
            <a:lstStyle/>
            <a:p>
              <a:pPr algn="just"/>
              <a:r>
                <a:rPr lang="vi-VN" sz="3000">
                  <a:solidFill>
                    <a:srgbClr val="000000"/>
                  </a:solidFill>
                  <a:ea typeface="Open Sans" panose="020B0606030504020204" pitchFamily="34" charset="0"/>
                  <a:cs typeface="Open Sans" panose="020B0606030504020204" pitchFamily="34" charset="0"/>
                  <a:sym typeface="Garet"/>
                </a:rPr>
                <a:t>Hai nhà khoa học Felix Bloch và Edward Purcell đã khám phá ra hiện tượng cộng hưởng từ hạt nhân.</a:t>
              </a:r>
              <a:endParaRPr lang="en-US" sz="3000">
                <a:solidFill>
                  <a:srgbClr val="000000"/>
                </a:solidFill>
                <a:ea typeface="Open Sans" panose="020B0606030504020204" pitchFamily="34" charset="0"/>
                <a:cs typeface="Open Sans" panose="020B0606030504020204" pitchFamily="34" charset="0"/>
                <a:sym typeface="Garet"/>
              </a:endParaRPr>
            </a:p>
          </p:txBody>
        </p:sp>
      </p:grpSp>
      <p:grpSp>
        <p:nvGrpSpPr>
          <p:cNvPr id="29" name="Group 28" descr="n144 zalo Tran Quang Hieu">
            <a:extLst>
              <a:ext uri="{FF2B5EF4-FFF2-40B4-BE49-F238E27FC236}">
                <a16:creationId xmlns:a16="http://schemas.microsoft.com/office/drawing/2014/main" id="{55D08559-BE41-E636-D52C-07D93C8485DB}"/>
              </a:ext>
            </a:extLst>
          </p:cNvPr>
          <p:cNvGrpSpPr/>
          <p:nvPr/>
        </p:nvGrpSpPr>
        <p:grpSpPr>
          <a:xfrm>
            <a:off x="10516844" y="5670068"/>
            <a:ext cx="5027956" cy="4606030"/>
            <a:chOff x="14293859" y="5131341"/>
            <a:chExt cx="3660147" cy="3726224"/>
          </a:xfrm>
        </p:grpSpPr>
        <p:grpSp>
          <p:nvGrpSpPr>
            <p:cNvPr id="7" name="Group 7"/>
            <p:cNvGrpSpPr/>
            <p:nvPr/>
          </p:nvGrpSpPr>
          <p:grpSpPr>
            <a:xfrm>
              <a:off x="14867906" y="5131341"/>
              <a:ext cx="3086100" cy="3726224"/>
              <a:chOff x="0" y="0"/>
              <a:chExt cx="812800" cy="981392"/>
            </a:xfrm>
          </p:grpSpPr>
          <p:sp>
            <p:nvSpPr>
              <p:cNvPr id="8" name="Freeform 8"/>
              <p:cNvSpPr/>
              <p:nvPr/>
            </p:nvSpPr>
            <p:spPr>
              <a:xfrm>
                <a:off x="0" y="0"/>
                <a:ext cx="812800" cy="981392"/>
              </a:xfrm>
              <a:custGeom>
                <a:avLst/>
                <a:gdLst/>
                <a:ahLst/>
                <a:cxnLst/>
                <a:rect l="l" t="t" r="r" b="b"/>
                <a:pathLst>
                  <a:path w="812800" h="981392">
                    <a:moveTo>
                      <a:pt x="127000" y="0"/>
                    </a:moveTo>
                    <a:lnTo>
                      <a:pt x="685800" y="0"/>
                    </a:lnTo>
                    <a:cubicBezTo>
                      <a:pt x="755940" y="0"/>
                      <a:pt x="812800" y="56860"/>
                      <a:pt x="812800" y="127000"/>
                    </a:cubicBezTo>
                    <a:lnTo>
                      <a:pt x="812800" y="854392"/>
                    </a:lnTo>
                    <a:cubicBezTo>
                      <a:pt x="812800" y="888075"/>
                      <a:pt x="799420" y="920378"/>
                      <a:pt x="775603" y="944195"/>
                    </a:cubicBezTo>
                    <a:cubicBezTo>
                      <a:pt x="751785" y="968012"/>
                      <a:pt x="719482" y="981392"/>
                      <a:pt x="685800" y="981392"/>
                    </a:cubicBezTo>
                    <a:lnTo>
                      <a:pt x="127000" y="981392"/>
                    </a:lnTo>
                    <a:cubicBezTo>
                      <a:pt x="56860" y="981392"/>
                      <a:pt x="0" y="924533"/>
                      <a:pt x="0" y="854392"/>
                    </a:cubicBezTo>
                    <a:lnTo>
                      <a:pt x="0" y="127000"/>
                    </a:lnTo>
                    <a:cubicBezTo>
                      <a:pt x="0" y="56860"/>
                      <a:pt x="56860" y="0"/>
                      <a:pt x="127000" y="0"/>
                    </a:cubicBezTo>
                    <a:close/>
                  </a:path>
                </a:pathLst>
              </a:custGeom>
              <a:solidFill>
                <a:srgbClr val="FFFFFF"/>
              </a:solidFill>
              <a:ln w="19050" cap="rnd">
                <a:solidFill>
                  <a:srgbClr val="000000"/>
                </a:solidFill>
                <a:prstDash val="solid"/>
                <a:round/>
              </a:ln>
            </p:spPr>
            <p:txBody>
              <a:bodyPr/>
              <a:lstStyle/>
              <a:p>
                <a:endParaRPr lang="en-US"/>
              </a:p>
            </p:txBody>
          </p:sp>
          <p:sp>
            <p:nvSpPr>
              <p:cNvPr id="9" name="TextBox 9"/>
              <p:cNvSpPr txBox="1"/>
              <p:nvPr/>
            </p:nvSpPr>
            <p:spPr>
              <a:xfrm>
                <a:off x="0" y="-38100"/>
                <a:ext cx="812800" cy="1019492"/>
              </a:xfrm>
              <a:prstGeom prst="rect">
                <a:avLst/>
              </a:prstGeom>
            </p:spPr>
            <p:txBody>
              <a:bodyPr lIns="50800" tIns="50800" rIns="50800" bIns="50800" rtlCol="0" anchor="ctr"/>
              <a:lstStyle/>
              <a:p>
                <a:pPr algn="ctr"/>
                <a:endParaRPr sz="3000">
                  <a:ea typeface="Open Sans" panose="020B0606030504020204" pitchFamily="34" charset="0"/>
                  <a:cs typeface="Open Sans" panose="020B0606030504020204" pitchFamily="34" charset="0"/>
                </a:endParaRPr>
              </a:p>
            </p:txBody>
          </p:sp>
        </p:grpSp>
        <p:sp>
          <p:nvSpPr>
            <p:cNvPr id="14" name="Freeform 14"/>
            <p:cNvSpPr/>
            <p:nvPr/>
          </p:nvSpPr>
          <p:spPr>
            <a:xfrm>
              <a:off x="14293859" y="7612307"/>
              <a:ext cx="3385480" cy="950302"/>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14500852" y="7866812"/>
              <a:ext cx="451866" cy="451866"/>
            </a:xfrm>
            <a:custGeom>
              <a:avLst/>
              <a:gdLst/>
              <a:ahLst/>
              <a:cxnLst/>
              <a:rect l="l" t="t" r="r" b="b"/>
              <a:pathLst>
                <a:path w="451866" h="451866">
                  <a:moveTo>
                    <a:pt x="0" y="0"/>
                  </a:moveTo>
                  <a:lnTo>
                    <a:pt x="451866" y="0"/>
                  </a:lnTo>
                  <a:lnTo>
                    <a:pt x="451866" y="451865"/>
                  </a:lnTo>
                  <a:lnTo>
                    <a:pt x="0" y="4518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TextBox 22"/>
            <p:cNvSpPr txBox="1"/>
            <p:nvPr/>
          </p:nvSpPr>
          <p:spPr>
            <a:xfrm>
              <a:off x="15221376" y="7720426"/>
              <a:ext cx="2415289" cy="746963"/>
            </a:xfrm>
            <a:prstGeom prst="rect">
              <a:avLst/>
            </a:prstGeom>
          </p:spPr>
          <p:txBody>
            <a:bodyPr wrap="square" lIns="0" tIns="0" rIns="0" bIns="0" rtlCol="0" anchor="t">
              <a:spAutoFit/>
            </a:bodyPr>
            <a:lstStyle/>
            <a:p>
              <a:pPr algn="l"/>
              <a:r>
                <a:rPr lang="en-US" sz="3000" b="1">
                  <a:solidFill>
                    <a:srgbClr val="FFFFFF"/>
                  </a:solidFill>
                  <a:ea typeface="Open Sans" panose="020B0606030504020204" pitchFamily="34" charset="0"/>
                  <a:cs typeface="Open Sans" panose="020B0606030504020204" pitchFamily="34" charset="0"/>
                  <a:sym typeface="Garet Bold"/>
                </a:rPr>
                <a:t>Đầu những năm 1980</a:t>
              </a:r>
            </a:p>
          </p:txBody>
        </p:sp>
        <p:sp>
          <p:nvSpPr>
            <p:cNvPr id="25" name="TextBox 25"/>
            <p:cNvSpPr txBox="1"/>
            <p:nvPr/>
          </p:nvSpPr>
          <p:spPr>
            <a:xfrm>
              <a:off x="15107028" y="5564765"/>
              <a:ext cx="2607856" cy="1493925"/>
            </a:xfrm>
            <a:prstGeom prst="rect">
              <a:avLst/>
            </a:prstGeom>
          </p:spPr>
          <p:txBody>
            <a:bodyPr lIns="0" tIns="0" rIns="0" bIns="0" rtlCol="0" anchor="t">
              <a:spAutoFit/>
            </a:bodyPr>
            <a:lstStyle/>
            <a:p>
              <a:pPr algn="just"/>
              <a:r>
                <a:rPr lang="vi-VN" sz="3000">
                  <a:solidFill>
                    <a:srgbClr val="000000"/>
                  </a:solidFill>
                  <a:ea typeface="Open Sans" panose="020B0606030504020204" pitchFamily="34" charset="0"/>
                  <a:cs typeface="Open Sans" panose="020B0606030504020204" pitchFamily="34" charset="0"/>
                  <a:sym typeface="Garet"/>
                </a:rPr>
                <a:t>Những chiếc máy MRI đầu tiên được đưa vào sử dụng trong y tế.</a:t>
              </a:r>
              <a:endParaRPr lang="en-US" sz="3000">
                <a:solidFill>
                  <a:srgbClr val="000000"/>
                </a:solidFill>
                <a:ea typeface="Open Sans" panose="020B0606030504020204" pitchFamily="34" charset="0"/>
                <a:cs typeface="Open Sans" panose="020B0606030504020204" pitchFamily="34" charset="0"/>
                <a:sym typeface="Garet"/>
              </a:endParaRPr>
            </a:p>
          </p:txBody>
        </p:sp>
      </p:grpSp>
      <p:grpSp>
        <p:nvGrpSpPr>
          <p:cNvPr id="28" name="Group 27" descr="n144 zalo Tran Quang Hieu">
            <a:extLst>
              <a:ext uri="{FF2B5EF4-FFF2-40B4-BE49-F238E27FC236}">
                <a16:creationId xmlns:a16="http://schemas.microsoft.com/office/drawing/2014/main" id="{289D0AC0-59F2-7FBD-D7BA-126150153794}"/>
              </a:ext>
            </a:extLst>
          </p:cNvPr>
          <p:cNvGrpSpPr/>
          <p:nvPr/>
        </p:nvGrpSpPr>
        <p:grpSpPr>
          <a:xfrm>
            <a:off x="12399224" y="1296714"/>
            <a:ext cx="4947630" cy="4263049"/>
            <a:chOff x="10402078" y="6102712"/>
            <a:chExt cx="3539356" cy="3726224"/>
          </a:xfrm>
        </p:grpSpPr>
        <p:grpSp>
          <p:nvGrpSpPr>
            <p:cNvPr id="10" name="Group 10"/>
            <p:cNvGrpSpPr/>
            <p:nvPr/>
          </p:nvGrpSpPr>
          <p:grpSpPr>
            <a:xfrm>
              <a:off x="10855334" y="6102712"/>
              <a:ext cx="3086100" cy="3726224"/>
              <a:chOff x="0" y="0"/>
              <a:chExt cx="812800" cy="981392"/>
            </a:xfrm>
          </p:grpSpPr>
          <p:sp>
            <p:nvSpPr>
              <p:cNvPr id="11" name="Freeform 11"/>
              <p:cNvSpPr/>
              <p:nvPr/>
            </p:nvSpPr>
            <p:spPr>
              <a:xfrm>
                <a:off x="0" y="0"/>
                <a:ext cx="812800" cy="981392"/>
              </a:xfrm>
              <a:custGeom>
                <a:avLst/>
                <a:gdLst/>
                <a:ahLst/>
                <a:cxnLst/>
                <a:rect l="l" t="t" r="r" b="b"/>
                <a:pathLst>
                  <a:path w="812800" h="981392">
                    <a:moveTo>
                      <a:pt x="127000" y="0"/>
                    </a:moveTo>
                    <a:lnTo>
                      <a:pt x="685800" y="0"/>
                    </a:lnTo>
                    <a:cubicBezTo>
                      <a:pt x="755940" y="0"/>
                      <a:pt x="812800" y="56860"/>
                      <a:pt x="812800" y="127000"/>
                    </a:cubicBezTo>
                    <a:lnTo>
                      <a:pt x="812800" y="854392"/>
                    </a:lnTo>
                    <a:cubicBezTo>
                      <a:pt x="812800" y="888075"/>
                      <a:pt x="799420" y="920378"/>
                      <a:pt x="775603" y="944195"/>
                    </a:cubicBezTo>
                    <a:cubicBezTo>
                      <a:pt x="751785" y="968012"/>
                      <a:pt x="719482" y="981392"/>
                      <a:pt x="685800" y="981392"/>
                    </a:cubicBezTo>
                    <a:lnTo>
                      <a:pt x="127000" y="981392"/>
                    </a:lnTo>
                    <a:cubicBezTo>
                      <a:pt x="56860" y="981392"/>
                      <a:pt x="0" y="924533"/>
                      <a:pt x="0" y="854392"/>
                    </a:cubicBezTo>
                    <a:lnTo>
                      <a:pt x="0" y="127000"/>
                    </a:lnTo>
                    <a:cubicBezTo>
                      <a:pt x="0" y="56860"/>
                      <a:pt x="56860" y="0"/>
                      <a:pt x="127000" y="0"/>
                    </a:cubicBezTo>
                    <a:close/>
                  </a:path>
                </a:pathLst>
              </a:custGeom>
              <a:solidFill>
                <a:srgbClr val="FFFFFF"/>
              </a:solidFill>
              <a:ln w="19050" cap="rnd">
                <a:solidFill>
                  <a:srgbClr val="000000"/>
                </a:solidFill>
                <a:prstDash val="solid"/>
                <a:round/>
              </a:ln>
            </p:spPr>
            <p:txBody>
              <a:bodyPr/>
              <a:lstStyle/>
              <a:p>
                <a:endParaRPr lang="en-US"/>
              </a:p>
            </p:txBody>
          </p:sp>
          <p:sp>
            <p:nvSpPr>
              <p:cNvPr id="12" name="TextBox 12"/>
              <p:cNvSpPr txBox="1"/>
              <p:nvPr/>
            </p:nvSpPr>
            <p:spPr>
              <a:xfrm>
                <a:off x="0" y="-38100"/>
                <a:ext cx="812800" cy="1019492"/>
              </a:xfrm>
              <a:prstGeom prst="rect">
                <a:avLst/>
              </a:prstGeom>
            </p:spPr>
            <p:txBody>
              <a:bodyPr lIns="50800" tIns="50800" rIns="50800" bIns="50800" rtlCol="0" anchor="ctr"/>
              <a:lstStyle/>
              <a:p>
                <a:pPr algn="ctr"/>
                <a:endParaRPr sz="3000">
                  <a:ea typeface="Open Sans" panose="020B0606030504020204" pitchFamily="34" charset="0"/>
                  <a:cs typeface="Open Sans" panose="020B0606030504020204" pitchFamily="34" charset="0"/>
                </a:endParaRPr>
              </a:p>
            </p:txBody>
          </p:sp>
        </p:grpSp>
        <p:sp>
          <p:nvSpPr>
            <p:cNvPr id="15" name="Freeform 15"/>
            <p:cNvSpPr/>
            <p:nvPr/>
          </p:nvSpPr>
          <p:spPr>
            <a:xfrm>
              <a:off x="10402078" y="8696076"/>
              <a:ext cx="3264689" cy="851053"/>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10580902" y="8889096"/>
              <a:ext cx="451866" cy="451866"/>
            </a:xfrm>
            <a:custGeom>
              <a:avLst/>
              <a:gdLst/>
              <a:ahLst/>
              <a:cxnLst/>
              <a:rect l="l" t="t" r="r" b="b"/>
              <a:pathLst>
                <a:path w="451866" h="451866">
                  <a:moveTo>
                    <a:pt x="0" y="0"/>
                  </a:moveTo>
                  <a:lnTo>
                    <a:pt x="451866" y="0"/>
                  </a:lnTo>
                  <a:lnTo>
                    <a:pt x="451866" y="451866"/>
                  </a:lnTo>
                  <a:lnTo>
                    <a:pt x="0" y="4518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TextBox 23"/>
            <p:cNvSpPr txBox="1"/>
            <p:nvPr/>
          </p:nvSpPr>
          <p:spPr>
            <a:xfrm>
              <a:off x="11117622" y="8926628"/>
              <a:ext cx="2393609" cy="403530"/>
            </a:xfrm>
            <a:prstGeom prst="rect">
              <a:avLst/>
            </a:prstGeom>
          </p:spPr>
          <p:txBody>
            <a:bodyPr wrap="square" lIns="0" tIns="0" rIns="0" bIns="0" rtlCol="0" anchor="t">
              <a:spAutoFit/>
            </a:bodyPr>
            <a:lstStyle/>
            <a:p>
              <a:pPr algn="l"/>
              <a:r>
                <a:rPr lang="en-US" sz="3000" b="1">
                  <a:solidFill>
                    <a:srgbClr val="FFFFFF"/>
                  </a:solidFill>
                  <a:ea typeface="Open Sans" panose="020B0606030504020204" pitchFamily="34" charset="0"/>
                  <a:cs typeface="Open Sans" panose="020B0606030504020204" pitchFamily="34" charset="0"/>
                  <a:sym typeface="Garet Bold"/>
                </a:rPr>
                <a:t>Những năm 1970</a:t>
              </a:r>
            </a:p>
          </p:txBody>
        </p:sp>
        <p:sp>
          <p:nvSpPr>
            <p:cNvPr id="26" name="TextBox 26"/>
            <p:cNvSpPr txBox="1"/>
            <p:nvPr/>
          </p:nvSpPr>
          <p:spPr>
            <a:xfrm>
              <a:off x="11029084" y="6408228"/>
              <a:ext cx="2782090" cy="2421178"/>
            </a:xfrm>
            <a:prstGeom prst="rect">
              <a:avLst/>
            </a:prstGeom>
          </p:spPr>
          <p:txBody>
            <a:bodyPr wrap="square" lIns="0" tIns="0" rIns="0" bIns="0" rtlCol="0" anchor="t">
              <a:spAutoFit/>
            </a:bodyPr>
            <a:lstStyle/>
            <a:p>
              <a:pPr algn="just"/>
              <a:r>
                <a:rPr lang="vi-VN" sz="3000">
                  <a:solidFill>
                    <a:srgbClr val="000000"/>
                  </a:solidFill>
                  <a:ea typeface="Open Sans" panose="020B0606030504020204" pitchFamily="34" charset="0"/>
                  <a:cs typeface="Open Sans" panose="020B0606030504020204" pitchFamily="34" charset="0"/>
                  <a:sym typeface="Garet"/>
                </a:rPr>
                <a:t>Các nhà khoa học bắt đầu nghiên cứu ứng dụng hiện tượng cộng hưởng từ hạt nhân để tạo ra hình ảnh của cơ thể người</a:t>
              </a:r>
              <a:endParaRPr lang="en-US" sz="3000">
                <a:solidFill>
                  <a:srgbClr val="000000"/>
                </a:solidFill>
                <a:ea typeface="Open Sans" panose="020B0606030504020204" pitchFamily="34" charset="0"/>
                <a:cs typeface="Open Sans" panose="020B0606030504020204" pitchFamily="34" charset="0"/>
                <a:sym typeface="Garet"/>
              </a:endParaRPr>
            </a:p>
          </p:txBody>
        </p:sp>
      </p:grpSp>
      <p:sp>
        <p:nvSpPr>
          <p:cNvPr id="31" name="TextBox 30" descr="n144 zalo Tran Quang Hieu">
            <a:extLst>
              <a:ext uri="{FF2B5EF4-FFF2-40B4-BE49-F238E27FC236}">
                <a16:creationId xmlns:a16="http://schemas.microsoft.com/office/drawing/2014/main" id="{71D3252D-3EFC-8084-4F6C-109DD1B341DE}"/>
              </a:ext>
            </a:extLst>
          </p:cNvPr>
          <p:cNvSpPr txBox="1"/>
          <p:nvPr/>
        </p:nvSpPr>
        <p:spPr>
          <a:xfrm>
            <a:off x="1028989" y="7381483"/>
            <a:ext cx="7685801" cy="2185214"/>
          </a:xfrm>
          <a:prstGeom prst="rect">
            <a:avLst/>
          </a:prstGeom>
          <a:noFill/>
        </p:spPr>
        <p:txBody>
          <a:bodyPr wrap="square">
            <a:spAutoFit/>
          </a:bodyPr>
          <a:lstStyle/>
          <a:p>
            <a:pPr algn="just"/>
            <a:r>
              <a:rPr lang="vi-VN" sz="3400" b="1">
                <a:ea typeface="Open Sans" panose="020B0606030504020204" pitchFamily="34" charset="0"/>
                <a:cs typeface="Open Sans" panose="020B0606030504020204" pitchFamily="34" charset="0"/>
              </a:rPr>
              <a:t>Phát triển nhanh chóng:</a:t>
            </a:r>
            <a:r>
              <a:rPr lang="vi-VN" sz="3400">
                <a:ea typeface="Open Sans" panose="020B0606030504020204" pitchFamily="34" charset="0"/>
                <a:cs typeface="Open Sans" panose="020B0606030504020204" pitchFamily="34" charset="0"/>
              </a:rPr>
              <a:t> Từ đó đến nay, công nghệ MRI không ngừng được cải tiến và ứng dụng rộng rãi trong chẩn đoán y khoa.</a:t>
            </a:r>
            <a:endParaRPr lang="en-US" sz="340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7" descr="n144 zalo Tran Quang Hieu"/>
          <p:cNvSpPr/>
          <p:nvPr/>
        </p:nvSpPr>
        <p:spPr>
          <a:xfrm>
            <a:off x="288471" y="2931881"/>
            <a:ext cx="7445952" cy="6250219"/>
          </a:xfrm>
          <a:custGeom>
            <a:avLst/>
            <a:gdLst/>
            <a:ahLst/>
            <a:cxnLst/>
            <a:rect l="l" t="t" r="r" b="b"/>
            <a:pathLst>
              <a:path w="5486400" h="4114800">
                <a:moveTo>
                  <a:pt x="0" y="0"/>
                </a:moveTo>
                <a:lnTo>
                  <a:pt x="5486400" y="0"/>
                </a:lnTo>
                <a:lnTo>
                  <a:pt x="5486400" y="4114800"/>
                </a:lnTo>
                <a:lnTo>
                  <a:pt x="0" y="4114800"/>
                </a:lnTo>
                <a:lnTo>
                  <a:pt x="0" y="0"/>
                </a:lnTo>
                <a:close/>
              </a:path>
            </a:pathLst>
          </a:custGeom>
          <a:blipFill>
            <a:blip r:embed="rId2"/>
            <a:stretch>
              <a:fillRect/>
            </a:stretch>
          </a:blipFill>
        </p:spPr>
        <p:txBody>
          <a:bodyPr/>
          <a:lstStyle/>
          <a:p>
            <a:endParaRPr lang="en-US"/>
          </a:p>
        </p:txBody>
      </p:sp>
      <p:grpSp>
        <p:nvGrpSpPr>
          <p:cNvPr id="2" name="Group 2" descr="n144 zalo Tran Quang Hieu"/>
          <p:cNvGrpSpPr/>
          <p:nvPr/>
        </p:nvGrpSpPr>
        <p:grpSpPr>
          <a:xfrm>
            <a:off x="7893937" y="-275129"/>
            <a:ext cx="11214349" cy="10837258"/>
            <a:chOff x="0" y="0"/>
            <a:chExt cx="2953573" cy="2854257"/>
          </a:xfrm>
        </p:grpSpPr>
        <p:sp>
          <p:nvSpPr>
            <p:cNvPr id="3" name="Freeform 3"/>
            <p:cNvSpPr/>
            <p:nvPr/>
          </p:nvSpPr>
          <p:spPr>
            <a:xfrm>
              <a:off x="0" y="0"/>
              <a:ext cx="2953573" cy="2854257"/>
            </a:xfrm>
            <a:custGeom>
              <a:avLst/>
              <a:gdLst/>
              <a:ahLst/>
              <a:cxnLst/>
              <a:rect l="l" t="t" r="r" b="b"/>
              <a:pathLst>
                <a:path w="2953573" h="2854257">
                  <a:moveTo>
                    <a:pt x="69036" y="0"/>
                  </a:moveTo>
                  <a:lnTo>
                    <a:pt x="2884537" y="0"/>
                  </a:lnTo>
                  <a:cubicBezTo>
                    <a:pt x="2922665" y="0"/>
                    <a:pt x="2953573" y="30908"/>
                    <a:pt x="2953573" y="69036"/>
                  </a:cubicBezTo>
                  <a:lnTo>
                    <a:pt x="2953573" y="2785221"/>
                  </a:lnTo>
                  <a:cubicBezTo>
                    <a:pt x="2953573" y="2803531"/>
                    <a:pt x="2946300" y="2821091"/>
                    <a:pt x="2933353" y="2834037"/>
                  </a:cubicBezTo>
                  <a:cubicBezTo>
                    <a:pt x="2920407" y="2846984"/>
                    <a:pt x="2902847" y="2854257"/>
                    <a:pt x="2884537" y="2854257"/>
                  </a:cubicBezTo>
                  <a:lnTo>
                    <a:pt x="69036" y="2854257"/>
                  </a:lnTo>
                  <a:cubicBezTo>
                    <a:pt x="50726" y="2854257"/>
                    <a:pt x="33167" y="2846984"/>
                    <a:pt x="20220" y="2834037"/>
                  </a:cubicBezTo>
                  <a:cubicBezTo>
                    <a:pt x="7273" y="2821091"/>
                    <a:pt x="0" y="2803531"/>
                    <a:pt x="0" y="2785221"/>
                  </a:cubicBezTo>
                  <a:lnTo>
                    <a:pt x="0" y="69036"/>
                  </a:lnTo>
                  <a:cubicBezTo>
                    <a:pt x="0" y="50726"/>
                    <a:pt x="7273" y="33167"/>
                    <a:pt x="20220" y="20220"/>
                  </a:cubicBezTo>
                  <a:cubicBezTo>
                    <a:pt x="33167" y="7273"/>
                    <a:pt x="50726" y="0"/>
                    <a:pt x="69036" y="0"/>
                  </a:cubicBez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4" name="TextBox 4"/>
            <p:cNvSpPr txBox="1"/>
            <p:nvPr/>
          </p:nvSpPr>
          <p:spPr>
            <a:xfrm>
              <a:off x="0" y="-38100"/>
              <a:ext cx="2953573" cy="2892357"/>
            </a:xfrm>
            <a:prstGeom prst="rect">
              <a:avLst/>
            </a:prstGeom>
          </p:spPr>
          <p:txBody>
            <a:bodyPr lIns="50800" tIns="50800" rIns="50800" bIns="50800" rtlCol="0" anchor="ctr"/>
            <a:lstStyle/>
            <a:p>
              <a:pPr algn="ctr">
                <a:lnSpc>
                  <a:spcPts val="2659"/>
                </a:lnSpc>
              </a:pPr>
              <a:endParaRPr/>
            </a:p>
          </p:txBody>
        </p:sp>
      </p:grpSp>
      <p:sp>
        <p:nvSpPr>
          <p:cNvPr id="8" name="Freeform 8" descr="n144 zalo Tran Quang Hieu"/>
          <p:cNvSpPr/>
          <p:nvPr/>
        </p:nvSpPr>
        <p:spPr>
          <a:xfrm flipH="1">
            <a:off x="-3467986" y="-486141"/>
            <a:ext cx="7308557" cy="6437620"/>
          </a:xfrm>
          <a:custGeom>
            <a:avLst/>
            <a:gdLst/>
            <a:ahLst/>
            <a:cxnLst/>
            <a:rect l="l" t="t" r="r" b="b"/>
            <a:pathLst>
              <a:path w="7308557" h="6437620">
                <a:moveTo>
                  <a:pt x="7308556" y="0"/>
                </a:moveTo>
                <a:lnTo>
                  <a:pt x="0" y="0"/>
                </a:lnTo>
                <a:lnTo>
                  <a:pt x="0" y="6437621"/>
                </a:lnTo>
                <a:lnTo>
                  <a:pt x="7308556" y="6437621"/>
                </a:lnTo>
                <a:lnTo>
                  <a:pt x="7308556" y="0"/>
                </a:lnTo>
                <a:close/>
              </a:path>
            </a:pathLst>
          </a:custGeom>
          <a:blipFill>
            <a:blip r:embed="rId3"/>
            <a:stretch>
              <a:fillRect/>
            </a:stretch>
          </a:blipFill>
        </p:spPr>
        <p:txBody>
          <a:bodyPr/>
          <a:lstStyle/>
          <a:p>
            <a:endParaRPr lang="en-US"/>
          </a:p>
        </p:txBody>
      </p:sp>
      <p:sp>
        <p:nvSpPr>
          <p:cNvPr id="9" name="TextBox 9" descr="n144 zalo Tran Quang Hieu"/>
          <p:cNvSpPr txBox="1"/>
          <p:nvPr/>
        </p:nvSpPr>
        <p:spPr>
          <a:xfrm>
            <a:off x="1028700" y="935895"/>
            <a:ext cx="6362700" cy="1661224"/>
          </a:xfrm>
          <a:prstGeom prst="rect">
            <a:avLst/>
          </a:prstGeom>
        </p:spPr>
        <p:txBody>
          <a:bodyPr wrap="square" lIns="0" tIns="0" rIns="0" bIns="0" rtlCol="0" anchor="t">
            <a:spAutoFit/>
          </a:bodyPr>
          <a:lstStyle/>
          <a:p>
            <a:pPr algn="l">
              <a:lnSpc>
                <a:spcPct val="110000"/>
              </a:lnSpc>
            </a:pPr>
            <a:r>
              <a:rPr lang="en-US" sz="5031">
                <a:solidFill>
                  <a:srgbClr val="000000"/>
                </a:solidFill>
                <a:latin typeface="Fira Sans Black" panose="020B0A03050000020004" pitchFamily="34" charset="0"/>
                <a:ea typeface="Garet Bold"/>
                <a:cs typeface="Garet Bold"/>
                <a:sym typeface="Garet Bold"/>
              </a:rPr>
              <a:t>Quy trình thực hiện một buổi chụp MRI</a:t>
            </a:r>
          </a:p>
        </p:txBody>
      </p:sp>
      <p:grpSp>
        <p:nvGrpSpPr>
          <p:cNvPr id="19" name="Group 18" descr="n144 zalo Tran Quang Hieu">
            <a:extLst>
              <a:ext uri="{FF2B5EF4-FFF2-40B4-BE49-F238E27FC236}">
                <a16:creationId xmlns:a16="http://schemas.microsoft.com/office/drawing/2014/main" id="{1DA0CF46-63C5-9D1C-4FBC-ACC0B8DBC7E7}"/>
              </a:ext>
            </a:extLst>
          </p:cNvPr>
          <p:cNvGrpSpPr/>
          <p:nvPr/>
        </p:nvGrpSpPr>
        <p:grpSpPr>
          <a:xfrm>
            <a:off x="8221903" y="1973511"/>
            <a:ext cx="7200598" cy="2255105"/>
            <a:chOff x="8953802" y="845959"/>
            <a:chExt cx="7200598" cy="2255105"/>
          </a:xfrm>
        </p:grpSpPr>
        <p:sp>
          <p:nvSpPr>
            <p:cNvPr id="5" name="Freeform 5"/>
            <p:cNvSpPr/>
            <p:nvPr/>
          </p:nvSpPr>
          <p:spPr>
            <a:xfrm>
              <a:off x="8953802" y="845959"/>
              <a:ext cx="7200598" cy="2255105"/>
            </a:xfrm>
            <a:custGeom>
              <a:avLst/>
              <a:gdLst/>
              <a:ahLst/>
              <a:cxnLst/>
              <a:rect l="l" t="t" r="r" b="b"/>
              <a:pathLst>
                <a:path w="5876495" h="2255105">
                  <a:moveTo>
                    <a:pt x="0" y="0"/>
                  </a:moveTo>
                  <a:lnTo>
                    <a:pt x="5876495" y="0"/>
                  </a:lnTo>
                  <a:lnTo>
                    <a:pt x="5876495" y="2255105"/>
                  </a:lnTo>
                  <a:lnTo>
                    <a:pt x="0" y="22551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11051623" y="1081648"/>
              <a:ext cx="4021225" cy="372218"/>
            </a:xfrm>
            <a:prstGeom prst="rect">
              <a:avLst/>
            </a:prstGeom>
          </p:spPr>
          <p:txBody>
            <a:bodyPr lIns="0" tIns="0" rIns="0" bIns="0" rtlCol="0" anchor="t">
              <a:spAutoFit/>
            </a:bodyPr>
            <a:lstStyle/>
            <a:p>
              <a:pPr algn="ctr">
                <a:lnSpc>
                  <a:spcPts val="2659"/>
                </a:lnSpc>
                <a:spcBef>
                  <a:spcPct val="0"/>
                </a:spcBef>
              </a:pPr>
              <a:r>
                <a:rPr lang="en-US" sz="3400" b="1">
                  <a:solidFill>
                    <a:srgbClr val="000000"/>
                  </a:solidFill>
                  <a:latin typeface="Arial" panose="020B0604020202020204" pitchFamily="34" charset="0"/>
                  <a:ea typeface="Open Sans" panose="020B0606030504020204" pitchFamily="34" charset="0"/>
                  <a:cs typeface="Arial" panose="020B0604020202020204" pitchFamily="34" charset="0"/>
                  <a:sym typeface="Garet Bold"/>
                </a:rPr>
                <a:t>Thay đồ</a:t>
              </a:r>
            </a:p>
          </p:txBody>
        </p:sp>
        <p:sp>
          <p:nvSpPr>
            <p:cNvPr id="14" name="TextBox 14"/>
            <p:cNvSpPr txBox="1"/>
            <p:nvPr/>
          </p:nvSpPr>
          <p:spPr>
            <a:xfrm>
              <a:off x="10095487" y="1504144"/>
              <a:ext cx="5601713" cy="1484061"/>
            </a:xfrm>
            <a:prstGeom prst="rect">
              <a:avLst/>
            </a:prstGeom>
          </p:spPr>
          <p:txBody>
            <a:bodyPr wrap="square" lIns="0" tIns="0" rIns="0" bIns="0" rtlCol="0" anchor="t">
              <a:spAutoFit/>
            </a:bodyPr>
            <a:lstStyle/>
            <a:p>
              <a:pPr algn="just">
                <a:lnSpc>
                  <a:spcPct val="110000"/>
                </a:lnSpc>
                <a:spcBef>
                  <a:spcPct val="0"/>
                </a:spcBef>
              </a:pPr>
              <a:r>
                <a:rPr lang="en-US" sz="30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Thay một bộ đồ bệnh viện đặc biệt, không có khóa kéo hoặc các vật liệu kim loại</a:t>
              </a:r>
            </a:p>
          </p:txBody>
        </p:sp>
      </p:grpSp>
      <p:grpSp>
        <p:nvGrpSpPr>
          <p:cNvPr id="18" name="Group 17" descr="n144 zalo Tran Quang Hieu">
            <a:extLst>
              <a:ext uri="{FF2B5EF4-FFF2-40B4-BE49-F238E27FC236}">
                <a16:creationId xmlns:a16="http://schemas.microsoft.com/office/drawing/2014/main" id="{30A50121-70F0-656E-B27D-62FC0B3678A7}"/>
              </a:ext>
            </a:extLst>
          </p:cNvPr>
          <p:cNvGrpSpPr/>
          <p:nvPr/>
        </p:nvGrpSpPr>
        <p:grpSpPr>
          <a:xfrm>
            <a:off x="10621748" y="4457700"/>
            <a:ext cx="7200597" cy="2564918"/>
            <a:chOff x="10744200" y="3695700"/>
            <a:chExt cx="7200597" cy="2564918"/>
          </a:xfrm>
        </p:grpSpPr>
        <p:sp>
          <p:nvSpPr>
            <p:cNvPr id="6" name="Freeform 6"/>
            <p:cNvSpPr/>
            <p:nvPr/>
          </p:nvSpPr>
          <p:spPr>
            <a:xfrm>
              <a:off x="10744200" y="3695700"/>
              <a:ext cx="7200597" cy="2564918"/>
            </a:xfrm>
            <a:custGeom>
              <a:avLst/>
              <a:gdLst/>
              <a:ahLst/>
              <a:cxnLst/>
              <a:rect l="l" t="t" r="r" b="b"/>
              <a:pathLst>
                <a:path w="5876495" h="2255105">
                  <a:moveTo>
                    <a:pt x="0" y="0"/>
                  </a:moveTo>
                  <a:lnTo>
                    <a:pt x="5876495" y="0"/>
                  </a:lnTo>
                  <a:lnTo>
                    <a:pt x="5876495" y="2255106"/>
                  </a:lnTo>
                  <a:lnTo>
                    <a:pt x="0" y="225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2"/>
            <p:cNvSpPr txBox="1"/>
            <p:nvPr/>
          </p:nvSpPr>
          <p:spPr>
            <a:xfrm>
              <a:off x="11948382" y="3904511"/>
              <a:ext cx="5196618" cy="372218"/>
            </a:xfrm>
            <a:prstGeom prst="rect">
              <a:avLst/>
            </a:prstGeom>
          </p:spPr>
          <p:txBody>
            <a:bodyPr wrap="square" lIns="0" tIns="0" rIns="0" bIns="0" rtlCol="0" anchor="t">
              <a:spAutoFit/>
            </a:bodyPr>
            <a:lstStyle/>
            <a:p>
              <a:pPr algn="ctr">
                <a:lnSpc>
                  <a:spcPts val="2659"/>
                </a:lnSpc>
                <a:spcBef>
                  <a:spcPct val="0"/>
                </a:spcBef>
              </a:pPr>
              <a:r>
                <a:rPr lang="en-US" sz="3400" b="1">
                  <a:solidFill>
                    <a:srgbClr val="000000"/>
                  </a:solidFill>
                  <a:latin typeface="Arial" panose="020B0604020202020204" pitchFamily="34" charset="0"/>
                  <a:ea typeface="Open Sans" panose="020B0606030504020204" pitchFamily="34" charset="0"/>
                  <a:cs typeface="Arial" panose="020B0604020202020204" pitchFamily="34" charset="0"/>
                  <a:sym typeface="Garet Bold"/>
                </a:rPr>
                <a:t> Đồ dùng cá nhân</a:t>
              </a:r>
            </a:p>
          </p:txBody>
        </p:sp>
        <p:sp>
          <p:nvSpPr>
            <p:cNvPr id="15" name="TextBox 15"/>
            <p:cNvSpPr txBox="1"/>
            <p:nvPr/>
          </p:nvSpPr>
          <p:spPr>
            <a:xfrm>
              <a:off x="11801906" y="4287441"/>
              <a:ext cx="5876494" cy="1846659"/>
            </a:xfrm>
            <a:prstGeom prst="rect">
              <a:avLst/>
            </a:prstGeom>
          </p:spPr>
          <p:txBody>
            <a:bodyPr wrap="square" lIns="0" tIns="0" rIns="0" bIns="0" rtlCol="0" anchor="t">
              <a:spAutoFit/>
            </a:bodyPr>
            <a:lstStyle/>
            <a:p>
              <a:pPr algn="just">
                <a:spcBef>
                  <a:spcPct val="0"/>
                </a:spcBef>
              </a:pPr>
              <a:r>
                <a:rPr lang="en-US" sz="30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T</a:t>
              </a:r>
              <a:r>
                <a:rPr lang="vi-VN" sz="30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háo bỏ tất cả các vật dụng bằng kim loại như nhẫn, đồng hồ, kính, đồ trang sức, thẻ ATM, điện thoại di động... </a:t>
              </a:r>
              <a:endParaRPr lang="en-US" sz="3000">
                <a:solidFill>
                  <a:srgbClr val="000000"/>
                </a:solidFill>
                <a:latin typeface="Arial" panose="020B0604020202020204" pitchFamily="34" charset="0"/>
                <a:ea typeface="Open Sans" panose="020B0606030504020204" pitchFamily="34" charset="0"/>
                <a:cs typeface="Arial" panose="020B0604020202020204" pitchFamily="34" charset="0"/>
                <a:sym typeface="Garet"/>
              </a:endParaRPr>
            </a:p>
          </p:txBody>
        </p:sp>
      </p:grpSp>
      <p:grpSp>
        <p:nvGrpSpPr>
          <p:cNvPr id="20" name="Group 19" descr="n144 zalo Tran Quang Hieu">
            <a:extLst>
              <a:ext uri="{FF2B5EF4-FFF2-40B4-BE49-F238E27FC236}">
                <a16:creationId xmlns:a16="http://schemas.microsoft.com/office/drawing/2014/main" id="{51B49EB3-391C-4BFB-FF44-A401539690B3}"/>
              </a:ext>
            </a:extLst>
          </p:cNvPr>
          <p:cNvGrpSpPr/>
          <p:nvPr/>
        </p:nvGrpSpPr>
        <p:grpSpPr>
          <a:xfrm>
            <a:off x="8425956" y="7280732"/>
            <a:ext cx="7200597" cy="2539605"/>
            <a:chOff x="9196353" y="6901436"/>
            <a:chExt cx="7200597" cy="2539605"/>
          </a:xfrm>
        </p:grpSpPr>
        <p:sp>
          <p:nvSpPr>
            <p:cNvPr id="7" name="Freeform 7"/>
            <p:cNvSpPr/>
            <p:nvPr/>
          </p:nvSpPr>
          <p:spPr>
            <a:xfrm>
              <a:off x="9196353" y="6901436"/>
              <a:ext cx="7200597" cy="2539605"/>
            </a:xfrm>
            <a:custGeom>
              <a:avLst/>
              <a:gdLst/>
              <a:ahLst/>
              <a:cxnLst/>
              <a:rect l="l" t="t" r="r" b="b"/>
              <a:pathLst>
                <a:path w="5876495" h="2255105">
                  <a:moveTo>
                    <a:pt x="0" y="0"/>
                  </a:moveTo>
                  <a:lnTo>
                    <a:pt x="5876496" y="0"/>
                  </a:lnTo>
                  <a:lnTo>
                    <a:pt x="5876496" y="2255106"/>
                  </a:lnTo>
                  <a:lnTo>
                    <a:pt x="0" y="225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10544201" y="7155514"/>
              <a:ext cx="4528647" cy="372218"/>
            </a:xfrm>
            <a:prstGeom prst="rect">
              <a:avLst/>
            </a:prstGeom>
          </p:spPr>
          <p:txBody>
            <a:bodyPr wrap="square" lIns="0" tIns="0" rIns="0" bIns="0" rtlCol="0" anchor="t">
              <a:spAutoFit/>
            </a:bodyPr>
            <a:lstStyle/>
            <a:p>
              <a:pPr algn="l">
                <a:lnSpc>
                  <a:spcPts val="2659"/>
                </a:lnSpc>
                <a:spcBef>
                  <a:spcPct val="0"/>
                </a:spcBef>
              </a:pPr>
              <a:r>
                <a:rPr lang="en-US" sz="3400" b="1">
                  <a:solidFill>
                    <a:srgbClr val="000000"/>
                  </a:solidFill>
                  <a:latin typeface="Arial" panose="020B0604020202020204" pitchFamily="34" charset="0"/>
                  <a:ea typeface="Open Sans" panose="020B0606030504020204" pitchFamily="34" charset="0"/>
                  <a:cs typeface="Arial" panose="020B0604020202020204" pitchFamily="34" charset="0"/>
                  <a:sym typeface="Garet Bold"/>
                </a:rPr>
                <a:t>Thông báo cho bác sĩ</a:t>
              </a:r>
            </a:p>
          </p:txBody>
        </p:sp>
        <p:sp>
          <p:nvSpPr>
            <p:cNvPr id="16" name="TextBox 16"/>
            <p:cNvSpPr txBox="1"/>
            <p:nvPr/>
          </p:nvSpPr>
          <p:spPr>
            <a:xfrm>
              <a:off x="10354515" y="7487841"/>
              <a:ext cx="5647485" cy="1846659"/>
            </a:xfrm>
            <a:prstGeom prst="rect">
              <a:avLst/>
            </a:prstGeom>
          </p:spPr>
          <p:txBody>
            <a:bodyPr wrap="square" lIns="0" tIns="0" rIns="0" bIns="0" rtlCol="0" anchor="t">
              <a:spAutoFit/>
            </a:bodyPr>
            <a:lstStyle/>
            <a:p>
              <a:pPr algn="just">
                <a:spcBef>
                  <a:spcPct val="0"/>
                </a:spcBef>
              </a:pPr>
              <a:r>
                <a:rPr lang="en-US" sz="30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T</a:t>
              </a:r>
              <a:r>
                <a:rPr lang="vi-VN" sz="30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hông báo cho bác sĩ về bất kỳ tình trạng sức khỏe nào, đặc biệt là nếu bạn có các thiết bị y tế cấy ghép trong cơ thể </a:t>
              </a:r>
              <a:endParaRPr lang="en-US" sz="3000">
                <a:solidFill>
                  <a:srgbClr val="000000"/>
                </a:solidFill>
                <a:latin typeface="Arial" panose="020B0604020202020204" pitchFamily="34" charset="0"/>
                <a:ea typeface="Open Sans" panose="020B0606030504020204" pitchFamily="34" charset="0"/>
                <a:cs typeface="Arial" panose="020B0604020202020204" pitchFamily="34" charset="0"/>
                <a:sym typeface="Garet"/>
              </a:endParaRPr>
            </a:p>
          </p:txBody>
        </p:sp>
      </p:grpSp>
      <p:sp>
        <p:nvSpPr>
          <p:cNvPr id="22" name="TextBox 21" descr="n144 zalo Tran Quang Hieu">
            <a:extLst>
              <a:ext uri="{FF2B5EF4-FFF2-40B4-BE49-F238E27FC236}">
                <a16:creationId xmlns:a16="http://schemas.microsoft.com/office/drawing/2014/main" id="{7C1BE50B-4C10-72A4-DB39-6252165A7807}"/>
              </a:ext>
            </a:extLst>
          </p:cNvPr>
          <p:cNvSpPr txBox="1"/>
          <p:nvPr/>
        </p:nvSpPr>
        <p:spPr>
          <a:xfrm>
            <a:off x="726676" y="2996535"/>
            <a:ext cx="7038027" cy="5909888"/>
          </a:xfrm>
          <a:prstGeom prst="rect">
            <a:avLst/>
          </a:prstGeom>
          <a:noFill/>
        </p:spPr>
        <p:txBody>
          <a:bodyPr wrap="square">
            <a:spAutoFit/>
          </a:bodyPr>
          <a:lstStyle/>
          <a:p>
            <a:pPr algn="ctr">
              <a:lnSpc>
                <a:spcPct val="125000"/>
              </a:lnSpc>
              <a:spcAft>
                <a:spcPts val="600"/>
              </a:spcAft>
            </a:pPr>
            <a:r>
              <a:rPr lang="vi-VN" sz="3300" b="1">
                <a:latin typeface="Arial" panose="020B0604020202020204" pitchFamily="34" charset="0"/>
                <a:ea typeface="Open Sans" panose="020B0606030504020204" pitchFamily="34" charset="0"/>
                <a:cs typeface="Arial" panose="020B0604020202020204" pitchFamily="34" charset="0"/>
              </a:rPr>
              <a:t>2. Vào phòng chụp</a:t>
            </a:r>
          </a:p>
          <a:p>
            <a:pPr algn="just">
              <a:lnSpc>
                <a:spcPct val="125000"/>
              </a:lnSpc>
              <a:spcAft>
                <a:spcPts val="600"/>
              </a:spcAft>
              <a:buFont typeface="Arial" panose="020B0604020202020204" pitchFamily="34" charset="0"/>
              <a:buChar char="•"/>
            </a:pPr>
            <a:r>
              <a:rPr lang="vi-VN" sz="3300" b="1">
                <a:latin typeface="Arial" panose="020B0604020202020204" pitchFamily="34" charset="0"/>
                <a:ea typeface="Open Sans" panose="020B0606030504020204" pitchFamily="34" charset="0"/>
                <a:cs typeface="Arial" panose="020B0604020202020204" pitchFamily="34" charset="0"/>
              </a:rPr>
              <a:t>Nằm lên bàn:</a:t>
            </a:r>
            <a:r>
              <a:rPr lang="vi-VN" sz="3300">
                <a:latin typeface="Arial" panose="020B0604020202020204" pitchFamily="34" charset="0"/>
                <a:ea typeface="Open Sans" panose="020B0606030504020204" pitchFamily="34" charset="0"/>
                <a:cs typeface="Arial" panose="020B0604020202020204" pitchFamily="34" charset="0"/>
              </a:rPr>
              <a:t> </a:t>
            </a:r>
            <a:r>
              <a:rPr lang="en-US" sz="3300">
                <a:latin typeface="Arial" panose="020B0604020202020204" pitchFamily="34" charset="0"/>
                <a:ea typeface="Open Sans" panose="020B0606030504020204" pitchFamily="34" charset="0"/>
                <a:cs typeface="Arial" panose="020B0604020202020204" pitchFamily="34" charset="0"/>
              </a:rPr>
              <a:t>bệnh nhân </a:t>
            </a:r>
            <a:r>
              <a:rPr lang="vi-VN" sz="3300">
                <a:latin typeface="Arial" panose="020B0604020202020204" pitchFamily="34" charset="0"/>
                <a:ea typeface="Open Sans" panose="020B0606030504020204" pitchFamily="34" charset="0"/>
                <a:cs typeface="Arial" panose="020B0604020202020204" pitchFamily="34" charset="0"/>
              </a:rPr>
              <a:t>nằm trên một chiếc bàn trượt vào bên trong ống của máy MRI</a:t>
            </a:r>
            <a:r>
              <a:rPr lang="en-US" sz="3300">
                <a:latin typeface="Arial" panose="020B0604020202020204" pitchFamily="34" charset="0"/>
                <a:ea typeface="Open Sans" panose="020B0606030504020204" pitchFamily="34" charset="0"/>
                <a:cs typeface="Arial" panose="020B0604020202020204" pitchFamily="34" charset="0"/>
              </a:rPr>
              <a:t>, </a:t>
            </a:r>
            <a:r>
              <a:rPr lang="vi-VN" sz="3300">
                <a:latin typeface="Arial" panose="020B0604020202020204" pitchFamily="34" charset="0"/>
                <a:ea typeface="Open Sans" panose="020B0606030504020204" pitchFamily="34" charset="0"/>
                <a:cs typeface="Arial" panose="020B0604020202020204" pitchFamily="34" charset="0"/>
              </a:rPr>
              <a:t>không gây cảm giác quá khó chịu.</a:t>
            </a:r>
          </a:p>
          <a:p>
            <a:pPr algn="just">
              <a:lnSpc>
                <a:spcPct val="125000"/>
              </a:lnSpc>
              <a:spcAft>
                <a:spcPts val="600"/>
              </a:spcAft>
              <a:buFont typeface="Arial" panose="020B0604020202020204" pitchFamily="34" charset="0"/>
              <a:buChar char="•"/>
            </a:pPr>
            <a:r>
              <a:rPr lang="vi-VN" sz="3300" b="1">
                <a:latin typeface="Arial" panose="020B0604020202020204" pitchFamily="34" charset="0"/>
                <a:ea typeface="Open Sans" panose="020B0606030504020204" pitchFamily="34" charset="0"/>
                <a:cs typeface="Arial" panose="020B0604020202020204" pitchFamily="34" charset="0"/>
              </a:rPr>
              <a:t>Cố định:</a:t>
            </a:r>
            <a:r>
              <a:rPr lang="vi-VN" sz="3300">
                <a:latin typeface="Arial" panose="020B0604020202020204" pitchFamily="34" charset="0"/>
                <a:ea typeface="Open Sans" panose="020B0606030504020204" pitchFamily="34" charset="0"/>
                <a:cs typeface="Arial" panose="020B0604020202020204" pitchFamily="34" charset="0"/>
              </a:rPr>
              <a:t> Để đảm bảo hình ảnh chất lượng cao, kỹ thuật viên sẽ sử dụng các đai hoặc gối để cố định cơ thể </a:t>
            </a:r>
            <a:r>
              <a:rPr lang="en-US" sz="3300">
                <a:latin typeface="Arial" panose="020B0604020202020204" pitchFamily="34" charset="0"/>
                <a:ea typeface="Open Sans" panose="020B0606030504020204" pitchFamily="34" charset="0"/>
                <a:cs typeface="Arial" panose="020B0604020202020204" pitchFamily="34" charset="0"/>
              </a:rPr>
              <a:t>BN</a:t>
            </a:r>
            <a:r>
              <a:rPr lang="vi-VN" sz="3300">
                <a:latin typeface="Arial" panose="020B0604020202020204" pitchFamily="34" charset="0"/>
                <a:ea typeface="Open Sans" panose="020B0606030504020204" pitchFamily="34" charset="0"/>
                <a:cs typeface="Arial" panose="020B0604020202020204" pitchFamily="34" charset="0"/>
              </a:rPr>
              <a:t> trong quá trình chụp.</a:t>
            </a:r>
          </a:p>
        </p:txBody>
      </p:sp>
      <p:sp>
        <p:nvSpPr>
          <p:cNvPr id="24" name="TextBox 23" descr="n144 zalo Tran Quang Hieu">
            <a:extLst>
              <a:ext uri="{FF2B5EF4-FFF2-40B4-BE49-F238E27FC236}">
                <a16:creationId xmlns:a16="http://schemas.microsoft.com/office/drawing/2014/main" id="{ADD89FE0-637E-A6CC-5488-ECB876128457}"/>
              </a:ext>
            </a:extLst>
          </p:cNvPr>
          <p:cNvSpPr txBox="1"/>
          <p:nvPr/>
        </p:nvSpPr>
        <p:spPr>
          <a:xfrm>
            <a:off x="11670785" y="579809"/>
            <a:ext cx="3380292" cy="646331"/>
          </a:xfrm>
          <a:prstGeom prst="rect">
            <a:avLst/>
          </a:prstGeom>
          <a:noFill/>
        </p:spPr>
        <p:txBody>
          <a:bodyPr wrap="square">
            <a:spAutoFit/>
          </a:bodyPr>
          <a:lstStyle/>
          <a:p>
            <a:pPr algn="ctr"/>
            <a:r>
              <a:rPr lang="en-US" sz="3600" b="1">
                <a:solidFill>
                  <a:schemeClr val="bg1"/>
                </a:solidFill>
                <a:latin typeface="Open Sans" panose="020B0606030504020204" pitchFamily="34" charset="0"/>
                <a:ea typeface="Open Sans" panose="020B0606030504020204" pitchFamily="34" charset="0"/>
                <a:cs typeface="Open Sans" panose="020B0606030504020204" pitchFamily="34" charset="0"/>
              </a:rPr>
              <a:t>1. Chuẩn bị</a:t>
            </a:r>
            <a:endParaRPr lang="vi-VN" sz="3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1" end="1"/>
                                            </p:txEl>
                                          </p:spTgt>
                                        </p:tgtEl>
                                        <p:attrNameLst>
                                          <p:attrName>style.visibility</p:attrName>
                                        </p:attrNameLst>
                                      </p:cBhvr>
                                      <p:to>
                                        <p:strVal val="visible"/>
                                      </p:to>
                                    </p:set>
                                    <p:animEffect transition="in" filter="fade">
                                      <p:cBhvr>
                                        <p:cTn id="37" dur="500"/>
                                        <p:tgtEl>
                                          <p:spTgt spid="2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2" end="2"/>
                                            </p:txEl>
                                          </p:spTgt>
                                        </p:tgtEl>
                                        <p:attrNameLst>
                                          <p:attrName>style.visibility</p:attrName>
                                        </p:attrNameLst>
                                      </p:cBhvr>
                                      <p:to>
                                        <p:strVal val="visible"/>
                                      </p:to>
                                    </p:set>
                                    <p:animEffect transition="in" filter="fade">
                                      <p:cBhvr>
                                        <p:cTn id="42"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144 zalo Tran Quang Hieu">
            <a:extLst>
              <a:ext uri="{FF2B5EF4-FFF2-40B4-BE49-F238E27FC236}">
                <a16:creationId xmlns:a16="http://schemas.microsoft.com/office/drawing/2014/main" id="{9950CD33-3021-7635-8D1D-07296FEAC04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t="10577"/>
          <a:stretch/>
        </p:blipFill>
        <p:spPr>
          <a:xfrm>
            <a:off x="261258" y="2019300"/>
            <a:ext cx="17761626" cy="8001000"/>
          </a:xfrm>
          <a:prstGeom prst="rect">
            <a:avLst/>
          </a:prstGeom>
          <a:ln>
            <a:noFill/>
          </a:ln>
          <a:effectLst>
            <a:softEdge rad="112500"/>
          </a:effectLst>
        </p:spPr>
      </p:pic>
      <p:sp>
        <p:nvSpPr>
          <p:cNvPr id="4" name="TextBox 16" descr="n144 zalo Tran Quang Hieu">
            <a:extLst>
              <a:ext uri="{FF2B5EF4-FFF2-40B4-BE49-F238E27FC236}">
                <a16:creationId xmlns:a16="http://schemas.microsoft.com/office/drawing/2014/main" id="{F63D22A4-967B-EAC9-61E1-BBC2E45FE7DF}"/>
              </a:ext>
            </a:extLst>
          </p:cNvPr>
          <p:cNvSpPr txBox="1"/>
          <p:nvPr/>
        </p:nvSpPr>
        <p:spPr>
          <a:xfrm>
            <a:off x="5791200" y="952500"/>
            <a:ext cx="7084127" cy="859338"/>
          </a:xfrm>
          <a:prstGeom prst="rect">
            <a:avLst/>
          </a:prstGeom>
        </p:spPr>
        <p:txBody>
          <a:bodyPr wrap="square" lIns="0" tIns="0" rIns="0" bIns="0" rtlCol="0" anchor="t">
            <a:spAutoFit/>
          </a:bodyPr>
          <a:lstStyle/>
          <a:p>
            <a:pPr algn="ctr">
              <a:lnSpc>
                <a:spcPts val="6453"/>
              </a:lnSpc>
            </a:pPr>
            <a:r>
              <a:rPr lang="en-US" sz="6088">
                <a:solidFill>
                  <a:srgbClr val="0231BF"/>
                </a:solidFill>
                <a:latin typeface="Fira Sans Black" panose="020B0A03050000020004" pitchFamily="34" charset="0"/>
                <a:ea typeface="Garet Bold"/>
                <a:cs typeface="Garet Bold"/>
                <a:sym typeface="Garet Bold"/>
              </a:rPr>
              <a:t>CẶP ĐÔI HOÀN HẢO</a:t>
            </a:r>
          </a:p>
        </p:txBody>
      </p:sp>
    </p:spTree>
    <p:extLst>
      <p:ext uri="{BB962C8B-B14F-4D97-AF65-F5344CB8AC3E}">
        <p14:creationId xmlns:p14="http://schemas.microsoft.com/office/powerpoint/2010/main" val="170520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 name="Star: 5 Points 9" descr="n144 zalo Tran Quang Hieu">
            <a:extLst>
              <a:ext uri="{FF2B5EF4-FFF2-40B4-BE49-F238E27FC236}">
                <a16:creationId xmlns:a16="http://schemas.microsoft.com/office/drawing/2014/main"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Rectangle 4" descr="n144 zalo Tran Quang Hieu">
            <a:extLst>
              <a:ext uri="{FF2B5EF4-FFF2-40B4-BE49-F238E27FC236}">
                <a16:creationId xmlns:a16="http://schemas.microsoft.com/office/drawing/2014/main" id="{2AE8F67B-0360-4E64-A353-BF62688823B3}"/>
              </a:ext>
            </a:extLst>
          </p:cNvPr>
          <p:cNvSpPr/>
          <p:nvPr/>
        </p:nvSpPr>
        <p:spPr>
          <a:xfrm>
            <a:off x="5046046" y="494145"/>
            <a:ext cx="8555483" cy="1384995"/>
          </a:xfrm>
          <a:prstGeom prst="rect">
            <a:avLst/>
          </a:prstGeom>
          <a:noFill/>
        </p:spPr>
        <p:txBody>
          <a:bodyPr wrap="none" lIns="137160" tIns="68580" rIns="137160" bIns="68580">
            <a:spAutoFit/>
          </a:bodyPr>
          <a:lstStyle/>
          <a:p>
            <a:pPr algn="ctr" defTabSz="1371600">
              <a:defRPr/>
            </a:pPr>
            <a:r>
              <a:rPr lang="en-US" sz="8100" b="1">
                <a:ln w="6600">
                  <a:solidFill>
                    <a:srgbClr val="ED7D31"/>
                  </a:solidFill>
                  <a:prstDash val="solid"/>
                </a:ln>
                <a:solidFill>
                  <a:srgbClr val="FFFFFF"/>
                </a:solidFill>
                <a:effectLst>
                  <a:outerShdw dist="38100" dir="2700000" algn="tl" rotWithShape="0">
                    <a:srgbClr val="ED7D31"/>
                  </a:outerShdw>
                </a:effectLst>
                <a:latin typeface="Calibri" panose="020F0502020204030204"/>
              </a:rPr>
              <a:t>VIỆT NAM VÔ ĐỊCH</a:t>
            </a:r>
          </a:p>
        </p:txBody>
      </p:sp>
      <p:pic>
        <p:nvPicPr>
          <p:cNvPr id="14" name="Picture 13" descr="n144 zalo Tran Quang Hieu">
            <a:extLst>
              <a:ext uri="{FF2B5EF4-FFF2-40B4-BE49-F238E27FC236}">
                <a16:creationId xmlns:a16="http://schemas.microsoft.com/office/drawing/2014/main" id="{4EA600BF-C2ED-4957-AC00-A80D89F47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descr="n144 zalo Tran Quang Hieu">
            <a:extLst>
              <a:ext uri="{FF2B5EF4-FFF2-40B4-BE49-F238E27FC236}">
                <a16:creationId xmlns:a16="http://schemas.microsoft.com/office/drawing/2014/main" id="{35D9B580-C5E8-45B2-A1EF-E7199F53C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descr="n144 zalo Tran Quang Hieu">
            <a:extLst>
              <a:ext uri="{FF2B5EF4-FFF2-40B4-BE49-F238E27FC236}">
                <a16:creationId xmlns:a16="http://schemas.microsoft.com/office/drawing/2014/main" id="{67EDFB4C-4700-4A7B-9607-731565FBC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descr="n144 zalo Tran Quang Hieu">
            <a:extLst>
              <a:ext uri="{FF2B5EF4-FFF2-40B4-BE49-F238E27FC236}">
                <a16:creationId xmlns:a16="http://schemas.microsoft.com/office/drawing/2014/main" id="{E7D0E068-19C2-43F5-B460-BC1DB8496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descr="n144 zalo Tran Quang Hieu">
            <a:extLst>
              <a:ext uri="{FF2B5EF4-FFF2-40B4-BE49-F238E27FC236}">
                <a16:creationId xmlns:a16="http://schemas.microsoft.com/office/drawing/2014/main" id="{4AF924DE-F71B-40AE-A7C8-052F66302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descr="n144 zalo Tran Quang Hieu">
            <a:extLst>
              <a:ext uri="{FF2B5EF4-FFF2-40B4-BE49-F238E27FC236}">
                <a16:creationId xmlns:a16="http://schemas.microsoft.com/office/drawing/2014/main" id="{937D38D4-0C76-471D-AA2B-3A5864012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descr="n144 zalo Tran Quang Hieu">
            <a:extLst>
              <a:ext uri="{FF2B5EF4-FFF2-40B4-BE49-F238E27FC236}">
                <a16:creationId xmlns:a16="http://schemas.microsoft.com/office/drawing/2014/main" id="{42AC131E-4AC7-4656-8620-E8BD9A61AFB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403773" y="3777572"/>
            <a:ext cx="5484554" cy="6808271"/>
          </a:xfrm>
          <a:prstGeom prst="rect">
            <a:avLst/>
          </a:prstGeom>
        </p:spPr>
      </p:pic>
      <p:pic>
        <p:nvPicPr>
          <p:cNvPr id="22" name="Picture 21" descr="n144 zalo Tran Quang Hieu">
            <a:extLst>
              <a:ext uri="{FF2B5EF4-FFF2-40B4-BE49-F238E27FC236}">
                <a16:creationId xmlns:a16="http://schemas.microsoft.com/office/drawing/2014/main" id="{495CAE58-9B77-499B-8225-17C5C1AD251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259994" y="5472113"/>
            <a:ext cx="8109894" cy="4834925"/>
          </a:xfrm>
          <a:prstGeom prst="rect">
            <a:avLst/>
          </a:prstGeom>
        </p:spPr>
      </p:pic>
      <p:sp>
        <p:nvSpPr>
          <p:cNvPr id="23" name="Rectangle 22" descr="n144 zalo Tran Quang Hieu">
            <a:extLst>
              <a:ext uri="{FF2B5EF4-FFF2-40B4-BE49-F238E27FC236}">
                <a16:creationId xmlns:a16="http://schemas.microsoft.com/office/drawing/2014/main" id="{1E429FBD-C62A-4B78-B188-3CE5FC4520CC}"/>
              </a:ext>
            </a:extLst>
          </p:cNvPr>
          <p:cNvSpPr/>
          <p:nvPr/>
        </p:nvSpPr>
        <p:spPr>
          <a:xfrm>
            <a:off x="2934762" y="2157499"/>
            <a:ext cx="12778050" cy="1985159"/>
          </a:xfrm>
          <a:prstGeom prst="rect">
            <a:avLst/>
          </a:prstGeom>
          <a:noFill/>
        </p:spPr>
        <p:txBody>
          <a:bodyPr wrap="none" lIns="137160" tIns="68580" rIns="137160" bIns="68580">
            <a:spAutoFit/>
          </a:bodyPr>
          <a:lstStyle/>
          <a:p>
            <a:pPr algn="ctr" defTabSz="1371600">
              <a:defRPr/>
            </a:pPr>
            <a:r>
              <a:rPr lang="en-US" sz="12000" b="1">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rPr>
              <a:t>TẬP LÀM THỦ MÔN</a:t>
            </a:r>
          </a:p>
        </p:txBody>
      </p:sp>
      <p:pic>
        <p:nvPicPr>
          <p:cNvPr id="2" name="crystal" descr="n144 zalo Tran Quang Hi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788742" y="3320372"/>
            <a:ext cx="914400" cy="914400"/>
          </a:xfrm>
          <a:prstGeom prst="rect">
            <a:avLst/>
          </a:prstGeom>
        </p:spPr>
      </p:pic>
    </p:spTree>
    <p:extLst>
      <p:ext uri="{BB962C8B-B14F-4D97-AF65-F5344CB8AC3E}">
        <p14:creationId xmlns:p14="http://schemas.microsoft.com/office/powerpoint/2010/main" val="107718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1000"/>
                                        <p:tgtEl>
                                          <p:spTgt spid="20"/>
                                        </p:tgtEl>
                                      </p:cBhvr>
                                    </p:animEffect>
                                    <p:anim calcmode="lin" valueType="num">
                                      <p:cBhvr>
                                        <p:cTn id="10" dur="1000" fill="hold"/>
                                        <p:tgtEl>
                                          <p:spTgt spid="20"/>
                                        </p:tgtEl>
                                        <p:attrNameLst>
                                          <p:attrName>ppt_x</p:attrName>
                                        </p:attrNameLst>
                                      </p:cBhvr>
                                      <p:tavLst>
                                        <p:tav tm="0">
                                          <p:val>
                                            <p:strVal val="#ppt_x"/>
                                          </p:val>
                                        </p:tav>
                                        <p:tav tm="100000">
                                          <p:val>
                                            <p:strVal val="#ppt_x"/>
                                          </p:val>
                                        </p:tav>
                                      </p:tavLst>
                                    </p:anim>
                                    <p:anim calcmode="lin" valueType="num">
                                      <p:cBhvr>
                                        <p:cTn id="11" dur="1000" fill="hold"/>
                                        <p:tgtEl>
                                          <p:spTgt spid="20"/>
                                        </p:tgtEl>
                                        <p:attrNameLst>
                                          <p:attrName>ppt_y</p:attrName>
                                        </p:attrNameLst>
                                      </p:cBhvr>
                                      <p:tavLst>
                                        <p:tav tm="0">
                                          <p:val>
                                            <p:strVal val="#ppt_y+.1"/>
                                          </p:val>
                                        </p:tav>
                                        <p:tav tm="100000">
                                          <p:val>
                                            <p:strVal val="#ppt_y"/>
                                          </p:val>
                                        </p:tav>
                                      </p:tavLst>
                                    </p:anim>
                                  </p:childTnLst>
                                </p:cTn>
                              </p:par>
                              <p:par>
                                <p:cTn id="12" presetID="36" presetClass="emph" presetSubtype="0" repeatCount="indefinite" fill="hold" nodeType="withEffect">
                                  <p:stCondLst>
                                    <p:cond delay="0"/>
                                  </p:stCondLst>
                                  <p:iterate type="lt">
                                    <p:tmPct val="10000"/>
                                  </p:iterate>
                                  <p:childTnLst>
                                    <p:animScale>
                                      <p:cBhvr>
                                        <p:cTn id="13" dur="250" autoRev="1" fill="hold">
                                          <p:stCondLst>
                                            <p:cond delay="0"/>
                                          </p:stCondLst>
                                        </p:cTn>
                                        <p:tgtEl>
                                          <p:spTgt spid="23">
                                            <p:txEl>
                                              <p:pRg st="0" end="0"/>
                                            </p:txEl>
                                          </p:spTgt>
                                        </p:tgtEl>
                                      </p:cBhvr>
                                      <p:to x="80000" y="100000"/>
                                    </p:animScale>
                                    <p:anim by="(#ppt_w*0.10)" calcmode="lin" valueType="num">
                                      <p:cBhvr>
                                        <p:cTn id="14" dur="250" autoRev="1" fill="hold">
                                          <p:stCondLst>
                                            <p:cond delay="0"/>
                                          </p:stCondLst>
                                        </p:cTn>
                                        <p:tgtEl>
                                          <p:spTgt spid="23">
                                            <p:txEl>
                                              <p:pRg st="0" end="0"/>
                                            </p:txEl>
                                          </p:spTgt>
                                        </p:tgtEl>
                                        <p:attrNameLst>
                                          <p:attrName>ppt_x</p:attrName>
                                        </p:attrNameLst>
                                      </p:cBhvr>
                                    </p:anim>
                                    <p:anim by="(-#ppt_w*0.10)" calcmode="lin" valueType="num">
                                      <p:cBhvr>
                                        <p:cTn id="15" dur="250" autoRev="1" fill="hold">
                                          <p:stCondLst>
                                            <p:cond delay="0"/>
                                          </p:stCondLst>
                                        </p:cTn>
                                        <p:tgtEl>
                                          <p:spTgt spid="23">
                                            <p:txEl>
                                              <p:pRg st="0" end="0"/>
                                            </p:txEl>
                                          </p:spTgt>
                                        </p:tgtEl>
                                        <p:attrNameLst>
                                          <p:attrName>ppt_y</p:attrName>
                                        </p:attrNameLst>
                                      </p:cBhvr>
                                    </p:anim>
                                    <p:animRot by="-480000">
                                      <p:cBhvr>
                                        <p:cTn id="16" dur="250" autoRev="1" fill="hold">
                                          <p:stCondLst>
                                            <p:cond delay="0"/>
                                          </p:stCondLst>
                                        </p:cTn>
                                        <p:tgtEl>
                                          <p:spTgt spid="23">
                                            <p:txEl>
                                              <p:pRg st="0" end="0"/>
                                            </p:txEl>
                                          </p:spTgt>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descr="n144 zalo Tran Quang Hie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descr="n144 zalo Tran Quang Hieu"/>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descr="n144 zalo Tran Quang Hieu"/>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descr="n144 zalo Tran Quang Hieu"/>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300">
                <a:solidFill>
                  <a:prstClr val="black"/>
                </a:solidFill>
                <a:latin typeface="Tahoma" panose="020B0604030504040204" pitchFamily="34" charset="0"/>
                <a:cs typeface="Tahoma" panose="020B0604030504040204" pitchFamily="34" charset="0"/>
              </a:rPr>
              <a:t>Câu 1. </a:t>
            </a:r>
            <a:r>
              <a:rPr lang="vi-VN" sz="3300">
                <a:solidFill>
                  <a:prstClr val="black"/>
                </a:solidFill>
                <a:latin typeface="Tahoma" panose="020B0604030504040204" pitchFamily="34" charset="0"/>
                <a:cs typeface="Tahoma" panose="020B0604030504040204" pitchFamily="34" charset="0"/>
              </a:rPr>
              <a:t>Nguyên lý hoạt động của máy chụp cộng hưởng từ MRI dựa trên hiện tượng nào sau đây?</a:t>
            </a:r>
            <a:endParaRPr lang="en-US" sz="3300">
              <a:solidFill>
                <a:prstClr val="black"/>
              </a:solidFill>
              <a:latin typeface="Tahoma" panose="020B0604030504040204" pitchFamily="34" charset="0"/>
              <a:cs typeface="Tahoma" panose="020B0604030504040204" pitchFamily="34" charset="0"/>
            </a:endParaRPr>
          </a:p>
        </p:txBody>
      </p:sp>
      <p:sp>
        <p:nvSpPr>
          <p:cNvPr id="9" name="1" descr="n144 zalo Tran Quang Hieu"/>
          <p:cNvSpPr/>
          <p:nvPr/>
        </p:nvSpPr>
        <p:spPr>
          <a:xfrm>
            <a:off x="160019" y="7265886"/>
            <a:ext cx="8755381"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300">
                <a:solidFill>
                  <a:prstClr val="white"/>
                </a:solidFill>
                <a:latin typeface="Tahoma" panose="020B0604030504040204" pitchFamily="34" charset="0"/>
                <a:cs typeface="Tahoma" panose="020B0604030504040204" pitchFamily="34" charset="0"/>
              </a:rPr>
              <a:t>A. </a:t>
            </a:r>
            <a:r>
              <a:rPr lang="vi-VN" sz="3300">
                <a:solidFill>
                  <a:prstClr val="white"/>
                </a:solidFill>
                <a:latin typeface="Tahoma" panose="020B0604030504040204" pitchFamily="34" charset="0"/>
                <a:cs typeface="Tahoma" panose="020B0604030504040204" pitchFamily="34" charset="0"/>
              </a:rPr>
              <a:t>Sự hấp thụ và phát xạ năng lượng của các hạt nhân nguyên tử khi đặt trong từ trường.</a:t>
            </a:r>
            <a:endParaRPr lang="en-US" sz="3300">
              <a:solidFill>
                <a:prstClr val="white"/>
              </a:solidFill>
              <a:latin typeface="Tahoma" panose="020B0604030504040204" pitchFamily="34" charset="0"/>
              <a:cs typeface="Tahoma" panose="020B0604030504040204" pitchFamily="34" charset="0"/>
            </a:endParaRPr>
          </a:p>
        </p:txBody>
      </p:sp>
      <p:sp>
        <p:nvSpPr>
          <p:cNvPr id="10" name="3" descr="n144 zalo Tran Quang Hieu"/>
          <p:cNvSpPr/>
          <p:nvPr/>
        </p:nvSpPr>
        <p:spPr>
          <a:xfrm>
            <a:off x="160018" y="8826896"/>
            <a:ext cx="8755381"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300">
                <a:solidFill>
                  <a:prstClr val="white"/>
                </a:solidFill>
                <a:latin typeface="Tahoma" panose="020B0604030504040204" pitchFamily="34" charset="0"/>
                <a:cs typeface="Tahoma" panose="020B0604030504040204" pitchFamily="34" charset="0"/>
              </a:rPr>
              <a:t>C. </a:t>
            </a:r>
            <a:r>
              <a:rPr lang="vi-VN" sz="3300">
                <a:solidFill>
                  <a:prstClr val="white"/>
                </a:solidFill>
                <a:latin typeface="Tahoma" panose="020B0604030504040204" pitchFamily="34" charset="0"/>
                <a:cs typeface="Tahoma" panose="020B0604030504040204" pitchFamily="34" charset="0"/>
              </a:rPr>
              <a:t>Sự tán xạ của tia X khi đi qua cơ thể</a:t>
            </a:r>
            <a:endParaRPr lang="en-US" sz="3300">
              <a:solidFill>
                <a:prstClr val="white"/>
              </a:solidFill>
              <a:latin typeface="Tahoma" panose="020B0604030504040204" pitchFamily="34" charset="0"/>
              <a:cs typeface="Tahoma" panose="020B0604030504040204" pitchFamily="34" charset="0"/>
            </a:endParaRPr>
          </a:p>
        </p:txBody>
      </p:sp>
      <p:sp>
        <p:nvSpPr>
          <p:cNvPr id="11" name="2" descr="n144 zalo Tran Quang Hieu"/>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300">
                <a:solidFill>
                  <a:prstClr val="white"/>
                </a:solidFill>
                <a:latin typeface="Tahoma" panose="020B0604030504040204" pitchFamily="34" charset="0"/>
                <a:cs typeface="Tahoma" panose="020B0604030504040204" pitchFamily="34" charset="0"/>
              </a:rPr>
              <a:t>B. Phân rã phóng xạ của các nguyên tử.</a:t>
            </a:r>
          </a:p>
        </p:txBody>
      </p:sp>
      <p:sp>
        <p:nvSpPr>
          <p:cNvPr id="12" name="4" descr="n144 zalo Tran Quang Hieu"/>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300">
                <a:solidFill>
                  <a:prstClr val="white"/>
                </a:solidFill>
                <a:latin typeface="Tahoma" panose="020B0604030504040204" pitchFamily="34" charset="0"/>
                <a:cs typeface="Tahoma" panose="020B0604030504040204" pitchFamily="34" charset="0"/>
              </a:rPr>
              <a:t>D. Sự phản xạ của sóng âm khi truyền qua các mô.</a:t>
            </a:r>
          </a:p>
        </p:txBody>
      </p:sp>
      <p:pic>
        <p:nvPicPr>
          <p:cNvPr id="13" name="Picture 12" descr="n144 zalo Tra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307428691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descr="n144 zalo Tran Quang Hie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descr="n144 zalo Tran Quang Hieu"/>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descr="n144 zalo Tran Quang Hieu"/>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descr="n144 zalo Tran Quang Hieu"/>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black"/>
                </a:solidFill>
                <a:latin typeface="Tahoma" panose="020B0604030504040204" pitchFamily="34" charset="0"/>
                <a:cs typeface="Tahoma" panose="020B0604030504040204" pitchFamily="34" charset="0"/>
              </a:rPr>
              <a:t>Câu 2. Thành phần nào sau đây không phải là một phần của máy chụp MRI?</a:t>
            </a:r>
          </a:p>
        </p:txBody>
      </p:sp>
      <p:sp>
        <p:nvSpPr>
          <p:cNvPr id="9" name="1" descr="n144 zalo Tran Quang Hieu"/>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A. Nam châm siêu dẫn</a:t>
            </a:r>
          </a:p>
        </p:txBody>
      </p:sp>
      <p:sp>
        <p:nvSpPr>
          <p:cNvPr id="10" name="3" descr="n144 zalo Tran Quang Hieu"/>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C. Cuộn dây RF</a:t>
            </a:r>
          </a:p>
        </p:txBody>
      </p:sp>
      <p:sp>
        <p:nvSpPr>
          <p:cNvPr id="11" name="2" descr="n144 zalo Tran Quang Hieu"/>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B. Ống tia X</a:t>
            </a:r>
          </a:p>
        </p:txBody>
      </p:sp>
      <p:sp>
        <p:nvSpPr>
          <p:cNvPr id="12" name="4" descr="n144 zalo Tran Quang Hieu"/>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D. Máy tính</a:t>
            </a:r>
          </a:p>
        </p:txBody>
      </p:sp>
      <p:pic>
        <p:nvPicPr>
          <p:cNvPr id="13" name="Picture 12" descr="n144 zalo Tra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2601356069"/>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descr="n144 zalo Tran Quang Hie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descr="n144 zalo Tran Quang Hieu"/>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descr="n144 zalo Tran Quang Hieu"/>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descr="n144 zalo Tran Quang Hieu"/>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black"/>
                </a:solidFill>
                <a:latin typeface="Tahoma" panose="020B0604030504040204" pitchFamily="34" charset="0"/>
                <a:cs typeface="Tahoma" panose="020B0604030504040204" pitchFamily="34" charset="0"/>
              </a:rPr>
              <a:t>Câu 3. </a:t>
            </a:r>
            <a:r>
              <a:rPr lang="vi-VN" sz="3300">
                <a:solidFill>
                  <a:prstClr val="black"/>
                </a:solidFill>
                <a:latin typeface="Tahoma" panose="020B0604030504040204" pitchFamily="34" charset="0"/>
                <a:cs typeface="Tahoma" panose="020B0604030504040204" pitchFamily="34" charset="0"/>
              </a:rPr>
              <a:t>Tại sao máy chụp MRI lại tạo ra hình ảnh chi tiết hơn so với chụp X-quang đối với các mô mềm?</a:t>
            </a:r>
            <a:endParaRPr lang="en-US" sz="3300">
              <a:solidFill>
                <a:prstClr val="black"/>
              </a:solidFill>
              <a:latin typeface="Tahoma" panose="020B0604030504040204" pitchFamily="34" charset="0"/>
              <a:cs typeface="Tahoma" panose="020B0604030504040204" pitchFamily="34" charset="0"/>
            </a:endParaRPr>
          </a:p>
        </p:txBody>
      </p:sp>
      <p:sp>
        <p:nvSpPr>
          <p:cNvPr id="9" name="1" descr="n144 zalo Tran Quang Hieu"/>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A. </a:t>
            </a:r>
            <a:r>
              <a:rPr lang="vi-VN" sz="3300">
                <a:solidFill>
                  <a:prstClr val="white"/>
                </a:solidFill>
                <a:latin typeface="Tahoma" panose="020B0604030504040204" pitchFamily="34" charset="0"/>
                <a:cs typeface="Tahoma" panose="020B0604030504040204" pitchFamily="34" charset="0"/>
              </a:rPr>
              <a:t>Vì MRI sử dụng tia X có năng lượng cao hơn.</a:t>
            </a:r>
            <a:endParaRPr lang="en-US" sz="3300">
              <a:solidFill>
                <a:prstClr val="white"/>
              </a:solidFill>
              <a:latin typeface="Tahoma" panose="020B0604030504040204" pitchFamily="34" charset="0"/>
              <a:cs typeface="Tahoma" panose="020B0604030504040204" pitchFamily="34" charset="0"/>
            </a:endParaRPr>
          </a:p>
        </p:txBody>
      </p:sp>
      <p:sp>
        <p:nvSpPr>
          <p:cNvPr id="10" name="3" descr="n144 zalo Tran Quang Hieu"/>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C. </a:t>
            </a:r>
            <a:r>
              <a:rPr lang="vi-VN" sz="3300">
                <a:solidFill>
                  <a:prstClr val="white"/>
                </a:solidFill>
                <a:latin typeface="Tahoma" panose="020B0604030504040204" pitchFamily="34" charset="0"/>
                <a:cs typeface="Tahoma" panose="020B0604030504040204" pitchFamily="34" charset="0"/>
              </a:rPr>
              <a:t>Vì MRI sử dụng từ trường mạnh để tạo ra hình ảnh.</a:t>
            </a:r>
            <a:endParaRPr lang="en-US" sz="3300">
              <a:solidFill>
                <a:prstClr val="white"/>
              </a:solidFill>
              <a:latin typeface="Tahoma" panose="020B0604030504040204" pitchFamily="34" charset="0"/>
              <a:cs typeface="Tahoma" panose="020B0604030504040204" pitchFamily="34" charset="0"/>
            </a:endParaRPr>
          </a:p>
        </p:txBody>
      </p:sp>
      <p:sp>
        <p:nvSpPr>
          <p:cNvPr id="11" name="2" descr="n144 zalo Tran Quang Hieu"/>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B. Vì MRI không sử dụng bức xạ ion hóa.</a:t>
            </a:r>
          </a:p>
        </p:txBody>
      </p:sp>
      <p:sp>
        <p:nvSpPr>
          <p:cNvPr id="12" name="4" descr="n144 zalo Tran Quang Hieu"/>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D. Cả A và B đều đúng.</a:t>
            </a:r>
          </a:p>
        </p:txBody>
      </p:sp>
      <p:pic>
        <p:nvPicPr>
          <p:cNvPr id="13" name="Picture 12" descr="n144 zalo Tra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93108147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descr="n144 zalo Tran Quang Hie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descr="n144 zalo Tran Quang Hieu"/>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descr="n144 zalo Tran Quang Hieu"/>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descr="n144 zalo Tran Quang Hieu"/>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black"/>
                </a:solidFill>
                <a:latin typeface="Tahoma" panose="020B0604030504040204" pitchFamily="34" charset="0"/>
                <a:cs typeface="Tahoma" panose="020B0604030504040204" pitchFamily="34" charset="0"/>
              </a:rPr>
              <a:t>Câu 4. </a:t>
            </a:r>
            <a:r>
              <a:rPr lang="vi-VN" sz="3300">
                <a:solidFill>
                  <a:prstClr val="black"/>
                </a:solidFill>
                <a:latin typeface="Tahoma" panose="020B0604030504040204" pitchFamily="34" charset="0"/>
                <a:cs typeface="Tahoma" panose="020B0604030504040204" pitchFamily="34" charset="0"/>
              </a:rPr>
              <a:t>Hạt nhân nguyên tử nào thường được sử dụng để tạo ra hình ảnh trong chụp MRI</a:t>
            </a:r>
            <a:endParaRPr lang="en-US" sz="3300">
              <a:solidFill>
                <a:prstClr val="black"/>
              </a:solidFill>
              <a:latin typeface="Tahoma" panose="020B0604030504040204" pitchFamily="34" charset="0"/>
              <a:cs typeface="Tahoma" panose="020B0604030504040204" pitchFamily="34" charset="0"/>
            </a:endParaRPr>
          </a:p>
        </p:txBody>
      </p:sp>
      <p:sp>
        <p:nvSpPr>
          <p:cNvPr id="9" name="1" descr="n144 zalo Tran Quang Hieu"/>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A. Carbon-12</a:t>
            </a:r>
          </a:p>
        </p:txBody>
      </p:sp>
      <p:sp>
        <p:nvSpPr>
          <p:cNvPr id="10" name="3" descr="n144 zalo Tran Quang Hieu"/>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C. </a:t>
            </a:r>
            <a:r>
              <a:rPr lang="vi-VN" sz="3300">
                <a:solidFill>
                  <a:prstClr val="white"/>
                </a:solidFill>
                <a:latin typeface="Tahoma" panose="020B0604030504040204" pitchFamily="34" charset="0"/>
                <a:cs typeface="Tahoma" panose="020B0604030504040204" pitchFamily="34" charset="0"/>
              </a:rPr>
              <a:t>Nitơ-14</a:t>
            </a:r>
            <a:endParaRPr lang="en-US" sz="3300">
              <a:solidFill>
                <a:prstClr val="white"/>
              </a:solidFill>
              <a:latin typeface="Tahoma" panose="020B0604030504040204" pitchFamily="34" charset="0"/>
              <a:cs typeface="Tahoma" panose="020B0604030504040204" pitchFamily="34" charset="0"/>
            </a:endParaRPr>
          </a:p>
        </p:txBody>
      </p:sp>
      <p:sp>
        <p:nvSpPr>
          <p:cNvPr id="11" name="2" descr="n144 zalo Tran Quang Hieu"/>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B. Oxy-16</a:t>
            </a:r>
          </a:p>
        </p:txBody>
      </p:sp>
      <p:sp>
        <p:nvSpPr>
          <p:cNvPr id="12" name="4" descr="n144 zalo Tran Quang Hieu"/>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D. Hydro-1</a:t>
            </a:r>
          </a:p>
        </p:txBody>
      </p:sp>
      <p:pic>
        <p:nvPicPr>
          <p:cNvPr id="13" name="Picture 12" descr="n144 zalo Tra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206640402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descr="n144 zalo Tran Quang Hie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descr="n144 zalo Tran Quang Hieu"/>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descr="n144 zalo Tran Quang Hieu"/>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descr="n144 zalo Tran Quang Hieu"/>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black"/>
                </a:solidFill>
                <a:latin typeface="Tahoma" panose="020B0604030504040204" pitchFamily="34" charset="0"/>
                <a:cs typeface="Tahoma" panose="020B0604030504040204" pitchFamily="34" charset="0"/>
              </a:rPr>
              <a:t>Câu 5. </a:t>
            </a:r>
            <a:r>
              <a:rPr lang="vi-VN" sz="3300">
                <a:solidFill>
                  <a:prstClr val="black"/>
                </a:solidFill>
                <a:latin typeface="Tahoma" panose="020B0604030504040204" pitchFamily="34" charset="0"/>
                <a:cs typeface="Tahoma" panose="020B0604030504040204" pitchFamily="34" charset="0"/>
              </a:rPr>
              <a:t>Ưu điểm lớn nhất của chụp MRI so với các kỹ thuật hình ảnh khác là gì?</a:t>
            </a:r>
            <a:endParaRPr lang="en-US" sz="3300">
              <a:solidFill>
                <a:prstClr val="black"/>
              </a:solidFill>
              <a:latin typeface="Tahoma" panose="020B0604030504040204" pitchFamily="34" charset="0"/>
              <a:cs typeface="Tahoma" panose="020B0604030504040204" pitchFamily="34" charset="0"/>
            </a:endParaRPr>
          </a:p>
        </p:txBody>
      </p:sp>
      <p:sp>
        <p:nvSpPr>
          <p:cNvPr id="9" name="1" descr="n144 zalo Tran Quang Hieu"/>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A. Không gây đau đớn</a:t>
            </a:r>
          </a:p>
        </p:txBody>
      </p:sp>
      <p:sp>
        <p:nvSpPr>
          <p:cNvPr id="10" name="3" descr="n144 zalo Tran Quang Hieu"/>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C. </a:t>
            </a:r>
            <a:r>
              <a:rPr lang="vi-VN" sz="3300">
                <a:solidFill>
                  <a:prstClr val="white"/>
                </a:solidFill>
                <a:latin typeface="Tahoma" panose="020B0604030504040204" pitchFamily="34" charset="0"/>
                <a:cs typeface="Tahoma" panose="020B0604030504040204" pitchFamily="34" charset="0"/>
              </a:rPr>
              <a:t>Cung cấp hình ảnh chi tiết về các mô mềm.</a:t>
            </a:r>
            <a:endParaRPr lang="en-US" sz="3300">
              <a:solidFill>
                <a:prstClr val="white"/>
              </a:solidFill>
              <a:latin typeface="Tahoma" panose="020B0604030504040204" pitchFamily="34" charset="0"/>
              <a:cs typeface="Tahoma" panose="020B0604030504040204" pitchFamily="34" charset="0"/>
            </a:endParaRPr>
          </a:p>
        </p:txBody>
      </p:sp>
      <p:sp>
        <p:nvSpPr>
          <p:cNvPr id="11" name="2" descr="n144 zalo Tran Quang Hieu"/>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B. Không sử dụng bức xạ ion hóa.</a:t>
            </a:r>
          </a:p>
        </p:txBody>
      </p:sp>
      <p:sp>
        <p:nvSpPr>
          <p:cNvPr id="12" name="4" descr="n144 zalo Tran Quang Hieu"/>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D. Tất cả các đáp án trên đều đúng. </a:t>
            </a:r>
          </a:p>
        </p:txBody>
      </p:sp>
      <p:pic>
        <p:nvPicPr>
          <p:cNvPr id="13" name="Picture 12" descr="n144 zalo Tra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3425796392"/>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descr="n144 zalo Tran Quang Hie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descr="n144 zalo Tran Quang Hieu"/>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descr="n144 zalo Tran Quang Hieu"/>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descr="n144 zalo Tran Quang Hieu"/>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300">
                <a:solidFill>
                  <a:prstClr val="black"/>
                </a:solidFill>
                <a:latin typeface="Tahoma" panose="020B0604030504040204" pitchFamily="34" charset="0"/>
                <a:cs typeface="Tahoma" panose="020B0604030504040204" pitchFamily="34" charset="0"/>
              </a:rPr>
              <a:t>Câu 6. </a:t>
            </a:r>
            <a:r>
              <a:rPr lang="vi-VN" sz="3300">
                <a:solidFill>
                  <a:prstClr val="black"/>
                </a:solidFill>
                <a:latin typeface="Tahoma" panose="020B0604030504040204" pitchFamily="34" charset="0"/>
                <a:cs typeface="Tahoma" panose="020B0604030504040204" pitchFamily="34" charset="0"/>
              </a:rPr>
              <a:t>Nam châm siêu dẫn trong máy MRI có chức năng gì?</a:t>
            </a:r>
            <a:endParaRPr lang="en-US" sz="3300">
              <a:solidFill>
                <a:prstClr val="black"/>
              </a:solidFill>
              <a:latin typeface="Tahoma" panose="020B0604030504040204" pitchFamily="34" charset="0"/>
              <a:cs typeface="Tahoma" panose="020B0604030504040204" pitchFamily="34" charset="0"/>
            </a:endParaRPr>
          </a:p>
        </p:txBody>
      </p:sp>
      <p:sp>
        <p:nvSpPr>
          <p:cNvPr id="9" name="1" descr="n144 zalo Tran Quang Hieu"/>
          <p:cNvSpPr/>
          <p:nvPr/>
        </p:nvSpPr>
        <p:spPr>
          <a:xfrm>
            <a:off x="160019" y="7265886"/>
            <a:ext cx="8755381"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300">
                <a:solidFill>
                  <a:prstClr val="white"/>
                </a:solidFill>
                <a:latin typeface="Tahoma" panose="020B0604030504040204" pitchFamily="34" charset="0"/>
                <a:cs typeface="Tahoma" panose="020B0604030504040204" pitchFamily="34" charset="0"/>
              </a:rPr>
              <a:t>A. </a:t>
            </a:r>
            <a:r>
              <a:rPr lang="vi-VN" sz="3300">
                <a:solidFill>
                  <a:prstClr val="white"/>
                </a:solidFill>
                <a:latin typeface="Tahoma" panose="020B0604030504040204" pitchFamily="34" charset="0"/>
                <a:cs typeface="Tahoma" panose="020B0604030504040204" pitchFamily="34" charset="0"/>
              </a:rPr>
              <a:t>Tạo ra từ trường mạnh và ổn định.</a:t>
            </a:r>
            <a:endParaRPr lang="en-US" sz="3300">
              <a:solidFill>
                <a:prstClr val="white"/>
              </a:solidFill>
              <a:latin typeface="Tahoma" panose="020B0604030504040204" pitchFamily="34" charset="0"/>
              <a:cs typeface="Tahoma" panose="020B0604030504040204" pitchFamily="34" charset="0"/>
            </a:endParaRPr>
          </a:p>
        </p:txBody>
      </p:sp>
      <p:sp>
        <p:nvSpPr>
          <p:cNvPr id="10" name="3" descr="n144 zalo Tran Quang Hieu"/>
          <p:cNvSpPr/>
          <p:nvPr/>
        </p:nvSpPr>
        <p:spPr>
          <a:xfrm>
            <a:off x="160018" y="8826896"/>
            <a:ext cx="8755381"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300">
                <a:solidFill>
                  <a:prstClr val="white"/>
                </a:solidFill>
                <a:latin typeface="Tahoma" panose="020B0604030504040204" pitchFamily="34" charset="0"/>
                <a:cs typeface="Tahoma" panose="020B0604030504040204" pitchFamily="34" charset="0"/>
              </a:rPr>
              <a:t>C. </a:t>
            </a:r>
            <a:r>
              <a:rPr lang="vi-VN" sz="3300">
                <a:solidFill>
                  <a:prstClr val="white"/>
                </a:solidFill>
                <a:latin typeface="Tahoma" panose="020B0604030504040204" pitchFamily="34" charset="0"/>
                <a:cs typeface="Tahoma" panose="020B0604030504040204" pitchFamily="34" charset="0"/>
              </a:rPr>
              <a:t>Làm lạnh máy MRI.</a:t>
            </a:r>
            <a:endParaRPr lang="en-US" sz="3300">
              <a:solidFill>
                <a:prstClr val="white"/>
              </a:solidFill>
              <a:latin typeface="Tahoma" panose="020B0604030504040204" pitchFamily="34" charset="0"/>
              <a:cs typeface="Tahoma" panose="020B0604030504040204" pitchFamily="34" charset="0"/>
            </a:endParaRPr>
          </a:p>
        </p:txBody>
      </p:sp>
      <p:sp>
        <p:nvSpPr>
          <p:cNvPr id="11" name="2" descr="n144 zalo Tran Quang Hieu"/>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300">
                <a:solidFill>
                  <a:prstClr val="white"/>
                </a:solidFill>
                <a:latin typeface="Tahoma" panose="020B0604030504040204" pitchFamily="34" charset="0"/>
                <a:cs typeface="Tahoma" panose="020B0604030504040204" pitchFamily="34" charset="0"/>
              </a:rPr>
              <a:t>B. </a:t>
            </a:r>
            <a:r>
              <a:rPr lang="vi-VN" sz="3300">
                <a:solidFill>
                  <a:prstClr val="white"/>
                </a:solidFill>
                <a:latin typeface="Tahoma" panose="020B0604030504040204" pitchFamily="34" charset="0"/>
                <a:cs typeface="Tahoma" panose="020B0604030504040204" pitchFamily="34" charset="0"/>
              </a:rPr>
              <a:t>Tạo ra từ trường yếu.</a:t>
            </a:r>
            <a:endParaRPr lang="en-US" sz="3300">
              <a:solidFill>
                <a:prstClr val="white"/>
              </a:solidFill>
              <a:latin typeface="Tahoma" panose="020B0604030504040204" pitchFamily="34" charset="0"/>
              <a:cs typeface="Tahoma" panose="020B0604030504040204" pitchFamily="34" charset="0"/>
            </a:endParaRPr>
          </a:p>
        </p:txBody>
      </p:sp>
      <p:sp>
        <p:nvSpPr>
          <p:cNvPr id="12" name="4" descr="n144 zalo Tran Quang Hieu"/>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300">
                <a:solidFill>
                  <a:prstClr val="white"/>
                </a:solidFill>
                <a:latin typeface="Tahoma" panose="020B0604030504040204" pitchFamily="34" charset="0"/>
                <a:cs typeface="Tahoma" panose="020B0604030504040204" pitchFamily="34" charset="0"/>
              </a:rPr>
              <a:t>D. Hấp thụ bức xạ.</a:t>
            </a:r>
          </a:p>
        </p:txBody>
      </p:sp>
      <p:pic>
        <p:nvPicPr>
          <p:cNvPr id="13" name="Picture 12" descr="n144 zalo Tra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390843829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descr="n144 zalo Tran Quang Hie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descr="n144 zalo Tran Quang Hieu"/>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descr="n144 zalo Tran Quang Hieu"/>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descr="n144 zalo Tran Quang Hieu"/>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black"/>
                </a:solidFill>
                <a:latin typeface="Tahoma" panose="020B0604030504040204" pitchFamily="34" charset="0"/>
                <a:cs typeface="Tahoma" panose="020B0604030504040204" pitchFamily="34" charset="0"/>
              </a:rPr>
              <a:t>Câu 7. </a:t>
            </a:r>
            <a:r>
              <a:rPr lang="vi-VN" sz="3300">
                <a:solidFill>
                  <a:prstClr val="black"/>
                </a:solidFill>
                <a:latin typeface="Tahoma" panose="020B0604030504040204" pitchFamily="34" charset="0"/>
                <a:cs typeface="Tahoma" panose="020B0604030504040204" pitchFamily="34" charset="0"/>
              </a:rPr>
              <a:t>Tại sao bệnh nhân cần tháo bỏ tất cả các vật dụng bằng kim loại trước khi chụp MRI?</a:t>
            </a:r>
            <a:endParaRPr lang="en-US" sz="3300">
              <a:solidFill>
                <a:prstClr val="black"/>
              </a:solidFill>
              <a:latin typeface="Tahoma" panose="020B0604030504040204" pitchFamily="34" charset="0"/>
              <a:cs typeface="Tahoma" panose="020B0604030504040204" pitchFamily="34" charset="0"/>
            </a:endParaRPr>
          </a:p>
        </p:txBody>
      </p:sp>
      <p:sp>
        <p:nvSpPr>
          <p:cNvPr id="9" name="1" descr="n144 zalo Tran Quang Hieu"/>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A. Để tránh bị bỏng.</a:t>
            </a:r>
          </a:p>
        </p:txBody>
      </p:sp>
      <p:sp>
        <p:nvSpPr>
          <p:cNvPr id="10" name="3" descr="n144 zalo Tran Quang Hieu"/>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C. Để tránh bị nhiễm điện.</a:t>
            </a:r>
          </a:p>
        </p:txBody>
      </p:sp>
      <p:sp>
        <p:nvSpPr>
          <p:cNvPr id="11" name="2" descr="n144 zalo Tran Quang Hieu"/>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B. Để tránh bị hút vào máy MRI. </a:t>
            </a:r>
          </a:p>
        </p:txBody>
      </p:sp>
      <p:sp>
        <p:nvSpPr>
          <p:cNvPr id="12" name="4" descr="n144 zalo Tran Quang Hieu"/>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D. </a:t>
            </a:r>
            <a:r>
              <a:rPr lang="vi-VN" sz="3300">
                <a:solidFill>
                  <a:prstClr val="white"/>
                </a:solidFill>
                <a:latin typeface="Tahoma" panose="020B0604030504040204" pitchFamily="34" charset="0"/>
                <a:cs typeface="Tahoma" panose="020B0604030504040204" pitchFamily="34" charset="0"/>
              </a:rPr>
              <a:t>Để đảm bảo chất lượng hình ảnh.</a:t>
            </a:r>
            <a:endParaRPr lang="en-US" sz="3300">
              <a:solidFill>
                <a:prstClr val="white"/>
              </a:solidFill>
              <a:latin typeface="Tahoma" panose="020B0604030504040204" pitchFamily="34" charset="0"/>
              <a:cs typeface="Tahoma" panose="020B0604030504040204" pitchFamily="34" charset="0"/>
            </a:endParaRPr>
          </a:p>
        </p:txBody>
      </p:sp>
      <p:pic>
        <p:nvPicPr>
          <p:cNvPr id="13" name="Picture 12" descr="n144 zalo Tra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186831321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descr="n144 zalo Tran Quang Hie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descr="n144 zalo Tran Quang Hieu"/>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descr="n144 zalo Tran Quang Hieu"/>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descr="n144 zalo Tran Quang Hieu"/>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black"/>
                </a:solidFill>
                <a:latin typeface="Tahoma" panose="020B0604030504040204" pitchFamily="34" charset="0"/>
                <a:cs typeface="Tahoma" panose="020B0604030504040204" pitchFamily="34" charset="0"/>
              </a:rPr>
              <a:t>Câu 8. </a:t>
            </a:r>
            <a:r>
              <a:rPr lang="vi-VN" sz="3300">
                <a:solidFill>
                  <a:prstClr val="black"/>
                </a:solidFill>
                <a:latin typeface="Tahoma" panose="020B0604030504040204" pitchFamily="34" charset="0"/>
                <a:cs typeface="Tahoma" panose="020B0604030504040204" pitchFamily="34" charset="0"/>
              </a:rPr>
              <a:t>Thông tin nào sau đây có thể thu được từ hình ảnh MRI?</a:t>
            </a:r>
            <a:endParaRPr lang="en-US" sz="3300">
              <a:solidFill>
                <a:prstClr val="black"/>
              </a:solidFill>
              <a:latin typeface="Tahoma" panose="020B0604030504040204" pitchFamily="34" charset="0"/>
              <a:cs typeface="Tahoma" panose="020B0604030504040204" pitchFamily="34" charset="0"/>
            </a:endParaRPr>
          </a:p>
        </p:txBody>
      </p:sp>
      <p:sp>
        <p:nvSpPr>
          <p:cNvPr id="9" name="1" descr="n144 zalo Tran Quang Hieu"/>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A. </a:t>
            </a:r>
            <a:r>
              <a:rPr lang="vi-VN" sz="3300">
                <a:solidFill>
                  <a:prstClr val="white"/>
                </a:solidFill>
                <a:latin typeface="Tahoma" panose="020B0604030504040204" pitchFamily="34" charset="0"/>
                <a:cs typeface="Tahoma" panose="020B0604030504040204" pitchFamily="34" charset="0"/>
              </a:rPr>
              <a:t>Cấu trúc của các cơ quan.</a:t>
            </a:r>
            <a:endParaRPr lang="en-US" sz="3300">
              <a:solidFill>
                <a:prstClr val="white"/>
              </a:solidFill>
              <a:latin typeface="Tahoma" panose="020B0604030504040204" pitchFamily="34" charset="0"/>
              <a:cs typeface="Tahoma" panose="020B0604030504040204" pitchFamily="34" charset="0"/>
            </a:endParaRPr>
          </a:p>
        </p:txBody>
      </p:sp>
      <p:sp>
        <p:nvSpPr>
          <p:cNvPr id="10" name="3" descr="n144 zalo Tran Quang Hieu"/>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C. </a:t>
            </a:r>
            <a:r>
              <a:rPr lang="vi-VN" sz="3300">
                <a:solidFill>
                  <a:prstClr val="white"/>
                </a:solidFill>
                <a:latin typeface="Tahoma" panose="020B0604030504040204" pitchFamily="34" charset="0"/>
                <a:cs typeface="Tahoma" panose="020B0604030504040204" pitchFamily="34" charset="0"/>
              </a:rPr>
              <a:t>Thành phần hóa học của các mô.</a:t>
            </a:r>
            <a:endParaRPr lang="en-US" sz="3300">
              <a:solidFill>
                <a:prstClr val="white"/>
              </a:solidFill>
              <a:latin typeface="Tahoma" panose="020B0604030504040204" pitchFamily="34" charset="0"/>
              <a:cs typeface="Tahoma" panose="020B0604030504040204" pitchFamily="34" charset="0"/>
            </a:endParaRPr>
          </a:p>
        </p:txBody>
      </p:sp>
      <p:sp>
        <p:nvSpPr>
          <p:cNvPr id="11" name="2" descr="n144 zalo Tran Quang Hieu"/>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B. </a:t>
            </a:r>
            <a:r>
              <a:rPr lang="vi-VN" sz="3300">
                <a:solidFill>
                  <a:prstClr val="white"/>
                </a:solidFill>
                <a:latin typeface="Tahoma" panose="020B0604030504040204" pitchFamily="34" charset="0"/>
                <a:cs typeface="Tahoma" panose="020B0604030504040204" pitchFamily="34" charset="0"/>
              </a:rPr>
              <a:t>Chức năng của các cơ quan.</a:t>
            </a:r>
            <a:endParaRPr lang="en-US" sz="3300">
              <a:solidFill>
                <a:prstClr val="white"/>
              </a:solidFill>
              <a:latin typeface="Tahoma" panose="020B0604030504040204" pitchFamily="34" charset="0"/>
              <a:cs typeface="Tahoma" panose="020B0604030504040204" pitchFamily="34" charset="0"/>
            </a:endParaRPr>
          </a:p>
        </p:txBody>
      </p:sp>
      <p:sp>
        <p:nvSpPr>
          <p:cNvPr id="12" name="4" descr="n144 zalo Tran Quang Hieu"/>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300">
                <a:solidFill>
                  <a:prstClr val="white"/>
                </a:solidFill>
                <a:latin typeface="Tahoma" panose="020B0604030504040204" pitchFamily="34" charset="0"/>
                <a:cs typeface="Tahoma" panose="020B0604030504040204" pitchFamily="34" charset="0"/>
              </a:rPr>
              <a:t>D. Tất cả các đáp án trên đều đúng. </a:t>
            </a:r>
          </a:p>
        </p:txBody>
      </p:sp>
      <p:pic>
        <p:nvPicPr>
          <p:cNvPr id="13" name="Picture 12" descr="n144 zalo Tran Quang Hie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113318187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144 zalo Tran Quang Hieu"/>
          <p:cNvGrpSpPr/>
          <p:nvPr/>
        </p:nvGrpSpPr>
        <p:grpSpPr>
          <a:xfrm>
            <a:off x="0" y="-685102"/>
            <a:ext cx="18288000" cy="7019926"/>
            <a:chOff x="0" y="0"/>
            <a:chExt cx="4816593" cy="1848869"/>
          </a:xfrm>
        </p:grpSpPr>
        <p:sp>
          <p:nvSpPr>
            <p:cNvPr id="3" name="Freeform 3"/>
            <p:cNvSpPr/>
            <p:nvPr/>
          </p:nvSpPr>
          <p:spPr>
            <a:xfrm>
              <a:off x="0" y="0"/>
              <a:ext cx="4816592" cy="1848869"/>
            </a:xfrm>
            <a:custGeom>
              <a:avLst/>
              <a:gdLst/>
              <a:ahLst/>
              <a:cxnLst/>
              <a:rect l="l" t="t" r="r" b="b"/>
              <a:pathLst>
                <a:path w="4816592" h="1848869">
                  <a:moveTo>
                    <a:pt x="0" y="0"/>
                  </a:moveTo>
                  <a:lnTo>
                    <a:pt x="4816592" y="0"/>
                  </a:lnTo>
                  <a:lnTo>
                    <a:pt x="4816592" y="1848869"/>
                  </a:lnTo>
                  <a:lnTo>
                    <a:pt x="0" y="1848869"/>
                  </a:ln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4" name="TextBox 4"/>
            <p:cNvSpPr txBox="1"/>
            <p:nvPr/>
          </p:nvSpPr>
          <p:spPr>
            <a:xfrm>
              <a:off x="0" y="-38100"/>
              <a:ext cx="4816593" cy="1886969"/>
            </a:xfrm>
            <a:prstGeom prst="rect">
              <a:avLst/>
            </a:prstGeom>
          </p:spPr>
          <p:txBody>
            <a:bodyPr lIns="50800" tIns="50800" rIns="50800" bIns="50800" rtlCol="0" anchor="ctr"/>
            <a:lstStyle/>
            <a:p>
              <a:pPr algn="ctr">
                <a:lnSpc>
                  <a:spcPts val="2659"/>
                </a:lnSpc>
              </a:pPr>
              <a:endParaRPr/>
            </a:p>
          </p:txBody>
        </p:sp>
      </p:grpSp>
      <p:sp>
        <p:nvSpPr>
          <p:cNvPr id="53" name="TextBox 53" descr="n144 zalo Tran Quang Hieu"/>
          <p:cNvSpPr txBox="1"/>
          <p:nvPr/>
        </p:nvSpPr>
        <p:spPr>
          <a:xfrm>
            <a:off x="4677341" y="1358114"/>
            <a:ext cx="9542341" cy="859338"/>
          </a:xfrm>
          <a:prstGeom prst="rect">
            <a:avLst/>
          </a:prstGeom>
        </p:spPr>
        <p:txBody>
          <a:bodyPr lIns="0" tIns="0" rIns="0" bIns="0" rtlCol="0" anchor="t">
            <a:spAutoFit/>
          </a:bodyPr>
          <a:lstStyle/>
          <a:p>
            <a:pPr algn="ctr">
              <a:lnSpc>
                <a:spcPts val="6453"/>
              </a:lnSpc>
            </a:pPr>
            <a:r>
              <a:rPr lang="en-US" sz="6088">
                <a:solidFill>
                  <a:srgbClr val="FFFFFF"/>
                </a:solidFill>
                <a:latin typeface="Fira Sans Black" panose="020B0A03050000020004" pitchFamily="34" charset="0"/>
                <a:ea typeface="Garet Bold"/>
                <a:cs typeface="Garet Bold"/>
                <a:sym typeface="Garet Bold"/>
              </a:rPr>
              <a:t>NHIỆM VỤ VỀ NHÀ</a:t>
            </a:r>
          </a:p>
        </p:txBody>
      </p:sp>
      <p:grpSp>
        <p:nvGrpSpPr>
          <p:cNvPr id="66" name="Group 65" descr="n144 zalo Tran Quang Hieu">
            <a:extLst>
              <a:ext uri="{FF2B5EF4-FFF2-40B4-BE49-F238E27FC236}">
                <a16:creationId xmlns:a16="http://schemas.microsoft.com/office/drawing/2014/main" id="{E7545F14-6142-F1FC-B3CE-D567AD2B4396}"/>
              </a:ext>
            </a:extLst>
          </p:cNvPr>
          <p:cNvGrpSpPr/>
          <p:nvPr/>
        </p:nvGrpSpPr>
        <p:grpSpPr>
          <a:xfrm>
            <a:off x="1548120" y="2781300"/>
            <a:ext cx="4380744" cy="5859792"/>
            <a:chOff x="1106898" y="3283071"/>
            <a:chExt cx="3808432" cy="5348918"/>
          </a:xfrm>
        </p:grpSpPr>
        <p:grpSp>
          <p:nvGrpSpPr>
            <p:cNvPr id="5" name="Group 5"/>
            <p:cNvGrpSpPr/>
            <p:nvPr/>
          </p:nvGrpSpPr>
          <p:grpSpPr>
            <a:xfrm>
              <a:off x="1536791" y="3999079"/>
              <a:ext cx="2948647" cy="4339774"/>
              <a:chOff x="0" y="0"/>
              <a:chExt cx="812800" cy="1196267"/>
            </a:xfrm>
          </p:grpSpPr>
          <p:sp>
            <p:nvSpPr>
              <p:cNvPr id="6" name="Freeform 6"/>
              <p:cNvSpPr/>
              <p:nvPr/>
            </p:nvSpPr>
            <p:spPr>
              <a:xfrm>
                <a:off x="0" y="0"/>
                <a:ext cx="812800" cy="1196267"/>
              </a:xfrm>
              <a:custGeom>
                <a:avLst/>
                <a:gdLst/>
                <a:ahLst/>
                <a:cxnLst/>
                <a:rect l="l" t="t" r="r" b="b"/>
                <a:pathLst>
                  <a:path w="812800" h="1196267">
                    <a:moveTo>
                      <a:pt x="65640" y="0"/>
                    </a:moveTo>
                    <a:lnTo>
                      <a:pt x="747160" y="0"/>
                    </a:lnTo>
                    <a:cubicBezTo>
                      <a:pt x="783412" y="0"/>
                      <a:pt x="812800" y="29388"/>
                      <a:pt x="812800" y="65640"/>
                    </a:cubicBezTo>
                    <a:lnTo>
                      <a:pt x="812800" y="1130627"/>
                    </a:lnTo>
                    <a:cubicBezTo>
                      <a:pt x="812800" y="1148036"/>
                      <a:pt x="805884" y="1164732"/>
                      <a:pt x="793575" y="1177041"/>
                    </a:cubicBezTo>
                    <a:cubicBezTo>
                      <a:pt x="781265" y="1189351"/>
                      <a:pt x="764569" y="1196267"/>
                      <a:pt x="747160" y="1196267"/>
                    </a:cubicBezTo>
                    <a:lnTo>
                      <a:pt x="65640" y="1196267"/>
                    </a:lnTo>
                    <a:cubicBezTo>
                      <a:pt x="29388" y="1196267"/>
                      <a:pt x="0" y="1166879"/>
                      <a:pt x="0" y="1130627"/>
                    </a:cubicBezTo>
                    <a:lnTo>
                      <a:pt x="0" y="65640"/>
                    </a:lnTo>
                    <a:cubicBezTo>
                      <a:pt x="0" y="29388"/>
                      <a:pt x="29388" y="0"/>
                      <a:pt x="65640" y="0"/>
                    </a:cubicBezTo>
                    <a:close/>
                  </a:path>
                </a:pathLst>
              </a:custGeom>
              <a:solidFill>
                <a:srgbClr val="78F9FF"/>
              </a:solidFill>
            </p:spPr>
            <p:txBody>
              <a:bodyPr/>
              <a:lstStyle/>
              <a:p>
                <a:endParaRPr lang="en-US"/>
              </a:p>
            </p:txBody>
          </p:sp>
          <p:sp>
            <p:nvSpPr>
              <p:cNvPr id="7" name="TextBox 7"/>
              <p:cNvSpPr txBox="1"/>
              <p:nvPr/>
            </p:nvSpPr>
            <p:spPr>
              <a:xfrm>
                <a:off x="0" y="-38100"/>
                <a:ext cx="812800" cy="123436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7" name="Group 17"/>
            <p:cNvGrpSpPr/>
            <p:nvPr/>
          </p:nvGrpSpPr>
          <p:grpSpPr>
            <a:xfrm>
              <a:off x="1106898" y="4407324"/>
              <a:ext cx="3808431" cy="380843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29" name="Group 29"/>
            <p:cNvGrpSpPr/>
            <p:nvPr/>
          </p:nvGrpSpPr>
          <p:grpSpPr>
            <a:xfrm>
              <a:off x="3714755" y="7431414"/>
              <a:ext cx="1200575" cy="1200575"/>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43" name="TextBox 43"/>
            <p:cNvSpPr txBox="1"/>
            <p:nvPr/>
          </p:nvSpPr>
          <p:spPr>
            <a:xfrm>
              <a:off x="1707186" y="3283071"/>
              <a:ext cx="2607856" cy="89994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sp>
          <p:nvSpPr>
            <p:cNvPr id="54" name="TextBox 54"/>
            <p:cNvSpPr txBox="1"/>
            <p:nvPr/>
          </p:nvSpPr>
          <p:spPr>
            <a:xfrm>
              <a:off x="1592308" y="5011526"/>
              <a:ext cx="2607856" cy="2239824"/>
            </a:xfrm>
            <a:prstGeom prst="rect">
              <a:avLst/>
            </a:prstGeom>
          </p:spPr>
          <p:txBody>
            <a:bodyPr lIns="0" tIns="0" rIns="0" bIns="0" rtlCol="0" anchor="t">
              <a:spAutoFit/>
            </a:bodyPr>
            <a:lstStyle/>
            <a:p>
              <a:pPr algn="ctr">
                <a:lnSpc>
                  <a:spcPct val="120000"/>
                </a:lnSpc>
              </a:pPr>
              <a:r>
                <a:rPr lang="en-US"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Ghi nhớ nội dung trọng tâm đã học trong bài 6</a:t>
              </a:r>
            </a:p>
          </p:txBody>
        </p:sp>
        <p:sp>
          <p:nvSpPr>
            <p:cNvPr id="56" name="TextBox 56"/>
            <p:cNvSpPr txBox="1"/>
            <p:nvPr/>
          </p:nvSpPr>
          <p:spPr>
            <a:xfrm>
              <a:off x="3897250" y="7581140"/>
              <a:ext cx="835584" cy="678947"/>
            </a:xfrm>
            <a:prstGeom prst="rect">
              <a:avLst/>
            </a:prstGeom>
          </p:spPr>
          <p:txBody>
            <a:bodyPr lIns="0" tIns="0" rIns="0" bIns="0" rtlCol="0" anchor="t">
              <a:spAutoFit/>
            </a:bodyPr>
            <a:lstStyle/>
            <a:p>
              <a:pPr algn="ctr">
                <a:lnSpc>
                  <a:spcPts val="6500"/>
                </a:lnSpc>
              </a:pPr>
              <a:r>
                <a:rPr lang="en-US" sz="4062" b="1">
                  <a:solidFill>
                    <a:srgbClr val="FFFFFF"/>
                  </a:solidFill>
                  <a:latin typeface="Arial" panose="020B0604020202020204" pitchFamily="34" charset="0"/>
                  <a:ea typeface="Garet Bold"/>
                  <a:cs typeface="Arial" panose="020B0604020202020204" pitchFamily="34" charset="0"/>
                  <a:sym typeface="Garet Bold"/>
                </a:rPr>
                <a:t>01</a:t>
              </a:r>
            </a:p>
          </p:txBody>
        </p:sp>
      </p:grpSp>
      <p:grpSp>
        <p:nvGrpSpPr>
          <p:cNvPr id="67" name="Group 66" descr="n144 zalo Tran Quang Hieu">
            <a:extLst>
              <a:ext uri="{FF2B5EF4-FFF2-40B4-BE49-F238E27FC236}">
                <a16:creationId xmlns:a16="http://schemas.microsoft.com/office/drawing/2014/main" id="{D09334CC-8388-C6FA-EF60-A44670A7E294}"/>
              </a:ext>
            </a:extLst>
          </p:cNvPr>
          <p:cNvGrpSpPr/>
          <p:nvPr/>
        </p:nvGrpSpPr>
        <p:grpSpPr>
          <a:xfrm>
            <a:off x="6922011" y="2781300"/>
            <a:ext cx="4380743" cy="5850355"/>
            <a:chOff x="5193852" y="3283071"/>
            <a:chExt cx="3808431" cy="5344924"/>
          </a:xfrm>
        </p:grpSpPr>
        <p:grpSp>
          <p:nvGrpSpPr>
            <p:cNvPr id="8" name="Group 8"/>
            <p:cNvGrpSpPr/>
            <p:nvPr/>
          </p:nvGrpSpPr>
          <p:grpSpPr>
            <a:xfrm>
              <a:off x="5623744" y="3995085"/>
              <a:ext cx="2948647" cy="4339774"/>
              <a:chOff x="0" y="0"/>
              <a:chExt cx="812800" cy="1196267"/>
            </a:xfrm>
          </p:grpSpPr>
          <p:sp>
            <p:nvSpPr>
              <p:cNvPr id="9" name="Freeform 9"/>
              <p:cNvSpPr/>
              <p:nvPr/>
            </p:nvSpPr>
            <p:spPr>
              <a:xfrm>
                <a:off x="0" y="0"/>
                <a:ext cx="812800" cy="1196267"/>
              </a:xfrm>
              <a:custGeom>
                <a:avLst/>
                <a:gdLst/>
                <a:ahLst/>
                <a:cxnLst/>
                <a:rect l="l" t="t" r="r" b="b"/>
                <a:pathLst>
                  <a:path w="812800" h="1196267">
                    <a:moveTo>
                      <a:pt x="65640" y="0"/>
                    </a:moveTo>
                    <a:lnTo>
                      <a:pt x="747160" y="0"/>
                    </a:lnTo>
                    <a:cubicBezTo>
                      <a:pt x="783412" y="0"/>
                      <a:pt x="812800" y="29388"/>
                      <a:pt x="812800" y="65640"/>
                    </a:cubicBezTo>
                    <a:lnTo>
                      <a:pt x="812800" y="1130627"/>
                    </a:lnTo>
                    <a:cubicBezTo>
                      <a:pt x="812800" y="1148036"/>
                      <a:pt x="805884" y="1164732"/>
                      <a:pt x="793575" y="1177041"/>
                    </a:cubicBezTo>
                    <a:cubicBezTo>
                      <a:pt x="781265" y="1189351"/>
                      <a:pt x="764569" y="1196267"/>
                      <a:pt x="747160" y="1196267"/>
                    </a:cubicBezTo>
                    <a:lnTo>
                      <a:pt x="65640" y="1196267"/>
                    </a:lnTo>
                    <a:cubicBezTo>
                      <a:pt x="29388" y="1196267"/>
                      <a:pt x="0" y="1166879"/>
                      <a:pt x="0" y="1130627"/>
                    </a:cubicBezTo>
                    <a:lnTo>
                      <a:pt x="0" y="65640"/>
                    </a:lnTo>
                    <a:cubicBezTo>
                      <a:pt x="0" y="29388"/>
                      <a:pt x="29388" y="0"/>
                      <a:pt x="65640" y="0"/>
                    </a:cubicBezTo>
                    <a:close/>
                  </a:path>
                </a:pathLst>
              </a:custGeom>
              <a:solidFill>
                <a:srgbClr val="78F9FF"/>
              </a:solidFill>
            </p:spPr>
            <p:txBody>
              <a:bodyPr/>
              <a:lstStyle/>
              <a:p>
                <a:endParaRPr lang="en-US"/>
              </a:p>
            </p:txBody>
          </p:sp>
          <p:sp>
            <p:nvSpPr>
              <p:cNvPr id="10" name="TextBox 10"/>
              <p:cNvSpPr txBox="1"/>
              <p:nvPr/>
            </p:nvSpPr>
            <p:spPr>
              <a:xfrm>
                <a:off x="0" y="-38100"/>
                <a:ext cx="812800" cy="123436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20" name="Group 20"/>
            <p:cNvGrpSpPr/>
            <p:nvPr/>
          </p:nvGrpSpPr>
          <p:grpSpPr>
            <a:xfrm>
              <a:off x="5193852" y="4403330"/>
              <a:ext cx="3808431" cy="380843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32" name="Group 32"/>
            <p:cNvGrpSpPr/>
            <p:nvPr/>
          </p:nvGrpSpPr>
          <p:grpSpPr>
            <a:xfrm>
              <a:off x="7801708" y="7427420"/>
              <a:ext cx="1200575" cy="120057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46" name="TextBox 46"/>
            <p:cNvSpPr txBox="1"/>
            <p:nvPr/>
          </p:nvSpPr>
          <p:spPr>
            <a:xfrm>
              <a:off x="5795367" y="3283071"/>
              <a:ext cx="2607856" cy="89994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sp>
          <p:nvSpPr>
            <p:cNvPr id="55" name="TextBox 55"/>
            <p:cNvSpPr txBox="1"/>
            <p:nvPr/>
          </p:nvSpPr>
          <p:spPr>
            <a:xfrm>
              <a:off x="5810689" y="5613050"/>
              <a:ext cx="2607856" cy="1143552"/>
            </a:xfrm>
            <a:prstGeom prst="rect">
              <a:avLst/>
            </a:prstGeom>
          </p:spPr>
          <p:txBody>
            <a:bodyPr lIns="0" tIns="0" rIns="0" bIns="0" rtlCol="0" anchor="t">
              <a:spAutoFit/>
            </a:bodyPr>
            <a:lstStyle/>
            <a:p>
              <a:pPr algn="ctr">
                <a:lnSpc>
                  <a:spcPct val="130000"/>
                </a:lnSpc>
              </a:pPr>
              <a:r>
                <a:rPr lang="en-US" sz="33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Trả lời các câu hỏi SGK</a:t>
              </a:r>
            </a:p>
          </p:txBody>
        </p:sp>
        <p:sp>
          <p:nvSpPr>
            <p:cNvPr id="57" name="TextBox 57"/>
            <p:cNvSpPr txBox="1"/>
            <p:nvPr/>
          </p:nvSpPr>
          <p:spPr>
            <a:xfrm>
              <a:off x="7985431" y="7581140"/>
              <a:ext cx="835584" cy="679534"/>
            </a:xfrm>
            <a:prstGeom prst="rect">
              <a:avLst/>
            </a:prstGeom>
          </p:spPr>
          <p:txBody>
            <a:bodyPr lIns="0" tIns="0" rIns="0" bIns="0" rtlCol="0" anchor="t">
              <a:spAutoFit/>
            </a:bodyPr>
            <a:lstStyle/>
            <a:p>
              <a:pPr algn="ctr">
                <a:lnSpc>
                  <a:spcPts val="6500"/>
                </a:lnSpc>
              </a:pPr>
              <a:r>
                <a:rPr lang="en-US" sz="4062" b="1">
                  <a:solidFill>
                    <a:srgbClr val="FFFFFF"/>
                  </a:solidFill>
                  <a:latin typeface="Arial" panose="020B0604020202020204" pitchFamily="34" charset="0"/>
                  <a:ea typeface="Garet Bold"/>
                  <a:cs typeface="Arial" panose="020B0604020202020204" pitchFamily="34" charset="0"/>
                  <a:sym typeface="Garet Bold"/>
                </a:rPr>
                <a:t>02</a:t>
              </a:r>
            </a:p>
          </p:txBody>
        </p:sp>
      </p:grpSp>
      <p:grpSp>
        <p:nvGrpSpPr>
          <p:cNvPr id="68" name="Group 67" descr="n144 zalo Tran Quang Hieu">
            <a:extLst>
              <a:ext uri="{FF2B5EF4-FFF2-40B4-BE49-F238E27FC236}">
                <a16:creationId xmlns:a16="http://schemas.microsoft.com/office/drawing/2014/main" id="{9EF9AB4F-A5A6-018F-F35E-84048162E7F7}"/>
              </a:ext>
            </a:extLst>
          </p:cNvPr>
          <p:cNvGrpSpPr/>
          <p:nvPr/>
        </p:nvGrpSpPr>
        <p:grpSpPr>
          <a:xfrm>
            <a:off x="12325104" y="2781300"/>
            <a:ext cx="4380743" cy="5882550"/>
            <a:chOff x="9283261" y="3283071"/>
            <a:chExt cx="3808431" cy="5355348"/>
          </a:xfrm>
        </p:grpSpPr>
        <p:grpSp>
          <p:nvGrpSpPr>
            <p:cNvPr id="11" name="Group 11"/>
            <p:cNvGrpSpPr/>
            <p:nvPr/>
          </p:nvGrpSpPr>
          <p:grpSpPr>
            <a:xfrm>
              <a:off x="9713153" y="4005509"/>
              <a:ext cx="2948647" cy="4339774"/>
              <a:chOff x="0" y="0"/>
              <a:chExt cx="812800" cy="1196267"/>
            </a:xfrm>
          </p:grpSpPr>
          <p:sp>
            <p:nvSpPr>
              <p:cNvPr id="12" name="Freeform 12"/>
              <p:cNvSpPr/>
              <p:nvPr/>
            </p:nvSpPr>
            <p:spPr>
              <a:xfrm>
                <a:off x="0" y="0"/>
                <a:ext cx="812800" cy="1196267"/>
              </a:xfrm>
              <a:custGeom>
                <a:avLst/>
                <a:gdLst/>
                <a:ahLst/>
                <a:cxnLst/>
                <a:rect l="l" t="t" r="r" b="b"/>
                <a:pathLst>
                  <a:path w="812800" h="1196267">
                    <a:moveTo>
                      <a:pt x="65640" y="0"/>
                    </a:moveTo>
                    <a:lnTo>
                      <a:pt x="747160" y="0"/>
                    </a:lnTo>
                    <a:cubicBezTo>
                      <a:pt x="783412" y="0"/>
                      <a:pt x="812800" y="29388"/>
                      <a:pt x="812800" y="65640"/>
                    </a:cubicBezTo>
                    <a:lnTo>
                      <a:pt x="812800" y="1130627"/>
                    </a:lnTo>
                    <a:cubicBezTo>
                      <a:pt x="812800" y="1148036"/>
                      <a:pt x="805884" y="1164732"/>
                      <a:pt x="793575" y="1177041"/>
                    </a:cubicBezTo>
                    <a:cubicBezTo>
                      <a:pt x="781265" y="1189351"/>
                      <a:pt x="764569" y="1196267"/>
                      <a:pt x="747160" y="1196267"/>
                    </a:cubicBezTo>
                    <a:lnTo>
                      <a:pt x="65640" y="1196267"/>
                    </a:lnTo>
                    <a:cubicBezTo>
                      <a:pt x="29388" y="1196267"/>
                      <a:pt x="0" y="1166879"/>
                      <a:pt x="0" y="1130627"/>
                    </a:cubicBezTo>
                    <a:lnTo>
                      <a:pt x="0" y="65640"/>
                    </a:lnTo>
                    <a:cubicBezTo>
                      <a:pt x="0" y="29388"/>
                      <a:pt x="29388" y="0"/>
                      <a:pt x="65640" y="0"/>
                    </a:cubicBezTo>
                    <a:close/>
                  </a:path>
                </a:pathLst>
              </a:custGeom>
              <a:solidFill>
                <a:srgbClr val="78F9FF"/>
              </a:solidFill>
            </p:spPr>
            <p:txBody>
              <a:bodyPr/>
              <a:lstStyle/>
              <a:p>
                <a:endParaRPr lang="en-US"/>
              </a:p>
            </p:txBody>
          </p:sp>
          <p:sp>
            <p:nvSpPr>
              <p:cNvPr id="13" name="TextBox 13"/>
              <p:cNvSpPr txBox="1"/>
              <p:nvPr/>
            </p:nvSpPr>
            <p:spPr>
              <a:xfrm>
                <a:off x="0" y="-38100"/>
                <a:ext cx="812800" cy="123436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23" name="Group 23"/>
            <p:cNvGrpSpPr/>
            <p:nvPr/>
          </p:nvGrpSpPr>
          <p:grpSpPr>
            <a:xfrm>
              <a:off x="9283261" y="4413754"/>
              <a:ext cx="3808431" cy="3808431"/>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35" name="Group 35"/>
            <p:cNvGrpSpPr/>
            <p:nvPr/>
          </p:nvGrpSpPr>
          <p:grpSpPr>
            <a:xfrm>
              <a:off x="11891117" y="7437844"/>
              <a:ext cx="1200575" cy="120057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49" name="TextBox 49"/>
            <p:cNvSpPr txBox="1"/>
            <p:nvPr/>
          </p:nvSpPr>
          <p:spPr>
            <a:xfrm>
              <a:off x="9883549" y="3283071"/>
              <a:ext cx="2607856" cy="89994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sp>
          <p:nvSpPr>
            <p:cNvPr id="60" name="TextBox 60"/>
            <p:cNvSpPr txBox="1"/>
            <p:nvPr/>
          </p:nvSpPr>
          <p:spPr>
            <a:xfrm>
              <a:off x="9645078" y="5022877"/>
              <a:ext cx="3164496" cy="1939113"/>
            </a:xfrm>
            <a:prstGeom prst="rect">
              <a:avLst/>
            </a:prstGeom>
          </p:spPr>
          <p:txBody>
            <a:bodyPr wrap="square" lIns="0" tIns="0" rIns="0" bIns="0" rtlCol="0" anchor="t">
              <a:spAutoFit/>
            </a:bodyPr>
            <a:lstStyle/>
            <a:p>
              <a:pPr algn="ctr">
                <a:lnSpc>
                  <a:spcPct val="114000"/>
                </a:lnSpc>
              </a:pPr>
              <a:r>
                <a:rPr lang="en-US" sz="31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Tìm hiểu về các bệnh viện của nước ta có máy chụp cộng hưởng từ MRI</a:t>
              </a:r>
            </a:p>
          </p:txBody>
        </p:sp>
        <p:sp>
          <p:nvSpPr>
            <p:cNvPr id="62" name="TextBox 62"/>
            <p:cNvSpPr txBox="1"/>
            <p:nvPr/>
          </p:nvSpPr>
          <p:spPr>
            <a:xfrm>
              <a:off x="12073613" y="7581140"/>
              <a:ext cx="835584" cy="677133"/>
            </a:xfrm>
            <a:prstGeom prst="rect">
              <a:avLst/>
            </a:prstGeom>
          </p:spPr>
          <p:txBody>
            <a:bodyPr lIns="0" tIns="0" rIns="0" bIns="0" rtlCol="0" anchor="t">
              <a:spAutoFit/>
            </a:bodyPr>
            <a:lstStyle/>
            <a:p>
              <a:pPr algn="ctr">
                <a:lnSpc>
                  <a:spcPts val="6500"/>
                </a:lnSpc>
              </a:pPr>
              <a:r>
                <a:rPr lang="en-US" sz="4062" b="1">
                  <a:solidFill>
                    <a:srgbClr val="FFFFFF"/>
                  </a:solidFill>
                  <a:latin typeface="Arial" panose="020B0604020202020204" pitchFamily="34" charset="0"/>
                  <a:ea typeface="Garet Bold"/>
                  <a:cs typeface="Arial" panose="020B0604020202020204" pitchFamily="34" charset="0"/>
                  <a:sym typeface="Garet Bold"/>
                </a:rPr>
                <a:t>03</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144 zalo Tran Quang Hieu"/>
          <p:cNvGrpSpPr/>
          <p:nvPr/>
        </p:nvGrpSpPr>
        <p:grpSpPr>
          <a:xfrm>
            <a:off x="11228322" y="518369"/>
            <a:ext cx="8681262" cy="10530510"/>
            <a:chOff x="0" y="0"/>
            <a:chExt cx="2286423" cy="2773468"/>
          </a:xfrm>
        </p:grpSpPr>
        <p:sp>
          <p:nvSpPr>
            <p:cNvPr id="3" name="Freeform 3"/>
            <p:cNvSpPr/>
            <p:nvPr/>
          </p:nvSpPr>
          <p:spPr>
            <a:xfrm>
              <a:off x="0" y="0"/>
              <a:ext cx="2286423" cy="2773468"/>
            </a:xfrm>
            <a:custGeom>
              <a:avLst/>
              <a:gdLst/>
              <a:ahLst/>
              <a:cxnLst/>
              <a:rect l="l" t="t" r="r" b="b"/>
              <a:pathLst>
                <a:path w="2286423" h="2773468">
                  <a:moveTo>
                    <a:pt x="89180" y="0"/>
                  </a:moveTo>
                  <a:lnTo>
                    <a:pt x="2197243" y="0"/>
                  </a:lnTo>
                  <a:cubicBezTo>
                    <a:pt x="2220895" y="0"/>
                    <a:pt x="2243578" y="9396"/>
                    <a:pt x="2260303" y="26120"/>
                  </a:cubicBezTo>
                  <a:cubicBezTo>
                    <a:pt x="2277027" y="42845"/>
                    <a:pt x="2286423" y="65528"/>
                    <a:pt x="2286423" y="89180"/>
                  </a:cubicBezTo>
                  <a:lnTo>
                    <a:pt x="2286423" y="2684288"/>
                  </a:lnTo>
                  <a:cubicBezTo>
                    <a:pt x="2286423" y="2707940"/>
                    <a:pt x="2277027" y="2730623"/>
                    <a:pt x="2260303" y="2747348"/>
                  </a:cubicBezTo>
                  <a:cubicBezTo>
                    <a:pt x="2243578" y="2764072"/>
                    <a:pt x="2220895" y="2773468"/>
                    <a:pt x="2197243" y="2773468"/>
                  </a:cubicBezTo>
                  <a:lnTo>
                    <a:pt x="89180" y="2773468"/>
                  </a:lnTo>
                  <a:cubicBezTo>
                    <a:pt x="65528" y="2773468"/>
                    <a:pt x="42845" y="2764072"/>
                    <a:pt x="26120" y="2747348"/>
                  </a:cubicBezTo>
                  <a:cubicBezTo>
                    <a:pt x="9396" y="2730623"/>
                    <a:pt x="0" y="2707940"/>
                    <a:pt x="0" y="2684288"/>
                  </a:cubicBezTo>
                  <a:lnTo>
                    <a:pt x="0" y="89180"/>
                  </a:lnTo>
                  <a:cubicBezTo>
                    <a:pt x="0" y="65528"/>
                    <a:pt x="9396" y="42845"/>
                    <a:pt x="26120" y="26120"/>
                  </a:cubicBezTo>
                  <a:cubicBezTo>
                    <a:pt x="42845" y="9396"/>
                    <a:pt x="65528" y="0"/>
                    <a:pt x="89180" y="0"/>
                  </a:cubicBezTo>
                  <a:close/>
                </a:path>
              </a:pathLst>
            </a:custGeom>
            <a:gradFill rotWithShape="1">
              <a:gsLst>
                <a:gs pos="0">
                  <a:srgbClr val="013696">
                    <a:alpha val="100000"/>
                  </a:srgbClr>
                </a:gs>
                <a:gs pos="100000">
                  <a:srgbClr val="0F55E3">
                    <a:alpha val="100000"/>
                  </a:srgbClr>
                </a:gs>
              </a:gsLst>
              <a:lin ang="2700000"/>
            </a:gradFill>
          </p:spPr>
          <p:txBody>
            <a:bodyPr/>
            <a:lstStyle/>
            <a:p>
              <a:endParaRPr lang="en-US"/>
            </a:p>
          </p:txBody>
        </p:sp>
        <p:sp>
          <p:nvSpPr>
            <p:cNvPr id="4" name="TextBox 4"/>
            <p:cNvSpPr txBox="1"/>
            <p:nvPr/>
          </p:nvSpPr>
          <p:spPr>
            <a:xfrm>
              <a:off x="0" y="-38100"/>
              <a:ext cx="2286423" cy="2811568"/>
            </a:xfrm>
            <a:prstGeom prst="rect">
              <a:avLst/>
            </a:prstGeom>
          </p:spPr>
          <p:txBody>
            <a:bodyPr lIns="50800" tIns="50800" rIns="50800" bIns="50800" rtlCol="0" anchor="ctr"/>
            <a:lstStyle/>
            <a:p>
              <a:pPr algn="ctr">
                <a:lnSpc>
                  <a:spcPts val="2659"/>
                </a:lnSpc>
              </a:pPr>
              <a:endParaRPr/>
            </a:p>
          </p:txBody>
        </p:sp>
      </p:grpSp>
      <p:grpSp>
        <p:nvGrpSpPr>
          <p:cNvPr id="11" name="Group 11" descr="n144 zalo Tran Quang Hieu"/>
          <p:cNvGrpSpPr/>
          <p:nvPr/>
        </p:nvGrpSpPr>
        <p:grpSpPr>
          <a:xfrm>
            <a:off x="1148358" y="2476501"/>
            <a:ext cx="8182731" cy="6541396"/>
            <a:chOff x="0" y="0"/>
            <a:chExt cx="1865778" cy="146936"/>
          </a:xfrm>
        </p:grpSpPr>
        <p:sp>
          <p:nvSpPr>
            <p:cNvPr id="12" name="Freeform 12"/>
            <p:cNvSpPr/>
            <p:nvPr/>
          </p:nvSpPr>
          <p:spPr>
            <a:xfrm>
              <a:off x="0" y="0"/>
              <a:ext cx="1865778" cy="146936"/>
            </a:xfrm>
            <a:custGeom>
              <a:avLst/>
              <a:gdLst/>
              <a:ahLst/>
              <a:cxnLst/>
              <a:rect l="l" t="t" r="r" b="b"/>
              <a:pathLst>
                <a:path w="1865778" h="146936">
                  <a:moveTo>
                    <a:pt x="73468" y="0"/>
                  </a:moveTo>
                  <a:lnTo>
                    <a:pt x="1792310" y="0"/>
                  </a:lnTo>
                  <a:cubicBezTo>
                    <a:pt x="1811795" y="0"/>
                    <a:pt x="1830482" y="7740"/>
                    <a:pt x="1844260" y="21518"/>
                  </a:cubicBezTo>
                  <a:cubicBezTo>
                    <a:pt x="1858038" y="35296"/>
                    <a:pt x="1865778" y="53983"/>
                    <a:pt x="1865778" y="73468"/>
                  </a:cubicBezTo>
                  <a:lnTo>
                    <a:pt x="1865778" y="73468"/>
                  </a:lnTo>
                  <a:cubicBezTo>
                    <a:pt x="1865778" y="92953"/>
                    <a:pt x="1858038" y="111640"/>
                    <a:pt x="1844260" y="125418"/>
                  </a:cubicBezTo>
                  <a:cubicBezTo>
                    <a:pt x="1830482" y="139196"/>
                    <a:pt x="1811795" y="146936"/>
                    <a:pt x="1792310" y="146936"/>
                  </a:cubicBezTo>
                  <a:lnTo>
                    <a:pt x="73468" y="146936"/>
                  </a:lnTo>
                  <a:cubicBezTo>
                    <a:pt x="53983" y="146936"/>
                    <a:pt x="35296" y="139196"/>
                    <a:pt x="21518" y="125418"/>
                  </a:cubicBezTo>
                  <a:cubicBezTo>
                    <a:pt x="7740" y="111640"/>
                    <a:pt x="0" y="92953"/>
                    <a:pt x="0" y="73468"/>
                  </a:cubicBezTo>
                  <a:lnTo>
                    <a:pt x="0" y="73468"/>
                  </a:lnTo>
                  <a:cubicBezTo>
                    <a:pt x="0" y="53983"/>
                    <a:pt x="7740" y="35296"/>
                    <a:pt x="21518" y="21518"/>
                  </a:cubicBezTo>
                  <a:cubicBezTo>
                    <a:pt x="35296" y="7740"/>
                    <a:pt x="53983" y="0"/>
                    <a:pt x="73468" y="0"/>
                  </a:cubicBezTo>
                  <a:close/>
                </a:path>
              </a:pathLst>
            </a:custGeom>
            <a:solidFill>
              <a:srgbClr val="78F9FF"/>
            </a:solidFill>
          </p:spPr>
          <p:txBody>
            <a:bodyPr/>
            <a:lstStyle/>
            <a:p>
              <a:endParaRPr lang="en-US"/>
            </a:p>
          </p:txBody>
        </p:sp>
        <p:sp>
          <p:nvSpPr>
            <p:cNvPr id="13" name="TextBox 13"/>
            <p:cNvSpPr txBox="1"/>
            <p:nvPr/>
          </p:nvSpPr>
          <p:spPr>
            <a:xfrm>
              <a:off x="0" y="-38100"/>
              <a:ext cx="1865778" cy="185036"/>
            </a:xfrm>
            <a:prstGeom prst="rect">
              <a:avLst/>
            </a:prstGeom>
          </p:spPr>
          <p:txBody>
            <a:bodyPr lIns="50800" tIns="50800" rIns="50800" bIns="50800" rtlCol="0" anchor="ctr"/>
            <a:lstStyle/>
            <a:p>
              <a:pPr algn="ctr">
                <a:lnSpc>
                  <a:spcPts val="2659"/>
                </a:lnSpc>
              </a:pPr>
              <a:endParaRPr/>
            </a:p>
          </p:txBody>
        </p:sp>
      </p:grpSp>
      <p:sp>
        <p:nvSpPr>
          <p:cNvPr id="16" name="TextBox 16" descr="n144 zalo Tran Quang Hieu"/>
          <p:cNvSpPr txBox="1"/>
          <p:nvPr/>
        </p:nvSpPr>
        <p:spPr>
          <a:xfrm>
            <a:off x="932376" y="1259939"/>
            <a:ext cx="8398713" cy="833562"/>
          </a:xfrm>
          <a:prstGeom prst="rect">
            <a:avLst/>
          </a:prstGeom>
        </p:spPr>
        <p:txBody>
          <a:bodyPr wrap="square" lIns="0" tIns="0" rIns="0" bIns="0" rtlCol="0" anchor="t">
            <a:spAutoFit/>
          </a:bodyPr>
          <a:lstStyle/>
          <a:p>
            <a:pPr algn="ctr">
              <a:lnSpc>
                <a:spcPts val="6453"/>
              </a:lnSpc>
            </a:pPr>
            <a:r>
              <a:rPr lang="en-US" sz="6088">
                <a:solidFill>
                  <a:srgbClr val="0231BF"/>
                </a:solidFill>
                <a:latin typeface="Fira Sans Black" panose="020B0A03050000020004" pitchFamily="34" charset="0"/>
                <a:ea typeface="Garet Bold"/>
                <a:cs typeface="Garet Bold"/>
                <a:sym typeface="Garet Bold"/>
              </a:rPr>
              <a:t>CHỤP CỘNG HƯỞNG TỪ</a:t>
            </a:r>
          </a:p>
        </p:txBody>
      </p:sp>
      <p:sp>
        <p:nvSpPr>
          <p:cNvPr id="18" name="TextBox 18" descr="n144 zalo Tran Quang Hieu"/>
          <p:cNvSpPr txBox="1"/>
          <p:nvPr/>
        </p:nvSpPr>
        <p:spPr>
          <a:xfrm>
            <a:off x="1389698" y="2567789"/>
            <a:ext cx="7625195" cy="4349781"/>
          </a:xfrm>
          <a:prstGeom prst="rect">
            <a:avLst/>
          </a:prstGeom>
        </p:spPr>
        <p:txBody>
          <a:bodyPr wrap="square" lIns="0" tIns="0" rIns="0" bIns="0" rtlCol="0" anchor="t">
            <a:spAutoFit/>
          </a:bodyPr>
          <a:lstStyle/>
          <a:p>
            <a:pPr algn="just">
              <a:lnSpc>
                <a:spcPct val="120000"/>
              </a:lnSpc>
            </a:pPr>
            <a:r>
              <a:rPr lang="en-US" sz="3400">
                <a:solidFill>
                  <a:srgbClr val="000000"/>
                </a:solidFill>
                <a:ea typeface="Open Sans" panose="020B0606030504020204" pitchFamily="34" charset="0"/>
                <a:cs typeface="Open Sans" panose="020B0606030504020204" pitchFamily="34" charset="0"/>
                <a:sym typeface="Garet"/>
              </a:rPr>
              <a:t>L</a:t>
            </a:r>
            <a:r>
              <a:rPr lang="vi-VN" sz="3400">
                <a:solidFill>
                  <a:srgbClr val="000000"/>
                </a:solidFill>
                <a:ea typeface="Open Sans" panose="020B0606030504020204" pitchFamily="34" charset="0"/>
                <a:cs typeface="Open Sans" panose="020B0606030504020204" pitchFamily="34" charset="0"/>
                <a:sym typeface="Garet"/>
              </a:rPr>
              <a:t>à một phương pháp chẩn đoán hình ảnh hiện đại và hiệu quả, mang đến hình ảnh rõ nét nhằm hỗ trợ chẩn đoán chính xác tình hình bệnh. Chụp cộng hưởng từ là một kĩ thuật hiện đại dựa trên hiệu ứng vật lí mới giúp chẩn đoán nhiều bệnh lí hiệu quả. </a:t>
            </a:r>
            <a:endParaRPr lang="en-US" sz="3400">
              <a:solidFill>
                <a:srgbClr val="000000"/>
              </a:solidFill>
              <a:ea typeface="Open Sans" panose="020B0606030504020204" pitchFamily="34" charset="0"/>
              <a:cs typeface="Open Sans" panose="020B0606030504020204" pitchFamily="34" charset="0"/>
              <a:sym typeface="Garet"/>
            </a:endParaRPr>
          </a:p>
        </p:txBody>
      </p:sp>
      <p:grpSp>
        <p:nvGrpSpPr>
          <p:cNvPr id="22" name="Group 21" descr="n144 zalo Tran Quang Hieu">
            <a:extLst>
              <a:ext uri="{FF2B5EF4-FFF2-40B4-BE49-F238E27FC236}">
                <a16:creationId xmlns:a16="http://schemas.microsoft.com/office/drawing/2014/main" id="{87AF31E0-2F3F-485B-5791-E4D0E6088A0A}"/>
              </a:ext>
            </a:extLst>
          </p:cNvPr>
          <p:cNvGrpSpPr/>
          <p:nvPr/>
        </p:nvGrpSpPr>
        <p:grpSpPr>
          <a:xfrm>
            <a:off x="10271499" y="8420100"/>
            <a:ext cx="7666583" cy="771274"/>
            <a:chOff x="9829800" y="8876957"/>
            <a:chExt cx="7666583" cy="771274"/>
          </a:xfrm>
        </p:grpSpPr>
        <p:grpSp>
          <p:nvGrpSpPr>
            <p:cNvPr id="8" name="Group 8"/>
            <p:cNvGrpSpPr/>
            <p:nvPr/>
          </p:nvGrpSpPr>
          <p:grpSpPr>
            <a:xfrm>
              <a:off x="9829800" y="8876957"/>
              <a:ext cx="7666583" cy="771274"/>
              <a:chOff x="0" y="0"/>
              <a:chExt cx="1382878" cy="203134"/>
            </a:xfrm>
          </p:grpSpPr>
          <p:sp>
            <p:nvSpPr>
              <p:cNvPr id="9" name="Freeform 9"/>
              <p:cNvSpPr/>
              <p:nvPr/>
            </p:nvSpPr>
            <p:spPr>
              <a:xfrm>
                <a:off x="0" y="0"/>
                <a:ext cx="1382878" cy="203134"/>
              </a:xfrm>
              <a:custGeom>
                <a:avLst/>
                <a:gdLst/>
                <a:ahLst/>
                <a:cxnLst/>
                <a:rect l="l" t="t" r="r" b="b"/>
                <a:pathLst>
                  <a:path w="1382878" h="203134">
                    <a:moveTo>
                      <a:pt x="101567" y="0"/>
                    </a:moveTo>
                    <a:lnTo>
                      <a:pt x="1281311" y="0"/>
                    </a:lnTo>
                    <a:cubicBezTo>
                      <a:pt x="1308248" y="0"/>
                      <a:pt x="1334082" y="10701"/>
                      <a:pt x="1353129" y="29748"/>
                    </a:cubicBezTo>
                    <a:cubicBezTo>
                      <a:pt x="1372177" y="48796"/>
                      <a:pt x="1382878" y="74630"/>
                      <a:pt x="1382878" y="101567"/>
                    </a:cubicBezTo>
                    <a:lnTo>
                      <a:pt x="1382878" y="101567"/>
                    </a:lnTo>
                    <a:cubicBezTo>
                      <a:pt x="1382878" y="157661"/>
                      <a:pt x="1337405" y="203134"/>
                      <a:pt x="1281311" y="203134"/>
                    </a:cubicBezTo>
                    <a:lnTo>
                      <a:pt x="101567" y="203134"/>
                    </a:lnTo>
                    <a:cubicBezTo>
                      <a:pt x="74630" y="203134"/>
                      <a:pt x="48796" y="192433"/>
                      <a:pt x="29748" y="173386"/>
                    </a:cubicBezTo>
                    <a:cubicBezTo>
                      <a:pt x="10701" y="154338"/>
                      <a:pt x="0" y="128504"/>
                      <a:pt x="0" y="101567"/>
                    </a:cubicBezTo>
                    <a:lnTo>
                      <a:pt x="0" y="101567"/>
                    </a:lnTo>
                    <a:cubicBezTo>
                      <a:pt x="0" y="74630"/>
                      <a:pt x="10701" y="48796"/>
                      <a:pt x="29748" y="29748"/>
                    </a:cubicBezTo>
                    <a:cubicBezTo>
                      <a:pt x="48796" y="10701"/>
                      <a:pt x="74630" y="0"/>
                      <a:pt x="101567" y="0"/>
                    </a:cubicBezTo>
                    <a:close/>
                  </a:path>
                </a:pathLst>
              </a:custGeom>
              <a:solidFill>
                <a:srgbClr val="78F9FF"/>
              </a:solidFill>
            </p:spPr>
            <p:txBody>
              <a:bodyPr/>
              <a:lstStyle/>
              <a:p>
                <a:endParaRPr lang="en-US"/>
              </a:p>
            </p:txBody>
          </p:sp>
          <p:sp>
            <p:nvSpPr>
              <p:cNvPr id="10" name="TextBox 10"/>
              <p:cNvSpPr txBox="1"/>
              <p:nvPr/>
            </p:nvSpPr>
            <p:spPr>
              <a:xfrm>
                <a:off x="0" y="-38100"/>
                <a:ext cx="1382878" cy="241234"/>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6768812" y="9017896"/>
              <a:ext cx="480807" cy="480807"/>
            </a:xfrm>
            <a:custGeom>
              <a:avLst/>
              <a:gdLst/>
              <a:ahLst/>
              <a:cxnLst/>
              <a:rect l="l" t="t" r="r" b="b"/>
              <a:pathLst>
                <a:path w="480807" h="480807">
                  <a:moveTo>
                    <a:pt x="0" y="0"/>
                  </a:moveTo>
                  <a:lnTo>
                    <a:pt x="480808" y="0"/>
                  </a:lnTo>
                  <a:lnTo>
                    <a:pt x="480808" y="480808"/>
                  </a:lnTo>
                  <a:lnTo>
                    <a:pt x="0" y="4808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19"/>
            <p:cNvSpPr txBox="1"/>
            <p:nvPr/>
          </p:nvSpPr>
          <p:spPr>
            <a:xfrm>
              <a:off x="10288742" y="9056013"/>
              <a:ext cx="6619812" cy="430887"/>
            </a:xfrm>
            <a:prstGeom prst="rect">
              <a:avLst/>
            </a:prstGeom>
          </p:spPr>
          <p:txBody>
            <a:bodyPr wrap="square" lIns="0" tIns="0" rIns="0" bIns="0" rtlCol="0" anchor="t">
              <a:spAutoFit/>
            </a:bodyPr>
            <a:lstStyle/>
            <a:p>
              <a:r>
                <a:rPr lang="en-US" sz="2800"/>
                <a:t>Ảnh chụp MRI để chẩn đoán đột quỵ não</a:t>
              </a:r>
            </a:p>
          </p:txBody>
        </p:sp>
      </p:grpSp>
      <p:grpSp>
        <p:nvGrpSpPr>
          <p:cNvPr id="5" name="Group 5" descr="n144 zalo Tran Quang Hieu"/>
          <p:cNvGrpSpPr>
            <a:grpSpLocks noChangeAspect="1"/>
          </p:cNvGrpSpPr>
          <p:nvPr/>
        </p:nvGrpSpPr>
        <p:grpSpPr>
          <a:xfrm>
            <a:off x="9135533" y="3541754"/>
            <a:ext cx="8802549" cy="4732139"/>
            <a:chOff x="0" y="0"/>
            <a:chExt cx="19050000" cy="9956800"/>
          </a:xfrm>
        </p:grpSpPr>
        <p:sp>
          <p:nvSpPr>
            <p:cNvPr id="6" name="Freeform 6"/>
            <p:cNvSpPr/>
            <p:nvPr/>
          </p:nvSpPr>
          <p:spPr>
            <a:xfrm>
              <a:off x="2501900" y="209042"/>
              <a:ext cx="14186915" cy="8502396"/>
            </a:xfrm>
            <a:custGeom>
              <a:avLst/>
              <a:gdLst/>
              <a:ahLst/>
              <a:cxnLst/>
              <a:rect l="l" t="t" r="r" b="b"/>
              <a:pathLst>
                <a:path w="14186915" h="8502396">
                  <a:moveTo>
                    <a:pt x="14186915" y="8502396"/>
                  </a:moveTo>
                  <a:lnTo>
                    <a:pt x="0" y="8502396"/>
                  </a:lnTo>
                  <a:lnTo>
                    <a:pt x="0" y="0"/>
                  </a:lnTo>
                  <a:lnTo>
                    <a:pt x="14186915" y="0"/>
                  </a:lnTo>
                  <a:lnTo>
                    <a:pt x="14186915" y="8502396"/>
                  </a:lnTo>
                  <a:close/>
                </a:path>
              </a:pathLst>
            </a:custGeom>
            <a:blipFill>
              <a:blip r:embed="rId4"/>
              <a:stretch>
                <a:fillRect t="-5688" b="-5688"/>
              </a:stretch>
            </a:blipFill>
          </p:spPr>
          <p:txBody>
            <a:bodyPr/>
            <a:lstStyle/>
            <a:p>
              <a:endParaRPr lang="en-US"/>
            </a:p>
          </p:txBody>
        </p:sp>
        <p:sp>
          <p:nvSpPr>
            <p:cNvPr id="7" name="Freeform 7"/>
            <p:cNvSpPr/>
            <p:nvPr/>
          </p:nvSpPr>
          <p:spPr>
            <a:xfrm>
              <a:off x="0" y="0"/>
              <a:ext cx="19050000" cy="9956800"/>
            </a:xfrm>
            <a:custGeom>
              <a:avLst/>
              <a:gdLst/>
              <a:ahLst/>
              <a:cxnLst/>
              <a:rect l="l" t="t" r="r" b="b"/>
              <a:pathLst>
                <a:path w="19050000" h="9956800">
                  <a:moveTo>
                    <a:pt x="19050000" y="9956800"/>
                  </a:moveTo>
                  <a:lnTo>
                    <a:pt x="0" y="9956800"/>
                  </a:lnTo>
                  <a:lnTo>
                    <a:pt x="0" y="0"/>
                  </a:lnTo>
                  <a:lnTo>
                    <a:pt x="19050000" y="0"/>
                  </a:lnTo>
                  <a:lnTo>
                    <a:pt x="19050000" y="9956800"/>
                  </a:lnTo>
                  <a:close/>
                </a:path>
              </a:pathLst>
            </a:custGeom>
            <a:blipFill>
              <a:blip r:embed="rId5"/>
              <a:stretch>
                <a:fillRect l="-15" r="-15"/>
              </a:stretch>
            </a:blipFill>
          </p:spPr>
          <p:txBody>
            <a:bodyPr/>
            <a:lstStyle/>
            <a:p>
              <a:endParaRPr lang="en-US"/>
            </a:p>
          </p:txBody>
        </p:sp>
      </p:grpSp>
      <p:sp>
        <p:nvSpPr>
          <p:cNvPr id="25" name="TextBox 24" descr="n144 zalo Tran Quang Hieu">
            <a:extLst>
              <a:ext uri="{FF2B5EF4-FFF2-40B4-BE49-F238E27FC236}">
                <a16:creationId xmlns:a16="http://schemas.microsoft.com/office/drawing/2014/main" id="{5C10A326-DA97-696D-8535-BB69049DA5EF}"/>
              </a:ext>
            </a:extLst>
          </p:cNvPr>
          <p:cNvSpPr txBox="1"/>
          <p:nvPr/>
        </p:nvSpPr>
        <p:spPr>
          <a:xfrm>
            <a:off x="1389698" y="7533077"/>
            <a:ext cx="7625195" cy="1200329"/>
          </a:xfrm>
          <a:prstGeom prst="rect">
            <a:avLst/>
          </a:prstGeom>
          <a:noFill/>
        </p:spPr>
        <p:txBody>
          <a:bodyPr wrap="square">
            <a:spAutoFit/>
          </a:bodyPr>
          <a:lstStyle/>
          <a:p>
            <a:pPr algn="just"/>
            <a:r>
              <a:rPr lang="vi-VN" sz="3600" b="1">
                <a:solidFill>
                  <a:srgbClr val="000000"/>
                </a:solidFill>
                <a:ea typeface="Open Sans" panose="020B0606030504020204" pitchFamily="34" charset="0"/>
                <a:cs typeface="Open Sans" panose="020B0606030504020204" pitchFamily="34" charset="0"/>
                <a:sym typeface="Garet"/>
              </a:rPr>
              <a:t>Vậy nguyên lí chụp cộng hưởng từ như thế nào?</a:t>
            </a:r>
            <a:endParaRPr lang="en-US" sz="3600" b="1"/>
          </a:p>
        </p:txBody>
      </p:sp>
      <p:pic>
        <p:nvPicPr>
          <p:cNvPr id="21" name="Picture 20" descr="n144 zalo Tran Quang Hieu">
            <a:extLst>
              <a:ext uri="{FF2B5EF4-FFF2-40B4-BE49-F238E27FC236}">
                <a16:creationId xmlns:a16="http://schemas.microsoft.com/office/drawing/2014/main" id="{D44C7622-A44E-83A7-E62B-BDB52F6778AC}"/>
              </a:ext>
            </a:extLst>
          </p:cNvPr>
          <p:cNvPicPr>
            <a:picLocks noChangeAspect="1"/>
          </p:cNvPicPr>
          <p:nvPr/>
        </p:nvPicPr>
        <p:blipFill>
          <a:blip r:embed="rId6"/>
          <a:stretch>
            <a:fillRect/>
          </a:stretch>
        </p:blipFill>
        <p:spPr>
          <a:xfrm>
            <a:off x="10324965" y="3673425"/>
            <a:ext cx="6505605" cy="3962804"/>
          </a:xfrm>
          <a:prstGeom prst="roundRect">
            <a:avLst>
              <a:gd name="adj" fmla="val 4275"/>
            </a:avLst>
          </a:prstGeom>
        </p:spPr>
      </p:pic>
    </p:spTree>
    <p:extLst>
      <p:ext uri="{BB962C8B-B14F-4D97-AF65-F5344CB8AC3E}">
        <p14:creationId xmlns:p14="http://schemas.microsoft.com/office/powerpoint/2010/main" val="55244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6"/>
                                        </p:tgtEl>
                                        <p:attrNameLst>
                                          <p:attrName>ppt_x</p:attrName>
                                          <p:attrName>ppt_y</p:attrName>
                                        </p:attrNameLst>
                                      </p:cBhvr>
                                    </p:animMotion>
                                    <p:animRot by="1500000">
                                      <p:cBhvr>
                                        <p:cTn id="7" dur="125" fill="hold">
                                          <p:stCondLst>
                                            <p:cond delay="0"/>
                                          </p:stCondLst>
                                        </p:cTn>
                                        <p:tgtEl>
                                          <p:spTgt spid="16"/>
                                        </p:tgtEl>
                                        <p:attrNameLst>
                                          <p:attrName>r</p:attrName>
                                        </p:attrNameLst>
                                      </p:cBhvr>
                                    </p:animRot>
                                    <p:animRot by="-1500000">
                                      <p:cBhvr>
                                        <p:cTn id="8" dur="125" fill="hold">
                                          <p:stCondLst>
                                            <p:cond delay="125"/>
                                          </p:stCondLst>
                                        </p:cTn>
                                        <p:tgtEl>
                                          <p:spTgt spid="16"/>
                                        </p:tgtEl>
                                        <p:attrNameLst>
                                          <p:attrName>r</p:attrName>
                                        </p:attrNameLst>
                                      </p:cBhvr>
                                    </p:animRot>
                                    <p:animRot by="-1500000">
                                      <p:cBhvr>
                                        <p:cTn id="9" dur="125" fill="hold">
                                          <p:stCondLst>
                                            <p:cond delay="250"/>
                                          </p:stCondLst>
                                        </p:cTn>
                                        <p:tgtEl>
                                          <p:spTgt spid="16"/>
                                        </p:tgtEl>
                                        <p:attrNameLst>
                                          <p:attrName>r</p:attrName>
                                        </p:attrNameLst>
                                      </p:cBhvr>
                                    </p:animRot>
                                    <p:animRot by="1500000">
                                      <p:cBhvr>
                                        <p:cTn id="10" dur="125" fill="hold">
                                          <p:stCondLst>
                                            <p:cond delay="375"/>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fade">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3696">
                <a:alpha val="100000"/>
              </a:srgbClr>
            </a:gs>
            <a:gs pos="100000">
              <a:srgbClr val="0F55E3">
                <a:alpha val="100000"/>
              </a:srgbClr>
            </a:gs>
          </a:gsLst>
          <a:lin ang="2700000"/>
        </a:gradFill>
        <a:effectLst/>
      </p:bgPr>
    </p:bg>
    <p:spTree>
      <p:nvGrpSpPr>
        <p:cNvPr id="1" name=""/>
        <p:cNvGrpSpPr/>
        <p:nvPr/>
      </p:nvGrpSpPr>
      <p:grpSpPr>
        <a:xfrm>
          <a:off x="0" y="0"/>
          <a:ext cx="0" cy="0"/>
          <a:chOff x="0" y="0"/>
          <a:chExt cx="0" cy="0"/>
        </a:xfrm>
      </p:grpSpPr>
      <p:sp>
        <p:nvSpPr>
          <p:cNvPr id="2" name="Freeform 2" descr="n144 zalo Tran Quang Hieu"/>
          <p:cNvSpPr/>
          <p:nvPr/>
        </p:nvSpPr>
        <p:spPr>
          <a:xfrm rot="416230">
            <a:off x="-5745724" y="6269134"/>
            <a:ext cx="15769024" cy="6563856"/>
          </a:xfrm>
          <a:custGeom>
            <a:avLst/>
            <a:gdLst/>
            <a:ahLst/>
            <a:cxnLst/>
            <a:rect l="l" t="t" r="r" b="b"/>
            <a:pathLst>
              <a:path w="15769024" h="6563856">
                <a:moveTo>
                  <a:pt x="0" y="0"/>
                </a:moveTo>
                <a:lnTo>
                  <a:pt x="15769024" y="0"/>
                </a:lnTo>
                <a:lnTo>
                  <a:pt x="15769024" y="6563856"/>
                </a:lnTo>
                <a:lnTo>
                  <a:pt x="0" y="656385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descr="n144 zalo Tran Quang Hieu"/>
          <p:cNvSpPr/>
          <p:nvPr/>
        </p:nvSpPr>
        <p:spPr>
          <a:xfrm rot="-715118" flipH="1">
            <a:off x="3554836" y="7557058"/>
            <a:ext cx="16230600" cy="5883592"/>
          </a:xfrm>
          <a:custGeom>
            <a:avLst/>
            <a:gdLst/>
            <a:ahLst/>
            <a:cxnLst/>
            <a:rect l="l" t="t" r="r" b="b"/>
            <a:pathLst>
              <a:path w="16230600" h="5883592">
                <a:moveTo>
                  <a:pt x="16230600" y="0"/>
                </a:moveTo>
                <a:lnTo>
                  <a:pt x="0" y="0"/>
                </a:lnTo>
                <a:lnTo>
                  <a:pt x="0" y="5883593"/>
                </a:lnTo>
                <a:lnTo>
                  <a:pt x="16230600" y="5883593"/>
                </a:lnTo>
                <a:lnTo>
                  <a:pt x="16230600" y="0"/>
                </a:lnTo>
                <a:close/>
              </a:path>
            </a:pathLst>
          </a:custGeom>
          <a:blipFill>
            <a:blip r:embed="rId4"/>
            <a:stretch>
              <a:fillRect/>
            </a:stretch>
          </a:blipFill>
        </p:spPr>
        <p:txBody>
          <a:bodyPr/>
          <a:lstStyle/>
          <a:p>
            <a:endParaRPr lang="en-US"/>
          </a:p>
        </p:txBody>
      </p:sp>
      <p:sp>
        <p:nvSpPr>
          <p:cNvPr id="4" name="Freeform 4" descr="n144 zalo Tran Quang Hieu"/>
          <p:cNvSpPr/>
          <p:nvPr/>
        </p:nvSpPr>
        <p:spPr>
          <a:xfrm rot="288097" flipH="1" flipV="1">
            <a:off x="5302890" y="-2716135"/>
            <a:ext cx="16230600" cy="5883592"/>
          </a:xfrm>
          <a:custGeom>
            <a:avLst/>
            <a:gdLst/>
            <a:ahLst/>
            <a:cxnLst/>
            <a:rect l="l" t="t" r="r" b="b"/>
            <a:pathLst>
              <a:path w="16230600" h="5883592">
                <a:moveTo>
                  <a:pt x="16230600" y="5883593"/>
                </a:moveTo>
                <a:lnTo>
                  <a:pt x="0" y="5883593"/>
                </a:lnTo>
                <a:lnTo>
                  <a:pt x="0" y="0"/>
                </a:lnTo>
                <a:lnTo>
                  <a:pt x="16230600" y="0"/>
                </a:lnTo>
                <a:lnTo>
                  <a:pt x="16230600" y="5883593"/>
                </a:lnTo>
                <a:close/>
              </a:path>
            </a:pathLst>
          </a:custGeom>
          <a:blipFill>
            <a:blip r:embed="rId4"/>
            <a:stretch>
              <a:fillRect/>
            </a:stretch>
          </a:blipFill>
        </p:spPr>
        <p:txBody>
          <a:bodyPr/>
          <a:lstStyle/>
          <a:p>
            <a:endParaRPr lang="en-US"/>
          </a:p>
        </p:txBody>
      </p:sp>
      <p:sp>
        <p:nvSpPr>
          <p:cNvPr id="5" name="Freeform 5" descr="n144 zalo Tran Quang Hieu"/>
          <p:cNvSpPr/>
          <p:nvPr/>
        </p:nvSpPr>
        <p:spPr>
          <a:xfrm rot="7154980">
            <a:off x="10405572" y="664381"/>
            <a:ext cx="8770154" cy="8770154"/>
          </a:xfrm>
          <a:custGeom>
            <a:avLst/>
            <a:gdLst/>
            <a:ahLst/>
            <a:cxnLst/>
            <a:rect l="l" t="t" r="r" b="b"/>
            <a:pathLst>
              <a:path w="8770154" h="8770154">
                <a:moveTo>
                  <a:pt x="0" y="0"/>
                </a:moveTo>
                <a:lnTo>
                  <a:pt x="8770154" y="0"/>
                </a:lnTo>
                <a:lnTo>
                  <a:pt x="8770154" y="8770154"/>
                </a:lnTo>
                <a:lnTo>
                  <a:pt x="0" y="87701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descr="n144 zalo Tran Quang Hieu"/>
          <p:cNvGrpSpPr/>
          <p:nvPr/>
        </p:nvGrpSpPr>
        <p:grpSpPr>
          <a:xfrm>
            <a:off x="10967317" y="1126014"/>
            <a:ext cx="7831470" cy="783147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25046" r="-25046"/>
              </a:stretch>
            </a:blipFill>
            <a:ln w="266700" cap="sq">
              <a:gradFill>
                <a:gsLst>
                  <a:gs pos="0">
                    <a:srgbClr val="0048C8">
                      <a:alpha val="100000"/>
                    </a:srgbClr>
                  </a:gs>
                  <a:gs pos="100000">
                    <a:srgbClr val="00A3EB">
                      <a:alpha val="100000"/>
                    </a:srgbClr>
                  </a:gs>
                </a:gsLst>
                <a:lin ang="2700000"/>
              </a:gradFill>
              <a:prstDash val="solid"/>
              <a:miter/>
            </a:ln>
          </p:spPr>
          <p:txBody>
            <a:bodyPr/>
            <a:lstStyle/>
            <a:p>
              <a:endParaRPr lang="en-US"/>
            </a:p>
          </p:txBody>
        </p:sp>
      </p:grpSp>
      <p:sp>
        <p:nvSpPr>
          <p:cNvPr id="8" name="Freeform 8" descr="n144 zalo Tran Quang Hieu"/>
          <p:cNvSpPr/>
          <p:nvPr/>
        </p:nvSpPr>
        <p:spPr>
          <a:xfrm flipH="1" flipV="1">
            <a:off x="-3250332" y="-1093942"/>
            <a:ext cx="6500664" cy="5726001"/>
          </a:xfrm>
          <a:custGeom>
            <a:avLst/>
            <a:gdLst/>
            <a:ahLst/>
            <a:cxnLst/>
            <a:rect l="l" t="t" r="r" b="b"/>
            <a:pathLst>
              <a:path w="6500664" h="5726001">
                <a:moveTo>
                  <a:pt x="6500664" y="5726001"/>
                </a:moveTo>
                <a:lnTo>
                  <a:pt x="0" y="5726001"/>
                </a:lnTo>
                <a:lnTo>
                  <a:pt x="0" y="0"/>
                </a:lnTo>
                <a:lnTo>
                  <a:pt x="6500664" y="0"/>
                </a:lnTo>
                <a:lnTo>
                  <a:pt x="6500664" y="5726001"/>
                </a:lnTo>
                <a:close/>
              </a:path>
            </a:pathLst>
          </a:custGeom>
          <a:blipFill>
            <a:blip r:embed="rId8"/>
            <a:stretch>
              <a:fillRect/>
            </a:stretch>
          </a:blipFill>
        </p:spPr>
        <p:txBody>
          <a:bodyPr/>
          <a:lstStyle/>
          <a:p>
            <a:endParaRPr lang="en-US"/>
          </a:p>
        </p:txBody>
      </p:sp>
      <p:sp>
        <p:nvSpPr>
          <p:cNvPr id="12" name="Freeform 12" descr="n144 zalo Tran Quang Hieu"/>
          <p:cNvSpPr/>
          <p:nvPr/>
        </p:nvSpPr>
        <p:spPr>
          <a:xfrm>
            <a:off x="12320730" y="-597191"/>
            <a:ext cx="5372754" cy="4732500"/>
          </a:xfrm>
          <a:custGeom>
            <a:avLst/>
            <a:gdLst/>
            <a:ahLst/>
            <a:cxnLst/>
            <a:rect l="l" t="t" r="r" b="b"/>
            <a:pathLst>
              <a:path w="5372754" h="4732500">
                <a:moveTo>
                  <a:pt x="0" y="0"/>
                </a:moveTo>
                <a:lnTo>
                  <a:pt x="5372754" y="0"/>
                </a:lnTo>
                <a:lnTo>
                  <a:pt x="5372754" y="4732500"/>
                </a:lnTo>
                <a:lnTo>
                  <a:pt x="0" y="4732500"/>
                </a:lnTo>
                <a:lnTo>
                  <a:pt x="0" y="0"/>
                </a:lnTo>
                <a:close/>
              </a:path>
            </a:pathLst>
          </a:custGeom>
          <a:blipFill>
            <a:blip r:embed="rId8"/>
            <a:stretch>
              <a:fillRect/>
            </a:stretch>
          </a:blipFill>
        </p:spPr>
        <p:txBody>
          <a:bodyPr/>
          <a:lstStyle/>
          <a:p>
            <a:endParaRPr lang="en-US"/>
          </a:p>
        </p:txBody>
      </p:sp>
      <p:sp>
        <p:nvSpPr>
          <p:cNvPr id="14" name="TextBox 14" descr="n144 zalo Tran Quang Hieu"/>
          <p:cNvSpPr txBox="1"/>
          <p:nvPr/>
        </p:nvSpPr>
        <p:spPr>
          <a:xfrm>
            <a:off x="1394007" y="2237063"/>
            <a:ext cx="9238571" cy="5418150"/>
          </a:xfrm>
          <a:prstGeom prst="rect">
            <a:avLst/>
          </a:prstGeom>
        </p:spPr>
        <p:txBody>
          <a:bodyPr wrap="square" lIns="0" tIns="0" rIns="0" bIns="0" rtlCol="0" anchor="t">
            <a:spAutoFit/>
          </a:bodyPr>
          <a:lstStyle/>
          <a:p>
            <a:pPr algn="l">
              <a:lnSpc>
                <a:spcPct val="120000"/>
              </a:lnSpc>
            </a:pPr>
            <a:r>
              <a:rPr lang="en-US" sz="10000">
                <a:solidFill>
                  <a:srgbClr val="FFFFFF"/>
                </a:solidFill>
                <a:latin typeface="Fira Sans Black" panose="020B0A03050000020004" pitchFamily="34" charset="0"/>
                <a:ea typeface="Garet Bold"/>
                <a:cs typeface="Garet Bold"/>
                <a:sym typeface="Garet Bold"/>
              </a:rPr>
              <a:t>CẢM ƠN CÁC EM ĐÃ CHÚ Ý </a:t>
            </a:r>
          </a:p>
          <a:p>
            <a:pPr algn="l">
              <a:lnSpc>
                <a:spcPct val="120000"/>
              </a:lnSpc>
            </a:pPr>
            <a:r>
              <a:rPr lang="en-US" sz="10000">
                <a:solidFill>
                  <a:srgbClr val="FFFFFF"/>
                </a:solidFill>
                <a:latin typeface="Fira Sans Black" panose="020B0A03050000020004" pitchFamily="34" charset="0"/>
                <a:ea typeface="Garet Bold"/>
                <a:cs typeface="Garet Bold"/>
                <a:sym typeface="Garet Bold"/>
              </a:rPr>
              <a:t>LẮNG NGHE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3696">
                <a:alpha val="100000"/>
              </a:srgbClr>
            </a:gs>
            <a:gs pos="100000">
              <a:srgbClr val="0F55E3">
                <a:alpha val="100000"/>
              </a:srgbClr>
            </a:gs>
          </a:gsLst>
          <a:lin ang="2700000"/>
        </a:gradFill>
        <a:effectLst/>
      </p:bgPr>
    </p:bg>
    <p:spTree>
      <p:nvGrpSpPr>
        <p:cNvPr id="1" name=""/>
        <p:cNvGrpSpPr/>
        <p:nvPr/>
      </p:nvGrpSpPr>
      <p:grpSpPr>
        <a:xfrm>
          <a:off x="0" y="0"/>
          <a:ext cx="0" cy="0"/>
          <a:chOff x="0" y="0"/>
          <a:chExt cx="0" cy="0"/>
        </a:xfrm>
      </p:grpSpPr>
      <p:sp>
        <p:nvSpPr>
          <p:cNvPr id="2" name="Freeform 2" descr="n144 zalo Tran Quang Hieu"/>
          <p:cNvSpPr/>
          <p:nvPr/>
        </p:nvSpPr>
        <p:spPr>
          <a:xfrm rot="416230">
            <a:off x="-3544656" y="6953083"/>
            <a:ext cx="13333792" cy="5550191"/>
          </a:xfrm>
          <a:custGeom>
            <a:avLst/>
            <a:gdLst/>
            <a:ahLst/>
            <a:cxnLst/>
            <a:rect l="l" t="t" r="r" b="b"/>
            <a:pathLst>
              <a:path w="13333792" h="5550191">
                <a:moveTo>
                  <a:pt x="0" y="0"/>
                </a:moveTo>
                <a:lnTo>
                  <a:pt x="13333792" y="0"/>
                </a:lnTo>
                <a:lnTo>
                  <a:pt x="13333792" y="5550190"/>
                </a:lnTo>
                <a:lnTo>
                  <a:pt x="0" y="5550190"/>
                </a:lnTo>
                <a:lnTo>
                  <a:pt x="0" y="0"/>
                </a:lnTo>
                <a:close/>
              </a:path>
            </a:pathLst>
          </a:custGeom>
          <a:blipFill>
            <a:blip r:embed="rId2">
              <a:alphaModFix amt="52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descr="n144 zalo Tran Quang Hieu"/>
          <p:cNvSpPr/>
          <p:nvPr/>
        </p:nvSpPr>
        <p:spPr>
          <a:xfrm rot="-715118" flipH="1">
            <a:off x="3554836" y="7557058"/>
            <a:ext cx="16230600" cy="5883592"/>
          </a:xfrm>
          <a:custGeom>
            <a:avLst/>
            <a:gdLst/>
            <a:ahLst/>
            <a:cxnLst/>
            <a:rect l="l" t="t" r="r" b="b"/>
            <a:pathLst>
              <a:path w="16230600" h="5883592">
                <a:moveTo>
                  <a:pt x="16230600" y="0"/>
                </a:moveTo>
                <a:lnTo>
                  <a:pt x="0" y="0"/>
                </a:lnTo>
                <a:lnTo>
                  <a:pt x="0" y="5883593"/>
                </a:lnTo>
                <a:lnTo>
                  <a:pt x="16230600" y="5883593"/>
                </a:lnTo>
                <a:lnTo>
                  <a:pt x="16230600" y="0"/>
                </a:lnTo>
                <a:close/>
              </a:path>
            </a:pathLst>
          </a:custGeom>
          <a:blipFill>
            <a:blip r:embed="rId4"/>
            <a:stretch>
              <a:fillRect/>
            </a:stretch>
          </a:blipFill>
        </p:spPr>
        <p:txBody>
          <a:bodyPr/>
          <a:lstStyle/>
          <a:p>
            <a:endParaRPr lang="en-US"/>
          </a:p>
        </p:txBody>
      </p:sp>
      <p:sp>
        <p:nvSpPr>
          <p:cNvPr id="4" name="Freeform 4" descr="n144 zalo Tran Quang Hieu"/>
          <p:cNvSpPr/>
          <p:nvPr/>
        </p:nvSpPr>
        <p:spPr>
          <a:xfrm rot="288097" flipH="1" flipV="1">
            <a:off x="5302890" y="-2716135"/>
            <a:ext cx="16230600" cy="5883592"/>
          </a:xfrm>
          <a:custGeom>
            <a:avLst/>
            <a:gdLst/>
            <a:ahLst/>
            <a:cxnLst/>
            <a:rect l="l" t="t" r="r" b="b"/>
            <a:pathLst>
              <a:path w="16230600" h="5883592">
                <a:moveTo>
                  <a:pt x="16230600" y="5883593"/>
                </a:moveTo>
                <a:lnTo>
                  <a:pt x="0" y="5883593"/>
                </a:lnTo>
                <a:lnTo>
                  <a:pt x="0" y="0"/>
                </a:lnTo>
                <a:lnTo>
                  <a:pt x="16230600" y="0"/>
                </a:lnTo>
                <a:lnTo>
                  <a:pt x="16230600" y="5883593"/>
                </a:lnTo>
                <a:close/>
              </a:path>
            </a:pathLst>
          </a:custGeom>
          <a:blipFill>
            <a:blip r:embed="rId4"/>
            <a:stretch>
              <a:fillRect/>
            </a:stretch>
          </a:blipFill>
        </p:spPr>
        <p:txBody>
          <a:bodyPr/>
          <a:lstStyle/>
          <a:p>
            <a:endParaRPr lang="en-US"/>
          </a:p>
        </p:txBody>
      </p:sp>
      <p:sp>
        <p:nvSpPr>
          <p:cNvPr id="5" name="Freeform 5" descr="n144 zalo Tran Quang Hieu"/>
          <p:cNvSpPr/>
          <p:nvPr/>
        </p:nvSpPr>
        <p:spPr>
          <a:xfrm rot="7154980">
            <a:off x="10405572" y="664381"/>
            <a:ext cx="8770154" cy="8770154"/>
          </a:xfrm>
          <a:custGeom>
            <a:avLst/>
            <a:gdLst/>
            <a:ahLst/>
            <a:cxnLst/>
            <a:rect l="l" t="t" r="r" b="b"/>
            <a:pathLst>
              <a:path w="8770154" h="8770154">
                <a:moveTo>
                  <a:pt x="0" y="0"/>
                </a:moveTo>
                <a:lnTo>
                  <a:pt x="8770154" y="0"/>
                </a:lnTo>
                <a:lnTo>
                  <a:pt x="8770154" y="8770154"/>
                </a:lnTo>
                <a:lnTo>
                  <a:pt x="0" y="87701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descr="n144 zalo Tran Quang Hieu"/>
          <p:cNvSpPr/>
          <p:nvPr/>
        </p:nvSpPr>
        <p:spPr>
          <a:xfrm flipH="1" flipV="1">
            <a:off x="-3250332" y="-1093942"/>
            <a:ext cx="6500664" cy="5726001"/>
          </a:xfrm>
          <a:custGeom>
            <a:avLst/>
            <a:gdLst/>
            <a:ahLst/>
            <a:cxnLst/>
            <a:rect l="l" t="t" r="r" b="b"/>
            <a:pathLst>
              <a:path w="6500664" h="5726001">
                <a:moveTo>
                  <a:pt x="6500664" y="5726001"/>
                </a:moveTo>
                <a:lnTo>
                  <a:pt x="0" y="5726001"/>
                </a:lnTo>
                <a:lnTo>
                  <a:pt x="0" y="0"/>
                </a:lnTo>
                <a:lnTo>
                  <a:pt x="6500664" y="0"/>
                </a:lnTo>
                <a:lnTo>
                  <a:pt x="6500664" y="5726001"/>
                </a:lnTo>
                <a:close/>
              </a:path>
            </a:pathLst>
          </a:custGeom>
          <a:blipFill>
            <a:blip r:embed="rId7"/>
            <a:stretch>
              <a:fillRect/>
            </a:stretch>
          </a:blipFill>
        </p:spPr>
        <p:txBody>
          <a:bodyPr/>
          <a:lstStyle/>
          <a:p>
            <a:endParaRPr lang="en-US"/>
          </a:p>
        </p:txBody>
      </p:sp>
      <p:grpSp>
        <p:nvGrpSpPr>
          <p:cNvPr id="9" name="Group 9" descr="n144 zalo Tran Quang Hieu"/>
          <p:cNvGrpSpPr/>
          <p:nvPr/>
        </p:nvGrpSpPr>
        <p:grpSpPr>
          <a:xfrm>
            <a:off x="1123928" y="7586039"/>
            <a:ext cx="6216967" cy="828405"/>
            <a:chOff x="0" y="0"/>
            <a:chExt cx="1637391" cy="218181"/>
          </a:xfrm>
        </p:grpSpPr>
        <p:sp>
          <p:nvSpPr>
            <p:cNvPr id="10" name="Freeform 10"/>
            <p:cNvSpPr/>
            <p:nvPr/>
          </p:nvSpPr>
          <p:spPr>
            <a:xfrm>
              <a:off x="0" y="0"/>
              <a:ext cx="1637391" cy="218181"/>
            </a:xfrm>
            <a:custGeom>
              <a:avLst/>
              <a:gdLst/>
              <a:ahLst/>
              <a:cxnLst/>
              <a:rect l="l" t="t" r="r" b="b"/>
              <a:pathLst>
                <a:path w="1637391" h="218181">
                  <a:moveTo>
                    <a:pt x="109090" y="0"/>
                  </a:moveTo>
                  <a:lnTo>
                    <a:pt x="1528300" y="0"/>
                  </a:lnTo>
                  <a:cubicBezTo>
                    <a:pt x="1557233" y="0"/>
                    <a:pt x="1584980" y="11493"/>
                    <a:pt x="1605439" y="31952"/>
                  </a:cubicBezTo>
                  <a:cubicBezTo>
                    <a:pt x="1625897" y="52410"/>
                    <a:pt x="1637391" y="80158"/>
                    <a:pt x="1637391" y="109090"/>
                  </a:cubicBezTo>
                  <a:lnTo>
                    <a:pt x="1637391" y="109090"/>
                  </a:lnTo>
                  <a:cubicBezTo>
                    <a:pt x="1637391" y="138023"/>
                    <a:pt x="1625897" y="165771"/>
                    <a:pt x="1605439" y="186229"/>
                  </a:cubicBezTo>
                  <a:cubicBezTo>
                    <a:pt x="1584980" y="206687"/>
                    <a:pt x="1557233" y="218181"/>
                    <a:pt x="1528300" y="218181"/>
                  </a:cubicBezTo>
                  <a:lnTo>
                    <a:pt x="109090" y="218181"/>
                  </a:lnTo>
                  <a:cubicBezTo>
                    <a:pt x="80158" y="218181"/>
                    <a:pt x="52410" y="206687"/>
                    <a:pt x="31952" y="186229"/>
                  </a:cubicBezTo>
                  <a:cubicBezTo>
                    <a:pt x="11493" y="165771"/>
                    <a:pt x="0" y="138023"/>
                    <a:pt x="0" y="109090"/>
                  </a:cubicBezTo>
                  <a:lnTo>
                    <a:pt x="0" y="109090"/>
                  </a:lnTo>
                  <a:cubicBezTo>
                    <a:pt x="0" y="80158"/>
                    <a:pt x="11493" y="52410"/>
                    <a:pt x="31952" y="31952"/>
                  </a:cubicBezTo>
                  <a:cubicBezTo>
                    <a:pt x="52410" y="11493"/>
                    <a:pt x="80158" y="0"/>
                    <a:pt x="109090" y="0"/>
                  </a:cubicBezTo>
                  <a:close/>
                </a:path>
              </a:pathLst>
            </a:custGeom>
            <a:solidFill>
              <a:srgbClr val="78F9FF"/>
            </a:solidFill>
          </p:spPr>
          <p:txBody>
            <a:bodyPr/>
            <a:lstStyle/>
            <a:p>
              <a:endParaRPr lang="en-US"/>
            </a:p>
          </p:txBody>
        </p:sp>
        <p:sp>
          <p:nvSpPr>
            <p:cNvPr id="11" name="TextBox 11"/>
            <p:cNvSpPr txBox="1"/>
            <p:nvPr/>
          </p:nvSpPr>
          <p:spPr>
            <a:xfrm>
              <a:off x="0" y="-38100"/>
              <a:ext cx="1637391" cy="256281"/>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descr="n144 zalo Tran Quang Hieu"/>
          <p:cNvSpPr/>
          <p:nvPr/>
        </p:nvSpPr>
        <p:spPr>
          <a:xfrm>
            <a:off x="12320730" y="-597191"/>
            <a:ext cx="5372754" cy="4732500"/>
          </a:xfrm>
          <a:custGeom>
            <a:avLst/>
            <a:gdLst/>
            <a:ahLst/>
            <a:cxnLst/>
            <a:rect l="l" t="t" r="r" b="b"/>
            <a:pathLst>
              <a:path w="5372754" h="4732500">
                <a:moveTo>
                  <a:pt x="0" y="0"/>
                </a:moveTo>
                <a:lnTo>
                  <a:pt x="5372754" y="0"/>
                </a:lnTo>
                <a:lnTo>
                  <a:pt x="5372754" y="4732500"/>
                </a:lnTo>
                <a:lnTo>
                  <a:pt x="0" y="4732500"/>
                </a:lnTo>
                <a:lnTo>
                  <a:pt x="0" y="0"/>
                </a:lnTo>
                <a:close/>
              </a:path>
            </a:pathLst>
          </a:custGeom>
          <a:blipFill>
            <a:blip r:embed="rId7"/>
            <a:stretch>
              <a:fillRect/>
            </a:stretch>
          </a:blipFill>
        </p:spPr>
        <p:txBody>
          <a:bodyPr/>
          <a:lstStyle/>
          <a:p>
            <a:endParaRPr lang="en-US"/>
          </a:p>
        </p:txBody>
      </p:sp>
      <p:sp>
        <p:nvSpPr>
          <p:cNvPr id="13" name="Freeform 13" descr="n144 zalo Tran Quang Hieu"/>
          <p:cNvSpPr/>
          <p:nvPr/>
        </p:nvSpPr>
        <p:spPr>
          <a:xfrm>
            <a:off x="1028700" y="8768294"/>
            <a:ext cx="480807" cy="480807"/>
          </a:xfrm>
          <a:custGeom>
            <a:avLst/>
            <a:gdLst/>
            <a:ahLst/>
            <a:cxnLst/>
            <a:rect l="l" t="t" r="r" b="b"/>
            <a:pathLst>
              <a:path w="480807" h="480807">
                <a:moveTo>
                  <a:pt x="0" y="0"/>
                </a:moveTo>
                <a:lnTo>
                  <a:pt x="480807" y="0"/>
                </a:lnTo>
                <a:lnTo>
                  <a:pt x="480807" y="480808"/>
                </a:lnTo>
                <a:lnTo>
                  <a:pt x="0" y="480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6" descr="n144 zalo Tran Quang Hieu"/>
          <p:cNvSpPr txBox="1"/>
          <p:nvPr/>
        </p:nvSpPr>
        <p:spPr>
          <a:xfrm>
            <a:off x="1058227" y="1181565"/>
            <a:ext cx="8314373" cy="5418150"/>
          </a:xfrm>
          <a:prstGeom prst="rect">
            <a:avLst/>
          </a:prstGeom>
        </p:spPr>
        <p:txBody>
          <a:bodyPr wrap="square" lIns="0" tIns="0" rIns="0" bIns="0" rtlCol="0" anchor="t">
            <a:spAutoFit/>
          </a:bodyPr>
          <a:lstStyle/>
          <a:p>
            <a:pPr algn="l">
              <a:lnSpc>
                <a:spcPct val="120000"/>
              </a:lnSpc>
            </a:pPr>
            <a:r>
              <a:rPr lang="en-US" sz="10000">
                <a:solidFill>
                  <a:srgbClr val="FFFFFF"/>
                </a:solidFill>
                <a:latin typeface="Fira Sans Black" panose="020B0A03050000020004" pitchFamily="34" charset="0"/>
                <a:ea typeface="Garet Bold"/>
                <a:cs typeface="Garet Bold"/>
                <a:sym typeface="Garet Bold"/>
              </a:rPr>
              <a:t>BÀI 8</a:t>
            </a:r>
          </a:p>
          <a:p>
            <a:pPr algn="l">
              <a:lnSpc>
                <a:spcPct val="120000"/>
              </a:lnSpc>
            </a:pPr>
            <a:r>
              <a:rPr lang="vi-VN" sz="10000">
                <a:solidFill>
                  <a:srgbClr val="FFFFFF"/>
                </a:solidFill>
                <a:latin typeface="Fira Sans Black" panose="020B0A03050000020004" pitchFamily="34" charset="0"/>
                <a:ea typeface="Garet Bold"/>
                <a:cs typeface="Garet Bold"/>
                <a:sym typeface="Garet Bold"/>
              </a:rPr>
              <a:t>Chụp cộng hưởng từ</a:t>
            </a:r>
            <a:endParaRPr lang="en-US" sz="10000">
              <a:solidFill>
                <a:srgbClr val="FFFFFF"/>
              </a:solidFill>
              <a:latin typeface="Fira Sans Black" panose="020B0A03050000020004" pitchFamily="34" charset="0"/>
              <a:ea typeface="Garet Bold"/>
              <a:cs typeface="Garet Bold"/>
              <a:sym typeface="Garet Bold"/>
            </a:endParaRPr>
          </a:p>
        </p:txBody>
      </p:sp>
      <p:sp>
        <p:nvSpPr>
          <p:cNvPr id="17" name="TextBox 17" descr="n144 zalo Tran Quang Hieu"/>
          <p:cNvSpPr txBox="1"/>
          <p:nvPr/>
        </p:nvSpPr>
        <p:spPr>
          <a:xfrm>
            <a:off x="1640192" y="7630479"/>
            <a:ext cx="5184438" cy="663325"/>
          </a:xfrm>
          <a:prstGeom prst="rect">
            <a:avLst/>
          </a:prstGeom>
        </p:spPr>
        <p:txBody>
          <a:bodyPr lIns="0" tIns="0" rIns="0" bIns="0" rtlCol="0" anchor="t">
            <a:spAutoFit/>
          </a:bodyPr>
          <a:lstStyle/>
          <a:p>
            <a:pPr algn="l">
              <a:lnSpc>
                <a:spcPts val="5438"/>
              </a:lnSpc>
              <a:spcBef>
                <a:spcPct val="0"/>
              </a:spcBef>
            </a:pPr>
            <a:r>
              <a:rPr lang="en-US" sz="3884">
                <a:solidFill>
                  <a:srgbClr val="000000"/>
                </a:solidFill>
                <a:latin typeface="Fira Sans ExtraBold" panose="020B0903050000020004" pitchFamily="34" charset="0"/>
                <a:ea typeface="Garet Bold"/>
                <a:cs typeface="Garet Bold"/>
                <a:sym typeface="Garet Bold"/>
              </a:rPr>
              <a:t>Chuyên đề Vật lí - 12</a:t>
            </a:r>
          </a:p>
        </p:txBody>
      </p:sp>
      <p:sp>
        <p:nvSpPr>
          <p:cNvPr id="18" name="TextBox 18" descr="n144 zalo Tran Quang Hieu"/>
          <p:cNvSpPr txBox="1"/>
          <p:nvPr/>
        </p:nvSpPr>
        <p:spPr>
          <a:xfrm>
            <a:off x="1631358" y="8711144"/>
            <a:ext cx="5550049" cy="518027"/>
          </a:xfrm>
          <a:prstGeom prst="rect">
            <a:avLst/>
          </a:prstGeom>
        </p:spPr>
        <p:txBody>
          <a:bodyPr lIns="0" tIns="0" rIns="0" bIns="0" rtlCol="0" anchor="t">
            <a:spAutoFit/>
          </a:bodyPr>
          <a:lstStyle/>
          <a:p>
            <a:pPr algn="l">
              <a:lnSpc>
                <a:spcPts val="4151"/>
              </a:lnSpc>
              <a:spcBef>
                <a:spcPct val="0"/>
              </a:spcBef>
            </a:pPr>
            <a:r>
              <a:rPr lang="en-US" sz="2965">
                <a:solidFill>
                  <a:srgbClr val="FFFFFF"/>
                </a:solidFill>
                <a:latin typeface="Garet"/>
                <a:ea typeface="Garet"/>
                <a:cs typeface="Garet"/>
                <a:sym typeface="Garet"/>
              </a:rPr>
              <a:t>Kết nối tri thức với cuộc sống</a:t>
            </a:r>
          </a:p>
        </p:txBody>
      </p:sp>
      <p:sp>
        <p:nvSpPr>
          <p:cNvPr id="14" name="Freeform 2" descr="n144 zalo Tran Quang Hieu">
            <a:extLst>
              <a:ext uri="{FF2B5EF4-FFF2-40B4-BE49-F238E27FC236}">
                <a16:creationId xmlns:a16="http://schemas.microsoft.com/office/drawing/2014/main" id="{AF20E231-AE61-1AC9-5987-1BF33D217295}"/>
              </a:ext>
            </a:extLst>
          </p:cNvPr>
          <p:cNvSpPr/>
          <p:nvPr/>
        </p:nvSpPr>
        <p:spPr>
          <a:xfrm>
            <a:off x="9527820" y="1986069"/>
            <a:ext cx="8836380" cy="5824431"/>
          </a:xfrm>
          <a:custGeom>
            <a:avLst/>
            <a:gdLst/>
            <a:ahLst/>
            <a:cxnLst/>
            <a:rect l="l" t="t" r="r" b="b"/>
            <a:pathLst>
              <a:path w="6258251" h="4114800">
                <a:moveTo>
                  <a:pt x="0" y="0"/>
                </a:moveTo>
                <a:lnTo>
                  <a:pt x="6258251" y="0"/>
                </a:lnTo>
                <a:lnTo>
                  <a:pt x="625825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descr="n144 zalo Tran Quang Hieu">
            <a:extLst>
              <a:ext uri="{FF2B5EF4-FFF2-40B4-BE49-F238E27FC236}">
                <a16:creationId xmlns:a16="http://schemas.microsoft.com/office/drawing/2014/main" id="{60A165CB-C800-726C-D018-BA80739028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436612" y="4457255"/>
            <a:ext cx="5056958" cy="5059729"/>
          </a:xfrm>
          <a:prstGeom prst="rect">
            <a:avLst/>
          </a:prstGeom>
        </p:spPr>
      </p:pic>
    </p:spTree>
    <p:extLst>
      <p:ext uri="{BB962C8B-B14F-4D97-AF65-F5344CB8AC3E}">
        <p14:creationId xmlns:p14="http://schemas.microsoft.com/office/powerpoint/2010/main" val="144009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44 zalo Tran Quang Hieu"/>
          <p:cNvSpPr/>
          <p:nvPr/>
        </p:nvSpPr>
        <p:spPr>
          <a:xfrm rot="-715118" flipH="1">
            <a:off x="3554836" y="7557058"/>
            <a:ext cx="16230600" cy="5883592"/>
          </a:xfrm>
          <a:custGeom>
            <a:avLst/>
            <a:gdLst/>
            <a:ahLst/>
            <a:cxnLst/>
            <a:rect l="l" t="t" r="r" b="b"/>
            <a:pathLst>
              <a:path w="16230600" h="5883592">
                <a:moveTo>
                  <a:pt x="16230600" y="0"/>
                </a:moveTo>
                <a:lnTo>
                  <a:pt x="0" y="0"/>
                </a:lnTo>
                <a:lnTo>
                  <a:pt x="0" y="5883593"/>
                </a:lnTo>
                <a:lnTo>
                  <a:pt x="16230600" y="5883593"/>
                </a:lnTo>
                <a:lnTo>
                  <a:pt x="16230600" y="0"/>
                </a:lnTo>
                <a:close/>
              </a:path>
            </a:pathLst>
          </a:custGeom>
          <a:blipFill>
            <a:blip r:embed="rId2"/>
            <a:stretch>
              <a:fillRect/>
            </a:stretch>
          </a:blipFill>
        </p:spPr>
        <p:txBody>
          <a:bodyPr/>
          <a:lstStyle/>
          <a:p>
            <a:endParaRPr lang="en-US"/>
          </a:p>
        </p:txBody>
      </p:sp>
      <p:sp>
        <p:nvSpPr>
          <p:cNvPr id="37" name="Freeform 37" descr="n144 zalo Tran Quang Hieu"/>
          <p:cNvSpPr/>
          <p:nvPr/>
        </p:nvSpPr>
        <p:spPr>
          <a:xfrm rot="749048">
            <a:off x="13913745" y="8197191"/>
            <a:ext cx="2688141" cy="436823"/>
          </a:xfrm>
          <a:custGeom>
            <a:avLst/>
            <a:gdLst/>
            <a:ahLst/>
            <a:cxnLst/>
            <a:rect l="l" t="t" r="r" b="b"/>
            <a:pathLst>
              <a:path w="2688141" h="436823">
                <a:moveTo>
                  <a:pt x="0" y="0"/>
                </a:moveTo>
                <a:lnTo>
                  <a:pt x="2688140" y="0"/>
                </a:lnTo>
                <a:lnTo>
                  <a:pt x="2688140" y="436823"/>
                </a:lnTo>
                <a:lnTo>
                  <a:pt x="0" y="436823"/>
                </a:lnTo>
                <a:lnTo>
                  <a:pt x="0" y="0"/>
                </a:lnTo>
                <a:close/>
              </a:path>
            </a:pathLst>
          </a:custGeom>
          <a:blipFill>
            <a:blip r:embed="rId3">
              <a:alphaModFix amt="47000"/>
            </a:blip>
            <a:stretch>
              <a:fillRect/>
            </a:stretch>
          </a:blipFill>
        </p:spPr>
        <p:txBody>
          <a:bodyPr/>
          <a:lstStyle/>
          <a:p>
            <a:endParaRPr lang="en-US"/>
          </a:p>
        </p:txBody>
      </p:sp>
      <p:sp>
        <p:nvSpPr>
          <p:cNvPr id="38" name="Freeform 38" descr="n144 zalo Tran Quang Hieu"/>
          <p:cNvSpPr/>
          <p:nvPr/>
        </p:nvSpPr>
        <p:spPr>
          <a:xfrm rot="749048">
            <a:off x="11376274" y="4523478"/>
            <a:ext cx="2688141" cy="436823"/>
          </a:xfrm>
          <a:custGeom>
            <a:avLst/>
            <a:gdLst/>
            <a:ahLst/>
            <a:cxnLst/>
            <a:rect l="l" t="t" r="r" b="b"/>
            <a:pathLst>
              <a:path w="2688141" h="436823">
                <a:moveTo>
                  <a:pt x="0" y="0"/>
                </a:moveTo>
                <a:lnTo>
                  <a:pt x="2688140" y="0"/>
                </a:lnTo>
                <a:lnTo>
                  <a:pt x="2688140" y="436823"/>
                </a:lnTo>
                <a:lnTo>
                  <a:pt x="0" y="436823"/>
                </a:lnTo>
                <a:lnTo>
                  <a:pt x="0" y="0"/>
                </a:lnTo>
                <a:close/>
              </a:path>
            </a:pathLst>
          </a:custGeom>
          <a:blipFill>
            <a:blip r:embed="rId3">
              <a:alphaModFix amt="47000"/>
            </a:blip>
            <a:stretch>
              <a:fillRect/>
            </a:stretch>
          </a:blipFill>
        </p:spPr>
        <p:txBody>
          <a:bodyPr/>
          <a:lstStyle/>
          <a:p>
            <a:endParaRPr lang="en-US"/>
          </a:p>
        </p:txBody>
      </p:sp>
      <p:sp>
        <p:nvSpPr>
          <p:cNvPr id="39" name="TextBox 39" descr="n144 zalo Tran Quang Hieu"/>
          <p:cNvSpPr txBox="1"/>
          <p:nvPr/>
        </p:nvSpPr>
        <p:spPr>
          <a:xfrm>
            <a:off x="1946306" y="1058709"/>
            <a:ext cx="8655620" cy="859338"/>
          </a:xfrm>
          <a:prstGeom prst="rect">
            <a:avLst/>
          </a:prstGeom>
        </p:spPr>
        <p:txBody>
          <a:bodyPr lIns="0" tIns="0" rIns="0" bIns="0" rtlCol="0" anchor="t">
            <a:spAutoFit/>
          </a:bodyPr>
          <a:lstStyle/>
          <a:p>
            <a:pPr algn="l">
              <a:lnSpc>
                <a:spcPts val="6453"/>
              </a:lnSpc>
            </a:pPr>
            <a:r>
              <a:rPr lang="en-US" sz="6088">
                <a:solidFill>
                  <a:srgbClr val="000000"/>
                </a:solidFill>
                <a:latin typeface="Fira Sans Black" panose="020B0A03050000020004" pitchFamily="34" charset="0"/>
                <a:ea typeface="Garet Bold"/>
                <a:cs typeface="Garet Bold"/>
                <a:sym typeface="Garet Bold"/>
              </a:rPr>
              <a:t>NỘI DUNG CHÍNH</a:t>
            </a:r>
          </a:p>
        </p:txBody>
      </p:sp>
      <p:grpSp>
        <p:nvGrpSpPr>
          <p:cNvPr id="52" name="Group 51" descr="n144 zalo Tran Quang Hieu">
            <a:extLst>
              <a:ext uri="{FF2B5EF4-FFF2-40B4-BE49-F238E27FC236}">
                <a16:creationId xmlns:a16="http://schemas.microsoft.com/office/drawing/2014/main" id="{2EFEEBED-DFAB-29C3-F099-DACA999024CE}"/>
              </a:ext>
            </a:extLst>
          </p:cNvPr>
          <p:cNvGrpSpPr/>
          <p:nvPr/>
        </p:nvGrpSpPr>
        <p:grpSpPr>
          <a:xfrm>
            <a:off x="924752" y="2312047"/>
            <a:ext cx="8345956" cy="2077732"/>
            <a:chOff x="1028700" y="3308334"/>
            <a:chExt cx="3385480" cy="837906"/>
          </a:xfrm>
        </p:grpSpPr>
        <p:sp>
          <p:nvSpPr>
            <p:cNvPr id="33" name="Freeform 33"/>
            <p:cNvSpPr/>
            <p:nvPr/>
          </p:nvSpPr>
          <p:spPr>
            <a:xfrm>
              <a:off x="1028700" y="3308334"/>
              <a:ext cx="3385480" cy="837906"/>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1" name="TextBox 41"/>
            <p:cNvSpPr txBox="1"/>
            <p:nvPr/>
          </p:nvSpPr>
          <p:spPr>
            <a:xfrm>
              <a:off x="1912020" y="3490432"/>
              <a:ext cx="2351764" cy="478120"/>
            </a:xfrm>
            <a:prstGeom prst="rect">
              <a:avLst/>
            </a:prstGeom>
          </p:spPr>
          <p:txBody>
            <a:bodyPr wrap="square" lIns="0" tIns="0" rIns="0" bIns="0" rtlCol="0" anchor="t">
              <a:spAutoFit/>
            </a:bodyPr>
            <a:lstStyle/>
            <a:p>
              <a:pPr algn="l">
                <a:lnSpc>
                  <a:spcPct val="110000"/>
                </a:lnSpc>
              </a:pPr>
              <a:r>
                <a:rPr lang="en-US" sz="36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KHÁI NIỆM </a:t>
              </a:r>
              <a:r>
                <a:rPr lang="vi-VN" sz="36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CHỤP CỘNG HƯỞNG TỪ</a:t>
              </a:r>
            </a:p>
          </p:txBody>
        </p:sp>
        <p:sp>
          <p:nvSpPr>
            <p:cNvPr id="43" name="TextBox 43"/>
            <p:cNvSpPr txBox="1"/>
            <p:nvPr/>
          </p:nvSpPr>
          <p:spPr>
            <a:xfrm>
              <a:off x="1166099" y="3502382"/>
              <a:ext cx="553975" cy="355035"/>
            </a:xfrm>
            <a:prstGeom prst="rect">
              <a:avLst/>
            </a:prstGeom>
          </p:spPr>
          <p:txBody>
            <a:bodyPr lIns="0" tIns="0" rIns="0" bIns="0" rtlCol="0" anchor="t">
              <a:spAutoFit/>
            </a:bodyPr>
            <a:lstStyle/>
            <a:p>
              <a:pPr algn="ctr">
                <a:lnSpc>
                  <a:spcPct val="110000"/>
                </a:lnSpc>
              </a:pPr>
              <a:r>
                <a:rPr lang="en-US" sz="55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01</a:t>
              </a:r>
            </a:p>
          </p:txBody>
        </p:sp>
      </p:grpSp>
      <p:grpSp>
        <p:nvGrpSpPr>
          <p:cNvPr id="54" name="Group 53" descr="n144 zalo Tran Quang Hieu">
            <a:extLst>
              <a:ext uri="{FF2B5EF4-FFF2-40B4-BE49-F238E27FC236}">
                <a16:creationId xmlns:a16="http://schemas.microsoft.com/office/drawing/2014/main" id="{9D7F36D2-E67A-8B00-4D95-122CA03DE183}"/>
              </a:ext>
            </a:extLst>
          </p:cNvPr>
          <p:cNvGrpSpPr/>
          <p:nvPr/>
        </p:nvGrpSpPr>
        <p:grpSpPr>
          <a:xfrm>
            <a:off x="1025106" y="7064160"/>
            <a:ext cx="8345956" cy="2077732"/>
            <a:chOff x="1028700" y="6409670"/>
            <a:chExt cx="3385480" cy="837906"/>
          </a:xfrm>
        </p:grpSpPr>
        <p:sp>
          <p:nvSpPr>
            <p:cNvPr id="34" name="Freeform 34"/>
            <p:cNvSpPr/>
            <p:nvPr/>
          </p:nvSpPr>
          <p:spPr>
            <a:xfrm>
              <a:off x="1028700" y="6409670"/>
              <a:ext cx="3385480" cy="837906"/>
            </a:xfrm>
            <a:custGeom>
              <a:avLst/>
              <a:gdLst/>
              <a:ahLst/>
              <a:cxnLst/>
              <a:rect l="l" t="t" r="r" b="b"/>
              <a:pathLst>
                <a:path w="3385480" h="837906">
                  <a:moveTo>
                    <a:pt x="0" y="0"/>
                  </a:moveTo>
                  <a:lnTo>
                    <a:pt x="3385480" y="0"/>
                  </a:lnTo>
                  <a:lnTo>
                    <a:pt x="3385480" y="837907"/>
                  </a:lnTo>
                  <a:lnTo>
                    <a:pt x="0" y="8379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2" name="TextBox 42"/>
            <p:cNvSpPr txBox="1"/>
            <p:nvPr/>
          </p:nvSpPr>
          <p:spPr>
            <a:xfrm>
              <a:off x="1971563" y="6573920"/>
              <a:ext cx="2350511" cy="478120"/>
            </a:xfrm>
            <a:prstGeom prst="rect">
              <a:avLst/>
            </a:prstGeom>
          </p:spPr>
          <p:txBody>
            <a:bodyPr wrap="square" lIns="0" tIns="0" rIns="0" bIns="0" rtlCol="0" anchor="t">
              <a:spAutoFit/>
            </a:bodyPr>
            <a:lstStyle/>
            <a:p>
              <a:pPr algn="l">
                <a:lnSpc>
                  <a:spcPct val="110000"/>
                </a:lnSpc>
              </a:pPr>
              <a:r>
                <a:rPr lang="en-US" sz="36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CẤU TẠO MÁY CHỤP CỘNG HƯỞNG TỪ</a:t>
              </a:r>
            </a:p>
          </p:txBody>
        </p:sp>
        <p:sp>
          <p:nvSpPr>
            <p:cNvPr id="44" name="TextBox 44"/>
            <p:cNvSpPr txBox="1"/>
            <p:nvPr/>
          </p:nvSpPr>
          <p:spPr>
            <a:xfrm>
              <a:off x="1168307" y="6667821"/>
              <a:ext cx="553975" cy="355034"/>
            </a:xfrm>
            <a:prstGeom prst="rect">
              <a:avLst/>
            </a:prstGeom>
          </p:spPr>
          <p:txBody>
            <a:bodyPr lIns="0" tIns="0" rIns="0" bIns="0" rtlCol="0" anchor="t">
              <a:spAutoFit/>
            </a:bodyPr>
            <a:lstStyle/>
            <a:p>
              <a:pPr algn="ctr">
                <a:lnSpc>
                  <a:spcPct val="110000"/>
                </a:lnSpc>
              </a:pPr>
              <a:r>
                <a:rPr lang="en-US" sz="55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03</a:t>
              </a:r>
            </a:p>
          </p:txBody>
        </p:sp>
      </p:grpSp>
      <p:grpSp>
        <p:nvGrpSpPr>
          <p:cNvPr id="53" name="Group 52" descr="n144 zalo Tran Quang Hieu">
            <a:extLst>
              <a:ext uri="{FF2B5EF4-FFF2-40B4-BE49-F238E27FC236}">
                <a16:creationId xmlns:a16="http://schemas.microsoft.com/office/drawing/2014/main" id="{3C814841-E72E-4770-DFD3-0C5402721BA4}"/>
              </a:ext>
            </a:extLst>
          </p:cNvPr>
          <p:cNvGrpSpPr/>
          <p:nvPr/>
        </p:nvGrpSpPr>
        <p:grpSpPr>
          <a:xfrm>
            <a:off x="968887" y="4646663"/>
            <a:ext cx="8345956" cy="2077732"/>
            <a:chOff x="5286668" y="3308334"/>
            <a:chExt cx="3385480" cy="837906"/>
          </a:xfrm>
        </p:grpSpPr>
        <p:sp>
          <p:nvSpPr>
            <p:cNvPr id="35" name="Freeform 35"/>
            <p:cNvSpPr/>
            <p:nvPr/>
          </p:nvSpPr>
          <p:spPr>
            <a:xfrm>
              <a:off x="5286668" y="3308334"/>
              <a:ext cx="3385480" cy="837906"/>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5" name="TextBox 45"/>
            <p:cNvSpPr txBox="1"/>
            <p:nvPr/>
          </p:nvSpPr>
          <p:spPr>
            <a:xfrm>
              <a:off x="5426414" y="3554325"/>
              <a:ext cx="553975" cy="355034"/>
            </a:xfrm>
            <a:prstGeom prst="rect">
              <a:avLst/>
            </a:prstGeom>
          </p:spPr>
          <p:txBody>
            <a:bodyPr lIns="0" tIns="0" rIns="0" bIns="0" rtlCol="0" anchor="t">
              <a:spAutoFit/>
            </a:bodyPr>
            <a:lstStyle/>
            <a:p>
              <a:pPr algn="ctr">
                <a:lnSpc>
                  <a:spcPct val="110000"/>
                </a:lnSpc>
              </a:pPr>
              <a:r>
                <a:rPr lang="en-US" sz="55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02</a:t>
              </a:r>
            </a:p>
          </p:txBody>
        </p:sp>
        <p:sp>
          <p:nvSpPr>
            <p:cNvPr id="47" name="TextBox 47"/>
            <p:cNvSpPr txBox="1"/>
            <p:nvPr/>
          </p:nvSpPr>
          <p:spPr>
            <a:xfrm>
              <a:off x="6229684" y="3496294"/>
              <a:ext cx="2203792" cy="478120"/>
            </a:xfrm>
            <a:prstGeom prst="rect">
              <a:avLst/>
            </a:prstGeom>
          </p:spPr>
          <p:txBody>
            <a:bodyPr wrap="square" lIns="0" tIns="0" rIns="0" bIns="0" rtlCol="0" anchor="t">
              <a:spAutoFit/>
            </a:bodyPr>
            <a:lstStyle/>
            <a:p>
              <a:pPr>
                <a:lnSpc>
                  <a:spcPct val="110000"/>
                </a:lnSpc>
              </a:pPr>
              <a:r>
                <a:rPr lang="en-US" sz="36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NGUYÊN LÍ CHỤP CỘNG HƯỞNG TỪ</a:t>
              </a:r>
            </a:p>
          </p:txBody>
        </p:sp>
      </p:grpSp>
      <p:sp>
        <p:nvSpPr>
          <p:cNvPr id="55" name="Freeform 12" descr="n144 zalo Tran Quang Hieu">
            <a:extLst>
              <a:ext uri="{FF2B5EF4-FFF2-40B4-BE49-F238E27FC236}">
                <a16:creationId xmlns:a16="http://schemas.microsoft.com/office/drawing/2014/main" id="{43D198C0-7F3E-0D15-E946-11F7F951CAAC}"/>
              </a:ext>
            </a:extLst>
          </p:cNvPr>
          <p:cNvSpPr/>
          <p:nvPr/>
        </p:nvSpPr>
        <p:spPr>
          <a:xfrm>
            <a:off x="9270708" y="1407028"/>
            <a:ext cx="9555569" cy="7677311"/>
          </a:xfrm>
          <a:custGeom>
            <a:avLst/>
            <a:gdLst/>
            <a:ahLst/>
            <a:cxnLst/>
            <a:rect l="l" t="t" r="r" b="b"/>
            <a:pathLst>
              <a:path w="3565354" h="2379874">
                <a:moveTo>
                  <a:pt x="0" y="0"/>
                </a:moveTo>
                <a:lnTo>
                  <a:pt x="3565354" y="0"/>
                </a:lnTo>
                <a:lnTo>
                  <a:pt x="3565354" y="2379874"/>
                </a:lnTo>
                <a:lnTo>
                  <a:pt x="0" y="23798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44 zalo Tran Quang Hieu"/>
          <p:cNvSpPr/>
          <p:nvPr/>
        </p:nvSpPr>
        <p:spPr>
          <a:xfrm rot="272950" flipH="1" flipV="1">
            <a:off x="5233518" y="-2724858"/>
            <a:ext cx="17099414" cy="6198537"/>
          </a:xfrm>
          <a:custGeom>
            <a:avLst/>
            <a:gdLst/>
            <a:ahLst/>
            <a:cxnLst/>
            <a:rect l="l" t="t" r="r" b="b"/>
            <a:pathLst>
              <a:path w="17099414" h="6198537">
                <a:moveTo>
                  <a:pt x="17099413" y="6198537"/>
                </a:moveTo>
                <a:lnTo>
                  <a:pt x="0" y="6198537"/>
                </a:lnTo>
                <a:lnTo>
                  <a:pt x="0" y="0"/>
                </a:lnTo>
                <a:lnTo>
                  <a:pt x="17099413" y="0"/>
                </a:lnTo>
                <a:lnTo>
                  <a:pt x="17099413" y="6198537"/>
                </a:lnTo>
                <a:close/>
              </a:path>
            </a:pathLst>
          </a:custGeom>
          <a:blipFill>
            <a:blip r:embed="rId2"/>
            <a:stretch>
              <a:fillRect/>
            </a:stretch>
          </a:blipFill>
        </p:spPr>
        <p:txBody>
          <a:bodyPr/>
          <a:lstStyle/>
          <a:p>
            <a:endParaRPr lang="en-US"/>
          </a:p>
        </p:txBody>
      </p:sp>
      <p:sp>
        <p:nvSpPr>
          <p:cNvPr id="3" name="Freeform 3" descr="n144 zalo Tran Quang Hieu"/>
          <p:cNvSpPr/>
          <p:nvPr/>
        </p:nvSpPr>
        <p:spPr>
          <a:xfrm rot="7154980">
            <a:off x="10329563" y="2333970"/>
            <a:ext cx="7569005" cy="7609232"/>
          </a:xfrm>
          <a:custGeom>
            <a:avLst/>
            <a:gdLst/>
            <a:ahLst/>
            <a:cxnLst/>
            <a:rect l="l" t="t" r="r" b="b"/>
            <a:pathLst>
              <a:path w="6843880" h="6843880">
                <a:moveTo>
                  <a:pt x="0" y="0"/>
                </a:moveTo>
                <a:lnTo>
                  <a:pt x="6843880" y="0"/>
                </a:lnTo>
                <a:lnTo>
                  <a:pt x="6843880" y="6843880"/>
                </a:lnTo>
                <a:lnTo>
                  <a:pt x="0" y="6843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7" name="Group 36" descr="n144 zalo Tran Quang Hieu">
            <a:extLst>
              <a:ext uri="{FF2B5EF4-FFF2-40B4-BE49-F238E27FC236}">
                <a16:creationId xmlns:a16="http://schemas.microsoft.com/office/drawing/2014/main" id="{1DD16EFA-0124-3D6C-A7F4-0646DC463BD6}"/>
              </a:ext>
            </a:extLst>
          </p:cNvPr>
          <p:cNvGrpSpPr/>
          <p:nvPr/>
        </p:nvGrpSpPr>
        <p:grpSpPr>
          <a:xfrm>
            <a:off x="976094" y="4032399"/>
            <a:ext cx="4216112" cy="5454501"/>
            <a:chOff x="976094" y="3854883"/>
            <a:chExt cx="4216112" cy="5454501"/>
          </a:xfrm>
        </p:grpSpPr>
        <p:grpSp>
          <p:nvGrpSpPr>
            <p:cNvPr id="6" name="Group 6"/>
            <p:cNvGrpSpPr/>
            <p:nvPr/>
          </p:nvGrpSpPr>
          <p:grpSpPr>
            <a:xfrm>
              <a:off x="976094" y="4299639"/>
              <a:ext cx="4216112" cy="5009745"/>
              <a:chOff x="0" y="0"/>
              <a:chExt cx="1255090" cy="1198764"/>
            </a:xfrm>
          </p:grpSpPr>
          <p:sp>
            <p:nvSpPr>
              <p:cNvPr id="7" name="Freeform 7"/>
              <p:cNvSpPr/>
              <p:nvPr/>
            </p:nvSpPr>
            <p:spPr>
              <a:xfrm>
                <a:off x="0" y="0"/>
                <a:ext cx="1255090" cy="1198764"/>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8" name="TextBox 8"/>
              <p:cNvSpPr txBox="1"/>
              <p:nvPr/>
            </p:nvSpPr>
            <p:spPr>
              <a:xfrm>
                <a:off x="0" y="-38100"/>
                <a:ext cx="1255090" cy="1236864"/>
              </a:xfrm>
              <a:prstGeom prst="rect">
                <a:avLst/>
              </a:prstGeom>
            </p:spPr>
            <p:txBody>
              <a:bodyPr lIns="50800" tIns="50800" rIns="50800" bIns="50800" rtlCol="0" anchor="ctr"/>
              <a:lstStyle/>
              <a:p>
                <a:pPr algn="ctr">
                  <a:lnSpc>
                    <a:spcPts val="2659"/>
                  </a:lnSpc>
                </a:pPr>
                <a:endParaRPr sz="3400">
                  <a:latin typeface="Arial" panose="020B0604020202020204" pitchFamily="34" charset="0"/>
                  <a:cs typeface="Arial" panose="020B0604020202020204" pitchFamily="34" charset="0"/>
                </a:endParaRPr>
              </a:p>
            </p:txBody>
          </p:sp>
        </p:grpSp>
        <p:grpSp>
          <p:nvGrpSpPr>
            <p:cNvPr id="12" name="Group 12"/>
            <p:cNvGrpSpPr/>
            <p:nvPr/>
          </p:nvGrpSpPr>
          <p:grpSpPr>
            <a:xfrm>
              <a:off x="3713807" y="3854883"/>
              <a:ext cx="1261011" cy="12610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3400">
                  <a:latin typeface="Arial" panose="020B0604020202020204" pitchFamily="34" charset="0"/>
                  <a:cs typeface="Arial" panose="020B0604020202020204" pitchFamily="34" charset="0"/>
                </a:endParaRPr>
              </a:p>
            </p:txBody>
          </p:sp>
        </p:grpSp>
        <p:grpSp>
          <p:nvGrpSpPr>
            <p:cNvPr id="18" name="Group 18"/>
            <p:cNvGrpSpPr/>
            <p:nvPr/>
          </p:nvGrpSpPr>
          <p:grpSpPr>
            <a:xfrm>
              <a:off x="3767212" y="3908289"/>
              <a:ext cx="1154200" cy="115420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3400">
                  <a:latin typeface="Arial" panose="020B0604020202020204" pitchFamily="34" charset="0"/>
                  <a:cs typeface="Arial" panose="020B0604020202020204" pitchFamily="34" charset="0"/>
                </a:endParaRPr>
              </a:p>
            </p:txBody>
          </p:sp>
        </p:grpSp>
        <p:sp>
          <p:nvSpPr>
            <p:cNvPr id="24" name="Freeform 24"/>
            <p:cNvSpPr/>
            <p:nvPr/>
          </p:nvSpPr>
          <p:spPr>
            <a:xfrm>
              <a:off x="4007508" y="414858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TextBox 27"/>
            <p:cNvSpPr txBox="1"/>
            <p:nvPr/>
          </p:nvSpPr>
          <p:spPr>
            <a:xfrm>
              <a:off x="1274243" y="5105338"/>
              <a:ext cx="3538963" cy="3541290"/>
            </a:xfrm>
            <a:prstGeom prst="rect">
              <a:avLst/>
            </a:prstGeom>
          </p:spPr>
          <p:txBody>
            <a:bodyPr wrap="square" lIns="0" tIns="0" rIns="0" bIns="0" rtlCol="0" anchor="t">
              <a:spAutoFit/>
            </a:bodyPr>
            <a:lstStyle/>
            <a:p>
              <a:pPr algn="just">
                <a:lnSpc>
                  <a:spcPct val="114000"/>
                </a:lnSpc>
              </a:pPr>
              <a:r>
                <a:rPr lang="en-US"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Ảnh chụp </a:t>
              </a:r>
              <a:r>
                <a:rPr lang="vi-VN"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có độ tương</a:t>
              </a:r>
              <a:r>
                <a:rPr lang="en-US"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 </a:t>
              </a:r>
              <a:r>
                <a:rPr lang="vi-VN"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phản cao, sắc nét và rõ ràng, ch</a:t>
              </a:r>
              <a:r>
                <a:rPr lang="en-US"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i</a:t>
              </a:r>
              <a:r>
                <a:rPr lang="vi-VN"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 tiết và có khả</a:t>
              </a:r>
              <a:r>
                <a:rPr lang="en-US"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 </a:t>
              </a:r>
              <a:r>
                <a:rPr lang="vi-VN"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năng tái tạo hình ảnh 3D</a:t>
              </a:r>
              <a:endParaRPr lang="en-US"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endParaRPr>
            </a:p>
          </p:txBody>
        </p:sp>
      </p:grpSp>
      <p:grpSp>
        <p:nvGrpSpPr>
          <p:cNvPr id="36" name="Group 35" descr="n144 zalo Tran Quang Hieu">
            <a:extLst>
              <a:ext uri="{FF2B5EF4-FFF2-40B4-BE49-F238E27FC236}">
                <a16:creationId xmlns:a16="http://schemas.microsoft.com/office/drawing/2014/main" id="{0FBA5812-6069-8293-B4A5-1C0E47B516BB}"/>
              </a:ext>
            </a:extLst>
          </p:cNvPr>
          <p:cNvGrpSpPr/>
          <p:nvPr/>
        </p:nvGrpSpPr>
        <p:grpSpPr>
          <a:xfrm>
            <a:off x="5689888" y="4032399"/>
            <a:ext cx="4216112" cy="5454501"/>
            <a:chOff x="5453445" y="3854883"/>
            <a:chExt cx="4216112" cy="5454501"/>
          </a:xfrm>
        </p:grpSpPr>
        <p:grpSp>
          <p:nvGrpSpPr>
            <p:cNvPr id="9" name="Group 9"/>
            <p:cNvGrpSpPr/>
            <p:nvPr/>
          </p:nvGrpSpPr>
          <p:grpSpPr>
            <a:xfrm>
              <a:off x="5453445" y="4299639"/>
              <a:ext cx="4216112" cy="5009745"/>
              <a:chOff x="0" y="0"/>
              <a:chExt cx="1255090" cy="1198764"/>
            </a:xfrm>
          </p:grpSpPr>
          <p:sp>
            <p:nvSpPr>
              <p:cNvPr id="10" name="Freeform 10"/>
              <p:cNvSpPr/>
              <p:nvPr/>
            </p:nvSpPr>
            <p:spPr>
              <a:xfrm>
                <a:off x="0" y="0"/>
                <a:ext cx="1255090" cy="1198764"/>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11" name="TextBox 11"/>
              <p:cNvSpPr txBox="1"/>
              <p:nvPr/>
            </p:nvSpPr>
            <p:spPr>
              <a:xfrm>
                <a:off x="0" y="-38100"/>
                <a:ext cx="1255090" cy="1236864"/>
              </a:xfrm>
              <a:prstGeom prst="rect">
                <a:avLst/>
              </a:prstGeom>
            </p:spPr>
            <p:txBody>
              <a:bodyPr lIns="50800" tIns="50800" rIns="50800" bIns="50800" rtlCol="0" anchor="ctr"/>
              <a:lstStyle/>
              <a:p>
                <a:pPr algn="ctr">
                  <a:lnSpc>
                    <a:spcPts val="2659"/>
                  </a:lnSpc>
                </a:pPr>
                <a:endParaRPr sz="3400">
                  <a:latin typeface="Arial" panose="020B0604020202020204" pitchFamily="34" charset="0"/>
                  <a:cs typeface="Arial" panose="020B0604020202020204" pitchFamily="34" charset="0"/>
                </a:endParaRPr>
              </a:p>
            </p:txBody>
          </p:sp>
        </p:grpSp>
        <p:grpSp>
          <p:nvGrpSpPr>
            <p:cNvPr id="15" name="Group 15"/>
            <p:cNvGrpSpPr/>
            <p:nvPr/>
          </p:nvGrpSpPr>
          <p:grpSpPr>
            <a:xfrm>
              <a:off x="8191157" y="3854883"/>
              <a:ext cx="1261011" cy="126101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3400">
                  <a:latin typeface="Arial" panose="020B0604020202020204" pitchFamily="34" charset="0"/>
                  <a:cs typeface="Arial" panose="020B0604020202020204" pitchFamily="34" charset="0"/>
                </a:endParaRPr>
              </a:p>
            </p:txBody>
          </p:sp>
        </p:grpSp>
        <p:grpSp>
          <p:nvGrpSpPr>
            <p:cNvPr id="21" name="Group 21"/>
            <p:cNvGrpSpPr/>
            <p:nvPr/>
          </p:nvGrpSpPr>
          <p:grpSpPr>
            <a:xfrm>
              <a:off x="8244563" y="3908289"/>
              <a:ext cx="1154200" cy="115420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3400">
                  <a:latin typeface="Arial" panose="020B0604020202020204" pitchFamily="34" charset="0"/>
                  <a:cs typeface="Arial" panose="020B0604020202020204" pitchFamily="34" charset="0"/>
                </a:endParaRPr>
              </a:p>
            </p:txBody>
          </p:sp>
        </p:grpSp>
        <p:sp>
          <p:nvSpPr>
            <p:cNvPr id="25" name="Freeform 25"/>
            <p:cNvSpPr/>
            <p:nvPr/>
          </p:nvSpPr>
          <p:spPr>
            <a:xfrm>
              <a:off x="8484859" y="414858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TextBox 28"/>
            <p:cNvSpPr txBox="1"/>
            <p:nvPr/>
          </p:nvSpPr>
          <p:spPr>
            <a:xfrm>
              <a:off x="5851761" y="5119594"/>
              <a:ext cx="3419479" cy="4125296"/>
            </a:xfrm>
            <a:prstGeom prst="rect">
              <a:avLst/>
            </a:prstGeom>
          </p:spPr>
          <p:txBody>
            <a:bodyPr lIns="0" tIns="0" rIns="0" bIns="0" rtlCol="0" anchor="t">
              <a:spAutoFit/>
            </a:bodyPr>
            <a:lstStyle/>
            <a:p>
              <a:pPr algn="just">
                <a:lnSpc>
                  <a:spcPct val="114000"/>
                </a:lnSpc>
              </a:pPr>
              <a:r>
                <a:rPr lang="en-US"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C</a:t>
              </a:r>
              <a:r>
                <a:rPr lang="vi-VN"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hụp cộng</a:t>
              </a:r>
              <a:r>
                <a:rPr lang="en-US"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 </a:t>
              </a:r>
              <a:r>
                <a:rPr lang="vi-VN"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hưởng từ không sử dụng tia X, rất an toàn</a:t>
              </a:r>
              <a:r>
                <a:rPr lang="en-US"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 cho người chụp và người thực hiện kỹ thuật</a:t>
              </a:r>
              <a:endParaRPr lang="vi-VN"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endParaRPr>
            </a:p>
          </p:txBody>
        </p:sp>
      </p:grpSp>
      <p:sp>
        <p:nvSpPr>
          <p:cNvPr id="31" name="TextBox 31" descr="n144 zalo Tran Quang Hieu"/>
          <p:cNvSpPr txBox="1"/>
          <p:nvPr/>
        </p:nvSpPr>
        <p:spPr>
          <a:xfrm>
            <a:off x="1026614" y="2219782"/>
            <a:ext cx="9234706" cy="1739515"/>
          </a:xfrm>
          <a:prstGeom prst="rect">
            <a:avLst/>
          </a:prstGeom>
        </p:spPr>
        <p:txBody>
          <a:bodyPr wrap="square" lIns="0" tIns="0" rIns="0" bIns="0" rtlCol="0" anchor="t">
            <a:spAutoFit/>
          </a:bodyPr>
          <a:lstStyle/>
          <a:p>
            <a:pPr algn="ctr">
              <a:lnSpc>
                <a:spcPct val="114000"/>
              </a:lnSpc>
            </a:pPr>
            <a:r>
              <a:rPr lang="vi-VN"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Chụp cộng hưởng từ MRI là một kĩ thuật giúp ta thu được</a:t>
            </a:r>
            <a:r>
              <a:rPr lang="en-US"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 </a:t>
            </a:r>
            <a:r>
              <a:rPr lang="vi-VN"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những hình ảnh của các bộ</a:t>
            </a:r>
            <a:r>
              <a:rPr lang="en-US"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 </a:t>
            </a:r>
            <a:r>
              <a:rPr lang="vi-VN"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phận cơ thể nhờ từ trường và sóng vô tuyến.</a:t>
            </a:r>
            <a:endParaRPr lang="en-US" sz="3400">
              <a:solidFill>
                <a:srgbClr val="000000"/>
              </a:solidFill>
              <a:latin typeface="Arial" panose="020B0604020202020204" pitchFamily="34" charset="0"/>
              <a:ea typeface="Open Sans" panose="020B0606030504020204" pitchFamily="34" charset="0"/>
              <a:cs typeface="Arial" panose="020B0604020202020204" pitchFamily="34" charset="0"/>
              <a:sym typeface="Garet"/>
            </a:endParaRPr>
          </a:p>
        </p:txBody>
      </p:sp>
      <p:grpSp>
        <p:nvGrpSpPr>
          <p:cNvPr id="32" name="Group 31" descr="n144 zalo Tran Quang Hieu">
            <a:extLst>
              <a:ext uri="{FF2B5EF4-FFF2-40B4-BE49-F238E27FC236}">
                <a16:creationId xmlns:a16="http://schemas.microsoft.com/office/drawing/2014/main" id="{0A4FDA73-7CDD-7A70-1D34-7902FCDD6879}"/>
              </a:ext>
            </a:extLst>
          </p:cNvPr>
          <p:cNvGrpSpPr/>
          <p:nvPr/>
        </p:nvGrpSpPr>
        <p:grpSpPr>
          <a:xfrm>
            <a:off x="621304" y="171202"/>
            <a:ext cx="8042708" cy="1801017"/>
            <a:chOff x="1028700" y="3308334"/>
            <a:chExt cx="3385480" cy="837906"/>
          </a:xfrm>
        </p:grpSpPr>
        <p:sp>
          <p:nvSpPr>
            <p:cNvPr id="33" name="Freeform 33">
              <a:extLst>
                <a:ext uri="{FF2B5EF4-FFF2-40B4-BE49-F238E27FC236}">
                  <a16:creationId xmlns:a16="http://schemas.microsoft.com/office/drawing/2014/main" id="{A48293A6-8F4A-9D0D-0268-1D15F207876B}"/>
                </a:ext>
              </a:extLst>
            </p:cNvPr>
            <p:cNvSpPr/>
            <p:nvPr/>
          </p:nvSpPr>
          <p:spPr>
            <a:xfrm>
              <a:off x="1028700" y="3308334"/>
              <a:ext cx="3385480" cy="837906"/>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4" name="TextBox 41">
              <a:extLst>
                <a:ext uri="{FF2B5EF4-FFF2-40B4-BE49-F238E27FC236}">
                  <a16:creationId xmlns:a16="http://schemas.microsoft.com/office/drawing/2014/main" id="{40BF092F-902B-AE47-8BC5-79D110F503C6}"/>
                </a:ext>
              </a:extLst>
            </p:cNvPr>
            <p:cNvSpPr txBox="1"/>
            <p:nvPr/>
          </p:nvSpPr>
          <p:spPr>
            <a:xfrm>
              <a:off x="1912020" y="3490432"/>
              <a:ext cx="2351764" cy="490307"/>
            </a:xfrm>
            <a:prstGeom prst="rect">
              <a:avLst/>
            </a:prstGeom>
          </p:spPr>
          <p:txBody>
            <a:bodyPr wrap="square" lIns="0" tIns="0" rIns="0" bIns="0" rtlCol="0" anchor="t">
              <a:spAutoFit/>
            </a:bodyPr>
            <a:lstStyle/>
            <a:p>
              <a:pPr algn="l">
                <a:lnSpc>
                  <a:spcPct val="110000"/>
                </a:lnSpc>
              </a:pPr>
              <a:r>
                <a:rPr lang="vi-VN" sz="32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KHÁI NIỆM CHỤP CỘNG HƯỞNG TỪ</a:t>
              </a:r>
            </a:p>
          </p:txBody>
        </p:sp>
        <p:sp>
          <p:nvSpPr>
            <p:cNvPr id="35" name="TextBox 43">
              <a:extLst>
                <a:ext uri="{FF2B5EF4-FFF2-40B4-BE49-F238E27FC236}">
                  <a16:creationId xmlns:a16="http://schemas.microsoft.com/office/drawing/2014/main" id="{CF20331D-69A2-316C-AE85-169BBE89695E}"/>
                </a:ext>
              </a:extLst>
            </p:cNvPr>
            <p:cNvSpPr txBox="1"/>
            <p:nvPr/>
          </p:nvSpPr>
          <p:spPr>
            <a:xfrm>
              <a:off x="1178045" y="3505856"/>
              <a:ext cx="553975" cy="409583"/>
            </a:xfrm>
            <a:prstGeom prst="rect">
              <a:avLst/>
            </a:prstGeom>
          </p:spPr>
          <p:txBody>
            <a:bodyPr lIns="0" tIns="0" rIns="0" bIns="0" rtlCol="0" anchor="t">
              <a:spAutoFit/>
            </a:bodyPr>
            <a:lstStyle/>
            <a:p>
              <a:pPr algn="ctr">
                <a:lnSpc>
                  <a:spcPct val="110000"/>
                </a:lnSpc>
              </a:pPr>
              <a:r>
                <a:rPr lang="en-US" sz="55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01</a:t>
              </a:r>
            </a:p>
          </p:txBody>
        </p:sp>
      </p:grpSp>
      <p:sp>
        <p:nvSpPr>
          <p:cNvPr id="38" name="Freeform 3" descr="n144 zalo Tran Quang Hieu">
            <a:extLst>
              <a:ext uri="{FF2B5EF4-FFF2-40B4-BE49-F238E27FC236}">
                <a16:creationId xmlns:a16="http://schemas.microsoft.com/office/drawing/2014/main" id="{E6CD1965-1F83-D9ED-CB30-DFC9E0972F17}"/>
              </a:ext>
            </a:extLst>
          </p:cNvPr>
          <p:cNvSpPr/>
          <p:nvPr/>
        </p:nvSpPr>
        <p:spPr>
          <a:xfrm>
            <a:off x="10439400" y="2781300"/>
            <a:ext cx="7216257" cy="6789046"/>
          </a:xfrm>
          <a:prstGeom prst="ellipse">
            <a:avLst/>
          </a:prstGeom>
          <a:blipFill>
            <a:blip r:embed="rId11"/>
            <a:stretch>
              <a:fillRect t="-7004"/>
            </a:stretch>
          </a:blipFill>
          <a:ln w="76200">
            <a:solidFill>
              <a:schemeClr val="accent1"/>
            </a:solidFill>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44 zalo Tran Quang Hieu"/>
          <p:cNvSpPr/>
          <p:nvPr/>
        </p:nvSpPr>
        <p:spPr>
          <a:xfrm rot="272950" flipH="1" flipV="1">
            <a:off x="5233518" y="-2724858"/>
            <a:ext cx="17099414" cy="6198537"/>
          </a:xfrm>
          <a:custGeom>
            <a:avLst/>
            <a:gdLst/>
            <a:ahLst/>
            <a:cxnLst/>
            <a:rect l="l" t="t" r="r" b="b"/>
            <a:pathLst>
              <a:path w="17099414" h="6198537">
                <a:moveTo>
                  <a:pt x="17099413" y="6198537"/>
                </a:moveTo>
                <a:lnTo>
                  <a:pt x="0" y="6198537"/>
                </a:lnTo>
                <a:lnTo>
                  <a:pt x="0" y="0"/>
                </a:lnTo>
                <a:lnTo>
                  <a:pt x="17099413" y="0"/>
                </a:lnTo>
                <a:lnTo>
                  <a:pt x="17099413" y="6198537"/>
                </a:lnTo>
                <a:close/>
              </a:path>
            </a:pathLst>
          </a:custGeom>
          <a:blipFill>
            <a:blip r:embed="rId2"/>
            <a:stretch>
              <a:fillRect/>
            </a:stretch>
          </a:blipFill>
        </p:spPr>
        <p:txBody>
          <a:bodyPr/>
          <a:lstStyle/>
          <a:p>
            <a:endParaRPr lang="en-US"/>
          </a:p>
        </p:txBody>
      </p:sp>
      <p:grpSp>
        <p:nvGrpSpPr>
          <p:cNvPr id="37" name="Group 36" descr="n144 zalo Tran Quang Hieu">
            <a:extLst>
              <a:ext uri="{FF2B5EF4-FFF2-40B4-BE49-F238E27FC236}">
                <a16:creationId xmlns:a16="http://schemas.microsoft.com/office/drawing/2014/main" id="{1DD16EFA-0124-3D6C-A7F4-0646DC463BD6}"/>
              </a:ext>
            </a:extLst>
          </p:cNvPr>
          <p:cNvGrpSpPr/>
          <p:nvPr/>
        </p:nvGrpSpPr>
        <p:grpSpPr>
          <a:xfrm>
            <a:off x="1689701" y="3693395"/>
            <a:ext cx="4216112" cy="5454501"/>
            <a:chOff x="976094" y="3854883"/>
            <a:chExt cx="4216112" cy="5454501"/>
          </a:xfrm>
        </p:grpSpPr>
        <p:grpSp>
          <p:nvGrpSpPr>
            <p:cNvPr id="6" name="Group 6"/>
            <p:cNvGrpSpPr/>
            <p:nvPr/>
          </p:nvGrpSpPr>
          <p:grpSpPr>
            <a:xfrm>
              <a:off x="976094" y="4299639"/>
              <a:ext cx="4216112" cy="5009745"/>
              <a:chOff x="0" y="0"/>
              <a:chExt cx="1255090" cy="1198764"/>
            </a:xfrm>
          </p:grpSpPr>
          <p:sp>
            <p:nvSpPr>
              <p:cNvPr id="7" name="Freeform 7"/>
              <p:cNvSpPr/>
              <p:nvPr/>
            </p:nvSpPr>
            <p:spPr>
              <a:xfrm>
                <a:off x="0" y="0"/>
                <a:ext cx="1255090" cy="1198764"/>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8" name="TextBox 8"/>
              <p:cNvSpPr txBox="1"/>
              <p:nvPr/>
            </p:nvSpPr>
            <p:spPr>
              <a:xfrm>
                <a:off x="0" y="-38100"/>
                <a:ext cx="1255090" cy="1236864"/>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grpSp>
          <p:nvGrpSpPr>
            <p:cNvPr id="12" name="Group 12"/>
            <p:cNvGrpSpPr/>
            <p:nvPr/>
          </p:nvGrpSpPr>
          <p:grpSpPr>
            <a:xfrm>
              <a:off x="3713807" y="3854883"/>
              <a:ext cx="1261011" cy="12610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grpSp>
          <p:nvGrpSpPr>
            <p:cNvPr id="18" name="Group 18"/>
            <p:cNvGrpSpPr/>
            <p:nvPr/>
          </p:nvGrpSpPr>
          <p:grpSpPr>
            <a:xfrm>
              <a:off x="3767212" y="3908289"/>
              <a:ext cx="1154200" cy="115420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sp>
          <p:nvSpPr>
            <p:cNvPr id="24" name="Freeform 24"/>
            <p:cNvSpPr/>
            <p:nvPr/>
          </p:nvSpPr>
          <p:spPr>
            <a:xfrm>
              <a:off x="4007508" y="414858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7"/>
            <p:cNvSpPr txBox="1"/>
            <p:nvPr/>
          </p:nvSpPr>
          <p:spPr>
            <a:xfrm>
              <a:off x="1345053" y="5338655"/>
              <a:ext cx="3419479" cy="3736729"/>
            </a:xfrm>
            <a:prstGeom prst="rect">
              <a:avLst/>
            </a:prstGeom>
          </p:spPr>
          <p:txBody>
            <a:bodyPr lIns="0" tIns="0" rIns="0" bIns="0" rtlCol="0" anchor="t">
              <a:spAutoFit/>
            </a:bodyPr>
            <a:lstStyle/>
            <a:p>
              <a:pPr algn="just">
                <a:lnSpc>
                  <a:spcPct val="114000"/>
                </a:lnSpc>
              </a:pPr>
              <a:r>
                <a:rPr lang="en-US" sz="3600" b="1">
                  <a:solidFill>
                    <a:srgbClr val="000000"/>
                  </a:solidFill>
                  <a:latin typeface="Arial" panose="020B0604020202020204" pitchFamily="34" charset="0"/>
                  <a:ea typeface="Open Sans" panose="020B0606030504020204" pitchFamily="34" charset="0"/>
                  <a:cs typeface="Arial" panose="020B0604020202020204" pitchFamily="34" charset="0"/>
                  <a:sym typeface="Garet"/>
                </a:rPr>
                <a:t>Câu 1. </a:t>
              </a:r>
              <a:r>
                <a:rPr lang="en-US"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Trình bày </a:t>
              </a:r>
              <a:r>
                <a:rPr lang="vi-VN"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nguyên lý hoạt động </a:t>
              </a:r>
              <a:r>
                <a:rPr lang="en-US"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cơ bản </a:t>
              </a:r>
              <a:r>
                <a:rPr lang="vi-VN"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của máy chụp cộng hưởng từ (MRI)</a:t>
              </a:r>
              <a:endParaRPr lang="en-US"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endParaRPr>
            </a:p>
          </p:txBody>
        </p:sp>
      </p:grpSp>
      <p:grpSp>
        <p:nvGrpSpPr>
          <p:cNvPr id="36" name="Group 35" descr="n144 zalo Tran Quang Hieu">
            <a:extLst>
              <a:ext uri="{FF2B5EF4-FFF2-40B4-BE49-F238E27FC236}">
                <a16:creationId xmlns:a16="http://schemas.microsoft.com/office/drawing/2014/main" id="{0FBA5812-6069-8293-B4A5-1C0E47B516BB}"/>
              </a:ext>
            </a:extLst>
          </p:cNvPr>
          <p:cNvGrpSpPr/>
          <p:nvPr/>
        </p:nvGrpSpPr>
        <p:grpSpPr>
          <a:xfrm>
            <a:off x="6766997" y="3769690"/>
            <a:ext cx="4216112" cy="5454501"/>
            <a:chOff x="5453445" y="3854883"/>
            <a:chExt cx="4216112" cy="5454501"/>
          </a:xfrm>
        </p:grpSpPr>
        <p:grpSp>
          <p:nvGrpSpPr>
            <p:cNvPr id="9" name="Group 9"/>
            <p:cNvGrpSpPr/>
            <p:nvPr/>
          </p:nvGrpSpPr>
          <p:grpSpPr>
            <a:xfrm>
              <a:off x="5453445" y="4299639"/>
              <a:ext cx="4216112" cy="5009745"/>
              <a:chOff x="0" y="0"/>
              <a:chExt cx="1255090" cy="1198764"/>
            </a:xfrm>
          </p:grpSpPr>
          <p:sp>
            <p:nvSpPr>
              <p:cNvPr id="10" name="Freeform 10"/>
              <p:cNvSpPr/>
              <p:nvPr/>
            </p:nvSpPr>
            <p:spPr>
              <a:xfrm>
                <a:off x="0" y="0"/>
                <a:ext cx="1255090" cy="1198764"/>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11" name="TextBox 11"/>
              <p:cNvSpPr txBox="1"/>
              <p:nvPr/>
            </p:nvSpPr>
            <p:spPr>
              <a:xfrm>
                <a:off x="0" y="-38100"/>
                <a:ext cx="1255090" cy="1236864"/>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grpSp>
          <p:nvGrpSpPr>
            <p:cNvPr id="15" name="Group 15"/>
            <p:cNvGrpSpPr/>
            <p:nvPr/>
          </p:nvGrpSpPr>
          <p:grpSpPr>
            <a:xfrm>
              <a:off x="8191157" y="3854883"/>
              <a:ext cx="1261011" cy="126101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grpSp>
          <p:nvGrpSpPr>
            <p:cNvPr id="21" name="Group 21"/>
            <p:cNvGrpSpPr/>
            <p:nvPr/>
          </p:nvGrpSpPr>
          <p:grpSpPr>
            <a:xfrm>
              <a:off x="8244563" y="3908289"/>
              <a:ext cx="1154200" cy="115420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sp>
          <p:nvSpPr>
            <p:cNvPr id="25" name="Freeform 25"/>
            <p:cNvSpPr/>
            <p:nvPr/>
          </p:nvSpPr>
          <p:spPr>
            <a:xfrm>
              <a:off x="8484859" y="414858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TextBox 28"/>
            <p:cNvSpPr txBox="1"/>
            <p:nvPr/>
          </p:nvSpPr>
          <p:spPr>
            <a:xfrm>
              <a:off x="5851761" y="5119594"/>
              <a:ext cx="3419479" cy="3736729"/>
            </a:xfrm>
            <a:prstGeom prst="rect">
              <a:avLst/>
            </a:prstGeom>
          </p:spPr>
          <p:txBody>
            <a:bodyPr lIns="0" tIns="0" rIns="0" bIns="0" rtlCol="0" anchor="t">
              <a:spAutoFit/>
            </a:bodyPr>
            <a:lstStyle/>
            <a:p>
              <a:pPr algn="just">
                <a:lnSpc>
                  <a:spcPct val="114000"/>
                </a:lnSpc>
              </a:pPr>
              <a:r>
                <a:rPr lang="en-US" sz="3600" b="1">
                  <a:solidFill>
                    <a:srgbClr val="000000"/>
                  </a:solidFill>
                  <a:latin typeface="Arial" panose="020B0604020202020204" pitchFamily="34" charset="0"/>
                  <a:ea typeface="Open Sans" panose="020B0606030504020204" pitchFamily="34" charset="0"/>
                  <a:cs typeface="Arial" panose="020B0604020202020204" pitchFamily="34" charset="0"/>
                  <a:sym typeface="Garet"/>
                </a:rPr>
                <a:t>Câu 2</a:t>
              </a:r>
              <a:r>
                <a:rPr lang="en-US"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 </a:t>
              </a:r>
              <a:r>
                <a:rPr lang="vi-VN"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Tìm hiểu và giải thích vì sao ta luôn tìm thấy proton trong cơ thể sống.</a:t>
              </a:r>
            </a:p>
          </p:txBody>
        </p:sp>
      </p:grpSp>
      <p:sp>
        <p:nvSpPr>
          <p:cNvPr id="4" name="TextBox 31" descr="n144 zalo Tran Quang Hieu">
            <a:extLst>
              <a:ext uri="{FF2B5EF4-FFF2-40B4-BE49-F238E27FC236}">
                <a16:creationId xmlns:a16="http://schemas.microsoft.com/office/drawing/2014/main" id="{12E1F4AA-01E7-400F-6774-932CA1178039}"/>
              </a:ext>
            </a:extLst>
          </p:cNvPr>
          <p:cNvSpPr txBox="1"/>
          <p:nvPr/>
        </p:nvSpPr>
        <p:spPr>
          <a:xfrm>
            <a:off x="5856826" y="3009674"/>
            <a:ext cx="6515319" cy="658706"/>
          </a:xfrm>
          <a:prstGeom prst="rect">
            <a:avLst/>
          </a:prstGeom>
        </p:spPr>
        <p:txBody>
          <a:bodyPr wrap="square" lIns="0" tIns="0" rIns="0" bIns="0" rtlCol="0" anchor="t">
            <a:spAutoFit/>
          </a:bodyPr>
          <a:lstStyle/>
          <a:p>
            <a:pPr algn="ctr">
              <a:lnSpc>
                <a:spcPct val="114000"/>
              </a:lnSpc>
            </a:pPr>
            <a:r>
              <a:rPr lang="en-US" sz="4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PHIẾU HỌC TẬP SỐ 1</a:t>
            </a:r>
          </a:p>
        </p:txBody>
      </p:sp>
      <p:grpSp>
        <p:nvGrpSpPr>
          <p:cNvPr id="26" name="Group 25" descr="n144 zalo Tran Quang Hieu">
            <a:extLst>
              <a:ext uri="{FF2B5EF4-FFF2-40B4-BE49-F238E27FC236}">
                <a16:creationId xmlns:a16="http://schemas.microsoft.com/office/drawing/2014/main" id="{E3EDF896-14A5-039A-A5BD-FF173D4DF425}"/>
              </a:ext>
            </a:extLst>
          </p:cNvPr>
          <p:cNvGrpSpPr/>
          <p:nvPr/>
        </p:nvGrpSpPr>
        <p:grpSpPr>
          <a:xfrm>
            <a:off x="11758001" y="3716284"/>
            <a:ext cx="4216112" cy="5454501"/>
            <a:chOff x="976094" y="3854883"/>
            <a:chExt cx="4216112" cy="5454501"/>
          </a:xfrm>
        </p:grpSpPr>
        <p:grpSp>
          <p:nvGrpSpPr>
            <p:cNvPr id="29" name="Group 6">
              <a:extLst>
                <a:ext uri="{FF2B5EF4-FFF2-40B4-BE49-F238E27FC236}">
                  <a16:creationId xmlns:a16="http://schemas.microsoft.com/office/drawing/2014/main" id="{20C801C6-58C4-1D39-2C57-8262CC9451CC}"/>
                </a:ext>
              </a:extLst>
            </p:cNvPr>
            <p:cNvGrpSpPr/>
            <p:nvPr/>
          </p:nvGrpSpPr>
          <p:grpSpPr>
            <a:xfrm>
              <a:off x="976094" y="4299639"/>
              <a:ext cx="4216112" cy="5009745"/>
              <a:chOff x="0" y="0"/>
              <a:chExt cx="1255090" cy="1198764"/>
            </a:xfrm>
          </p:grpSpPr>
          <p:sp>
            <p:nvSpPr>
              <p:cNvPr id="46" name="Freeform 7">
                <a:extLst>
                  <a:ext uri="{FF2B5EF4-FFF2-40B4-BE49-F238E27FC236}">
                    <a16:creationId xmlns:a16="http://schemas.microsoft.com/office/drawing/2014/main" id="{F6AE0CAA-ED0F-FB5D-B1CF-FB3B85371E8A}"/>
                  </a:ext>
                </a:extLst>
              </p:cNvPr>
              <p:cNvSpPr/>
              <p:nvPr/>
            </p:nvSpPr>
            <p:spPr>
              <a:xfrm>
                <a:off x="0" y="0"/>
                <a:ext cx="1255090" cy="1198764"/>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47" name="TextBox 8">
                <a:extLst>
                  <a:ext uri="{FF2B5EF4-FFF2-40B4-BE49-F238E27FC236}">
                    <a16:creationId xmlns:a16="http://schemas.microsoft.com/office/drawing/2014/main" id="{22362226-23C8-8E35-61C6-CCA53B851EB6}"/>
                  </a:ext>
                </a:extLst>
              </p:cNvPr>
              <p:cNvSpPr txBox="1"/>
              <p:nvPr/>
            </p:nvSpPr>
            <p:spPr>
              <a:xfrm>
                <a:off x="0" y="-38100"/>
                <a:ext cx="1255090" cy="1236864"/>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grpSp>
          <p:nvGrpSpPr>
            <p:cNvPr id="30" name="Group 12">
              <a:extLst>
                <a:ext uri="{FF2B5EF4-FFF2-40B4-BE49-F238E27FC236}">
                  <a16:creationId xmlns:a16="http://schemas.microsoft.com/office/drawing/2014/main" id="{8D1E703F-B37E-A8B7-D32A-FB72A9B70FE1}"/>
                </a:ext>
              </a:extLst>
            </p:cNvPr>
            <p:cNvGrpSpPr/>
            <p:nvPr/>
          </p:nvGrpSpPr>
          <p:grpSpPr>
            <a:xfrm>
              <a:off x="3713807" y="3854883"/>
              <a:ext cx="1261011" cy="1261011"/>
              <a:chOff x="0" y="0"/>
              <a:chExt cx="812800" cy="812800"/>
            </a:xfrm>
          </p:grpSpPr>
          <p:sp>
            <p:nvSpPr>
              <p:cNvPr id="44" name="Freeform 13">
                <a:extLst>
                  <a:ext uri="{FF2B5EF4-FFF2-40B4-BE49-F238E27FC236}">
                    <a16:creationId xmlns:a16="http://schemas.microsoft.com/office/drawing/2014/main" id="{0AA1D7DC-88AC-3430-9CE3-377167F1D52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45" name="TextBox 14">
                <a:extLst>
                  <a:ext uri="{FF2B5EF4-FFF2-40B4-BE49-F238E27FC236}">
                    <a16:creationId xmlns:a16="http://schemas.microsoft.com/office/drawing/2014/main" id="{63590C23-E286-3CD8-E108-394CCD6772A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grpSp>
          <p:nvGrpSpPr>
            <p:cNvPr id="39" name="Group 18">
              <a:extLst>
                <a:ext uri="{FF2B5EF4-FFF2-40B4-BE49-F238E27FC236}">
                  <a16:creationId xmlns:a16="http://schemas.microsoft.com/office/drawing/2014/main" id="{71CC87F4-A860-0D24-313E-F2D53F3B0A54}"/>
                </a:ext>
              </a:extLst>
            </p:cNvPr>
            <p:cNvGrpSpPr/>
            <p:nvPr/>
          </p:nvGrpSpPr>
          <p:grpSpPr>
            <a:xfrm>
              <a:off x="3767212" y="3908289"/>
              <a:ext cx="1154200" cy="1154200"/>
              <a:chOff x="0" y="0"/>
              <a:chExt cx="812800" cy="812800"/>
            </a:xfrm>
          </p:grpSpPr>
          <p:sp>
            <p:nvSpPr>
              <p:cNvPr id="42" name="Freeform 19">
                <a:extLst>
                  <a:ext uri="{FF2B5EF4-FFF2-40B4-BE49-F238E27FC236}">
                    <a16:creationId xmlns:a16="http://schemas.microsoft.com/office/drawing/2014/main" id="{C214277E-428B-BAAA-B356-7F740723E4C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43" name="TextBox 20">
                <a:extLst>
                  <a:ext uri="{FF2B5EF4-FFF2-40B4-BE49-F238E27FC236}">
                    <a16:creationId xmlns:a16="http://schemas.microsoft.com/office/drawing/2014/main" id="{4B3AFCF2-DA37-2B08-A855-30D3B90553D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3600">
                  <a:latin typeface="Arial" panose="020B0604020202020204" pitchFamily="34" charset="0"/>
                  <a:cs typeface="Arial" panose="020B0604020202020204" pitchFamily="34" charset="0"/>
                </a:endParaRPr>
              </a:p>
            </p:txBody>
          </p:sp>
        </p:grpSp>
        <p:sp>
          <p:nvSpPr>
            <p:cNvPr id="40" name="Freeform 24">
              <a:extLst>
                <a:ext uri="{FF2B5EF4-FFF2-40B4-BE49-F238E27FC236}">
                  <a16:creationId xmlns:a16="http://schemas.microsoft.com/office/drawing/2014/main" id="{0DD1971D-50F7-EBA8-DBB7-E24CAE2CF044}"/>
                </a:ext>
              </a:extLst>
            </p:cNvPr>
            <p:cNvSpPr/>
            <p:nvPr/>
          </p:nvSpPr>
          <p:spPr>
            <a:xfrm>
              <a:off x="4007508" y="414858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1" name="TextBox 27">
              <a:extLst>
                <a:ext uri="{FF2B5EF4-FFF2-40B4-BE49-F238E27FC236}">
                  <a16:creationId xmlns:a16="http://schemas.microsoft.com/office/drawing/2014/main" id="{898811F8-3057-9867-0FEB-E683F2C18AA3}"/>
                </a:ext>
              </a:extLst>
            </p:cNvPr>
            <p:cNvSpPr txBox="1"/>
            <p:nvPr/>
          </p:nvSpPr>
          <p:spPr>
            <a:xfrm>
              <a:off x="1345053" y="5338655"/>
              <a:ext cx="3419479" cy="2473562"/>
            </a:xfrm>
            <a:prstGeom prst="rect">
              <a:avLst/>
            </a:prstGeom>
          </p:spPr>
          <p:txBody>
            <a:bodyPr lIns="0" tIns="0" rIns="0" bIns="0" rtlCol="0" anchor="t">
              <a:spAutoFit/>
            </a:bodyPr>
            <a:lstStyle/>
            <a:p>
              <a:pPr algn="just">
                <a:lnSpc>
                  <a:spcPct val="114000"/>
                </a:lnSpc>
              </a:pPr>
              <a:r>
                <a:rPr lang="en-US" sz="3600" b="1">
                  <a:solidFill>
                    <a:srgbClr val="000000"/>
                  </a:solidFill>
                  <a:latin typeface="Arial" panose="020B0604020202020204" pitchFamily="34" charset="0"/>
                  <a:ea typeface="Open Sans" panose="020B0606030504020204" pitchFamily="34" charset="0"/>
                  <a:cs typeface="Arial" panose="020B0604020202020204" pitchFamily="34" charset="0"/>
                  <a:sym typeface="Garet"/>
                </a:rPr>
                <a:t>Câu 3. </a:t>
              </a:r>
              <a:r>
                <a:rPr lang="en-US"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Giải thích nguyên lí tạo ra h</a:t>
              </a:r>
              <a:r>
                <a:rPr lang="vi-VN"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ình ảnh MRI</a:t>
              </a:r>
              <a:r>
                <a:rPr lang="en-US" sz="3600">
                  <a:solidFill>
                    <a:srgbClr val="000000"/>
                  </a:solidFill>
                  <a:latin typeface="Arial" panose="020B0604020202020204" pitchFamily="34" charset="0"/>
                  <a:ea typeface="Open Sans" panose="020B0606030504020204" pitchFamily="34" charset="0"/>
                  <a:cs typeface="Arial" panose="020B0604020202020204" pitchFamily="34" charset="0"/>
                  <a:sym typeface="Garet"/>
                </a:rPr>
                <a:t>?</a:t>
              </a:r>
            </a:p>
          </p:txBody>
        </p:sp>
      </p:grpSp>
      <p:sp>
        <p:nvSpPr>
          <p:cNvPr id="48" name="Freeform 9" descr="n144 zalo Tran Quang Hieu">
            <a:extLst>
              <a:ext uri="{FF2B5EF4-FFF2-40B4-BE49-F238E27FC236}">
                <a16:creationId xmlns:a16="http://schemas.microsoft.com/office/drawing/2014/main" id="{D3555921-F0AE-43BE-5EE8-257BBF7846D6}"/>
              </a:ext>
            </a:extLst>
          </p:cNvPr>
          <p:cNvSpPr/>
          <p:nvPr/>
        </p:nvSpPr>
        <p:spPr>
          <a:xfrm>
            <a:off x="12716561" y="0"/>
            <a:ext cx="4655563" cy="3257089"/>
          </a:xfrm>
          <a:custGeom>
            <a:avLst/>
            <a:gdLst/>
            <a:ahLst/>
            <a:cxnLst/>
            <a:rect l="l" t="t" r="r" b="b"/>
            <a:pathLst>
              <a:path w="5627077" h="4114800">
                <a:moveTo>
                  <a:pt x="0" y="0"/>
                </a:moveTo>
                <a:lnTo>
                  <a:pt x="5627077" y="0"/>
                </a:lnTo>
                <a:lnTo>
                  <a:pt x="5627077" y="4114800"/>
                </a:lnTo>
                <a:lnTo>
                  <a:pt x="0" y="4114800"/>
                </a:lnTo>
                <a:lnTo>
                  <a:pt x="0" y="0"/>
                </a:lnTo>
                <a:close/>
              </a:path>
            </a:pathLst>
          </a:custGeom>
          <a:blipFill>
            <a:blip r:embed="rId7"/>
            <a:stretch>
              <a:fillRect/>
            </a:stretch>
          </a:blipFill>
        </p:spPr>
        <p:txBody>
          <a:bodyPr/>
          <a:lstStyle/>
          <a:p>
            <a:endParaRPr lang="en-US"/>
          </a:p>
        </p:txBody>
      </p:sp>
      <p:grpSp>
        <p:nvGrpSpPr>
          <p:cNvPr id="49" name="Group 48" descr="n144 zalo Tran Quang Hieu">
            <a:extLst>
              <a:ext uri="{FF2B5EF4-FFF2-40B4-BE49-F238E27FC236}">
                <a16:creationId xmlns:a16="http://schemas.microsoft.com/office/drawing/2014/main" id="{CFA9FFD0-26E1-383A-8C6F-7D226A098AC7}"/>
              </a:ext>
            </a:extLst>
          </p:cNvPr>
          <p:cNvGrpSpPr/>
          <p:nvPr/>
        </p:nvGrpSpPr>
        <p:grpSpPr>
          <a:xfrm>
            <a:off x="621304" y="171202"/>
            <a:ext cx="8042708" cy="1801017"/>
            <a:chOff x="1028700" y="3308334"/>
            <a:chExt cx="3385480" cy="837906"/>
          </a:xfrm>
        </p:grpSpPr>
        <p:sp>
          <p:nvSpPr>
            <p:cNvPr id="50" name="Freeform 33">
              <a:extLst>
                <a:ext uri="{FF2B5EF4-FFF2-40B4-BE49-F238E27FC236}">
                  <a16:creationId xmlns:a16="http://schemas.microsoft.com/office/drawing/2014/main" id="{2257D9C3-2D19-DBA4-CD53-B6B398988C15}"/>
                </a:ext>
              </a:extLst>
            </p:cNvPr>
            <p:cNvSpPr/>
            <p:nvPr/>
          </p:nvSpPr>
          <p:spPr>
            <a:xfrm>
              <a:off x="1028700" y="3308334"/>
              <a:ext cx="3385480" cy="837906"/>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1" name="TextBox 41">
              <a:extLst>
                <a:ext uri="{FF2B5EF4-FFF2-40B4-BE49-F238E27FC236}">
                  <a16:creationId xmlns:a16="http://schemas.microsoft.com/office/drawing/2014/main" id="{E07498BC-732C-B600-9CA9-432E2127BADA}"/>
                </a:ext>
              </a:extLst>
            </p:cNvPr>
            <p:cNvSpPr txBox="1"/>
            <p:nvPr/>
          </p:nvSpPr>
          <p:spPr>
            <a:xfrm>
              <a:off x="1912020" y="3490432"/>
              <a:ext cx="2351764" cy="490307"/>
            </a:xfrm>
            <a:prstGeom prst="rect">
              <a:avLst/>
            </a:prstGeom>
          </p:spPr>
          <p:txBody>
            <a:bodyPr wrap="square" lIns="0" tIns="0" rIns="0" bIns="0" rtlCol="0" anchor="t">
              <a:spAutoFit/>
            </a:bodyPr>
            <a:lstStyle/>
            <a:p>
              <a:pPr algn="l">
                <a:lnSpc>
                  <a:spcPct val="110000"/>
                </a:lnSpc>
              </a:pPr>
              <a:r>
                <a:rPr lang="vi-VN" sz="32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NGUYÊN LÍ CHỤP CỘNG HƯỞNG TỪ</a:t>
              </a:r>
            </a:p>
          </p:txBody>
        </p:sp>
        <p:sp>
          <p:nvSpPr>
            <p:cNvPr id="52" name="TextBox 43">
              <a:extLst>
                <a:ext uri="{FF2B5EF4-FFF2-40B4-BE49-F238E27FC236}">
                  <a16:creationId xmlns:a16="http://schemas.microsoft.com/office/drawing/2014/main" id="{C9250A29-E272-2859-862B-A97223DD8204}"/>
                </a:ext>
              </a:extLst>
            </p:cNvPr>
            <p:cNvSpPr txBox="1"/>
            <p:nvPr/>
          </p:nvSpPr>
          <p:spPr>
            <a:xfrm>
              <a:off x="1178045" y="3505856"/>
              <a:ext cx="553975" cy="409583"/>
            </a:xfrm>
            <a:prstGeom prst="rect">
              <a:avLst/>
            </a:prstGeom>
          </p:spPr>
          <p:txBody>
            <a:bodyPr lIns="0" tIns="0" rIns="0" bIns="0" rtlCol="0" anchor="t">
              <a:spAutoFit/>
            </a:bodyPr>
            <a:lstStyle/>
            <a:p>
              <a:pPr algn="ctr">
                <a:lnSpc>
                  <a:spcPct val="110000"/>
                </a:lnSpc>
              </a:pPr>
              <a:r>
                <a:rPr lang="en-US" sz="55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02</a:t>
              </a:r>
            </a:p>
          </p:txBody>
        </p:sp>
      </p:grpSp>
    </p:spTree>
    <p:extLst>
      <p:ext uri="{BB962C8B-B14F-4D97-AF65-F5344CB8AC3E}">
        <p14:creationId xmlns:p14="http://schemas.microsoft.com/office/powerpoint/2010/main" val="249014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44 zalo Tran Quang Hieu"/>
          <p:cNvSpPr/>
          <p:nvPr/>
        </p:nvSpPr>
        <p:spPr>
          <a:xfrm rot="272950" flipH="1" flipV="1">
            <a:off x="5233518" y="-2724858"/>
            <a:ext cx="17099414" cy="6198537"/>
          </a:xfrm>
          <a:custGeom>
            <a:avLst/>
            <a:gdLst/>
            <a:ahLst/>
            <a:cxnLst/>
            <a:rect l="l" t="t" r="r" b="b"/>
            <a:pathLst>
              <a:path w="17099414" h="6198537">
                <a:moveTo>
                  <a:pt x="17099413" y="6198537"/>
                </a:moveTo>
                <a:lnTo>
                  <a:pt x="0" y="6198537"/>
                </a:lnTo>
                <a:lnTo>
                  <a:pt x="0" y="0"/>
                </a:lnTo>
                <a:lnTo>
                  <a:pt x="17099413" y="0"/>
                </a:lnTo>
                <a:lnTo>
                  <a:pt x="17099413" y="6198537"/>
                </a:lnTo>
                <a:close/>
              </a:path>
            </a:pathLst>
          </a:custGeom>
          <a:blipFill>
            <a:blip r:embed="rId2"/>
            <a:stretch>
              <a:fillRect/>
            </a:stretch>
          </a:blipFill>
        </p:spPr>
        <p:txBody>
          <a:bodyPr/>
          <a:lstStyle/>
          <a:p>
            <a:endParaRPr lang="en-US"/>
          </a:p>
        </p:txBody>
      </p:sp>
      <p:grpSp>
        <p:nvGrpSpPr>
          <p:cNvPr id="37" name="Group 36" descr="n144 zalo Tran Quang Hieu">
            <a:extLst>
              <a:ext uri="{FF2B5EF4-FFF2-40B4-BE49-F238E27FC236}">
                <a16:creationId xmlns:a16="http://schemas.microsoft.com/office/drawing/2014/main" id="{1DD16EFA-0124-3D6C-A7F4-0646DC463BD6}"/>
              </a:ext>
            </a:extLst>
          </p:cNvPr>
          <p:cNvGrpSpPr/>
          <p:nvPr/>
        </p:nvGrpSpPr>
        <p:grpSpPr>
          <a:xfrm>
            <a:off x="1295400" y="2983951"/>
            <a:ext cx="15849600" cy="6740442"/>
            <a:chOff x="581793" y="3145439"/>
            <a:chExt cx="15849600" cy="6740442"/>
          </a:xfrm>
        </p:grpSpPr>
        <p:grpSp>
          <p:nvGrpSpPr>
            <p:cNvPr id="6" name="Group 6"/>
            <p:cNvGrpSpPr/>
            <p:nvPr/>
          </p:nvGrpSpPr>
          <p:grpSpPr>
            <a:xfrm>
              <a:off x="581793" y="3679604"/>
              <a:ext cx="15849600" cy="6206277"/>
              <a:chOff x="-117379" y="-148366"/>
              <a:chExt cx="4718251" cy="1485078"/>
            </a:xfrm>
          </p:grpSpPr>
          <p:sp>
            <p:nvSpPr>
              <p:cNvPr id="7" name="Freeform 7"/>
              <p:cNvSpPr/>
              <p:nvPr/>
            </p:nvSpPr>
            <p:spPr>
              <a:xfrm>
                <a:off x="-117379" y="-148366"/>
                <a:ext cx="4718251" cy="1485078"/>
              </a:xfrm>
              <a:custGeom>
                <a:avLst/>
                <a:gdLst/>
                <a:ahLst/>
                <a:cxnLst/>
                <a:rect l="l" t="t" r="r" b="b"/>
                <a:pathLst>
                  <a:path w="1255090" h="1198764">
                    <a:moveTo>
                      <a:pt x="84468" y="0"/>
                    </a:moveTo>
                    <a:lnTo>
                      <a:pt x="1170622" y="0"/>
                    </a:lnTo>
                    <a:cubicBezTo>
                      <a:pt x="1193024" y="0"/>
                      <a:pt x="1214509" y="8899"/>
                      <a:pt x="1230350" y="24740"/>
                    </a:cubicBezTo>
                    <a:cubicBezTo>
                      <a:pt x="1246191" y="40581"/>
                      <a:pt x="1255090" y="62066"/>
                      <a:pt x="1255090" y="84468"/>
                    </a:cubicBezTo>
                    <a:lnTo>
                      <a:pt x="1255090" y="1114296"/>
                    </a:lnTo>
                    <a:cubicBezTo>
                      <a:pt x="1255090" y="1136698"/>
                      <a:pt x="1246191" y="1158183"/>
                      <a:pt x="1230350" y="1174024"/>
                    </a:cubicBezTo>
                    <a:cubicBezTo>
                      <a:pt x="1214509" y="1189865"/>
                      <a:pt x="1193024" y="1198764"/>
                      <a:pt x="1170622" y="1198764"/>
                    </a:cubicBezTo>
                    <a:lnTo>
                      <a:pt x="84468" y="1198764"/>
                    </a:lnTo>
                    <a:cubicBezTo>
                      <a:pt x="62066" y="1198764"/>
                      <a:pt x="40581" y="1189865"/>
                      <a:pt x="24740" y="1174024"/>
                    </a:cubicBezTo>
                    <a:cubicBezTo>
                      <a:pt x="8899" y="1158183"/>
                      <a:pt x="0" y="1136698"/>
                      <a:pt x="0" y="1114296"/>
                    </a:cubicBezTo>
                    <a:lnTo>
                      <a:pt x="0" y="84468"/>
                    </a:lnTo>
                    <a:cubicBezTo>
                      <a:pt x="0" y="62066"/>
                      <a:pt x="8899" y="40581"/>
                      <a:pt x="24740" y="24740"/>
                    </a:cubicBezTo>
                    <a:cubicBezTo>
                      <a:pt x="40581" y="8899"/>
                      <a:pt x="62066" y="0"/>
                      <a:pt x="84468" y="0"/>
                    </a:cubicBezTo>
                    <a:close/>
                  </a:path>
                </a:pathLst>
              </a:custGeom>
              <a:solidFill>
                <a:srgbClr val="FFFFFF"/>
              </a:solidFill>
              <a:ln w="28575" cap="rnd">
                <a:gradFill>
                  <a:gsLst>
                    <a:gs pos="0">
                      <a:srgbClr val="013696">
                        <a:alpha val="100000"/>
                      </a:srgbClr>
                    </a:gs>
                    <a:gs pos="100000">
                      <a:srgbClr val="0F55E3">
                        <a:alpha val="100000"/>
                      </a:srgbClr>
                    </a:gs>
                  </a:gsLst>
                  <a:lin ang="2700000"/>
                </a:gradFill>
                <a:prstDash val="solid"/>
                <a:round/>
              </a:ln>
            </p:spPr>
            <p:txBody>
              <a:bodyPr/>
              <a:lstStyle/>
              <a:p>
                <a:endParaRPr lang="en-US"/>
              </a:p>
            </p:txBody>
          </p:sp>
          <p:sp>
            <p:nvSpPr>
              <p:cNvPr id="8" name="TextBox 8"/>
              <p:cNvSpPr txBox="1"/>
              <p:nvPr/>
            </p:nvSpPr>
            <p:spPr>
              <a:xfrm>
                <a:off x="0" y="-38100"/>
                <a:ext cx="1255090" cy="1236864"/>
              </a:xfrm>
              <a:prstGeom prst="rect">
                <a:avLst/>
              </a:prstGeom>
            </p:spPr>
            <p:txBody>
              <a:bodyPr lIns="50800" tIns="50800" rIns="50800" bIns="50800" rtlCol="0" anchor="ctr"/>
              <a:lstStyle/>
              <a:p>
                <a:pPr algn="ctr">
                  <a:lnSpc>
                    <a:spcPts val="2659"/>
                  </a:lnSpc>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2" name="Group 12"/>
            <p:cNvGrpSpPr/>
            <p:nvPr/>
          </p:nvGrpSpPr>
          <p:grpSpPr>
            <a:xfrm>
              <a:off x="3713807" y="3854883"/>
              <a:ext cx="1261011" cy="12610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sq">
                <a:no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8" name="Group 18"/>
            <p:cNvGrpSpPr/>
            <p:nvPr/>
          </p:nvGrpSpPr>
          <p:grpSpPr>
            <a:xfrm>
              <a:off x="3875418" y="3145439"/>
              <a:ext cx="12037985" cy="1808844"/>
              <a:chOff x="76200" y="-537207"/>
              <a:chExt cx="8477278" cy="1273807"/>
            </a:xfrm>
          </p:grpSpPr>
          <p:sp>
            <p:nvSpPr>
              <p:cNvPr id="19" name="Freeform 19"/>
              <p:cNvSpPr/>
              <p:nvPr/>
            </p:nvSpPr>
            <p:spPr>
              <a:xfrm>
                <a:off x="7740678" y="-53720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rotWithShape="1">
                <a:gsLst>
                  <a:gs pos="0">
                    <a:srgbClr val="013696">
                      <a:alpha val="100000"/>
                    </a:srgbClr>
                  </a:gs>
                  <a:gs pos="100000">
                    <a:srgbClr val="0F55E3">
                      <a:alpha val="100000"/>
                    </a:srgbClr>
                  </a:gs>
                </a:gsLst>
                <a:lin ang="2700000"/>
              </a:gradFill>
              <a:ln cap="sq">
                <a:no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Open Sans" panose="020B0606030504020204" pitchFamily="34" charset="0"/>
                  <a:ea typeface="Open Sans" panose="020B0606030504020204" pitchFamily="34" charset="0"/>
                  <a:cs typeface="Open Sans" panose="020B0606030504020204" pitchFamily="34" charset="0"/>
                </a:endParaRPr>
              </a:p>
            </p:txBody>
          </p:sp>
        </p:grpSp>
        <p:sp>
          <p:nvSpPr>
            <p:cNvPr id="24" name="Freeform 24"/>
            <p:cNvSpPr/>
            <p:nvPr/>
          </p:nvSpPr>
          <p:spPr>
            <a:xfrm>
              <a:off x="14999499" y="3385734"/>
              <a:ext cx="673608" cy="673608"/>
            </a:xfrm>
            <a:custGeom>
              <a:avLst/>
              <a:gdLst/>
              <a:ahLst/>
              <a:cxnLst/>
              <a:rect l="l" t="t" r="r" b="b"/>
              <a:pathLst>
                <a:path w="673608" h="673608">
                  <a:moveTo>
                    <a:pt x="0" y="0"/>
                  </a:moveTo>
                  <a:lnTo>
                    <a:pt x="673608" y="0"/>
                  </a:lnTo>
                  <a:lnTo>
                    <a:pt x="673608" y="673609"/>
                  </a:lnTo>
                  <a:lnTo>
                    <a:pt x="0" y="673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7"/>
            <p:cNvSpPr txBox="1"/>
            <p:nvPr/>
          </p:nvSpPr>
          <p:spPr>
            <a:xfrm>
              <a:off x="1090149" y="3788972"/>
              <a:ext cx="6605352" cy="1360437"/>
            </a:xfrm>
            <a:prstGeom prst="rect">
              <a:avLst/>
            </a:prstGeom>
          </p:spPr>
          <p:txBody>
            <a:bodyPr wrap="square" lIns="0" tIns="0" rIns="0" bIns="0" rtlCol="0" anchor="t">
              <a:spAutoFit/>
            </a:bodyPr>
            <a:lstStyle/>
            <a:p>
              <a:pPr algn="just">
                <a:lnSpc>
                  <a:spcPct val="114000"/>
                </a:lnSpc>
              </a:pPr>
              <a:r>
                <a:rPr lang="en-US" sz="4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Câu 1.</a:t>
              </a:r>
              <a:endParaRPr lang="en-US" sz="4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a:p>
              <a:pPr algn="just">
                <a:lnSpc>
                  <a:spcPct val="114000"/>
                </a:lnSpc>
              </a:pPr>
              <a:endParaRPr lang="en-US" sz="4000">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endParaRPr>
            </a:p>
          </p:txBody>
        </p:sp>
      </p:grpSp>
      <p:sp>
        <p:nvSpPr>
          <p:cNvPr id="4" name="TextBox 31" descr="n144 zalo Tran Quang Hieu">
            <a:extLst>
              <a:ext uri="{FF2B5EF4-FFF2-40B4-BE49-F238E27FC236}">
                <a16:creationId xmlns:a16="http://schemas.microsoft.com/office/drawing/2014/main" id="{12E1F4AA-01E7-400F-6774-932CA1178039}"/>
              </a:ext>
            </a:extLst>
          </p:cNvPr>
          <p:cNvSpPr txBox="1"/>
          <p:nvPr/>
        </p:nvSpPr>
        <p:spPr>
          <a:xfrm>
            <a:off x="5318485" y="2619114"/>
            <a:ext cx="7651030" cy="658706"/>
          </a:xfrm>
          <a:prstGeom prst="rect">
            <a:avLst/>
          </a:prstGeom>
        </p:spPr>
        <p:txBody>
          <a:bodyPr wrap="square" lIns="0" tIns="0" rIns="0" bIns="0" rtlCol="0" anchor="t">
            <a:spAutoFit/>
          </a:bodyPr>
          <a:lstStyle/>
          <a:p>
            <a:pPr algn="ctr">
              <a:lnSpc>
                <a:spcPct val="114000"/>
              </a:lnSpc>
            </a:pPr>
            <a:r>
              <a:rPr lang="en-US" sz="40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a:rPr>
              <a:t>ĐÁP ÁN PHIẾU HỌC TẬP SỐ 1</a:t>
            </a:r>
          </a:p>
        </p:txBody>
      </p:sp>
      <p:grpSp>
        <p:nvGrpSpPr>
          <p:cNvPr id="49" name="Group 48" descr="n144 zalo Tran Quang Hieu">
            <a:extLst>
              <a:ext uri="{FF2B5EF4-FFF2-40B4-BE49-F238E27FC236}">
                <a16:creationId xmlns:a16="http://schemas.microsoft.com/office/drawing/2014/main" id="{CFA9FFD0-26E1-383A-8C6F-7D226A098AC7}"/>
              </a:ext>
            </a:extLst>
          </p:cNvPr>
          <p:cNvGrpSpPr/>
          <p:nvPr/>
        </p:nvGrpSpPr>
        <p:grpSpPr>
          <a:xfrm>
            <a:off x="621304" y="171202"/>
            <a:ext cx="8042708" cy="1801017"/>
            <a:chOff x="1028700" y="3308334"/>
            <a:chExt cx="3385480" cy="837906"/>
          </a:xfrm>
        </p:grpSpPr>
        <p:sp>
          <p:nvSpPr>
            <p:cNvPr id="50" name="Freeform 33">
              <a:extLst>
                <a:ext uri="{FF2B5EF4-FFF2-40B4-BE49-F238E27FC236}">
                  <a16:creationId xmlns:a16="http://schemas.microsoft.com/office/drawing/2014/main" id="{2257D9C3-2D19-DBA4-CD53-B6B398988C15}"/>
                </a:ext>
              </a:extLst>
            </p:cNvPr>
            <p:cNvSpPr/>
            <p:nvPr/>
          </p:nvSpPr>
          <p:spPr>
            <a:xfrm>
              <a:off x="1028700" y="3308334"/>
              <a:ext cx="3385480" cy="837906"/>
            </a:xfrm>
            <a:custGeom>
              <a:avLst/>
              <a:gdLst/>
              <a:ahLst/>
              <a:cxnLst/>
              <a:rect l="l" t="t" r="r" b="b"/>
              <a:pathLst>
                <a:path w="3385480" h="837906">
                  <a:moveTo>
                    <a:pt x="0" y="0"/>
                  </a:moveTo>
                  <a:lnTo>
                    <a:pt x="3385480" y="0"/>
                  </a:lnTo>
                  <a:lnTo>
                    <a:pt x="3385480" y="837906"/>
                  </a:lnTo>
                  <a:lnTo>
                    <a:pt x="0" y="8379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1" name="TextBox 41">
              <a:extLst>
                <a:ext uri="{FF2B5EF4-FFF2-40B4-BE49-F238E27FC236}">
                  <a16:creationId xmlns:a16="http://schemas.microsoft.com/office/drawing/2014/main" id="{E07498BC-732C-B600-9CA9-432E2127BADA}"/>
                </a:ext>
              </a:extLst>
            </p:cNvPr>
            <p:cNvSpPr txBox="1"/>
            <p:nvPr/>
          </p:nvSpPr>
          <p:spPr>
            <a:xfrm>
              <a:off x="1912020" y="3490432"/>
              <a:ext cx="2351764" cy="490307"/>
            </a:xfrm>
            <a:prstGeom prst="rect">
              <a:avLst/>
            </a:prstGeom>
          </p:spPr>
          <p:txBody>
            <a:bodyPr wrap="square" lIns="0" tIns="0" rIns="0" bIns="0" rtlCol="0" anchor="t">
              <a:spAutoFit/>
            </a:bodyPr>
            <a:lstStyle/>
            <a:p>
              <a:pPr algn="l">
                <a:lnSpc>
                  <a:spcPct val="110000"/>
                </a:lnSpc>
              </a:pPr>
              <a:r>
                <a:rPr lang="vi-VN" sz="3200" b="1">
                  <a:solidFill>
                    <a:srgbClr val="FFFFFF"/>
                  </a:solidFill>
                  <a:latin typeface="Open Sans" panose="020B0606030504020204" pitchFamily="34" charset="0"/>
                  <a:ea typeface="Open Sans" panose="020B0606030504020204" pitchFamily="34" charset="0"/>
                  <a:cs typeface="Open Sans" panose="020B0606030504020204" pitchFamily="34" charset="0"/>
                  <a:sym typeface="Garet Bold"/>
                </a:rPr>
                <a:t>NGUYÊN LÍ CHỤP CỘNG HƯỞNG TỪ</a:t>
              </a:r>
            </a:p>
          </p:txBody>
        </p:sp>
        <p:sp>
          <p:nvSpPr>
            <p:cNvPr id="52" name="TextBox 43">
              <a:extLst>
                <a:ext uri="{FF2B5EF4-FFF2-40B4-BE49-F238E27FC236}">
                  <a16:creationId xmlns:a16="http://schemas.microsoft.com/office/drawing/2014/main" id="{C9250A29-E272-2859-862B-A97223DD8204}"/>
                </a:ext>
              </a:extLst>
            </p:cNvPr>
            <p:cNvSpPr txBox="1"/>
            <p:nvPr/>
          </p:nvSpPr>
          <p:spPr>
            <a:xfrm>
              <a:off x="1178045" y="3505856"/>
              <a:ext cx="553975" cy="409583"/>
            </a:xfrm>
            <a:prstGeom prst="rect">
              <a:avLst/>
            </a:prstGeom>
          </p:spPr>
          <p:txBody>
            <a:bodyPr lIns="0" tIns="0" rIns="0" bIns="0" rtlCol="0" anchor="t">
              <a:spAutoFit/>
            </a:bodyPr>
            <a:lstStyle/>
            <a:p>
              <a:pPr algn="ctr">
                <a:lnSpc>
                  <a:spcPct val="110000"/>
                </a:lnSpc>
              </a:pPr>
              <a:r>
                <a:rPr lang="en-US" sz="5500" b="1">
                  <a:solidFill>
                    <a:srgbClr val="000000"/>
                  </a:solidFill>
                  <a:latin typeface="Open Sans" panose="020B0606030504020204" pitchFamily="34" charset="0"/>
                  <a:ea typeface="Open Sans" panose="020B0606030504020204" pitchFamily="34" charset="0"/>
                  <a:cs typeface="Open Sans" panose="020B0606030504020204" pitchFamily="34" charset="0"/>
                  <a:sym typeface="Garet Bold"/>
                </a:rPr>
                <a:t>02</a:t>
              </a:r>
            </a:p>
          </p:txBody>
        </p:sp>
      </p:grpSp>
      <p:sp>
        <p:nvSpPr>
          <p:cNvPr id="5" name="Rectangle 2" descr="n144 zalo Tran Quang Hieu">
            <a:extLst>
              <a:ext uri="{FF2B5EF4-FFF2-40B4-BE49-F238E27FC236}">
                <a16:creationId xmlns:a16="http://schemas.microsoft.com/office/drawing/2014/main" id="{C3A3FCAB-4277-7CB2-DDD6-0B5045D4F8A3}"/>
              </a:ext>
            </a:extLst>
          </p:cNvPr>
          <p:cNvSpPr>
            <a:spLocks noChangeArrowheads="1"/>
          </p:cNvSpPr>
          <p:nvPr/>
        </p:nvSpPr>
        <p:spPr bwMode="auto">
          <a:xfrm>
            <a:off x="1466398" y="4368455"/>
            <a:ext cx="6605352" cy="497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14000"/>
              </a:lnSpc>
              <a:spcBef>
                <a:spcPct val="0"/>
              </a:spcBef>
              <a:spcAft>
                <a:spcPts val="600"/>
              </a:spcAft>
            </a:pPr>
            <a:r>
              <a:rPr lang="vi-VN" altLang="en-US" sz="3300">
                <a:ea typeface="Open Sans" panose="020B0606030504020204" pitchFamily="34" charset="0"/>
                <a:cs typeface="Arial" panose="020B0604020202020204" pitchFamily="34" charset="0"/>
              </a:rPr>
              <a:t>Chụp cộng hưởng từ MRI hoạt động dựa trên nguyên lý </a:t>
            </a:r>
            <a:r>
              <a:rPr lang="vi-VN" altLang="en-US" sz="3300" b="1">
                <a:ea typeface="Open Sans" panose="020B0606030504020204" pitchFamily="34" charset="0"/>
                <a:cs typeface="Arial" panose="020B0604020202020204" pitchFamily="34" charset="0"/>
              </a:rPr>
              <a:t>cộng hưởng từ hạt nhân của hydrogen.</a:t>
            </a:r>
            <a:endParaRPr lang="en-US" altLang="en-US" sz="3300" b="1">
              <a:ea typeface="Open Sans" panose="020B0606030504020204" pitchFamily="34" charset="0"/>
              <a:cs typeface="Arial" panose="020B0604020202020204" pitchFamily="34" charset="0"/>
            </a:endParaRPr>
          </a:p>
          <a:p>
            <a:pPr lvl="0" algn="just" eaLnBrk="0" fontAlgn="base" hangingPunct="0">
              <a:lnSpc>
                <a:spcPct val="114000"/>
              </a:lnSpc>
              <a:spcBef>
                <a:spcPct val="0"/>
              </a:spcBef>
              <a:spcAft>
                <a:spcPts val="600"/>
              </a:spcAft>
              <a:buFontTx/>
              <a:buChar char="•"/>
            </a:pPr>
            <a:r>
              <a:rPr lang="vi-VN" sz="3600"/>
              <a:t>Khi đặt trong từ trường mạnh, các hạt nhân hydrogen sẽ định hướng theo từ trường và quay xung quanh một trục cố định.</a:t>
            </a:r>
            <a:endParaRPr lang="en-US" sz="3600"/>
          </a:p>
        </p:txBody>
      </p:sp>
      <p:pic>
        <p:nvPicPr>
          <p:cNvPr id="9" name="Picture 8" descr="n144 zalo Tran Quang Hieu">
            <a:extLst>
              <a:ext uri="{FF2B5EF4-FFF2-40B4-BE49-F238E27FC236}">
                <a16:creationId xmlns:a16="http://schemas.microsoft.com/office/drawing/2014/main" id="{5B17AAE7-5062-A30F-45F5-FE3A6C2070EA}"/>
              </a:ext>
            </a:extLst>
          </p:cNvPr>
          <p:cNvPicPr>
            <a:picLocks noChangeAspect="1"/>
          </p:cNvPicPr>
          <p:nvPr/>
        </p:nvPicPr>
        <p:blipFill>
          <a:blip r:embed="rId7"/>
          <a:stretch>
            <a:fillRect/>
          </a:stretch>
        </p:blipFill>
        <p:spPr>
          <a:xfrm>
            <a:off x="8265662" y="4662407"/>
            <a:ext cx="8803138" cy="4291093"/>
          </a:xfrm>
          <a:prstGeom prst="rect">
            <a:avLst/>
          </a:prstGeom>
        </p:spPr>
      </p:pic>
    </p:spTree>
    <p:extLst>
      <p:ext uri="{BB962C8B-B14F-4D97-AF65-F5344CB8AC3E}">
        <p14:creationId xmlns:p14="http://schemas.microsoft.com/office/powerpoint/2010/main" val="265539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2967</Words>
  <Application>Microsoft Office PowerPoint</Application>
  <PresentationFormat>Custom</PresentationFormat>
  <Paragraphs>239</Paragraphs>
  <Slides>40</Slides>
  <Notes>0</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40</vt:i4>
      </vt:variant>
    </vt:vector>
  </HeadingPairs>
  <TitlesOfParts>
    <vt:vector size="53" baseType="lpstr">
      <vt:lpstr>Garet</vt:lpstr>
      <vt:lpstr>Open Sans</vt:lpstr>
      <vt:lpstr>Wingdings</vt:lpstr>
      <vt:lpstr>Calibri Light</vt:lpstr>
      <vt:lpstr>Roboto</vt:lpstr>
      <vt:lpstr>Calibri</vt:lpstr>
      <vt:lpstr>Tahoma</vt:lpstr>
      <vt:lpstr>Arial</vt:lpstr>
      <vt:lpstr>Fira Sans ExtraBold</vt:lpstr>
      <vt:lpstr>Fira Sans Black</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and Magnetism Physical Science Presentation in Colourful Bright Textured  Illustration Style</dc:title>
  <dc:creator>Admin</dc:creator>
  <cp:lastModifiedBy>Cuong ms365</cp:lastModifiedBy>
  <cp:revision>48</cp:revision>
  <dcterms:created xsi:type="dcterms:W3CDTF">2006-08-16T00:00:00Z</dcterms:created>
  <dcterms:modified xsi:type="dcterms:W3CDTF">2024-11-27T10:10:00Z</dcterms:modified>
  <dc:identifier>DAF4zwHsBX4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2024-11-27T09:25:16Z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9a44bcb6-1c2c-41f2-b281-132d71bbcbb3</vt:lpwstr>
  </property>
  <property fmtid="{D5CDD505-2E9C-101B-9397-08002B2CF9AE}" pid="8" name="MSIP_Label_defa4170-0d19-0005-0004-bc88714345d2_ContentBits">
    <vt:lpwstr>0</vt:lpwstr>
  </property>
</Properties>
</file>