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4"/>
  </p:notesMasterIdLst>
  <p:sldIdLst>
    <p:sldId id="269" r:id="rId3"/>
    <p:sldId id="315" r:id="rId4"/>
    <p:sldId id="273" r:id="rId5"/>
    <p:sldId id="276" r:id="rId6"/>
    <p:sldId id="278" r:id="rId7"/>
    <p:sldId id="279" r:id="rId8"/>
    <p:sldId id="272" r:id="rId9"/>
    <p:sldId id="281" r:id="rId10"/>
    <p:sldId id="256" r:id="rId11"/>
    <p:sldId id="258" r:id="rId12"/>
    <p:sldId id="257" r:id="rId13"/>
    <p:sldId id="284" r:id="rId14"/>
    <p:sldId id="318" r:id="rId15"/>
    <p:sldId id="259" r:id="rId16"/>
    <p:sldId id="317" r:id="rId17"/>
    <p:sldId id="285" r:id="rId18"/>
    <p:sldId id="260"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1" r:id="rId32"/>
    <p:sldId id="302" r:id="rId33"/>
    <p:sldId id="303" r:id="rId34"/>
    <p:sldId id="304" r:id="rId35"/>
    <p:sldId id="300" r:id="rId36"/>
    <p:sldId id="316" r:id="rId37"/>
    <p:sldId id="340" r:id="rId38"/>
    <p:sldId id="341" r:id="rId39"/>
    <p:sldId id="342" r:id="rId40"/>
    <p:sldId id="343" r:id="rId41"/>
    <p:sldId id="305" r:id="rId42"/>
    <p:sldId id="306" r:id="rId43"/>
    <p:sldId id="307" r:id="rId44"/>
    <p:sldId id="308" r:id="rId45"/>
    <p:sldId id="309" r:id="rId46"/>
    <p:sldId id="310" r:id="rId47"/>
    <p:sldId id="311" r:id="rId48"/>
    <p:sldId id="312" r:id="rId49"/>
    <p:sldId id="313" r:id="rId50"/>
    <p:sldId id="314" r:id="rId51"/>
    <p:sldId id="287" r:id="rId52"/>
    <p:sldId id="267" r:id="rId53"/>
  </p:sldIdLst>
  <p:sldSz cx="18288000" cy="10287000"/>
  <p:notesSz cx="6858000" cy="9144000"/>
  <p:embeddedFontLst>
    <p:embeddedFont>
      <p:font typeface="Asap" panose="020B0604020202020204" charset="0"/>
      <p:regular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Fira Sans Black" panose="020B0A03050000020004" pitchFamily="34" charset="0"/>
      <p:bold r:id="rId62"/>
      <p:boldItalic r:id="rId63"/>
    </p:embeddedFont>
    <p:embeddedFont>
      <p:font typeface="Gulfs Display" panose="020B0604020202020204" charset="0"/>
      <p:regular r:id="rId64"/>
    </p:embeddedFont>
    <p:embeddedFont>
      <p:font typeface="Muli Ultra-Bold" panose="020B0604020202020204" charset="0"/>
      <p:regular r:id="rId65"/>
    </p:embeddedFont>
    <p:embeddedFont>
      <p:font typeface="Roboto" panose="02000000000000000000" pitchFamily="2"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4" d="100"/>
          <a:sy n="14" d="100"/>
        </p:scale>
        <p:origin x="132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3.xml"/><Relationship Id="rId61"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1.fntdata"/><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0495AE-8EEC-4244-B6D0-C12DB7E2E047}" type="datetimeFigureOut">
              <a:rPr lang="en-US" smtClean="0"/>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6DE1B-59C2-47E8-9AA2-8015E8632BFF}" type="slidenum">
              <a:rPr lang="en-US" smtClean="0"/>
              <a:t>‹#›</a:t>
            </a:fld>
            <a:endParaRPr lang="en-US"/>
          </a:p>
        </p:txBody>
      </p:sp>
    </p:spTree>
    <p:extLst>
      <p:ext uri="{BB962C8B-B14F-4D97-AF65-F5344CB8AC3E}">
        <p14:creationId xmlns:p14="http://schemas.microsoft.com/office/powerpoint/2010/main" val="3798083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56DE1B-59C2-47E8-9AA2-8015E8632BFF}" type="slidenum">
              <a:rPr lang="en-US" smtClean="0"/>
              <a:t>23</a:t>
            </a:fld>
            <a:endParaRPr lang="en-US"/>
          </a:p>
        </p:txBody>
      </p:sp>
    </p:spTree>
    <p:extLst>
      <p:ext uri="{BB962C8B-B14F-4D97-AF65-F5344CB8AC3E}">
        <p14:creationId xmlns:p14="http://schemas.microsoft.com/office/powerpoint/2010/main" val="2585835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D6EA5-0037-4243-9903-12185AC682D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1948CA7-5906-4F07-8BA6-2E7701224D4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74D8899-B0B7-4E7C-BADF-9EB090A0EBDE}"/>
              </a:ext>
            </a:extLst>
          </p:cNvPr>
          <p:cNvSpPr>
            <a:spLocks noGrp="1"/>
          </p:cNvSpPr>
          <p:nvPr>
            <p:ph type="dt" sz="half" idx="10"/>
          </p:nvPr>
        </p:nvSpPr>
        <p:spPr/>
        <p:txBody>
          <a:bodyPr/>
          <a:lstStyle/>
          <a:p>
            <a:fld id="{AD4B292E-44C5-4FDC-BC7E-7B60E4FC95BE}" type="datetimeFigureOut">
              <a:rPr lang="en-US" smtClean="0"/>
              <a:t>9/30/2024</a:t>
            </a:fld>
            <a:endParaRPr lang="en-US"/>
          </a:p>
        </p:txBody>
      </p:sp>
      <p:sp>
        <p:nvSpPr>
          <p:cNvPr id="5" name="Footer Placeholder 4">
            <a:extLst>
              <a:ext uri="{FF2B5EF4-FFF2-40B4-BE49-F238E27FC236}">
                <a16:creationId xmlns:a16="http://schemas.microsoft.com/office/drawing/2014/main" id="{42D3D88D-9B22-4431-BEE3-AD2C3CBA4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411CD-A0B2-49DD-BC38-ED4E69919C7F}"/>
              </a:ext>
            </a:extLst>
          </p:cNvPr>
          <p:cNvSpPr>
            <a:spLocks noGrp="1"/>
          </p:cNvSpPr>
          <p:nvPr>
            <p:ph type="sldNum" sz="quarter" idx="12"/>
          </p:nvPr>
        </p:nvSpPr>
        <p:spPr/>
        <p:txBody>
          <a:bodyPr/>
          <a:lstStyle/>
          <a:p>
            <a:fld id="{C8C4FB17-ED1E-4C8C-A4A0-0B6D07FF2A9D}" type="slidenum">
              <a:rPr lang="en-US" smtClean="0"/>
              <a:t>‹#›</a:t>
            </a:fld>
            <a:endParaRPr lang="en-US"/>
          </a:p>
        </p:txBody>
      </p:sp>
    </p:spTree>
    <p:extLst>
      <p:ext uri="{BB962C8B-B14F-4D97-AF65-F5344CB8AC3E}">
        <p14:creationId xmlns:p14="http://schemas.microsoft.com/office/powerpoint/2010/main" val="2960005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3D731-66FC-4186-9279-0BA5792E9D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B2C083-86CC-46F8-B534-B2FDC252AA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C5C03-6EDA-4671-A5CA-700F39BBB9C2}"/>
              </a:ext>
            </a:extLst>
          </p:cNvPr>
          <p:cNvSpPr>
            <a:spLocks noGrp="1"/>
          </p:cNvSpPr>
          <p:nvPr>
            <p:ph type="dt" sz="half" idx="10"/>
          </p:nvPr>
        </p:nvSpPr>
        <p:spPr/>
        <p:txBody>
          <a:bodyPr/>
          <a:lstStyle/>
          <a:p>
            <a:fld id="{AD4B292E-44C5-4FDC-BC7E-7B60E4FC95BE}" type="datetimeFigureOut">
              <a:rPr lang="en-US" smtClean="0"/>
              <a:t>9/30/2024</a:t>
            </a:fld>
            <a:endParaRPr lang="en-US"/>
          </a:p>
        </p:txBody>
      </p:sp>
      <p:sp>
        <p:nvSpPr>
          <p:cNvPr id="5" name="Footer Placeholder 4">
            <a:extLst>
              <a:ext uri="{FF2B5EF4-FFF2-40B4-BE49-F238E27FC236}">
                <a16:creationId xmlns:a16="http://schemas.microsoft.com/office/drawing/2014/main" id="{AF1CCC7C-D86D-461E-8679-3CD674544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A0A70-1B96-4E5B-B0E1-6D46791019B8}"/>
              </a:ext>
            </a:extLst>
          </p:cNvPr>
          <p:cNvSpPr>
            <a:spLocks noGrp="1"/>
          </p:cNvSpPr>
          <p:nvPr>
            <p:ph type="sldNum" sz="quarter" idx="12"/>
          </p:nvPr>
        </p:nvSpPr>
        <p:spPr/>
        <p:txBody>
          <a:bodyPr/>
          <a:lstStyle/>
          <a:p>
            <a:fld id="{C8C4FB17-ED1E-4C8C-A4A0-0B6D07FF2A9D}" type="slidenum">
              <a:rPr lang="en-US" smtClean="0"/>
              <a:t>‹#›</a:t>
            </a:fld>
            <a:endParaRPr lang="en-US"/>
          </a:p>
        </p:txBody>
      </p:sp>
    </p:spTree>
    <p:extLst>
      <p:ext uri="{BB962C8B-B14F-4D97-AF65-F5344CB8AC3E}">
        <p14:creationId xmlns:p14="http://schemas.microsoft.com/office/powerpoint/2010/main" val="2116810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986E2-EBED-41CD-BFB6-D35CEDBB4EF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CA4070E-45F6-4BD6-A7A2-8A28A950B1E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B8EE74-5EC3-4F67-9B51-5708400F7ED6}"/>
              </a:ext>
            </a:extLst>
          </p:cNvPr>
          <p:cNvSpPr>
            <a:spLocks noGrp="1"/>
          </p:cNvSpPr>
          <p:nvPr>
            <p:ph type="dt" sz="half" idx="10"/>
          </p:nvPr>
        </p:nvSpPr>
        <p:spPr/>
        <p:txBody>
          <a:bodyPr/>
          <a:lstStyle/>
          <a:p>
            <a:fld id="{AD4B292E-44C5-4FDC-BC7E-7B60E4FC95BE}" type="datetimeFigureOut">
              <a:rPr lang="en-US" smtClean="0"/>
              <a:t>9/30/2024</a:t>
            </a:fld>
            <a:endParaRPr lang="en-US"/>
          </a:p>
        </p:txBody>
      </p:sp>
      <p:sp>
        <p:nvSpPr>
          <p:cNvPr id="5" name="Footer Placeholder 4">
            <a:extLst>
              <a:ext uri="{FF2B5EF4-FFF2-40B4-BE49-F238E27FC236}">
                <a16:creationId xmlns:a16="http://schemas.microsoft.com/office/drawing/2014/main" id="{B4479FED-86AF-463E-9412-6E636E9A0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7414E4-B6EA-49B6-AFAE-BFFE49B25607}"/>
              </a:ext>
            </a:extLst>
          </p:cNvPr>
          <p:cNvSpPr>
            <a:spLocks noGrp="1"/>
          </p:cNvSpPr>
          <p:nvPr>
            <p:ph type="sldNum" sz="quarter" idx="12"/>
          </p:nvPr>
        </p:nvSpPr>
        <p:spPr/>
        <p:txBody>
          <a:bodyPr/>
          <a:lstStyle/>
          <a:p>
            <a:fld id="{C8C4FB17-ED1E-4C8C-A4A0-0B6D07FF2A9D}" type="slidenum">
              <a:rPr lang="en-US" smtClean="0"/>
              <a:t>‹#›</a:t>
            </a:fld>
            <a:endParaRPr lang="en-US"/>
          </a:p>
        </p:txBody>
      </p:sp>
    </p:spTree>
    <p:extLst>
      <p:ext uri="{BB962C8B-B14F-4D97-AF65-F5344CB8AC3E}">
        <p14:creationId xmlns:p14="http://schemas.microsoft.com/office/powerpoint/2010/main" val="556234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1849E-4944-40E8-8782-88399C1651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87BCB0-A7E5-43AE-BD63-11D3EA269E5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87D7AD-68B9-47A5-A112-2CF8C87F3355}"/>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C964F-3B88-45A3-B50E-F8AD564DE02B}"/>
              </a:ext>
            </a:extLst>
          </p:cNvPr>
          <p:cNvSpPr>
            <a:spLocks noGrp="1"/>
          </p:cNvSpPr>
          <p:nvPr>
            <p:ph type="dt" sz="half" idx="10"/>
          </p:nvPr>
        </p:nvSpPr>
        <p:spPr/>
        <p:txBody>
          <a:bodyPr/>
          <a:lstStyle/>
          <a:p>
            <a:fld id="{AD4B292E-44C5-4FDC-BC7E-7B60E4FC95BE}" type="datetimeFigureOut">
              <a:rPr lang="en-US" smtClean="0"/>
              <a:t>9/30/2024</a:t>
            </a:fld>
            <a:endParaRPr lang="en-US"/>
          </a:p>
        </p:txBody>
      </p:sp>
      <p:sp>
        <p:nvSpPr>
          <p:cNvPr id="6" name="Footer Placeholder 5">
            <a:extLst>
              <a:ext uri="{FF2B5EF4-FFF2-40B4-BE49-F238E27FC236}">
                <a16:creationId xmlns:a16="http://schemas.microsoft.com/office/drawing/2014/main" id="{4FB107CC-C27D-4373-80A5-DDCBC4505E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17110F-A146-49B0-A8E7-E300A18F221B}"/>
              </a:ext>
            </a:extLst>
          </p:cNvPr>
          <p:cNvSpPr>
            <a:spLocks noGrp="1"/>
          </p:cNvSpPr>
          <p:nvPr>
            <p:ph type="sldNum" sz="quarter" idx="12"/>
          </p:nvPr>
        </p:nvSpPr>
        <p:spPr/>
        <p:txBody>
          <a:bodyPr/>
          <a:lstStyle/>
          <a:p>
            <a:fld id="{C8C4FB17-ED1E-4C8C-A4A0-0B6D07FF2A9D}" type="slidenum">
              <a:rPr lang="en-US" smtClean="0"/>
              <a:t>‹#›</a:t>
            </a:fld>
            <a:endParaRPr lang="en-US"/>
          </a:p>
        </p:txBody>
      </p:sp>
    </p:spTree>
    <p:extLst>
      <p:ext uri="{BB962C8B-B14F-4D97-AF65-F5344CB8AC3E}">
        <p14:creationId xmlns:p14="http://schemas.microsoft.com/office/powerpoint/2010/main" val="2282516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DB199-FA73-4248-8E8B-64D1C176514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21391C-5082-4395-924B-B0CE5BA3A87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44722F7E-0F14-4F2B-8A6D-7C5FA3EC723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E090F6-C801-4C0F-97DB-13D5F274C2C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12CB4B0E-EDA2-4F08-8DB3-AA812BA0A445}"/>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381F6D-5A18-4B5E-BF75-829CECEE7E8C}"/>
              </a:ext>
            </a:extLst>
          </p:cNvPr>
          <p:cNvSpPr>
            <a:spLocks noGrp="1"/>
          </p:cNvSpPr>
          <p:nvPr>
            <p:ph type="dt" sz="half" idx="10"/>
          </p:nvPr>
        </p:nvSpPr>
        <p:spPr/>
        <p:txBody>
          <a:bodyPr/>
          <a:lstStyle/>
          <a:p>
            <a:fld id="{AD4B292E-44C5-4FDC-BC7E-7B60E4FC95BE}" type="datetimeFigureOut">
              <a:rPr lang="en-US" smtClean="0"/>
              <a:t>9/30/2024</a:t>
            </a:fld>
            <a:endParaRPr lang="en-US"/>
          </a:p>
        </p:txBody>
      </p:sp>
      <p:sp>
        <p:nvSpPr>
          <p:cNvPr id="8" name="Footer Placeholder 7">
            <a:extLst>
              <a:ext uri="{FF2B5EF4-FFF2-40B4-BE49-F238E27FC236}">
                <a16:creationId xmlns:a16="http://schemas.microsoft.com/office/drawing/2014/main" id="{F2539A06-FC62-4C87-8E80-20DC4B037C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EFFCD4-76CC-4D99-8276-ABBDE215D3D1}"/>
              </a:ext>
            </a:extLst>
          </p:cNvPr>
          <p:cNvSpPr>
            <a:spLocks noGrp="1"/>
          </p:cNvSpPr>
          <p:nvPr>
            <p:ph type="sldNum" sz="quarter" idx="12"/>
          </p:nvPr>
        </p:nvSpPr>
        <p:spPr/>
        <p:txBody>
          <a:bodyPr/>
          <a:lstStyle/>
          <a:p>
            <a:fld id="{C8C4FB17-ED1E-4C8C-A4A0-0B6D07FF2A9D}" type="slidenum">
              <a:rPr lang="en-US" smtClean="0"/>
              <a:t>‹#›</a:t>
            </a:fld>
            <a:endParaRPr lang="en-US"/>
          </a:p>
        </p:txBody>
      </p:sp>
    </p:spTree>
    <p:extLst>
      <p:ext uri="{BB962C8B-B14F-4D97-AF65-F5344CB8AC3E}">
        <p14:creationId xmlns:p14="http://schemas.microsoft.com/office/powerpoint/2010/main" val="1045976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80FA-B15B-4B4C-A22F-D9764493C5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2CA6D1-6878-4715-A5DE-CF22C47F21A6}"/>
              </a:ext>
            </a:extLst>
          </p:cNvPr>
          <p:cNvSpPr>
            <a:spLocks noGrp="1"/>
          </p:cNvSpPr>
          <p:nvPr>
            <p:ph type="dt" sz="half" idx="10"/>
          </p:nvPr>
        </p:nvSpPr>
        <p:spPr/>
        <p:txBody>
          <a:bodyPr/>
          <a:lstStyle/>
          <a:p>
            <a:fld id="{AD4B292E-44C5-4FDC-BC7E-7B60E4FC95BE}" type="datetimeFigureOut">
              <a:rPr lang="en-US" smtClean="0"/>
              <a:t>9/30/2024</a:t>
            </a:fld>
            <a:endParaRPr lang="en-US"/>
          </a:p>
        </p:txBody>
      </p:sp>
      <p:sp>
        <p:nvSpPr>
          <p:cNvPr id="4" name="Footer Placeholder 3">
            <a:extLst>
              <a:ext uri="{FF2B5EF4-FFF2-40B4-BE49-F238E27FC236}">
                <a16:creationId xmlns:a16="http://schemas.microsoft.com/office/drawing/2014/main" id="{B5FFFDC1-51A2-4E5B-93A8-F99135FCA3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B0B080-D57A-4359-8553-380BD7FE37E3}"/>
              </a:ext>
            </a:extLst>
          </p:cNvPr>
          <p:cNvSpPr>
            <a:spLocks noGrp="1"/>
          </p:cNvSpPr>
          <p:nvPr>
            <p:ph type="sldNum" sz="quarter" idx="12"/>
          </p:nvPr>
        </p:nvSpPr>
        <p:spPr/>
        <p:txBody>
          <a:bodyPr/>
          <a:lstStyle/>
          <a:p>
            <a:fld id="{C8C4FB17-ED1E-4C8C-A4A0-0B6D07FF2A9D}" type="slidenum">
              <a:rPr lang="en-US" smtClean="0"/>
              <a:t>‹#›</a:t>
            </a:fld>
            <a:endParaRPr lang="en-US"/>
          </a:p>
        </p:txBody>
      </p:sp>
    </p:spTree>
    <p:extLst>
      <p:ext uri="{BB962C8B-B14F-4D97-AF65-F5344CB8AC3E}">
        <p14:creationId xmlns:p14="http://schemas.microsoft.com/office/powerpoint/2010/main" val="380492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413E20-6CEB-4798-84E5-BD5432743FD9}"/>
              </a:ext>
            </a:extLst>
          </p:cNvPr>
          <p:cNvSpPr>
            <a:spLocks noGrp="1"/>
          </p:cNvSpPr>
          <p:nvPr>
            <p:ph type="dt" sz="half" idx="10"/>
          </p:nvPr>
        </p:nvSpPr>
        <p:spPr/>
        <p:txBody>
          <a:bodyPr/>
          <a:lstStyle/>
          <a:p>
            <a:fld id="{AD4B292E-44C5-4FDC-BC7E-7B60E4FC95BE}" type="datetimeFigureOut">
              <a:rPr lang="en-US" smtClean="0"/>
              <a:t>9/30/2024</a:t>
            </a:fld>
            <a:endParaRPr lang="en-US"/>
          </a:p>
        </p:txBody>
      </p:sp>
      <p:sp>
        <p:nvSpPr>
          <p:cNvPr id="3" name="Footer Placeholder 2">
            <a:extLst>
              <a:ext uri="{FF2B5EF4-FFF2-40B4-BE49-F238E27FC236}">
                <a16:creationId xmlns:a16="http://schemas.microsoft.com/office/drawing/2014/main" id="{61F8CFA9-0EF5-469E-AD01-BE6E323C04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DB3E0-767B-4629-9ABE-B5C76D9082F0}"/>
              </a:ext>
            </a:extLst>
          </p:cNvPr>
          <p:cNvSpPr>
            <a:spLocks noGrp="1"/>
          </p:cNvSpPr>
          <p:nvPr>
            <p:ph type="sldNum" sz="quarter" idx="12"/>
          </p:nvPr>
        </p:nvSpPr>
        <p:spPr/>
        <p:txBody>
          <a:bodyPr/>
          <a:lstStyle/>
          <a:p>
            <a:fld id="{C8C4FB17-ED1E-4C8C-A4A0-0B6D07FF2A9D}" type="slidenum">
              <a:rPr lang="en-US" smtClean="0"/>
              <a:t>‹#›</a:t>
            </a:fld>
            <a:endParaRPr lang="en-US"/>
          </a:p>
        </p:txBody>
      </p:sp>
    </p:spTree>
    <p:extLst>
      <p:ext uri="{BB962C8B-B14F-4D97-AF65-F5344CB8AC3E}">
        <p14:creationId xmlns:p14="http://schemas.microsoft.com/office/powerpoint/2010/main" val="511493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8968-6644-4339-87DD-F3FD18C150F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77315F8-7515-4A83-82CD-129D0BA1429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836F2D-0795-457D-AF27-744FEE2A5DD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3189FB70-57BC-424E-912C-AD9A4CE23823}"/>
              </a:ext>
            </a:extLst>
          </p:cNvPr>
          <p:cNvSpPr>
            <a:spLocks noGrp="1"/>
          </p:cNvSpPr>
          <p:nvPr>
            <p:ph type="dt" sz="half" idx="10"/>
          </p:nvPr>
        </p:nvSpPr>
        <p:spPr/>
        <p:txBody>
          <a:bodyPr/>
          <a:lstStyle/>
          <a:p>
            <a:fld id="{AD4B292E-44C5-4FDC-BC7E-7B60E4FC95BE}" type="datetimeFigureOut">
              <a:rPr lang="en-US" smtClean="0"/>
              <a:t>9/30/2024</a:t>
            </a:fld>
            <a:endParaRPr lang="en-US"/>
          </a:p>
        </p:txBody>
      </p:sp>
      <p:sp>
        <p:nvSpPr>
          <p:cNvPr id="6" name="Footer Placeholder 5">
            <a:extLst>
              <a:ext uri="{FF2B5EF4-FFF2-40B4-BE49-F238E27FC236}">
                <a16:creationId xmlns:a16="http://schemas.microsoft.com/office/drawing/2014/main" id="{7C135EF0-3F97-44D8-AA1F-C26F1FC077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AF91D-0DEC-4B6A-B63B-F2B3D0AEA8E3}"/>
              </a:ext>
            </a:extLst>
          </p:cNvPr>
          <p:cNvSpPr>
            <a:spLocks noGrp="1"/>
          </p:cNvSpPr>
          <p:nvPr>
            <p:ph type="sldNum" sz="quarter" idx="12"/>
          </p:nvPr>
        </p:nvSpPr>
        <p:spPr/>
        <p:txBody>
          <a:bodyPr/>
          <a:lstStyle/>
          <a:p>
            <a:fld id="{C8C4FB17-ED1E-4C8C-A4A0-0B6D07FF2A9D}" type="slidenum">
              <a:rPr lang="en-US" smtClean="0"/>
              <a:t>‹#›</a:t>
            </a:fld>
            <a:endParaRPr lang="en-US"/>
          </a:p>
        </p:txBody>
      </p:sp>
    </p:spTree>
    <p:extLst>
      <p:ext uri="{BB962C8B-B14F-4D97-AF65-F5344CB8AC3E}">
        <p14:creationId xmlns:p14="http://schemas.microsoft.com/office/powerpoint/2010/main" val="1308483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B5C2-6C8B-4ADB-A250-47924D7652D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661DC93-27E0-47C5-9E68-E186957E9F4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66BFBE6-2704-469C-9C18-31543117884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D159D16-CBDA-461E-B618-F5045465C7E8}"/>
              </a:ext>
            </a:extLst>
          </p:cNvPr>
          <p:cNvSpPr>
            <a:spLocks noGrp="1"/>
          </p:cNvSpPr>
          <p:nvPr>
            <p:ph type="dt" sz="half" idx="10"/>
          </p:nvPr>
        </p:nvSpPr>
        <p:spPr/>
        <p:txBody>
          <a:bodyPr/>
          <a:lstStyle/>
          <a:p>
            <a:fld id="{AD4B292E-44C5-4FDC-BC7E-7B60E4FC95BE}" type="datetimeFigureOut">
              <a:rPr lang="en-US" smtClean="0"/>
              <a:t>9/30/2024</a:t>
            </a:fld>
            <a:endParaRPr lang="en-US"/>
          </a:p>
        </p:txBody>
      </p:sp>
      <p:sp>
        <p:nvSpPr>
          <p:cNvPr id="6" name="Footer Placeholder 5">
            <a:extLst>
              <a:ext uri="{FF2B5EF4-FFF2-40B4-BE49-F238E27FC236}">
                <a16:creationId xmlns:a16="http://schemas.microsoft.com/office/drawing/2014/main" id="{00CCE537-D286-49E5-9698-52505385DF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8DA73-FC8A-46E3-A89B-0F49AE973E76}"/>
              </a:ext>
            </a:extLst>
          </p:cNvPr>
          <p:cNvSpPr>
            <a:spLocks noGrp="1"/>
          </p:cNvSpPr>
          <p:nvPr>
            <p:ph type="sldNum" sz="quarter" idx="12"/>
          </p:nvPr>
        </p:nvSpPr>
        <p:spPr/>
        <p:txBody>
          <a:bodyPr/>
          <a:lstStyle/>
          <a:p>
            <a:fld id="{C8C4FB17-ED1E-4C8C-A4A0-0B6D07FF2A9D}" type="slidenum">
              <a:rPr lang="en-US" smtClean="0"/>
              <a:t>‹#›</a:t>
            </a:fld>
            <a:endParaRPr lang="en-US"/>
          </a:p>
        </p:txBody>
      </p:sp>
    </p:spTree>
    <p:extLst>
      <p:ext uri="{BB962C8B-B14F-4D97-AF65-F5344CB8AC3E}">
        <p14:creationId xmlns:p14="http://schemas.microsoft.com/office/powerpoint/2010/main" val="101762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F7C32-95EF-4C48-9E06-E7461E1531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BDF4BE-2803-4B05-98E6-64E62DF1B3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87B8A-9936-407A-BDCC-1F4B3D0B7CDC}"/>
              </a:ext>
            </a:extLst>
          </p:cNvPr>
          <p:cNvSpPr>
            <a:spLocks noGrp="1"/>
          </p:cNvSpPr>
          <p:nvPr>
            <p:ph type="dt" sz="half" idx="10"/>
          </p:nvPr>
        </p:nvSpPr>
        <p:spPr/>
        <p:txBody>
          <a:bodyPr/>
          <a:lstStyle/>
          <a:p>
            <a:fld id="{AD4B292E-44C5-4FDC-BC7E-7B60E4FC95BE}" type="datetimeFigureOut">
              <a:rPr lang="en-US" smtClean="0"/>
              <a:t>9/30/2024</a:t>
            </a:fld>
            <a:endParaRPr lang="en-US"/>
          </a:p>
        </p:txBody>
      </p:sp>
      <p:sp>
        <p:nvSpPr>
          <p:cNvPr id="5" name="Footer Placeholder 4">
            <a:extLst>
              <a:ext uri="{FF2B5EF4-FFF2-40B4-BE49-F238E27FC236}">
                <a16:creationId xmlns:a16="http://schemas.microsoft.com/office/drawing/2014/main" id="{2C5036F6-6E64-49C6-A55E-450579058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67CE9-0318-41EC-9B9C-207A2B7228BE}"/>
              </a:ext>
            </a:extLst>
          </p:cNvPr>
          <p:cNvSpPr>
            <a:spLocks noGrp="1"/>
          </p:cNvSpPr>
          <p:nvPr>
            <p:ph type="sldNum" sz="quarter" idx="12"/>
          </p:nvPr>
        </p:nvSpPr>
        <p:spPr/>
        <p:txBody>
          <a:bodyPr/>
          <a:lstStyle/>
          <a:p>
            <a:fld id="{C8C4FB17-ED1E-4C8C-A4A0-0B6D07FF2A9D}" type="slidenum">
              <a:rPr lang="en-US" smtClean="0"/>
              <a:t>‹#›</a:t>
            </a:fld>
            <a:endParaRPr lang="en-US"/>
          </a:p>
        </p:txBody>
      </p:sp>
    </p:spTree>
    <p:extLst>
      <p:ext uri="{BB962C8B-B14F-4D97-AF65-F5344CB8AC3E}">
        <p14:creationId xmlns:p14="http://schemas.microsoft.com/office/powerpoint/2010/main" val="2253007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3BAA9D-DF33-4481-B5DC-A59E1B3E049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FAEB36-DCB8-4DBB-91B0-1516809C4700}"/>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BD9B3-5EAE-43F0-B5C0-C5F69AC5F76F}"/>
              </a:ext>
            </a:extLst>
          </p:cNvPr>
          <p:cNvSpPr>
            <a:spLocks noGrp="1"/>
          </p:cNvSpPr>
          <p:nvPr>
            <p:ph type="dt" sz="half" idx="10"/>
          </p:nvPr>
        </p:nvSpPr>
        <p:spPr/>
        <p:txBody>
          <a:bodyPr/>
          <a:lstStyle/>
          <a:p>
            <a:fld id="{AD4B292E-44C5-4FDC-BC7E-7B60E4FC95BE}" type="datetimeFigureOut">
              <a:rPr lang="en-US" smtClean="0"/>
              <a:t>9/30/2024</a:t>
            </a:fld>
            <a:endParaRPr lang="en-US"/>
          </a:p>
        </p:txBody>
      </p:sp>
      <p:sp>
        <p:nvSpPr>
          <p:cNvPr id="5" name="Footer Placeholder 4">
            <a:extLst>
              <a:ext uri="{FF2B5EF4-FFF2-40B4-BE49-F238E27FC236}">
                <a16:creationId xmlns:a16="http://schemas.microsoft.com/office/drawing/2014/main" id="{B94F269B-377E-4EB7-878B-DB3A7EC44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9DEFE-EE90-453D-8EEE-09F473271B26}"/>
              </a:ext>
            </a:extLst>
          </p:cNvPr>
          <p:cNvSpPr>
            <a:spLocks noGrp="1"/>
          </p:cNvSpPr>
          <p:nvPr>
            <p:ph type="sldNum" sz="quarter" idx="12"/>
          </p:nvPr>
        </p:nvSpPr>
        <p:spPr/>
        <p:txBody>
          <a:bodyPr/>
          <a:lstStyle/>
          <a:p>
            <a:fld id="{C8C4FB17-ED1E-4C8C-A4A0-0B6D07FF2A9D}" type="slidenum">
              <a:rPr lang="en-US" smtClean="0"/>
              <a:t>‹#›</a:t>
            </a:fld>
            <a:endParaRPr lang="en-US"/>
          </a:p>
        </p:txBody>
      </p:sp>
    </p:spTree>
    <p:extLst>
      <p:ext uri="{BB962C8B-B14F-4D97-AF65-F5344CB8AC3E}">
        <p14:creationId xmlns:p14="http://schemas.microsoft.com/office/powerpoint/2010/main" val="3099917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5480F4-F632-4814-8DFC-1CF2D625788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5CF1BB-D9EB-4944-94B5-063AB1D72F8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1BAAF-B45C-4C5B-A41D-C8DF4712E40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D4B292E-44C5-4FDC-BC7E-7B60E4FC95BE}" type="datetimeFigureOut">
              <a:rPr lang="en-US" smtClean="0"/>
              <a:t>9/30/2024</a:t>
            </a:fld>
            <a:endParaRPr lang="en-US"/>
          </a:p>
        </p:txBody>
      </p:sp>
      <p:sp>
        <p:nvSpPr>
          <p:cNvPr id="5" name="Footer Placeholder 4">
            <a:extLst>
              <a:ext uri="{FF2B5EF4-FFF2-40B4-BE49-F238E27FC236}">
                <a16:creationId xmlns:a16="http://schemas.microsoft.com/office/drawing/2014/main" id="{1C3D7D53-294F-49E9-93D3-86E2E418E39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336CD6-D3AA-43D8-A55D-A4C6EA6B654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8C4FB17-ED1E-4C8C-A4A0-0B6D07FF2A9D}" type="slidenum">
              <a:rPr lang="en-US" smtClean="0"/>
              <a:t>‹#›</a:t>
            </a:fld>
            <a:endParaRPr lang="en-US"/>
          </a:p>
        </p:txBody>
      </p:sp>
    </p:spTree>
    <p:extLst>
      <p:ext uri="{BB962C8B-B14F-4D97-AF65-F5344CB8AC3E}">
        <p14:creationId xmlns:p14="http://schemas.microsoft.com/office/powerpoint/2010/main" val="1478425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9.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8.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8.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4.png"/><Relationship Id="rId4" Type="http://schemas.microsoft.com/office/2007/relationships/hdphoto" Target="../media/hdphoto13.wdp"/></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66.png"/><Relationship Id="rId4" Type="http://schemas.microsoft.com/office/2007/relationships/hdphoto" Target="../media/hdphoto14.wdp"/></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8.jp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audio" Target="../media/audio2.wav"/><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audio" Target="../media/audio4.wav"/><Relationship Id="rId10" Type="http://schemas.openxmlformats.org/officeDocument/2006/relationships/image" Target="../media/image75.png"/><Relationship Id="rId4" Type="http://schemas.openxmlformats.org/officeDocument/2006/relationships/audio" Target="../media/audio3.wav"/><Relationship Id="rId9" Type="http://schemas.openxmlformats.org/officeDocument/2006/relationships/image" Target="../media/image74.png"/></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6.png"/><Relationship Id="rId3" Type="http://schemas.openxmlformats.org/officeDocument/2006/relationships/audio" Target="../media/audio2.wav"/><Relationship Id="rId7" Type="http://schemas.openxmlformats.org/officeDocument/2006/relationships/image" Target="../media/image72.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audio" Target="../media/audio4.wav"/><Relationship Id="rId10" Type="http://schemas.openxmlformats.org/officeDocument/2006/relationships/image" Target="../media/image77.png"/><Relationship Id="rId4" Type="http://schemas.openxmlformats.org/officeDocument/2006/relationships/audio" Target="../media/audio3.wav"/><Relationship Id="rId9" Type="http://schemas.openxmlformats.org/officeDocument/2006/relationships/image" Target="../media/image79.png"/><Relationship Id="rId14" Type="http://schemas.openxmlformats.org/officeDocument/2006/relationships/image" Target="../media/image78.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5.png"/><Relationship Id="rId3" Type="http://schemas.openxmlformats.org/officeDocument/2006/relationships/audio" Target="../media/audio3.wav"/><Relationship Id="rId7" Type="http://schemas.openxmlformats.org/officeDocument/2006/relationships/image" Target="../media/image72.png"/><Relationship Id="rId12"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77.png"/><Relationship Id="rId5" Type="http://schemas.openxmlformats.org/officeDocument/2006/relationships/audio" Target="../media/audio4.wav"/><Relationship Id="rId15" Type="http://schemas.openxmlformats.org/officeDocument/2006/relationships/image" Target="../media/image78.png"/><Relationship Id="rId10" Type="http://schemas.openxmlformats.org/officeDocument/2006/relationships/image" Target="../media/image80.png"/><Relationship Id="rId4" Type="http://schemas.openxmlformats.org/officeDocument/2006/relationships/audio" Target="../media/audio2.wav"/><Relationship Id="rId9" Type="http://schemas.openxmlformats.org/officeDocument/2006/relationships/image" Target="../media/image79.png"/><Relationship Id="rId14" Type="http://schemas.openxmlformats.org/officeDocument/2006/relationships/image" Target="../media/image76.png"/></Relationships>
</file>

<file path=ppt/slides/_rels/slide4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4.png"/><Relationship Id="rId3" Type="http://schemas.openxmlformats.org/officeDocument/2006/relationships/audio" Target="../media/audio3.wav"/><Relationship Id="rId7" Type="http://schemas.openxmlformats.org/officeDocument/2006/relationships/image" Target="../media/image81.png"/><Relationship Id="rId12" Type="http://schemas.openxmlformats.org/officeDocument/2006/relationships/image" Target="../media/image77.png"/><Relationship Id="rId2" Type="http://schemas.openxmlformats.org/officeDocument/2006/relationships/audio" Target="../media/audio1.wav"/><Relationship Id="rId16" Type="http://schemas.openxmlformats.org/officeDocument/2006/relationships/image" Target="../media/image78.png"/><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80.png"/><Relationship Id="rId5" Type="http://schemas.openxmlformats.org/officeDocument/2006/relationships/audio" Target="../media/audio4.wav"/><Relationship Id="rId15" Type="http://schemas.openxmlformats.org/officeDocument/2006/relationships/image" Target="../media/image76.png"/><Relationship Id="rId10" Type="http://schemas.openxmlformats.org/officeDocument/2006/relationships/image" Target="../media/image79.png"/><Relationship Id="rId4" Type="http://schemas.openxmlformats.org/officeDocument/2006/relationships/audio" Target="../media/audio2.wav"/><Relationship Id="rId9" Type="http://schemas.openxmlformats.org/officeDocument/2006/relationships/image" Target="../media/image73.png"/><Relationship Id="rId14" Type="http://schemas.openxmlformats.org/officeDocument/2006/relationships/image" Target="../media/image75.png"/></Relationships>
</file>

<file path=ppt/slides/_rels/slide4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audio" Target="../media/audio3.wav"/><Relationship Id="rId7" Type="http://schemas.openxmlformats.org/officeDocument/2006/relationships/image" Target="../media/image81.png"/><Relationship Id="rId12" Type="http://schemas.openxmlformats.org/officeDocument/2006/relationships/image" Target="../media/image80.png"/><Relationship Id="rId17" Type="http://schemas.openxmlformats.org/officeDocument/2006/relationships/image" Target="../media/image78.png"/><Relationship Id="rId2" Type="http://schemas.openxmlformats.org/officeDocument/2006/relationships/audio" Target="../media/audio1.wav"/><Relationship Id="rId16" Type="http://schemas.openxmlformats.org/officeDocument/2006/relationships/image" Target="../media/image76.png"/><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79.png"/><Relationship Id="rId5" Type="http://schemas.openxmlformats.org/officeDocument/2006/relationships/audio" Target="../media/audio4.wav"/><Relationship Id="rId15" Type="http://schemas.openxmlformats.org/officeDocument/2006/relationships/image" Target="../media/image75.png"/><Relationship Id="rId10" Type="http://schemas.openxmlformats.org/officeDocument/2006/relationships/image" Target="../media/image73.png"/><Relationship Id="rId4" Type="http://schemas.openxmlformats.org/officeDocument/2006/relationships/audio" Target="../media/audio2.wav"/><Relationship Id="rId9" Type="http://schemas.openxmlformats.org/officeDocument/2006/relationships/image" Target="../media/image82.png"/><Relationship Id="rId14" Type="http://schemas.openxmlformats.org/officeDocument/2006/relationships/image" Target="../media/image74.png"/></Relationships>
</file>

<file path=ppt/slides/_rels/slide4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0.png"/><Relationship Id="rId18" Type="http://schemas.openxmlformats.org/officeDocument/2006/relationships/image" Target="../media/image78.png"/><Relationship Id="rId3" Type="http://schemas.openxmlformats.org/officeDocument/2006/relationships/audio" Target="../media/audio3.wav"/><Relationship Id="rId7" Type="http://schemas.openxmlformats.org/officeDocument/2006/relationships/image" Target="../media/image81.png"/><Relationship Id="rId12" Type="http://schemas.openxmlformats.org/officeDocument/2006/relationships/image" Target="../media/image79.png"/><Relationship Id="rId17" Type="http://schemas.openxmlformats.org/officeDocument/2006/relationships/image" Target="../media/image76.png"/><Relationship Id="rId2" Type="http://schemas.openxmlformats.org/officeDocument/2006/relationships/audio" Target="../media/audio1.wav"/><Relationship Id="rId16" Type="http://schemas.openxmlformats.org/officeDocument/2006/relationships/image" Target="../media/image75.png"/><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73.png"/><Relationship Id="rId5" Type="http://schemas.openxmlformats.org/officeDocument/2006/relationships/audio" Target="../media/audio4.wav"/><Relationship Id="rId15" Type="http://schemas.openxmlformats.org/officeDocument/2006/relationships/image" Target="../media/image74.png"/><Relationship Id="rId10" Type="http://schemas.openxmlformats.org/officeDocument/2006/relationships/image" Target="../media/image82.png"/><Relationship Id="rId4" Type="http://schemas.openxmlformats.org/officeDocument/2006/relationships/audio" Target="../media/audio2.wav"/><Relationship Id="rId9" Type="http://schemas.openxmlformats.org/officeDocument/2006/relationships/image" Target="../media/image72.png"/><Relationship Id="rId14" Type="http://schemas.openxmlformats.org/officeDocument/2006/relationships/image" Target="../media/image77.png"/></Relationships>
</file>

<file path=ppt/slides/_rels/slide4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79.png"/><Relationship Id="rId18" Type="http://schemas.openxmlformats.org/officeDocument/2006/relationships/image" Target="../media/image76.png"/><Relationship Id="rId3" Type="http://schemas.openxmlformats.org/officeDocument/2006/relationships/audio" Target="../media/audio3.wav"/><Relationship Id="rId7" Type="http://schemas.openxmlformats.org/officeDocument/2006/relationships/image" Target="../media/image81.png"/><Relationship Id="rId12" Type="http://schemas.openxmlformats.org/officeDocument/2006/relationships/image" Target="../media/image73.png"/><Relationship Id="rId17" Type="http://schemas.openxmlformats.org/officeDocument/2006/relationships/image" Target="../media/image75.png"/><Relationship Id="rId2" Type="http://schemas.openxmlformats.org/officeDocument/2006/relationships/audio" Target="../media/audio1.wav"/><Relationship Id="rId16"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82.png"/><Relationship Id="rId5" Type="http://schemas.openxmlformats.org/officeDocument/2006/relationships/audio" Target="../media/audio4.wav"/><Relationship Id="rId15" Type="http://schemas.openxmlformats.org/officeDocument/2006/relationships/image" Target="../media/image77.png"/><Relationship Id="rId10" Type="http://schemas.openxmlformats.org/officeDocument/2006/relationships/image" Target="../media/image72.png"/><Relationship Id="rId19" Type="http://schemas.openxmlformats.org/officeDocument/2006/relationships/image" Target="../media/image78.png"/><Relationship Id="rId4" Type="http://schemas.openxmlformats.org/officeDocument/2006/relationships/audio" Target="../media/audio2.wav"/><Relationship Id="rId9" Type="http://schemas.openxmlformats.org/officeDocument/2006/relationships/image" Target="../media/image84.png"/><Relationship Id="rId14" Type="http://schemas.openxmlformats.org/officeDocument/2006/relationships/image" Target="../media/image80.png"/></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79.png"/><Relationship Id="rId18" Type="http://schemas.openxmlformats.org/officeDocument/2006/relationships/image" Target="../media/image76.png"/><Relationship Id="rId3" Type="http://schemas.openxmlformats.org/officeDocument/2006/relationships/audio" Target="../media/audio3.wav"/><Relationship Id="rId7" Type="http://schemas.openxmlformats.org/officeDocument/2006/relationships/image" Target="../media/image81.png"/><Relationship Id="rId12" Type="http://schemas.openxmlformats.org/officeDocument/2006/relationships/image" Target="../media/image73.png"/><Relationship Id="rId17" Type="http://schemas.openxmlformats.org/officeDocument/2006/relationships/image" Target="../media/image75.png"/><Relationship Id="rId2" Type="http://schemas.openxmlformats.org/officeDocument/2006/relationships/audio" Target="../media/audio1.wav"/><Relationship Id="rId16"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82.png"/><Relationship Id="rId5" Type="http://schemas.openxmlformats.org/officeDocument/2006/relationships/audio" Target="../media/audio4.wav"/><Relationship Id="rId15" Type="http://schemas.openxmlformats.org/officeDocument/2006/relationships/image" Target="../media/image77.png"/><Relationship Id="rId10" Type="http://schemas.openxmlformats.org/officeDocument/2006/relationships/image" Target="../media/image85.png"/><Relationship Id="rId19" Type="http://schemas.openxmlformats.org/officeDocument/2006/relationships/image" Target="../media/image78.png"/><Relationship Id="rId4" Type="http://schemas.openxmlformats.org/officeDocument/2006/relationships/audio" Target="../media/audio2.wav"/><Relationship Id="rId9" Type="http://schemas.openxmlformats.org/officeDocument/2006/relationships/image" Target="../media/image84.png"/><Relationship Id="rId14"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37.sv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sv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svg"/></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svg"/><Relationship Id="rId7"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7.sv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svg"/><Relationship Id="rId7" Type="http://schemas.openxmlformats.org/officeDocument/2006/relationships/image" Target="../media/image34.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5.png"/><Relationship Id="rId3" Type="http://schemas.openxmlformats.org/officeDocument/2006/relationships/image" Target="../media/image28.svg"/><Relationship Id="rId7" Type="http://schemas.openxmlformats.org/officeDocument/2006/relationships/image" Target="../media/image34.svg"/><Relationship Id="rId12" Type="http://schemas.openxmlformats.org/officeDocument/2006/relationships/image" Target="../media/image41.png"/><Relationship Id="rId2" Type="http://schemas.openxmlformats.org/officeDocument/2006/relationships/image" Target="../media/image27.pn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7.svg"/><Relationship Id="rId5" Type="http://schemas.openxmlformats.org/officeDocument/2006/relationships/image" Target="../media/image32.svg"/><Relationship Id="rId15" Type="http://schemas.openxmlformats.org/officeDocument/2006/relationships/image" Target="../media/image30.sv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9.sv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Freeform 2" descr="n11 zalo Dinh Bac"/>
          <p:cNvSpPr/>
          <p:nvPr/>
        </p:nvSpPr>
        <p:spPr>
          <a:xfrm>
            <a:off x="-4380935" y="4496292"/>
            <a:ext cx="13524935" cy="10904479"/>
          </a:xfrm>
          <a:custGeom>
            <a:avLst/>
            <a:gdLst/>
            <a:ahLst/>
            <a:cxnLst/>
            <a:rect l="l" t="t" r="r" b="b"/>
            <a:pathLst>
              <a:path w="13524935" h="10904479">
                <a:moveTo>
                  <a:pt x="0" y="0"/>
                </a:moveTo>
                <a:lnTo>
                  <a:pt x="13524935" y="0"/>
                </a:lnTo>
                <a:lnTo>
                  <a:pt x="13524935" y="10904479"/>
                </a:lnTo>
                <a:lnTo>
                  <a:pt x="0" y="10904479"/>
                </a:lnTo>
                <a:lnTo>
                  <a:pt x="0" y="0"/>
                </a:lnTo>
                <a:close/>
              </a:path>
            </a:pathLst>
          </a:custGeom>
          <a:blipFill>
            <a:blip r:embed="rId2"/>
            <a:stretch>
              <a:fillRect/>
            </a:stretch>
          </a:blipFill>
        </p:spPr>
        <p:txBody>
          <a:bodyPr/>
          <a:lstStyle/>
          <a:p>
            <a:endParaRPr lang="en-US"/>
          </a:p>
        </p:txBody>
      </p:sp>
      <p:sp>
        <p:nvSpPr>
          <p:cNvPr id="3" name="Freeform 3" descr="n11 zalo Dinh Bac"/>
          <p:cNvSpPr/>
          <p:nvPr/>
        </p:nvSpPr>
        <p:spPr>
          <a:xfrm>
            <a:off x="14906729" y="-2162148"/>
            <a:ext cx="11362052" cy="9160655"/>
          </a:xfrm>
          <a:custGeom>
            <a:avLst/>
            <a:gdLst/>
            <a:ahLst/>
            <a:cxnLst/>
            <a:rect l="l" t="t" r="r" b="b"/>
            <a:pathLst>
              <a:path w="11362052" h="9160655">
                <a:moveTo>
                  <a:pt x="0" y="0"/>
                </a:moveTo>
                <a:lnTo>
                  <a:pt x="11362052" y="0"/>
                </a:lnTo>
                <a:lnTo>
                  <a:pt x="11362052" y="9160654"/>
                </a:lnTo>
                <a:lnTo>
                  <a:pt x="0" y="9160654"/>
                </a:lnTo>
                <a:lnTo>
                  <a:pt x="0" y="0"/>
                </a:lnTo>
                <a:close/>
              </a:path>
            </a:pathLst>
          </a:custGeom>
          <a:blipFill>
            <a:blip r:embed="rId2"/>
            <a:stretch>
              <a:fillRect/>
            </a:stretch>
          </a:blipFill>
        </p:spPr>
        <p:txBody>
          <a:bodyPr/>
          <a:lstStyle/>
          <a:p>
            <a:endParaRPr lang="en-US"/>
          </a:p>
        </p:txBody>
      </p:sp>
      <p:sp>
        <p:nvSpPr>
          <p:cNvPr id="4" name="Freeform 4" descr="n11 zalo Dinh Bac"/>
          <p:cNvSpPr/>
          <p:nvPr/>
        </p:nvSpPr>
        <p:spPr>
          <a:xfrm rot="-6285763" flipH="1" flipV="1">
            <a:off x="-503159" y="-189610"/>
            <a:ext cx="2485519" cy="4169382"/>
          </a:xfrm>
          <a:custGeom>
            <a:avLst/>
            <a:gdLst/>
            <a:ahLst/>
            <a:cxnLst/>
            <a:rect l="l" t="t" r="r" b="b"/>
            <a:pathLst>
              <a:path w="2485519" h="4169382">
                <a:moveTo>
                  <a:pt x="2485519" y="4169382"/>
                </a:moveTo>
                <a:lnTo>
                  <a:pt x="0" y="4169382"/>
                </a:lnTo>
                <a:lnTo>
                  <a:pt x="0" y="0"/>
                </a:lnTo>
                <a:lnTo>
                  <a:pt x="2485519" y="0"/>
                </a:lnTo>
                <a:lnTo>
                  <a:pt x="2485519" y="4169382"/>
                </a:lnTo>
                <a:close/>
              </a:path>
            </a:pathLst>
          </a:custGeom>
          <a:blipFill>
            <a:blip r:embed="rId3"/>
            <a:stretch>
              <a:fillRect l="-33638"/>
            </a:stretch>
          </a:blipFill>
        </p:spPr>
        <p:txBody>
          <a:bodyPr/>
          <a:lstStyle/>
          <a:p>
            <a:endParaRPr lang="en-US"/>
          </a:p>
        </p:txBody>
      </p:sp>
      <p:sp>
        <p:nvSpPr>
          <p:cNvPr id="5" name="Freeform 5" descr="n11 zalo Dinh Bac"/>
          <p:cNvSpPr/>
          <p:nvPr/>
        </p:nvSpPr>
        <p:spPr>
          <a:xfrm rot="-2857790">
            <a:off x="-1814049" y="3092295"/>
            <a:ext cx="6832587" cy="1204244"/>
          </a:xfrm>
          <a:custGeom>
            <a:avLst/>
            <a:gdLst/>
            <a:ahLst/>
            <a:cxnLst/>
            <a:rect l="l" t="t" r="r" b="b"/>
            <a:pathLst>
              <a:path w="6832587" h="1204244">
                <a:moveTo>
                  <a:pt x="0" y="0"/>
                </a:moveTo>
                <a:lnTo>
                  <a:pt x="6832588" y="0"/>
                </a:lnTo>
                <a:lnTo>
                  <a:pt x="6832588" y="1204244"/>
                </a:lnTo>
                <a:lnTo>
                  <a:pt x="0" y="1204244"/>
                </a:lnTo>
                <a:lnTo>
                  <a:pt x="0" y="0"/>
                </a:lnTo>
                <a:close/>
              </a:path>
            </a:pathLst>
          </a:custGeom>
          <a:blipFill>
            <a:blip r:embed="rId4"/>
            <a:stretch>
              <a:fillRect/>
            </a:stretch>
          </a:blipFill>
        </p:spPr>
        <p:txBody>
          <a:bodyPr/>
          <a:lstStyle/>
          <a:p>
            <a:endParaRPr lang="en-US"/>
          </a:p>
        </p:txBody>
      </p:sp>
      <p:sp>
        <p:nvSpPr>
          <p:cNvPr id="6" name="Freeform 6" descr="n11 zalo Dinh Bac"/>
          <p:cNvSpPr/>
          <p:nvPr/>
        </p:nvSpPr>
        <p:spPr>
          <a:xfrm rot="-1849501">
            <a:off x="11498842" y="8866457"/>
            <a:ext cx="3953468" cy="2188998"/>
          </a:xfrm>
          <a:custGeom>
            <a:avLst/>
            <a:gdLst/>
            <a:ahLst/>
            <a:cxnLst/>
            <a:rect l="l" t="t" r="r" b="b"/>
            <a:pathLst>
              <a:path w="3953468" h="2188998">
                <a:moveTo>
                  <a:pt x="0" y="0"/>
                </a:moveTo>
                <a:lnTo>
                  <a:pt x="3953468" y="0"/>
                </a:lnTo>
                <a:lnTo>
                  <a:pt x="3953468" y="2188999"/>
                </a:lnTo>
                <a:lnTo>
                  <a:pt x="0" y="2188999"/>
                </a:lnTo>
                <a:lnTo>
                  <a:pt x="0" y="0"/>
                </a:lnTo>
                <a:close/>
              </a:path>
            </a:pathLst>
          </a:custGeom>
          <a:blipFill>
            <a:blip r:embed="rId2"/>
            <a:stretch>
              <a:fillRect l="-175356" t="-354636" r="-37669" b="-1172"/>
            </a:stretch>
          </a:blipFill>
        </p:spPr>
        <p:txBody>
          <a:bodyPr/>
          <a:lstStyle/>
          <a:p>
            <a:endParaRPr lang="en-US"/>
          </a:p>
        </p:txBody>
      </p:sp>
      <p:sp>
        <p:nvSpPr>
          <p:cNvPr id="10" name="Freeform 10" descr="n11 zalo Dinh Bac"/>
          <p:cNvSpPr/>
          <p:nvPr/>
        </p:nvSpPr>
        <p:spPr>
          <a:xfrm>
            <a:off x="3826299" y="1895081"/>
            <a:ext cx="1046195" cy="1046195"/>
          </a:xfrm>
          <a:custGeom>
            <a:avLst/>
            <a:gdLst/>
            <a:ahLst/>
            <a:cxnLst/>
            <a:rect l="l" t="t" r="r" b="b"/>
            <a:pathLst>
              <a:path w="1046195" h="1046195">
                <a:moveTo>
                  <a:pt x="0" y="0"/>
                </a:moveTo>
                <a:lnTo>
                  <a:pt x="1046195" y="0"/>
                </a:lnTo>
                <a:lnTo>
                  <a:pt x="1046195" y="1046196"/>
                </a:lnTo>
                <a:lnTo>
                  <a:pt x="0" y="1046196"/>
                </a:lnTo>
                <a:lnTo>
                  <a:pt x="0" y="0"/>
                </a:lnTo>
                <a:close/>
              </a:path>
            </a:pathLst>
          </a:custGeom>
          <a:blipFill>
            <a:blip r:embed="rId5"/>
            <a:stretch>
              <a:fillRect/>
            </a:stretch>
          </a:blipFill>
        </p:spPr>
        <p:txBody>
          <a:bodyPr/>
          <a:lstStyle/>
          <a:p>
            <a:endParaRPr lang="en-US"/>
          </a:p>
        </p:txBody>
      </p:sp>
      <p:sp>
        <p:nvSpPr>
          <p:cNvPr id="11" name="Freeform 11" descr="n11 zalo Dinh Bac"/>
          <p:cNvSpPr/>
          <p:nvPr/>
        </p:nvSpPr>
        <p:spPr>
          <a:xfrm>
            <a:off x="16928253" y="879188"/>
            <a:ext cx="662094" cy="662094"/>
          </a:xfrm>
          <a:custGeom>
            <a:avLst/>
            <a:gdLst/>
            <a:ahLst/>
            <a:cxnLst/>
            <a:rect l="l" t="t" r="r" b="b"/>
            <a:pathLst>
              <a:path w="662094" h="662094">
                <a:moveTo>
                  <a:pt x="0" y="0"/>
                </a:moveTo>
                <a:lnTo>
                  <a:pt x="662094" y="0"/>
                </a:lnTo>
                <a:lnTo>
                  <a:pt x="662094" y="662094"/>
                </a:lnTo>
                <a:lnTo>
                  <a:pt x="0" y="662094"/>
                </a:lnTo>
                <a:lnTo>
                  <a:pt x="0" y="0"/>
                </a:lnTo>
                <a:close/>
              </a:path>
            </a:pathLst>
          </a:custGeom>
          <a:blipFill>
            <a:blip r:embed="rId6"/>
            <a:stretch>
              <a:fillRect/>
            </a:stretch>
          </a:blipFill>
        </p:spPr>
        <p:txBody>
          <a:bodyPr/>
          <a:lstStyle/>
          <a:p>
            <a:endParaRPr lang="en-US"/>
          </a:p>
        </p:txBody>
      </p:sp>
      <p:sp>
        <p:nvSpPr>
          <p:cNvPr id="12" name="Freeform 12" descr="n11 zalo Dinh Bac"/>
          <p:cNvSpPr/>
          <p:nvPr/>
        </p:nvSpPr>
        <p:spPr>
          <a:xfrm>
            <a:off x="9849574" y="9258300"/>
            <a:ext cx="662094" cy="662094"/>
          </a:xfrm>
          <a:custGeom>
            <a:avLst/>
            <a:gdLst/>
            <a:ahLst/>
            <a:cxnLst/>
            <a:rect l="l" t="t" r="r" b="b"/>
            <a:pathLst>
              <a:path w="662094" h="662094">
                <a:moveTo>
                  <a:pt x="0" y="0"/>
                </a:moveTo>
                <a:lnTo>
                  <a:pt x="662094" y="0"/>
                </a:lnTo>
                <a:lnTo>
                  <a:pt x="662094" y="662094"/>
                </a:lnTo>
                <a:lnTo>
                  <a:pt x="0" y="662094"/>
                </a:lnTo>
                <a:lnTo>
                  <a:pt x="0" y="0"/>
                </a:lnTo>
                <a:close/>
              </a:path>
            </a:pathLst>
          </a:custGeom>
          <a:blipFill>
            <a:blip r:embed="rId6"/>
            <a:stretch>
              <a:fillRect/>
            </a:stretch>
          </a:blipFill>
        </p:spPr>
        <p:txBody>
          <a:bodyPr/>
          <a:lstStyle/>
          <a:p>
            <a:endParaRPr lang="en-US"/>
          </a:p>
        </p:txBody>
      </p:sp>
      <p:sp>
        <p:nvSpPr>
          <p:cNvPr id="13" name="Freeform 13" descr="n11 zalo Dinh Bac"/>
          <p:cNvSpPr/>
          <p:nvPr/>
        </p:nvSpPr>
        <p:spPr>
          <a:xfrm rot="4347910">
            <a:off x="10921107" y="-2270049"/>
            <a:ext cx="5905818" cy="4540097"/>
          </a:xfrm>
          <a:custGeom>
            <a:avLst/>
            <a:gdLst/>
            <a:ahLst/>
            <a:cxnLst/>
            <a:rect l="l" t="t" r="r" b="b"/>
            <a:pathLst>
              <a:path w="5905818" h="4540097">
                <a:moveTo>
                  <a:pt x="0" y="0"/>
                </a:moveTo>
                <a:lnTo>
                  <a:pt x="5905818" y="0"/>
                </a:lnTo>
                <a:lnTo>
                  <a:pt x="5905818" y="4540098"/>
                </a:lnTo>
                <a:lnTo>
                  <a:pt x="0" y="4540098"/>
                </a:lnTo>
                <a:lnTo>
                  <a:pt x="0" y="0"/>
                </a:lnTo>
                <a:close/>
              </a:path>
            </a:pathLst>
          </a:custGeom>
          <a:blipFill>
            <a:blip r:embed="rId7"/>
            <a:stretch>
              <a:fillRect/>
            </a:stretch>
          </a:blipFill>
        </p:spPr>
        <p:txBody>
          <a:bodyPr/>
          <a:lstStyle/>
          <a:p>
            <a:endParaRPr lang="en-US"/>
          </a:p>
        </p:txBody>
      </p:sp>
      <p:sp>
        <p:nvSpPr>
          <p:cNvPr id="14" name="Freeform 14" descr="n11 zalo Dinh Bac"/>
          <p:cNvSpPr/>
          <p:nvPr/>
        </p:nvSpPr>
        <p:spPr>
          <a:xfrm>
            <a:off x="16189223" y="6715656"/>
            <a:ext cx="1738020" cy="3009558"/>
          </a:xfrm>
          <a:custGeom>
            <a:avLst/>
            <a:gdLst/>
            <a:ahLst/>
            <a:cxnLst/>
            <a:rect l="l" t="t" r="r" b="b"/>
            <a:pathLst>
              <a:path w="1738020" h="3009558">
                <a:moveTo>
                  <a:pt x="0" y="0"/>
                </a:moveTo>
                <a:lnTo>
                  <a:pt x="1738020" y="0"/>
                </a:lnTo>
                <a:lnTo>
                  <a:pt x="1738020" y="3009558"/>
                </a:lnTo>
                <a:lnTo>
                  <a:pt x="0" y="3009558"/>
                </a:lnTo>
                <a:lnTo>
                  <a:pt x="0" y="0"/>
                </a:lnTo>
                <a:close/>
              </a:path>
            </a:pathLst>
          </a:custGeom>
          <a:blipFill>
            <a:blip r:embed="rId8"/>
            <a:stretch>
              <a:fillRect/>
            </a:stretch>
          </a:blipFill>
        </p:spPr>
        <p:txBody>
          <a:bodyPr/>
          <a:lstStyle/>
          <a:p>
            <a:endParaRPr lang="en-US"/>
          </a:p>
        </p:txBody>
      </p:sp>
      <p:sp>
        <p:nvSpPr>
          <p:cNvPr id="15" name="Freeform 15" descr="n11 zalo Dinh Bac"/>
          <p:cNvSpPr/>
          <p:nvPr/>
        </p:nvSpPr>
        <p:spPr>
          <a:xfrm rot="-10517081">
            <a:off x="4001938" y="324457"/>
            <a:ext cx="7236094" cy="1275362"/>
          </a:xfrm>
          <a:custGeom>
            <a:avLst/>
            <a:gdLst/>
            <a:ahLst/>
            <a:cxnLst/>
            <a:rect l="l" t="t" r="r" b="b"/>
            <a:pathLst>
              <a:path w="7236094" h="1275362">
                <a:moveTo>
                  <a:pt x="0" y="0"/>
                </a:moveTo>
                <a:lnTo>
                  <a:pt x="7236095" y="0"/>
                </a:lnTo>
                <a:lnTo>
                  <a:pt x="7236095" y="1275361"/>
                </a:lnTo>
                <a:lnTo>
                  <a:pt x="0" y="1275361"/>
                </a:lnTo>
                <a:lnTo>
                  <a:pt x="0" y="0"/>
                </a:lnTo>
                <a:close/>
              </a:path>
            </a:pathLst>
          </a:custGeom>
          <a:blipFill>
            <a:blip r:embed="rId4"/>
            <a:stretch>
              <a:fillRect/>
            </a:stretch>
          </a:blipFill>
        </p:spPr>
        <p:txBody>
          <a:bodyPr/>
          <a:lstStyle/>
          <a:p>
            <a:endParaRPr lang="en-US"/>
          </a:p>
        </p:txBody>
      </p:sp>
      <p:sp>
        <p:nvSpPr>
          <p:cNvPr id="16" name="TextBox 2" descr="n11 zalo Dinh Bac">
            <a:extLst>
              <a:ext uri="{FF2B5EF4-FFF2-40B4-BE49-F238E27FC236}">
                <a16:creationId xmlns:a16="http://schemas.microsoft.com/office/drawing/2014/main" id="{A45127E9-B9C7-923A-7062-826F608543A9}"/>
              </a:ext>
            </a:extLst>
          </p:cNvPr>
          <p:cNvSpPr txBox="1"/>
          <p:nvPr/>
        </p:nvSpPr>
        <p:spPr>
          <a:xfrm>
            <a:off x="4185060" y="2669148"/>
            <a:ext cx="9669204" cy="5508239"/>
          </a:xfrm>
          <a:prstGeom prst="rect">
            <a:avLst/>
          </a:prstGeom>
        </p:spPr>
        <p:txBody>
          <a:bodyPr wrap="square" lIns="0" tIns="0" rIns="0" bIns="0" rtlCol="0" anchor="t">
            <a:spAutoFit/>
          </a:bodyPr>
          <a:lstStyle/>
          <a:p>
            <a:pPr algn="ctr">
              <a:lnSpc>
                <a:spcPct val="114000"/>
              </a:lnSpc>
            </a:pPr>
            <a:r>
              <a:rPr lang="en-US" sz="8000" b="1" spc="460">
                <a:solidFill>
                  <a:srgbClr val="3A3A66"/>
                </a:solidFill>
                <a:latin typeface="Muli Ultra-Bold"/>
              </a:rPr>
              <a:t>CHÀO MỪNG CÁC EM ĐẾN VỚI BÀI HỌC NGÀY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5915533" y="893643"/>
            <a:ext cx="11343767" cy="2643152"/>
            <a:chOff x="0" y="0"/>
            <a:chExt cx="3112051" cy="725123"/>
          </a:xfrm>
        </p:grpSpPr>
        <p:sp>
          <p:nvSpPr>
            <p:cNvPr id="3" name="Freeform 3"/>
            <p:cNvSpPr/>
            <p:nvPr/>
          </p:nvSpPr>
          <p:spPr>
            <a:xfrm>
              <a:off x="0" y="0"/>
              <a:ext cx="3112062" cy="716625"/>
            </a:xfrm>
            <a:custGeom>
              <a:avLst/>
              <a:gdLst/>
              <a:ahLst/>
              <a:cxnLst/>
              <a:rect l="l" t="t" r="r" b="b"/>
              <a:pathLst>
                <a:path w="3112062" h="716625">
                  <a:moveTo>
                    <a:pt x="2790453" y="0"/>
                  </a:moveTo>
                  <a:lnTo>
                    <a:pt x="282407" y="0"/>
                  </a:lnTo>
                  <a:cubicBezTo>
                    <a:pt x="126426" y="0"/>
                    <a:pt x="0" y="123512"/>
                    <a:pt x="0" y="283451"/>
                  </a:cubicBezTo>
                  <a:cubicBezTo>
                    <a:pt x="0" y="400092"/>
                    <a:pt x="66279" y="495233"/>
                    <a:pt x="162037" y="539374"/>
                  </a:cubicBezTo>
                  <a:lnTo>
                    <a:pt x="162037" y="708061"/>
                  </a:lnTo>
                  <a:cubicBezTo>
                    <a:pt x="162037" y="711165"/>
                    <a:pt x="163831" y="713988"/>
                    <a:pt x="166641" y="715307"/>
                  </a:cubicBezTo>
                  <a:cubicBezTo>
                    <a:pt x="169451" y="716625"/>
                    <a:pt x="172770" y="716199"/>
                    <a:pt x="175157" y="714215"/>
                  </a:cubicBezTo>
                  <a:lnTo>
                    <a:pt x="340724" y="576563"/>
                  </a:lnTo>
                  <a:cubicBezTo>
                    <a:pt x="349202" y="569514"/>
                    <a:pt x="359880" y="565655"/>
                    <a:pt x="370906" y="565655"/>
                  </a:cubicBezTo>
                  <a:lnTo>
                    <a:pt x="2790453" y="565655"/>
                  </a:lnTo>
                  <a:cubicBezTo>
                    <a:pt x="2985613" y="565655"/>
                    <a:pt x="3112051" y="442143"/>
                    <a:pt x="3112051" y="283438"/>
                  </a:cubicBezTo>
                  <a:cubicBezTo>
                    <a:pt x="3112062" y="123512"/>
                    <a:pt x="2985613" y="0"/>
                    <a:pt x="2790453" y="0"/>
                  </a:cubicBezTo>
                  <a:close/>
                </a:path>
              </a:pathLst>
            </a:custGeom>
            <a:solidFill>
              <a:srgbClr val="3A3A66"/>
            </a:solidFill>
          </p:spPr>
          <p:txBody>
            <a:bodyPr/>
            <a:lstStyle/>
            <a:p>
              <a:endParaRPr lang="en-US"/>
            </a:p>
          </p:txBody>
        </p:sp>
        <p:sp>
          <p:nvSpPr>
            <p:cNvPr id="4" name="TextBox 4"/>
            <p:cNvSpPr txBox="1"/>
            <p:nvPr/>
          </p:nvSpPr>
          <p:spPr>
            <a:xfrm>
              <a:off x="0" y="47625"/>
              <a:ext cx="3112051" cy="486998"/>
            </a:xfrm>
            <a:prstGeom prst="rect">
              <a:avLst/>
            </a:prstGeom>
          </p:spPr>
          <p:txBody>
            <a:bodyPr lIns="50800" tIns="50800" rIns="50800" bIns="50800" rtlCol="0" anchor="ctr"/>
            <a:lstStyle/>
            <a:p>
              <a:pPr marL="0" lvl="0" indent="0" algn="ctr">
                <a:lnSpc>
                  <a:spcPts val="10234"/>
                </a:lnSpc>
                <a:spcBef>
                  <a:spcPct val="0"/>
                </a:spcBef>
              </a:pPr>
              <a:r>
                <a:rPr lang="en-US" sz="8600">
                  <a:solidFill>
                    <a:srgbClr val="FFFFFF"/>
                  </a:solidFill>
                  <a:latin typeface="Muli Ultra-Bold"/>
                </a:rPr>
                <a:t>NỘI DUNG BÀI HỌC</a:t>
              </a:r>
            </a:p>
          </p:txBody>
        </p:sp>
      </p:grpSp>
      <p:sp>
        <p:nvSpPr>
          <p:cNvPr id="5" name="Freeform 5" descr="n11 zalo Dinh Bac"/>
          <p:cNvSpPr/>
          <p:nvPr/>
        </p:nvSpPr>
        <p:spPr>
          <a:xfrm>
            <a:off x="-479737" y="464118"/>
            <a:ext cx="7942249" cy="10076126"/>
          </a:xfrm>
          <a:custGeom>
            <a:avLst/>
            <a:gdLst/>
            <a:ahLst/>
            <a:cxnLst/>
            <a:rect l="l" t="t" r="r" b="b"/>
            <a:pathLst>
              <a:path w="7942249" h="10076126">
                <a:moveTo>
                  <a:pt x="0" y="0"/>
                </a:moveTo>
                <a:lnTo>
                  <a:pt x="7942249" y="0"/>
                </a:lnTo>
                <a:lnTo>
                  <a:pt x="7942249" y="10076126"/>
                </a:lnTo>
                <a:lnTo>
                  <a:pt x="0" y="10076126"/>
                </a:lnTo>
                <a:lnTo>
                  <a:pt x="0" y="0"/>
                </a:lnTo>
                <a:close/>
              </a:path>
            </a:pathLst>
          </a:custGeom>
          <a:blipFill>
            <a:blip r:embed="rId2"/>
            <a:stretch>
              <a:fillRect l="-50539" r="-83545" b="-285403"/>
            </a:stretch>
          </a:blipFill>
        </p:spPr>
        <p:txBody>
          <a:bodyPr/>
          <a:lstStyle/>
          <a:p>
            <a:endParaRPr lang="en-US"/>
          </a:p>
        </p:txBody>
      </p:sp>
      <p:grpSp>
        <p:nvGrpSpPr>
          <p:cNvPr id="6" name="Group 6" descr="n11 zalo Dinh Bac"/>
          <p:cNvGrpSpPr/>
          <p:nvPr/>
        </p:nvGrpSpPr>
        <p:grpSpPr>
          <a:xfrm>
            <a:off x="7398899" y="3375874"/>
            <a:ext cx="8377034" cy="1486973"/>
            <a:chOff x="0" y="0"/>
            <a:chExt cx="2783384" cy="494067"/>
          </a:xfrm>
        </p:grpSpPr>
        <p:sp>
          <p:nvSpPr>
            <p:cNvPr id="7" name="Freeform 7"/>
            <p:cNvSpPr/>
            <p:nvPr/>
          </p:nvSpPr>
          <p:spPr>
            <a:xfrm>
              <a:off x="0" y="0"/>
              <a:ext cx="2783384" cy="494067"/>
            </a:xfrm>
            <a:custGeom>
              <a:avLst/>
              <a:gdLst/>
              <a:ahLst/>
              <a:cxnLst/>
              <a:rect l="l" t="t" r="r" b="b"/>
              <a:pathLst>
                <a:path w="2783384" h="494067">
                  <a:moveTo>
                    <a:pt x="27726" y="0"/>
                  </a:moveTo>
                  <a:lnTo>
                    <a:pt x="2755659" y="0"/>
                  </a:lnTo>
                  <a:cubicBezTo>
                    <a:pt x="2763012" y="0"/>
                    <a:pt x="2770064" y="2921"/>
                    <a:pt x="2775264" y="8121"/>
                  </a:cubicBezTo>
                  <a:cubicBezTo>
                    <a:pt x="2780463" y="13320"/>
                    <a:pt x="2783384" y="20372"/>
                    <a:pt x="2783384" y="27726"/>
                  </a:cubicBezTo>
                  <a:lnTo>
                    <a:pt x="2783384" y="466342"/>
                  </a:lnTo>
                  <a:cubicBezTo>
                    <a:pt x="2783384" y="473695"/>
                    <a:pt x="2780463" y="480747"/>
                    <a:pt x="2775264" y="485947"/>
                  </a:cubicBezTo>
                  <a:cubicBezTo>
                    <a:pt x="2770064" y="491146"/>
                    <a:pt x="2763012" y="494067"/>
                    <a:pt x="2755659" y="494067"/>
                  </a:cubicBezTo>
                  <a:lnTo>
                    <a:pt x="27726" y="494067"/>
                  </a:lnTo>
                  <a:cubicBezTo>
                    <a:pt x="20372" y="494067"/>
                    <a:pt x="13320" y="491146"/>
                    <a:pt x="8121" y="485947"/>
                  </a:cubicBezTo>
                  <a:cubicBezTo>
                    <a:pt x="2921" y="480747"/>
                    <a:pt x="0" y="473695"/>
                    <a:pt x="0" y="466342"/>
                  </a:cubicBezTo>
                  <a:lnTo>
                    <a:pt x="0" y="27726"/>
                  </a:lnTo>
                  <a:cubicBezTo>
                    <a:pt x="0" y="20372"/>
                    <a:pt x="2921" y="13320"/>
                    <a:pt x="8121" y="8121"/>
                  </a:cubicBezTo>
                  <a:cubicBezTo>
                    <a:pt x="13320" y="2921"/>
                    <a:pt x="20372" y="0"/>
                    <a:pt x="27726" y="0"/>
                  </a:cubicBezTo>
                  <a:close/>
                </a:path>
              </a:pathLst>
            </a:custGeom>
            <a:solidFill>
              <a:srgbClr val="3A3A66"/>
            </a:solidFill>
            <a:ln cap="rnd">
              <a:noFill/>
              <a:prstDash val="solid"/>
              <a:round/>
            </a:ln>
          </p:spPr>
          <p:txBody>
            <a:bodyPr/>
            <a:lstStyle/>
            <a:p>
              <a:endParaRPr lang="en-US"/>
            </a:p>
          </p:txBody>
        </p:sp>
        <p:sp>
          <p:nvSpPr>
            <p:cNvPr id="8" name="TextBox 8"/>
            <p:cNvSpPr txBox="1"/>
            <p:nvPr/>
          </p:nvSpPr>
          <p:spPr>
            <a:xfrm>
              <a:off x="0" y="-9525"/>
              <a:ext cx="2783384" cy="503592"/>
            </a:xfrm>
            <a:prstGeom prst="rect">
              <a:avLst/>
            </a:prstGeom>
          </p:spPr>
          <p:txBody>
            <a:bodyPr lIns="254000" tIns="254000" rIns="254000" bIns="254000" rtlCol="0" anchor="ctr"/>
            <a:lstStyle/>
            <a:p>
              <a:pPr marL="863603" lvl="1" indent="-431801" algn="l">
                <a:lnSpc>
                  <a:spcPct val="120000"/>
                </a:lnSpc>
                <a:buFont typeface="Arial"/>
                <a:buChar char="•"/>
              </a:pPr>
              <a:r>
                <a:rPr lang="en-US" sz="6000" b="1">
                  <a:solidFill>
                    <a:srgbClr val="FFFFFF"/>
                  </a:solidFill>
                  <a:latin typeface="Arial" panose="020B0604020202020204" pitchFamily="34" charset="0"/>
                  <a:cs typeface="Arial" panose="020B0604020202020204" pitchFamily="34" charset="0"/>
                </a:rPr>
                <a:t>Diode bán dẫn</a:t>
              </a:r>
            </a:p>
          </p:txBody>
        </p:sp>
      </p:grpSp>
      <p:grpSp>
        <p:nvGrpSpPr>
          <p:cNvPr id="9" name="Group 9" descr="n11 zalo Dinh Bac"/>
          <p:cNvGrpSpPr/>
          <p:nvPr/>
        </p:nvGrpSpPr>
        <p:grpSpPr>
          <a:xfrm>
            <a:off x="7398899" y="5114833"/>
            <a:ext cx="8526900" cy="2035447"/>
            <a:chOff x="0" y="-9525"/>
            <a:chExt cx="2833179" cy="676305"/>
          </a:xfrm>
        </p:grpSpPr>
        <p:sp>
          <p:nvSpPr>
            <p:cNvPr id="10" name="Freeform 10"/>
            <p:cNvSpPr/>
            <p:nvPr/>
          </p:nvSpPr>
          <p:spPr>
            <a:xfrm>
              <a:off x="0" y="0"/>
              <a:ext cx="2783384" cy="666780"/>
            </a:xfrm>
            <a:custGeom>
              <a:avLst/>
              <a:gdLst/>
              <a:ahLst/>
              <a:cxnLst/>
              <a:rect l="l" t="t" r="r" b="b"/>
              <a:pathLst>
                <a:path w="2783384" h="666780">
                  <a:moveTo>
                    <a:pt x="27726" y="0"/>
                  </a:moveTo>
                  <a:lnTo>
                    <a:pt x="2755659" y="0"/>
                  </a:lnTo>
                  <a:cubicBezTo>
                    <a:pt x="2763012" y="0"/>
                    <a:pt x="2770064" y="2921"/>
                    <a:pt x="2775264" y="8121"/>
                  </a:cubicBezTo>
                  <a:cubicBezTo>
                    <a:pt x="2780463" y="13320"/>
                    <a:pt x="2783384" y="20372"/>
                    <a:pt x="2783384" y="27726"/>
                  </a:cubicBezTo>
                  <a:lnTo>
                    <a:pt x="2783384" y="639055"/>
                  </a:lnTo>
                  <a:cubicBezTo>
                    <a:pt x="2783384" y="646408"/>
                    <a:pt x="2780463" y="653460"/>
                    <a:pt x="2775264" y="658659"/>
                  </a:cubicBezTo>
                  <a:cubicBezTo>
                    <a:pt x="2770064" y="663859"/>
                    <a:pt x="2763012" y="666780"/>
                    <a:pt x="2755659" y="666780"/>
                  </a:cubicBezTo>
                  <a:lnTo>
                    <a:pt x="27726" y="666780"/>
                  </a:lnTo>
                  <a:cubicBezTo>
                    <a:pt x="20372" y="666780"/>
                    <a:pt x="13320" y="663859"/>
                    <a:pt x="8121" y="658659"/>
                  </a:cubicBezTo>
                  <a:cubicBezTo>
                    <a:pt x="2921" y="653460"/>
                    <a:pt x="0" y="646408"/>
                    <a:pt x="0" y="639055"/>
                  </a:cubicBezTo>
                  <a:lnTo>
                    <a:pt x="0" y="27726"/>
                  </a:lnTo>
                  <a:cubicBezTo>
                    <a:pt x="0" y="20372"/>
                    <a:pt x="2921" y="13320"/>
                    <a:pt x="8121" y="8121"/>
                  </a:cubicBezTo>
                  <a:cubicBezTo>
                    <a:pt x="13320" y="2921"/>
                    <a:pt x="20372" y="0"/>
                    <a:pt x="27726" y="0"/>
                  </a:cubicBezTo>
                  <a:close/>
                </a:path>
              </a:pathLst>
            </a:custGeom>
            <a:solidFill>
              <a:srgbClr val="3A3A66"/>
            </a:solidFill>
            <a:ln cap="rnd">
              <a:noFill/>
              <a:prstDash val="solid"/>
              <a:round/>
            </a:ln>
          </p:spPr>
          <p:txBody>
            <a:bodyPr/>
            <a:lstStyle/>
            <a:p>
              <a:endParaRPr lang="en-US"/>
            </a:p>
          </p:txBody>
        </p:sp>
        <p:sp>
          <p:nvSpPr>
            <p:cNvPr id="11" name="TextBox 11"/>
            <p:cNvSpPr txBox="1"/>
            <p:nvPr/>
          </p:nvSpPr>
          <p:spPr>
            <a:xfrm>
              <a:off x="0" y="-9525"/>
              <a:ext cx="2833179" cy="676305"/>
            </a:xfrm>
            <a:prstGeom prst="rect">
              <a:avLst/>
            </a:prstGeom>
          </p:spPr>
          <p:txBody>
            <a:bodyPr lIns="254000" tIns="254000" rIns="254000" bIns="254000" rtlCol="0" anchor="ctr"/>
            <a:lstStyle/>
            <a:p>
              <a:pPr marL="863603" lvl="1" indent="-431801" algn="l">
                <a:buFont typeface="Arial"/>
                <a:buChar char="•"/>
              </a:pPr>
              <a:r>
                <a:rPr lang="en-US" sz="6000" b="1">
                  <a:solidFill>
                    <a:srgbClr val="FFFFFF"/>
                  </a:solidFill>
                  <a:latin typeface="Arial" panose="020B0604020202020204" pitchFamily="34" charset="0"/>
                  <a:cs typeface="Arial" panose="020B0604020202020204" pitchFamily="34" charset="0"/>
                </a:rPr>
                <a:t>Chỉnh lưu dòng điện xoay chiều</a:t>
              </a:r>
            </a:p>
          </p:txBody>
        </p:sp>
      </p:grpSp>
      <p:grpSp>
        <p:nvGrpSpPr>
          <p:cNvPr id="12" name="Group 12" descr="n11 zalo Dinh Bac"/>
          <p:cNvGrpSpPr/>
          <p:nvPr/>
        </p:nvGrpSpPr>
        <p:grpSpPr>
          <a:xfrm>
            <a:off x="7398899" y="7426505"/>
            <a:ext cx="8377034" cy="2006780"/>
            <a:chOff x="0" y="0"/>
            <a:chExt cx="2783384" cy="666780"/>
          </a:xfrm>
        </p:grpSpPr>
        <p:sp>
          <p:nvSpPr>
            <p:cNvPr id="13" name="Freeform 13"/>
            <p:cNvSpPr/>
            <p:nvPr/>
          </p:nvSpPr>
          <p:spPr>
            <a:xfrm>
              <a:off x="0" y="0"/>
              <a:ext cx="2783384" cy="666780"/>
            </a:xfrm>
            <a:custGeom>
              <a:avLst/>
              <a:gdLst/>
              <a:ahLst/>
              <a:cxnLst/>
              <a:rect l="l" t="t" r="r" b="b"/>
              <a:pathLst>
                <a:path w="2783384" h="666780">
                  <a:moveTo>
                    <a:pt x="27726" y="0"/>
                  </a:moveTo>
                  <a:lnTo>
                    <a:pt x="2755659" y="0"/>
                  </a:lnTo>
                  <a:cubicBezTo>
                    <a:pt x="2763012" y="0"/>
                    <a:pt x="2770064" y="2921"/>
                    <a:pt x="2775264" y="8121"/>
                  </a:cubicBezTo>
                  <a:cubicBezTo>
                    <a:pt x="2780463" y="13320"/>
                    <a:pt x="2783384" y="20372"/>
                    <a:pt x="2783384" y="27726"/>
                  </a:cubicBezTo>
                  <a:lnTo>
                    <a:pt x="2783384" y="639055"/>
                  </a:lnTo>
                  <a:cubicBezTo>
                    <a:pt x="2783384" y="646408"/>
                    <a:pt x="2780463" y="653460"/>
                    <a:pt x="2775264" y="658659"/>
                  </a:cubicBezTo>
                  <a:cubicBezTo>
                    <a:pt x="2770064" y="663859"/>
                    <a:pt x="2763012" y="666780"/>
                    <a:pt x="2755659" y="666780"/>
                  </a:cubicBezTo>
                  <a:lnTo>
                    <a:pt x="27726" y="666780"/>
                  </a:lnTo>
                  <a:cubicBezTo>
                    <a:pt x="20372" y="666780"/>
                    <a:pt x="13320" y="663859"/>
                    <a:pt x="8121" y="658659"/>
                  </a:cubicBezTo>
                  <a:cubicBezTo>
                    <a:pt x="2921" y="653460"/>
                    <a:pt x="0" y="646408"/>
                    <a:pt x="0" y="639055"/>
                  </a:cubicBezTo>
                  <a:lnTo>
                    <a:pt x="0" y="27726"/>
                  </a:lnTo>
                  <a:cubicBezTo>
                    <a:pt x="0" y="20372"/>
                    <a:pt x="2921" y="13320"/>
                    <a:pt x="8121" y="8121"/>
                  </a:cubicBezTo>
                  <a:cubicBezTo>
                    <a:pt x="13320" y="2921"/>
                    <a:pt x="20372" y="0"/>
                    <a:pt x="27726" y="0"/>
                  </a:cubicBezTo>
                  <a:close/>
                </a:path>
              </a:pathLst>
            </a:custGeom>
            <a:solidFill>
              <a:srgbClr val="3A3A66"/>
            </a:solidFill>
            <a:ln cap="rnd">
              <a:noFill/>
              <a:prstDash val="solid"/>
              <a:round/>
            </a:ln>
          </p:spPr>
          <p:txBody>
            <a:bodyPr/>
            <a:lstStyle/>
            <a:p>
              <a:endParaRPr lang="en-US"/>
            </a:p>
          </p:txBody>
        </p:sp>
        <p:sp>
          <p:nvSpPr>
            <p:cNvPr id="14" name="TextBox 14"/>
            <p:cNvSpPr txBox="1"/>
            <p:nvPr/>
          </p:nvSpPr>
          <p:spPr>
            <a:xfrm>
              <a:off x="0" y="-9525"/>
              <a:ext cx="2783384" cy="676305"/>
            </a:xfrm>
            <a:prstGeom prst="rect">
              <a:avLst/>
            </a:prstGeom>
          </p:spPr>
          <p:txBody>
            <a:bodyPr lIns="254000" tIns="254000" rIns="254000" bIns="254000" rtlCol="0" anchor="ctr"/>
            <a:lstStyle/>
            <a:p>
              <a:pPr marL="863603" lvl="1" indent="-431801" algn="l">
                <a:lnSpc>
                  <a:spcPct val="120000"/>
                </a:lnSpc>
                <a:spcBef>
                  <a:spcPct val="0"/>
                </a:spcBef>
                <a:buFont typeface="Arial"/>
                <a:buChar char="•"/>
              </a:pPr>
              <a:r>
                <a:rPr lang="en-US" sz="6000" b="1" u="none" strike="noStrike">
                  <a:solidFill>
                    <a:srgbClr val="FFFFFF"/>
                  </a:solidFill>
                  <a:latin typeface="Arial" panose="020B0604020202020204" pitchFamily="34" charset="0"/>
                  <a:cs typeface="Arial" panose="020B0604020202020204" pitchFamily="34" charset="0"/>
                </a:rPr>
                <a:t>Luyện tập</a:t>
              </a:r>
            </a:p>
            <a:p>
              <a:pPr marL="863603" lvl="1" indent="-431801" algn="l">
                <a:lnSpc>
                  <a:spcPct val="120000"/>
                </a:lnSpc>
                <a:spcBef>
                  <a:spcPct val="0"/>
                </a:spcBef>
                <a:buFont typeface="Arial"/>
                <a:buChar char="•"/>
              </a:pPr>
              <a:r>
                <a:rPr lang="en-US" sz="6000" b="1">
                  <a:solidFill>
                    <a:srgbClr val="FFFFFF"/>
                  </a:solidFill>
                  <a:latin typeface="Arial" panose="020B0604020202020204" pitchFamily="34" charset="0"/>
                  <a:cs typeface="Arial" panose="020B0604020202020204" pitchFamily="34" charset="0"/>
                </a:rPr>
                <a:t>V</a:t>
              </a:r>
              <a:r>
                <a:rPr lang="en-US" sz="6000" b="1" u="none" strike="noStrike">
                  <a:solidFill>
                    <a:srgbClr val="FFFFFF"/>
                  </a:solidFill>
                  <a:latin typeface="Arial" panose="020B0604020202020204" pitchFamily="34" charset="0"/>
                  <a:cs typeface="Arial" panose="020B0604020202020204" pitchFamily="34" charset="0"/>
                </a:rPr>
                <a:t>ận dụng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4" name="Group 4" descr="n11 zalo Dinh Bac"/>
          <p:cNvGrpSpPr/>
          <p:nvPr/>
        </p:nvGrpSpPr>
        <p:grpSpPr>
          <a:xfrm>
            <a:off x="-270599" y="5819531"/>
            <a:ext cx="18829198" cy="4682925"/>
            <a:chOff x="0" y="0"/>
            <a:chExt cx="6256259" cy="1555966"/>
          </a:xfrm>
        </p:grpSpPr>
        <p:sp>
          <p:nvSpPr>
            <p:cNvPr id="5" name="Freeform 5"/>
            <p:cNvSpPr/>
            <p:nvPr/>
          </p:nvSpPr>
          <p:spPr>
            <a:xfrm>
              <a:off x="0" y="0"/>
              <a:ext cx="6256259" cy="1555966"/>
            </a:xfrm>
            <a:custGeom>
              <a:avLst/>
              <a:gdLst/>
              <a:ahLst/>
              <a:cxnLst/>
              <a:rect l="l" t="t" r="r" b="b"/>
              <a:pathLst>
                <a:path w="6256259" h="1555966">
                  <a:moveTo>
                    <a:pt x="0" y="0"/>
                  </a:moveTo>
                  <a:lnTo>
                    <a:pt x="6256259" y="0"/>
                  </a:lnTo>
                  <a:lnTo>
                    <a:pt x="6256259" y="1555966"/>
                  </a:lnTo>
                  <a:lnTo>
                    <a:pt x="0" y="1555966"/>
                  </a:lnTo>
                  <a:close/>
                </a:path>
              </a:pathLst>
            </a:custGeom>
            <a:solidFill>
              <a:srgbClr val="3A3A66"/>
            </a:solidFill>
            <a:ln cap="sq">
              <a:noFill/>
              <a:prstDash val="solid"/>
              <a:miter/>
            </a:ln>
          </p:spPr>
          <p:txBody>
            <a:bodyPr/>
            <a:lstStyle/>
            <a:p>
              <a:endParaRPr lang="en-US"/>
            </a:p>
          </p:txBody>
        </p:sp>
        <p:sp>
          <p:nvSpPr>
            <p:cNvPr id="6" name="TextBox 6"/>
            <p:cNvSpPr txBox="1"/>
            <p:nvPr/>
          </p:nvSpPr>
          <p:spPr>
            <a:xfrm>
              <a:off x="0" y="-28575"/>
              <a:ext cx="6256259" cy="1584541"/>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7" name="TextBox 7" descr="n11 zalo Dinh Bac"/>
          <p:cNvSpPr txBox="1"/>
          <p:nvPr/>
        </p:nvSpPr>
        <p:spPr>
          <a:xfrm>
            <a:off x="2468505" y="1552773"/>
            <a:ext cx="13350990" cy="3590727"/>
          </a:xfrm>
          <a:prstGeom prst="rect">
            <a:avLst/>
          </a:prstGeom>
        </p:spPr>
        <p:txBody>
          <a:bodyPr wrap="square" lIns="0" tIns="0" rIns="0" bIns="0" rtlCol="0" anchor="t">
            <a:spAutoFit/>
          </a:bodyPr>
          <a:lstStyle/>
          <a:p>
            <a:pPr marL="0" lvl="0" indent="0" algn="ctr">
              <a:lnSpc>
                <a:spcPts val="14047"/>
              </a:lnSpc>
            </a:pPr>
            <a:r>
              <a:rPr lang="en-US" sz="14000" u="none" strike="noStrike">
                <a:solidFill>
                  <a:srgbClr val="3A3A66"/>
                </a:solidFill>
                <a:latin typeface="Muli Ultra-Bold"/>
              </a:rPr>
              <a:t>Diode</a:t>
            </a:r>
          </a:p>
          <a:p>
            <a:pPr marL="0" lvl="0" indent="0" algn="ctr">
              <a:lnSpc>
                <a:spcPts val="14047"/>
              </a:lnSpc>
            </a:pPr>
            <a:r>
              <a:rPr lang="en-US" sz="14000" u="none" strike="noStrike">
                <a:solidFill>
                  <a:srgbClr val="3A3A66"/>
                </a:solidFill>
                <a:latin typeface="Muli Ultra-Bold"/>
              </a:rPr>
              <a:t>bán dẫn</a:t>
            </a:r>
          </a:p>
        </p:txBody>
      </p:sp>
      <p:sp>
        <p:nvSpPr>
          <p:cNvPr id="8" name="TextBox 8" descr="n11 zalo Dinh Bac"/>
          <p:cNvSpPr txBox="1"/>
          <p:nvPr/>
        </p:nvSpPr>
        <p:spPr>
          <a:xfrm>
            <a:off x="990600" y="6498877"/>
            <a:ext cx="16306800" cy="2920800"/>
          </a:xfrm>
          <a:prstGeom prst="rect">
            <a:avLst/>
          </a:prstGeom>
        </p:spPr>
        <p:txBody>
          <a:bodyPr wrap="square" lIns="0" tIns="0" rIns="0" bIns="0" rtlCol="0" anchor="t">
            <a:spAutoFit/>
          </a:bodyPr>
          <a:lstStyle/>
          <a:p>
            <a:pPr marL="571500" indent="-571500" algn="just">
              <a:lnSpc>
                <a:spcPct val="120000"/>
              </a:lnSpc>
              <a:buFont typeface="Wingdings" panose="05000000000000000000" pitchFamily="2" charset="2"/>
              <a:buChar char="Ø"/>
            </a:pPr>
            <a:r>
              <a:rPr lang="vi-VN" sz="4047">
                <a:solidFill>
                  <a:srgbClr val="FFFFFF"/>
                </a:solidFill>
              </a:rPr>
              <a:t>Diode là linh kiện bán dẫn đầu tiên. Khả năng chỉnh lưu của tinh thể được nhà vật lý người Đức Ferdinand Braun phát hiện năm 1874.</a:t>
            </a:r>
            <a:endParaRPr lang="en-US" sz="4047">
              <a:solidFill>
                <a:srgbClr val="FFFFFF"/>
              </a:solidFill>
            </a:endParaRPr>
          </a:p>
          <a:p>
            <a:pPr marL="571500" indent="-571500" algn="just">
              <a:lnSpc>
                <a:spcPct val="120000"/>
              </a:lnSpc>
              <a:buFont typeface="Wingdings" panose="05000000000000000000" pitchFamily="2" charset="2"/>
              <a:buChar char="Ø"/>
            </a:pPr>
            <a:r>
              <a:rPr lang="en-US" sz="4047" b="1">
                <a:solidFill>
                  <a:srgbClr val="FFFFFF"/>
                </a:solidFill>
                <a:latin typeface="Arial" panose="020B0604020202020204" pitchFamily="34" charset="0"/>
                <a:cs typeface="Arial" panose="020B0604020202020204" pitchFamily="34" charset="0"/>
              </a:rPr>
              <a:t>Diode bán dẫn, loại sử dụng phổ biến nhất hiện nay. Vậy Diode bán dẫn cấu tạo và hoạt động như thế nào?</a:t>
            </a:r>
          </a:p>
        </p:txBody>
      </p:sp>
      <p:sp>
        <p:nvSpPr>
          <p:cNvPr id="9" name="Freeform 2" descr="n11 zalo Dinh Bac">
            <a:extLst>
              <a:ext uri="{FF2B5EF4-FFF2-40B4-BE49-F238E27FC236}">
                <a16:creationId xmlns:a16="http://schemas.microsoft.com/office/drawing/2014/main" id="{01F8C83A-B47D-D80C-E5AE-61FB9F3856BD}"/>
              </a:ext>
            </a:extLst>
          </p:cNvPr>
          <p:cNvSpPr/>
          <p:nvPr/>
        </p:nvSpPr>
        <p:spPr>
          <a:xfrm>
            <a:off x="57242" y="4553470"/>
            <a:ext cx="4015139" cy="1204542"/>
          </a:xfrm>
          <a:custGeom>
            <a:avLst/>
            <a:gdLst/>
            <a:ahLst/>
            <a:cxnLst/>
            <a:rect l="l" t="t" r="r" b="b"/>
            <a:pathLst>
              <a:path w="4015139" h="1204542">
                <a:moveTo>
                  <a:pt x="0" y="0"/>
                </a:moveTo>
                <a:lnTo>
                  <a:pt x="4015139" y="0"/>
                </a:lnTo>
                <a:lnTo>
                  <a:pt x="4015139" y="1204542"/>
                </a:lnTo>
                <a:lnTo>
                  <a:pt x="0" y="1204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3" descr="n11 zalo Dinh Bac">
            <a:extLst>
              <a:ext uri="{FF2B5EF4-FFF2-40B4-BE49-F238E27FC236}">
                <a16:creationId xmlns:a16="http://schemas.microsoft.com/office/drawing/2014/main" id="{DD2D4E9C-9FFB-4ECB-A833-802E14BC1BF4}"/>
              </a:ext>
            </a:extLst>
          </p:cNvPr>
          <p:cNvSpPr/>
          <p:nvPr/>
        </p:nvSpPr>
        <p:spPr>
          <a:xfrm>
            <a:off x="14564746" y="3912367"/>
            <a:ext cx="3593660" cy="1621639"/>
          </a:xfrm>
          <a:custGeom>
            <a:avLst/>
            <a:gdLst/>
            <a:ahLst/>
            <a:cxnLst/>
            <a:rect l="l" t="t" r="r" b="b"/>
            <a:pathLst>
              <a:path w="3593660" h="1621639">
                <a:moveTo>
                  <a:pt x="0" y="0"/>
                </a:moveTo>
                <a:lnTo>
                  <a:pt x="3593660" y="0"/>
                </a:lnTo>
                <a:lnTo>
                  <a:pt x="3593660" y="1621639"/>
                </a:lnTo>
                <a:lnTo>
                  <a:pt x="0" y="1621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A3A66"/>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781045" y="1714500"/>
            <a:ext cx="16714475" cy="7924800"/>
            <a:chOff x="0" y="0"/>
            <a:chExt cx="1315979" cy="2221716"/>
          </a:xfrm>
        </p:grpSpPr>
        <p:sp>
          <p:nvSpPr>
            <p:cNvPr id="3" name="Freeform 3"/>
            <p:cNvSpPr/>
            <p:nvPr/>
          </p:nvSpPr>
          <p:spPr>
            <a:xfrm>
              <a:off x="0" y="0"/>
              <a:ext cx="1315979" cy="2221716"/>
            </a:xfrm>
            <a:custGeom>
              <a:avLst/>
              <a:gdLst/>
              <a:ahLst/>
              <a:cxnLst/>
              <a:rect l="l" t="t" r="r" b="b"/>
              <a:pathLst>
                <a:path w="1315979" h="2221716">
                  <a:moveTo>
                    <a:pt x="58641" y="0"/>
                  </a:moveTo>
                  <a:lnTo>
                    <a:pt x="1257338" y="0"/>
                  </a:lnTo>
                  <a:cubicBezTo>
                    <a:pt x="1289725" y="0"/>
                    <a:pt x="1315979" y="26255"/>
                    <a:pt x="1315979" y="58641"/>
                  </a:cubicBezTo>
                  <a:lnTo>
                    <a:pt x="1315979" y="2163074"/>
                  </a:lnTo>
                  <a:cubicBezTo>
                    <a:pt x="1315979" y="2178627"/>
                    <a:pt x="1309801" y="2193543"/>
                    <a:pt x="1298804" y="2204540"/>
                  </a:cubicBezTo>
                  <a:cubicBezTo>
                    <a:pt x="1287806" y="2215537"/>
                    <a:pt x="1272891" y="2221716"/>
                    <a:pt x="1257338" y="2221716"/>
                  </a:cubicBezTo>
                  <a:lnTo>
                    <a:pt x="58641" y="2221716"/>
                  </a:lnTo>
                  <a:cubicBezTo>
                    <a:pt x="43089" y="2221716"/>
                    <a:pt x="28173" y="2215537"/>
                    <a:pt x="17176" y="2204540"/>
                  </a:cubicBezTo>
                  <a:cubicBezTo>
                    <a:pt x="6178" y="2193543"/>
                    <a:pt x="0" y="2178627"/>
                    <a:pt x="0" y="2163074"/>
                  </a:cubicBezTo>
                  <a:lnTo>
                    <a:pt x="0" y="58641"/>
                  </a:lnTo>
                  <a:cubicBezTo>
                    <a:pt x="0" y="43089"/>
                    <a:pt x="6178" y="28173"/>
                    <a:pt x="17176" y="17176"/>
                  </a:cubicBezTo>
                  <a:cubicBezTo>
                    <a:pt x="28173" y="6178"/>
                    <a:pt x="43089" y="0"/>
                    <a:pt x="58641"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1315979" cy="2231241"/>
            </a:xfrm>
            <a:prstGeom prst="rect">
              <a:avLst/>
            </a:prstGeom>
          </p:spPr>
          <p:txBody>
            <a:bodyPr lIns="254000" tIns="254000" rIns="254000" bIns="254000" rtlCol="0" anchor="ctr"/>
            <a:lstStyle/>
            <a:p>
              <a:pPr marL="0" lvl="1" indent="0" algn="ctr">
                <a:lnSpc>
                  <a:spcPts val="3120"/>
                </a:lnSpc>
                <a:spcBef>
                  <a:spcPct val="0"/>
                </a:spcBef>
              </a:pPr>
              <a:endParaRPr/>
            </a:p>
          </p:txBody>
        </p:sp>
      </p:grpSp>
      <p:sp>
        <p:nvSpPr>
          <p:cNvPr id="22" name="TextBox 22" descr="n11 zalo Dinh Bac"/>
          <p:cNvSpPr txBox="1"/>
          <p:nvPr/>
        </p:nvSpPr>
        <p:spPr>
          <a:xfrm>
            <a:off x="826765" y="443655"/>
            <a:ext cx="8197841" cy="1094723"/>
          </a:xfrm>
          <a:prstGeom prst="rect">
            <a:avLst/>
          </a:prstGeom>
        </p:spPr>
        <p:txBody>
          <a:bodyPr wrap="square" lIns="0" tIns="0" rIns="0" bIns="0" rtlCol="0" anchor="t">
            <a:spAutoFit/>
          </a:bodyPr>
          <a:lstStyle/>
          <a:p>
            <a:pPr marL="0" lvl="1" indent="0" algn="just">
              <a:lnSpc>
                <a:spcPts val="8969"/>
              </a:lnSpc>
              <a:spcBef>
                <a:spcPct val="0"/>
              </a:spcBef>
            </a:pPr>
            <a:r>
              <a:rPr lang="en-US" sz="7474">
                <a:solidFill>
                  <a:srgbClr val="FFFFFF"/>
                </a:solidFill>
                <a:latin typeface="Muli Ultra-Bold"/>
              </a:rPr>
              <a:t>I. Diode bán dẫn</a:t>
            </a:r>
          </a:p>
        </p:txBody>
      </p:sp>
      <p:sp>
        <p:nvSpPr>
          <p:cNvPr id="32" name="TextBox 31" descr="n11 zalo Dinh Bac">
            <a:extLst>
              <a:ext uri="{FF2B5EF4-FFF2-40B4-BE49-F238E27FC236}">
                <a16:creationId xmlns:a16="http://schemas.microsoft.com/office/drawing/2014/main" id="{6947703F-6025-78A1-C48F-EB8C4C0D1D6C}"/>
              </a:ext>
            </a:extLst>
          </p:cNvPr>
          <p:cNvSpPr txBox="1"/>
          <p:nvPr/>
        </p:nvSpPr>
        <p:spPr>
          <a:xfrm>
            <a:off x="1142999" y="2095500"/>
            <a:ext cx="9372600" cy="7344062"/>
          </a:xfrm>
          <a:prstGeom prst="rect">
            <a:avLst/>
          </a:prstGeom>
          <a:noFill/>
        </p:spPr>
        <p:txBody>
          <a:bodyPr wrap="square">
            <a:spAutoFit/>
          </a:bodyPr>
          <a:lstStyle/>
          <a:p>
            <a:pPr marL="571500" indent="-571500" algn="just">
              <a:lnSpc>
                <a:spcPct val="114000"/>
              </a:lnSpc>
              <a:spcBef>
                <a:spcPts val="600"/>
              </a:spcBef>
              <a:spcAft>
                <a:spcPts val="600"/>
              </a:spcAft>
              <a:buFont typeface="Wingdings" panose="05000000000000000000" pitchFamily="2" charset="2"/>
              <a:buChar char="Ø"/>
            </a:pPr>
            <a:r>
              <a:rPr lang="en-US" sz="5000">
                <a:latin typeface="Arial" panose="020B0604020202020204" pitchFamily="34" charset="0"/>
                <a:cs typeface="Arial" panose="020B0604020202020204" pitchFamily="34" charset="0"/>
              </a:rPr>
              <a:t>Diode bán dẫn là linh kiện bán dẫn cho dòng điện đi qua theo một chiều.</a:t>
            </a:r>
          </a:p>
          <a:p>
            <a:pPr marL="571500" indent="-571500" algn="just">
              <a:lnSpc>
                <a:spcPct val="114000"/>
              </a:lnSpc>
              <a:spcBef>
                <a:spcPts val="600"/>
              </a:spcBef>
              <a:spcAft>
                <a:spcPts val="600"/>
              </a:spcAft>
              <a:buFont typeface="Wingdings" panose="05000000000000000000" pitchFamily="2" charset="2"/>
              <a:buChar char="Ø"/>
            </a:pPr>
            <a:r>
              <a:rPr lang="en-US" sz="5000">
                <a:latin typeface="Arial" panose="020B0604020202020204" pitchFamily="34" charset="0"/>
                <a:cs typeface="Arial" panose="020B0604020202020204" pitchFamily="34" charset="0"/>
              </a:rPr>
              <a:t>Cấu tạo của diode bán dẫn có hai cực là anode (kí hiệu là A) và cathode (kí hiệu là K).</a:t>
            </a:r>
          </a:p>
          <a:p>
            <a:pPr marL="571500" indent="-571500" algn="just">
              <a:lnSpc>
                <a:spcPct val="114000"/>
              </a:lnSpc>
              <a:spcBef>
                <a:spcPts val="600"/>
              </a:spcBef>
              <a:spcAft>
                <a:spcPts val="600"/>
              </a:spcAft>
              <a:buFont typeface="Wingdings" panose="05000000000000000000" pitchFamily="2" charset="2"/>
              <a:buChar char="Ø"/>
            </a:pPr>
            <a:r>
              <a:rPr lang="en-US" sz="5000">
                <a:latin typeface="Arial" panose="020B0604020202020204" pitchFamily="34" charset="0"/>
                <a:cs typeface="Arial" panose="020B0604020202020204" pitchFamily="34" charset="0"/>
              </a:rPr>
              <a:t>Diode trong các mạch điện được kí hiệu như Hình 4.1b.</a:t>
            </a:r>
          </a:p>
        </p:txBody>
      </p:sp>
      <p:pic>
        <p:nvPicPr>
          <p:cNvPr id="6" name="Picture 5" descr="n11 zalo Dinh Bac">
            <a:extLst>
              <a:ext uri="{FF2B5EF4-FFF2-40B4-BE49-F238E27FC236}">
                <a16:creationId xmlns:a16="http://schemas.microsoft.com/office/drawing/2014/main" id="{FC56CEFB-84E2-DDD4-0EC1-7D6A41D080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896599" y="1866034"/>
            <a:ext cx="6324601" cy="7673199"/>
          </a:xfrm>
          <a:prstGeom prst="rect">
            <a:avLst/>
          </a:prstGeom>
        </p:spPr>
      </p:pic>
    </p:spTree>
    <p:extLst>
      <p:ext uri="{BB962C8B-B14F-4D97-AF65-F5344CB8AC3E}">
        <p14:creationId xmlns:p14="http://schemas.microsoft.com/office/powerpoint/2010/main" val="325888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fade">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xEl>
                                              <p:pRg st="1" end="1"/>
                                            </p:txEl>
                                          </p:spTgt>
                                        </p:tgtEl>
                                        <p:attrNameLst>
                                          <p:attrName>style.visibility</p:attrName>
                                        </p:attrNameLst>
                                      </p:cBhvr>
                                      <p:to>
                                        <p:strVal val="visible"/>
                                      </p:to>
                                    </p:set>
                                    <p:animEffect transition="in" filter="fade">
                                      <p:cBhvr>
                                        <p:cTn id="22" dur="500"/>
                                        <p:tgtEl>
                                          <p:spTgt spid="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xEl>
                                              <p:pRg st="2" end="2"/>
                                            </p:txEl>
                                          </p:spTgt>
                                        </p:tgtEl>
                                        <p:attrNameLst>
                                          <p:attrName>style.visibility</p:attrName>
                                        </p:attrNameLst>
                                      </p:cBhvr>
                                      <p:to>
                                        <p:strVal val="visible"/>
                                      </p:to>
                                    </p:set>
                                    <p:animEffect transition="in" filter="fade">
                                      <p:cBhvr>
                                        <p:cTn id="2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A3A66"/>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781045" y="1714500"/>
            <a:ext cx="16714475" cy="7924800"/>
            <a:chOff x="0" y="0"/>
            <a:chExt cx="1315979" cy="2221716"/>
          </a:xfrm>
        </p:grpSpPr>
        <p:sp>
          <p:nvSpPr>
            <p:cNvPr id="3" name="Freeform 3"/>
            <p:cNvSpPr/>
            <p:nvPr/>
          </p:nvSpPr>
          <p:spPr>
            <a:xfrm>
              <a:off x="0" y="0"/>
              <a:ext cx="1315979" cy="2221716"/>
            </a:xfrm>
            <a:custGeom>
              <a:avLst/>
              <a:gdLst/>
              <a:ahLst/>
              <a:cxnLst/>
              <a:rect l="l" t="t" r="r" b="b"/>
              <a:pathLst>
                <a:path w="1315979" h="2221716">
                  <a:moveTo>
                    <a:pt x="58641" y="0"/>
                  </a:moveTo>
                  <a:lnTo>
                    <a:pt x="1257338" y="0"/>
                  </a:lnTo>
                  <a:cubicBezTo>
                    <a:pt x="1289725" y="0"/>
                    <a:pt x="1315979" y="26255"/>
                    <a:pt x="1315979" y="58641"/>
                  </a:cubicBezTo>
                  <a:lnTo>
                    <a:pt x="1315979" y="2163074"/>
                  </a:lnTo>
                  <a:cubicBezTo>
                    <a:pt x="1315979" y="2178627"/>
                    <a:pt x="1309801" y="2193543"/>
                    <a:pt x="1298804" y="2204540"/>
                  </a:cubicBezTo>
                  <a:cubicBezTo>
                    <a:pt x="1287806" y="2215537"/>
                    <a:pt x="1272891" y="2221716"/>
                    <a:pt x="1257338" y="2221716"/>
                  </a:cubicBezTo>
                  <a:lnTo>
                    <a:pt x="58641" y="2221716"/>
                  </a:lnTo>
                  <a:cubicBezTo>
                    <a:pt x="43089" y="2221716"/>
                    <a:pt x="28173" y="2215537"/>
                    <a:pt x="17176" y="2204540"/>
                  </a:cubicBezTo>
                  <a:cubicBezTo>
                    <a:pt x="6178" y="2193543"/>
                    <a:pt x="0" y="2178627"/>
                    <a:pt x="0" y="2163074"/>
                  </a:cubicBezTo>
                  <a:lnTo>
                    <a:pt x="0" y="58641"/>
                  </a:lnTo>
                  <a:cubicBezTo>
                    <a:pt x="0" y="43089"/>
                    <a:pt x="6178" y="28173"/>
                    <a:pt x="17176" y="17176"/>
                  </a:cubicBezTo>
                  <a:cubicBezTo>
                    <a:pt x="28173" y="6178"/>
                    <a:pt x="43089" y="0"/>
                    <a:pt x="58641"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1315979" cy="2231241"/>
            </a:xfrm>
            <a:prstGeom prst="rect">
              <a:avLst/>
            </a:prstGeom>
          </p:spPr>
          <p:txBody>
            <a:bodyPr lIns="254000" tIns="254000" rIns="254000" bIns="254000" rtlCol="0" anchor="ctr"/>
            <a:lstStyle/>
            <a:p>
              <a:pPr marL="0" lvl="1" indent="0" algn="ctr">
                <a:lnSpc>
                  <a:spcPts val="3120"/>
                </a:lnSpc>
                <a:spcBef>
                  <a:spcPct val="0"/>
                </a:spcBef>
              </a:pPr>
              <a:endParaRPr/>
            </a:p>
          </p:txBody>
        </p:sp>
      </p:grpSp>
      <p:sp>
        <p:nvSpPr>
          <p:cNvPr id="22" name="TextBox 22" descr="n11 zalo Dinh Bac"/>
          <p:cNvSpPr txBox="1"/>
          <p:nvPr/>
        </p:nvSpPr>
        <p:spPr>
          <a:xfrm>
            <a:off x="826765" y="443655"/>
            <a:ext cx="8197841" cy="1094723"/>
          </a:xfrm>
          <a:prstGeom prst="rect">
            <a:avLst/>
          </a:prstGeom>
        </p:spPr>
        <p:txBody>
          <a:bodyPr wrap="square" lIns="0" tIns="0" rIns="0" bIns="0" rtlCol="0" anchor="t">
            <a:spAutoFit/>
          </a:bodyPr>
          <a:lstStyle/>
          <a:p>
            <a:pPr marL="0" lvl="1" indent="0" algn="just">
              <a:lnSpc>
                <a:spcPts val="8969"/>
              </a:lnSpc>
              <a:spcBef>
                <a:spcPct val="0"/>
              </a:spcBef>
            </a:pPr>
            <a:r>
              <a:rPr lang="en-US" sz="7474">
                <a:solidFill>
                  <a:srgbClr val="FFFFFF"/>
                </a:solidFill>
                <a:latin typeface="Muli Ultra-Bold"/>
              </a:rPr>
              <a:t>I. Diode bán dẫn</a:t>
            </a:r>
          </a:p>
        </p:txBody>
      </p:sp>
      <p:pic>
        <p:nvPicPr>
          <p:cNvPr id="6" name="Picture 5" descr="n11 zalo Dinh Bac">
            <a:extLst>
              <a:ext uri="{FF2B5EF4-FFF2-40B4-BE49-F238E27FC236}">
                <a16:creationId xmlns:a16="http://schemas.microsoft.com/office/drawing/2014/main" id="{FC56CEFB-84E2-DDD4-0EC1-7D6A41D080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896599" y="1866034"/>
            <a:ext cx="6324601" cy="7673199"/>
          </a:xfrm>
          <a:prstGeom prst="rect">
            <a:avLst/>
          </a:prstGeom>
        </p:spPr>
      </p:pic>
      <p:sp>
        <p:nvSpPr>
          <p:cNvPr id="5" name="Freeform 2" descr="n11 zalo Dinh Bac">
            <a:extLst>
              <a:ext uri="{FF2B5EF4-FFF2-40B4-BE49-F238E27FC236}">
                <a16:creationId xmlns:a16="http://schemas.microsoft.com/office/drawing/2014/main" id="{4C7B9C3E-0B9C-3507-5EE0-96FC349FBFFC}"/>
              </a:ext>
            </a:extLst>
          </p:cNvPr>
          <p:cNvSpPr/>
          <p:nvPr/>
        </p:nvSpPr>
        <p:spPr>
          <a:xfrm>
            <a:off x="2362200" y="2400300"/>
            <a:ext cx="6453537" cy="2133601"/>
          </a:xfrm>
          <a:custGeom>
            <a:avLst/>
            <a:gdLst/>
            <a:ahLst/>
            <a:cxnLst/>
            <a:rect l="l" t="t" r="r" b="b"/>
            <a:pathLst>
              <a:path w="4015139" h="1204542">
                <a:moveTo>
                  <a:pt x="0" y="0"/>
                </a:moveTo>
                <a:lnTo>
                  <a:pt x="4015139" y="0"/>
                </a:lnTo>
                <a:lnTo>
                  <a:pt x="4015139" y="1204542"/>
                </a:lnTo>
                <a:lnTo>
                  <a:pt x="0" y="12045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3" descr="n11 zalo Dinh Bac">
            <a:extLst>
              <a:ext uri="{FF2B5EF4-FFF2-40B4-BE49-F238E27FC236}">
                <a16:creationId xmlns:a16="http://schemas.microsoft.com/office/drawing/2014/main" id="{419CD5B1-B004-6094-FE3A-3ED54E112918}"/>
              </a:ext>
            </a:extLst>
          </p:cNvPr>
          <p:cNvSpPr/>
          <p:nvPr/>
        </p:nvSpPr>
        <p:spPr>
          <a:xfrm>
            <a:off x="2506937" y="6140201"/>
            <a:ext cx="6615292" cy="2466274"/>
          </a:xfrm>
          <a:custGeom>
            <a:avLst/>
            <a:gdLst/>
            <a:ahLst/>
            <a:cxnLst/>
            <a:rect l="l" t="t" r="r" b="b"/>
            <a:pathLst>
              <a:path w="3593660" h="1621639">
                <a:moveTo>
                  <a:pt x="0" y="0"/>
                </a:moveTo>
                <a:lnTo>
                  <a:pt x="3593660" y="0"/>
                </a:lnTo>
                <a:lnTo>
                  <a:pt x="3593660" y="1621639"/>
                </a:lnTo>
                <a:lnTo>
                  <a:pt x="0" y="16216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93075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A3A66"/>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781044" y="1691411"/>
            <a:ext cx="16714475" cy="7924800"/>
            <a:chOff x="0" y="0"/>
            <a:chExt cx="1315979" cy="2221716"/>
          </a:xfrm>
        </p:grpSpPr>
        <p:sp>
          <p:nvSpPr>
            <p:cNvPr id="3" name="Freeform 3"/>
            <p:cNvSpPr/>
            <p:nvPr/>
          </p:nvSpPr>
          <p:spPr>
            <a:xfrm>
              <a:off x="0" y="0"/>
              <a:ext cx="1315979" cy="2221716"/>
            </a:xfrm>
            <a:custGeom>
              <a:avLst/>
              <a:gdLst/>
              <a:ahLst/>
              <a:cxnLst/>
              <a:rect l="l" t="t" r="r" b="b"/>
              <a:pathLst>
                <a:path w="1315979" h="2221716">
                  <a:moveTo>
                    <a:pt x="58641" y="0"/>
                  </a:moveTo>
                  <a:lnTo>
                    <a:pt x="1257338" y="0"/>
                  </a:lnTo>
                  <a:cubicBezTo>
                    <a:pt x="1289725" y="0"/>
                    <a:pt x="1315979" y="26255"/>
                    <a:pt x="1315979" y="58641"/>
                  </a:cubicBezTo>
                  <a:lnTo>
                    <a:pt x="1315979" y="2163074"/>
                  </a:lnTo>
                  <a:cubicBezTo>
                    <a:pt x="1315979" y="2178627"/>
                    <a:pt x="1309801" y="2193543"/>
                    <a:pt x="1298804" y="2204540"/>
                  </a:cubicBezTo>
                  <a:cubicBezTo>
                    <a:pt x="1287806" y="2215537"/>
                    <a:pt x="1272891" y="2221716"/>
                    <a:pt x="1257338" y="2221716"/>
                  </a:cubicBezTo>
                  <a:lnTo>
                    <a:pt x="58641" y="2221716"/>
                  </a:lnTo>
                  <a:cubicBezTo>
                    <a:pt x="43089" y="2221716"/>
                    <a:pt x="28173" y="2215537"/>
                    <a:pt x="17176" y="2204540"/>
                  </a:cubicBezTo>
                  <a:cubicBezTo>
                    <a:pt x="6178" y="2193543"/>
                    <a:pt x="0" y="2178627"/>
                    <a:pt x="0" y="2163074"/>
                  </a:cubicBezTo>
                  <a:lnTo>
                    <a:pt x="0" y="58641"/>
                  </a:lnTo>
                  <a:cubicBezTo>
                    <a:pt x="0" y="43089"/>
                    <a:pt x="6178" y="28173"/>
                    <a:pt x="17176" y="17176"/>
                  </a:cubicBezTo>
                  <a:cubicBezTo>
                    <a:pt x="28173" y="6178"/>
                    <a:pt x="43089" y="0"/>
                    <a:pt x="58641"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1315979" cy="2231241"/>
            </a:xfrm>
            <a:prstGeom prst="rect">
              <a:avLst/>
            </a:prstGeom>
          </p:spPr>
          <p:txBody>
            <a:bodyPr lIns="254000" tIns="254000" rIns="254000" bIns="254000" rtlCol="0" anchor="ctr"/>
            <a:lstStyle/>
            <a:p>
              <a:pPr marL="0" lvl="1" indent="0" algn="ctr">
                <a:lnSpc>
                  <a:spcPts val="3120"/>
                </a:lnSpc>
                <a:spcBef>
                  <a:spcPct val="0"/>
                </a:spcBef>
              </a:pPr>
              <a:endParaRPr/>
            </a:p>
          </p:txBody>
        </p:sp>
      </p:grpSp>
      <p:sp>
        <p:nvSpPr>
          <p:cNvPr id="22" name="TextBox 22" descr="n11 zalo Dinh Bac"/>
          <p:cNvSpPr txBox="1"/>
          <p:nvPr/>
        </p:nvSpPr>
        <p:spPr>
          <a:xfrm>
            <a:off x="826765" y="443655"/>
            <a:ext cx="8197841" cy="1094723"/>
          </a:xfrm>
          <a:prstGeom prst="rect">
            <a:avLst/>
          </a:prstGeom>
        </p:spPr>
        <p:txBody>
          <a:bodyPr wrap="square" lIns="0" tIns="0" rIns="0" bIns="0" rtlCol="0" anchor="t">
            <a:spAutoFit/>
          </a:bodyPr>
          <a:lstStyle/>
          <a:p>
            <a:pPr marL="0" lvl="1" indent="0" algn="just">
              <a:lnSpc>
                <a:spcPts val="8969"/>
              </a:lnSpc>
              <a:spcBef>
                <a:spcPct val="0"/>
              </a:spcBef>
            </a:pPr>
            <a:r>
              <a:rPr lang="en-US" sz="7474">
                <a:solidFill>
                  <a:srgbClr val="FFFFFF"/>
                </a:solidFill>
                <a:latin typeface="Muli Ultra-Bold"/>
              </a:rPr>
              <a:t>I. Diode bán dẫn</a:t>
            </a:r>
          </a:p>
        </p:txBody>
      </p:sp>
      <p:sp>
        <p:nvSpPr>
          <p:cNvPr id="32" name="TextBox 31" descr="n11 zalo Dinh Bac">
            <a:extLst>
              <a:ext uri="{FF2B5EF4-FFF2-40B4-BE49-F238E27FC236}">
                <a16:creationId xmlns:a16="http://schemas.microsoft.com/office/drawing/2014/main" id="{6947703F-6025-78A1-C48F-EB8C4C0D1D6C}"/>
              </a:ext>
            </a:extLst>
          </p:cNvPr>
          <p:cNvSpPr txBox="1"/>
          <p:nvPr/>
        </p:nvSpPr>
        <p:spPr>
          <a:xfrm>
            <a:off x="1066800" y="2400836"/>
            <a:ext cx="7467600" cy="6247864"/>
          </a:xfrm>
          <a:prstGeom prst="rect">
            <a:avLst/>
          </a:prstGeom>
          <a:noFill/>
        </p:spPr>
        <p:txBody>
          <a:bodyPr wrap="square">
            <a:spAutoFit/>
          </a:bodyPr>
          <a:lstStyle/>
          <a:p>
            <a:pPr marL="571500" indent="-571500" algn="just">
              <a:buFont typeface="Wingdings" panose="05000000000000000000" pitchFamily="2" charset="2"/>
              <a:buChar char="Ø"/>
            </a:pPr>
            <a:r>
              <a:rPr lang="en-US" sz="5000">
                <a:latin typeface="Arial" panose="020B0604020202020204" pitchFamily="34" charset="0"/>
                <a:cs typeface="Arial" panose="020B0604020202020204" pitchFamily="34" charset="0"/>
              </a:rPr>
              <a:t>Đối với dòng điện một chiều, khi mắc diode có anode nối với cực dương và cathode nối với cực âm của nguồn thì nó cho dòng điện chạy qua, gọi là dòng điện thuận.</a:t>
            </a:r>
          </a:p>
        </p:txBody>
      </p:sp>
      <p:pic>
        <p:nvPicPr>
          <p:cNvPr id="34" name="Picture 33" descr="n11 zalo Dinh Bac">
            <a:extLst>
              <a:ext uri="{FF2B5EF4-FFF2-40B4-BE49-F238E27FC236}">
                <a16:creationId xmlns:a16="http://schemas.microsoft.com/office/drawing/2014/main" id="{3124D285-3FB7-11EC-62A1-622A0B1895B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t="3157" r="50740"/>
          <a:stretch/>
        </p:blipFill>
        <p:spPr>
          <a:xfrm>
            <a:off x="8659485" y="2552701"/>
            <a:ext cx="8270308" cy="55741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fade">
                                      <p:cBhvr>
                                        <p:cTn id="1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A3A66"/>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781045" y="1714500"/>
            <a:ext cx="16714475" cy="7924800"/>
            <a:chOff x="0" y="0"/>
            <a:chExt cx="1315979" cy="2221716"/>
          </a:xfrm>
        </p:grpSpPr>
        <p:sp>
          <p:nvSpPr>
            <p:cNvPr id="3" name="Freeform 3"/>
            <p:cNvSpPr/>
            <p:nvPr/>
          </p:nvSpPr>
          <p:spPr>
            <a:xfrm>
              <a:off x="0" y="0"/>
              <a:ext cx="1315979" cy="2221716"/>
            </a:xfrm>
            <a:custGeom>
              <a:avLst/>
              <a:gdLst/>
              <a:ahLst/>
              <a:cxnLst/>
              <a:rect l="l" t="t" r="r" b="b"/>
              <a:pathLst>
                <a:path w="1315979" h="2221716">
                  <a:moveTo>
                    <a:pt x="58641" y="0"/>
                  </a:moveTo>
                  <a:lnTo>
                    <a:pt x="1257338" y="0"/>
                  </a:lnTo>
                  <a:cubicBezTo>
                    <a:pt x="1289725" y="0"/>
                    <a:pt x="1315979" y="26255"/>
                    <a:pt x="1315979" y="58641"/>
                  </a:cubicBezTo>
                  <a:lnTo>
                    <a:pt x="1315979" y="2163074"/>
                  </a:lnTo>
                  <a:cubicBezTo>
                    <a:pt x="1315979" y="2178627"/>
                    <a:pt x="1309801" y="2193543"/>
                    <a:pt x="1298804" y="2204540"/>
                  </a:cubicBezTo>
                  <a:cubicBezTo>
                    <a:pt x="1287806" y="2215537"/>
                    <a:pt x="1272891" y="2221716"/>
                    <a:pt x="1257338" y="2221716"/>
                  </a:cubicBezTo>
                  <a:lnTo>
                    <a:pt x="58641" y="2221716"/>
                  </a:lnTo>
                  <a:cubicBezTo>
                    <a:pt x="43089" y="2221716"/>
                    <a:pt x="28173" y="2215537"/>
                    <a:pt x="17176" y="2204540"/>
                  </a:cubicBezTo>
                  <a:cubicBezTo>
                    <a:pt x="6178" y="2193543"/>
                    <a:pt x="0" y="2178627"/>
                    <a:pt x="0" y="2163074"/>
                  </a:cubicBezTo>
                  <a:lnTo>
                    <a:pt x="0" y="58641"/>
                  </a:lnTo>
                  <a:cubicBezTo>
                    <a:pt x="0" y="43089"/>
                    <a:pt x="6178" y="28173"/>
                    <a:pt x="17176" y="17176"/>
                  </a:cubicBezTo>
                  <a:cubicBezTo>
                    <a:pt x="28173" y="6178"/>
                    <a:pt x="43089" y="0"/>
                    <a:pt x="58641"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1315979" cy="2231241"/>
            </a:xfrm>
            <a:prstGeom prst="rect">
              <a:avLst/>
            </a:prstGeom>
          </p:spPr>
          <p:txBody>
            <a:bodyPr lIns="254000" tIns="254000" rIns="254000" bIns="254000" rtlCol="0" anchor="ctr"/>
            <a:lstStyle/>
            <a:p>
              <a:pPr marL="0" lvl="1" indent="0" algn="ctr">
                <a:lnSpc>
                  <a:spcPts val="3120"/>
                </a:lnSpc>
                <a:spcBef>
                  <a:spcPct val="0"/>
                </a:spcBef>
              </a:pPr>
              <a:endParaRPr/>
            </a:p>
          </p:txBody>
        </p:sp>
      </p:grpSp>
      <p:sp>
        <p:nvSpPr>
          <p:cNvPr id="22" name="TextBox 22" descr="n11 zalo Dinh Bac"/>
          <p:cNvSpPr txBox="1"/>
          <p:nvPr/>
        </p:nvSpPr>
        <p:spPr>
          <a:xfrm>
            <a:off x="826765" y="443655"/>
            <a:ext cx="8197841" cy="1094723"/>
          </a:xfrm>
          <a:prstGeom prst="rect">
            <a:avLst/>
          </a:prstGeom>
        </p:spPr>
        <p:txBody>
          <a:bodyPr wrap="square" lIns="0" tIns="0" rIns="0" bIns="0" rtlCol="0" anchor="t">
            <a:spAutoFit/>
          </a:bodyPr>
          <a:lstStyle/>
          <a:p>
            <a:pPr marL="0" lvl="1" indent="0" algn="just">
              <a:lnSpc>
                <a:spcPts val="8969"/>
              </a:lnSpc>
              <a:spcBef>
                <a:spcPct val="0"/>
              </a:spcBef>
            </a:pPr>
            <a:r>
              <a:rPr lang="en-US" sz="7474">
                <a:solidFill>
                  <a:srgbClr val="FFFFFF"/>
                </a:solidFill>
                <a:latin typeface="Muli Ultra-Bold"/>
              </a:rPr>
              <a:t>I. Diode bán dẫn</a:t>
            </a:r>
          </a:p>
        </p:txBody>
      </p:sp>
      <p:sp>
        <p:nvSpPr>
          <p:cNvPr id="32" name="TextBox 31" descr="n11 zalo Dinh Bac">
            <a:extLst>
              <a:ext uri="{FF2B5EF4-FFF2-40B4-BE49-F238E27FC236}">
                <a16:creationId xmlns:a16="http://schemas.microsoft.com/office/drawing/2014/main" id="{6947703F-6025-78A1-C48F-EB8C4C0D1D6C}"/>
              </a:ext>
            </a:extLst>
          </p:cNvPr>
          <p:cNvSpPr txBox="1"/>
          <p:nvPr/>
        </p:nvSpPr>
        <p:spPr>
          <a:xfrm>
            <a:off x="908609" y="2535980"/>
            <a:ext cx="7500605" cy="6247864"/>
          </a:xfrm>
          <a:prstGeom prst="rect">
            <a:avLst/>
          </a:prstGeom>
          <a:noFill/>
        </p:spPr>
        <p:txBody>
          <a:bodyPr wrap="square">
            <a:spAutoFit/>
          </a:bodyPr>
          <a:lstStyle/>
          <a:p>
            <a:pPr marL="571500" indent="-571500" algn="just">
              <a:buFont typeface="Wingdings" panose="05000000000000000000" pitchFamily="2" charset="2"/>
              <a:buChar char="Ø"/>
            </a:pPr>
            <a:r>
              <a:rPr lang="en-US" sz="5000">
                <a:latin typeface="Arial" panose="020B0604020202020204" pitchFamily="34" charset="0"/>
                <a:cs typeface="Arial" panose="020B0604020202020204" pitchFamily="34" charset="0"/>
              </a:rPr>
              <a:t>Nếu mắc diode theo chiều ngược lại tức là cực dương của nguồn điện nối với cathode và cực âm nối với anode thì dòng điện đi qua có cường độ rất nhỏ, gọi là dòng điện ngược.</a:t>
            </a:r>
          </a:p>
        </p:txBody>
      </p:sp>
      <p:pic>
        <p:nvPicPr>
          <p:cNvPr id="34" name="Picture 33" descr="n11 zalo Dinh Bac">
            <a:extLst>
              <a:ext uri="{FF2B5EF4-FFF2-40B4-BE49-F238E27FC236}">
                <a16:creationId xmlns:a16="http://schemas.microsoft.com/office/drawing/2014/main" id="{3124D285-3FB7-11EC-62A1-622A0B1895B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l="49260" t="3157"/>
          <a:stretch/>
        </p:blipFill>
        <p:spPr>
          <a:xfrm>
            <a:off x="8861730" y="2636788"/>
            <a:ext cx="8501332" cy="5562600"/>
          </a:xfrm>
          <a:prstGeom prst="rect">
            <a:avLst/>
          </a:prstGeom>
        </p:spPr>
      </p:pic>
    </p:spTree>
    <p:extLst>
      <p:ext uri="{BB962C8B-B14F-4D97-AF65-F5344CB8AC3E}">
        <p14:creationId xmlns:p14="http://schemas.microsoft.com/office/powerpoint/2010/main" val="111646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fade">
                                      <p:cBhvr>
                                        <p:cTn id="1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A3A66"/>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781045" y="1714500"/>
            <a:ext cx="16714475" cy="7924800"/>
            <a:chOff x="0" y="0"/>
            <a:chExt cx="1315979" cy="2221716"/>
          </a:xfrm>
        </p:grpSpPr>
        <p:sp>
          <p:nvSpPr>
            <p:cNvPr id="3" name="Freeform 3"/>
            <p:cNvSpPr/>
            <p:nvPr/>
          </p:nvSpPr>
          <p:spPr>
            <a:xfrm>
              <a:off x="0" y="0"/>
              <a:ext cx="1315979" cy="2221716"/>
            </a:xfrm>
            <a:custGeom>
              <a:avLst/>
              <a:gdLst/>
              <a:ahLst/>
              <a:cxnLst/>
              <a:rect l="l" t="t" r="r" b="b"/>
              <a:pathLst>
                <a:path w="1315979" h="2221716">
                  <a:moveTo>
                    <a:pt x="58641" y="0"/>
                  </a:moveTo>
                  <a:lnTo>
                    <a:pt x="1257338" y="0"/>
                  </a:lnTo>
                  <a:cubicBezTo>
                    <a:pt x="1289725" y="0"/>
                    <a:pt x="1315979" y="26255"/>
                    <a:pt x="1315979" y="58641"/>
                  </a:cubicBezTo>
                  <a:lnTo>
                    <a:pt x="1315979" y="2163074"/>
                  </a:lnTo>
                  <a:cubicBezTo>
                    <a:pt x="1315979" y="2178627"/>
                    <a:pt x="1309801" y="2193543"/>
                    <a:pt x="1298804" y="2204540"/>
                  </a:cubicBezTo>
                  <a:cubicBezTo>
                    <a:pt x="1287806" y="2215537"/>
                    <a:pt x="1272891" y="2221716"/>
                    <a:pt x="1257338" y="2221716"/>
                  </a:cubicBezTo>
                  <a:lnTo>
                    <a:pt x="58641" y="2221716"/>
                  </a:lnTo>
                  <a:cubicBezTo>
                    <a:pt x="43089" y="2221716"/>
                    <a:pt x="28173" y="2215537"/>
                    <a:pt x="17176" y="2204540"/>
                  </a:cubicBezTo>
                  <a:cubicBezTo>
                    <a:pt x="6178" y="2193543"/>
                    <a:pt x="0" y="2178627"/>
                    <a:pt x="0" y="2163074"/>
                  </a:cubicBezTo>
                  <a:lnTo>
                    <a:pt x="0" y="58641"/>
                  </a:lnTo>
                  <a:cubicBezTo>
                    <a:pt x="0" y="43089"/>
                    <a:pt x="6178" y="28173"/>
                    <a:pt x="17176" y="17176"/>
                  </a:cubicBezTo>
                  <a:cubicBezTo>
                    <a:pt x="28173" y="6178"/>
                    <a:pt x="43089" y="0"/>
                    <a:pt x="58641"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1315979" cy="2231241"/>
            </a:xfrm>
            <a:prstGeom prst="rect">
              <a:avLst/>
            </a:prstGeom>
          </p:spPr>
          <p:txBody>
            <a:bodyPr lIns="254000" tIns="254000" rIns="254000" bIns="254000" rtlCol="0" anchor="ctr"/>
            <a:lstStyle/>
            <a:p>
              <a:pPr marL="0" lvl="1" indent="0" algn="ctr">
                <a:lnSpc>
                  <a:spcPts val="3120"/>
                </a:lnSpc>
                <a:spcBef>
                  <a:spcPct val="0"/>
                </a:spcBef>
              </a:pPr>
              <a:endParaRPr/>
            </a:p>
          </p:txBody>
        </p:sp>
      </p:grpSp>
      <p:sp>
        <p:nvSpPr>
          <p:cNvPr id="22" name="TextBox 22" descr="n11 zalo Dinh Bac"/>
          <p:cNvSpPr txBox="1"/>
          <p:nvPr/>
        </p:nvSpPr>
        <p:spPr>
          <a:xfrm>
            <a:off x="826765" y="443655"/>
            <a:ext cx="8197841" cy="1094723"/>
          </a:xfrm>
          <a:prstGeom prst="rect">
            <a:avLst/>
          </a:prstGeom>
        </p:spPr>
        <p:txBody>
          <a:bodyPr wrap="square" lIns="0" tIns="0" rIns="0" bIns="0" rtlCol="0" anchor="t">
            <a:spAutoFit/>
          </a:bodyPr>
          <a:lstStyle/>
          <a:p>
            <a:pPr marL="0" lvl="1" indent="0" algn="just">
              <a:lnSpc>
                <a:spcPts val="8969"/>
              </a:lnSpc>
              <a:spcBef>
                <a:spcPct val="0"/>
              </a:spcBef>
            </a:pPr>
            <a:r>
              <a:rPr lang="en-US" sz="7474">
                <a:solidFill>
                  <a:srgbClr val="FFFFFF"/>
                </a:solidFill>
                <a:latin typeface="Muli Ultra-Bold"/>
              </a:rPr>
              <a:t>I. Diode bán dẫn</a:t>
            </a:r>
          </a:p>
        </p:txBody>
      </p:sp>
      <p:sp>
        <p:nvSpPr>
          <p:cNvPr id="32" name="TextBox 31" descr="n11 zalo Dinh Bac">
            <a:extLst>
              <a:ext uri="{FF2B5EF4-FFF2-40B4-BE49-F238E27FC236}">
                <a16:creationId xmlns:a16="http://schemas.microsoft.com/office/drawing/2014/main" id="{6947703F-6025-78A1-C48F-EB8C4C0D1D6C}"/>
              </a:ext>
            </a:extLst>
          </p:cNvPr>
          <p:cNvSpPr txBox="1"/>
          <p:nvPr/>
        </p:nvSpPr>
        <p:spPr>
          <a:xfrm>
            <a:off x="1135280" y="2476023"/>
            <a:ext cx="7580810" cy="6401753"/>
          </a:xfrm>
          <a:prstGeom prst="rect">
            <a:avLst/>
          </a:prstGeom>
          <a:noFill/>
        </p:spPr>
        <p:txBody>
          <a:bodyPr wrap="square">
            <a:spAutoFit/>
          </a:bodyPr>
          <a:lstStyle/>
          <a:p>
            <a:pPr marL="571500" indent="-571500" algn="just">
              <a:spcBef>
                <a:spcPts val="600"/>
              </a:spcBef>
              <a:spcAft>
                <a:spcPts val="600"/>
              </a:spcAft>
              <a:buFont typeface="Wingdings" panose="05000000000000000000" pitchFamily="2" charset="2"/>
              <a:buChar char="Ø"/>
            </a:pPr>
            <a:r>
              <a:rPr lang="vi-VN" sz="5000">
                <a:latin typeface="Arial" panose="020B0604020202020204" pitchFamily="34" charset="0"/>
                <a:cs typeface="Arial" panose="020B0604020202020204" pitchFamily="34" charset="0"/>
              </a:rPr>
              <a:t>Diode bán dẫn thực chất là một lớp</a:t>
            </a:r>
            <a:r>
              <a:rPr lang="en-US" sz="5000">
                <a:latin typeface="Arial" panose="020B0604020202020204" pitchFamily="34" charset="0"/>
                <a:cs typeface="Arial" panose="020B0604020202020204" pitchFamily="34" charset="0"/>
              </a:rPr>
              <a:t> </a:t>
            </a:r>
            <a:r>
              <a:rPr lang="vi-VN" sz="5000">
                <a:latin typeface="Arial" panose="020B0604020202020204" pitchFamily="34" charset="0"/>
                <a:cs typeface="Arial" panose="020B0604020202020204" pitchFamily="34" charset="0"/>
              </a:rPr>
              <a:t>chuyển tiếp p-n trong khối chất bán</a:t>
            </a:r>
            <a:r>
              <a:rPr lang="en-US" sz="5000">
                <a:latin typeface="Arial" panose="020B0604020202020204" pitchFamily="34" charset="0"/>
                <a:cs typeface="Arial" panose="020B0604020202020204" pitchFamily="34" charset="0"/>
              </a:rPr>
              <a:t> </a:t>
            </a:r>
            <a:r>
              <a:rPr lang="vi-VN" sz="5000">
                <a:latin typeface="Arial" panose="020B0604020202020204" pitchFamily="34" charset="0"/>
                <a:cs typeface="Arial" panose="020B0604020202020204" pitchFamily="34" charset="0"/>
              </a:rPr>
              <a:t>dẫn.</a:t>
            </a:r>
            <a:endParaRPr lang="en-US" sz="5000">
              <a:latin typeface="Arial" panose="020B0604020202020204" pitchFamily="34" charset="0"/>
              <a:cs typeface="Arial" panose="020B0604020202020204" pitchFamily="34" charset="0"/>
            </a:endParaRPr>
          </a:p>
          <a:p>
            <a:pPr marL="571500" indent="-571500" algn="just">
              <a:spcBef>
                <a:spcPts val="600"/>
              </a:spcBef>
              <a:spcAft>
                <a:spcPts val="600"/>
              </a:spcAft>
              <a:buFont typeface="Wingdings" panose="05000000000000000000" pitchFamily="2" charset="2"/>
              <a:buChar char="Ø"/>
            </a:pPr>
            <a:r>
              <a:rPr lang="vi-VN" sz="5000">
                <a:latin typeface="Arial" panose="020B0604020202020204" pitchFamily="34" charset="0"/>
                <a:cs typeface="Arial" panose="020B0604020202020204" pitchFamily="34" charset="0"/>
              </a:rPr>
              <a:t>Mối quan hệ giữa dòng điện thuận</a:t>
            </a:r>
            <a:r>
              <a:rPr lang="en-US" sz="5000">
                <a:latin typeface="Arial" panose="020B0604020202020204" pitchFamily="34" charset="0"/>
                <a:cs typeface="Arial" panose="020B0604020202020204" pitchFamily="34" charset="0"/>
              </a:rPr>
              <a:t> </a:t>
            </a:r>
            <a:r>
              <a:rPr lang="vi-VN" sz="5000">
                <a:latin typeface="Arial" panose="020B0604020202020204" pitchFamily="34" charset="0"/>
                <a:cs typeface="Arial" panose="020B0604020202020204" pitchFamily="34" charset="0"/>
              </a:rPr>
              <a:t>và dòng điện ngược với điện áp qua</a:t>
            </a:r>
            <a:r>
              <a:rPr lang="en-US" sz="5000">
                <a:latin typeface="Arial" panose="020B0604020202020204" pitchFamily="34" charset="0"/>
                <a:cs typeface="Arial" panose="020B0604020202020204" pitchFamily="34" charset="0"/>
              </a:rPr>
              <a:t> </a:t>
            </a:r>
            <a:r>
              <a:rPr lang="vi-VN" sz="5000">
                <a:latin typeface="Arial" panose="020B0604020202020204" pitchFamily="34" charset="0"/>
                <a:cs typeface="Arial" panose="020B0604020202020204" pitchFamily="34" charset="0"/>
              </a:rPr>
              <a:t>diode có dạng như </a:t>
            </a:r>
            <a:r>
              <a:rPr lang="en-US" sz="5000">
                <a:latin typeface="Arial" panose="020B0604020202020204" pitchFamily="34" charset="0"/>
                <a:cs typeface="Arial" panose="020B0604020202020204" pitchFamily="34" charset="0"/>
              </a:rPr>
              <a:t>h</a:t>
            </a:r>
            <a:r>
              <a:rPr lang="vi-VN" sz="5000">
                <a:latin typeface="Arial" panose="020B0604020202020204" pitchFamily="34" charset="0"/>
                <a:cs typeface="Arial" panose="020B0604020202020204" pitchFamily="34" charset="0"/>
              </a:rPr>
              <a:t>ình</a:t>
            </a:r>
            <a:endParaRPr lang="en-US" sz="5000">
              <a:latin typeface="Arial" panose="020B0604020202020204" pitchFamily="34" charset="0"/>
              <a:cs typeface="Arial" panose="020B0604020202020204" pitchFamily="34" charset="0"/>
            </a:endParaRPr>
          </a:p>
        </p:txBody>
      </p:sp>
      <p:pic>
        <p:nvPicPr>
          <p:cNvPr id="6" name="Picture 5" descr="n11 zalo Dinh Bac">
            <a:extLst>
              <a:ext uri="{FF2B5EF4-FFF2-40B4-BE49-F238E27FC236}">
                <a16:creationId xmlns:a16="http://schemas.microsoft.com/office/drawing/2014/main" id="{D4B3A800-CF16-7B72-CC1C-D6C3D85378CC}"/>
              </a:ext>
            </a:extLst>
          </p:cNvPr>
          <p:cNvPicPr>
            <a:picLocks noChangeAspect="1"/>
          </p:cNvPicPr>
          <p:nvPr/>
        </p:nvPicPr>
        <p:blipFill rotWithShape="1">
          <a:blip r:embed="rId2">
            <a:biLevel thresh="50000"/>
            <a:extLst>
              <a:ext uri="{BEBA8EAE-BF5A-486C-A8C5-ECC9F3942E4B}">
                <a14:imgProps xmlns:a14="http://schemas.microsoft.com/office/drawing/2010/main">
                  <a14:imgLayer r:embed="rId3">
                    <a14:imgEffect>
                      <a14:sharpenSoften amount="50000"/>
                    </a14:imgEffect>
                  </a14:imgLayer>
                </a14:imgProps>
              </a:ext>
            </a:extLst>
          </a:blip>
          <a:srcRect b="3809"/>
          <a:stretch/>
        </p:blipFill>
        <p:spPr>
          <a:xfrm>
            <a:off x="9399275" y="1832045"/>
            <a:ext cx="8001000" cy="7696200"/>
          </a:xfrm>
          <a:prstGeom prst="rect">
            <a:avLst/>
          </a:prstGeom>
        </p:spPr>
      </p:pic>
    </p:spTree>
    <p:extLst>
      <p:ext uri="{BB962C8B-B14F-4D97-AF65-F5344CB8AC3E}">
        <p14:creationId xmlns:p14="http://schemas.microsoft.com/office/powerpoint/2010/main" val="28481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xEl>
                                              <p:pRg st="1" end="1"/>
                                            </p:txEl>
                                          </p:spTgt>
                                        </p:tgtEl>
                                        <p:attrNameLst>
                                          <p:attrName>style.visibility</p:attrName>
                                        </p:attrNameLst>
                                      </p:cBhvr>
                                      <p:to>
                                        <p:strVal val="visible"/>
                                      </p:to>
                                    </p:set>
                                    <p:animEffect transition="in" filter="fade">
                                      <p:cBhvr>
                                        <p:cTn id="19"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FCD"/>
        </a:solidFill>
        <a:effectLst/>
      </p:bgPr>
    </p:bg>
    <p:spTree>
      <p:nvGrpSpPr>
        <p:cNvPr id="1" name=""/>
        <p:cNvGrpSpPr/>
        <p:nvPr/>
      </p:nvGrpSpPr>
      <p:grpSpPr>
        <a:xfrm>
          <a:off x="0" y="0"/>
          <a:ext cx="0" cy="0"/>
          <a:chOff x="0" y="0"/>
          <a:chExt cx="0" cy="0"/>
        </a:xfrm>
      </p:grpSpPr>
      <p:sp>
        <p:nvSpPr>
          <p:cNvPr id="14" name="TextBox 14" descr="n11 zalo Dinh Bac"/>
          <p:cNvSpPr txBox="1"/>
          <p:nvPr/>
        </p:nvSpPr>
        <p:spPr>
          <a:xfrm>
            <a:off x="1078230" y="454827"/>
            <a:ext cx="16154400" cy="1168590"/>
          </a:xfrm>
          <a:prstGeom prst="rect">
            <a:avLst/>
          </a:prstGeom>
        </p:spPr>
        <p:txBody>
          <a:bodyPr wrap="square" lIns="0" tIns="0" rIns="0" bIns="0" rtlCol="0" anchor="t">
            <a:spAutoFit/>
          </a:bodyPr>
          <a:lstStyle/>
          <a:p>
            <a:pPr marL="0" lvl="1" indent="0" algn="ctr">
              <a:lnSpc>
                <a:spcPts val="9599"/>
              </a:lnSpc>
              <a:spcBef>
                <a:spcPct val="0"/>
              </a:spcBef>
            </a:pPr>
            <a:r>
              <a:rPr lang="en-US" sz="7000" u="none" strike="noStrike">
                <a:solidFill>
                  <a:srgbClr val="3A3A66"/>
                </a:solidFill>
                <a:latin typeface="Muli Ultra-Bold"/>
              </a:rPr>
              <a:t>LÀM VIỆC NHÓM: THÍ NGHIỆM</a:t>
            </a:r>
          </a:p>
        </p:txBody>
      </p:sp>
      <p:sp>
        <p:nvSpPr>
          <p:cNvPr id="30" name="TextBox 29" descr="n11 zalo Dinh Bac">
            <a:extLst>
              <a:ext uri="{FF2B5EF4-FFF2-40B4-BE49-F238E27FC236}">
                <a16:creationId xmlns:a16="http://schemas.microsoft.com/office/drawing/2014/main" id="{63DE906E-F854-88FF-9C32-443179D69EE9}"/>
              </a:ext>
            </a:extLst>
          </p:cNvPr>
          <p:cNvSpPr txBox="1"/>
          <p:nvPr/>
        </p:nvSpPr>
        <p:spPr>
          <a:xfrm>
            <a:off x="807720" y="4579620"/>
            <a:ext cx="7315200" cy="4832092"/>
          </a:xfrm>
          <a:prstGeom prst="rect">
            <a:avLst/>
          </a:prstGeom>
          <a:noFill/>
        </p:spPr>
        <p:txBody>
          <a:bodyPr wrap="square">
            <a:spAutoFit/>
          </a:bodyPr>
          <a:lstStyle/>
          <a:p>
            <a:pPr marL="571500" indent="-571500" algn="just">
              <a:buFont typeface="Wingdings" panose="05000000000000000000" pitchFamily="2" charset="2"/>
              <a:buChar char="Ø"/>
            </a:pPr>
            <a:r>
              <a:rPr lang="en-US" sz="4400">
                <a:latin typeface="Arial" panose="020B0604020202020204" pitchFamily="34" charset="0"/>
                <a:cs typeface="Arial" panose="020B0604020202020204" pitchFamily="34" charset="0"/>
              </a:rPr>
              <a:t>Dụng cụ: Diode bán dẫn (1), điện trở 10</a:t>
            </a:r>
            <a:r>
              <a:rPr lang="en-US" sz="4400">
                <a:effectLst/>
                <a:latin typeface="Arial" panose="020B0604020202020204" pitchFamily="34" charset="0"/>
                <a:ea typeface="Calibri" panose="020F0502020204030204" pitchFamily="34" charset="0"/>
                <a:cs typeface="Arial" panose="020B0604020202020204" pitchFamily="34" charset="0"/>
              </a:rPr>
              <a:t>Ω </a:t>
            </a:r>
            <a:r>
              <a:rPr lang="en-US" sz="4400">
                <a:latin typeface="Arial" panose="020B0604020202020204" pitchFamily="34" charset="0"/>
                <a:cs typeface="Arial" panose="020B0604020202020204" pitchFamily="34" charset="0"/>
              </a:rPr>
              <a:t>(2), biến trở 0-100</a:t>
            </a:r>
            <a:r>
              <a:rPr lang="en-US" sz="4400">
                <a:effectLst/>
                <a:latin typeface="Arial" panose="020B0604020202020204" pitchFamily="34" charset="0"/>
                <a:ea typeface="Calibri" panose="020F0502020204030204" pitchFamily="34" charset="0"/>
                <a:cs typeface="Arial" panose="020B0604020202020204" pitchFamily="34" charset="0"/>
              </a:rPr>
              <a:t>Ω </a:t>
            </a:r>
            <a:r>
              <a:rPr lang="en-US" sz="4400">
                <a:latin typeface="Arial" panose="020B0604020202020204" pitchFamily="34" charset="0"/>
                <a:cs typeface="Arial" panose="020B0604020202020204" pitchFamily="34" charset="0"/>
              </a:rPr>
              <a:t>(3), công tắc (4), hai đồng hồ đo điện đa năng (5), biến áp nguồn (6), bảng lắp mạch điện (7), dây nối (8)</a:t>
            </a:r>
          </a:p>
        </p:txBody>
      </p:sp>
      <p:pic>
        <p:nvPicPr>
          <p:cNvPr id="32" name="Picture 31" descr="n11 zalo Dinh Bac">
            <a:extLst>
              <a:ext uri="{FF2B5EF4-FFF2-40B4-BE49-F238E27FC236}">
                <a16:creationId xmlns:a16="http://schemas.microsoft.com/office/drawing/2014/main" id="{A3ACE448-08FE-3EEC-74A6-BD4F7D3F79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contrast="20000"/>
                    </a14:imgEffect>
                  </a14:imgLayer>
                </a14:imgProps>
              </a:ext>
            </a:extLst>
          </a:blip>
          <a:stretch>
            <a:fillRect/>
          </a:stretch>
        </p:blipFill>
        <p:spPr>
          <a:xfrm>
            <a:off x="8717280" y="4579620"/>
            <a:ext cx="8801100" cy="5064362"/>
          </a:xfrm>
          <a:prstGeom prst="roundRect">
            <a:avLst>
              <a:gd name="adj" fmla="val 11852"/>
            </a:avLst>
          </a:prstGeom>
          <a:ln>
            <a:solidFill>
              <a:schemeClr val="tx1"/>
            </a:solidFill>
          </a:ln>
        </p:spPr>
      </p:pic>
      <p:sp>
        <p:nvSpPr>
          <p:cNvPr id="34" name="TextBox 33" descr="n11 zalo Dinh Bac">
            <a:extLst>
              <a:ext uri="{FF2B5EF4-FFF2-40B4-BE49-F238E27FC236}">
                <a16:creationId xmlns:a16="http://schemas.microsoft.com/office/drawing/2014/main" id="{2FC466E1-9484-248A-5A33-197B81B31CC4}"/>
              </a:ext>
            </a:extLst>
          </p:cNvPr>
          <p:cNvSpPr txBox="1"/>
          <p:nvPr/>
        </p:nvSpPr>
        <p:spPr>
          <a:xfrm>
            <a:off x="792480" y="1912620"/>
            <a:ext cx="16725900" cy="2400657"/>
          </a:xfrm>
          <a:prstGeom prst="rect">
            <a:avLst/>
          </a:prstGeom>
          <a:noFill/>
        </p:spPr>
        <p:txBody>
          <a:bodyPr wrap="square">
            <a:spAutoFit/>
          </a:bodyPr>
          <a:lstStyle/>
          <a:p>
            <a:pPr marL="571500" indent="-571500" algn="just">
              <a:buFont typeface="Wingdings" panose="05000000000000000000" pitchFamily="2" charset="2"/>
              <a:buChar char="Ø"/>
            </a:pPr>
            <a:r>
              <a:rPr lang="en-US" sz="5000">
                <a:latin typeface="Arial" panose="020B0604020202020204" pitchFamily="34" charset="0"/>
                <a:cs typeface="Arial" panose="020B0604020202020204" pitchFamily="34" charset="0"/>
              </a:rPr>
              <a:t>Thí nghiệm khảo sát mối quan hệ giữa dòng điện chạy qua diode bán dẫn và điện áp giữa hai cực của nó.</a:t>
            </a:r>
          </a:p>
          <a:p>
            <a:pPr marL="571500" indent="-571500" algn="just">
              <a:buFont typeface="Wingdings" panose="05000000000000000000" pitchFamily="2" charset="2"/>
              <a:buChar char="Ø"/>
            </a:pPr>
            <a:r>
              <a:rPr lang="en-US" sz="5000">
                <a:latin typeface="Arial" panose="020B0604020202020204" pitchFamily="34" charset="0"/>
                <a:cs typeface="Arial" panose="020B0604020202020204" pitchFamily="34" charset="0"/>
              </a:rPr>
              <a:t>Mục đích thí nghiệm: Vẽ đường đặc trưng I - 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4"/>
                                        </p:tgtEl>
                                        <p:attrNameLst>
                                          <p:attrName>ppt_x</p:attrName>
                                          <p:attrName>ppt_y</p:attrName>
                                        </p:attrNameLst>
                                      </p:cBhvr>
                                    </p:animMotion>
                                    <p:animRot by="1500000">
                                      <p:cBhvr>
                                        <p:cTn id="7" dur="125" fill="hold">
                                          <p:stCondLst>
                                            <p:cond delay="0"/>
                                          </p:stCondLst>
                                        </p:cTn>
                                        <p:tgtEl>
                                          <p:spTgt spid="14"/>
                                        </p:tgtEl>
                                        <p:attrNameLst>
                                          <p:attrName>r</p:attrName>
                                        </p:attrNameLst>
                                      </p:cBhvr>
                                    </p:animRot>
                                    <p:animRot by="-1500000">
                                      <p:cBhvr>
                                        <p:cTn id="8" dur="125" fill="hold">
                                          <p:stCondLst>
                                            <p:cond delay="125"/>
                                          </p:stCondLst>
                                        </p:cTn>
                                        <p:tgtEl>
                                          <p:spTgt spid="14"/>
                                        </p:tgtEl>
                                        <p:attrNameLst>
                                          <p:attrName>r</p:attrName>
                                        </p:attrNameLst>
                                      </p:cBhvr>
                                    </p:animRot>
                                    <p:animRot by="-1500000">
                                      <p:cBhvr>
                                        <p:cTn id="9" dur="125" fill="hold">
                                          <p:stCondLst>
                                            <p:cond delay="250"/>
                                          </p:stCondLst>
                                        </p:cTn>
                                        <p:tgtEl>
                                          <p:spTgt spid="14"/>
                                        </p:tgtEl>
                                        <p:attrNameLst>
                                          <p:attrName>r</p:attrName>
                                        </p:attrNameLst>
                                      </p:cBhvr>
                                    </p:animRot>
                                    <p:animRot by="1500000">
                                      <p:cBhvr>
                                        <p:cTn id="10" dur="125" fill="hold">
                                          <p:stCondLst>
                                            <p:cond delay="375"/>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fade">
                                      <p:cBhvr>
                                        <p:cTn id="15" dur="500"/>
                                        <p:tgtEl>
                                          <p:spTgt spid="3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xEl>
                                              <p:pRg st="1" end="1"/>
                                            </p:txEl>
                                          </p:spTgt>
                                        </p:tgtEl>
                                        <p:attrNameLst>
                                          <p:attrName>style.visibility</p:attrName>
                                        </p:attrNameLst>
                                      </p:cBhvr>
                                      <p:to>
                                        <p:strVal val="visible"/>
                                      </p:to>
                                    </p:set>
                                    <p:animEffect transition="in" filter="fade">
                                      <p:cBhvr>
                                        <p:cTn id="20" dur="500"/>
                                        <p:tgtEl>
                                          <p:spTgt spid="3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fade">
                                      <p:cBhvr>
                                        <p:cTn id="30"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FCD"/>
        </a:solidFill>
        <a:effectLst/>
      </p:bgPr>
    </p:bg>
    <p:spTree>
      <p:nvGrpSpPr>
        <p:cNvPr id="1" name=""/>
        <p:cNvGrpSpPr/>
        <p:nvPr/>
      </p:nvGrpSpPr>
      <p:grpSpPr>
        <a:xfrm>
          <a:off x="0" y="0"/>
          <a:ext cx="0" cy="0"/>
          <a:chOff x="0" y="0"/>
          <a:chExt cx="0" cy="0"/>
        </a:xfrm>
      </p:grpSpPr>
      <p:sp>
        <p:nvSpPr>
          <p:cNvPr id="14" name="TextBox 14" descr="n11 zalo Dinh Bac"/>
          <p:cNvSpPr txBox="1"/>
          <p:nvPr/>
        </p:nvSpPr>
        <p:spPr>
          <a:xfrm>
            <a:off x="3124200" y="495300"/>
            <a:ext cx="12402236" cy="1209675"/>
          </a:xfrm>
          <a:prstGeom prst="rect">
            <a:avLst/>
          </a:prstGeom>
        </p:spPr>
        <p:txBody>
          <a:bodyPr lIns="0" tIns="0" rIns="0" bIns="0" rtlCol="0" anchor="t">
            <a:spAutoFit/>
          </a:bodyPr>
          <a:lstStyle/>
          <a:p>
            <a:pPr marL="0" lvl="1" indent="0" algn="ctr">
              <a:lnSpc>
                <a:spcPts val="9599"/>
              </a:lnSpc>
              <a:spcBef>
                <a:spcPct val="0"/>
              </a:spcBef>
            </a:pPr>
            <a:r>
              <a:rPr lang="en-US" sz="7999" u="none" strike="noStrike">
                <a:solidFill>
                  <a:srgbClr val="3A3A66"/>
                </a:solidFill>
                <a:latin typeface="Muli Ultra-Bold"/>
              </a:rPr>
              <a:t>THÍ NGHIỆM</a:t>
            </a:r>
          </a:p>
        </p:txBody>
      </p:sp>
      <p:sp>
        <p:nvSpPr>
          <p:cNvPr id="34" name="TextBox 33" descr="n11 zalo Dinh Bac">
            <a:extLst>
              <a:ext uri="{FF2B5EF4-FFF2-40B4-BE49-F238E27FC236}">
                <a16:creationId xmlns:a16="http://schemas.microsoft.com/office/drawing/2014/main" id="{2FC466E1-9484-248A-5A33-197B81B31CC4}"/>
              </a:ext>
            </a:extLst>
          </p:cNvPr>
          <p:cNvSpPr txBox="1"/>
          <p:nvPr/>
        </p:nvSpPr>
        <p:spPr>
          <a:xfrm>
            <a:off x="792480" y="2212738"/>
            <a:ext cx="7589520" cy="4939814"/>
          </a:xfrm>
          <a:prstGeom prst="rect">
            <a:avLst/>
          </a:prstGeom>
          <a:noFill/>
        </p:spPr>
        <p:txBody>
          <a:bodyPr wrap="square">
            <a:spAutoFit/>
          </a:bodyPr>
          <a:lstStyle/>
          <a:p>
            <a:pPr algn="just"/>
            <a:r>
              <a:rPr lang="vi-VN" sz="4500" i="1">
                <a:latin typeface="Arial" panose="020B0604020202020204" pitchFamily="34" charset="0"/>
                <a:cs typeface="Arial" panose="020B0604020202020204" pitchFamily="34" charset="0"/>
              </a:rPr>
              <a:t>Thiết kế phương án:</a:t>
            </a:r>
            <a:r>
              <a:rPr lang="en-US" sz="4500" i="1">
                <a:latin typeface="Arial" panose="020B0604020202020204" pitchFamily="34" charset="0"/>
                <a:cs typeface="Arial" panose="020B0604020202020204" pitchFamily="34" charset="0"/>
              </a:rPr>
              <a:t> </a:t>
            </a:r>
          </a:p>
          <a:p>
            <a:pPr marL="685800" indent="-685800" algn="just">
              <a:buFont typeface="Wingdings" panose="05000000000000000000" pitchFamily="2" charset="2"/>
              <a:buChar char="Ø"/>
            </a:pPr>
            <a:r>
              <a:rPr lang="vi-VN" sz="4500">
                <a:latin typeface="Arial" panose="020B0604020202020204" pitchFamily="34" charset="0"/>
                <a:cs typeface="Arial" panose="020B0604020202020204" pitchFamily="34" charset="0"/>
              </a:rPr>
              <a:t>Thảo luận các bước thí nghiệm để tìm mối liên hệ giữa cường độ dòng điện</a:t>
            </a:r>
            <a:r>
              <a:rPr lang="en-US" sz="4500">
                <a:latin typeface="Arial" panose="020B0604020202020204" pitchFamily="34" charset="0"/>
                <a:cs typeface="Arial" panose="020B0604020202020204" pitchFamily="34" charset="0"/>
              </a:rPr>
              <a:t> </a:t>
            </a:r>
            <a:r>
              <a:rPr lang="vi-VN" sz="4500">
                <a:latin typeface="Arial" panose="020B0604020202020204" pitchFamily="34" charset="0"/>
                <a:cs typeface="Arial" panose="020B0604020202020204" pitchFamily="34" charset="0"/>
              </a:rPr>
              <a:t>và điện áp.</a:t>
            </a:r>
            <a:endParaRPr lang="en-US" sz="4500">
              <a:latin typeface="Arial" panose="020B0604020202020204" pitchFamily="34" charset="0"/>
              <a:cs typeface="Arial" panose="020B0604020202020204" pitchFamily="34" charset="0"/>
            </a:endParaRPr>
          </a:p>
          <a:p>
            <a:pPr marL="685800" indent="-685800" algn="just">
              <a:buFont typeface="Wingdings" panose="05000000000000000000" pitchFamily="2" charset="2"/>
              <a:buChar char="Ø"/>
            </a:pPr>
            <a:r>
              <a:rPr lang="vi-VN" sz="4500">
                <a:latin typeface="Arial" panose="020B0604020202020204" pitchFamily="34" charset="0"/>
                <a:cs typeface="Arial" panose="020B0604020202020204" pitchFamily="34" charset="0"/>
              </a:rPr>
              <a:t>Nêu các bước vẽ đường đặc trưng I</a:t>
            </a:r>
            <a:r>
              <a:rPr lang="en-US" sz="4500">
                <a:latin typeface="Arial" panose="020B0604020202020204" pitchFamily="34" charset="0"/>
                <a:cs typeface="Arial" panose="020B0604020202020204" pitchFamily="34" charset="0"/>
              </a:rPr>
              <a:t> - </a:t>
            </a:r>
            <a:r>
              <a:rPr lang="vi-VN" sz="4500">
                <a:latin typeface="Arial" panose="020B0604020202020204" pitchFamily="34" charset="0"/>
                <a:cs typeface="Arial" panose="020B0604020202020204" pitchFamily="34" charset="0"/>
              </a:rPr>
              <a:t>U của diode.</a:t>
            </a:r>
            <a:endParaRPr lang="en-US" sz="4500">
              <a:latin typeface="Arial" panose="020B0604020202020204" pitchFamily="34" charset="0"/>
              <a:cs typeface="Arial" panose="020B0604020202020204" pitchFamily="34" charset="0"/>
            </a:endParaRPr>
          </a:p>
        </p:txBody>
      </p:sp>
      <p:pic>
        <p:nvPicPr>
          <p:cNvPr id="2" name="Picture 1" descr="n11 zalo Dinh Bac">
            <a:extLst>
              <a:ext uri="{FF2B5EF4-FFF2-40B4-BE49-F238E27FC236}">
                <a16:creationId xmlns:a16="http://schemas.microsoft.com/office/drawing/2014/main" id="{3344F9FC-0F66-4B64-8B96-C71EDD85F4B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contrast="20000"/>
                    </a14:imgEffect>
                  </a14:imgLayer>
                </a14:imgProps>
              </a:ext>
            </a:extLst>
          </a:blip>
          <a:stretch>
            <a:fillRect/>
          </a:stretch>
        </p:blipFill>
        <p:spPr>
          <a:xfrm>
            <a:off x="8694420" y="2212738"/>
            <a:ext cx="8801100" cy="5064362"/>
          </a:xfrm>
          <a:prstGeom prst="roundRect">
            <a:avLst>
              <a:gd name="adj" fmla="val 11852"/>
            </a:avLst>
          </a:prstGeom>
          <a:ln>
            <a:solidFill>
              <a:schemeClr val="tx1"/>
            </a:solidFill>
          </a:ln>
        </p:spPr>
      </p:pic>
      <p:sp>
        <p:nvSpPr>
          <p:cNvPr id="4" name="TextBox 3" descr="n11 zalo Dinh Bac">
            <a:extLst>
              <a:ext uri="{FF2B5EF4-FFF2-40B4-BE49-F238E27FC236}">
                <a16:creationId xmlns:a16="http://schemas.microsoft.com/office/drawing/2014/main" id="{F06BE175-F2EB-8464-CD76-E6091EE92E0C}"/>
              </a:ext>
            </a:extLst>
          </p:cNvPr>
          <p:cNvSpPr txBox="1"/>
          <p:nvPr/>
        </p:nvSpPr>
        <p:spPr>
          <a:xfrm>
            <a:off x="914400" y="7505700"/>
            <a:ext cx="16474440" cy="2169825"/>
          </a:xfrm>
          <a:prstGeom prst="rect">
            <a:avLst/>
          </a:prstGeom>
          <a:noFill/>
        </p:spPr>
        <p:txBody>
          <a:bodyPr wrap="square">
            <a:spAutoFit/>
          </a:bodyPr>
          <a:lstStyle/>
          <a:p>
            <a:pPr algn="just"/>
            <a:r>
              <a:rPr lang="vi-VN" sz="4500" i="1">
                <a:latin typeface="Arial" panose="020B0604020202020204" pitchFamily="34" charset="0"/>
                <a:cs typeface="Arial" panose="020B0604020202020204" pitchFamily="34" charset="0"/>
              </a:rPr>
              <a:t>Tiến hành:</a:t>
            </a:r>
            <a:endParaRPr lang="en-US" sz="4500" i="1">
              <a:latin typeface="Arial" panose="020B0604020202020204" pitchFamily="34" charset="0"/>
              <a:cs typeface="Arial" panose="020B0604020202020204" pitchFamily="34" charset="0"/>
            </a:endParaRPr>
          </a:p>
          <a:p>
            <a:pPr algn="just"/>
            <a:r>
              <a:rPr lang="vi-VN" sz="4500">
                <a:latin typeface="Arial" panose="020B0604020202020204" pitchFamily="34" charset="0"/>
                <a:cs typeface="Arial" panose="020B0604020202020204" pitchFamily="34" charset="0"/>
              </a:rPr>
              <a:t>Điều chỉnh biến áp nguồn ở chế độ dòng điện một chiều có điện áp đầu ra 7 V.</a:t>
            </a:r>
            <a:endParaRPr lang="en-US" sz="4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376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fade">
                                      <p:cBhvr>
                                        <p:cTn id="12" dur="500"/>
                                        <p:tgtEl>
                                          <p:spTgt spid="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xEl>
                                              <p:pRg st="1" end="1"/>
                                            </p:txEl>
                                          </p:spTgt>
                                        </p:tgtEl>
                                        <p:attrNameLst>
                                          <p:attrName>style.visibility</p:attrName>
                                        </p:attrNameLst>
                                      </p:cBhvr>
                                      <p:to>
                                        <p:strVal val="visible"/>
                                      </p:to>
                                    </p:set>
                                    <p:animEffect transition="in" filter="fade">
                                      <p:cBhvr>
                                        <p:cTn id="17" dur="500"/>
                                        <p:tgtEl>
                                          <p:spTgt spid="3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xEl>
                                              <p:pRg st="2" end="2"/>
                                            </p:txEl>
                                          </p:spTgt>
                                        </p:tgtEl>
                                        <p:attrNameLst>
                                          <p:attrName>style.visibility</p:attrName>
                                        </p:attrNameLst>
                                      </p:cBhvr>
                                      <p:to>
                                        <p:strVal val="visible"/>
                                      </p:to>
                                    </p:set>
                                    <p:animEffect transition="in" filter="fade">
                                      <p:cBhvr>
                                        <p:cTn id="22" dur="500"/>
                                        <p:tgtEl>
                                          <p:spTgt spid="3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FCD"/>
        </a:solidFill>
        <a:effectLst/>
      </p:bgPr>
    </p:bg>
    <p:spTree>
      <p:nvGrpSpPr>
        <p:cNvPr id="1" name=""/>
        <p:cNvGrpSpPr/>
        <p:nvPr/>
      </p:nvGrpSpPr>
      <p:grpSpPr>
        <a:xfrm>
          <a:off x="0" y="0"/>
          <a:ext cx="0" cy="0"/>
          <a:chOff x="0" y="0"/>
          <a:chExt cx="0" cy="0"/>
        </a:xfrm>
      </p:grpSpPr>
      <p:sp>
        <p:nvSpPr>
          <p:cNvPr id="14" name="TextBox 14" descr="n11 zalo Dinh Bac"/>
          <p:cNvSpPr txBox="1"/>
          <p:nvPr/>
        </p:nvSpPr>
        <p:spPr>
          <a:xfrm>
            <a:off x="3124200" y="495300"/>
            <a:ext cx="12402236" cy="1209675"/>
          </a:xfrm>
          <a:prstGeom prst="rect">
            <a:avLst/>
          </a:prstGeom>
        </p:spPr>
        <p:txBody>
          <a:bodyPr lIns="0" tIns="0" rIns="0" bIns="0" rtlCol="0" anchor="t">
            <a:spAutoFit/>
          </a:bodyPr>
          <a:lstStyle/>
          <a:p>
            <a:pPr marL="0" lvl="1" indent="0" algn="ctr">
              <a:lnSpc>
                <a:spcPts val="9599"/>
              </a:lnSpc>
              <a:spcBef>
                <a:spcPct val="0"/>
              </a:spcBef>
            </a:pPr>
            <a:r>
              <a:rPr lang="en-US" sz="7999" u="none" strike="noStrike">
                <a:solidFill>
                  <a:srgbClr val="3A3A66"/>
                </a:solidFill>
                <a:latin typeface="Muli Ultra-Bold"/>
              </a:rPr>
              <a:t>THÍ NGHIỆM</a:t>
            </a:r>
          </a:p>
        </p:txBody>
      </p:sp>
      <p:sp>
        <p:nvSpPr>
          <p:cNvPr id="3" name="TextBox 2" descr="n11 zalo Dinh Bac">
            <a:extLst>
              <a:ext uri="{FF2B5EF4-FFF2-40B4-BE49-F238E27FC236}">
                <a16:creationId xmlns:a16="http://schemas.microsoft.com/office/drawing/2014/main" id="{762D266C-C9D1-B4C5-1583-098ECF89C7F3}"/>
              </a:ext>
            </a:extLst>
          </p:cNvPr>
          <p:cNvSpPr txBox="1"/>
          <p:nvPr/>
        </p:nvSpPr>
        <p:spPr>
          <a:xfrm>
            <a:off x="609600" y="2152715"/>
            <a:ext cx="7772400" cy="6786473"/>
          </a:xfrm>
          <a:prstGeom prst="rect">
            <a:avLst/>
          </a:prstGeom>
          <a:noFill/>
        </p:spPr>
        <p:txBody>
          <a:bodyPr wrap="square">
            <a:spAutoFit/>
          </a:bodyPr>
          <a:lstStyle/>
          <a:p>
            <a:pPr marL="742950" indent="-742950" algn="just">
              <a:spcBef>
                <a:spcPts val="600"/>
              </a:spcBef>
              <a:spcAft>
                <a:spcPts val="600"/>
              </a:spcAft>
              <a:buAutoNum type="alphaLcParenR"/>
            </a:pPr>
            <a:r>
              <a:rPr lang="en-US" sz="4500">
                <a:latin typeface="Arial" panose="020B0604020202020204" pitchFamily="34" charset="0"/>
                <a:cs typeface="Arial" panose="020B0604020202020204" pitchFamily="34" charset="0"/>
              </a:rPr>
              <a:t>Phân cực thuận</a:t>
            </a:r>
          </a:p>
          <a:p>
            <a:pPr marL="571500" indent="-571500" algn="just">
              <a:spcBef>
                <a:spcPts val="600"/>
              </a:spcBef>
              <a:spcAft>
                <a:spcPts val="600"/>
              </a:spcAft>
              <a:buFontTx/>
              <a:buChar char="-"/>
            </a:pPr>
            <a:r>
              <a:rPr lang="en-US" sz="4500">
                <a:latin typeface="Arial" panose="020B0604020202020204" pitchFamily="34" charset="0"/>
                <a:cs typeface="Arial" panose="020B0604020202020204" pitchFamily="34" charset="0"/>
              </a:rPr>
              <a:t>Lắp ráp dụng cụ theo sơ đồ mạch điện như hình</a:t>
            </a:r>
          </a:p>
          <a:p>
            <a:pPr marL="571500" indent="-571500" algn="just">
              <a:spcBef>
                <a:spcPts val="600"/>
              </a:spcBef>
              <a:spcAft>
                <a:spcPts val="600"/>
              </a:spcAft>
              <a:buFontTx/>
              <a:buChar char="-"/>
            </a:pPr>
            <a:r>
              <a:rPr lang="en-US" sz="4500">
                <a:latin typeface="Arial" panose="020B0604020202020204" pitchFamily="34" charset="0"/>
                <a:cs typeface="Arial" panose="020B0604020202020204" pitchFamily="34" charset="0"/>
              </a:rPr>
              <a:t>Điều chỉnh biến trở để số chỉ vôn kế tăng dần từ 0.</a:t>
            </a:r>
          </a:p>
          <a:p>
            <a:pPr marL="571500" indent="-571500" algn="just">
              <a:spcBef>
                <a:spcPts val="600"/>
              </a:spcBef>
              <a:spcAft>
                <a:spcPts val="600"/>
              </a:spcAft>
              <a:buFontTx/>
              <a:buChar char="-"/>
            </a:pPr>
            <a:r>
              <a:rPr lang="en-US" sz="4500">
                <a:latin typeface="Arial" panose="020B0604020202020204" pitchFamily="34" charset="0"/>
                <a:cs typeface="Arial" panose="020B0604020202020204" pitchFamily="34" charset="0"/>
              </a:rPr>
              <a:t>Ghi số chỉ trên vôn kế, ampe kế vào vở sau mỗi lần điều chỉnh biến trở theo mẫu Bảng 4.1 (mắc thuận).</a:t>
            </a:r>
          </a:p>
        </p:txBody>
      </p:sp>
      <p:pic>
        <p:nvPicPr>
          <p:cNvPr id="5" name="Picture 4" descr="n11 zalo Dinh Bac">
            <a:extLst>
              <a:ext uri="{FF2B5EF4-FFF2-40B4-BE49-F238E27FC236}">
                <a16:creationId xmlns:a16="http://schemas.microsoft.com/office/drawing/2014/main" id="{F87711F7-38C3-C6DD-F8BC-CC826522AF0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contrast="20000"/>
                    </a14:imgEffect>
                  </a14:imgLayer>
                </a14:imgProps>
              </a:ext>
            </a:extLst>
          </a:blip>
          <a:srcRect l="791" t="-283" r="53316" b="283"/>
          <a:stretch/>
        </p:blipFill>
        <p:spPr>
          <a:xfrm>
            <a:off x="8915400" y="2152715"/>
            <a:ext cx="8854440" cy="6710137"/>
          </a:xfrm>
          <a:prstGeom prst="roundRect">
            <a:avLst>
              <a:gd name="adj" fmla="val 4403"/>
            </a:avLst>
          </a:prstGeom>
          <a:ln>
            <a:solidFill>
              <a:schemeClr val="tx1"/>
            </a:solidFill>
          </a:ln>
        </p:spPr>
      </p:pic>
    </p:spTree>
    <p:extLst>
      <p:ext uri="{BB962C8B-B14F-4D97-AF65-F5344CB8AC3E}">
        <p14:creationId xmlns:p14="http://schemas.microsoft.com/office/powerpoint/2010/main" val="379662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FA1CC"/>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2057968" y="1363389"/>
            <a:ext cx="14172063" cy="7560223"/>
            <a:chOff x="0" y="0"/>
            <a:chExt cx="5063964" cy="2701420"/>
          </a:xfrm>
        </p:grpSpPr>
        <p:sp>
          <p:nvSpPr>
            <p:cNvPr id="3" name="Freeform 3"/>
            <p:cNvSpPr/>
            <p:nvPr/>
          </p:nvSpPr>
          <p:spPr>
            <a:xfrm>
              <a:off x="0" y="0"/>
              <a:ext cx="5063964" cy="2701420"/>
            </a:xfrm>
            <a:custGeom>
              <a:avLst/>
              <a:gdLst/>
              <a:ahLst/>
              <a:cxnLst/>
              <a:rect l="l" t="t" r="r" b="b"/>
              <a:pathLst>
                <a:path w="5063964" h="2701420">
                  <a:moveTo>
                    <a:pt x="10926" y="0"/>
                  </a:moveTo>
                  <a:lnTo>
                    <a:pt x="5053038" y="0"/>
                  </a:lnTo>
                  <a:cubicBezTo>
                    <a:pt x="5055936" y="0"/>
                    <a:pt x="5058715" y="1151"/>
                    <a:pt x="5060764" y="3200"/>
                  </a:cubicBezTo>
                  <a:cubicBezTo>
                    <a:pt x="5062813" y="5249"/>
                    <a:pt x="5063964" y="8028"/>
                    <a:pt x="5063964" y="10926"/>
                  </a:cubicBezTo>
                  <a:lnTo>
                    <a:pt x="5063964" y="2690494"/>
                  </a:lnTo>
                  <a:cubicBezTo>
                    <a:pt x="5063964" y="2693392"/>
                    <a:pt x="5062813" y="2696171"/>
                    <a:pt x="5060764" y="2698220"/>
                  </a:cubicBezTo>
                  <a:cubicBezTo>
                    <a:pt x="5058715" y="2700269"/>
                    <a:pt x="5055936" y="2701420"/>
                    <a:pt x="5053038" y="2701420"/>
                  </a:cubicBezTo>
                  <a:lnTo>
                    <a:pt x="10926" y="2701420"/>
                  </a:lnTo>
                  <a:cubicBezTo>
                    <a:pt x="8028" y="2701420"/>
                    <a:pt x="5249" y="2700269"/>
                    <a:pt x="3200" y="2698220"/>
                  </a:cubicBezTo>
                  <a:cubicBezTo>
                    <a:pt x="1151" y="2696171"/>
                    <a:pt x="0" y="2693392"/>
                    <a:pt x="0" y="2690494"/>
                  </a:cubicBezTo>
                  <a:lnTo>
                    <a:pt x="0" y="10926"/>
                  </a:lnTo>
                  <a:cubicBezTo>
                    <a:pt x="0" y="8028"/>
                    <a:pt x="1151" y="5249"/>
                    <a:pt x="3200" y="3200"/>
                  </a:cubicBezTo>
                  <a:cubicBezTo>
                    <a:pt x="5249" y="1151"/>
                    <a:pt x="8028" y="0"/>
                    <a:pt x="10926" y="0"/>
                  </a:cubicBezTo>
                  <a:close/>
                </a:path>
              </a:pathLst>
            </a:custGeom>
            <a:solidFill>
              <a:srgbClr val="FFFFFF"/>
            </a:solidFill>
            <a:ln cap="sq">
              <a:noFill/>
              <a:prstDash val="solid"/>
              <a:miter/>
            </a:ln>
          </p:spPr>
          <p:txBody>
            <a:bodyPr/>
            <a:lstStyle/>
            <a:p>
              <a:endParaRPr lang="en-US"/>
            </a:p>
          </p:txBody>
        </p:sp>
        <p:sp>
          <p:nvSpPr>
            <p:cNvPr id="4" name="TextBox 4"/>
            <p:cNvSpPr txBox="1"/>
            <p:nvPr/>
          </p:nvSpPr>
          <p:spPr>
            <a:xfrm>
              <a:off x="0" y="-28575"/>
              <a:ext cx="5063964" cy="2729995"/>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5" name="Freeform 5" descr="n11 zalo Dinh Bac"/>
          <p:cNvSpPr/>
          <p:nvPr/>
        </p:nvSpPr>
        <p:spPr>
          <a:xfrm rot="6108550">
            <a:off x="7807493" y="406577"/>
            <a:ext cx="1972911" cy="4632995"/>
          </a:xfrm>
          <a:custGeom>
            <a:avLst/>
            <a:gdLst/>
            <a:ahLst/>
            <a:cxnLst/>
            <a:rect l="l" t="t" r="r" b="b"/>
            <a:pathLst>
              <a:path w="1403984" h="3752296">
                <a:moveTo>
                  <a:pt x="0" y="0"/>
                </a:moveTo>
                <a:lnTo>
                  <a:pt x="1403984" y="0"/>
                </a:lnTo>
                <a:lnTo>
                  <a:pt x="1403984" y="3752296"/>
                </a:lnTo>
                <a:lnTo>
                  <a:pt x="0" y="3752296"/>
                </a:lnTo>
                <a:lnTo>
                  <a:pt x="0" y="0"/>
                </a:lnTo>
                <a:close/>
              </a:path>
            </a:pathLst>
          </a:custGeom>
          <a:blipFill>
            <a:blip r:embed="rId2"/>
            <a:stretch>
              <a:fillRect/>
            </a:stretch>
          </a:blipFill>
        </p:spPr>
        <p:txBody>
          <a:bodyPr/>
          <a:lstStyle/>
          <a:p>
            <a:endParaRPr lang="en-US"/>
          </a:p>
        </p:txBody>
      </p:sp>
      <p:sp>
        <p:nvSpPr>
          <p:cNvPr id="7" name="TextBox 7" descr="n11 zalo Dinh Bac"/>
          <p:cNvSpPr txBox="1"/>
          <p:nvPr/>
        </p:nvSpPr>
        <p:spPr>
          <a:xfrm>
            <a:off x="3886200" y="5103515"/>
            <a:ext cx="10870361" cy="1260538"/>
          </a:xfrm>
          <a:prstGeom prst="rect">
            <a:avLst/>
          </a:prstGeom>
        </p:spPr>
        <p:txBody>
          <a:bodyPr wrap="square" lIns="0" tIns="0" rIns="0" bIns="0" rtlCol="0" anchor="t">
            <a:spAutoFit/>
          </a:bodyPr>
          <a:lstStyle/>
          <a:p>
            <a:pPr marL="0" lvl="1" indent="0" algn="ctr">
              <a:lnSpc>
                <a:spcPts val="9599"/>
              </a:lnSpc>
              <a:spcBef>
                <a:spcPct val="0"/>
              </a:spcBef>
            </a:pPr>
            <a:r>
              <a:rPr lang="en-US" sz="11000" u="none" strike="noStrike">
                <a:solidFill>
                  <a:srgbClr val="3A3A66"/>
                </a:solidFill>
                <a:latin typeface="Muli Ultra-Bold"/>
              </a:rPr>
              <a:t>KHỞI ĐỘNG</a:t>
            </a:r>
          </a:p>
        </p:txBody>
      </p:sp>
    </p:spTree>
    <p:extLst>
      <p:ext uri="{BB962C8B-B14F-4D97-AF65-F5344CB8AC3E}">
        <p14:creationId xmlns:p14="http://schemas.microsoft.com/office/powerpoint/2010/main" val="338964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FCD"/>
        </a:solidFill>
        <a:effectLst/>
      </p:bgPr>
    </p:bg>
    <p:spTree>
      <p:nvGrpSpPr>
        <p:cNvPr id="1" name=""/>
        <p:cNvGrpSpPr/>
        <p:nvPr/>
      </p:nvGrpSpPr>
      <p:grpSpPr>
        <a:xfrm>
          <a:off x="0" y="0"/>
          <a:ext cx="0" cy="0"/>
          <a:chOff x="0" y="0"/>
          <a:chExt cx="0" cy="0"/>
        </a:xfrm>
      </p:grpSpPr>
      <p:sp>
        <p:nvSpPr>
          <p:cNvPr id="14" name="TextBox 14" descr="n11 zalo Dinh Bac"/>
          <p:cNvSpPr txBox="1"/>
          <p:nvPr/>
        </p:nvSpPr>
        <p:spPr>
          <a:xfrm>
            <a:off x="3124200" y="733425"/>
            <a:ext cx="12402236" cy="1209675"/>
          </a:xfrm>
          <a:prstGeom prst="rect">
            <a:avLst/>
          </a:prstGeom>
        </p:spPr>
        <p:txBody>
          <a:bodyPr lIns="0" tIns="0" rIns="0" bIns="0" rtlCol="0" anchor="t">
            <a:spAutoFit/>
          </a:bodyPr>
          <a:lstStyle/>
          <a:p>
            <a:pPr marL="0" lvl="1" indent="0" algn="ctr">
              <a:lnSpc>
                <a:spcPts val="9599"/>
              </a:lnSpc>
              <a:spcBef>
                <a:spcPct val="0"/>
              </a:spcBef>
            </a:pPr>
            <a:r>
              <a:rPr lang="en-US" sz="7999" u="none" strike="noStrike">
                <a:solidFill>
                  <a:srgbClr val="3A3A66"/>
                </a:solidFill>
                <a:latin typeface="Muli Ultra-Bold"/>
              </a:rPr>
              <a:t>THÍ NGHIỆM</a:t>
            </a:r>
          </a:p>
        </p:txBody>
      </p:sp>
      <p:sp>
        <p:nvSpPr>
          <p:cNvPr id="3" name="TextBox 2" descr="n11 zalo Dinh Bac">
            <a:extLst>
              <a:ext uri="{FF2B5EF4-FFF2-40B4-BE49-F238E27FC236}">
                <a16:creationId xmlns:a16="http://schemas.microsoft.com/office/drawing/2014/main" id="{762D266C-C9D1-B4C5-1583-098ECF89C7F3}"/>
              </a:ext>
            </a:extLst>
          </p:cNvPr>
          <p:cNvSpPr txBox="1"/>
          <p:nvPr/>
        </p:nvSpPr>
        <p:spPr>
          <a:xfrm>
            <a:off x="757169" y="2781300"/>
            <a:ext cx="7396231" cy="6093976"/>
          </a:xfrm>
          <a:prstGeom prst="rect">
            <a:avLst/>
          </a:prstGeom>
          <a:noFill/>
        </p:spPr>
        <p:txBody>
          <a:bodyPr wrap="square">
            <a:spAutoFit/>
          </a:bodyPr>
          <a:lstStyle/>
          <a:p>
            <a:pPr algn="just">
              <a:spcBef>
                <a:spcPts val="600"/>
              </a:spcBef>
              <a:spcAft>
                <a:spcPts val="600"/>
              </a:spcAft>
            </a:pPr>
            <a:r>
              <a:rPr lang="en-US" sz="4000">
                <a:latin typeface="Arial" panose="020B0604020202020204" pitchFamily="34" charset="0"/>
                <a:cs typeface="Arial" panose="020B0604020202020204" pitchFamily="34" charset="0"/>
              </a:rPr>
              <a:t>b) Phân cực ngược</a:t>
            </a:r>
          </a:p>
          <a:p>
            <a:pPr marL="571500" indent="-571500" algn="just">
              <a:spcBef>
                <a:spcPts val="600"/>
              </a:spcBef>
              <a:spcAft>
                <a:spcPts val="600"/>
              </a:spcAft>
              <a:buFontTx/>
              <a:buChar char="-"/>
            </a:pPr>
            <a:r>
              <a:rPr lang="en-US" sz="4000">
                <a:latin typeface="Arial" panose="020B0604020202020204" pitchFamily="34" charset="0"/>
                <a:cs typeface="Arial" panose="020B0604020202020204" pitchFamily="34" charset="0"/>
              </a:rPr>
              <a:t>Lắp ráp dụng cụ theo sơ đồ mạch điện như hình</a:t>
            </a:r>
          </a:p>
          <a:p>
            <a:pPr marL="571500" indent="-571500" algn="just">
              <a:spcBef>
                <a:spcPts val="600"/>
              </a:spcBef>
              <a:spcAft>
                <a:spcPts val="600"/>
              </a:spcAft>
              <a:buFontTx/>
              <a:buChar char="-"/>
            </a:pPr>
            <a:r>
              <a:rPr lang="en-US" sz="4000">
                <a:latin typeface="Arial" panose="020B0604020202020204" pitchFamily="34" charset="0"/>
                <a:cs typeface="Arial" panose="020B0604020202020204" pitchFamily="34" charset="0"/>
              </a:rPr>
              <a:t>Điều chỉnh biến trở để số chỉ vôn kế tăng dần từ 0.</a:t>
            </a:r>
          </a:p>
          <a:p>
            <a:pPr marL="571500" indent="-571500" algn="just">
              <a:spcBef>
                <a:spcPts val="600"/>
              </a:spcBef>
              <a:spcAft>
                <a:spcPts val="600"/>
              </a:spcAft>
              <a:buFontTx/>
              <a:buChar char="-"/>
            </a:pPr>
            <a:r>
              <a:rPr lang="en-US" sz="4000">
                <a:latin typeface="Arial" panose="020B0604020202020204" pitchFamily="34" charset="0"/>
                <a:cs typeface="Arial" panose="020B0604020202020204" pitchFamily="34" charset="0"/>
              </a:rPr>
              <a:t>Ghi số chỉ trên vôn kế, ampe kế vào vở sau mỗi lần điều chỉnh biến trở theo mẫu Bảng 4.1 (mắc thuận).</a:t>
            </a:r>
          </a:p>
        </p:txBody>
      </p:sp>
      <p:pic>
        <p:nvPicPr>
          <p:cNvPr id="5" name="Picture 4" descr="n11 zalo Dinh Bac">
            <a:extLst>
              <a:ext uri="{FF2B5EF4-FFF2-40B4-BE49-F238E27FC236}">
                <a16:creationId xmlns:a16="http://schemas.microsoft.com/office/drawing/2014/main" id="{F87711F7-38C3-C6DD-F8BC-CC826522AF0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contrast="20000"/>
                    </a14:imgEffect>
                  </a14:imgLayer>
                </a14:imgProps>
              </a:ext>
            </a:extLst>
          </a:blip>
          <a:srcRect l="51936" t="4412" r="-1"/>
          <a:stretch/>
        </p:blipFill>
        <p:spPr>
          <a:xfrm>
            <a:off x="8686801" y="2781300"/>
            <a:ext cx="9296400" cy="6093976"/>
          </a:xfrm>
          <a:prstGeom prst="roundRect">
            <a:avLst>
              <a:gd name="adj" fmla="val 7379"/>
            </a:avLst>
          </a:prstGeom>
          <a:ln>
            <a:solidFill>
              <a:schemeClr val="tx1"/>
            </a:solidFill>
          </a:ln>
        </p:spPr>
      </p:pic>
    </p:spTree>
    <p:extLst>
      <p:ext uri="{BB962C8B-B14F-4D97-AF65-F5344CB8AC3E}">
        <p14:creationId xmlns:p14="http://schemas.microsoft.com/office/powerpoint/2010/main" val="186757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FCD"/>
        </a:solidFill>
        <a:effectLst/>
      </p:bgPr>
    </p:bg>
    <p:spTree>
      <p:nvGrpSpPr>
        <p:cNvPr id="1" name=""/>
        <p:cNvGrpSpPr/>
        <p:nvPr/>
      </p:nvGrpSpPr>
      <p:grpSpPr>
        <a:xfrm>
          <a:off x="0" y="0"/>
          <a:ext cx="0" cy="0"/>
          <a:chOff x="0" y="0"/>
          <a:chExt cx="0" cy="0"/>
        </a:xfrm>
      </p:grpSpPr>
      <p:sp>
        <p:nvSpPr>
          <p:cNvPr id="14" name="TextBox 14" descr="n11 zalo Dinh Bac"/>
          <p:cNvSpPr txBox="1"/>
          <p:nvPr/>
        </p:nvSpPr>
        <p:spPr>
          <a:xfrm>
            <a:off x="3124200" y="733425"/>
            <a:ext cx="12402236" cy="1209675"/>
          </a:xfrm>
          <a:prstGeom prst="rect">
            <a:avLst/>
          </a:prstGeom>
        </p:spPr>
        <p:txBody>
          <a:bodyPr lIns="0" tIns="0" rIns="0" bIns="0" rtlCol="0" anchor="t">
            <a:spAutoFit/>
          </a:bodyPr>
          <a:lstStyle/>
          <a:p>
            <a:pPr marL="0" lvl="1" indent="0" algn="ctr">
              <a:lnSpc>
                <a:spcPts val="9599"/>
              </a:lnSpc>
              <a:spcBef>
                <a:spcPct val="0"/>
              </a:spcBef>
            </a:pPr>
            <a:r>
              <a:rPr lang="en-US" sz="7999" u="none" strike="noStrike">
                <a:solidFill>
                  <a:srgbClr val="3A3A66"/>
                </a:solidFill>
                <a:latin typeface="Muli Ultra-Bold"/>
              </a:rPr>
              <a:t>THÍ NGHIỆM</a:t>
            </a:r>
          </a:p>
        </p:txBody>
      </p:sp>
      <p:sp>
        <p:nvSpPr>
          <p:cNvPr id="3" name="TextBox 2" descr="n11 zalo Dinh Bac">
            <a:extLst>
              <a:ext uri="{FF2B5EF4-FFF2-40B4-BE49-F238E27FC236}">
                <a16:creationId xmlns:a16="http://schemas.microsoft.com/office/drawing/2014/main" id="{762D266C-C9D1-B4C5-1583-098ECF89C7F3}"/>
              </a:ext>
            </a:extLst>
          </p:cNvPr>
          <p:cNvSpPr txBox="1"/>
          <p:nvPr/>
        </p:nvSpPr>
        <p:spPr>
          <a:xfrm>
            <a:off x="1066800" y="2211358"/>
            <a:ext cx="7045711" cy="7325082"/>
          </a:xfrm>
          <a:prstGeom prst="rect">
            <a:avLst/>
          </a:prstGeom>
          <a:noFill/>
        </p:spPr>
        <p:txBody>
          <a:bodyPr wrap="square">
            <a:spAutoFit/>
          </a:bodyPr>
          <a:lstStyle/>
          <a:p>
            <a:pPr algn="just">
              <a:spcBef>
                <a:spcPts val="600"/>
              </a:spcBef>
            </a:pPr>
            <a:r>
              <a:rPr lang="vi-VN" sz="4000" b="0" i="0">
                <a:solidFill>
                  <a:srgbClr val="333333"/>
                </a:solidFill>
                <a:effectLst/>
                <a:latin typeface="Roboto" panose="02000000000000000000" pitchFamily="2" charset="0"/>
              </a:rPr>
              <a:t>Khi mắc mạch phân cực ngược U &lt; 0.</a:t>
            </a:r>
            <a:endParaRPr lang="en-US" sz="4000" b="0" i="0">
              <a:solidFill>
                <a:srgbClr val="333333"/>
              </a:solidFill>
              <a:effectLst/>
              <a:latin typeface="Roboto" panose="02000000000000000000" pitchFamily="2" charset="0"/>
            </a:endParaRPr>
          </a:p>
          <a:p>
            <a:pPr algn="just">
              <a:spcBef>
                <a:spcPts val="600"/>
              </a:spcBef>
            </a:pPr>
            <a:r>
              <a:rPr lang="vi-VN" sz="4000" b="0" i="1">
                <a:solidFill>
                  <a:srgbClr val="333333"/>
                </a:solidFill>
                <a:effectLst/>
                <a:latin typeface="Roboto" panose="02000000000000000000" pitchFamily="2" charset="0"/>
              </a:rPr>
              <a:t>Thực hiện các yêu cầu sau:</a:t>
            </a:r>
            <a:endParaRPr lang="vi-VN" sz="4000" b="0" i="0">
              <a:solidFill>
                <a:srgbClr val="333333"/>
              </a:solidFill>
              <a:effectLst/>
              <a:latin typeface="Roboto" panose="02000000000000000000" pitchFamily="2" charset="0"/>
            </a:endParaRPr>
          </a:p>
          <a:p>
            <a:pPr marL="742950" indent="-742950" algn="just">
              <a:spcBef>
                <a:spcPts val="600"/>
              </a:spcBef>
              <a:buFont typeface="+mj-lt"/>
              <a:buAutoNum type="arabicPeriod"/>
            </a:pPr>
            <a:r>
              <a:rPr lang="vi-VN" sz="4000" b="0" i="0">
                <a:solidFill>
                  <a:srgbClr val="333333"/>
                </a:solidFill>
                <a:effectLst/>
                <a:latin typeface="Roboto" panose="02000000000000000000" pitchFamily="2" charset="0"/>
              </a:rPr>
              <a:t>Từ kết quả thí nghiệm thu được ở Bảng 4.1, hãy vẽ đường đặc trưng I - U của diode.</a:t>
            </a:r>
          </a:p>
          <a:p>
            <a:pPr marL="742950" indent="-742950" algn="just">
              <a:spcBef>
                <a:spcPts val="600"/>
              </a:spcBef>
              <a:buFont typeface="+mj-lt"/>
              <a:buAutoNum type="arabicPeriod"/>
            </a:pPr>
            <a:r>
              <a:rPr lang="vi-VN" sz="4000" b="0" i="0">
                <a:solidFill>
                  <a:srgbClr val="333333"/>
                </a:solidFill>
                <a:effectLst/>
                <a:latin typeface="Roboto" panose="02000000000000000000" pitchFamily="2" charset="0"/>
              </a:rPr>
              <a:t>Nhận xét về giá trị của cường độ dòng điện qua diode khi diode mắc thuận và khi diode mắc ngược.</a:t>
            </a:r>
          </a:p>
        </p:txBody>
      </p:sp>
      <p:pic>
        <p:nvPicPr>
          <p:cNvPr id="4" name="Picture 3" descr="n11 zalo Dinh Bac">
            <a:extLst>
              <a:ext uri="{FF2B5EF4-FFF2-40B4-BE49-F238E27FC236}">
                <a16:creationId xmlns:a16="http://schemas.microsoft.com/office/drawing/2014/main" id="{FE79E8C4-6795-B1F5-D675-E97D406FFE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Effect>
                      <a14:saturation sat="200000"/>
                    </a14:imgEffect>
                    <a14:imgEffect>
                      <a14:brightnessContrast contrast="20000"/>
                    </a14:imgEffect>
                  </a14:imgLayer>
                </a14:imgProps>
              </a:ext>
            </a:extLst>
          </a:blip>
          <a:stretch>
            <a:fillRect/>
          </a:stretch>
        </p:blipFill>
        <p:spPr>
          <a:xfrm>
            <a:off x="8377169" y="2415540"/>
            <a:ext cx="9148831" cy="6916718"/>
          </a:xfrm>
          <a:prstGeom prst="rect">
            <a:avLst/>
          </a:prstGeom>
        </p:spPr>
      </p:pic>
    </p:spTree>
    <p:extLst>
      <p:ext uri="{BB962C8B-B14F-4D97-AF65-F5344CB8AC3E}">
        <p14:creationId xmlns:p14="http://schemas.microsoft.com/office/powerpoint/2010/main" val="300492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FCD"/>
        </a:solidFill>
        <a:effectLst/>
      </p:bgPr>
    </p:bg>
    <p:spTree>
      <p:nvGrpSpPr>
        <p:cNvPr id="1" name=""/>
        <p:cNvGrpSpPr/>
        <p:nvPr/>
      </p:nvGrpSpPr>
      <p:grpSpPr>
        <a:xfrm>
          <a:off x="0" y="0"/>
          <a:ext cx="0" cy="0"/>
          <a:chOff x="0" y="0"/>
          <a:chExt cx="0" cy="0"/>
        </a:xfrm>
      </p:grpSpPr>
      <p:sp>
        <p:nvSpPr>
          <p:cNvPr id="14" name="TextBox 14" descr="n11 zalo Dinh Bac"/>
          <p:cNvSpPr txBox="1"/>
          <p:nvPr/>
        </p:nvSpPr>
        <p:spPr>
          <a:xfrm>
            <a:off x="3124200" y="733425"/>
            <a:ext cx="12402236" cy="1209675"/>
          </a:xfrm>
          <a:prstGeom prst="rect">
            <a:avLst/>
          </a:prstGeom>
        </p:spPr>
        <p:txBody>
          <a:bodyPr lIns="0" tIns="0" rIns="0" bIns="0" rtlCol="0" anchor="t">
            <a:spAutoFit/>
          </a:bodyPr>
          <a:lstStyle/>
          <a:p>
            <a:pPr marL="0" lvl="1" indent="0" algn="ctr">
              <a:lnSpc>
                <a:spcPts val="9599"/>
              </a:lnSpc>
              <a:spcBef>
                <a:spcPct val="0"/>
              </a:spcBef>
            </a:pPr>
            <a:r>
              <a:rPr lang="en-US" sz="7999" u="none" strike="noStrike">
                <a:solidFill>
                  <a:srgbClr val="3A3A66"/>
                </a:solidFill>
                <a:latin typeface="Muli Ultra-Bold"/>
              </a:rPr>
              <a:t>THÍ NGHIỆM</a:t>
            </a:r>
          </a:p>
        </p:txBody>
      </p:sp>
      <p:sp>
        <p:nvSpPr>
          <p:cNvPr id="3" name="TextBox 2" descr="n11 zalo Dinh Bac">
            <a:extLst>
              <a:ext uri="{FF2B5EF4-FFF2-40B4-BE49-F238E27FC236}">
                <a16:creationId xmlns:a16="http://schemas.microsoft.com/office/drawing/2014/main" id="{762D266C-C9D1-B4C5-1583-098ECF89C7F3}"/>
              </a:ext>
            </a:extLst>
          </p:cNvPr>
          <p:cNvSpPr txBox="1"/>
          <p:nvPr/>
        </p:nvSpPr>
        <p:spPr>
          <a:xfrm>
            <a:off x="1107690" y="2291992"/>
            <a:ext cx="8005830" cy="6932411"/>
          </a:xfrm>
          <a:prstGeom prst="rect">
            <a:avLst/>
          </a:prstGeom>
          <a:noFill/>
        </p:spPr>
        <p:txBody>
          <a:bodyPr wrap="square">
            <a:spAutoFit/>
          </a:bodyPr>
          <a:lstStyle/>
          <a:p>
            <a:pPr algn="just">
              <a:lnSpc>
                <a:spcPct val="120000"/>
              </a:lnSpc>
              <a:spcBef>
                <a:spcPts val="600"/>
              </a:spcBef>
              <a:spcAft>
                <a:spcPts val="600"/>
              </a:spcAft>
            </a:pPr>
            <a:r>
              <a:rPr lang="en-US" sz="5000" b="1" i="0">
                <a:solidFill>
                  <a:srgbClr val="333333"/>
                </a:solidFill>
                <a:effectLst/>
                <a:latin typeface="Arial" panose="020B0604020202020204" pitchFamily="34" charset="0"/>
                <a:cs typeface="Arial" panose="020B0604020202020204" pitchFamily="34" charset="0"/>
              </a:rPr>
              <a:t>1. </a:t>
            </a:r>
            <a:r>
              <a:rPr lang="pl-PL" sz="5000" b="1" i="0">
                <a:solidFill>
                  <a:srgbClr val="333333"/>
                </a:solidFill>
                <a:effectLst/>
                <a:latin typeface="Arial" panose="020B0604020202020204" pitchFamily="34" charset="0"/>
                <a:cs typeface="Arial" panose="020B0604020202020204" pitchFamily="34" charset="0"/>
              </a:rPr>
              <a:t>Đường đặc trưng I – U</a:t>
            </a:r>
            <a:endParaRPr lang="en-US" sz="5000" b="1" i="0">
              <a:solidFill>
                <a:srgbClr val="333333"/>
              </a:solidFill>
              <a:effectLst/>
              <a:latin typeface="Arial" panose="020B0604020202020204" pitchFamily="34" charset="0"/>
              <a:cs typeface="Arial" panose="020B0604020202020204" pitchFamily="34" charset="0"/>
            </a:endParaRPr>
          </a:p>
          <a:p>
            <a:pPr algn="just">
              <a:lnSpc>
                <a:spcPct val="120000"/>
              </a:lnSpc>
              <a:spcBef>
                <a:spcPts val="600"/>
              </a:spcBef>
              <a:spcAft>
                <a:spcPts val="600"/>
              </a:spcAft>
            </a:pPr>
            <a:r>
              <a:rPr lang="vi-VN" sz="5000" b="1" i="0">
                <a:solidFill>
                  <a:srgbClr val="333333"/>
                </a:solidFill>
                <a:effectLst/>
                <a:latin typeface="Arial" panose="020B0604020202020204" pitchFamily="34" charset="0"/>
                <a:cs typeface="Arial" panose="020B0604020202020204" pitchFamily="34" charset="0"/>
              </a:rPr>
              <a:t>2. Nhận xét:</a:t>
            </a:r>
          </a:p>
          <a:p>
            <a:pPr marL="685800" indent="-685800" algn="just">
              <a:lnSpc>
                <a:spcPct val="120000"/>
              </a:lnSpc>
              <a:spcBef>
                <a:spcPts val="600"/>
              </a:spcBef>
              <a:spcAft>
                <a:spcPts val="600"/>
              </a:spcAft>
              <a:buFont typeface="Wingdings" panose="05000000000000000000" pitchFamily="2" charset="2"/>
              <a:buChar char="Ø"/>
            </a:pPr>
            <a:r>
              <a:rPr lang="vi-VN" sz="5000" b="0" i="0">
                <a:solidFill>
                  <a:srgbClr val="333333"/>
                </a:solidFill>
                <a:effectLst/>
                <a:latin typeface="Arial" panose="020B0604020202020204" pitchFamily="34" charset="0"/>
                <a:cs typeface="Arial" panose="020B0604020202020204" pitchFamily="34" charset="0"/>
              </a:rPr>
              <a:t>Khi mắc thuận, U tăng thì I tăng;</a:t>
            </a:r>
          </a:p>
          <a:p>
            <a:pPr marL="685800" indent="-685800" algn="just">
              <a:lnSpc>
                <a:spcPct val="120000"/>
              </a:lnSpc>
              <a:spcBef>
                <a:spcPts val="600"/>
              </a:spcBef>
              <a:spcAft>
                <a:spcPts val="600"/>
              </a:spcAft>
              <a:buFont typeface="Wingdings" panose="05000000000000000000" pitchFamily="2" charset="2"/>
              <a:buChar char="Ø"/>
            </a:pPr>
            <a:r>
              <a:rPr lang="vi-VN" sz="5000" b="0" i="0">
                <a:solidFill>
                  <a:srgbClr val="333333"/>
                </a:solidFill>
                <a:effectLst/>
                <a:latin typeface="Arial" panose="020B0604020202020204" pitchFamily="34" charset="0"/>
                <a:cs typeface="Arial" panose="020B0604020202020204" pitchFamily="34" charset="0"/>
              </a:rPr>
              <a:t>Khi mắc ngược, U tăng còn I không thay đổi, giữ ở 0 mA.</a:t>
            </a:r>
          </a:p>
        </p:txBody>
      </p:sp>
      <p:pic>
        <p:nvPicPr>
          <p:cNvPr id="5" name="Picture 4" descr="n11 zalo Dinh Bac">
            <a:extLst>
              <a:ext uri="{FF2B5EF4-FFF2-40B4-BE49-F238E27FC236}">
                <a16:creationId xmlns:a16="http://schemas.microsoft.com/office/drawing/2014/main" id="{9616908B-E724-0E4F-93B1-4A3E7A9B76A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l="13053" b="14302"/>
          <a:stretch/>
        </p:blipFill>
        <p:spPr>
          <a:xfrm>
            <a:off x="9606031" y="2291992"/>
            <a:ext cx="7696200" cy="7194908"/>
          </a:xfrm>
          <a:prstGeom prst="roundRect">
            <a:avLst>
              <a:gd name="adj" fmla="val 10491"/>
            </a:avLst>
          </a:prstGeom>
          <a:ln>
            <a:solidFill>
              <a:schemeClr val="tx1"/>
            </a:solidFill>
          </a:ln>
        </p:spPr>
      </p:pic>
    </p:spTree>
    <p:extLst>
      <p:ext uri="{BB962C8B-B14F-4D97-AF65-F5344CB8AC3E}">
        <p14:creationId xmlns:p14="http://schemas.microsoft.com/office/powerpoint/2010/main" val="25054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grpSp>
        <p:nvGrpSpPr>
          <p:cNvPr id="4" name="Group 4" descr="n11 zalo Dinh Bac"/>
          <p:cNvGrpSpPr/>
          <p:nvPr/>
        </p:nvGrpSpPr>
        <p:grpSpPr>
          <a:xfrm>
            <a:off x="-270599" y="5819531"/>
            <a:ext cx="18829198" cy="4682925"/>
            <a:chOff x="0" y="0"/>
            <a:chExt cx="6256259" cy="1555966"/>
          </a:xfrm>
        </p:grpSpPr>
        <p:sp>
          <p:nvSpPr>
            <p:cNvPr id="5" name="Freeform 5"/>
            <p:cNvSpPr/>
            <p:nvPr/>
          </p:nvSpPr>
          <p:spPr>
            <a:xfrm>
              <a:off x="0" y="0"/>
              <a:ext cx="6256259" cy="1555966"/>
            </a:xfrm>
            <a:custGeom>
              <a:avLst/>
              <a:gdLst/>
              <a:ahLst/>
              <a:cxnLst/>
              <a:rect l="l" t="t" r="r" b="b"/>
              <a:pathLst>
                <a:path w="6256259" h="1555966">
                  <a:moveTo>
                    <a:pt x="0" y="0"/>
                  </a:moveTo>
                  <a:lnTo>
                    <a:pt x="6256259" y="0"/>
                  </a:lnTo>
                  <a:lnTo>
                    <a:pt x="6256259" y="1555966"/>
                  </a:lnTo>
                  <a:lnTo>
                    <a:pt x="0" y="1555966"/>
                  </a:lnTo>
                  <a:close/>
                </a:path>
              </a:pathLst>
            </a:custGeom>
            <a:solidFill>
              <a:srgbClr val="3A3A66"/>
            </a:solidFill>
            <a:ln cap="sq">
              <a:noFill/>
              <a:prstDash val="solid"/>
              <a:miter/>
            </a:ln>
          </p:spPr>
          <p:txBody>
            <a:bodyPr/>
            <a:lstStyle/>
            <a:p>
              <a:endParaRPr lang="en-US"/>
            </a:p>
          </p:txBody>
        </p:sp>
        <p:sp>
          <p:nvSpPr>
            <p:cNvPr id="6" name="TextBox 6"/>
            <p:cNvSpPr txBox="1"/>
            <p:nvPr/>
          </p:nvSpPr>
          <p:spPr>
            <a:xfrm>
              <a:off x="0" y="-28575"/>
              <a:ext cx="6256259" cy="1584541"/>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7" name="TextBox 7" descr="n11 zalo Dinh Bac"/>
          <p:cNvSpPr txBox="1"/>
          <p:nvPr/>
        </p:nvSpPr>
        <p:spPr>
          <a:xfrm>
            <a:off x="1746416" y="1082884"/>
            <a:ext cx="14630400" cy="3590727"/>
          </a:xfrm>
          <a:prstGeom prst="rect">
            <a:avLst/>
          </a:prstGeom>
        </p:spPr>
        <p:txBody>
          <a:bodyPr wrap="square" lIns="0" tIns="0" rIns="0" bIns="0" rtlCol="0" anchor="t">
            <a:spAutoFit/>
          </a:bodyPr>
          <a:lstStyle/>
          <a:p>
            <a:pPr marL="0" lvl="0" indent="0" algn="ctr">
              <a:lnSpc>
                <a:spcPts val="14047"/>
              </a:lnSpc>
            </a:pPr>
            <a:r>
              <a:rPr lang="vi-VN" sz="14000" u="none" strike="noStrike">
                <a:solidFill>
                  <a:srgbClr val="3A3A66"/>
                </a:solidFill>
                <a:latin typeface="Muli Ultra-Bold"/>
              </a:rPr>
              <a:t>Chỉnh lưu dòng điện xoay chiều</a:t>
            </a:r>
          </a:p>
        </p:txBody>
      </p:sp>
      <p:sp>
        <p:nvSpPr>
          <p:cNvPr id="8" name="TextBox 8" descr="n11 zalo Dinh Bac"/>
          <p:cNvSpPr txBox="1"/>
          <p:nvPr/>
        </p:nvSpPr>
        <p:spPr>
          <a:xfrm>
            <a:off x="990600" y="6498877"/>
            <a:ext cx="16306800" cy="2920800"/>
          </a:xfrm>
          <a:prstGeom prst="rect">
            <a:avLst/>
          </a:prstGeom>
        </p:spPr>
        <p:txBody>
          <a:bodyPr wrap="square" lIns="0" tIns="0" rIns="0" bIns="0" rtlCol="0" anchor="t">
            <a:spAutoFit/>
          </a:bodyPr>
          <a:lstStyle/>
          <a:p>
            <a:pPr algn="ctr">
              <a:lnSpc>
                <a:spcPct val="120000"/>
              </a:lnSpc>
            </a:pPr>
            <a:r>
              <a:rPr lang="vi-VN" sz="4047" b="1">
                <a:solidFill>
                  <a:srgbClr val="FFFFFF"/>
                </a:solidFill>
              </a:rPr>
              <a:t>Chỉnh lưu dòng điện là chuyển từ dòng điện xoay chiều sang dòng điện một chiều.</a:t>
            </a:r>
            <a:r>
              <a:rPr lang="en-US" sz="4047" b="1">
                <a:solidFill>
                  <a:srgbClr val="FFFFFF"/>
                </a:solidFill>
              </a:rPr>
              <a:t> </a:t>
            </a:r>
            <a:r>
              <a:rPr lang="vi-VN" sz="4047" b="1">
                <a:solidFill>
                  <a:srgbClr val="FFFFFF"/>
                </a:solidFill>
              </a:rPr>
              <a:t>Dựa vào tính dẫn điện một chiều của diode bán dẫn, ta có thể sử dụng diode để biến dòng</a:t>
            </a:r>
            <a:r>
              <a:rPr lang="en-US" sz="4047" b="1">
                <a:solidFill>
                  <a:srgbClr val="FFFFFF"/>
                </a:solidFill>
              </a:rPr>
              <a:t> </a:t>
            </a:r>
            <a:r>
              <a:rPr lang="vi-VN" sz="4047" b="1">
                <a:solidFill>
                  <a:srgbClr val="FFFFFF"/>
                </a:solidFill>
              </a:rPr>
              <a:t>điện xoay chiều thành dòng điện một chiều. Ta nói diode có tính chỉnh lưu.</a:t>
            </a:r>
          </a:p>
        </p:txBody>
      </p:sp>
    </p:spTree>
    <p:extLst>
      <p:ext uri="{BB962C8B-B14F-4D97-AF65-F5344CB8AC3E}">
        <p14:creationId xmlns:p14="http://schemas.microsoft.com/office/powerpoint/2010/main" val="418705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A3A66"/>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781045" y="1714500"/>
            <a:ext cx="16714475" cy="7924800"/>
            <a:chOff x="0" y="0"/>
            <a:chExt cx="1315979" cy="2221716"/>
          </a:xfrm>
        </p:grpSpPr>
        <p:sp>
          <p:nvSpPr>
            <p:cNvPr id="3" name="Freeform 3"/>
            <p:cNvSpPr/>
            <p:nvPr/>
          </p:nvSpPr>
          <p:spPr>
            <a:xfrm>
              <a:off x="0" y="0"/>
              <a:ext cx="1315979" cy="2221716"/>
            </a:xfrm>
            <a:custGeom>
              <a:avLst/>
              <a:gdLst/>
              <a:ahLst/>
              <a:cxnLst/>
              <a:rect l="l" t="t" r="r" b="b"/>
              <a:pathLst>
                <a:path w="1315979" h="2221716">
                  <a:moveTo>
                    <a:pt x="58641" y="0"/>
                  </a:moveTo>
                  <a:lnTo>
                    <a:pt x="1257338" y="0"/>
                  </a:lnTo>
                  <a:cubicBezTo>
                    <a:pt x="1289725" y="0"/>
                    <a:pt x="1315979" y="26255"/>
                    <a:pt x="1315979" y="58641"/>
                  </a:cubicBezTo>
                  <a:lnTo>
                    <a:pt x="1315979" y="2163074"/>
                  </a:lnTo>
                  <a:cubicBezTo>
                    <a:pt x="1315979" y="2178627"/>
                    <a:pt x="1309801" y="2193543"/>
                    <a:pt x="1298804" y="2204540"/>
                  </a:cubicBezTo>
                  <a:cubicBezTo>
                    <a:pt x="1287806" y="2215537"/>
                    <a:pt x="1272891" y="2221716"/>
                    <a:pt x="1257338" y="2221716"/>
                  </a:cubicBezTo>
                  <a:lnTo>
                    <a:pt x="58641" y="2221716"/>
                  </a:lnTo>
                  <a:cubicBezTo>
                    <a:pt x="43089" y="2221716"/>
                    <a:pt x="28173" y="2215537"/>
                    <a:pt x="17176" y="2204540"/>
                  </a:cubicBezTo>
                  <a:cubicBezTo>
                    <a:pt x="6178" y="2193543"/>
                    <a:pt x="0" y="2178627"/>
                    <a:pt x="0" y="2163074"/>
                  </a:cubicBezTo>
                  <a:lnTo>
                    <a:pt x="0" y="58641"/>
                  </a:lnTo>
                  <a:cubicBezTo>
                    <a:pt x="0" y="43089"/>
                    <a:pt x="6178" y="28173"/>
                    <a:pt x="17176" y="17176"/>
                  </a:cubicBezTo>
                  <a:cubicBezTo>
                    <a:pt x="28173" y="6178"/>
                    <a:pt x="43089" y="0"/>
                    <a:pt x="58641"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1315979" cy="2231241"/>
            </a:xfrm>
            <a:prstGeom prst="rect">
              <a:avLst/>
            </a:prstGeom>
          </p:spPr>
          <p:txBody>
            <a:bodyPr lIns="254000" tIns="254000" rIns="254000" bIns="254000" rtlCol="0" anchor="ctr"/>
            <a:lstStyle/>
            <a:p>
              <a:pPr marL="0" lvl="1" indent="0" algn="ctr">
                <a:lnSpc>
                  <a:spcPts val="3120"/>
                </a:lnSpc>
                <a:spcBef>
                  <a:spcPct val="0"/>
                </a:spcBef>
              </a:pPr>
              <a:endParaRPr/>
            </a:p>
          </p:txBody>
        </p:sp>
      </p:grpSp>
      <p:sp>
        <p:nvSpPr>
          <p:cNvPr id="22" name="TextBox 22" descr="n11 zalo Dinh Bac"/>
          <p:cNvSpPr txBox="1"/>
          <p:nvPr/>
        </p:nvSpPr>
        <p:spPr>
          <a:xfrm>
            <a:off x="826765" y="443655"/>
            <a:ext cx="16714475" cy="2248885"/>
          </a:xfrm>
          <a:prstGeom prst="rect">
            <a:avLst/>
          </a:prstGeom>
        </p:spPr>
        <p:txBody>
          <a:bodyPr wrap="square" lIns="0" tIns="0" rIns="0" bIns="0" rtlCol="0" anchor="t">
            <a:spAutoFit/>
          </a:bodyPr>
          <a:lstStyle/>
          <a:p>
            <a:pPr marL="0" lvl="1" indent="0" algn="just">
              <a:lnSpc>
                <a:spcPts val="8969"/>
              </a:lnSpc>
              <a:spcBef>
                <a:spcPct val="0"/>
              </a:spcBef>
            </a:pPr>
            <a:r>
              <a:rPr lang="en-US" sz="7474">
                <a:solidFill>
                  <a:srgbClr val="FFFFFF"/>
                </a:solidFill>
                <a:latin typeface="Muli Ultra-Bold"/>
              </a:rPr>
              <a:t>II. </a:t>
            </a:r>
            <a:r>
              <a:rPr lang="vi-VN" sz="7474">
                <a:solidFill>
                  <a:srgbClr val="FFFFFF"/>
                </a:solidFill>
                <a:latin typeface="Muli Ultra-Bold"/>
              </a:rPr>
              <a:t>Chỉnh lưu dòng điện xoay chiều</a:t>
            </a:r>
          </a:p>
          <a:p>
            <a:pPr marL="0" lvl="1" indent="0" algn="just">
              <a:lnSpc>
                <a:spcPts val="8969"/>
              </a:lnSpc>
              <a:spcBef>
                <a:spcPct val="0"/>
              </a:spcBef>
            </a:pPr>
            <a:endParaRPr lang="en-US" sz="7474">
              <a:solidFill>
                <a:srgbClr val="FFFFFF"/>
              </a:solidFill>
              <a:latin typeface="Muli Ultra-Bold"/>
            </a:endParaRPr>
          </a:p>
        </p:txBody>
      </p:sp>
      <p:sp>
        <p:nvSpPr>
          <p:cNvPr id="32" name="TextBox 31" descr="n11 zalo Dinh Bac">
            <a:extLst>
              <a:ext uri="{FF2B5EF4-FFF2-40B4-BE49-F238E27FC236}">
                <a16:creationId xmlns:a16="http://schemas.microsoft.com/office/drawing/2014/main" id="{6947703F-6025-78A1-C48F-EB8C4C0D1D6C}"/>
              </a:ext>
            </a:extLst>
          </p:cNvPr>
          <p:cNvSpPr txBox="1"/>
          <p:nvPr/>
        </p:nvSpPr>
        <p:spPr>
          <a:xfrm>
            <a:off x="990599" y="1866900"/>
            <a:ext cx="7823635" cy="4127412"/>
          </a:xfrm>
          <a:prstGeom prst="rect">
            <a:avLst/>
          </a:prstGeom>
          <a:noFill/>
        </p:spPr>
        <p:txBody>
          <a:bodyPr wrap="square">
            <a:spAutoFit/>
          </a:bodyPr>
          <a:lstStyle/>
          <a:p>
            <a:pPr algn="just">
              <a:lnSpc>
                <a:spcPct val="114000"/>
              </a:lnSpc>
              <a:spcBef>
                <a:spcPts val="600"/>
              </a:spcBef>
              <a:spcAft>
                <a:spcPts val="600"/>
              </a:spcAft>
            </a:pPr>
            <a:r>
              <a:rPr lang="en-US" sz="4500" b="1">
                <a:latin typeface="Arial" panose="020B0604020202020204" pitchFamily="34" charset="0"/>
                <a:cs typeface="Arial" panose="020B0604020202020204" pitchFamily="34" charset="0"/>
              </a:rPr>
              <a:t>1. Chỉnh lưu nửa chu kì </a:t>
            </a:r>
          </a:p>
          <a:p>
            <a:pPr algn="just">
              <a:lnSpc>
                <a:spcPct val="114000"/>
              </a:lnSpc>
              <a:spcBef>
                <a:spcPts val="600"/>
              </a:spcBef>
              <a:spcAft>
                <a:spcPts val="600"/>
              </a:spcAft>
            </a:pPr>
            <a:r>
              <a:rPr lang="en-US" sz="4500">
                <a:latin typeface="Arial" panose="020B0604020202020204" pitchFamily="34" charset="0"/>
                <a:cs typeface="Arial" panose="020B0604020202020204" pitchFamily="34" charset="0"/>
              </a:rPr>
              <a:t>Nếu chỉ sử dụng một diode bán dẫn trong mạch điện xoay chiều thì ta sẽ chỉnh lưu được nửa chu kì dòng điện.</a:t>
            </a:r>
          </a:p>
        </p:txBody>
      </p:sp>
      <p:pic>
        <p:nvPicPr>
          <p:cNvPr id="7" name="Picture 6" descr="n11 zalo Dinh Bac">
            <a:extLst>
              <a:ext uri="{FF2B5EF4-FFF2-40B4-BE49-F238E27FC236}">
                <a16:creationId xmlns:a16="http://schemas.microsoft.com/office/drawing/2014/main" id="{45FE0B04-D59E-8D96-DA5F-4A6D110F8514}"/>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8915400" y="1836199"/>
            <a:ext cx="8478955" cy="4526501"/>
          </a:xfrm>
          <a:prstGeom prst="roundRect">
            <a:avLst>
              <a:gd name="adj" fmla="val 20104"/>
            </a:avLst>
          </a:prstGeom>
        </p:spPr>
      </p:pic>
      <p:sp>
        <p:nvSpPr>
          <p:cNvPr id="9" name="TextBox 8" descr="n11 zalo Dinh Bac">
            <a:extLst>
              <a:ext uri="{FF2B5EF4-FFF2-40B4-BE49-F238E27FC236}">
                <a16:creationId xmlns:a16="http://schemas.microsoft.com/office/drawing/2014/main" id="{416F39CC-7CCB-FFCC-2BAB-927DEE88A92E}"/>
              </a:ext>
            </a:extLst>
          </p:cNvPr>
          <p:cNvSpPr txBox="1"/>
          <p:nvPr/>
        </p:nvSpPr>
        <p:spPr>
          <a:xfrm>
            <a:off x="990600" y="6286500"/>
            <a:ext cx="15880081" cy="3337965"/>
          </a:xfrm>
          <a:prstGeom prst="rect">
            <a:avLst/>
          </a:prstGeom>
          <a:noFill/>
        </p:spPr>
        <p:txBody>
          <a:bodyPr wrap="square">
            <a:spAutoFit/>
          </a:bodyPr>
          <a:lstStyle/>
          <a:p>
            <a:pPr algn="just">
              <a:lnSpc>
                <a:spcPct val="114000"/>
              </a:lnSpc>
              <a:spcBef>
                <a:spcPts val="600"/>
              </a:spcBef>
              <a:spcAft>
                <a:spcPts val="600"/>
              </a:spcAft>
            </a:pPr>
            <a:r>
              <a:rPr lang="en-US" sz="4500">
                <a:latin typeface="Arial" panose="020B0604020202020204" pitchFamily="34" charset="0"/>
                <a:cs typeface="Arial" panose="020B0604020202020204" pitchFamily="34" charset="0"/>
              </a:rPr>
              <a:t>Mắc nối tiếp điện trở R với một diode bán dẫn (D) như sơ đồ. </a:t>
            </a:r>
          </a:p>
          <a:p>
            <a:pPr algn="just">
              <a:lnSpc>
                <a:spcPct val="114000"/>
              </a:lnSpc>
              <a:spcBef>
                <a:spcPts val="600"/>
              </a:spcBef>
              <a:spcAft>
                <a:spcPts val="600"/>
              </a:spcAft>
            </a:pPr>
            <a:r>
              <a:rPr lang="en-US" sz="4500">
                <a:latin typeface="Arial" panose="020B0604020202020204" pitchFamily="34" charset="0"/>
                <a:cs typeface="Arial" panose="020B0604020202020204" pitchFamily="34" charset="0"/>
              </a:rPr>
              <a:t>Giả thuyết điện trở của diode khi phân cực thuận là rất nhỏ. Trong sơ đồ trên điện áp chưa chỉnh lưu (</a:t>
            </a:r>
            <a:r>
              <a:rPr lang="en-US" sz="4500">
                <a:effectLst/>
                <a:latin typeface="Arial" panose="020B0604020202020204" pitchFamily="34" charset="0"/>
                <a:ea typeface="Calibri" panose="020F0502020204030204" pitchFamily="34" charset="0"/>
                <a:cs typeface="Arial" panose="020B0604020202020204" pitchFamily="34" charset="0"/>
              </a:rPr>
              <a:t>u</a:t>
            </a:r>
            <a:r>
              <a:rPr lang="en-US" sz="4500" baseline="-25000">
                <a:effectLst/>
                <a:latin typeface="Arial" panose="020B0604020202020204" pitchFamily="34" charset="0"/>
                <a:ea typeface="Calibri" panose="020F0502020204030204" pitchFamily="34" charset="0"/>
                <a:cs typeface="Arial" panose="020B0604020202020204" pitchFamily="34" charset="0"/>
              </a:rPr>
              <a:t>V</a:t>
            </a:r>
            <a:r>
              <a:rPr lang="en-US" sz="4500">
                <a:latin typeface="Arial" panose="020B0604020202020204" pitchFamily="34" charset="0"/>
                <a:cs typeface="Arial" panose="020B0604020202020204" pitchFamily="34" charset="0"/>
              </a:rPr>
              <a:t>) và điện áp khi đã chỉnh lưu (</a:t>
            </a:r>
            <a:r>
              <a:rPr lang="en-US" sz="4500">
                <a:effectLst/>
                <a:latin typeface="Arial" panose="020B0604020202020204" pitchFamily="34" charset="0"/>
                <a:ea typeface="Calibri" panose="020F0502020204030204" pitchFamily="34" charset="0"/>
                <a:cs typeface="Arial" panose="020B0604020202020204" pitchFamily="34" charset="0"/>
              </a:rPr>
              <a:t>u</a:t>
            </a:r>
            <a:r>
              <a:rPr lang="en-US" sz="4500" baseline="-25000">
                <a:effectLst/>
                <a:latin typeface="Arial" panose="020B0604020202020204" pitchFamily="34" charset="0"/>
                <a:ea typeface="Calibri" panose="020F0502020204030204" pitchFamily="34" charset="0"/>
                <a:cs typeface="Arial" panose="020B0604020202020204" pitchFamily="34" charset="0"/>
              </a:rPr>
              <a:t>R</a:t>
            </a:r>
            <a:r>
              <a:rPr lang="en-US" sz="45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6702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fade">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fade">
                                      <p:cBhvr>
                                        <p:cTn id="17" dur="500"/>
                                        <p:tgtEl>
                                          <p:spTgt spid="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fade">
                                      <p:cBhvr>
                                        <p:cTn id="3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A3A66"/>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781045" y="1714500"/>
            <a:ext cx="16714475" cy="7924800"/>
            <a:chOff x="0" y="0"/>
            <a:chExt cx="1315979" cy="2221716"/>
          </a:xfrm>
        </p:grpSpPr>
        <p:sp>
          <p:nvSpPr>
            <p:cNvPr id="3" name="Freeform 3"/>
            <p:cNvSpPr/>
            <p:nvPr/>
          </p:nvSpPr>
          <p:spPr>
            <a:xfrm>
              <a:off x="0" y="0"/>
              <a:ext cx="1315979" cy="2221716"/>
            </a:xfrm>
            <a:custGeom>
              <a:avLst/>
              <a:gdLst/>
              <a:ahLst/>
              <a:cxnLst/>
              <a:rect l="l" t="t" r="r" b="b"/>
              <a:pathLst>
                <a:path w="1315979" h="2221716">
                  <a:moveTo>
                    <a:pt x="58641" y="0"/>
                  </a:moveTo>
                  <a:lnTo>
                    <a:pt x="1257338" y="0"/>
                  </a:lnTo>
                  <a:cubicBezTo>
                    <a:pt x="1289725" y="0"/>
                    <a:pt x="1315979" y="26255"/>
                    <a:pt x="1315979" y="58641"/>
                  </a:cubicBezTo>
                  <a:lnTo>
                    <a:pt x="1315979" y="2163074"/>
                  </a:lnTo>
                  <a:cubicBezTo>
                    <a:pt x="1315979" y="2178627"/>
                    <a:pt x="1309801" y="2193543"/>
                    <a:pt x="1298804" y="2204540"/>
                  </a:cubicBezTo>
                  <a:cubicBezTo>
                    <a:pt x="1287806" y="2215537"/>
                    <a:pt x="1272891" y="2221716"/>
                    <a:pt x="1257338" y="2221716"/>
                  </a:cubicBezTo>
                  <a:lnTo>
                    <a:pt x="58641" y="2221716"/>
                  </a:lnTo>
                  <a:cubicBezTo>
                    <a:pt x="43089" y="2221716"/>
                    <a:pt x="28173" y="2215537"/>
                    <a:pt x="17176" y="2204540"/>
                  </a:cubicBezTo>
                  <a:cubicBezTo>
                    <a:pt x="6178" y="2193543"/>
                    <a:pt x="0" y="2178627"/>
                    <a:pt x="0" y="2163074"/>
                  </a:cubicBezTo>
                  <a:lnTo>
                    <a:pt x="0" y="58641"/>
                  </a:lnTo>
                  <a:cubicBezTo>
                    <a:pt x="0" y="43089"/>
                    <a:pt x="6178" y="28173"/>
                    <a:pt x="17176" y="17176"/>
                  </a:cubicBezTo>
                  <a:cubicBezTo>
                    <a:pt x="28173" y="6178"/>
                    <a:pt x="43089" y="0"/>
                    <a:pt x="58641"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1315979" cy="2231241"/>
            </a:xfrm>
            <a:prstGeom prst="rect">
              <a:avLst/>
            </a:prstGeom>
          </p:spPr>
          <p:txBody>
            <a:bodyPr lIns="254000" tIns="254000" rIns="254000" bIns="254000" rtlCol="0" anchor="ctr"/>
            <a:lstStyle/>
            <a:p>
              <a:pPr marL="0" lvl="1" indent="0" algn="ctr">
                <a:lnSpc>
                  <a:spcPts val="3120"/>
                </a:lnSpc>
                <a:spcBef>
                  <a:spcPct val="0"/>
                </a:spcBef>
              </a:pPr>
              <a:endParaRPr/>
            </a:p>
          </p:txBody>
        </p:sp>
      </p:grpSp>
      <p:sp>
        <p:nvSpPr>
          <p:cNvPr id="9" name="TextBox 8" descr="n11 zalo Dinh Bac">
            <a:extLst>
              <a:ext uri="{FF2B5EF4-FFF2-40B4-BE49-F238E27FC236}">
                <a16:creationId xmlns:a16="http://schemas.microsoft.com/office/drawing/2014/main" id="{416F39CC-7CCB-FFCC-2BAB-927DEE88A92E}"/>
              </a:ext>
            </a:extLst>
          </p:cNvPr>
          <p:cNvSpPr txBox="1"/>
          <p:nvPr/>
        </p:nvSpPr>
        <p:spPr>
          <a:xfrm>
            <a:off x="1084566" y="2019300"/>
            <a:ext cx="8363308" cy="7325082"/>
          </a:xfrm>
          <a:prstGeom prst="rect">
            <a:avLst/>
          </a:prstGeom>
          <a:noFill/>
        </p:spPr>
        <p:txBody>
          <a:bodyPr wrap="square">
            <a:spAutoFit/>
          </a:bodyPr>
          <a:lstStyle/>
          <a:p>
            <a:pPr algn="just">
              <a:spcBef>
                <a:spcPts val="600"/>
              </a:spcBef>
              <a:spcAft>
                <a:spcPts val="600"/>
              </a:spcAft>
            </a:pPr>
            <a:r>
              <a:rPr lang="vi-VN" sz="4500" b="1" i="0">
                <a:solidFill>
                  <a:srgbClr val="333333"/>
                </a:solidFill>
                <a:effectLst/>
              </a:rPr>
              <a:t>Hoạt động:</a:t>
            </a:r>
            <a:r>
              <a:rPr lang="vi-VN" sz="4500" b="0" i="0">
                <a:solidFill>
                  <a:srgbClr val="333333"/>
                </a:solidFill>
                <a:effectLst/>
              </a:rPr>
              <a:t> Quan sát Hình 4.7a và Hình 4.7b, thực hiện các yêu cầu sau:</a:t>
            </a:r>
          </a:p>
          <a:p>
            <a:pPr algn="just">
              <a:spcBef>
                <a:spcPts val="600"/>
              </a:spcBef>
              <a:spcAft>
                <a:spcPts val="600"/>
              </a:spcAft>
            </a:pPr>
            <a:r>
              <a:rPr lang="vi-VN" sz="4500" b="0" i="0">
                <a:solidFill>
                  <a:srgbClr val="333333"/>
                </a:solidFill>
                <a:effectLst/>
              </a:rPr>
              <a:t>1. Nêu sự khác nhau về hình dạng đồ thị điện áp vào và điện áp ra theo thời gian.</a:t>
            </a:r>
          </a:p>
          <a:p>
            <a:pPr algn="just">
              <a:spcBef>
                <a:spcPts val="600"/>
              </a:spcBef>
              <a:spcAft>
                <a:spcPts val="600"/>
              </a:spcAft>
            </a:pPr>
            <a:r>
              <a:rPr lang="vi-VN" sz="4500" b="0" i="0">
                <a:solidFill>
                  <a:srgbClr val="333333"/>
                </a:solidFill>
                <a:effectLst/>
              </a:rPr>
              <a:t>2. Mô tả dòng điện chạy trong mạch khi hiệu điện thế giữa anode và cathode của diode là âm hoặc dương.</a:t>
            </a:r>
          </a:p>
        </p:txBody>
      </p:sp>
      <p:pic>
        <p:nvPicPr>
          <p:cNvPr id="10" name="Picture 9" descr="n11 zalo Dinh Bac">
            <a:extLst>
              <a:ext uri="{FF2B5EF4-FFF2-40B4-BE49-F238E27FC236}">
                <a16:creationId xmlns:a16="http://schemas.microsoft.com/office/drawing/2014/main" id="{1092ED64-5A29-23B0-5909-27B0D129AC5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saturation sat="400000"/>
                    </a14:imgEffect>
                  </a14:imgLayer>
                </a14:imgProps>
              </a:ext>
            </a:extLst>
          </a:blip>
          <a:stretch>
            <a:fillRect/>
          </a:stretch>
        </p:blipFill>
        <p:spPr>
          <a:xfrm>
            <a:off x="9507555" y="2400301"/>
            <a:ext cx="7805674" cy="3810000"/>
          </a:xfrm>
          <a:prstGeom prst="rect">
            <a:avLst/>
          </a:prstGeom>
        </p:spPr>
      </p:pic>
      <p:pic>
        <p:nvPicPr>
          <p:cNvPr id="12" name="Picture 11" descr="n11 zalo Dinh Bac">
            <a:extLst>
              <a:ext uri="{FF2B5EF4-FFF2-40B4-BE49-F238E27FC236}">
                <a16:creationId xmlns:a16="http://schemas.microsoft.com/office/drawing/2014/main" id="{1A7CB656-21DA-83FB-A395-2ED9AB936C4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5900"/>
                    </a14:imgEffect>
                    <a14:imgEffect>
                      <a14:saturation sat="400000"/>
                    </a14:imgEffect>
                  </a14:imgLayer>
                </a14:imgProps>
              </a:ext>
            </a:extLst>
          </a:blip>
          <a:stretch>
            <a:fillRect/>
          </a:stretch>
        </p:blipFill>
        <p:spPr>
          <a:xfrm>
            <a:off x="9402358" y="6515100"/>
            <a:ext cx="8077922" cy="2829282"/>
          </a:xfrm>
          <a:prstGeom prst="roundRect">
            <a:avLst/>
          </a:prstGeom>
        </p:spPr>
      </p:pic>
      <p:sp>
        <p:nvSpPr>
          <p:cNvPr id="13" name="TextBox 22" descr="n11 zalo Dinh Bac">
            <a:extLst>
              <a:ext uri="{FF2B5EF4-FFF2-40B4-BE49-F238E27FC236}">
                <a16:creationId xmlns:a16="http://schemas.microsoft.com/office/drawing/2014/main" id="{535DF07B-32ED-9353-20B7-3C359CC82354}"/>
              </a:ext>
            </a:extLst>
          </p:cNvPr>
          <p:cNvSpPr txBox="1"/>
          <p:nvPr/>
        </p:nvSpPr>
        <p:spPr>
          <a:xfrm>
            <a:off x="826765" y="443655"/>
            <a:ext cx="16714475" cy="2248885"/>
          </a:xfrm>
          <a:prstGeom prst="rect">
            <a:avLst/>
          </a:prstGeom>
        </p:spPr>
        <p:txBody>
          <a:bodyPr wrap="square" lIns="0" tIns="0" rIns="0" bIns="0" rtlCol="0" anchor="t">
            <a:spAutoFit/>
          </a:bodyPr>
          <a:lstStyle/>
          <a:p>
            <a:pPr marL="0" lvl="1" indent="0" algn="just">
              <a:lnSpc>
                <a:spcPts val="8969"/>
              </a:lnSpc>
              <a:spcBef>
                <a:spcPct val="0"/>
              </a:spcBef>
            </a:pPr>
            <a:r>
              <a:rPr lang="en-US" sz="7474">
                <a:solidFill>
                  <a:srgbClr val="FFFFFF"/>
                </a:solidFill>
                <a:latin typeface="Muli Ultra-Bold"/>
              </a:rPr>
              <a:t>II. </a:t>
            </a:r>
            <a:r>
              <a:rPr lang="vi-VN" sz="7474">
                <a:solidFill>
                  <a:srgbClr val="FFFFFF"/>
                </a:solidFill>
                <a:latin typeface="Muli Ultra-Bold"/>
              </a:rPr>
              <a:t>Chỉnh lưu dòng điện xoay chiều</a:t>
            </a:r>
          </a:p>
          <a:p>
            <a:pPr marL="0" lvl="1" indent="0" algn="just">
              <a:lnSpc>
                <a:spcPts val="8969"/>
              </a:lnSpc>
              <a:spcBef>
                <a:spcPct val="0"/>
              </a:spcBef>
            </a:pPr>
            <a:endParaRPr lang="en-US" sz="7474">
              <a:solidFill>
                <a:srgbClr val="FFFFFF"/>
              </a:solidFill>
              <a:latin typeface="Muli Ultra-Bold"/>
            </a:endParaRPr>
          </a:p>
        </p:txBody>
      </p:sp>
    </p:spTree>
    <p:extLst>
      <p:ext uri="{BB962C8B-B14F-4D97-AF65-F5344CB8AC3E}">
        <p14:creationId xmlns:p14="http://schemas.microsoft.com/office/powerpoint/2010/main" val="141021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A3A66"/>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781045" y="1714500"/>
            <a:ext cx="16714475" cy="7924800"/>
            <a:chOff x="0" y="0"/>
            <a:chExt cx="1315979" cy="2221716"/>
          </a:xfrm>
        </p:grpSpPr>
        <p:sp>
          <p:nvSpPr>
            <p:cNvPr id="3" name="Freeform 3"/>
            <p:cNvSpPr/>
            <p:nvPr/>
          </p:nvSpPr>
          <p:spPr>
            <a:xfrm>
              <a:off x="0" y="0"/>
              <a:ext cx="1315979" cy="2221716"/>
            </a:xfrm>
            <a:custGeom>
              <a:avLst/>
              <a:gdLst/>
              <a:ahLst/>
              <a:cxnLst/>
              <a:rect l="l" t="t" r="r" b="b"/>
              <a:pathLst>
                <a:path w="1315979" h="2221716">
                  <a:moveTo>
                    <a:pt x="58641" y="0"/>
                  </a:moveTo>
                  <a:lnTo>
                    <a:pt x="1257338" y="0"/>
                  </a:lnTo>
                  <a:cubicBezTo>
                    <a:pt x="1289725" y="0"/>
                    <a:pt x="1315979" y="26255"/>
                    <a:pt x="1315979" y="58641"/>
                  </a:cubicBezTo>
                  <a:lnTo>
                    <a:pt x="1315979" y="2163074"/>
                  </a:lnTo>
                  <a:cubicBezTo>
                    <a:pt x="1315979" y="2178627"/>
                    <a:pt x="1309801" y="2193543"/>
                    <a:pt x="1298804" y="2204540"/>
                  </a:cubicBezTo>
                  <a:cubicBezTo>
                    <a:pt x="1287806" y="2215537"/>
                    <a:pt x="1272891" y="2221716"/>
                    <a:pt x="1257338" y="2221716"/>
                  </a:cubicBezTo>
                  <a:lnTo>
                    <a:pt x="58641" y="2221716"/>
                  </a:lnTo>
                  <a:cubicBezTo>
                    <a:pt x="43089" y="2221716"/>
                    <a:pt x="28173" y="2215537"/>
                    <a:pt x="17176" y="2204540"/>
                  </a:cubicBezTo>
                  <a:cubicBezTo>
                    <a:pt x="6178" y="2193543"/>
                    <a:pt x="0" y="2178627"/>
                    <a:pt x="0" y="2163074"/>
                  </a:cubicBezTo>
                  <a:lnTo>
                    <a:pt x="0" y="58641"/>
                  </a:lnTo>
                  <a:cubicBezTo>
                    <a:pt x="0" y="43089"/>
                    <a:pt x="6178" y="28173"/>
                    <a:pt x="17176" y="17176"/>
                  </a:cubicBezTo>
                  <a:cubicBezTo>
                    <a:pt x="28173" y="6178"/>
                    <a:pt x="43089" y="0"/>
                    <a:pt x="58641"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1315979" cy="2231241"/>
            </a:xfrm>
            <a:prstGeom prst="rect">
              <a:avLst/>
            </a:prstGeom>
          </p:spPr>
          <p:txBody>
            <a:bodyPr lIns="254000" tIns="254000" rIns="254000" bIns="254000" rtlCol="0" anchor="ctr"/>
            <a:lstStyle/>
            <a:p>
              <a:pPr marL="0" lvl="1" indent="0" algn="ctr">
                <a:lnSpc>
                  <a:spcPts val="3120"/>
                </a:lnSpc>
                <a:spcBef>
                  <a:spcPct val="0"/>
                </a:spcBef>
              </a:pPr>
              <a:endParaRPr/>
            </a:p>
          </p:txBody>
        </p:sp>
      </p:grpSp>
      <p:sp>
        <p:nvSpPr>
          <p:cNvPr id="9" name="TextBox 8" descr="n11 zalo Dinh Bac">
            <a:extLst>
              <a:ext uri="{FF2B5EF4-FFF2-40B4-BE49-F238E27FC236}">
                <a16:creationId xmlns:a16="http://schemas.microsoft.com/office/drawing/2014/main" id="{416F39CC-7CCB-FFCC-2BAB-927DEE88A92E}"/>
              </a:ext>
            </a:extLst>
          </p:cNvPr>
          <p:cNvSpPr txBox="1"/>
          <p:nvPr/>
        </p:nvSpPr>
        <p:spPr>
          <a:xfrm>
            <a:off x="910048" y="2569369"/>
            <a:ext cx="8233952" cy="6155531"/>
          </a:xfrm>
          <a:prstGeom prst="rect">
            <a:avLst/>
          </a:prstGeom>
          <a:noFill/>
        </p:spPr>
        <p:txBody>
          <a:bodyPr wrap="square">
            <a:spAutoFit/>
          </a:bodyPr>
          <a:lstStyle/>
          <a:p>
            <a:pPr marL="685800" indent="-685800" algn="just">
              <a:spcBef>
                <a:spcPts val="600"/>
              </a:spcBef>
              <a:spcAft>
                <a:spcPts val="600"/>
              </a:spcAft>
              <a:buFont typeface="Wingdings" panose="05000000000000000000" pitchFamily="2" charset="2"/>
              <a:buChar char="Ø"/>
            </a:pPr>
            <a:r>
              <a:rPr lang="vi-VN" sz="4800" b="0" i="0">
                <a:solidFill>
                  <a:srgbClr val="333333"/>
                </a:solidFill>
                <a:effectLst/>
                <a:latin typeface="Roboto" panose="02000000000000000000" pitchFamily="2" charset="0"/>
              </a:rPr>
              <a:t>Đồ thị điện áp vào là dạng đồ thị hình sin thường thấy của mạch điện xoay chiều. </a:t>
            </a:r>
            <a:endParaRPr lang="en-US" sz="4800" b="0" i="0">
              <a:solidFill>
                <a:srgbClr val="333333"/>
              </a:solidFill>
              <a:effectLst/>
              <a:latin typeface="Roboto" panose="02000000000000000000" pitchFamily="2" charset="0"/>
            </a:endParaRPr>
          </a:p>
          <a:p>
            <a:pPr marL="685800" indent="-685800" algn="just">
              <a:spcBef>
                <a:spcPts val="600"/>
              </a:spcBef>
              <a:spcAft>
                <a:spcPts val="600"/>
              </a:spcAft>
              <a:buFont typeface="Wingdings" panose="05000000000000000000" pitchFamily="2" charset="2"/>
              <a:buChar char="Ø"/>
            </a:pPr>
            <a:r>
              <a:rPr lang="vi-VN" sz="4800" b="0" i="0">
                <a:solidFill>
                  <a:srgbClr val="333333"/>
                </a:solidFill>
                <a:effectLst/>
                <a:latin typeface="Roboto" panose="02000000000000000000" pitchFamily="2" charset="0"/>
              </a:rPr>
              <a:t>Đồ thị điện áp ra có phần giá trị điện áp dương vẫn giữ nguyên; còn phần điện áp âm của đồ thị 4.7a có giá trị bằng 0 </a:t>
            </a:r>
            <a:r>
              <a:rPr lang="en-US" sz="4800">
                <a:solidFill>
                  <a:srgbClr val="333333"/>
                </a:solidFill>
                <a:latin typeface="Roboto" panose="02000000000000000000" pitchFamily="2" charset="0"/>
              </a:rPr>
              <a:t>ở </a:t>
            </a:r>
            <a:r>
              <a:rPr lang="vi-VN" sz="4800" b="0" i="0">
                <a:solidFill>
                  <a:srgbClr val="333333"/>
                </a:solidFill>
                <a:effectLst/>
                <a:latin typeface="Roboto" panose="02000000000000000000" pitchFamily="2" charset="0"/>
              </a:rPr>
              <a:t>đồ thị 4.7b.</a:t>
            </a:r>
          </a:p>
        </p:txBody>
      </p:sp>
      <p:pic>
        <p:nvPicPr>
          <p:cNvPr id="10" name="Picture 9" descr="n11 zalo Dinh Bac">
            <a:extLst>
              <a:ext uri="{FF2B5EF4-FFF2-40B4-BE49-F238E27FC236}">
                <a16:creationId xmlns:a16="http://schemas.microsoft.com/office/drawing/2014/main" id="{1092ED64-5A29-23B0-5909-27B0D129AC5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saturation sat="400000"/>
                    </a14:imgEffect>
                  </a14:imgLayer>
                </a14:imgProps>
              </a:ext>
            </a:extLst>
          </a:blip>
          <a:stretch>
            <a:fillRect/>
          </a:stretch>
        </p:blipFill>
        <p:spPr>
          <a:xfrm>
            <a:off x="9249196" y="2400301"/>
            <a:ext cx="7972725" cy="3810000"/>
          </a:xfrm>
          <a:prstGeom prst="rect">
            <a:avLst/>
          </a:prstGeom>
        </p:spPr>
      </p:pic>
      <p:pic>
        <p:nvPicPr>
          <p:cNvPr id="12" name="Picture 11" descr="n11 zalo Dinh Bac">
            <a:extLst>
              <a:ext uri="{FF2B5EF4-FFF2-40B4-BE49-F238E27FC236}">
                <a16:creationId xmlns:a16="http://schemas.microsoft.com/office/drawing/2014/main" id="{1A7CB656-21DA-83FB-A395-2ED9AB936C4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5900"/>
                    </a14:imgEffect>
                    <a14:imgEffect>
                      <a14:saturation sat="400000"/>
                    </a14:imgEffect>
                  </a14:imgLayer>
                </a14:imgProps>
              </a:ext>
            </a:extLst>
          </a:blip>
          <a:stretch>
            <a:fillRect/>
          </a:stretch>
        </p:blipFill>
        <p:spPr>
          <a:xfrm>
            <a:off x="9144000" y="6515100"/>
            <a:ext cx="8077922" cy="2829282"/>
          </a:xfrm>
          <a:prstGeom prst="roundRect">
            <a:avLst/>
          </a:prstGeom>
        </p:spPr>
      </p:pic>
      <p:sp>
        <p:nvSpPr>
          <p:cNvPr id="5" name="TextBox 22" descr="n11 zalo Dinh Bac">
            <a:extLst>
              <a:ext uri="{FF2B5EF4-FFF2-40B4-BE49-F238E27FC236}">
                <a16:creationId xmlns:a16="http://schemas.microsoft.com/office/drawing/2014/main" id="{569D214E-AAE7-BDAF-2713-56871A634340}"/>
              </a:ext>
            </a:extLst>
          </p:cNvPr>
          <p:cNvSpPr txBox="1"/>
          <p:nvPr/>
        </p:nvSpPr>
        <p:spPr>
          <a:xfrm>
            <a:off x="826765" y="443655"/>
            <a:ext cx="16714475" cy="2248885"/>
          </a:xfrm>
          <a:prstGeom prst="rect">
            <a:avLst/>
          </a:prstGeom>
        </p:spPr>
        <p:txBody>
          <a:bodyPr wrap="square" lIns="0" tIns="0" rIns="0" bIns="0" rtlCol="0" anchor="t">
            <a:spAutoFit/>
          </a:bodyPr>
          <a:lstStyle/>
          <a:p>
            <a:pPr marL="0" lvl="1" indent="0" algn="just">
              <a:lnSpc>
                <a:spcPts val="8969"/>
              </a:lnSpc>
              <a:spcBef>
                <a:spcPct val="0"/>
              </a:spcBef>
            </a:pPr>
            <a:r>
              <a:rPr lang="en-US" sz="7474">
                <a:solidFill>
                  <a:srgbClr val="FFFFFF"/>
                </a:solidFill>
                <a:latin typeface="Muli Ultra-Bold"/>
              </a:rPr>
              <a:t>II. </a:t>
            </a:r>
            <a:r>
              <a:rPr lang="vi-VN" sz="7474">
                <a:solidFill>
                  <a:srgbClr val="FFFFFF"/>
                </a:solidFill>
                <a:latin typeface="Muli Ultra-Bold"/>
              </a:rPr>
              <a:t>Chỉnh lưu dòng điện xoay chiều</a:t>
            </a:r>
          </a:p>
          <a:p>
            <a:pPr marL="0" lvl="1" indent="0" algn="just">
              <a:lnSpc>
                <a:spcPts val="8969"/>
              </a:lnSpc>
              <a:spcBef>
                <a:spcPct val="0"/>
              </a:spcBef>
            </a:pPr>
            <a:endParaRPr lang="en-US" sz="7474">
              <a:solidFill>
                <a:srgbClr val="FFFFFF"/>
              </a:solidFill>
              <a:latin typeface="Muli Ultra-Bold"/>
            </a:endParaRPr>
          </a:p>
        </p:txBody>
      </p:sp>
    </p:spTree>
    <p:extLst>
      <p:ext uri="{BB962C8B-B14F-4D97-AF65-F5344CB8AC3E}">
        <p14:creationId xmlns:p14="http://schemas.microsoft.com/office/powerpoint/2010/main" val="103072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A3A66"/>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781045" y="1714500"/>
            <a:ext cx="16714475" cy="7924800"/>
            <a:chOff x="0" y="0"/>
            <a:chExt cx="1315979" cy="2221716"/>
          </a:xfrm>
        </p:grpSpPr>
        <p:sp>
          <p:nvSpPr>
            <p:cNvPr id="3" name="Freeform 3"/>
            <p:cNvSpPr/>
            <p:nvPr/>
          </p:nvSpPr>
          <p:spPr>
            <a:xfrm>
              <a:off x="0" y="0"/>
              <a:ext cx="1315979" cy="2221716"/>
            </a:xfrm>
            <a:custGeom>
              <a:avLst/>
              <a:gdLst/>
              <a:ahLst/>
              <a:cxnLst/>
              <a:rect l="l" t="t" r="r" b="b"/>
              <a:pathLst>
                <a:path w="1315979" h="2221716">
                  <a:moveTo>
                    <a:pt x="58641" y="0"/>
                  </a:moveTo>
                  <a:lnTo>
                    <a:pt x="1257338" y="0"/>
                  </a:lnTo>
                  <a:cubicBezTo>
                    <a:pt x="1289725" y="0"/>
                    <a:pt x="1315979" y="26255"/>
                    <a:pt x="1315979" y="58641"/>
                  </a:cubicBezTo>
                  <a:lnTo>
                    <a:pt x="1315979" y="2163074"/>
                  </a:lnTo>
                  <a:cubicBezTo>
                    <a:pt x="1315979" y="2178627"/>
                    <a:pt x="1309801" y="2193543"/>
                    <a:pt x="1298804" y="2204540"/>
                  </a:cubicBezTo>
                  <a:cubicBezTo>
                    <a:pt x="1287806" y="2215537"/>
                    <a:pt x="1272891" y="2221716"/>
                    <a:pt x="1257338" y="2221716"/>
                  </a:cubicBezTo>
                  <a:lnTo>
                    <a:pt x="58641" y="2221716"/>
                  </a:lnTo>
                  <a:cubicBezTo>
                    <a:pt x="43089" y="2221716"/>
                    <a:pt x="28173" y="2215537"/>
                    <a:pt x="17176" y="2204540"/>
                  </a:cubicBezTo>
                  <a:cubicBezTo>
                    <a:pt x="6178" y="2193543"/>
                    <a:pt x="0" y="2178627"/>
                    <a:pt x="0" y="2163074"/>
                  </a:cubicBezTo>
                  <a:lnTo>
                    <a:pt x="0" y="58641"/>
                  </a:lnTo>
                  <a:cubicBezTo>
                    <a:pt x="0" y="43089"/>
                    <a:pt x="6178" y="28173"/>
                    <a:pt x="17176" y="17176"/>
                  </a:cubicBezTo>
                  <a:cubicBezTo>
                    <a:pt x="28173" y="6178"/>
                    <a:pt x="43089" y="0"/>
                    <a:pt x="58641"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1315979" cy="2231241"/>
            </a:xfrm>
            <a:prstGeom prst="rect">
              <a:avLst/>
            </a:prstGeom>
          </p:spPr>
          <p:txBody>
            <a:bodyPr lIns="254000" tIns="254000" rIns="254000" bIns="254000" rtlCol="0" anchor="ctr"/>
            <a:lstStyle/>
            <a:p>
              <a:pPr marL="0" lvl="1" indent="0" algn="ctr">
                <a:lnSpc>
                  <a:spcPts val="3120"/>
                </a:lnSpc>
                <a:spcBef>
                  <a:spcPct val="0"/>
                </a:spcBef>
              </a:pPr>
              <a:endParaRPr/>
            </a:p>
          </p:txBody>
        </p:sp>
      </p:grpSp>
      <p:sp>
        <p:nvSpPr>
          <p:cNvPr id="9" name="TextBox 8" descr="n11 zalo Dinh Bac">
            <a:extLst>
              <a:ext uri="{FF2B5EF4-FFF2-40B4-BE49-F238E27FC236}">
                <a16:creationId xmlns:a16="http://schemas.microsoft.com/office/drawing/2014/main" id="{416F39CC-7CCB-FFCC-2BAB-927DEE88A92E}"/>
              </a:ext>
            </a:extLst>
          </p:cNvPr>
          <p:cNvSpPr txBox="1"/>
          <p:nvPr/>
        </p:nvSpPr>
        <p:spPr>
          <a:xfrm>
            <a:off x="1274727" y="2599134"/>
            <a:ext cx="6100352" cy="6155531"/>
          </a:xfrm>
          <a:prstGeom prst="rect">
            <a:avLst/>
          </a:prstGeom>
          <a:noFill/>
        </p:spPr>
        <p:txBody>
          <a:bodyPr wrap="square">
            <a:spAutoFit/>
          </a:bodyPr>
          <a:lstStyle/>
          <a:p>
            <a:pPr algn="just">
              <a:spcBef>
                <a:spcPts val="600"/>
              </a:spcBef>
              <a:spcAft>
                <a:spcPts val="600"/>
              </a:spcAft>
            </a:pPr>
            <a:r>
              <a:rPr lang="vi-VN" sz="4800" b="1" i="0">
                <a:solidFill>
                  <a:srgbClr val="333333"/>
                </a:solidFill>
                <a:effectLst/>
                <a:latin typeface="Roboto" panose="02000000000000000000" pitchFamily="2" charset="0"/>
              </a:rPr>
              <a:t>2. Chỉnh lưu cả chu kì</a:t>
            </a:r>
            <a:endParaRPr lang="en-US" sz="4800" b="1" i="0">
              <a:solidFill>
                <a:srgbClr val="333333"/>
              </a:solidFill>
              <a:effectLst/>
              <a:latin typeface="Roboto" panose="02000000000000000000" pitchFamily="2" charset="0"/>
            </a:endParaRPr>
          </a:p>
          <a:p>
            <a:pPr algn="just">
              <a:spcBef>
                <a:spcPts val="600"/>
              </a:spcBef>
              <a:spcAft>
                <a:spcPts val="600"/>
              </a:spcAft>
            </a:pPr>
            <a:r>
              <a:rPr lang="vi-VN" sz="4800" b="0" i="0">
                <a:solidFill>
                  <a:srgbClr val="333333"/>
                </a:solidFill>
                <a:effectLst/>
                <a:latin typeface="Roboto" panose="02000000000000000000" pitchFamily="2" charset="0"/>
              </a:rPr>
              <a:t>Khi cần chỉnh lưu cả chu kì (2 nửa chu kì dòng điện) người ta sử dụng 4 diode bán dẫn,</a:t>
            </a:r>
            <a:r>
              <a:rPr lang="en-US" sz="4800" b="0" i="0">
                <a:solidFill>
                  <a:srgbClr val="333333"/>
                </a:solidFill>
                <a:effectLst/>
                <a:latin typeface="Roboto" panose="02000000000000000000" pitchFamily="2" charset="0"/>
              </a:rPr>
              <a:t> </a:t>
            </a:r>
            <a:r>
              <a:rPr lang="vi-VN" sz="4800" b="0" i="0">
                <a:solidFill>
                  <a:srgbClr val="333333"/>
                </a:solidFill>
                <a:effectLst/>
                <a:latin typeface="Roboto" panose="02000000000000000000" pitchFamily="2" charset="0"/>
              </a:rPr>
              <a:t>mắc thành mạch cầu chỉnh lưu như Hình 4.8.</a:t>
            </a:r>
          </a:p>
        </p:txBody>
      </p:sp>
      <p:pic>
        <p:nvPicPr>
          <p:cNvPr id="6" name="Picture 5" descr="n11 zalo Dinh Bac">
            <a:extLst>
              <a:ext uri="{FF2B5EF4-FFF2-40B4-BE49-F238E27FC236}">
                <a16:creationId xmlns:a16="http://schemas.microsoft.com/office/drawing/2014/main" id="{262F884A-2743-1ECD-CA57-A0AE5270A38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bright="20000" contrast="-40000"/>
                    </a14:imgEffect>
                  </a14:imgLayer>
                </a14:imgProps>
              </a:ext>
            </a:extLst>
          </a:blip>
          <a:srcRect r="2949"/>
          <a:stretch/>
        </p:blipFill>
        <p:spPr>
          <a:xfrm>
            <a:off x="7868760" y="2339817"/>
            <a:ext cx="9509192" cy="6918483"/>
          </a:xfrm>
          <a:prstGeom prst="rect">
            <a:avLst/>
          </a:prstGeom>
        </p:spPr>
      </p:pic>
      <p:sp>
        <p:nvSpPr>
          <p:cNvPr id="7" name="TextBox 22" descr="n11 zalo Dinh Bac">
            <a:extLst>
              <a:ext uri="{FF2B5EF4-FFF2-40B4-BE49-F238E27FC236}">
                <a16:creationId xmlns:a16="http://schemas.microsoft.com/office/drawing/2014/main" id="{CD9CE871-0B12-5412-CA6E-16E23C044FA7}"/>
              </a:ext>
            </a:extLst>
          </p:cNvPr>
          <p:cNvSpPr txBox="1"/>
          <p:nvPr/>
        </p:nvSpPr>
        <p:spPr>
          <a:xfrm>
            <a:off x="826765" y="443655"/>
            <a:ext cx="16714475" cy="2248885"/>
          </a:xfrm>
          <a:prstGeom prst="rect">
            <a:avLst/>
          </a:prstGeom>
        </p:spPr>
        <p:txBody>
          <a:bodyPr wrap="square" lIns="0" tIns="0" rIns="0" bIns="0" rtlCol="0" anchor="t">
            <a:spAutoFit/>
          </a:bodyPr>
          <a:lstStyle/>
          <a:p>
            <a:pPr marL="0" lvl="1" indent="0" algn="just">
              <a:lnSpc>
                <a:spcPts val="8969"/>
              </a:lnSpc>
              <a:spcBef>
                <a:spcPct val="0"/>
              </a:spcBef>
            </a:pPr>
            <a:r>
              <a:rPr lang="en-US" sz="7474">
                <a:solidFill>
                  <a:srgbClr val="FFFFFF"/>
                </a:solidFill>
                <a:latin typeface="Muli Ultra-Bold"/>
              </a:rPr>
              <a:t>II. </a:t>
            </a:r>
            <a:r>
              <a:rPr lang="vi-VN" sz="7474">
                <a:solidFill>
                  <a:srgbClr val="FFFFFF"/>
                </a:solidFill>
                <a:latin typeface="Muli Ultra-Bold"/>
              </a:rPr>
              <a:t>Chỉnh lưu dòng điện xoay chiều</a:t>
            </a:r>
          </a:p>
          <a:p>
            <a:pPr marL="0" lvl="1" indent="0" algn="just">
              <a:lnSpc>
                <a:spcPts val="8969"/>
              </a:lnSpc>
              <a:spcBef>
                <a:spcPct val="0"/>
              </a:spcBef>
            </a:pPr>
            <a:endParaRPr lang="en-US" sz="7474">
              <a:solidFill>
                <a:srgbClr val="FFFFFF"/>
              </a:solidFill>
              <a:latin typeface="Muli Ultra-Bold"/>
            </a:endParaRPr>
          </a:p>
        </p:txBody>
      </p:sp>
    </p:spTree>
    <p:extLst>
      <p:ext uri="{BB962C8B-B14F-4D97-AF65-F5344CB8AC3E}">
        <p14:creationId xmlns:p14="http://schemas.microsoft.com/office/powerpoint/2010/main" val="304734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A3A66"/>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781045" y="1714500"/>
            <a:ext cx="16714475" cy="7924800"/>
            <a:chOff x="0" y="0"/>
            <a:chExt cx="1315979" cy="2221716"/>
          </a:xfrm>
        </p:grpSpPr>
        <p:sp>
          <p:nvSpPr>
            <p:cNvPr id="3" name="Freeform 3"/>
            <p:cNvSpPr/>
            <p:nvPr/>
          </p:nvSpPr>
          <p:spPr>
            <a:xfrm>
              <a:off x="0" y="0"/>
              <a:ext cx="1315979" cy="2221716"/>
            </a:xfrm>
            <a:custGeom>
              <a:avLst/>
              <a:gdLst/>
              <a:ahLst/>
              <a:cxnLst/>
              <a:rect l="l" t="t" r="r" b="b"/>
              <a:pathLst>
                <a:path w="1315979" h="2221716">
                  <a:moveTo>
                    <a:pt x="58641" y="0"/>
                  </a:moveTo>
                  <a:lnTo>
                    <a:pt x="1257338" y="0"/>
                  </a:lnTo>
                  <a:cubicBezTo>
                    <a:pt x="1289725" y="0"/>
                    <a:pt x="1315979" y="26255"/>
                    <a:pt x="1315979" y="58641"/>
                  </a:cubicBezTo>
                  <a:lnTo>
                    <a:pt x="1315979" y="2163074"/>
                  </a:lnTo>
                  <a:cubicBezTo>
                    <a:pt x="1315979" y="2178627"/>
                    <a:pt x="1309801" y="2193543"/>
                    <a:pt x="1298804" y="2204540"/>
                  </a:cubicBezTo>
                  <a:cubicBezTo>
                    <a:pt x="1287806" y="2215537"/>
                    <a:pt x="1272891" y="2221716"/>
                    <a:pt x="1257338" y="2221716"/>
                  </a:cubicBezTo>
                  <a:lnTo>
                    <a:pt x="58641" y="2221716"/>
                  </a:lnTo>
                  <a:cubicBezTo>
                    <a:pt x="43089" y="2221716"/>
                    <a:pt x="28173" y="2215537"/>
                    <a:pt x="17176" y="2204540"/>
                  </a:cubicBezTo>
                  <a:cubicBezTo>
                    <a:pt x="6178" y="2193543"/>
                    <a:pt x="0" y="2178627"/>
                    <a:pt x="0" y="2163074"/>
                  </a:cubicBezTo>
                  <a:lnTo>
                    <a:pt x="0" y="58641"/>
                  </a:lnTo>
                  <a:cubicBezTo>
                    <a:pt x="0" y="43089"/>
                    <a:pt x="6178" y="28173"/>
                    <a:pt x="17176" y="17176"/>
                  </a:cubicBezTo>
                  <a:cubicBezTo>
                    <a:pt x="28173" y="6178"/>
                    <a:pt x="43089" y="0"/>
                    <a:pt x="58641"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1315979" cy="2231241"/>
            </a:xfrm>
            <a:prstGeom prst="rect">
              <a:avLst/>
            </a:prstGeom>
          </p:spPr>
          <p:txBody>
            <a:bodyPr lIns="254000" tIns="254000" rIns="254000" bIns="254000" rtlCol="0" anchor="ctr"/>
            <a:lstStyle/>
            <a:p>
              <a:pPr marL="0" lvl="1" indent="0" algn="ctr">
                <a:lnSpc>
                  <a:spcPts val="3120"/>
                </a:lnSpc>
                <a:spcBef>
                  <a:spcPct val="0"/>
                </a:spcBef>
              </a:pPr>
              <a:endParaRPr/>
            </a:p>
          </p:txBody>
        </p:sp>
      </p:grpSp>
      <p:sp>
        <p:nvSpPr>
          <p:cNvPr id="9" name="TextBox 8" descr="n11 zalo Dinh Bac">
            <a:extLst>
              <a:ext uri="{FF2B5EF4-FFF2-40B4-BE49-F238E27FC236}">
                <a16:creationId xmlns:a16="http://schemas.microsoft.com/office/drawing/2014/main" id="{416F39CC-7CCB-FFCC-2BAB-927DEE88A92E}"/>
              </a:ext>
            </a:extLst>
          </p:cNvPr>
          <p:cNvSpPr txBox="1"/>
          <p:nvPr/>
        </p:nvSpPr>
        <p:spPr>
          <a:xfrm>
            <a:off x="1219200" y="2723257"/>
            <a:ext cx="6476465" cy="6001643"/>
          </a:xfrm>
          <a:prstGeom prst="rect">
            <a:avLst/>
          </a:prstGeom>
          <a:noFill/>
        </p:spPr>
        <p:txBody>
          <a:bodyPr wrap="square">
            <a:spAutoFit/>
          </a:bodyPr>
          <a:lstStyle/>
          <a:p>
            <a:pPr algn="just">
              <a:spcBef>
                <a:spcPts val="600"/>
              </a:spcBef>
              <a:spcAft>
                <a:spcPts val="600"/>
              </a:spcAft>
            </a:pPr>
            <a:r>
              <a:rPr lang="vi-VN" sz="4800" b="1" i="0">
                <a:solidFill>
                  <a:srgbClr val="333333"/>
                </a:solidFill>
                <a:effectLst/>
                <a:highlight>
                  <a:srgbClr val="FFFFFF"/>
                </a:highlight>
                <a:latin typeface="Roboto" panose="02000000000000000000" pitchFamily="2" charset="0"/>
              </a:rPr>
              <a:t>Câu hỏi:</a:t>
            </a:r>
            <a:r>
              <a:rPr lang="vi-VN" sz="4800" b="0" i="0">
                <a:solidFill>
                  <a:srgbClr val="333333"/>
                </a:solidFill>
                <a:effectLst/>
                <a:highlight>
                  <a:srgbClr val="FFFFFF"/>
                </a:highlight>
                <a:latin typeface="Roboto" panose="02000000000000000000" pitchFamily="2" charset="0"/>
              </a:rPr>
              <a:t> Từ sơ đồ như Hình 4.8, hãy chứng tỏ rằng dù hiệu điện thế giữa hai điểm 1 và 3 có giá trị dương hay âm thì hiệu điện thế giữa điểm 2 và điểm 4 luôn có giá trị dương.</a:t>
            </a:r>
            <a:endParaRPr lang="vi-VN" sz="4800" b="0" i="0">
              <a:solidFill>
                <a:srgbClr val="333333"/>
              </a:solidFill>
              <a:effectLst/>
              <a:latin typeface="Roboto" panose="02000000000000000000" pitchFamily="2" charset="0"/>
            </a:endParaRPr>
          </a:p>
        </p:txBody>
      </p:sp>
      <p:pic>
        <p:nvPicPr>
          <p:cNvPr id="6" name="Picture 5" descr="n11 zalo Dinh Bac">
            <a:extLst>
              <a:ext uri="{FF2B5EF4-FFF2-40B4-BE49-F238E27FC236}">
                <a16:creationId xmlns:a16="http://schemas.microsoft.com/office/drawing/2014/main" id="{262F884A-2743-1ECD-CA57-A0AE5270A38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bright="20000" contrast="-40000"/>
                    </a14:imgEffect>
                  </a14:imgLayer>
                </a14:imgProps>
              </a:ext>
            </a:extLst>
          </a:blip>
          <a:srcRect r="2949"/>
          <a:stretch/>
        </p:blipFill>
        <p:spPr>
          <a:xfrm>
            <a:off x="7868760" y="2339817"/>
            <a:ext cx="9509192" cy="6918483"/>
          </a:xfrm>
          <a:prstGeom prst="rect">
            <a:avLst/>
          </a:prstGeom>
        </p:spPr>
      </p:pic>
      <p:sp>
        <p:nvSpPr>
          <p:cNvPr id="5" name="TextBox 22" descr="n11 zalo Dinh Bac">
            <a:extLst>
              <a:ext uri="{FF2B5EF4-FFF2-40B4-BE49-F238E27FC236}">
                <a16:creationId xmlns:a16="http://schemas.microsoft.com/office/drawing/2014/main" id="{307258EB-EEDC-0637-FA55-F52F9356674E}"/>
              </a:ext>
            </a:extLst>
          </p:cNvPr>
          <p:cNvSpPr txBox="1"/>
          <p:nvPr/>
        </p:nvSpPr>
        <p:spPr>
          <a:xfrm>
            <a:off x="826765" y="443655"/>
            <a:ext cx="16714475" cy="2248885"/>
          </a:xfrm>
          <a:prstGeom prst="rect">
            <a:avLst/>
          </a:prstGeom>
        </p:spPr>
        <p:txBody>
          <a:bodyPr wrap="square" lIns="0" tIns="0" rIns="0" bIns="0" rtlCol="0" anchor="t">
            <a:spAutoFit/>
          </a:bodyPr>
          <a:lstStyle/>
          <a:p>
            <a:pPr marL="0" lvl="1" indent="0" algn="just">
              <a:lnSpc>
                <a:spcPts val="8969"/>
              </a:lnSpc>
              <a:spcBef>
                <a:spcPct val="0"/>
              </a:spcBef>
            </a:pPr>
            <a:r>
              <a:rPr lang="en-US" sz="7474">
                <a:solidFill>
                  <a:srgbClr val="FFFFFF"/>
                </a:solidFill>
                <a:latin typeface="Muli Ultra-Bold"/>
              </a:rPr>
              <a:t>II. </a:t>
            </a:r>
            <a:r>
              <a:rPr lang="vi-VN" sz="7474">
                <a:solidFill>
                  <a:srgbClr val="FFFFFF"/>
                </a:solidFill>
                <a:latin typeface="Muli Ultra-Bold"/>
              </a:rPr>
              <a:t>Chỉnh lưu dòng điện xoay chiều</a:t>
            </a:r>
          </a:p>
          <a:p>
            <a:pPr marL="0" lvl="1" indent="0" algn="just">
              <a:lnSpc>
                <a:spcPts val="8969"/>
              </a:lnSpc>
              <a:spcBef>
                <a:spcPct val="0"/>
              </a:spcBef>
            </a:pPr>
            <a:endParaRPr lang="en-US" sz="7474">
              <a:solidFill>
                <a:srgbClr val="FFFFFF"/>
              </a:solidFill>
              <a:latin typeface="Muli Ultra-Bold"/>
            </a:endParaRPr>
          </a:p>
        </p:txBody>
      </p:sp>
    </p:spTree>
    <p:extLst>
      <p:ext uri="{BB962C8B-B14F-4D97-AF65-F5344CB8AC3E}">
        <p14:creationId xmlns:p14="http://schemas.microsoft.com/office/powerpoint/2010/main" val="189226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A3A66"/>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781045" y="1714500"/>
            <a:ext cx="16714475" cy="7924800"/>
            <a:chOff x="0" y="0"/>
            <a:chExt cx="1315979" cy="2221716"/>
          </a:xfrm>
        </p:grpSpPr>
        <p:sp>
          <p:nvSpPr>
            <p:cNvPr id="3" name="Freeform 3"/>
            <p:cNvSpPr/>
            <p:nvPr/>
          </p:nvSpPr>
          <p:spPr>
            <a:xfrm>
              <a:off x="0" y="0"/>
              <a:ext cx="1315979" cy="2221716"/>
            </a:xfrm>
            <a:custGeom>
              <a:avLst/>
              <a:gdLst/>
              <a:ahLst/>
              <a:cxnLst/>
              <a:rect l="l" t="t" r="r" b="b"/>
              <a:pathLst>
                <a:path w="1315979" h="2221716">
                  <a:moveTo>
                    <a:pt x="58641" y="0"/>
                  </a:moveTo>
                  <a:lnTo>
                    <a:pt x="1257338" y="0"/>
                  </a:lnTo>
                  <a:cubicBezTo>
                    <a:pt x="1289725" y="0"/>
                    <a:pt x="1315979" y="26255"/>
                    <a:pt x="1315979" y="58641"/>
                  </a:cubicBezTo>
                  <a:lnTo>
                    <a:pt x="1315979" y="2163074"/>
                  </a:lnTo>
                  <a:cubicBezTo>
                    <a:pt x="1315979" y="2178627"/>
                    <a:pt x="1309801" y="2193543"/>
                    <a:pt x="1298804" y="2204540"/>
                  </a:cubicBezTo>
                  <a:cubicBezTo>
                    <a:pt x="1287806" y="2215537"/>
                    <a:pt x="1272891" y="2221716"/>
                    <a:pt x="1257338" y="2221716"/>
                  </a:cubicBezTo>
                  <a:lnTo>
                    <a:pt x="58641" y="2221716"/>
                  </a:lnTo>
                  <a:cubicBezTo>
                    <a:pt x="43089" y="2221716"/>
                    <a:pt x="28173" y="2215537"/>
                    <a:pt x="17176" y="2204540"/>
                  </a:cubicBezTo>
                  <a:cubicBezTo>
                    <a:pt x="6178" y="2193543"/>
                    <a:pt x="0" y="2178627"/>
                    <a:pt x="0" y="2163074"/>
                  </a:cubicBezTo>
                  <a:lnTo>
                    <a:pt x="0" y="58641"/>
                  </a:lnTo>
                  <a:cubicBezTo>
                    <a:pt x="0" y="43089"/>
                    <a:pt x="6178" y="28173"/>
                    <a:pt x="17176" y="17176"/>
                  </a:cubicBezTo>
                  <a:cubicBezTo>
                    <a:pt x="28173" y="6178"/>
                    <a:pt x="43089" y="0"/>
                    <a:pt x="58641"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1315979" cy="2231241"/>
            </a:xfrm>
            <a:prstGeom prst="rect">
              <a:avLst/>
            </a:prstGeom>
          </p:spPr>
          <p:txBody>
            <a:bodyPr lIns="254000" tIns="254000" rIns="254000" bIns="254000" rtlCol="0" anchor="ctr"/>
            <a:lstStyle/>
            <a:p>
              <a:pPr marL="0" lvl="1" indent="0" algn="ctr">
                <a:lnSpc>
                  <a:spcPts val="3120"/>
                </a:lnSpc>
                <a:spcBef>
                  <a:spcPct val="0"/>
                </a:spcBef>
              </a:pPr>
              <a:endParaRPr/>
            </a:p>
          </p:txBody>
        </p:sp>
      </p:grpSp>
      <p:sp>
        <p:nvSpPr>
          <p:cNvPr id="9" name="TextBox 8" descr="n11 zalo Dinh Bac">
            <a:extLst>
              <a:ext uri="{FF2B5EF4-FFF2-40B4-BE49-F238E27FC236}">
                <a16:creationId xmlns:a16="http://schemas.microsoft.com/office/drawing/2014/main" id="{416F39CC-7CCB-FFCC-2BAB-927DEE88A92E}"/>
              </a:ext>
            </a:extLst>
          </p:cNvPr>
          <p:cNvSpPr txBox="1"/>
          <p:nvPr/>
        </p:nvSpPr>
        <p:spPr>
          <a:xfrm>
            <a:off x="1036320" y="2098359"/>
            <a:ext cx="9936480" cy="3554819"/>
          </a:xfrm>
          <a:prstGeom prst="rect">
            <a:avLst/>
          </a:prstGeom>
          <a:noFill/>
        </p:spPr>
        <p:txBody>
          <a:bodyPr wrap="square">
            <a:spAutoFit/>
          </a:bodyPr>
          <a:lstStyle/>
          <a:p>
            <a:pPr algn="just"/>
            <a:r>
              <a:rPr lang="en-US" sz="4500" b="1" i="0">
                <a:solidFill>
                  <a:srgbClr val="333333"/>
                </a:solidFill>
                <a:effectLst/>
                <a:latin typeface="Arial" panose="020B0604020202020204" pitchFamily="34" charset="0"/>
                <a:cs typeface="Arial" panose="020B0604020202020204" pitchFamily="34" charset="0"/>
              </a:rPr>
              <a:t>Trả lời:</a:t>
            </a:r>
          </a:p>
          <a:p>
            <a:pPr marL="685800" indent="-685800" algn="just">
              <a:buFont typeface="Wingdings" panose="05000000000000000000" pitchFamily="2" charset="2"/>
              <a:buChar char="Ø"/>
            </a:pPr>
            <a:r>
              <a:rPr lang="vi-VN" sz="4500" b="0" i="0">
                <a:solidFill>
                  <a:srgbClr val="333333"/>
                </a:solidFill>
                <a:effectLst/>
              </a:rPr>
              <a:t>Hiệu điện thế giữa hai điểm 1 và 3 là hiệu điện thế của nguồn</a:t>
            </a:r>
            <a:r>
              <a:rPr lang="en-US" sz="4500" b="0" i="0">
                <a:solidFill>
                  <a:srgbClr val="333333"/>
                </a:solidFill>
                <a:effectLst/>
              </a:rPr>
              <a:t>.</a:t>
            </a:r>
            <a:endParaRPr lang="vi-VN" sz="4500" b="0" i="0">
              <a:solidFill>
                <a:srgbClr val="333333"/>
              </a:solidFill>
              <a:effectLst/>
            </a:endParaRPr>
          </a:p>
          <a:p>
            <a:pPr marL="685800" indent="-685800" algn="just">
              <a:buFont typeface="Wingdings" panose="05000000000000000000" pitchFamily="2" charset="2"/>
              <a:buChar char="Ø"/>
            </a:pPr>
            <a:r>
              <a:rPr lang="vi-VN" sz="4500" b="0" i="0">
                <a:solidFill>
                  <a:srgbClr val="333333"/>
                </a:solidFill>
                <a:effectLst/>
              </a:rPr>
              <a:t>Hiệu điện thế giữa hai điểm 2 và 4 là hiệu điện thế của R</a:t>
            </a:r>
            <a:r>
              <a:rPr lang="en-US" sz="4500" b="0" i="0">
                <a:solidFill>
                  <a:srgbClr val="333333"/>
                </a:solidFill>
                <a:effectLst/>
              </a:rPr>
              <a:t>.</a:t>
            </a:r>
            <a:endParaRPr lang="vi-VN" sz="4500" b="0" i="0">
              <a:solidFill>
                <a:srgbClr val="333333"/>
              </a:solidFill>
              <a:effectLst/>
            </a:endParaRPr>
          </a:p>
        </p:txBody>
      </p:sp>
      <p:pic>
        <p:nvPicPr>
          <p:cNvPr id="6" name="Picture 5" descr="n11 zalo Dinh Bac">
            <a:extLst>
              <a:ext uri="{FF2B5EF4-FFF2-40B4-BE49-F238E27FC236}">
                <a16:creationId xmlns:a16="http://schemas.microsoft.com/office/drawing/2014/main" id="{262F884A-2743-1ECD-CA57-A0AE5270A38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bright="20000" contrast="-40000"/>
                    </a14:imgEffect>
                  </a14:imgLayer>
                </a14:imgProps>
              </a:ext>
            </a:extLst>
          </a:blip>
          <a:srcRect r="2949"/>
          <a:stretch/>
        </p:blipFill>
        <p:spPr>
          <a:xfrm>
            <a:off x="11582400" y="1866900"/>
            <a:ext cx="5534322" cy="4026537"/>
          </a:xfrm>
          <a:prstGeom prst="roundRect">
            <a:avLst/>
          </a:prstGeom>
        </p:spPr>
      </p:pic>
      <p:sp>
        <p:nvSpPr>
          <p:cNvPr id="5" name="TextBox 22" descr="n11 zalo Dinh Bac">
            <a:extLst>
              <a:ext uri="{FF2B5EF4-FFF2-40B4-BE49-F238E27FC236}">
                <a16:creationId xmlns:a16="http://schemas.microsoft.com/office/drawing/2014/main" id="{307258EB-EEDC-0637-FA55-F52F9356674E}"/>
              </a:ext>
            </a:extLst>
          </p:cNvPr>
          <p:cNvSpPr txBox="1"/>
          <p:nvPr/>
        </p:nvSpPr>
        <p:spPr>
          <a:xfrm>
            <a:off x="826765" y="443655"/>
            <a:ext cx="16714475" cy="1094723"/>
          </a:xfrm>
          <a:prstGeom prst="rect">
            <a:avLst/>
          </a:prstGeom>
        </p:spPr>
        <p:txBody>
          <a:bodyPr wrap="square" lIns="0" tIns="0" rIns="0" bIns="0" rtlCol="0" anchor="t">
            <a:spAutoFit/>
          </a:bodyPr>
          <a:lstStyle/>
          <a:p>
            <a:pPr marL="0" lvl="1" indent="0" algn="just">
              <a:lnSpc>
                <a:spcPts val="8969"/>
              </a:lnSpc>
              <a:spcBef>
                <a:spcPct val="0"/>
              </a:spcBef>
            </a:pPr>
            <a:r>
              <a:rPr lang="en-US" sz="7474">
                <a:solidFill>
                  <a:srgbClr val="FFFFFF"/>
                </a:solidFill>
                <a:latin typeface="Muli Ultra-Bold"/>
              </a:rPr>
              <a:t>II. </a:t>
            </a:r>
            <a:r>
              <a:rPr lang="vi-VN" sz="7474">
                <a:solidFill>
                  <a:srgbClr val="FFFFFF"/>
                </a:solidFill>
                <a:latin typeface="Muli Ultra-Bold"/>
              </a:rPr>
              <a:t>Chỉnh lưu dòng điện xoay chiều</a:t>
            </a:r>
          </a:p>
        </p:txBody>
      </p:sp>
      <p:sp>
        <p:nvSpPr>
          <p:cNvPr id="8" name="TextBox 7" descr="n11 zalo Dinh Bac">
            <a:extLst>
              <a:ext uri="{FF2B5EF4-FFF2-40B4-BE49-F238E27FC236}">
                <a16:creationId xmlns:a16="http://schemas.microsoft.com/office/drawing/2014/main" id="{A142BB36-F6CC-EB02-4E04-0CE6E3ECF6B8}"/>
              </a:ext>
            </a:extLst>
          </p:cNvPr>
          <p:cNvSpPr txBox="1"/>
          <p:nvPr/>
        </p:nvSpPr>
        <p:spPr>
          <a:xfrm>
            <a:off x="1036320" y="5829300"/>
            <a:ext cx="16108680" cy="3554819"/>
          </a:xfrm>
          <a:prstGeom prst="rect">
            <a:avLst/>
          </a:prstGeom>
          <a:noFill/>
        </p:spPr>
        <p:txBody>
          <a:bodyPr wrap="square">
            <a:spAutoFit/>
          </a:bodyPr>
          <a:lstStyle/>
          <a:p>
            <a:pPr marL="685800" indent="-685800" algn="just">
              <a:buFont typeface="Wingdings" panose="05000000000000000000" pitchFamily="2" charset="2"/>
              <a:buChar char="Ø"/>
            </a:pPr>
            <a:r>
              <a:rPr lang="vi-VN" sz="4500" b="0" i="0">
                <a:solidFill>
                  <a:srgbClr val="333333"/>
                </a:solidFill>
                <a:effectLst/>
              </a:rPr>
              <a:t>Khi dòng điện xoay chiều đi qua điểm 1 hoặc 3 đều sẽ phải đi qua D</a:t>
            </a:r>
            <a:r>
              <a:rPr lang="vi-VN" sz="4500" b="0" i="0" baseline="-25000">
                <a:solidFill>
                  <a:srgbClr val="333333"/>
                </a:solidFill>
                <a:effectLst/>
              </a:rPr>
              <a:t>1</a:t>
            </a:r>
            <a:r>
              <a:rPr lang="vi-VN" sz="4500" b="0" i="0">
                <a:solidFill>
                  <a:srgbClr val="333333"/>
                </a:solidFill>
                <a:effectLst/>
              </a:rPr>
              <a:t> và D</a:t>
            </a:r>
            <a:r>
              <a:rPr lang="vi-VN" sz="4500" b="0" i="0" baseline="-25000">
                <a:solidFill>
                  <a:srgbClr val="333333"/>
                </a:solidFill>
                <a:effectLst/>
              </a:rPr>
              <a:t>2</a:t>
            </a:r>
            <a:r>
              <a:rPr lang="vi-VN" sz="4500" b="0" i="0">
                <a:solidFill>
                  <a:srgbClr val="333333"/>
                </a:solidFill>
                <a:effectLst/>
              </a:rPr>
              <a:t>, không thể đi qua D</a:t>
            </a:r>
            <a:r>
              <a:rPr lang="vi-VN" sz="4500" b="0" i="0" baseline="-25000">
                <a:solidFill>
                  <a:srgbClr val="333333"/>
                </a:solidFill>
                <a:effectLst/>
              </a:rPr>
              <a:t>3</a:t>
            </a:r>
            <a:r>
              <a:rPr lang="vi-VN" sz="4500" b="0" i="0">
                <a:solidFill>
                  <a:srgbClr val="333333"/>
                </a:solidFill>
                <a:effectLst/>
              </a:rPr>
              <a:t> và D</a:t>
            </a:r>
            <a:r>
              <a:rPr lang="vi-VN" sz="4500" b="0" i="0" baseline="-25000">
                <a:solidFill>
                  <a:srgbClr val="333333"/>
                </a:solidFill>
                <a:effectLst/>
              </a:rPr>
              <a:t>4</a:t>
            </a:r>
            <a:r>
              <a:rPr lang="vi-VN" sz="4500" b="0" i="0">
                <a:solidFill>
                  <a:srgbClr val="333333"/>
                </a:solidFill>
                <a:effectLst/>
              </a:rPr>
              <a:t> do chiều của 2 diode này không cho dòng điện đi qua đến 4. Khi qua D</a:t>
            </a:r>
            <a:r>
              <a:rPr lang="vi-VN" sz="4500" b="0" i="0" baseline="-25000">
                <a:solidFill>
                  <a:srgbClr val="333333"/>
                </a:solidFill>
                <a:effectLst/>
              </a:rPr>
              <a:t>1</a:t>
            </a:r>
            <a:r>
              <a:rPr lang="vi-VN" sz="4500" b="0" i="0">
                <a:solidFill>
                  <a:srgbClr val="333333"/>
                </a:solidFill>
                <a:effectLst/>
              </a:rPr>
              <a:t> và D</a:t>
            </a:r>
            <a:r>
              <a:rPr lang="vi-VN" sz="4500" b="0" i="0" baseline="-25000">
                <a:solidFill>
                  <a:srgbClr val="333333"/>
                </a:solidFill>
                <a:effectLst/>
              </a:rPr>
              <a:t>2</a:t>
            </a:r>
            <a:r>
              <a:rPr lang="vi-VN" sz="4500" b="0" i="0">
                <a:solidFill>
                  <a:srgbClr val="333333"/>
                </a:solidFill>
                <a:effectLst/>
              </a:rPr>
              <a:t>, hiệu điện thế có giá trị dương nên hiệu điện thế giữa điểm 2 và điểm 4 luôn có giá trị dương.</a:t>
            </a:r>
          </a:p>
        </p:txBody>
      </p:sp>
    </p:spTree>
    <p:extLst>
      <p:ext uri="{BB962C8B-B14F-4D97-AF65-F5344CB8AC3E}">
        <p14:creationId xmlns:p14="http://schemas.microsoft.com/office/powerpoint/2010/main" val="167936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Freeform 2" descr="n11 zalo Dinh Bac"/>
          <p:cNvSpPr/>
          <p:nvPr/>
        </p:nvSpPr>
        <p:spPr>
          <a:xfrm>
            <a:off x="0" y="4930793"/>
            <a:ext cx="5356207" cy="5356207"/>
          </a:xfrm>
          <a:custGeom>
            <a:avLst/>
            <a:gdLst/>
            <a:ahLst/>
            <a:cxnLst/>
            <a:rect l="l" t="t" r="r" b="b"/>
            <a:pathLst>
              <a:path w="5356207" h="5356207">
                <a:moveTo>
                  <a:pt x="0" y="0"/>
                </a:moveTo>
                <a:lnTo>
                  <a:pt x="5356207" y="0"/>
                </a:lnTo>
                <a:lnTo>
                  <a:pt x="5356207" y="5356207"/>
                </a:lnTo>
                <a:lnTo>
                  <a:pt x="0" y="5356207"/>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n11 zalo Dinh Bac"/>
          <p:cNvSpPr/>
          <p:nvPr/>
        </p:nvSpPr>
        <p:spPr>
          <a:xfrm>
            <a:off x="12931793" y="0"/>
            <a:ext cx="5356207" cy="5356207"/>
          </a:xfrm>
          <a:custGeom>
            <a:avLst/>
            <a:gdLst/>
            <a:ahLst/>
            <a:cxnLst/>
            <a:rect l="l" t="t" r="r" b="b"/>
            <a:pathLst>
              <a:path w="5356207" h="5356207">
                <a:moveTo>
                  <a:pt x="0" y="0"/>
                </a:moveTo>
                <a:lnTo>
                  <a:pt x="5356207" y="0"/>
                </a:lnTo>
                <a:lnTo>
                  <a:pt x="5356207" y="5356207"/>
                </a:lnTo>
                <a:lnTo>
                  <a:pt x="0" y="5356207"/>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descr="n11 zalo Dinh Bac"/>
          <p:cNvSpPr/>
          <p:nvPr/>
        </p:nvSpPr>
        <p:spPr>
          <a:xfrm rot="-834930">
            <a:off x="-1374278" y="-1864620"/>
            <a:ext cx="5751571" cy="4507794"/>
          </a:xfrm>
          <a:custGeom>
            <a:avLst/>
            <a:gdLst/>
            <a:ahLst/>
            <a:cxnLst/>
            <a:rect l="l" t="t" r="r" b="b"/>
            <a:pathLst>
              <a:path w="5751571" h="4507794">
                <a:moveTo>
                  <a:pt x="0" y="0"/>
                </a:moveTo>
                <a:lnTo>
                  <a:pt x="5751571" y="0"/>
                </a:lnTo>
                <a:lnTo>
                  <a:pt x="5751571" y="4507794"/>
                </a:lnTo>
                <a:lnTo>
                  <a:pt x="0" y="45077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descr="n11 zalo Dinh Bac"/>
          <p:cNvSpPr/>
          <p:nvPr/>
        </p:nvSpPr>
        <p:spPr>
          <a:xfrm rot="-834930">
            <a:off x="14654326" y="7476329"/>
            <a:ext cx="5959456" cy="4670724"/>
          </a:xfrm>
          <a:custGeom>
            <a:avLst/>
            <a:gdLst/>
            <a:ahLst/>
            <a:cxnLst/>
            <a:rect l="l" t="t" r="r" b="b"/>
            <a:pathLst>
              <a:path w="5959456" h="4670724">
                <a:moveTo>
                  <a:pt x="0" y="0"/>
                </a:moveTo>
                <a:lnTo>
                  <a:pt x="5959456" y="0"/>
                </a:lnTo>
                <a:lnTo>
                  <a:pt x="5959456" y="4670724"/>
                </a:lnTo>
                <a:lnTo>
                  <a:pt x="0" y="4670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descr="n11 zalo Dinh Bac"/>
          <p:cNvGrpSpPr/>
          <p:nvPr/>
        </p:nvGrpSpPr>
        <p:grpSpPr>
          <a:xfrm rot="-108599">
            <a:off x="1614351" y="1460617"/>
            <a:ext cx="14704552" cy="7377683"/>
            <a:chOff x="0" y="0"/>
            <a:chExt cx="3872804" cy="1943094"/>
          </a:xfrm>
        </p:grpSpPr>
        <p:sp>
          <p:nvSpPr>
            <p:cNvPr id="7" name="Freeform 7"/>
            <p:cNvSpPr/>
            <p:nvPr/>
          </p:nvSpPr>
          <p:spPr>
            <a:xfrm>
              <a:off x="0" y="0"/>
              <a:ext cx="3872804" cy="1943094"/>
            </a:xfrm>
            <a:custGeom>
              <a:avLst/>
              <a:gdLst/>
              <a:ahLst/>
              <a:cxnLst/>
              <a:rect l="l" t="t" r="r" b="b"/>
              <a:pathLst>
                <a:path w="3872804" h="1943094">
                  <a:moveTo>
                    <a:pt x="0" y="0"/>
                  </a:moveTo>
                  <a:lnTo>
                    <a:pt x="3872804" y="0"/>
                  </a:lnTo>
                  <a:lnTo>
                    <a:pt x="3872804" y="1943094"/>
                  </a:lnTo>
                  <a:lnTo>
                    <a:pt x="0" y="1943094"/>
                  </a:lnTo>
                  <a:close/>
                </a:path>
              </a:pathLst>
            </a:custGeom>
            <a:solidFill>
              <a:srgbClr val="FFFFFF"/>
            </a:solidFill>
          </p:spPr>
          <p:txBody>
            <a:bodyPr/>
            <a:lstStyle/>
            <a:p>
              <a:endParaRPr lang="en-US"/>
            </a:p>
          </p:txBody>
        </p:sp>
        <p:sp>
          <p:nvSpPr>
            <p:cNvPr id="8" name="TextBox 8"/>
            <p:cNvSpPr txBox="1"/>
            <p:nvPr/>
          </p:nvSpPr>
          <p:spPr>
            <a:xfrm>
              <a:off x="0" y="-38100"/>
              <a:ext cx="3872804" cy="1981194"/>
            </a:xfrm>
            <a:prstGeom prst="rect">
              <a:avLst/>
            </a:prstGeom>
          </p:spPr>
          <p:txBody>
            <a:bodyPr lIns="50800" tIns="50800" rIns="50800" bIns="50800" rtlCol="0" anchor="ctr"/>
            <a:lstStyle/>
            <a:p>
              <a:pPr algn="ctr">
                <a:lnSpc>
                  <a:spcPts val="2659"/>
                </a:lnSpc>
              </a:pPr>
              <a:endParaRPr/>
            </a:p>
          </p:txBody>
        </p:sp>
      </p:grpSp>
      <p:sp>
        <p:nvSpPr>
          <p:cNvPr id="9" name="Freeform 9" descr="n11 zalo Dinh Bac"/>
          <p:cNvSpPr/>
          <p:nvPr/>
        </p:nvSpPr>
        <p:spPr>
          <a:xfrm>
            <a:off x="753940" y="1230236"/>
            <a:ext cx="2078332" cy="2029208"/>
          </a:xfrm>
          <a:custGeom>
            <a:avLst/>
            <a:gdLst/>
            <a:ahLst/>
            <a:cxnLst/>
            <a:rect l="l" t="t" r="r" b="b"/>
            <a:pathLst>
              <a:path w="2078332" h="2029208">
                <a:moveTo>
                  <a:pt x="0" y="0"/>
                </a:moveTo>
                <a:lnTo>
                  <a:pt x="2078332" y="0"/>
                </a:lnTo>
                <a:lnTo>
                  <a:pt x="2078332" y="2029208"/>
                </a:lnTo>
                <a:lnTo>
                  <a:pt x="0" y="20292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descr="n11 zalo Dinh Bac"/>
          <p:cNvSpPr/>
          <p:nvPr/>
        </p:nvSpPr>
        <p:spPr>
          <a:xfrm>
            <a:off x="14391611" y="7188426"/>
            <a:ext cx="4777470" cy="2623265"/>
          </a:xfrm>
          <a:custGeom>
            <a:avLst/>
            <a:gdLst/>
            <a:ahLst/>
            <a:cxnLst/>
            <a:rect l="l" t="t" r="r" b="b"/>
            <a:pathLst>
              <a:path w="4777470" h="2623265">
                <a:moveTo>
                  <a:pt x="0" y="0"/>
                </a:moveTo>
                <a:lnTo>
                  <a:pt x="4777470" y="0"/>
                </a:lnTo>
                <a:lnTo>
                  <a:pt x="4777470" y="2623265"/>
                </a:lnTo>
                <a:lnTo>
                  <a:pt x="0" y="26232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descr="n11 zalo Dinh Bac"/>
          <p:cNvSpPr/>
          <p:nvPr/>
        </p:nvSpPr>
        <p:spPr>
          <a:xfrm>
            <a:off x="15609897" y="467749"/>
            <a:ext cx="1643700" cy="2210354"/>
          </a:xfrm>
          <a:custGeom>
            <a:avLst/>
            <a:gdLst/>
            <a:ahLst/>
            <a:cxnLst/>
            <a:rect l="l" t="t" r="r" b="b"/>
            <a:pathLst>
              <a:path w="1643700" h="2210354">
                <a:moveTo>
                  <a:pt x="0" y="0"/>
                </a:moveTo>
                <a:lnTo>
                  <a:pt x="1643699" y="0"/>
                </a:lnTo>
                <a:lnTo>
                  <a:pt x="1643699" y="2210354"/>
                </a:lnTo>
                <a:lnTo>
                  <a:pt x="0" y="22103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descr="n11 zalo Dinh Bac"/>
          <p:cNvSpPr/>
          <p:nvPr/>
        </p:nvSpPr>
        <p:spPr>
          <a:xfrm rot="-8100000">
            <a:off x="357874" y="7396460"/>
            <a:ext cx="4129645" cy="1381554"/>
          </a:xfrm>
          <a:custGeom>
            <a:avLst/>
            <a:gdLst/>
            <a:ahLst/>
            <a:cxnLst/>
            <a:rect l="l" t="t" r="r" b="b"/>
            <a:pathLst>
              <a:path w="4129645" h="1381554">
                <a:moveTo>
                  <a:pt x="0" y="0"/>
                </a:moveTo>
                <a:lnTo>
                  <a:pt x="4129645" y="0"/>
                </a:lnTo>
                <a:lnTo>
                  <a:pt x="4129645" y="1381554"/>
                </a:lnTo>
                <a:lnTo>
                  <a:pt x="0" y="13815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3" name="Group 13" descr="n11 zalo Dinh Bac"/>
          <p:cNvGrpSpPr/>
          <p:nvPr/>
        </p:nvGrpSpPr>
        <p:grpSpPr>
          <a:xfrm>
            <a:off x="3256398" y="3703692"/>
            <a:ext cx="952941" cy="95294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6DD"/>
            </a:solidFill>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TextBox 16" descr="n11 zalo Dinh Bac"/>
          <p:cNvSpPr txBox="1"/>
          <p:nvPr/>
        </p:nvSpPr>
        <p:spPr>
          <a:xfrm>
            <a:off x="4554719" y="3453792"/>
            <a:ext cx="10556786" cy="1282402"/>
          </a:xfrm>
          <a:prstGeom prst="rect">
            <a:avLst/>
          </a:prstGeom>
        </p:spPr>
        <p:txBody>
          <a:bodyPr wrap="square" lIns="0" tIns="0" rIns="0" bIns="0" rtlCol="0" anchor="t">
            <a:spAutoFit/>
          </a:bodyPr>
          <a:lstStyle/>
          <a:p>
            <a:pPr algn="just">
              <a:lnSpc>
                <a:spcPts val="5040"/>
              </a:lnSpc>
            </a:pPr>
            <a:r>
              <a:rPr lang="en-US" sz="4200" b="1">
                <a:solidFill>
                  <a:srgbClr val="5171FF"/>
                </a:solidFill>
                <a:latin typeface="Arial" panose="020B0604020202020204" pitchFamily="34" charset="0"/>
                <a:cs typeface="Arial" panose="020B0604020202020204" pitchFamily="34" charset="0"/>
              </a:rPr>
              <a:t>Quan sát các bức tranh về các thiết bị điện trong gia đình</a:t>
            </a:r>
          </a:p>
        </p:txBody>
      </p:sp>
      <p:sp>
        <p:nvSpPr>
          <p:cNvPr id="17" name="TextBox 17" descr="n11 zalo Dinh Bac"/>
          <p:cNvSpPr txBox="1"/>
          <p:nvPr/>
        </p:nvSpPr>
        <p:spPr>
          <a:xfrm>
            <a:off x="1957917" y="1782826"/>
            <a:ext cx="14232489" cy="1199687"/>
          </a:xfrm>
          <a:prstGeom prst="rect">
            <a:avLst/>
          </a:prstGeom>
        </p:spPr>
        <p:txBody>
          <a:bodyPr wrap="square" lIns="0" tIns="0" rIns="0" bIns="0" rtlCol="0" anchor="t">
            <a:spAutoFit/>
          </a:bodyPr>
          <a:lstStyle/>
          <a:p>
            <a:pPr algn="ctr">
              <a:lnSpc>
                <a:spcPts val="9999"/>
              </a:lnSpc>
              <a:spcBef>
                <a:spcPct val="0"/>
              </a:spcBef>
            </a:pPr>
            <a:r>
              <a:rPr lang="en-US" sz="7000">
                <a:solidFill>
                  <a:srgbClr val="FEC52F"/>
                </a:solidFill>
                <a:latin typeface="Fira Sans Black" panose="020B0A03050000020004" pitchFamily="34" charset="0"/>
              </a:rPr>
              <a:t>NHANH TAY TINH MẮT</a:t>
            </a:r>
          </a:p>
        </p:txBody>
      </p:sp>
      <p:sp>
        <p:nvSpPr>
          <p:cNvPr id="18" name="TextBox 18" descr="n11 zalo Dinh Bac"/>
          <p:cNvSpPr txBox="1"/>
          <p:nvPr/>
        </p:nvSpPr>
        <p:spPr>
          <a:xfrm>
            <a:off x="4582668" y="4851325"/>
            <a:ext cx="10556786" cy="1923604"/>
          </a:xfrm>
          <a:prstGeom prst="rect">
            <a:avLst/>
          </a:prstGeom>
        </p:spPr>
        <p:txBody>
          <a:bodyPr wrap="square" lIns="0" tIns="0" rIns="0" bIns="0" rtlCol="0" anchor="t">
            <a:spAutoFit/>
          </a:bodyPr>
          <a:lstStyle/>
          <a:p>
            <a:pPr algn="just">
              <a:lnSpc>
                <a:spcPts val="5040"/>
              </a:lnSpc>
            </a:pPr>
            <a:r>
              <a:rPr lang="en-US" sz="4200" b="1">
                <a:solidFill>
                  <a:srgbClr val="5171FF"/>
                </a:solidFill>
                <a:latin typeface="Arial" panose="020B0604020202020204" pitchFamily="34" charset="0"/>
                <a:cs typeface="Arial" panose="020B0604020202020204" pitchFamily="34" charset="0"/>
              </a:rPr>
              <a:t>Lựa chọn xem thiết bị nào sử dụng dòng điện xoay chiều, thiết bị nào sử dụng dòng điện một chiều</a:t>
            </a:r>
          </a:p>
        </p:txBody>
      </p:sp>
      <p:sp>
        <p:nvSpPr>
          <p:cNvPr id="19" name="TextBox 19" descr="n11 zalo Dinh Bac"/>
          <p:cNvSpPr txBox="1"/>
          <p:nvPr/>
        </p:nvSpPr>
        <p:spPr>
          <a:xfrm>
            <a:off x="4582668" y="6944667"/>
            <a:ext cx="10428732" cy="1282402"/>
          </a:xfrm>
          <a:prstGeom prst="rect">
            <a:avLst/>
          </a:prstGeom>
        </p:spPr>
        <p:txBody>
          <a:bodyPr wrap="square" lIns="0" tIns="0" rIns="0" bIns="0" rtlCol="0" anchor="t">
            <a:spAutoFit/>
          </a:bodyPr>
          <a:lstStyle/>
          <a:p>
            <a:pPr algn="just">
              <a:lnSpc>
                <a:spcPts val="5040"/>
              </a:lnSpc>
            </a:pPr>
            <a:r>
              <a:rPr lang="en-US" sz="4200" b="1">
                <a:solidFill>
                  <a:srgbClr val="5171FF"/>
                </a:solidFill>
                <a:latin typeface="Arial" panose="020B0604020202020204" pitchFamily="34" charset="0"/>
                <a:cs typeface="Arial" panose="020B0604020202020204" pitchFamily="34" charset="0"/>
              </a:rPr>
              <a:t>Nhóm nào hoàn thành nhanh nhất sẽ dành chiến thắng</a:t>
            </a:r>
          </a:p>
        </p:txBody>
      </p:sp>
      <p:sp>
        <p:nvSpPr>
          <p:cNvPr id="20" name="TextBox 20" descr="n11 zalo Dinh Bac"/>
          <p:cNvSpPr txBox="1"/>
          <p:nvPr/>
        </p:nvSpPr>
        <p:spPr>
          <a:xfrm>
            <a:off x="3383221" y="3878537"/>
            <a:ext cx="699295" cy="679450"/>
          </a:xfrm>
          <a:prstGeom prst="rect">
            <a:avLst/>
          </a:prstGeom>
        </p:spPr>
        <p:txBody>
          <a:bodyPr lIns="0" tIns="0" rIns="0" bIns="0" rtlCol="0" anchor="t">
            <a:spAutoFit/>
          </a:bodyPr>
          <a:lstStyle/>
          <a:p>
            <a:pPr algn="ctr">
              <a:lnSpc>
                <a:spcPts val="5000"/>
              </a:lnSpc>
              <a:spcBef>
                <a:spcPct val="0"/>
              </a:spcBef>
            </a:pPr>
            <a:r>
              <a:rPr lang="en-US" sz="5000">
                <a:solidFill>
                  <a:srgbClr val="FEC52F"/>
                </a:solidFill>
                <a:latin typeface="Gulfs Display"/>
              </a:rPr>
              <a:t>1</a:t>
            </a:r>
          </a:p>
        </p:txBody>
      </p:sp>
      <p:grpSp>
        <p:nvGrpSpPr>
          <p:cNvPr id="21" name="Group 21" descr="n11 zalo Dinh Bac"/>
          <p:cNvGrpSpPr/>
          <p:nvPr/>
        </p:nvGrpSpPr>
        <p:grpSpPr>
          <a:xfrm>
            <a:off x="3258058" y="5296777"/>
            <a:ext cx="952941" cy="95294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6DD"/>
            </a:soli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TextBox 24" descr="n11 zalo Dinh Bac"/>
          <p:cNvSpPr txBox="1"/>
          <p:nvPr/>
        </p:nvSpPr>
        <p:spPr>
          <a:xfrm>
            <a:off x="3384881" y="5473605"/>
            <a:ext cx="699295" cy="679450"/>
          </a:xfrm>
          <a:prstGeom prst="rect">
            <a:avLst/>
          </a:prstGeom>
        </p:spPr>
        <p:txBody>
          <a:bodyPr lIns="0" tIns="0" rIns="0" bIns="0" rtlCol="0" anchor="t">
            <a:spAutoFit/>
          </a:bodyPr>
          <a:lstStyle/>
          <a:p>
            <a:pPr algn="ctr">
              <a:lnSpc>
                <a:spcPts val="5000"/>
              </a:lnSpc>
              <a:spcBef>
                <a:spcPct val="0"/>
              </a:spcBef>
            </a:pPr>
            <a:r>
              <a:rPr lang="en-US" sz="5000">
                <a:solidFill>
                  <a:srgbClr val="FEC52F"/>
                </a:solidFill>
                <a:latin typeface="Gulfs Display"/>
              </a:rPr>
              <a:t>2</a:t>
            </a:r>
          </a:p>
        </p:txBody>
      </p:sp>
      <p:grpSp>
        <p:nvGrpSpPr>
          <p:cNvPr id="25" name="Group 25" descr="n11 zalo Dinh Bac"/>
          <p:cNvGrpSpPr/>
          <p:nvPr/>
        </p:nvGrpSpPr>
        <p:grpSpPr>
          <a:xfrm>
            <a:off x="3256398" y="6962781"/>
            <a:ext cx="952941" cy="95294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66DD"/>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8" name="TextBox 28" descr="n11 zalo Dinh Bac"/>
          <p:cNvSpPr txBox="1"/>
          <p:nvPr/>
        </p:nvSpPr>
        <p:spPr>
          <a:xfrm>
            <a:off x="3383221" y="7137627"/>
            <a:ext cx="699295" cy="679450"/>
          </a:xfrm>
          <a:prstGeom prst="rect">
            <a:avLst/>
          </a:prstGeom>
        </p:spPr>
        <p:txBody>
          <a:bodyPr lIns="0" tIns="0" rIns="0" bIns="0" rtlCol="0" anchor="t">
            <a:spAutoFit/>
          </a:bodyPr>
          <a:lstStyle/>
          <a:p>
            <a:pPr algn="ctr">
              <a:lnSpc>
                <a:spcPts val="5000"/>
              </a:lnSpc>
              <a:spcBef>
                <a:spcPct val="0"/>
              </a:spcBef>
            </a:pPr>
            <a:r>
              <a:rPr lang="en-US" sz="5000">
                <a:solidFill>
                  <a:srgbClr val="FEC52F"/>
                </a:solidFill>
                <a:latin typeface="Gulfs Display"/>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4"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FCD"/>
        </a:solidFill>
        <a:effectLst/>
      </p:bgPr>
    </p:bg>
    <p:spTree>
      <p:nvGrpSpPr>
        <p:cNvPr id="1" name=""/>
        <p:cNvGrpSpPr/>
        <p:nvPr/>
      </p:nvGrpSpPr>
      <p:grpSpPr>
        <a:xfrm>
          <a:off x="0" y="0"/>
          <a:ext cx="0" cy="0"/>
          <a:chOff x="0" y="0"/>
          <a:chExt cx="0" cy="0"/>
        </a:xfrm>
      </p:grpSpPr>
      <p:sp>
        <p:nvSpPr>
          <p:cNvPr id="14" name="TextBox 14" descr="n11 zalo Dinh Bac"/>
          <p:cNvSpPr txBox="1"/>
          <p:nvPr/>
        </p:nvSpPr>
        <p:spPr>
          <a:xfrm>
            <a:off x="1078230" y="454827"/>
            <a:ext cx="16154400" cy="1168590"/>
          </a:xfrm>
          <a:prstGeom prst="rect">
            <a:avLst/>
          </a:prstGeom>
        </p:spPr>
        <p:txBody>
          <a:bodyPr wrap="square" lIns="0" tIns="0" rIns="0" bIns="0" rtlCol="0" anchor="t">
            <a:spAutoFit/>
          </a:bodyPr>
          <a:lstStyle/>
          <a:p>
            <a:pPr marL="0" lvl="1" indent="0" algn="ctr">
              <a:lnSpc>
                <a:spcPts val="9599"/>
              </a:lnSpc>
              <a:spcBef>
                <a:spcPct val="0"/>
              </a:spcBef>
            </a:pPr>
            <a:r>
              <a:rPr lang="en-US" sz="7000" u="none" strike="noStrike">
                <a:solidFill>
                  <a:srgbClr val="3A3A66"/>
                </a:solidFill>
                <a:latin typeface="Muli Ultra-Bold"/>
              </a:rPr>
              <a:t>PHIẾU HỌC TẬP SỐ 2</a:t>
            </a:r>
          </a:p>
        </p:txBody>
      </p:sp>
      <p:sp>
        <p:nvSpPr>
          <p:cNvPr id="34" name="TextBox 33" descr="n11 zalo Dinh Bac">
            <a:extLst>
              <a:ext uri="{FF2B5EF4-FFF2-40B4-BE49-F238E27FC236}">
                <a16:creationId xmlns:a16="http://schemas.microsoft.com/office/drawing/2014/main" id="{2FC466E1-9484-248A-5A33-197B81B31CC4}"/>
              </a:ext>
            </a:extLst>
          </p:cNvPr>
          <p:cNvSpPr txBox="1"/>
          <p:nvPr/>
        </p:nvSpPr>
        <p:spPr>
          <a:xfrm>
            <a:off x="241019" y="1960568"/>
            <a:ext cx="7988581" cy="7983532"/>
          </a:xfrm>
          <a:prstGeom prst="rect">
            <a:avLst/>
          </a:prstGeom>
          <a:noFill/>
        </p:spPr>
        <p:txBody>
          <a:bodyPr wrap="square">
            <a:spAutoFit/>
          </a:bodyPr>
          <a:lstStyle/>
          <a:p>
            <a:pPr algn="just">
              <a:lnSpc>
                <a:spcPct val="114000"/>
              </a:lnSpc>
              <a:spcBef>
                <a:spcPts val="600"/>
              </a:spcBef>
            </a:pPr>
            <a:r>
              <a:rPr lang="vi-VN" sz="4000"/>
              <a:t>Quan sát Hình 4.9 và Hình 4.10, thực hiện các yêu cầu sau:</a:t>
            </a:r>
          </a:p>
          <a:p>
            <a:pPr algn="just">
              <a:lnSpc>
                <a:spcPct val="114000"/>
              </a:lnSpc>
              <a:spcBef>
                <a:spcPts val="600"/>
              </a:spcBef>
            </a:pPr>
            <a:r>
              <a:rPr lang="vi-VN" sz="4000"/>
              <a:t>1. Nêu sự khác nhau về hình dạng đồ thị điện áp giữa hai đầu đoạn mạch và hai đầu điện trở.</a:t>
            </a:r>
          </a:p>
          <a:p>
            <a:pPr algn="just">
              <a:lnSpc>
                <a:spcPct val="114000"/>
              </a:lnSpc>
              <a:spcBef>
                <a:spcPts val="600"/>
              </a:spcBef>
            </a:pPr>
            <a:r>
              <a:rPr lang="vi-VN" sz="4000"/>
              <a:t>2. Hãy mô tả chiều dòng điện chạy qua điện trở R (Hình 4.8) trong mỗi chu kì.</a:t>
            </a:r>
          </a:p>
          <a:p>
            <a:pPr algn="just">
              <a:lnSpc>
                <a:spcPct val="114000"/>
              </a:lnSpc>
              <a:spcBef>
                <a:spcPts val="600"/>
              </a:spcBef>
            </a:pPr>
            <a:r>
              <a:rPr lang="vi-VN" sz="4000"/>
              <a:t>3. Hãy so sánh đồ thị điện áp chỉnh lưu nửa chu kì (Hình 4.7b) và chỉnh lưu cả chu kì (Hình 4.10).</a:t>
            </a:r>
          </a:p>
        </p:txBody>
      </p:sp>
      <p:pic>
        <p:nvPicPr>
          <p:cNvPr id="3" name="Picture 2" descr="n11 zalo Dinh Bac">
            <a:extLst>
              <a:ext uri="{FF2B5EF4-FFF2-40B4-BE49-F238E27FC236}">
                <a16:creationId xmlns:a16="http://schemas.microsoft.com/office/drawing/2014/main" id="{0C590F7F-3667-51FE-C2FB-157393CF29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8534400" y="2014106"/>
            <a:ext cx="9512581" cy="7809945"/>
          </a:xfrm>
          <a:prstGeom prst="rect">
            <a:avLst/>
          </a:prstGeom>
        </p:spPr>
      </p:pic>
    </p:spTree>
    <p:extLst>
      <p:ext uri="{BB962C8B-B14F-4D97-AF65-F5344CB8AC3E}">
        <p14:creationId xmlns:p14="http://schemas.microsoft.com/office/powerpoint/2010/main" val="43301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4"/>
                                        </p:tgtEl>
                                        <p:attrNameLst>
                                          <p:attrName>ppt_x</p:attrName>
                                          <p:attrName>ppt_y</p:attrName>
                                        </p:attrNameLst>
                                      </p:cBhvr>
                                    </p:animMotion>
                                    <p:animRot by="1500000">
                                      <p:cBhvr>
                                        <p:cTn id="7" dur="125" fill="hold">
                                          <p:stCondLst>
                                            <p:cond delay="0"/>
                                          </p:stCondLst>
                                        </p:cTn>
                                        <p:tgtEl>
                                          <p:spTgt spid="14"/>
                                        </p:tgtEl>
                                        <p:attrNameLst>
                                          <p:attrName>r</p:attrName>
                                        </p:attrNameLst>
                                      </p:cBhvr>
                                    </p:animRot>
                                    <p:animRot by="-1500000">
                                      <p:cBhvr>
                                        <p:cTn id="8" dur="125" fill="hold">
                                          <p:stCondLst>
                                            <p:cond delay="125"/>
                                          </p:stCondLst>
                                        </p:cTn>
                                        <p:tgtEl>
                                          <p:spTgt spid="14"/>
                                        </p:tgtEl>
                                        <p:attrNameLst>
                                          <p:attrName>r</p:attrName>
                                        </p:attrNameLst>
                                      </p:cBhvr>
                                    </p:animRot>
                                    <p:animRot by="-1500000">
                                      <p:cBhvr>
                                        <p:cTn id="9" dur="125" fill="hold">
                                          <p:stCondLst>
                                            <p:cond delay="250"/>
                                          </p:stCondLst>
                                        </p:cTn>
                                        <p:tgtEl>
                                          <p:spTgt spid="14"/>
                                        </p:tgtEl>
                                        <p:attrNameLst>
                                          <p:attrName>r</p:attrName>
                                        </p:attrNameLst>
                                      </p:cBhvr>
                                    </p:animRot>
                                    <p:animRot by="1500000">
                                      <p:cBhvr>
                                        <p:cTn id="10" dur="125" fill="hold">
                                          <p:stCondLst>
                                            <p:cond delay="375"/>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fade">
                                      <p:cBhvr>
                                        <p:cTn id="15" dur="500"/>
                                        <p:tgtEl>
                                          <p:spTgt spid="3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xEl>
                                              <p:pRg st="1" end="1"/>
                                            </p:txEl>
                                          </p:spTgt>
                                        </p:tgtEl>
                                        <p:attrNameLst>
                                          <p:attrName>style.visibility</p:attrName>
                                        </p:attrNameLst>
                                      </p:cBhvr>
                                      <p:to>
                                        <p:strVal val="visible"/>
                                      </p:to>
                                    </p:set>
                                    <p:animEffect transition="in" filter="fade">
                                      <p:cBhvr>
                                        <p:cTn id="25" dur="500"/>
                                        <p:tgtEl>
                                          <p:spTgt spid="3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4">
                                            <p:txEl>
                                              <p:pRg st="2" end="2"/>
                                            </p:txEl>
                                          </p:spTgt>
                                        </p:tgtEl>
                                        <p:attrNameLst>
                                          <p:attrName>style.visibility</p:attrName>
                                        </p:attrNameLst>
                                      </p:cBhvr>
                                      <p:to>
                                        <p:strVal val="visible"/>
                                      </p:to>
                                    </p:set>
                                    <p:animEffect transition="in" filter="fade">
                                      <p:cBhvr>
                                        <p:cTn id="30" dur="500"/>
                                        <p:tgtEl>
                                          <p:spTgt spid="3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4">
                                            <p:txEl>
                                              <p:pRg st="3" end="3"/>
                                            </p:txEl>
                                          </p:spTgt>
                                        </p:tgtEl>
                                        <p:attrNameLst>
                                          <p:attrName>style.visibility</p:attrName>
                                        </p:attrNameLst>
                                      </p:cBhvr>
                                      <p:to>
                                        <p:strVal val="visible"/>
                                      </p:to>
                                    </p:set>
                                    <p:animEffect transition="in" filter="fade">
                                      <p:cBhvr>
                                        <p:cTn id="35"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FCD"/>
        </a:solidFill>
        <a:effectLst/>
      </p:bgPr>
    </p:bg>
    <p:spTree>
      <p:nvGrpSpPr>
        <p:cNvPr id="1" name=""/>
        <p:cNvGrpSpPr/>
        <p:nvPr/>
      </p:nvGrpSpPr>
      <p:grpSpPr>
        <a:xfrm>
          <a:off x="0" y="0"/>
          <a:ext cx="0" cy="0"/>
          <a:chOff x="0" y="0"/>
          <a:chExt cx="0" cy="0"/>
        </a:xfrm>
      </p:grpSpPr>
      <p:sp>
        <p:nvSpPr>
          <p:cNvPr id="14" name="TextBox 14" descr="n11 zalo Dinh Bac"/>
          <p:cNvSpPr txBox="1"/>
          <p:nvPr/>
        </p:nvSpPr>
        <p:spPr>
          <a:xfrm>
            <a:off x="1078230" y="454827"/>
            <a:ext cx="16154400" cy="1168590"/>
          </a:xfrm>
          <a:prstGeom prst="rect">
            <a:avLst/>
          </a:prstGeom>
        </p:spPr>
        <p:txBody>
          <a:bodyPr wrap="square" lIns="0" tIns="0" rIns="0" bIns="0" rtlCol="0" anchor="t">
            <a:spAutoFit/>
          </a:bodyPr>
          <a:lstStyle/>
          <a:p>
            <a:pPr marL="0" lvl="1" indent="0" algn="ctr">
              <a:lnSpc>
                <a:spcPts val="9599"/>
              </a:lnSpc>
              <a:spcBef>
                <a:spcPct val="0"/>
              </a:spcBef>
            </a:pPr>
            <a:r>
              <a:rPr lang="en-US" sz="7000">
                <a:solidFill>
                  <a:srgbClr val="3A3A66"/>
                </a:solidFill>
                <a:latin typeface="Muli Ultra-Bold"/>
              </a:rPr>
              <a:t>ĐÁP ÁN </a:t>
            </a:r>
            <a:r>
              <a:rPr lang="en-US" sz="7000" u="none" strike="noStrike">
                <a:solidFill>
                  <a:srgbClr val="3A3A66"/>
                </a:solidFill>
                <a:latin typeface="Muli Ultra-Bold"/>
              </a:rPr>
              <a:t>PHIẾU HỌC TẬP SỐ 2</a:t>
            </a:r>
          </a:p>
        </p:txBody>
      </p:sp>
      <p:sp>
        <p:nvSpPr>
          <p:cNvPr id="34" name="TextBox 33" descr="n11 zalo Dinh Bac">
            <a:extLst>
              <a:ext uri="{FF2B5EF4-FFF2-40B4-BE49-F238E27FC236}">
                <a16:creationId xmlns:a16="http://schemas.microsoft.com/office/drawing/2014/main" id="{2FC466E1-9484-248A-5A33-197B81B31CC4}"/>
              </a:ext>
            </a:extLst>
          </p:cNvPr>
          <p:cNvSpPr txBox="1"/>
          <p:nvPr/>
        </p:nvSpPr>
        <p:spPr>
          <a:xfrm>
            <a:off x="457200" y="2014106"/>
            <a:ext cx="7696200" cy="6971652"/>
          </a:xfrm>
          <a:prstGeom prst="rect">
            <a:avLst/>
          </a:prstGeom>
          <a:noFill/>
        </p:spPr>
        <p:txBody>
          <a:bodyPr wrap="square">
            <a:spAutoFit/>
          </a:bodyPr>
          <a:lstStyle/>
          <a:p>
            <a:pPr algn="just">
              <a:lnSpc>
                <a:spcPct val="120000"/>
              </a:lnSpc>
              <a:spcBef>
                <a:spcPts val="600"/>
              </a:spcBef>
              <a:spcAft>
                <a:spcPts val="600"/>
              </a:spcAft>
            </a:pPr>
            <a:r>
              <a:rPr lang="vi-VN" sz="4500" b="1"/>
              <a:t>1. </a:t>
            </a:r>
            <a:endParaRPr lang="en-US" sz="4500" b="1"/>
          </a:p>
          <a:p>
            <a:pPr marL="685800" indent="-685800" algn="just">
              <a:lnSpc>
                <a:spcPct val="120000"/>
              </a:lnSpc>
              <a:spcBef>
                <a:spcPts val="600"/>
              </a:spcBef>
              <a:spcAft>
                <a:spcPts val="600"/>
              </a:spcAft>
              <a:buFont typeface="Wingdings" panose="05000000000000000000" pitchFamily="2" charset="2"/>
              <a:buChar char="Ø"/>
            </a:pPr>
            <a:r>
              <a:rPr lang="vi-VN" sz="4500"/>
              <a:t>Phần dương của đồ thị điện áp vẫn giữ nguyên ở đồ thị điện trở;</a:t>
            </a:r>
          </a:p>
          <a:p>
            <a:pPr marL="685800" indent="-685800" algn="just">
              <a:lnSpc>
                <a:spcPct val="120000"/>
              </a:lnSpc>
              <a:spcBef>
                <a:spcPts val="600"/>
              </a:spcBef>
              <a:spcAft>
                <a:spcPts val="600"/>
              </a:spcAft>
              <a:buFont typeface="Wingdings" panose="05000000000000000000" pitchFamily="2" charset="2"/>
              <a:buChar char="Ø"/>
            </a:pPr>
            <a:r>
              <a:rPr lang="vi-VN" sz="4500"/>
              <a:t>Phần âm của đồ thị điện áp thì đổi dấu, nhưng vẫn giữ nguyên giá trị tuyệt đối ở đồ thị điện trở.</a:t>
            </a:r>
          </a:p>
        </p:txBody>
      </p:sp>
      <p:pic>
        <p:nvPicPr>
          <p:cNvPr id="3" name="Picture 2" descr="n11 zalo Dinh Bac">
            <a:extLst>
              <a:ext uri="{FF2B5EF4-FFF2-40B4-BE49-F238E27FC236}">
                <a16:creationId xmlns:a16="http://schemas.microsoft.com/office/drawing/2014/main" id="{0C590F7F-3667-51FE-C2FB-157393CF29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8534400" y="2014106"/>
            <a:ext cx="9512581" cy="7809945"/>
          </a:xfrm>
          <a:prstGeom prst="rect">
            <a:avLst/>
          </a:prstGeom>
        </p:spPr>
      </p:pic>
    </p:spTree>
    <p:extLst>
      <p:ext uri="{BB962C8B-B14F-4D97-AF65-F5344CB8AC3E}">
        <p14:creationId xmlns:p14="http://schemas.microsoft.com/office/powerpoint/2010/main" val="127490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fade">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animEffect transition="in" filter="fade">
                                      <p:cBhvr>
                                        <p:cTn id="17"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FCD"/>
        </a:solidFill>
        <a:effectLst/>
      </p:bgPr>
    </p:bg>
    <p:spTree>
      <p:nvGrpSpPr>
        <p:cNvPr id="1" name=""/>
        <p:cNvGrpSpPr/>
        <p:nvPr/>
      </p:nvGrpSpPr>
      <p:grpSpPr>
        <a:xfrm>
          <a:off x="0" y="0"/>
          <a:ext cx="0" cy="0"/>
          <a:chOff x="0" y="0"/>
          <a:chExt cx="0" cy="0"/>
        </a:xfrm>
      </p:grpSpPr>
      <p:sp>
        <p:nvSpPr>
          <p:cNvPr id="14" name="TextBox 14" descr="n11 zalo Dinh Bac"/>
          <p:cNvSpPr txBox="1"/>
          <p:nvPr/>
        </p:nvSpPr>
        <p:spPr>
          <a:xfrm>
            <a:off x="1078230" y="454827"/>
            <a:ext cx="16154400" cy="1168590"/>
          </a:xfrm>
          <a:prstGeom prst="rect">
            <a:avLst/>
          </a:prstGeom>
        </p:spPr>
        <p:txBody>
          <a:bodyPr wrap="square" lIns="0" tIns="0" rIns="0" bIns="0" rtlCol="0" anchor="t">
            <a:spAutoFit/>
          </a:bodyPr>
          <a:lstStyle/>
          <a:p>
            <a:pPr marL="0" lvl="1" indent="0" algn="ctr">
              <a:lnSpc>
                <a:spcPts val="9599"/>
              </a:lnSpc>
              <a:spcBef>
                <a:spcPct val="0"/>
              </a:spcBef>
            </a:pPr>
            <a:r>
              <a:rPr lang="en-US" sz="7000">
                <a:solidFill>
                  <a:srgbClr val="3A3A66"/>
                </a:solidFill>
                <a:latin typeface="Muli Ultra-Bold"/>
              </a:rPr>
              <a:t>ĐÁP ÁN </a:t>
            </a:r>
            <a:r>
              <a:rPr lang="en-US" sz="7000" u="none" strike="noStrike">
                <a:solidFill>
                  <a:srgbClr val="3A3A66"/>
                </a:solidFill>
                <a:latin typeface="Muli Ultra-Bold"/>
              </a:rPr>
              <a:t>PHIẾU HỌC TẬP SỐ 2</a:t>
            </a:r>
          </a:p>
        </p:txBody>
      </p:sp>
      <p:sp>
        <p:nvSpPr>
          <p:cNvPr id="34" name="TextBox 33" descr="n11 zalo Dinh Bac">
            <a:extLst>
              <a:ext uri="{FF2B5EF4-FFF2-40B4-BE49-F238E27FC236}">
                <a16:creationId xmlns:a16="http://schemas.microsoft.com/office/drawing/2014/main" id="{2FC466E1-9484-248A-5A33-197B81B31CC4}"/>
              </a:ext>
            </a:extLst>
          </p:cNvPr>
          <p:cNvSpPr txBox="1"/>
          <p:nvPr/>
        </p:nvSpPr>
        <p:spPr>
          <a:xfrm>
            <a:off x="533400" y="1866900"/>
            <a:ext cx="7620000" cy="7786747"/>
          </a:xfrm>
          <a:prstGeom prst="rect">
            <a:avLst/>
          </a:prstGeom>
          <a:noFill/>
        </p:spPr>
        <p:txBody>
          <a:bodyPr wrap="square">
            <a:spAutoFit/>
          </a:bodyPr>
          <a:lstStyle/>
          <a:p>
            <a:pPr algn="just">
              <a:spcBef>
                <a:spcPts val="600"/>
              </a:spcBef>
              <a:spcAft>
                <a:spcPts val="600"/>
              </a:spcAft>
            </a:pPr>
            <a:r>
              <a:rPr lang="en-US" sz="4000" b="1">
                <a:latin typeface="Arial" panose="020B0604020202020204" pitchFamily="34" charset="0"/>
                <a:cs typeface="Arial" panose="020B0604020202020204" pitchFamily="34" charset="0"/>
              </a:rPr>
              <a:t>2</a:t>
            </a:r>
            <a:r>
              <a:rPr lang="vi-VN" sz="4000" b="1">
                <a:latin typeface="Arial" panose="020B0604020202020204" pitchFamily="34" charset="0"/>
                <a:cs typeface="Arial" panose="020B0604020202020204" pitchFamily="34" charset="0"/>
              </a:rPr>
              <a:t>. </a:t>
            </a:r>
            <a:endParaRPr lang="en-US" sz="4000" b="1">
              <a:latin typeface="Arial" panose="020B0604020202020204" pitchFamily="34" charset="0"/>
              <a:cs typeface="Arial" panose="020B0604020202020204" pitchFamily="34" charset="0"/>
            </a:endParaRPr>
          </a:p>
          <a:p>
            <a:pPr marL="571500" indent="-571500" algn="just">
              <a:spcBef>
                <a:spcPts val="600"/>
              </a:spcBef>
              <a:spcAft>
                <a:spcPts val="600"/>
              </a:spcAft>
              <a:buFont typeface="Wingdings" panose="05000000000000000000" pitchFamily="2" charset="2"/>
              <a:buChar char="Ø"/>
            </a:pPr>
            <a:r>
              <a:rPr lang="en-US" sz="4000">
                <a:latin typeface="Arial" panose="020B0604020202020204" pitchFamily="34" charset="0"/>
                <a:cs typeface="Arial" panose="020B0604020202020204" pitchFamily="34" charset="0"/>
              </a:rPr>
              <a:t>Dòng điện đi từ nguồn đến điểm 1, đi qua D</a:t>
            </a:r>
            <a:r>
              <a:rPr lang="en-US" sz="4000" baseline="-25000">
                <a:latin typeface="Arial" panose="020B0604020202020204" pitchFamily="34" charset="0"/>
                <a:cs typeface="Arial" panose="020B0604020202020204" pitchFamily="34" charset="0"/>
              </a:rPr>
              <a:t>1</a:t>
            </a:r>
            <a:r>
              <a:rPr lang="en-US" sz="4000">
                <a:latin typeface="Arial" panose="020B0604020202020204" pitchFamily="34" charset="0"/>
                <a:cs typeface="Arial" panose="020B0604020202020204" pitchFamily="34" charset="0"/>
              </a:rPr>
              <a:t> đến điểm 2 (không qua D</a:t>
            </a:r>
            <a:r>
              <a:rPr lang="en-US" sz="4000" baseline="-25000">
                <a:latin typeface="Arial" panose="020B0604020202020204" pitchFamily="34" charset="0"/>
                <a:cs typeface="Arial" panose="020B0604020202020204" pitchFamily="34" charset="0"/>
              </a:rPr>
              <a:t>4</a:t>
            </a:r>
            <a:r>
              <a:rPr lang="en-US" sz="4000">
                <a:latin typeface="Arial" panose="020B0604020202020204" pitchFamily="34" charset="0"/>
                <a:cs typeface="Arial" panose="020B0604020202020204" pitchFamily="34" charset="0"/>
              </a:rPr>
              <a:t>), sau đó qua R đến điểm 4, rồi qua D</a:t>
            </a:r>
            <a:r>
              <a:rPr lang="en-US" sz="4000" baseline="-25000">
                <a:latin typeface="Arial" panose="020B0604020202020204" pitchFamily="34" charset="0"/>
                <a:cs typeface="Arial" panose="020B0604020202020204" pitchFamily="34" charset="0"/>
              </a:rPr>
              <a:t>3</a:t>
            </a:r>
            <a:r>
              <a:rPr lang="en-US" sz="4000">
                <a:latin typeface="Arial" panose="020B0604020202020204" pitchFamily="34" charset="0"/>
                <a:cs typeface="Arial" panose="020B0604020202020204" pitchFamily="34" charset="0"/>
              </a:rPr>
              <a:t> đến điểm 3 và trở về nguồn.</a:t>
            </a:r>
          </a:p>
          <a:p>
            <a:pPr marL="571500" indent="-571500" algn="just">
              <a:spcBef>
                <a:spcPts val="600"/>
              </a:spcBef>
              <a:spcAft>
                <a:spcPts val="600"/>
              </a:spcAft>
              <a:buFont typeface="Wingdings" panose="05000000000000000000" pitchFamily="2" charset="2"/>
              <a:buChar char="Ø"/>
            </a:pPr>
            <a:r>
              <a:rPr lang="en-US" sz="4000">
                <a:latin typeface="Arial" panose="020B0604020202020204" pitchFamily="34" charset="0"/>
                <a:cs typeface="Arial" panose="020B0604020202020204" pitchFamily="34" charset="0"/>
              </a:rPr>
              <a:t>Dòng điện xoay chiều, đi từ nguồn đến điểm 3, đi qua D</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 đến điểm 2 (không qua D</a:t>
            </a:r>
            <a:r>
              <a:rPr lang="en-US" sz="4000" baseline="-25000">
                <a:latin typeface="Arial" panose="020B0604020202020204" pitchFamily="34" charset="0"/>
                <a:cs typeface="Arial" panose="020B0604020202020204" pitchFamily="34" charset="0"/>
              </a:rPr>
              <a:t>3</a:t>
            </a:r>
            <a:r>
              <a:rPr lang="en-US" sz="4000">
                <a:latin typeface="Arial" panose="020B0604020202020204" pitchFamily="34" charset="0"/>
                <a:cs typeface="Arial" panose="020B0604020202020204" pitchFamily="34" charset="0"/>
              </a:rPr>
              <a:t>), sau đó qua R đến điểm 4, rồi qua D</a:t>
            </a:r>
            <a:r>
              <a:rPr lang="en-US" sz="4000" baseline="-25000">
                <a:latin typeface="Arial" panose="020B0604020202020204" pitchFamily="34" charset="0"/>
                <a:cs typeface="Arial" panose="020B0604020202020204" pitchFamily="34" charset="0"/>
              </a:rPr>
              <a:t>4</a:t>
            </a:r>
            <a:r>
              <a:rPr lang="en-US" sz="4000">
                <a:latin typeface="Arial" panose="020B0604020202020204" pitchFamily="34" charset="0"/>
                <a:cs typeface="Arial" panose="020B0604020202020204" pitchFamily="34" charset="0"/>
              </a:rPr>
              <a:t> đến điểm 1 và trở về nguồn.</a:t>
            </a:r>
          </a:p>
        </p:txBody>
      </p:sp>
      <p:pic>
        <p:nvPicPr>
          <p:cNvPr id="3" name="Picture 2" descr="n11 zalo Dinh Bac">
            <a:extLst>
              <a:ext uri="{FF2B5EF4-FFF2-40B4-BE49-F238E27FC236}">
                <a16:creationId xmlns:a16="http://schemas.microsoft.com/office/drawing/2014/main" id="{0C590F7F-3667-51FE-C2FB-157393CF29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8610600" y="2057955"/>
            <a:ext cx="9512581" cy="7809945"/>
          </a:xfrm>
          <a:prstGeom prst="rect">
            <a:avLst/>
          </a:prstGeom>
        </p:spPr>
      </p:pic>
    </p:spTree>
    <p:extLst>
      <p:ext uri="{BB962C8B-B14F-4D97-AF65-F5344CB8AC3E}">
        <p14:creationId xmlns:p14="http://schemas.microsoft.com/office/powerpoint/2010/main" val="343324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
                                            <p:txEl>
                                              <p:pRg st="1" end="1"/>
                                            </p:txEl>
                                          </p:spTgt>
                                        </p:tgtEl>
                                        <p:attrNameLst>
                                          <p:attrName>style.visibility</p:attrName>
                                        </p:attrNameLst>
                                      </p:cBhvr>
                                      <p:to>
                                        <p:strVal val="visible"/>
                                      </p:to>
                                    </p:set>
                                    <p:animEffect transition="in" filter="fade">
                                      <p:cBhvr>
                                        <p:cTn id="10" dur="500"/>
                                        <p:tgtEl>
                                          <p:spTgt spid="3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animEffect transition="in" filter="fade">
                                      <p:cBhvr>
                                        <p:cTn id="15"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FCD"/>
        </a:solidFill>
        <a:effectLst/>
      </p:bgPr>
    </p:bg>
    <p:spTree>
      <p:nvGrpSpPr>
        <p:cNvPr id="1" name=""/>
        <p:cNvGrpSpPr/>
        <p:nvPr/>
      </p:nvGrpSpPr>
      <p:grpSpPr>
        <a:xfrm>
          <a:off x="0" y="0"/>
          <a:ext cx="0" cy="0"/>
          <a:chOff x="0" y="0"/>
          <a:chExt cx="0" cy="0"/>
        </a:xfrm>
      </p:grpSpPr>
      <p:sp>
        <p:nvSpPr>
          <p:cNvPr id="14" name="TextBox 14" descr="n11 zalo Dinh Bac"/>
          <p:cNvSpPr txBox="1"/>
          <p:nvPr/>
        </p:nvSpPr>
        <p:spPr>
          <a:xfrm>
            <a:off x="1078230" y="454827"/>
            <a:ext cx="16154400" cy="1168590"/>
          </a:xfrm>
          <a:prstGeom prst="rect">
            <a:avLst/>
          </a:prstGeom>
        </p:spPr>
        <p:txBody>
          <a:bodyPr wrap="square" lIns="0" tIns="0" rIns="0" bIns="0" rtlCol="0" anchor="t">
            <a:spAutoFit/>
          </a:bodyPr>
          <a:lstStyle/>
          <a:p>
            <a:pPr marL="0" lvl="1" indent="0" algn="ctr">
              <a:lnSpc>
                <a:spcPts val="9599"/>
              </a:lnSpc>
              <a:spcBef>
                <a:spcPct val="0"/>
              </a:spcBef>
            </a:pPr>
            <a:r>
              <a:rPr lang="en-US" sz="7000">
                <a:solidFill>
                  <a:srgbClr val="3A3A66"/>
                </a:solidFill>
                <a:latin typeface="Muli Ultra-Bold"/>
              </a:rPr>
              <a:t>ĐÁP ÁN </a:t>
            </a:r>
            <a:r>
              <a:rPr lang="en-US" sz="7000" u="none" strike="noStrike">
                <a:solidFill>
                  <a:srgbClr val="3A3A66"/>
                </a:solidFill>
                <a:latin typeface="Muli Ultra-Bold"/>
              </a:rPr>
              <a:t>PHIẾU HỌC TẬP SỐ 2</a:t>
            </a:r>
          </a:p>
        </p:txBody>
      </p:sp>
      <p:sp>
        <p:nvSpPr>
          <p:cNvPr id="34" name="TextBox 33" descr="n11 zalo Dinh Bac">
            <a:extLst>
              <a:ext uri="{FF2B5EF4-FFF2-40B4-BE49-F238E27FC236}">
                <a16:creationId xmlns:a16="http://schemas.microsoft.com/office/drawing/2014/main" id="{2FC466E1-9484-248A-5A33-197B81B31CC4}"/>
              </a:ext>
            </a:extLst>
          </p:cNvPr>
          <p:cNvSpPr txBox="1"/>
          <p:nvPr/>
        </p:nvSpPr>
        <p:spPr>
          <a:xfrm>
            <a:off x="533400" y="2035095"/>
            <a:ext cx="7620000" cy="7171194"/>
          </a:xfrm>
          <a:prstGeom prst="rect">
            <a:avLst/>
          </a:prstGeom>
          <a:noFill/>
        </p:spPr>
        <p:txBody>
          <a:bodyPr wrap="square">
            <a:spAutoFit/>
          </a:bodyPr>
          <a:lstStyle/>
          <a:p>
            <a:pPr algn="just">
              <a:spcBef>
                <a:spcPts val="600"/>
              </a:spcBef>
              <a:spcAft>
                <a:spcPts val="600"/>
              </a:spcAft>
            </a:pPr>
            <a:r>
              <a:rPr lang="en-US" sz="4500" b="1">
                <a:latin typeface="Arial" panose="020B0604020202020204" pitchFamily="34" charset="0"/>
                <a:cs typeface="Arial" panose="020B0604020202020204" pitchFamily="34" charset="0"/>
              </a:rPr>
              <a:t>3</a:t>
            </a:r>
            <a:r>
              <a:rPr lang="vi-VN" sz="4500" b="1">
                <a:latin typeface="Arial" panose="020B0604020202020204" pitchFamily="34" charset="0"/>
                <a:cs typeface="Arial" panose="020B0604020202020204" pitchFamily="34" charset="0"/>
              </a:rPr>
              <a:t>. </a:t>
            </a:r>
            <a:endParaRPr lang="en-US" sz="4500" b="1">
              <a:latin typeface="Arial" panose="020B0604020202020204" pitchFamily="34" charset="0"/>
              <a:cs typeface="Arial" panose="020B0604020202020204" pitchFamily="34" charset="0"/>
            </a:endParaRPr>
          </a:p>
          <a:p>
            <a:pPr marL="571500" indent="-571500" algn="just">
              <a:spcBef>
                <a:spcPts val="600"/>
              </a:spcBef>
              <a:spcAft>
                <a:spcPts val="600"/>
              </a:spcAft>
              <a:buFont typeface="Wingdings" panose="05000000000000000000" pitchFamily="2" charset="2"/>
              <a:buChar char="Ø"/>
            </a:pPr>
            <a:r>
              <a:rPr lang="vi-VN" sz="4500">
                <a:cs typeface="Arial" panose="020B0604020202020204" pitchFamily="34" charset="0"/>
              </a:rPr>
              <a:t>Ở đồ thị điện áp chỉnh lưu nửa chu kì, phần hiệu điện thế âm của nguồn có giá trị bằng 0; Ở đồ thị điện áp chỉnh lưu cả chu kì, phần hiệu điện thế âm của nguồn giữ nguyên giá trị tuyệt đối, nhưng đổi dấu từ âm thành dương.</a:t>
            </a:r>
            <a:endParaRPr lang="en-US" sz="4500">
              <a:latin typeface="Arial" panose="020B0604020202020204" pitchFamily="34" charset="0"/>
              <a:cs typeface="Arial" panose="020B0604020202020204" pitchFamily="34" charset="0"/>
            </a:endParaRPr>
          </a:p>
        </p:txBody>
      </p:sp>
      <p:pic>
        <p:nvPicPr>
          <p:cNvPr id="3" name="Picture 2" descr="n11 zalo Dinh Bac">
            <a:extLst>
              <a:ext uri="{FF2B5EF4-FFF2-40B4-BE49-F238E27FC236}">
                <a16:creationId xmlns:a16="http://schemas.microsoft.com/office/drawing/2014/main" id="{0C590F7F-3667-51FE-C2FB-157393CF29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8610600" y="2057955"/>
            <a:ext cx="9512581" cy="7809945"/>
          </a:xfrm>
          <a:prstGeom prst="rect">
            <a:avLst/>
          </a:prstGeom>
        </p:spPr>
      </p:pic>
    </p:spTree>
    <p:extLst>
      <p:ext uri="{BB962C8B-B14F-4D97-AF65-F5344CB8AC3E}">
        <p14:creationId xmlns:p14="http://schemas.microsoft.com/office/powerpoint/2010/main" val="58180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
                                            <p:txEl>
                                              <p:pRg st="1" end="1"/>
                                            </p:txEl>
                                          </p:spTgt>
                                        </p:tgtEl>
                                        <p:attrNameLst>
                                          <p:attrName>style.visibility</p:attrName>
                                        </p:attrNameLst>
                                      </p:cBhvr>
                                      <p:to>
                                        <p:strVal val="visible"/>
                                      </p:to>
                                    </p:set>
                                    <p:animEffect transition="in" filter="fade">
                                      <p:cBhvr>
                                        <p:cTn id="10"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A3A66"/>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781045" y="1714500"/>
            <a:ext cx="16714475" cy="7924800"/>
            <a:chOff x="0" y="0"/>
            <a:chExt cx="1315979" cy="2221716"/>
          </a:xfrm>
        </p:grpSpPr>
        <p:sp>
          <p:nvSpPr>
            <p:cNvPr id="3" name="Freeform 3"/>
            <p:cNvSpPr/>
            <p:nvPr/>
          </p:nvSpPr>
          <p:spPr>
            <a:xfrm>
              <a:off x="0" y="0"/>
              <a:ext cx="1315979" cy="2221716"/>
            </a:xfrm>
            <a:custGeom>
              <a:avLst/>
              <a:gdLst/>
              <a:ahLst/>
              <a:cxnLst/>
              <a:rect l="l" t="t" r="r" b="b"/>
              <a:pathLst>
                <a:path w="1315979" h="2221716">
                  <a:moveTo>
                    <a:pt x="58641" y="0"/>
                  </a:moveTo>
                  <a:lnTo>
                    <a:pt x="1257338" y="0"/>
                  </a:lnTo>
                  <a:cubicBezTo>
                    <a:pt x="1289725" y="0"/>
                    <a:pt x="1315979" y="26255"/>
                    <a:pt x="1315979" y="58641"/>
                  </a:cubicBezTo>
                  <a:lnTo>
                    <a:pt x="1315979" y="2163074"/>
                  </a:lnTo>
                  <a:cubicBezTo>
                    <a:pt x="1315979" y="2178627"/>
                    <a:pt x="1309801" y="2193543"/>
                    <a:pt x="1298804" y="2204540"/>
                  </a:cubicBezTo>
                  <a:cubicBezTo>
                    <a:pt x="1287806" y="2215537"/>
                    <a:pt x="1272891" y="2221716"/>
                    <a:pt x="1257338" y="2221716"/>
                  </a:cubicBezTo>
                  <a:lnTo>
                    <a:pt x="58641" y="2221716"/>
                  </a:lnTo>
                  <a:cubicBezTo>
                    <a:pt x="43089" y="2221716"/>
                    <a:pt x="28173" y="2215537"/>
                    <a:pt x="17176" y="2204540"/>
                  </a:cubicBezTo>
                  <a:cubicBezTo>
                    <a:pt x="6178" y="2193543"/>
                    <a:pt x="0" y="2178627"/>
                    <a:pt x="0" y="2163074"/>
                  </a:cubicBezTo>
                  <a:lnTo>
                    <a:pt x="0" y="58641"/>
                  </a:lnTo>
                  <a:cubicBezTo>
                    <a:pt x="0" y="43089"/>
                    <a:pt x="6178" y="28173"/>
                    <a:pt x="17176" y="17176"/>
                  </a:cubicBezTo>
                  <a:cubicBezTo>
                    <a:pt x="28173" y="6178"/>
                    <a:pt x="43089" y="0"/>
                    <a:pt x="58641"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9525"/>
              <a:ext cx="1315979" cy="2231241"/>
            </a:xfrm>
            <a:prstGeom prst="rect">
              <a:avLst/>
            </a:prstGeom>
          </p:spPr>
          <p:txBody>
            <a:bodyPr lIns="254000" tIns="254000" rIns="254000" bIns="254000" rtlCol="0" anchor="ctr"/>
            <a:lstStyle/>
            <a:p>
              <a:pPr marL="0" lvl="1" indent="0" algn="ctr">
                <a:lnSpc>
                  <a:spcPts val="3120"/>
                </a:lnSpc>
                <a:spcBef>
                  <a:spcPct val="0"/>
                </a:spcBef>
              </a:pPr>
              <a:endParaRPr/>
            </a:p>
          </p:txBody>
        </p:sp>
      </p:grpSp>
      <p:sp>
        <p:nvSpPr>
          <p:cNvPr id="9" name="TextBox 8" descr="n11 zalo Dinh Bac">
            <a:extLst>
              <a:ext uri="{FF2B5EF4-FFF2-40B4-BE49-F238E27FC236}">
                <a16:creationId xmlns:a16="http://schemas.microsoft.com/office/drawing/2014/main" id="{416F39CC-7CCB-FFCC-2BAB-927DEE88A92E}"/>
              </a:ext>
            </a:extLst>
          </p:cNvPr>
          <p:cNvSpPr txBox="1"/>
          <p:nvPr/>
        </p:nvSpPr>
        <p:spPr>
          <a:xfrm>
            <a:off x="1036320" y="2019300"/>
            <a:ext cx="6736080" cy="7478970"/>
          </a:xfrm>
          <a:prstGeom prst="rect">
            <a:avLst/>
          </a:prstGeom>
          <a:noFill/>
        </p:spPr>
        <p:txBody>
          <a:bodyPr wrap="square">
            <a:spAutoFit/>
          </a:bodyPr>
          <a:lstStyle/>
          <a:p>
            <a:pPr algn="just"/>
            <a:r>
              <a:rPr lang="vi-VN" sz="4000" i="0">
                <a:solidFill>
                  <a:srgbClr val="333333"/>
                </a:solidFill>
                <a:effectLst/>
                <a:latin typeface="Arial" panose="020B0604020202020204" pitchFamily="34" charset="0"/>
                <a:cs typeface="Arial" panose="020B0604020202020204" pitchFamily="34" charset="0"/>
              </a:rPr>
              <a:t>Trong mạch cầu chỉnh lưu cả chu kì, điện áp sau chỉnh lưu không đổi chiều nhưng có giá</a:t>
            </a:r>
            <a:r>
              <a:rPr lang="en-US" sz="4000" i="0">
                <a:solidFill>
                  <a:srgbClr val="333333"/>
                </a:solidFill>
                <a:effectLst/>
                <a:latin typeface="Arial" panose="020B0604020202020204" pitchFamily="34" charset="0"/>
                <a:cs typeface="Arial" panose="020B0604020202020204" pitchFamily="34" charset="0"/>
              </a:rPr>
              <a:t> </a:t>
            </a:r>
            <a:r>
              <a:rPr lang="vi-VN" sz="4000" i="0">
                <a:solidFill>
                  <a:srgbClr val="333333"/>
                </a:solidFill>
                <a:effectLst/>
                <a:latin typeface="Arial" panose="020B0604020202020204" pitchFamily="34" charset="0"/>
                <a:cs typeface="Arial" panose="020B0604020202020204" pitchFamily="34" charset="0"/>
              </a:rPr>
              <a:t>trị vẫn thay đổi theo thời gian. Để giảm sự thay đổi giá trị này người ta thường mắc th</a:t>
            </a:r>
            <a:r>
              <a:rPr lang="en-US" sz="4000">
                <a:solidFill>
                  <a:srgbClr val="333333"/>
                </a:solidFill>
                <a:latin typeface="Arial" panose="020B0604020202020204" pitchFamily="34" charset="0"/>
                <a:cs typeface="Arial" panose="020B0604020202020204" pitchFamily="34" charset="0"/>
              </a:rPr>
              <a:t>ê</a:t>
            </a:r>
            <a:r>
              <a:rPr lang="vi-VN" sz="4000" i="0">
                <a:solidFill>
                  <a:srgbClr val="333333"/>
                </a:solidFill>
                <a:effectLst/>
                <a:latin typeface="Arial" panose="020B0604020202020204" pitchFamily="34" charset="0"/>
                <a:cs typeface="Arial" panose="020B0604020202020204" pitchFamily="34" charset="0"/>
              </a:rPr>
              <a:t>m</a:t>
            </a:r>
            <a:r>
              <a:rPr lang="en-US" sz="4000" i="0">
                <a:solidFill>
                  <a:srgbClr val="333333"/>
                </a:solidFill>
                <a:effectLst/>
                <a:latin typeface="Arial" panose="020B0604020202020204" pitchFamily="34" charset="0"/>
                <a:cs typeface="Arial" panose="020B0604020202020204" pitchFamily="34" charset="0"/>
              </a:rPr>
              <a:t> </a:t>
            </a:r>
            <a:r>
              <a:rPr lang="vi-VN" sz="4000" i="0">
                <a:solidFill>
                  <a:srgbClr val="333333"/>
                </a:solidFill>
                <a:effectLst/>
                <a:latin typeface="Arial" panose="020B0604020202020204" pitchFamily="34" charset="0"/>
                <a:cs typeface="Arial" panose="020B0604020202020204" pitchFamily="34" charset="0"/>
              </a:rPr>
              <a:t>tụ điện vào mạch như</a:t>
            </a:r>
            <a:r>
              <a:rPr lang="en-US" sz="4000" i="0">
                <a:solidFill>
                  <a:srgbClr val="333333"/>
                </a:solidFill>
                <a:effectLst/>
                <a:latin typeface="Arial" panose="020B0604020202020204" pitchFamily="34" charset="0"/>
                <a:cs typeface="Arial" panose="020B0604020202020204" pitchFamily="34" charset="0"/>
              </a:rPr>
              <a:t> hình bên</a:t>
            </a:r>
          </a:p>
          <a:p>
            <a:pPr algn="just"/>
            <a:r>
              <a:rPr lang="en-US" sz="4000" b="1">
                <a:solidFill>
                  <a:srgbClr val="333333"/>
                </a:solidFill>
                <a:latin typeface="Arial" panose="020B0604020202020204" pitchFamily="34" charset="0"/>
                <a:cs typeface="Arial" panose="020B0604020202020204" pitchFamily="34" charset="0"/>
              </a:rPr>
              <a:t>=&gt; Sau khi lắp tụ điện vào mạch chỉnh lưu hai nửa chu kì đồ thị điện áp sau chỉnh lưu sẽ phẳng hơn</a:t>
            </a:r>
            <a:endParaRPr lang="vi-VN" sz="4000" b="1" i="0">
              <a:solidFill>
                <a:srgbClr val="333333"/>
              </a:solidFill>
              <a:effectLst/>
            </a:endParaRPr>
          </a:p>
        </p:txBody>
      </p:sp>
      <p:pic>
        <p:nvPicPr>
          <p:cNvPr id="6" name="Picture 5" descr="n11 zalo Dinh Bac">
            <a:extLst>
              <a:ext uri="{FF2B5EF4-FFF2-40B4-BE49-F238E27FC236}">
                <a16:creationId xmlns:a16="http://schemas.microsoft.com/office/drawing/2014/main" id="{262F884A-2743-1ECD-CA57-A0AE5270A38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bright="20000" contrast="-40000"/>
                    </a14:imgEffect>
                  </a14:imgLayer>
                </a14:imgProps>
              </a:ext>
            </a:extLst>
          </a:blip>
          <a:srcRect r="2949"/>
          <a:stretch/>
        </p:blipFill>
        <p:spPr>
          <a:xfrm>
            <a:off x="7924800" y="2268354"/>
            <a:ext cx="9188479" cy="6685146"/>
          </a:xfrm>
          <a:prstGeom prst="roundRect">
            <a:avLst/>
          </a:prstGeom>
        </p:spPr>
      </p:pic>
      <p:sp>
        <p:nvSpPr>
          <p:cNvPr id="5" name="TextBox 22" descr="n11 zalo Dinh Bac">
            <a:extLst>
              <a:ext uri="{FF2B5EF4-FFF2-40B4-BE49-F238E27FC236}">
                <a16:creationId xmlns:a16="http://schemas.microsoft.com/office/drawing/2014/main" id="{307258EB-EEDC-0637-FA55-F52F9356674E}"/>
              </a:ext>
            </a:extLst>
          </p:cNvPr>
          <p:cNvSpPr txBox="1"/>
          <p:nvPr/>
        </p:nvSpPr>
        <p:spPr>
          <a:xfrm>
            <a:off x="826765" y="443655"/>
            <a:ext cx="16714475" cy="1094723"/>
          </a:xfrm>
          <a:prstGeom prst="rect">
            <a:avLst/>
          </a:prstGeom>
        </p:spPr>
        <p:txBody>
          <a:bodyPr wrap="square" lIns="0" tIns="0" rIns="0" bIns="0" rtlCol="0" anchor="t">
            <a:spAutoFit/>
          </a:bodyPr>
          <a:lstStyle/>
          <a:p>
            <a:pPr marL="0" lvl="1" indent="0" algn="ctr">
              <a:lnSpc>
                <a:spcPts val="8969"/>
              </a:lnSpc>
              <a:spcBef>
                <a:spcPct val="0"/>
              </a:spcBef>
            </a:pPr>
            <a:r>
              <a:rPr lang="en-US" sz="7474">
                <a:solidFill>
                  <a:srgbClr val="FFFFFF"/>
                </a:solidFill>
                <a:latin typeface="Muli Ultra-Bold"/>
              </a:rPr>
              <a:t>EM CÓ BIẾT</a:t>
            </a:r>
            <a:endParaRPr lang="vi-VN" sz="7474">
              <a:solidFill>
                <a:srgbClr val="FFFFFF"/>
              </a:solidFill>
              <a:latin typeface="Muli Ultra-Bold"/>
            </a:endParaRPr>
          </a:p>
        </p:txBody>
      </p:sp>
    </p:spTree>
    <p:extLst>
      <p:ext uri="{BB962C8B-B14F-4D97-AF65-F5344CB8AC3E}">
        <p14:creationId xmlns:p14="http://schemas.microsoft.com/office/powerpoint/2010/main" val="141548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FA1CC"/>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2057968" y="1363389"/>
            <a:ext cx="14172063" cy="7560223"/>
            <a:chOff x="0" y="0"/>
            <a:chExt cx="5063964" cy="2701420"/>
          </a:xfrm>
        </p:grpSpPr>
        <p:sp>
          <p:nvSpPr>
            <p:cNvPr id="3" name="Freeform 3"/>
            <p:cNvSpPr/>
            <p:nvPr/>
          </p:nvSpPr>
          <p:spPr>
            <a:xfrm>
              <a:off x="0" y="0"/>
              <a:ext cx="5063964" cy="2701420"/>
            </a:xfrm>
            <a:custGeom>
              <a:avLst/>
              <a:gdLst/>
              <a:ahLst/>
              <a:cxnLst/>
              <a:rect l="l" t="t" r="r" b="b"/>
              <a:pathLst>
                <a:path w="5063964" h="2701420">
                  <a:moveTo>
                    <a:pt x="10926" y="0"/>
                  </a:moveTo>
                  <a:lnTo>
                    <a:pt x="5053038" y="0"/>
                  </a:lnTo>
                  <a:cubicBezTo>
                    <a:pt x="5055936" y="0"/>
                    <a:pt x="5058715" y="1151"/>
                    <a:pt x="5060764" y="3200"/>
                  </a:cubicBezTo>
                  <a:cubicBezTo>
                    <a:pt x="5062813" y="5249"/>
                    <a:pt x="5063964" y="8028"/>
                    <a:pt x="5063964" y="10926"/>
                  </a:cubicBezTo>
                  <a:lnTo>
                    <a:pt x="5063964" y="2690494"/>
                  </a:lnTo>
                  <a:cubicBezTo>
                    <a:pt x="5063964" y="2693392"/>
                    <a:pt x="5062813" y="2696171"/>
                    <a:pt x="5060764" y="2698220"/>
                  </a:cubicBezTo>
                  <a:cubicBezTo>
                    <a:pt x="5058715" y="2700269"/>
                    <a:pt x="5055936" y="2701420"/>
                    <a:pt x="5053038" y="2701420"/>
                  </a:cubicBezTo>
                  <a:lnTo>
                    <a:pt x="10926" y="2701420"/>
                  </a:lnTo>
                  <a:cubicBezTo>
                    <a:pt x="8028" y="2701420"/>
                    <a:pt x="5249" y="2700269"/>
                    <a:pt x="3200" y="2698220"/>
                  </a:cubicBezTo>
                  <a:cubicBezTo>
                    <a:pt x="1151" y="2696171"/>
                    <a:pt x="0" y="2693392"/>
                    <a:pt x="0" y="2690494"/>
                  </a:cubicBezTo>
                  <a:lnTo>
                    <a:pt x="0" y="10926"/>
                  </a:lnTo>
                  <a:cubicBezTo>
                    <a:pt x="0" y="8028"/>
                    <a:pt x="1151" y="5249"/>
                    <a:pt x="3200" y="3200"/>
                  </a:cubicBezTo>
                  <a:cubicBezTo>
                    <a:pt x="5249" y="1151"/>
                    <a:pt x="8028" y="0"/>
                    <a:pt x="10926" y="0"/>
                  </a:cubicBezTo>
                  <a:close/>
                </a:path>
              </a:pathLst>
            </a:custGeom>
            <a:solidFill>
              <a:srgbClr val="FFFFFF"/>
            </a:solidFill>
            <a:ln cap="sq">
              <a:noFill/>
              <a:prstDash val="solid"/>
              <a:miter/>
            </a:ln>
          </p:spPr>
          <p:txBody>
            <a:bodyPr/>
            <a:lstStyle/>
            <a:p>
              <a:endParaRPr lang="en-US"/>
            </a:p>
          </p:txBody>
        </p:sp>
        <p:sp>
          <p:nvSpPr>
            <p:cNvPr id="4" name="TextBox 4"/>
            <p:cNvSpPr txBox="1"/>
            <p:nvPr/>
          </p:nvSpPr>
          <p:spPr>
            <a:xfrm>
              <a:off x="0" y="-28575"/>
              <a:ext cx="5063964" cy="2729995"/>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5" name="Freeform 5" descr="n11 zalo Dinh Bac"/>
          <p:cNvSpPr/>
          <p:nvPr/>
        </p:nvSpPr>
        <p:spPr>
          <a:xfrm rot="6108550">
            <a:off x="7807493" y="406577"/>
            <a:ext cx="1972911" cy="4632995"/>
          </a:xfrm>
          <a:custGeom>
            <a:avLst/>
            <a:gdLst/>
            <a:ahLst/>
            <a:cxnLst/>
            <a:rect l="l" t="t" r="r" b="b"/>
            <a:pathLst>
              <a:path w="1403984" h="3752296">
                <a:moveTo>
                  <a:pt x="0" y="0"/>
                </a:moveTo>
                <a:lnTo>
                  <a:pt x="1403984" y="0"/>
                </a:lnTo>
                <a:lnTo>
                  <a:pt x="1403984" y="3752296"/>
                </a:lnTo>
                <a:lnTo>
                  <a:pt x="0" y="3752296"/>
                </a:lnTo>
                <a:lnTo>
                  <a:pt x="0" y="0"/>
                </a:lnTo>
                <a:close/>
              </a:path>
            </a:pathLst>
          </a:custGeom>
          <a:blipFill>
            <a:blip r:embed="rId2"/>
            <a:stretch>
              <a:fillRect/>
            </a:stretch>
          </a:blipFill>
        </p:spPr>
        <p:txBody>
          <a:bodyPr/>
          <a:lstStyle/>
          <a:p>
            <a:endParaRPr lang="en-US"/>
          </a:p>
        </p:txBody>
      </p:sp>
      <p:sp>
        <p:nvSpPr>
          <p:cNvPr id="7" name="TextBox 7" descr="n11 zalo Dinh Bac"/>
          <p:cNvSpPr txBox="1"/>
          <p:nvPr/>
        </p:nvSpPr>
        <p:spPr>
          <a:xfrm>
            <a:off x="3886200" y="5103515"/>
            <a:ext cx="10870361" cy="1291187"/>
          </a:xfrm>
          <a:prstGeom prst="rect">
            <a:avLst/>
          </a:prstGeom>
        </p:spPr>
        <p:txBody>
          <a:bodyPr wrap="square" lIns="0" tIns="0" rIns="0" bIns="0" rtlCol="0" anchor="t">
            <a:spAutoFit/>
          </a:bodyPr>
          <a:lstStyle/>
          <a:p>
            <a:pPr marL="0" lvl="1" indent="0" algn="ctr">
              <a:lnSpc>
                <a:spcPts val="9599"/>
              </a:lnSpc>
              <a:spcBef>
                <a:spcPct val="0"/>
              </a:spcBef>
            </a:pPr>
            <a:r>
              <a:rPr lang="en-US" sz="12000" u="none" strike="noStrike">
                <a:solidFill>
                  <a:srgbClr val="3A3A66"/>
                </a:solidFill>
                <a:latin typeface="Muli Ultra-Bold"/>
              </a:rPr>
              <a:t>LUYỆN TẬP</a:t>
            </a:r>
          </a:p>
        </p:txBody>
      </p:sp>
    </p:spTree>
    <p:extLst>
      <p:ext uri="{BB962C8B-B14F-4D97-AF65-F5344CB8AC3E}">
        <p14:creationId xmlns:p14="http://schemas.microsoft.com/office/powerpoint/2010/main" val="80237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FA1CC"/>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1143000" y="952501"/>
            <a:ext cx="16078200" cy="8610600"/>
            <a:chOff x="0" y="0"/>
            <a:chExt cx="5063964" cy="2701420"/>
          </a:xfrm>
        </p:grpSpPr>
        <p:sp>
          <p:nvSpPr>
            <p:cNvPr id="3" name="Freeform 3"/>
            <p:cNvSpPr/>
            <p:nvPr/>
          </p:nvSpPr>
          <p:spPr>
            <a:xfrm>
              <a:off x="0" y="0"/>
              <a:ext cx="5063964" cy="2701420"/>
            </a:xfrm>
            <a:custGeom>
              <a:avLst/>
              <a:gdLst/>
              <a:ahLst/>
              <a:cxnLst/>
              <a:rect l="l" t="t" r="r" b="b"/>
              <a:pathLst>
                <a:path w="5063964" h="2701420">
                  <a:moveTo>
                    <a:pt x="10926" y="0"/>
                  </a:moveTo>
                  <a:lnTo>
                    <a:pt x="5053038" y="0"/>
                  </a:lnTo>
                  <a:cubicBezTo>
                    <a:pt x="5055936" y="0"/>
                    <a:pt x="5058715" y="1151"/>
                    <a:pt x="5060764" y="3200"/>
                  </a:cubicBezTo>
                  <a:cubicBezTo>
                    <a:pt x="5062813" y="5249"/>
                    <a:pt x="5063964" y="8028"/>
                    <a:pt x="5063964" y="10926"/>
                  </a:cubicBezTo>
                  <a:lnTo>
                    <a:pt x="5063964" y="2690494"/>
                  </a:lnTo>
                  <a:cubicBezTo>
                    <a:pt x="5063964" y="2693392"/>
                    <a:pt x="5062813" y="2696171"/>
                    <a:pt x="5060764" y="2698220"/>
                  </a:cubicBezTo>
                  <a:cubicBezTo>
                    <a:pt x="5058715" y="2700269"/>
                    <a:pt x="5055936" y="2701420"/>
                    <a:pt x="5053038" y="2701420"/>
                  </a:cubicBezTo>
                  <a:lnTo>
                    <a:pt x="10926" y="2701420"/>
                  </a:lnTo>
                  <a:cubicBezTo>
                    <a:pt x="8028" y="2701420"/>
                    <a:pt x="5249" y="2700269"/>
                    <a:pt x="3200" y="2698220"/>
                  </a:cubicBezTo>
                  <a:cubicBezTo>
                    <a:pt x="1151" y="2696171"/>
                    <a:pt x="0" y="2693392"/>
                    <a:pt x="0" y="2690494"/>
                  </a:cubicBezTo>
                  <a:lnTo>
                    <a:pt x="0" y="10926"/>
                  </a:lnTo>
                  <a:cubicBezTo>
                    <a:pt x="0" y="8028"/>
                    <a:pt x="1151" y="5249"/>
                    <a:pt x="3200" y="3200"/>
                  </a:cubicBezTo>
                  <a:cubicBezTo>
                    <a:pt x="5249" y="1151"/>
                    <a:pt x="8028" y="0"/>
                    <a:pt x="10926" y="0"/>
                  </a:cubicBezTo>
                  <a:close/>
                </a:path>
              </a:pathLst>
            </a:custGeom>
            <a:solidFill>
              <a:srgbClr val="FFFFFF"/>
            </a:solidFill>
            <a:ln cap="sq">
              <a:noFill/>
              <a:prstDash val="solid"/>
              <a:miter/>
            </a:ln>
          </p:spPr>
          <p:txBody>
            <a:bodyPr/>
            <a:lstStyle/>
            <a:p>
              <a:endParaRPr lang="en-US"/>
            </a:p>
          </p:txBody>
        </p:sp>
        <p:sp>
          <p:nvSpPr>
            <p:cNvPr id="4" name="TextBox 4"/>
            <p:cNvSpPr txBox="1"/>
            <p:nvPr/>
          </p:nvSpPr>
          <p:spPr>
            <a:xfrm>
              <a:off x="0" y="-28575"/>
              <a:ext cx="5063964" cy="2729995"/>
            </a:xfrm>
            <a:prstGeom prst="rect">
              <a:avLst/>
            </a:prstGeom>
          </p:spPr>
          <p:txBody>
            <a:bodyPr lIns="50800" tIns="50800" rIns="50800" bIns="50800" rtlCol="0" anchor="ctr"/>
            <a:lstStyle/>
            <a:p>
              <a:pPr marL="0" marR="0" lvl="0" indent="0" algn="ctr" defTabSz="914400" rtl="0" eaLnBrk="1" fontAlgn="auto" latinLnBrk="0" hangingPunct="1">
                <a:lnSpc>
                  <a:spcPts val="167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descr="n11 zalo Dinh Bac"/>
          <p:cNvSpPr/>
          <p:nvPr/>
        </p:nvSpPr>
        <p:spPr>
          <a:xfrm rot="6108550">
            <a:off x="1254293" y="-869222"/>
            <a:ext cx="1972911" cy="4632995"/>
          </a:xfrm>
          <a:custGeom>
            <a:avLst/>
            <a:gdLst/>
            <a:ahLst/>
            <a:cxnLst/>
            <a:rect l="l" t="t" r="r" b="b"/>
            <a:pathLst>
              <a:path w="1403984" h="3752296">
                <a:moveTo>
                  <a:pt x="0" y="0"/>
                </a:moveTo>
                <a:lnTo>
                  <a:pt x="1403984" y="0"/>
                </a:lnTo>
                <a:lnTo>
                  <a:pt x="1403984" y="3752296"/>
                </a:lnTo>
                <a:lnTo>
                  <a:pt x="0" y="3752296"/>
                </a:lnTo>
                <a:lnTo>
                  <a:pt x="0" y="0"/>
                </a:lnTo>
                <a:close/>
              </a:path>
            </a:pathLst>
          </a:custGeom>
          <a:blipFill>
            <a:blip r:embed="rId2"/>
            <a:stretch>
              <a:fillRect/>
            </a:stretch>
          </a:blipFill>
        </p:spPr>
        <p:txBody>
          <a:bodyPr/>
          <a:lstStyle/>
          <a:p>
            <a:endParaRPr lang="en-US"/>
          </a:p>
        </p:txBody>
      </p:sp>
      <p:sp>
        <p:nvSpPr>
          <p:cNvPr id="7" name="TextBox 7" descr="n11 zalo Dinh Bac"/>
          <p:cNvSpPr txBox="1"/>
          <p:nvPr/>
        </p:nvSpPr>
        <p:spPr>
          <a:xfrm>
            <a:off x="3962400" y="2754156"/>
            <a:ext cx="10870361" cy="1231106"/>
          </a:xfrm>
          <a:prstGeom prst="rect">
            <a:avLst/>
          </a:prstGeom>
        </p:spPr>
        <p:txBody>
          <a:bodyPr wrap="square" lIns="0" tIns="0" rIns="0" bIns="0" rtlCol="0" anchor="t">
            <a:spAutoFit/>
          </a:bodyPr>
          <a:lstStyle/>
          <a:p>
            <a:pPr marL="0" marR="0" lvl="1" indent="0" algn="ctr" defTabSz="914400" rtl="0" eaLnBrk="1" fontAlgn="auto" latinLnBrk="0" hangingPunct="1">
              <a:lnSpc>
                <a:spcPts val="9599"/>
              </a:lnSpc>
              <a:spcBef>
                <a:spcPct val="0"/>
              </a:spcBef>
              <a:spcAft>
                <a:spcPts val="0"/>
              </a:spcAft>
              <a:buClrTx/>
              <a:buSzTx/>
              <a:buFontTx/>
              <a:buNone/>
              <a:tabLst/>
              <a:defRPr/>
            </a:pPr>
            <a:r>
              <a:rPr kumimoji="0" lang="en-US" sz="8000" b="0" i="0" u="none" strike="noStrike" kern="1200" cap="none" spc="0" normalizeH="0" baseline="0" noProof="0">
                <a:ln>
                  <a:noFill/>
                </a:ln>
                <a:solidFill>
                  <a:srgbClr val="3A3A66"/>
                </a:solidFill>
                <a:effectLst/>
                <a:uLnTx/>
                <a:uFillTx/>
                <a:latin typeface="Muli Ultra-Bold"/>
                <a:ea typeface="+mn-ea"/>
                <a:cs typeface="+mn-cs"/>
              </a:rPr>
              <a:t>LUYỆN TẬP 1</a:t>
            </a:r>
          </a:p>
        </p:txBody>
      </p:sp>
      <p:sp>
        <p:nvSpPr>
          <p:cNvPr id="8" name="TextBox 7" descr="n11 zalo Dinh Bac">
            <a:extLst>
              <a:ext uri="{FF2B5EF4-FFF2-40B4-BE49-F238E27FC236}">
                <a16:creationId xmlns:a16="http://schemas.microsoft.com/office/drawing/2014/main" id="{23B2A8A9-BBC7-9016-8891-648C158F89DE}"/>
              </a:ext>
            </a:extLst>
          </p:cNvPr>
          <p:cNvSpPr txBox="1"/>
          <p:nvPr/>
        </p:nvSpPr>
        <p:spPr>
          <a:xfrm>
            <a:off x="1818664" y="4646355"/>
            <a:ext cx="14726872"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333333"/>
                </a:solidFill>
                <a:effectLst/>
                <a:uLnTx/>
                <a:uFillTx/>
                <a:latin typeface="Arial" panose="020B0604020202020204" pitchFamily="34" charset="0"/>
                <a:ea typeface="+mn-ea"/>
                <a:cs typeface="+mn-cs"/>
              </a:rPr>
              <a:t>Giả sử có sẵn một số diode bán dẫn giống nhau chỉ cho phép dòng điện thuận tối đa cỡ 1,0 A. Trong khi ta lại cần một mạch chỉnh lưu cả chu kì cho phép hoạt động với dòng điện 2,5 A. Hãy vẽ sơ đồ mạch chỉnh lưu thoả mãn yêu cầu bài toán.</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357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FA1CC"/>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1143000" y="952501"/>
            <a:ext cx="16078200" cy="8610600"/>
            <a:chOff x="0" y="0"/>
            <a:chExt cx="5063964" cy="2701420"/>
          </a:xfrm>
        </p:grpSpPr>
        <p:sp>
          <p:nvSpPr>
            <p:cNvPr id="3" name="Freeform 3"/>
            <p:cNvSpPr/>
            <p:nvPr/>
          </p:nvSpPr>
          <p:spPr>
            <a:xfrm>
              <a:off x="0" y="0"/>
              <a:ext cx="5063964" cy="2701420"/>
            </a:xfrm>
            <a:custGeom>
              <a:avLst/>
              <a:gdLst/>
              <a:ahLst/>
              <a:cxnLst/>
              <a:rect l="l" t="t" r="r" b="b"/>
              <a:pathLst>
                <a:path w="5063964" h="2701420">
                  <a:moveTo>
                    <a:pt x="10926" y="0"/>
                  </a:moveTo>
                  <a:lnTo>
                    <a:pt x="5053038" y="0"/>
                  </a:lnTo>
                  <a:cubicBezTo>
                    <a:pt x="5055936" y="0"/>
                    <a:pt x="5058715" y="1151"/>
                    <a:pt x="5060764" y="3200"/>
                  </a:cubicBezTo>
                  <a:cubicBezTo>
                    <a:pt x="5062813" y="5249"/>
                    <a:pt x="5063964" y="8028"/>
                    <a:pt x="5063964" y="10926"/>
                  </a:cubicBezTo>
                  <a:lnTo>
                    <a:pt x="5063964" y="2690494"/>
                  </a:lnTo>
                  <a:cubicBezTo>
                    <a:pt x="5063964" y="2693392"/>
                    <a:pt x="5062813" y="2696171"/>
                    <a:pt x="5060764" y="2698220"/>
                  </a:cubicBezTo>
                  <a:cubicBezTo>
                    <a:pt x="5058715" y="2700269"/>
                    <a:pt x="5055936" y="2701420"/>
                    <a:pt x="5053038" y="2701420"/>
                  </a:cubicBezTo>
                  <a:lnTo>
                    <a:pt x="10926" y="2701420"/>
                  </a:lnTo>
                  <a:cubicBezTo>
                    <a:pt x="8028" y="2701420"/>
                    <a:pt x="5249" y="2700269"/>
                    <a:pt x="3200" y="2698220"/>
                  </a:cubicBezTo>
                  <a:cubicBezTo>
                    <a:pt x="1151" y="2696171"/>
                    <a:pt x="0" y="2693392"/>
                    <a:pt x="0" y="2690494"/>
                  </a:cubicBezTo>
                  <a:lnTo>
                    <a:pt x="0" y="10926"/>
                  </a:lnTo>
                  <a:cubicBezTo>
                    <a:pt x="0" y="8028"/>
                    <a:pt x="1151" y="5249"/>
                    <a:pt x="3200" y="3200"/>
                  </a:cubicBezTo>
                  <a:cubicBezTo>
                    <a:pt x="5249" y="1151"/>
                    <a:pt x="8028" y="0"/>
                    <a:pt x="10926" y="0"/>
                  </a:cubicBezTo>
                  <a:close/>
                </a:path>
              </a:pathLst>
            </a:custGeom>
            <a:solidFill>
              <a:srgbClr val="FFFFFF"/>
            </a:solidFill>
            <a:ln cap="sq">
              <a:noFill/>
              <a:prstDash val="solid"/>
              <a:miter/>
            </a:ln>
          </p:spPr>
          <p:txBody>
            <a:bodyPr/>
            <a:lstStyle/>
            <a:p>
              <a:endParaRPr lang="en-US"/>
            </a:p>
          </p:txBody>
        </p:sp>
        <p:sp>
          <p:nvSpPr>
            <p:cNvPr id="4" name="TextBox 4"/>
            <p:cNvSpPr txBox="1"/>
            <p:nvPr/>
          </p:nvSpPr>
          <p:spPr>
            <a:xfrm>
              <a:off x="0" y="-28575"/>
              <a:ext cx="5063964" cy="2729995"/>
            </a:xfrm>
            <a:prstGeom prst="rect">
              <a:avLst/>
            </a:prstGeom>
          </p:spPr>
          <p:txBody>
            <a:bodyPr lIns="50800" tIns="50800" rIns="50800" bIns="50800" rtlCol="0" anchor="ctr"/>
            <a:lstStyle/>
            <a:p>
              <a:pPr marL="0" marR="0" lvl="0" indent="0" algn="ctr" defTabSz="914400" rtl="0" eaLnBrk="1" fontAlgn="auto" latinLnBrk="0" hangingPunct="1">
                <a:lnSpc>
                  <a:spcPts val="167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descr="n11 zalo Dinh Bac"/>
          <p:cNvSpPr/>
          <p:nvPr/>
        </p:nvSpPr>
        <p:spPr>
          <a:xfrm rot="6108550">
            <a:off x="1254293" y="-869222"/>
            <a:ext cx="1972911" cy="4632995"/>
          </a:xfrm>
          <a:custGeom>
            <a:avLst/>
            <a:gdLst/>
            <a:ahLst/>
            <a:cxnLst/>
            <a:rect l="l" t="t" r="r" b="b"/>
            <a:pathLst>
              <a:path w="1403984" h="3752296">
                <a:moveTo>
                  <a:pt x="0" y="0"/>
                </a:moveTo>
                <a:lnTo>
                  <a:pt x="1403984" y="0"/>
                </a:lnTo>
                <a:lnTo>
                  <a:pt x="1403984" y="3752296"/>
                </a:lnTo>
                <a:lnTo>
                  <a:pt x="0" y="3752296"/>
                </a:lnTo>
                <a:lnTo>
                  <a:pt x="0" y="0"/>
                </a:lnTo>
                <a:close/>
              </a:path>
            </a:pathLst>
          </a:custGeom>
          <a:blipFill>
            <a:blip r:embed="rId2"/>
            <a:stretch>
              <a:fillRect/>
            </a:stretch>
          </a:blipFill>
        </p:spPr>
        <p:txBody>
          <a:bodyPr/>
          <a:lstStyle/>
          <a:p>
            <a:endParaRPr lang="en-US"/>
          </a:p>
        </p:txBody>
      </p:sp>
      <p:sp>
        <p:nvSpPr>
          <p:cNvPr id="7" name="TextBox 7" descr="n11 zalo Dinh Bac"/>
          <p:cNvSpPr txBox="1"/>
          <p:nvPr/>
        </p:nvSpPr>
        <p:spPr>
          <a:xfrm>
            <a:off x="4114800" y="1105439"/>
            <a:ext cx="10870361" cy="1231106"/>
          </a:xfrm>
          <a:prstGeom prst="rect">
            <a:avLst/>
          </a:prstGeom>
        </p:spPr>
        <p:txBody>
          <a:bodyPr wrap="square" lIns="0" tIns="0" rIns="0" bIns="0" rtlCol="0" anchor="t">
            <a:spAutoFit/>
          </a:bodyPr>
          <a:lstStyle/>
          <a:p>
            <a:pPr marL="0" marR="0" lvl="1" indent="0" algn="ctr" defTabSz="914400" rtl="0" eaLnBrk="1" fontAlgn="auto" latinLnBrk="0" hangingPunct="1">
              <a:lnSpc>
                <a:spcPts val="9599"/>
              </a:lnSpc>
              <a:spcBef>
                <a:spcPct val="0"/>
              </a:spcBef>
              <a:spcAft>
                <a:spcPts val="0"/>
              </a:spcAft>
              <a:buClrTx/>
              <a:buSzTx/>
              <a:buFontTx/>
              <a:buNone/>
              <a:tabLst/>
              <a:defRPr/>
            </a:pPr>
            <a:r>
              <a:rPr kumimoji="0" lang="en-US" sz="8000" b="0" i="0" u="none" strike="noStrike" kern="1200" cap="none" spc="0" normalizeH="0" baseline="0" noProof="0">
                <a:ln>
                  <a:noFill/>
                </a:ln>
                <a:solidFill>
                  <a:srgbClr val="3A3A66"/>
                </a:solidFill>
                <a:effectLst/>
                <a:uLnTx/>
                <a:uFillTx/>
                <a:latin typeface="Muli Ultra-Bold"/>
                <a:ea typeface="+mn-ea"/>
                <a:cs typeface="+mn-cs"/>
              </a:rPr>
              <a:t>LUYỆN TẬP 1</a:t>
            </a:r>
          </a:p>
        </p:txBody>
      </p:sp>
      <p:sp>
        <p:nvSpPr>
          <p:cNvPr id="10" name="TextBox 9" descr="n11 zalo Dinh Bac">
            <a:extLst>
              <a:ext uri="{FF2B5EF4-FFF2-40B4-BE49-F238E27FC236}">
                <a16:creationId xmlns:a16="http://schemas.microsoft.com/office/drawing/2014/main" id="{DDA6424D-3EB6-D9F0-BD40-D22EE4865DE5}"/>
              </a:ext>
            </a:extLst>
          </p:cNvPr>
          <p:cNvSpPr txBox="1"/>
          <p:nvPr/>
        </p:nvSpPr>
        <p:spPr>
          <a:xfrm>
            <a:off x="1798320" y="5524500"/>
            <a:ext cx="7956553"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333333"/>
                </a:solidFill>
                <a:effectLst/>
                <a:uLnTx/>
                <a:uFillTx/>
                <a:latin typeface="Arial" panose="020B0604020202020204" pitchFamily="34" charset="0"/>
                <a:ea typeface="+mn-ea"/>
                <a:cs typeface="+mn-cs"/>
              </a:rPr>
              <a:t>Lý do mắc song song: khi mắc song song, hai diode sẽ chia sẻ dòng điện, mỗi diode chỉ chịu 1,25A, Nên không bị vượt qua khả năng chịu đựng của mỗi diode riêng lẻ.</a:t>
            </a:r>
          </a:p>
        </p:txBody>
      </p:sp>
      <p:pic>
        <p:nvPicPr>
          <p:cNvPr id="9" name="Picture 8" descr="n11 zalo Dinh Bac">
            <a:extLst>
              <a:ext uri="{FF2B5EF4-FFF2-40B4-BE49-F238E27FC236}">
                <a16:creationId xmlns:a16="http://schemas.microsoft.com/office/drawing/2014/main" id="{0122030C-5D52-3D0E-9775-CB05A942DE19}"/>
              </a:ext>
            </a:extLst>
          </p:cNvPr>
          <p:cNvPicPr>
            <a:picLocks noChangeAspect="1"/>
          </p:cNvPicPr>
          <p:nvPr/>
        </p:nvPicPr>
        <p:blipFill>
          <a:blip r:embed="rId3"/>
          <a:stretch>
            <a:fillRect/>
          </a:stretch>
        </p:blipFill>
        <p:spPr>
          <a:xfrm>
            <a:off x="9969506" y="5321330"/>
            <a:ext cx="6780527" cy="4198469"/>
          </a:xfrm>
          <a:prstGeom prst="rect">
            <a:avLst/>
          </a:prstGeom>
        </p:spPr>
      </p:pic>
      <p:sp>
        <p:nvSpPr>
          <p:cNvPr id="12" name="TextBox 11" descr="n11 zalo Dinh Bac">
            <a:extLst>
              <a:ext uri="{FF2B5EF4-FFF2-40B4-BE49-F238E27FC236}">
                <a16:creationId xmlns:a16="http://schemas.microsoft.com/office/drawing/2014/main" id="{2F39E8FE-D295-F8C4-0D28-63A6BFCB3642}"/>
              </a:ext>
            </a:extLst>
          </p:cNvPr>
          <p:cNvSpPr txBox="1"/>
          <p:nvPr/>
        </p:nvSpPr>
        <p:spPr>
          <a:xfrm>
            <a:off x="1798320" y="2748027"/>
            <a:ext cx="14401800"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333333"/>
                </a:solidFill>
                <a:effectLst/>
                <a:uLnTx/>
                <a:uFillTx/>
                <a:latin typeface="Arial" panose="020B0604020202020204" pitchFamily="34" charset="0"/>
                <a:ea typeface="+mn-ea"/>
                <a:cs typeface="+mn-cs"/>
              </a:rPr>
              <a:t>Ta sử dụng mạch chỉnh lưu cầu: sử dụng 4 diode được kết nối theo hình cầu để chỉnh lưu điện áp xoay chiều thành điện áp một chiều. Sử dụng diode song song: mỗi nhánh của cầu chỉnh lưu sử dụng hai diode 1A được mắc song song.</a:t>
            </a:r>
          </a:p>
        </p:txBody>
      </p:sp>
    </p:spTree>
    <p:extLst>
      <p:ext uri="{BB962C8B-B14F-4D97-AF65-F5344CB8AC3E}">
        <p14:creationId xmlns:p14="http://schemas.microsoft.com/office/powerpoint/2010/main" val="37422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FA1CC"/>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1143000" y="952501"/>
            <a:ext cx="16078200" cy="8610600"/>
            <a:chOff x="0" y="0"/>
            <a:chExt cx="5063964" cy="2701420"/>
          </a:xfrm>
        </p:grpSpPr>
        <p:sp>
          <p:nvSpPr>
            <p:cNvPr id="3" name="Freeform 3"/>
            <p:cNvSpPr/>
            <p:nvPr/>
          </p:nvSpPr>
          <p:spPr>
            <a:xfrm>
              <a:off x="0" y="0"/>
              <a:ext cx="5063964" cy="2701420"/>
            </a:xfrm>
            <a:custGeom>
              <a:avLst/>
              <a:gdLst/>
              <a:ahLst/>
              <a:cxnLst/>
              <a:rect l="l" t="t" r="r" b="b"/>
              <a:pathLst>
                <a:path w="5063964" h="2701420">
                  <a:moveTo>
                    <a:pt x="10926" y="0"/>
                  </a:moveTo>
                  <a:lnTo>
                    <a:pt x="5053038" y="0"/>
                  </a:lnTo>
                  <a:cubicBezTo>
                    <a:pt x="5055936" y="0"/>
                    <a:pt x="5058715" y="1151"/>
                    <a:pt x="5060764" y="3200"/>
                  </a:cubicBezTo>
                  <a:cubicBezTo>
                    <a:pt x="5062813" y="5249"/>
                    <a:pt x="5063964" y="8028"/>
                    <a:pt x="5063964" y="10926"/>
                  </a:cubicBezTo>
                  <a:lnTo>
                    <a:pt x="5063964" y="2690494"/>
                  </a:lnTo>
                  <a:cubicBezTo>
                    <a:pt x="5063964" y="2693392"/>
                    <a:pt x="5062813" y="2696171"/>
                    <a:pt x="5060764" y="2698220"/>
                  </a:cubicBezTo>
                  <a:cubicBezTo>
                    <a:pt x="5058715" y="2700269"/>
                    <a:pt x="5055936" y="2701420"/>
                    <a:pt x="5053038" y="2701420"/>
                  </a:cubicBezTo>
                  <a:lnTo>
                    <a:pt x="10926" y="2701420"/>
                  </a:lnTo>
                  <a:cubicBezTo>
                    <a:pt x="8028" y="2701420"/>
                    <a:pt x="5249" y="2700269"/>
                    <a:pt x="3200" y="2698220"/>
                  </a:cubicBezTo>
                  <a:cubicBezTo>
                    <a:pt x="1151" y="2696171"/>
                    <a:pt x="0" y="2693392"/>
                    <a:pt x="0" y="2690494"/>
                  </a:cubicBezTo>
                  <a:lnTo>
                    <a:pt x="0" y="10926"/>
                  </a:lnTo>
                  <a:cubicBezTo>
                    <a:pt x="0" y="8028"/>
                    <a:pt x="1151" y="5249"/>
                    <a:pt x="3200" y="3200"/>
                  </a:cubicBezTo>
                  <a:cubicBezTo>
                    <a:pt x="5249" y="1151"/>
                    <a:pt x="8028" y="0"/>
                    <a:pt x="10926" y="0"/>
                  </a:cubicBezTo>
                  <a:close/>
                </a:path>
              </a:pathLst>
            </a:custGeom>
            <a:solidFill>
              <a:srgbClr val="FFFFFF"/>
            </a:solidFill>
            <a:ln cap="sq">
              <a:noFill/>
              <a:prstDash val="solid"/>
              <a:miter/>
            </a:ln>
          </p:spPr>
          <p:txBody>
            <a:bodyPr/>
            <a:lstStyle/>
            <a:p>
              <a:endParaRPr lang="en-US"/>
            </a:p>
          </p:txBody>
        </p:sp>
        <p:sp>
          <p:nvSpPr>
            <p:cNvPr id="4" name="TextBox 4"/>
            <p:cNvSpPr txBox="1"/>
            <p:nvPr/>
          </p:nvSpPr>
          <p:spPr>
            <a:xfrm>
              <a:off x="0" y="-28575"/>
              <a:ext cx="5063964" cy="2729995"/>
            </a:xfrm>
            <a:prstGeom prst="rect">
              <a:avLst/>
            </a:prstGeom>
          </p:spPr>
          <p:txBody>
            <a:bodyPr lIns="50800" tIns="50800" rIns="50800" bIns="50800" rtlCol="0" anchor="ctr"/>
            <a:lstStyle/>
            <a:p>
              <a:pPr marL="0" marR="0" lvl="0" indent="0" algn="ctr" defTabSz="914400" rtl="0" eaLnBrk="1" fontAlgn="auto" latinLnBrk="0" hangingPunct="1">
                <a:lnSpc>
                  <a:spcPts val="167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descr="n11 zalo Dinh Bac"/>
          <p:cNvSpPr/>
          <p:nvPr/>
        </p:nvSpPr>
        <p:spPr>
          <a:xfrm rot="6108550">
            <a:off x="1254293" y="-869222"/>
            <a:ext cx="1972911" cy="4632995"/>
          </a:xfrm>
          <a:custGeom>
            <a:avLst/>
            <a:gdLst/>
            <a:ahLst/>
            <a:cxnLst/>
            <a:rect l="l" t="t" r="r" b="b"/>
            <a:pathLst>
              <a:path w="1403984" h="3752296">
                <a:moveTo>
                  <a:pt x="0" y="0"/>
                </a:moveTo>
                <a:lnTo>
                  <a:pt x="1403984" y="0"/>
                </a:lnTo>
                <a:lnTo>
                  <a:pt x="1403984" y="3752296"/>
                </a:lnTo>
                <a:lnTo>
                  <a:pt x="0" y="3752296"/>
                </a:lnTo>
                <a:lnTo>
                  <a:pt x="0" y="0"/>
                </a:lnTo>
                <a:close/>
              </a:path>
            </a:pathLst>
          </a:custGeom>
          <a:blipFill>
            <a:blip r:embed="rId2"/>
            <a:stretch>
              <a:fillRect/>
            </a:stretch>
          </a:blipFill>
        </p:spPr>
        <p:txBody>
          <a:bodyPr/>
          <a:lstStyle/>
          <a:p>
            <a:endParaRPr lang="en-US"/>
          </a:p>
        </p:txBody>
      </p:sp>
      <p:sp>
        <p:nvSpPr>
          <p:cNvPr id="7" name="TextBox 7" descr="n11 zalo Dinh Bac"/>
          <p:cNvSpPr txBox="1"/>
          <p:nvPr/>
        </p:nvSpPr>
        <p:spPr>
          <a:xfrm>
            <a:off x="4038600" y="1409700"/>
            <a:ext cx="10870361" cy="1231106"/>
          </a:xfrm>
          <a:prstGeom prst="rect">
            <a:avLst/>
          </a:prstGeom>
        </p:spPr>
        <p:txBody>
          <a:bodyPr wrap="square" lIns="0" tIns="0" rIns="0" bIns="0" rtlCol="0" anchor="t">
            <a:spAutoFit/>
          </a:bodyPr>
          <a:lstStyle/>
          <a:p>
            <a:pPr marL="0" marR="0" lvl="1" indent="0" algn="ctr" defTabSz="914400" rtl="0" eaLnBrk="1" fontAlgn="auto" latinLnBrk="0" hangingPunct="1">
              <a:lnSpc>
                <a:spcPts val="9599"/>
              </a:lnSpc>
              <a:spcBef>
                <a:spcPct val="0"/>
              </a:spcBef>
              <a:spcAft>
                <a:spcPts val="0"/>
              </a:spcAft>
              <a:buClrTx/>
              <a:buSzTx/>
              <a:buFontTx/>
              <a:buNone/>
              <a:tabLst/>
              <a:defRPr/>
            </a:pPr>
            <a:r>
              <a:rPr kumimoji="0" lang="en-US" sz="8000" b="0" i="0" u="none" strike="noStrike" kern="1200" cap="none" spc="0" normalizeH="0" baseline="0" noProof="0">
                <a:ln>
                  <a:noFill/>
                </a:ln>
                <a:solidFill>
                  <a:srgbClr val="3A3A66"/>
                </a:solidFill>
                <a:effectLst/>
                <a:uLnTx/>
                <a:uFillTx/>
                <a:latin typeface="Muli Ultra-Bold"/>
                <a:ea typeface="+mn-ea"/>
                <a:cs typeface="+mn-cs"/>
              </a:rPr>
              <a:t>LUYỆN TẬP 2</a:t>
            </a:r>
          </a:p>
        </p:txBody>
      </p:sp>
      <p:sp>
        <p:nvSpPr>
          <p:cNvPr id="9" name="TextBox 8" descr="n11 zalo Dinh Bac">
            <a:extLst>
              <a:ext uri="{FF2B5EF4-FFF2-40B4-BE49-F238E27FC236}">
                <a16:creationId xmlns:a16="http://schemas.microsoft.com/office/drawing/2014/main" id="{AD149BA7-7C57-F9DC-869B-264B6060E7ED}"/>
              </a:ext>
            </a:extLst>
          </p:cNvPr>
          <p:cNvSpPr txBox="1"/>
          <p:nvPr/>
        </p:nvSpPr>
        <p:spPr>
          <a:xfrm>
            <a:off x="1752600" y="2966007"/>
            <a:ext cx="8001000" cy="65248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a:ln>
                  <a:noFill/>
                </a:ln>
                <a:solidFill>
                  <a:srgbClr val="333333"/>
                </a:solidFill>
                <a:effectLst/>
                <a:uLnTx/>
                <a:uFillTx/>
                <a:latin typeface="Arial" panose="020B0604020202020204" pitchFamily="34" charset="0"/>
                <a:ea typeface="+mn-ea"/>
                <a:cs typeface="+mn-cs"/>
              </a:rPr>
              <a:t>Một bạn học sinh dự định lắp một mạch điện chỉnh lưu cả chu kì sử dụng cầu chỉnh lưu, nhưng do sơ suất nên mắc nhầm cực của diode Đ</a:t>
            </a:r>
            <a:r>
              <a:rPr kumimoji="0" lang="vi-VN" sz="3800" b="0" i="0" u="none" strike="noStrike" kern="1200" cap="none" spc="0" normalizeH="0" baseline="-25000" noProof="0">
                <a:ln>
                  <a:noFill/>
                </a:ln>
                <a:solidFill>
                  <a:srgbClr val="333333"/>
                </a:solidFill>
                <a:effectLst/>
                <a:uLnTx/>
                <a:uFillTx/>
                <a:latin typeface="Arial" panose="020B0604020202020204" pitchFamily="34" charset="0"/>
                <a:ea typeface="+mn-ea"/>
                <a:cs typeface="+mn-cs"/>
              </a:rPr>
              <a:t>3</a:t>
            </a:r>
            <a:r>
              <a:rPr kumimoji="0" lang="vi-VN" sz="3800" b="0" i="0" u="none" strike="noStrike" kern="1200" cap="none" spc="0" normalizeH="0" baseline="0" noProof="0">
                <a:ln>
                  <a:noFill/>
                </a:ln>
                <a:solidFill>
                  <a:srgbClr val="333333"/>
                </a:solidFill>
                <a:effectLst/>
                <a:uLnTx/>
                <a:uFillTx/>
                <a:latin typeface="Arial" panose="020B0604020202020204" pitchFamily="34" charset="0"/>
                <a:ea typeface="+mn-ea"/>
                <a:cs typeface="+mn-cs"/>
              </a:rPr>
              <a:t> (Hình 3P.1a). Đặt vào hai đầu A, B một điện áp xoay chiều có dạng như Hình 3P.1b. Hỏi ở đầu ra trên điện trở R có tạo được điện áp chỉnh lưu cả chu kì như Hình 3.11b không? Hãy vẽ hình dạng đồ thị điện áp ra trên điện trở R khi đó.</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n11 zalo Dinh Bac">
            <a:extLst>
              <a:ext uri="{FF2B5EF4-FFF2-40B4-BE49-F238E27FC236}">
                <a16:creationId xmlns:a16="http://schemas.microsoft.com/office/drawing/2014/main" id="{AC452CAD-DE45-7CD4-3C83-DD0F69278B9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r="59220"/>
          <a:stretch/>
        </p:blipFill>
        <p:spPr>
          <a:xfrm>
            <a:off x="11506200" y="3014875"/>
            <a:ext cx="3886200" cy="3262957"/>
          </a:xfrm>
          <a:prstGeom prst="rect">
            <a:avLst/>
          </a:prstGeom>
        </p:spPr>
      </p:pic>
      <p:pic>
        <p:nvPicPr>
          <p:cNvPr id="12" name="Picture 11" descr="n11 zalo Dinh Bac">
            <a:extLst>
              <a:ext uri="{FF2B5EF4-FFF2-40B4-BE49-F238E27FC236}">
                <a16:creationId xmlns:a16="http://schemas.microsoft.com/office/drawing/2014/main" id="{F547EAA4-87E0-9406-1971-9C46E895AA76}"/>
              </a:ext>
            </a:extLst>
          </p:cNvPr>
          <p:cNvPicPr>
            <a:picLocks noChangeAspect="1"/>
          </p:cNvPicPr>
          <p:nvPr/>
        </p:nvPicPr>
        <p:blipFill rotWithShape="1">
          <a:blip r:embed="rId5">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l="41640" b="11523"/>
          <a:stretch/>
        </p:blipFill>
        <p:spPr>
          <a:xfrm>
            <a:off x="10053112" y="5789064"/>
            <a:ext cx="6868576" cy="3565408"/>
          </a:xfrm>
          <a:prstGeom prst="rect">
            <a:avLst/>
          </a:prstGeom>
        </p:spPr>
      </p:pic>
    </p:spTree>
    <p:extLst>
      <p:ext uri="{BB962C8B-B14F-4D97-AF65-F5344CB8AC3E}">
        <p14:creationId xmlns:p14="http://schemas.microsoft.com/office/powerpoint/2010/main" val="251305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FA1CC"/>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1143000" y="952501"/>
            <a:ext cx="16078200" cy="8610600"/>
            <a:chOff x="0" y="0"/>
            <a:chExt cx="5063964" cy="2701420"/>
          </a:xfrm>
        </p:grpSpPr>
        <p:sp>
          <p:nvSpPr>
            <p:cNvPr id="3" name="Freeform 3"/>
            <p:cNvSpPr/>
            <p:nvPr/>
          </p:nvSpPr>
          <p:spPr>
            <a:xfrm>
              <a:off x="0" y="0"/>
              <a:ext cx="5063964" cy="2701420"/>
            </a:xfrm>
            <a:custGeom>
              <a:avLst/>
              <a:gdLst/>
              <a:ahLst/>
              <a:cxnLst/>
              <a:rect l="l" t="t" r="r" b="b"/>
              <a:pathLst>
                <a:path w="5063964" h="2701420">
                  <a:moveTo>
                    <a:pt x="10926" y="0"/>
                  </a:moveTo>
                  <a:lnTo>
                    <a:pt x="5053038" y="0"/>
                  </a:lnTo>
                  <a:cubicBezTo>
                    <a:pt x="5055936" y="0"/>
                    <a:pt x="5058715" y="1151"/>
                    <a:pt x="5060764" y="3200"/>
                  </a:cubicBezTo>
                  <a:cubicBezTo>
                    <a:pt x="5062813" y="5249"/>
                    <a:pt x="5063964" y="8028"/>
                    <a:pt x="5063964" y="10926"/>
                  </a:cubicBezTo>
                  <a:lnTo>
                    <a:pt x="5063964" y="2690494"/>
                  </a:lnTo>
                  <a:cubicBezTo>
                    <a:pt x="5063964" y="2693392"/>
                    <a:pt x="5062813" y="2696171"/>
                    <a:pt x="5060764" y="2698220"/>
                  </a:cubicBezTo>
                  <a:cubicBezTo>
                    <a:pt x="5058715" y="2700269"/>
                    <a:pt x="5055936" y="2701420"/>
                    <a:pt x="5053038" y="2701420"/>
                  </a:cubicBezTo>
                  <a:lnTo>
                    <a:pt x="10926" y="2701420"/>
                  </a:lnTo>
                  <a:cubicBezTo>
                    <a:pt x="8028" y="2701420"/>
                    <a:pt x="5249" y="2700269"/>
                    <a:pt x="3200" y="2698220"/>
                  </a:cubicBezTo>
                  <a:cubicBezTo>
                    <a:pt x="1151" y="2696171"/>
                    <a:pt x="0" y="2693392"/>
                    <a:pt x="0" y="2690494"/>
                  </a:cubicBezTo>
                  <a:lnTo>
                    <a:pt x="0" y="10926"/>
                  </a:lnTo>
                  <a:cubicBezTo>
                    <a:pt x="0" y="8028"/>
                    <a:pt x="1151" y="5249"/>
                    <a:pt x="3200" y="3200"/>
                  </a:cubicBezTo>
                  <a:cubicBezTo>
                    <a:pt x="5249" y="1151"/>
                    <a:pt x="8028" y="0"/>
                    <a:pt x="10926" y="0"/>
                  </a:cubicBezTo>
                  <a:close/>
                </a:path>
              </a:pathLst>
            </a:custGeom>
            <a:solidFill>
              <a:srgbClr val="FFFFFF"/>
            </a:solidFill>
            <a:ln cap="sq">
              <a:noFill/>
              <a:prstDash val="solid"/>
              <a:miter/>
            </a:ln>
          </p:spPr>
          <p:txBody>
            <a:bodyPr/>
            <a:lstStyle/>
            <a:p>
              <a:endParaRPr lang="en-US"/>
            </a:p>
          </p:txBody>
        </p:sp>
        <p:sp>
          <p:nvSpPr>
            <p:cNvPr id="4" name="TextBox 4"/>
            <p:cNvSpPr txBox="1"/>
            <p:nvPr/>
          </p:nvSpPr>
          <p:spPr>
            <a:xfrm>
              <a:off x="0" y="-28575"/>
              <a:ext cx="5063964" cy="2729995"/>
            </a:xfrm>
            <a:prstGeom prst="rect">
              <a:avLst/>
            </a:prstGeom>
          </p:spPr>
          <p:txBody>
            <a:bodyPr lIns="50800" tIns="50800" rIns="50800" bIns="50800" rtlCol="0" anchor="ctr"/>
            <a:lstStyle/>
            <a:p>
              <a:pPr marL="0" marR="0" lvl="0" indent="0" algn="ctr" defTabSz="914400" rtl="0" eaLnBrk="1" fontAlgn="auto" latinLnBrk="0" hangingPunct="1">
                <a:lnSpc>
                  <a:spcPts val="167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descr="n11 zalo Dinh Bac"/>
          <p:cNvSpPr/>
          <p:nvPr/>
        </p:nvSpPr>
        <p:spPr>
          <a:xfrm rot="6108550">
            <a:off x="1254293" y="-869222"/>
            <a:ext cx="1972911" cy="4632995"/>
          </a:xfrm>
          <a:custGeom>
            <a:avLst/>
            <a:gdLst/>
            <a:ahLst/>
            <a:cxnLst/>
            <a:rect l="l" t="t" r="r" b="b"/>
            <a:pathLst>
              <a:path w="1403984" h="3752296">
                <a:moveTo>
                  <a:pt x="0" y="0"/>
                </a:moveTo>
                <a:lnTo>
                  <a:pt x="1403984" y="0"/>
                </a:lnTo>
                <a:lnTo>
                  <a:pt x="1403984" y="3752296"/>
                </a:lnTo>
                <a:lnTo>
                  <a:pt x="0" y="3752296"/>
                </a:lnTo>
                <a:lnTo>
                  <a:pt x="0" y="0"/>
                </a:lnTo>
                <a:close/>
              </a:path>
            </a:pathLst>
          </a:custGeom>
          <a:blipFill>
            <a:blip r:embed="rId2"/>
            <a:stretch>
              <a:fillRect/>
            </a:stretch>
          </a:blipFill>
        </p:spPr>
        <p:txBody>
          <a:bodyPr/>
          <a:lstStyle/>
          <a:p>
            <a:endParaRPr lang="en-US"/>
          </a:p>
        </p:txBody>
      </p:sp>
      <p:sp>
        <p:nvSpPr>
          <p:cNvPr id="7" name="TextBox 7" descr="n11 zalo Dinh Bac"/>
          <p:cNvSpPr txBox="1"/>
          <p:nvPr/>
        </p:nvSpPr>
        <p:spPr>
          <a:xfrm>
            <a:off x="4038600" y="1409700"/>
            <a:ext cx="10870361" cy="1231106"/>
          </a:xfrm>
          <a:prstGeom prst="rect">
            <a:avLst/>
          </a:prstGeom>
        </p:spPr>
        <p:txBody>
          <a:bodyPr wrap="square" lIns="0" tIns="0" rIns="0" bIns="0" rtlCol="0" anchor="t">
            <a:spAutoFit/>
          </a:bodyPr>
          <a:lstStyle/>
          <a:p>
            <a:pPr marL="0" marR="0" lvl="1" indent="0" algn="ctr" defTabSz="914400" rtl="0" eaLnBrk="1" fontAlgn="auto" latinLnBrk="0" hangingPunct="1">
              <a:lnSpc>
                <a:spcPts val="9599"/>
              </a:lnSpc>
              <a:spcBef>
                <a:spcPct val="0"/>
              </a:spcBef>
              <a:spcAft>
                <a:spcPts val="0"/>
              </a:spcAft>
              <a:buClrTx/>
              <a:buSzTx/>
              <a:buFontTx/>
              <a:buNone/>
              <a:tabLst/>
              <a:defRPr/>
            </a:pPr>
            <a:r>
              <a:rPr kumimoji="0" lang="en-US" sz="8000" b="0" i="0" u="none" strike="noStrike" kern="1200" cap="none" spc="0" normalizeH="0" baseline="0" noProof="0">
                <a:ln>
                  <a:noFill/>
                </a:ln>
                <a:solidFill>
                  <a:srgbClr val="3A3A66"/>
                </a:solidFill>
                <a:effectLst/>
                <a:uLnTx/>
                <a:uFillTx/>
                <a:latin typeface="Muli Ultra-Bold"/>
                <a:ea typeface="+mn-ea"/>
                <a:cs typeface="+mn-cs"/>
              </a:rPr>
              <a:t>LUYỆN TẬP 2</a:t>
            </a:r>
          </a:p>
        </p:txBody>
      </p:sp>
      <p:sp>
        <p:nvSpPr>
          <p:cNvPr id="9" name="TextBox 8" descr="n11 zalo Dinh Bac">
            <a:extLst>
              <a:ext uri="{FF2B5EF4-FFF2-40B4-BE49-F238E27FC236}">
                <a16:creationId xmlns:a16="http://schemas.microsoft.com/office/drawing/2014/main" id="{AD149BA7-7C57-F9DC-869B-264B6060E7ED}"/>
              </a:ext>
            </a:extLst>
          </p:cNvPr>
          <p:cNvSpPr txBox="1"/>
          <p:nvPr/>
        </p:nvSpPr>
        <p:spPr>
          <a:xfrm>
            <a:off x="1752600" y="3035022"/>
            <a:ext cx="6705600" cy="184665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a:ln>
                  <a:noFill/>
                </a:ln>
                <a:solidFill>
                  <a:srgbClr val="333333"/>
                </a:solidFill>
                <a:effectLst/>
                <a:uLnTx/>
                <a:uFillTx/>
                <a:latin typeface="Arial" panose="020B0604020202020204" pitchFamily="34" charset="0"/>
                <a:ea typeface="+mn-ea"/>
                <a:cs typeface="+mn-cs"/>
              </a:rPr>
              <a:t>- Điện áp ra trên điện trở không còn là điện áp chỉnh lưu cả chu kì như Hình 3.11b</a:t>
            </a:r>
          </a:p>
        </p:txBody>
      </p:sp>
      <p:sp>
        <p:nvSpPr>
          <p:cNvPr id="6" name="TextBox 5" descr="n11 zalo Dinh Bac">
            <a:extLst>
              <a:ext uri="{FF2B5EF4-FFF2-40B4-BE49-F238E27FC236}">
                <a16:creationId xmlns:a16="http://schemas.microsoft.com/office/drawing/2014/main" id="{93EDEF88-067D-9A60-DC5A-9D09D9E4F3C1}"/>
              </a:ext>
            </a:extLst>
          </p:cNvPr>
          <p:cNvSpPr txBox="1"/>
          <p:nvPr/>
        </p:nvSpPr>
        <p:spPr>
          <a:xfrm>
            <a:off x="10130790" y="3035022"/>
            <a:ext cx="6210300" cy="12618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a:ln>
                  <a:noFill/>
                </a:ln>
                <a:solidFill>
                  <a:srgbClr val="333333"/>
                </a:solidFill>
                <a:effectLst/>
                <a:uLnTx/>
                <a:uFillTx/>
                <a:latin typeface="Arial" panose="020B0604020202020204" pitchFamily="34" charset="0"/>
                <a:ea typeface="+mn-ea"/>
                <a:cs typeface="+mn-cs"/>
              </a:rPr>
              <a:t>- Hình dạng đồ thị điện áp ra trên điện trở R khi đó:</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n11 zalo Dinh Bac">
            <a:extLst>
              <a:ext uri="{FF2B5EF4-FFF2-40B4-BE49-F238E27FC236}">
                <a16:creationId xmlns:a16="http://schemas.microsoft.com/office/drawing/2014/main" id="{F13E8FB0-5046-734C-1B43-0AEABDCBB38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20000" contrast="-40000"/>
                    </a14:imgEffect>
                  </a14:imgLayer>
                </a14:imgProps>
              </a:ext>
            </a:extLst>
          </a:blip>
          <a:srcRect l="2913" t="56931" r="5489" b="6175"/>
          <a:stretch/>
        </p:blipFill>
        <p:spPr>
          <a:xfrm>
            <a:off x="1226819" y="5981700"/>
            <a:ext cx="8204586" cy="3023685"/>
          </a:xfrm>
          <a:prstGeom prst="rect">
            <a:avLst/>
          </a:prstGeom>
        </p:spPr>
      </p:pic>
      <p:pic>
        <p:nvPicPr>
          <p:cNvPr id="10" name="Picture 9" descr="n11 zalo Dinh Bac">
            <a:extLst>
              <a:ext uri="{FF2B5EF4-FFF2-40B4-BE49-F238E27FC236}">
                <a16:creationId xmlns:a16="http://schemas.microsoft.com/office/drawing/2014/main" id="{74F7FF2F-204A-F3D8-FDA9-8428F7DDCBA0}"/>
              </a:ext>
            </a:extLst>
          </p:cNvPr>
          <p:cNvPicPr>
            <a:picLocks noChangeAspect="1"/>
          </p:cNvPicPr>
          <p:nvPr/>
        </p:nvPicPr>
        <p:blipFill rotWithShape="1">
          <a:blip r:embed="rId5"/>
          <a:srcRect b="21427"/>
          <a:stretch/>
        </p:blipFill>
        <p:spPr>
          <a:xfrm>
            <a:off x="9326880" y="5833608"/>
            <a:ext cx="7818120" cy="3171777"/>
          </a:xfrm>
          <a:prstGeom prst="rect">
            <a:avLst/>
          </a:prstGeom>
        </p:spPr>
      </p:pic>
    </p:spTree>
    <p:extLst>
      <p:ext uri="{BB962C8B-B14F-4D97-AF65-F5344CB8AC3E}">
        <p14:creationId xmlns:p14="http://schemas.microsoft.com/office/powerpoint/2010/main" val="349600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Freeform 2" descr="n11 zalo Dinh Bac"/>
          <p:cNvSpPr/>
          <p:nvPr/>
        </p:nvSpPr>
        <p:spPr>
          <a:xfrm>
            <a:off x="1966317" y="1028675"/>
            <a:ext cx="5356207" cy="5356207"/>
          </a:xfrm>
          <a:custGeom>
            <a:avLst/>
            <a:gdLst/>
            <a:ahLst/>
            <a:cxnLst/>
            <a:rect l="l" t="t" r="r" b="b"/>
            <a:pathLst>
              <a:path w="5356207" h="5356207">
                <a:moveTo>
                  <a:pt x="0" y="0"/>
                </a:moveTo>
                <a:lnTo>
                  <a:pt x="5356207" y="0"/>
                </a:lnTo>
                <a:lnTo>
                  <a:pt x="5356207" y="5356206"/>
                </a:lnTo>
                <a:lnTo>
                  <a:pt x="0" y="5356206"/>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n11 zalo Dinh Bac"/>
          <p:cNvSpPr/>
          <p:nvPr/>
        </p:nvSpPr>
        <p:spPr>
          <a:xfrm>
            <a:off x="10188747" y="3931680"/>
            <a:ext cx="5356207" cy="5356207"/>
          </a:xfrm>
          <a:custGeom>
            <a:avLst/>
            <a:gdLst/>
            <a:ahLst/>
            <a:cxnLst/>
            <a:rect l="l" t="t" r="r" b="b"/>
            <a:pathLst>
              <a:path w="5356207" h="5356207">
                <a:moveTo>
                  <a:pt x="0" y="0"/>
                </a:moveTo>
                <a:lnTo>
                  <a:pt x="5356207" y="0"/>
                </a:lnTo>
                <a:lnTo>
                  <a:pt x="5356207" y="5356207"/>
                </a:lnTo>
                <a:lnTo>
                  <a:pt x="0" y="5356207"/>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descr="n11 zalo Dinh Bac"/>
          <p:cNvSpPr/>
          <p:nvPr/>
        </p:nvSpPr>
        <p:spPr>
          <a:xfrm>
            <a:off x="3416727" y="1349182"/>
            <a:ext cx="11454545" cy="7588636"/>
          </a:xfrm>
          <a:custGeom>
            <a:avLst/>
            <a:gdLst/>
            <a:ahLst/>
            <a:cxnLst/>
            <a:rect l="l" t="t" r="r" b="b"/>
            <a:pathLst>
              <a:path w="11454545" h="7588636">
                <a:moveTo>
                  <a:pt x="0" y="0"/>
                </a:moveTo>
                <a:lnTo>
                  <a:pt x="11454546" y="0"/>
                </a:lnTo>
                <a:lnTo>
                  <a:pt x="11454546" y="7588636"/>
                </a:lnTo>
                <a:lnTo>
                  <a:pt x="0" y="7588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descr="n11 zalo Dinh Bac"/>
          <p:cNvSpPr/>
          <p:nvPr/>
        </p:nvSpPr>
        <p:spPr>
          <a:xfrm rot="-834930">
            <a:off x="-1374278" y="-1864620"/>
            <a:ext cx="5751571" cy="4507794"/>
          </a:xfrm>
          <a:custGeom>
            <a:avLst/>
            <a:gdLst/>
            <a:ahLst/>
            <a:cxnLst/>
            <a:rect l="l" t="t" r="r" b="b"/>
            <a:pathLst>
              <a:path w="5751571" h="4507794">
                <a:moveTo>
                  <a:pt x="0" y="0"/>
                </a:moveTo>
                <a:lnTo>
                  <a:pt x="5751571" y="0"/>
                </a:lnTo>
                <a:lnTo>
                  <a:pt x="5751571" y="4507794"/>
                </a:lnTo>
                <a:lnTo>
                  <a:pt x="0" y="45077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descr="n11 zalo Dinh Bac"/>
          <p:cNvSpPr/>
          <p:nvPr/>
        </p:nvSpPr>
        <p:spPr>
          <a:xfrm rot="-834930">
            <a:off x="14721453" y="7257841"/>
            <a:ext cx="5959456" cy="4670724"/>
          </a:xfrm>
          <a:custGeom>
            <a:avLst/>
            <a:gdLst/>
            <a:ahLst/>
            <a:cxnLst/>
            <a:rect l="l" t="t" r="r" b="b"/>
            <a:pathLst>
              <a:path w="5959456" h="4670724">
                <a:moveTo>
                  <a:pt x="0" y="0"/>
                </a:moveTo>
                <a:lnTo>
                  <a:pt x="5959456" y="0"/>
                </a:lnTo>
                <a:lnTo>
                  <a:pt x="5959456" y="4670724"/>
                </a:lnTo>
                <a:lnTo>
                  <a:pt x="0" y="46707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descr="n11 zalo Dinh Bac"/>
          <p:cNvSpPr txBox="1"/>
          <p:nvPr/>
        </p:nvSpPr>
        <p:spPr>
          <a:xfrm>
            <a:off x="2897170" y="2971799"/>
            <a:ext cx="12493659" cy="4686302"/>
          </a:xfrm>
          <a:prstGeom prst="rect">
            <a:avLst/>
          </a:prstGeom>
        </p:spPr>
        <p:txBody>
          <a:bodyPr lIns="0" tIns="0" rIns="0" bIns="0" rtlCol="0" anchor="t">
            <a:spAutoFit/>
          </a:bodyPr>
          <a:lstStyle/>
          <a:p>
            <a:pPr algn="ctr">
              <a:lnSpc>
                <a:spcPts val="18000"/>
              </a:lnSpc>
            </a:pPr>
            <a:r>
              <a:rPr lang="en-US" sz="18000">
                <a:solidFill>
                  <a:srgbClr val="FFFFFF"/>
                </a:solidFill>
                <a:latin typeface="Gulfs Display"/>
              </a:rPr>
              <a:t>ARE YOU</a:t>
            </a:r>
          </a:p>
          <a:p>
            <a:pPr algn="ctr">
              <a:lnSpc>
                <a:spcPts val="18000"/>
              </a:lnSpc>
              <a:spcBef>
                <a:spcPct val="0"/>
              </a:spcBef>
            </a:pPr>
            <a:r>
              <a:rPr lang="en-US" sz="18000">
                <a:solidFill>
                  <a:srgbClr val="FFFFFF"/>
                </a:solidFill>
                <a:latin typeface="Gulfs Display"/>
              </a:rPr>
              <a:t>READY?</a:t>
            </a:r>
          </a:p>
        </p:txBody>
      </p:sp>
      <p:sp>
        <p:nvSpPr>
          <p:cNvPr id="8" name="Freeform 8" descr="n11 zalo Dinh Bac"/>
          <p:cNvSpPr/>
          <p:nvPr/>
        </p:nvSpPr>
        <p:spPr>
          <a:xfrm flipH="1">
            <a:off x="14473631" y="2524688"/>
            <a:ext cx="1535409" cy="1406993"/>
          </a:xfrm>
          <a:custGeom>
            <a:avLst/>
            <a:gdLst/>
            <a:ahLst/>
            <a:cxnLst/>
            <a:rect l="l" t="t" r="r" b="b"/>
            <a:pathLst>
              <a:path w="1535409" h="1406993">
                <a:moveTo>
                  <a:pt x="1535409" y="0"/>
                </a:moveTo>
                <a:lnTo>
                  <a:pt x="0" y="0"/>
                </a:lnTo>
                <a:lnTo>
                  <a:pt x="0" y="1406992"/>
                </a:lnTo>
                <a:lnTo>
                  <a:pt x="1535409" y="1406992"/>
                </a:lnTo>
                <a:lnTo>
                  <a:pt x="153540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descr="n11 zalo Dinh Bac"/>
          <p:cNvSpPr/>
          <p:nvPr/>
        </p:nvSpPr>
        <p:spPr>
          <a:xfrm>
            <a:off x="15714906" y="-924456"/>
            <a:ext cx="3615115" cy="3906313"/>
          </a:xfrm>
          <a:custGeom>
            <a:avLst/>
            <a:gdLst/>
            <a:ahLst/>
            <a:cxnLst/>
            <a:rect l="l" t="t" r="r" b="b"/>
            <a:pathLst>
              <a:path w="3615115" h="3906313">
                <a:moveTo>
                  <a:pt x="0" y="0"/>
                </a:moveTo>
                <a:lnTo>
                  <a:pt x="3615114" y="0"/>
                </a:lnTo>
                <a:lnTo>
                  <a:pt x="3615114" y="3906312"/>
                </a:lnTo>
                <a:lnTo>
                  <a:pt x="0" y="39063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descr="n11 zalo Dinh Bac"/>
          <p:cNvSpPr/>
          <p:nvPr/>
        </p:nvSpPr>
        <p:spPr>
          <a:xfrm>
            <a:off x="2281866" y="6403508"/>
            <a:ext cx="1535409" cy="1406993"/>
          </a:xfrm>
          <a:custGeom>
            <a:avLst/>
            <a:gdLst/>
            <a:ahLst/>
            <a:cxnLst/>
            <a:rect l="l" t="t" r="r" b="b"/>
            <a:pathLst>
              <a:path w="1535409" h="1406993">
                <a:moveTo>
                  <a:pt x="0" y="0"/>
                </a:moveTo>
                <a:lnTo>
                  <a:pt x="1535409" y="0"/>
                </a:lnTo>
                <a:lnTo>
                  <a:pt x="1535409" y="1406993"/>
                </a:lnTo>
                <a:lnTo>
                  <a:pt x="0" y="14069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tro chung suc" descr="n11 zalo Dinh Bac">
            <a:hlinkClick r:id="" action="ppaction://media"/>
            <a:extLst>
              <a:ext uri="{FF2B5EF4-FFF2-40B4-BE49-F238E27FC236}">
                <a16:creationId xmlns:a16="http://schemas.microsoft.com/office/drawing/2014/main" id="{C71FAA69-A671-4D03-AD74-B4F04C4EB5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656" r="12656"/>
          <a:stretch/>
        </p:blipFill>
        <p:spPr>
          <a:xfrm>
            <a:off x="0" y="-1"/>
            <a:ext cx="18288000" cy="10287002"/>
          </a:xfrm>
          <a:prstGeom prst="rect">
            <a:avLst/>
          </a:prstGeom>
        </p:spPr>
      </p:pic>
      <p:pic>
        <p:nvPicPr>
          <p:cNvPr id="7" name="Picture 6" descr="n11 zalo Dinh Bac">
            <a:extLst>
              <a:ext uri="{FF2B5EF4-FFF2-40B4-BE49-F238E27FC236}">
                <a16:creationId xmlns:a16="http://schemas.microsoft.com/office/drawing/2014/main" id="{D1FFB134-360B-485C-874D-CCEB9BD4F2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3"/>
            <a:ext cx="18288003" cy="10287002"/>
          </a:xfrm>
          <a:prstGeom prst="rect">
            <a:avLst/>
          </a:prstGeom>
        </p:spPr>
      </p:pic>
      <p:sp>
        <p:nvSpPr>
          <p:cNvPr id="2" name="TextBox 9" descr="n11 zalo Dinh Bac">
            <a:extLst>
              <a:ext uri="{FF2B5EF4-FFF2-40B4-BE49-F238E27FC236}">
                <a16:creationId xmlns:a16="http://schemas.microsoft.com/office/drawing/2014/main" id="{777F783B-1412-DD12-10A5-E62188F64204}"/>
              </a:ext>
            </a:extLst>
          </p:cNvPr>
          <p:cNvSpPr txBox="1"/>
          <p:nvPr/>
        </p:nvSpPr>
        <p:spPr>
          <a:xfrm>
            <a:off x="1702355" y="9451760"/>
            <a:ext cx="13613844" cy="662489"/>
          </a:xfrm>
          <a:prstGeom prst="rect">
            <a:avLst/>
          </a:prstGeom>
        </p:spPr>
        <p:txBody>
          <a:bodyPr wrap="square" lIns="0" tIns="0" rIns="0" bIns="0" rtlCol="0" anchor="t">
            <a:spAutoFit/>
          </a:bodyPr>
          <a:lstStyle/>
          <a:p>
            <a:pPr algn="ctr">
              <a:lnSpc>
                <a:spcPct val="130000"/>
              </a:lnSpc>
              <a:spcBef>
                <a:spcPct val="0"/>
              </a:spcBef>
            </a:pPr>
            <a:r>
              <a:rPr lang="en-US" sz="3600">
                <a:solidFill>
                  <a:srgbClr val="FEC52F"/>
                </a:solidFill>
                <a:latin typeface="Fira Sans Black" panose="020B0A03050000020004" pitchFamily="34" charset="0"/>
              </a:rPr>
              <a:t>Vũ Đình Khang – 09.73.72.88.89</a:t>
            </a:r>
          </a:p>
        </p:txBody>
      </p:sp>
    </p:spTree>
    <p:extLst>
      <p:ext uri="{BB962C8B-B14F-4D97-AF65-F5344CB8AC3E}">
        <p14:creationId xmlns:p14="http://schemas.microsoft.com/office/powerpoint/2010/main" val="34467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91" fill="hold"/>
                                        <p:tgtEl>
                                          <p:spTgt spid="5"/>
                                        </p:tgtEl>
                                      </p:cBhvr>
                                    </p:cmd>
                                  </p:childTnLst>
                                </p:cTn>
                              </p:par>
                            </p:childTnLst>
                          </p:cTn>
                        </p:par>
                        <p:par>
                          <p:cTn id="7" fill="hold">
                            <p:stCondLst>
                              <p:cond delay="0"/>
                            </p:stCondLst>
                            <p:childTnLst>
                              <p:par>
                                <p:cTn id="8" presetID="10" presetClass="entr" presetSubtype="0" fill="hold" nodeType="afterEffect">
                                  <p:stCondLst>
                                    <p:cond delay="9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975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md type="call" cmd="stop">
                                      <p:cBhvr>
                                        <p:cTn id="15" dur="1">
                                          <p:stCondLst>
                                            <p:cond delay="499"/>
                                          </p:stCondLst>
                                        </p:cTn>
                                        <p:tgtEl>
                                          <p:spTgt spid="5"/>
                                        </p:tgtEl>
                                      </p:cBhvr>
                                    </p:cmd>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amily Feud 2000" descr="n11 zalo Dinh Bac">
            <a:hlinkClick r:id="" action="ppaction://media"/>
            <a:extLst>
              <a:ext uri="{FF2B5EF4-FFF2-40B4-BE49-F238E27FC236}">
                <a16:creationId xmlns:a16="http://schemas.microsoft.com/office/drawing/2014/main" id="{96F306C9-25E0-4C50-B6A6-332C018D3F4B}"/>
              </a:ext>
            </a:extLst>
          </p:cNvPr>
          <p:cNvPicPr>
            <a:picLocks noChangeAspect="1"/>
          </p:cNvPicPr>
          <p:nvPr>
            <a:videoFile r:link="rId1"/>
            <p:extLst>
              <p:ext uri="{DAA4B4D4-6D71-4841-9C94-3DE7FCFB9230}">
                <p14:media xmlns:p14="http://schemas.microsoft.com/office/powerpoint/2010/main" r:embed="rId2">
                  <p14:trim end="0.6666"/>
                </p14:media>
              </p:ext>
            </p:extLst>
          </p:nvPr>
        </p:nvPicPr>
        <p:blipFill>
          <a:blip r:embed="rId4"/>
          <a:stretch>
            <a:fillRect/>
          </a:stretch>
        </p:blipFill>
        <p:spPr>
          <a:xfrm>
            <a:off x="0" y="-1"/>
            <a:ext cx="18288000" cy="10313378"/>
          </a:xfrm>
          <a:prstGeom prst="rect">
            <a:avLst/>
          </a:prstGeom>
        </p:spPr>
      </p:pic>
      <p:pic>
        <p:nvPicPr>
          <p:cNvPr id="5" name="Picture 4" descr="n11 zalo Dinh Bac">
            <a:extLst>
              <a:ext uri="{FF2B5EF4-FFF2-40B4-BE49-F238E27FC236}">
                <a16:creationId xmlns:a16="http://schemas.microsoft.com/office/drawing/2014/main" id="{9DFA1B34-C2D7-45F5-8099-ACE1356179CC}"/>
              </a:ext>
            </a:extLst>
          </p:cNvPr>
          <p:cNvPicPr>
            <a:picLocks noChangeAspect="1"/>
          </p:cNvPicPr>
          <p:nvPr/>
        </p:nvPicPr>
        <p:blipFill>
          <a:blip r:embed="rId5"/>
          <a:stretch>
            <a:fillRect/>
          </a:stretch>
        </p:blipFill>
        <p:spPr>
          <a:xfrm>
            <a:off x="0" y="-2"/>
            <a:ext cx="18288000" cy="10287000"/>
          </a:xfrm>
          <a:prstGeom prst="rect">
            <a:avLst/>
          </a:prstGeom>
        </p:spPr>
      </p:pic>
    </p:spTree>
    <p:extLst>
      <p:ext uri="{BB962C8B-B14F-4D97-AF65-F5344CB8AC3E}">
        <p14:creationId xmlns:p14="http://schemas.microsoft.com/office/powerpoint/2010/main" val="255834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1375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par>
                          <p:cTn id="10" fill="hold">
                            <p:stCondLst>
                              <p:cond delay="14250"/>
                            </p:stCondLst>
                            <p:childTnLst>
                              <p:par>
                                <p:cTn id="11" presetID="1" presetClass="exit" presetSubtype="0" fill="hold" nodeType="afterEffect">
                                  <p:stCondLst>
                                    <p:cond delay="1750"/>
                                  </p:stCondLst>
                                  <p:childTnLst>
                                    <p:set>
                                      <p:cBhvr>
                                        <p:cTn id="12" dur="1" fill="hold">
                                          <p:stCondLst>
                                            <p:cond delay="0"/>
                                          </p:stCondLst>
                                        </p:cTn>
                                        <p:tgtEl>
                                          <p:spTgt spid="4"/>
                                        </p:tgtEl>
                                        <p:attrNameLst>
                                          <p:attrName>style.visibility</p:attrName>
                                        </p:attrNameLst>
                                      </p:cBhvr>
                                      <p:to>
                                        <p:strVal val="hidden"/>
                                      </p:to>
                                    </p:set>
                                    <p:cmd type="call" cmd="stop">
                                      <p:cBhvr>
                                        <p:cTn id="13" dur="1">
                                          <p:stCondLst>
                                            <p:cond delay="0"/>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90" name="4" descr="n11 zalo Dinh Bac">
            <a:extLst>
              <a:ext uri="{FF2B5EF4-FFF2-40B4-BE49-F238E27FC236}">
                <a16:creationId xmlns:a16="http://schemas.microsoft.com/office/drawing/2014/main" id="{9CA86163-73B0-432D-9EA2-154D90D69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2054" y="5631287"/>
            <a:ext cx="5733785" cy="1417443"/>
          </a:xfrm>
          <a:prstGeom prst="rect">
            <a:avLst/>
          </a:prstGeom>
        </p:spPr>
      </p:pic>
      <p:pic>
        <p:nvPicPr>
          <p:cNvPr id="97" name="6" descr="n11 zalo Dinh Bac">
            <a:extLst>
              <a:ext uri="{FF2B5EF4-FFF2-40B4-BE49-F238E27FC236}">
                <a16:creationId xmlns:a16="http://schemas.microsoft.com/office/drawing/2014/main" id="{4B3A31D8-F32F-4FDC-A08C-D7EC7FFC73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161" y="2439677"/>
            <a:ext cx="5733785" cy="1417443"/>
          </a:xfrm>
          <a:prstGeom prst="rect">
            <a:avLst/>
          </a:prstGeom>
        </p:spPr>
      </p:pic>
      <p:pic>
        <p:nvPicPr>
          <p:cNvPr id="100" name="7" descr="n11 zalo Dinh Bac">
            <a:extLst>
              <a:ext uri="{FF2B5EF4-FFF2-40B4-BE49-F238E27FC236}">
                <a16:creationId xmlns:a16="http://schemas.microsoft.com/office/drawing/2014/main" id="{C4BD0492-C250-4A61-816D-EE51FA6B25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161" y="4035482"/>
            <a:ext cx="5733785" cy="1417443"/>
          </a:xfrm>
          <a:prstGeom prst="rect">
            <a:avLst/>
          </a:prstGeom>
        </p:spPr>
      </p:pic>
      <p:pic>
        <p:nvPicPr>
          <p:cNvPr id="103" name="8" descr="n11 zalo Dinh Bac">
            <a:extLst>
              <a:ext uri="{FF2B5EF4-FFF2-40B4-BE49-F238E27FC236}">
                <a16:creationId xmlns:a16="http://schemas.microsoft.com/office/drawing/2014/main" id="{2D41CB75-4F23-48E5-8A2F-5C88ED28D9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161" y="5631287"/>
            <a:ext cx="5733785" cy="1417443"/>
          </a:xfrm>
          <a:prstGeom prst="rect">
            <a:avLst/>
          </a:prstGeom>
        </p:spPr>
      </p:pic>
      <p:pic>
        <p:nvPicPr>
          <p:cNvPr id="94" name="5" descr="n11 zalo Dinh Bac">
            <a:extLst>
              <a:ext uri="{FF2B5EF4-FFF2-40B4-BE49-F238E27FC236}">
                <a16:creationId xmlns:a16="http://schemas.microsoft.com/office/drawing/2014/main" id="{FAC9E528-8691-496A-8580-A5F7C681D6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161" y="843872"/>
            <a:ext cx="5733785" cy="1417443"/>
          </a:xfrm>
          <a:prstGeom prst="rect">
            <a:avLst/>
          </a:prstGeom>
        </p:spPr>
      </p:pic>
      <p:pic>
        <p:nvPicPr>
          <p:cNvPr id="78" name="1" descr="n11 zalo Dinh Bac">
            <a:extLst>
              <a:ext uri="{FF2B5EF4-FFF2-40B4-BE49-F238E27FC236}">
                <a16:creationId xmlns:a16="http://schemas.microsoft.com/office/drawing/2014/main" id="{70B03BA4-8892-46EC-BCD4-7AA80E9781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27482" y="843872"/>
            <a:ext cx="5742930" cy="1417443"/>
          </a:xfrm>
          <a:prstGeom prst="rect">
            <a:avLst/>
          </a:prstGeom>
        </p:spPr>
      </p:pic>
      <p:sp>
        <p:nvSpPr>
          <p:cNvPr id="76" name="core1" descr="n11 zalo Dinh Bac">
            <a:extLst>
              <a:ext uri="{FF2B5EF4-FFF2-40B4-BE49-F238E27FC236}">
                <a16:creationId xmlns:a16="http://schemas.microsoft.com/office/drawing/2014/main" id="{178F47FA-77D9-4998-B266-26D7E435EA71}"/>
              </a:ext>
            </a:extLst>
          </p:cNvPr>
          <p:cNvSpPr/>
          <p:nvPr/>
        </p:nvSpPr>
        <p:spPr>
          <a:xfrm>
            <a:off x="7971878" y="94676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05</a:t>
            </a:r>
          </a:p>
        </p:txBody>
      </p:sp>
      <p:sp>
        <p:nvSpPr>
          <p:cNvPr id="77" name="aw1" descr="n11 zalo Dinh Bac">
            <a:extLst>
              <a:ext uri="{FF2B5EF4-FFF2-40B4-BE49-F238E27FC236}">
                <a16:creationId xmlns:a16="http://schemas.microsoft.com/office/drawing/2014/main" id="{7A3B9BE9-7ECF-460B-A78E-D005642EE4F6}"/>
              </a:ext>
            </a:extLst>
          </p:cNvPr>
          <p:cNvSpPr/>
          <p:nvPr/>
        </p:nvSpPr>
        <p:spPr>
          <a:xfrm>
            <a:off x="3413207" y="94676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dòng điện đi qua theo một chiều</a:t>
            </a:r>
            <a:endParaRPr lang="en-US" sz="3300">
              <a:solidFill>
                <a:srgbClr val="FFFF00"/>
              </a:solidFill>
              <a:latin typeface="Calibri" panose="020F0502020204030204"/>
            </a:endParaRPr>
          </a:p>
        </p:txBody>
      </p:sp>
      <p:pic>
        <p:nvPicPr>
          <p:cNvPr id="84" name="2" descr="n11 zalo Dinh Bac">
            <a:extLst>
              <a:ext uri="{FF2B5EF4-FFF2-40B4-BE49-F238E27FC236}">
                <a16:creationId xmlns:a16="http://schemas.microsoft.com/office/drawing/2014/main" id="{9D724775-B362-47F2-AAC3-DC300939B4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2054" y="2439677"/>
            <a:ext cx="5733785" cy="1417443"/>
          </a:xfrm>
          <a:prstGeom prst="rect">
            <a:avLst/>
          </a:prstGeom>
        </p:spPr>
      </p:pic>
      <p:pic>
        <p:nvPicPr>
          <p:cNvPr id="87" name="3" descr="n11 zalo Dinh Bac">
            <a:extLst>
              <a:ext uri="{FF2B5EF4-FFF2-40B4-BE49-F238E27FC236}">
                <a16:creationId xmlns:a16="http://schemas.microsoft.com/office/drawing/2014/main" id="{CE54A576-DACC-4EF7-8909-D9783CC898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2054" y="4035482"/>
            <a:ext cx="5733785" cy="1417443"/>
          </a:xfrm>
          <a:prstGeom prst="rect">
            <a:avLst/>
          </a:prstGeom>
        </p:spPr>
      </p:pic>
      <p:pic>
        <p:nvPicPr>
          <p:cNvPr id="18" name="red 1" descr="n11 zalo Dinh Bac">
            <a:extLst>
              <a:ext uri="{FF2B5EF4-FFF2-40B4-BE49-F238E27FC236}">
                <a16:creationId xmlns:a16="http://schemas.microsoft.com/office/drawing/2014/main" id="{D8AEEF5F-B34A-4F3C-B40F-83577267E8BC}"/>
              </a:ext>
            </a:extLst>
          </p:cNvPr>
          <p:cNvPicPr>
            <a:picLocks noChangeAspect="1"/>
          </p:cNvPicPr>
          <p:nvPr/>
        </p:nvPicPr>
        <p:blipFill>
          <a:blip r:embed="rId9"/>
          <a:stretch>
            <a:fillRect/>
          </a:stretch>
        </p:blipFill>
        <p:spPr>
          <a:xfrm>
            <a:off x="7597823" y="-2990198"/>
            <a:ext cx="3248673" cy="3248673"/>
          </a:xfrm>
          <a:prstGeom prst="rect">
            <a:avLst/>
          </a:prstGeom>
        </p:spPr>
      </p:pic>
      <p:pic>
        <p:nvPicPr>
          <p:cNvPr id="19" name="red 2" descr="n11 zalo Dinh Bac">
            <a:extLst>
              <a:ext uri="{FF2B5EF4-FFF2-40B4-BE49-F238E27FC236}">
                <a16:creationId xmlns:a16="http://schemas.microsoft.com/office/drawing/2014/main" id="{3B1B9FFA-E165-41CF-9C8C-EB9C26D193B6}"/>
              </a:ext>
            </a:extLst>
          </p:cNvPr>
          <p:cNvPicPr>
            <a:picLocks noChangeAspect="1"/>
          </p:cNvPicPr>
          <p:nvPr/>
        </p:nvPicPr>
        <p:blipFill>
          <a:blip r:embed="rId10"/>
          <a:stretch>
            <a:fillRect/>
          </a:stretch>
        </p:blipFill>
        <p:spPr>
          <a:xfrm>
            <a:off x="5756284" y="-2989062"/>
            <a:ext cx="6931754" cy="3246402"/>
          </a:xfrm>
          <a:prstGeom prst="rect">
            <a:avLst/>
          </a:prstGeom>
        </p:spPr>
      </p:pic>
      <p:pic>
        <p:nvPicPr>
          <p:cNvPr id="21" name="red 3" descr="n11 zalo Dinh Bac">
            <a:extLst>
              <a:ext uri="{FF2B5EF4-FFF2-40B4-BE49-F238E27FC236}">
                <a16:creationId xmlns:a16="http://schemas.microsoft.com/office/drawing/2014/main" id="{D12A0EF5-FDDB-48EA-A7C0-3FAE1369608F}"/>
              </a:ext>
            </a:extLst>
          </p:cNvPr>
          <p:cNvPicPr>
            <a:picLocks noChangeAspect="1"/>
          </p:cNvPicPr>
          <p:nvPr/>
        </p:nvPicPr>
        <p:blipFill>
          <a:blip r:embed="rId11"/>
          <a:stretch>
            <a:fillRect/>
          </a:stretch>
        </p:blipFill>
        <p:spPr>
          <a:xfrm>
            <a:off x="3913609" y="-2989062"/>
            <a:ext cx="10617104" cy="3246402"/>
          </a:xfrm>
          <a:prstGeom prst="rect">
            <a:avLst/>
          </a:prstGeom>
        </p:spPr>
      </p:pic>
      <p:pic>
        <p:nvPicPr>
          <p:cNvPr id="23" name="Picture 22" descr="n11 zalo Dinh Bac">
            <a:extLst>
              <a:ext uri="{FF2B5EF4-FFF2-40B4-BE49-F238E27FC236}">
                <a16:creationId xmlns:a16="http://schemas.microsoft.com/office/drawing/2014/main" id="{76E49B75-EFE0-4495-99FC-6AFAD7BCEA23}"/>
              </a:ext>
            </a:extLst>
          </p:cNvPr>
          <p:cNvPicPr>
            <a:picLocks noChangeAspect="1"/>
          </p:cNvPicPr>
          <p:nvPr/>
        </p:nvPicPr>
        <p:blipFill>
          <a:blip r:embed="rId12"/>
          <a:stretch>
            <a:fillRect/>
          </a:stretch>
        </p:blipFill>
        <p:spPr>
          <a:xfrm>
            <a:off x="1421223" y="7878830"/>
            <a:ext cx="15445554" cy="2039289"/>
          </a:xfrm>
          <a:prstGeom prst="rect">
            <a:avLst/>
          </a:prstGeom>
        </p:spPr>
      </p:pic>
      <p:sp>
        <p:nvSpPr>
          <p:cNvPr id="24" name="TextBox 23" descr="n11 zalo Dinh Bac">
            <a:extLst>
              <a:ext uri="{FF2B5EF4-FFF2-40B4-BE49-F238E27FC236}">
                <a16:creationId xmlns:a16="http://schemas.microsoft.com/office/drawing/2014/main" id="{D827EF16-142B-4309-8CDD-A87EDB17498D}"/>
              </a:ext>
            </a:extLst>
          </p:cNvPr>
          <p:cNvSpPr txBox="1"/>
          <p:nvPr/>
        </p:nvSpPr>
        <p:spPr>
          <a:xfrm rot="20393747">
            <a:off x="2094855" y="8397552"/>
            <a:ext cx="1531573" cy="1015663"/>
          </a:xfrm>
          <a:prstGeom prst="rect">
            <a:avLst/>
          </a:prstGeom>
          <a:noFill/>
        </p:spPr>
        <p:txBody>
          <a:bodyPr wrap="none" rtlCol="0">
            <a:spAutoFit/>
          </a:bodyPr>
          <a:lstStyle/>
          <a:p>
            <a:pPr algn="ctr" defTabSz="1371600">
              <a:defRPr/>
            </a:pPr>
            <a:r>
              <a:rPr lang="en-US" sz="3000">
                <a:solidFill>
                  <a:prstClr val="white"/>
                </a:solidFill>
                <a:latin typeface="Calibri" panose="020F0502020204030204"/>
                <a:ea typeface="Tahoma" panose="020B0604030504040204" pitchFamily="34" charset="0"/>
                <a:cs typeface="Tahoma" panose="020B0604030504040204" pitchFamily="34" charset="0"/>
              </a:rPr>
              <a:t>CÂU HỎI</a:t>
            </a:r>
          </a:p>
          <a:p>
            <a:pPr algn="ctr" defTabSz="1371600">
              <a:defRPr/>
            </a:pPr>
            <a:r>
              <a:rPr lang="en-US" sz="3000">
                <a:solidFill>
                  <a:prstClr val="white"/>
                </a:solidFill>
                <a:latin typeface="Calibri" panose="020F0502020204030204"/>
                <a:ea typeface="Tahoma" panose="020B0604030504040204" pitchFamily="34" charset="0"/>
                <a:cs typeface="Tahoma" panose="020B0604030504040204" pitchFamily="34" charset="0"/>
              </a:rPr>
              <a:t>(1)</a:t>
            </a:r>
          </a:p>
        </p:txBody>
      </p:sp>
      <p:sp>
        <p:nvSpPr>
          <p:cNvPr id="25" name="TextBox 24" descr="n11 zalo Dinh Bac">
            <a:extLst>
              <a:ext uri="{FF2B5EF4-FFF2-40B4-BE49-F238E27FC236}">
                <a16:creationId xmlns:a16="http://schemas.microsoft.com/office/drawing/2014/main" id="{B6C48B82-3B52-49C4-8CB3-C59A9167016C}"/>
              </a:ext>
            </a:extLst>
          </p:cNvPr>
          <p:cNvSpPr txBox="1"/>
          <p:nvPr/>
        </p:nvSpPr>
        <p:spPr>
          <a:xfrm>
            <a:off x="4431728" y="8575308"/>
            <a:ext cx="12141276" cy="646331"/>
          </a:xfrm>
          <a:prstGeom prst="rect">
            <a:avLst/>
          </a:prstGeom>
          <a:noFill/>
        </p:spPr>
        <p:txBody>
          <a:bodyPr wrap="square" rtlCol="0">
            <a:spAutoFit/>
          </a:bodyPr>
          <a:lstStyle/>
          <a:p>
            <a:pPr defTabSz="1371600">
              <a:defRPr/>
            </a:pPr>
            <a:r>
              <a:rPr lang="en-US" sz="3600">
                <a:solidFill>
                  <a:prstClr val="white"/>
                </a:solidFill>
              </a:rPr>
              <a:t>Diode bán dẫn là linh kiện bán dẫn cho……</a:t>
            </a:r>
            <a:endParaRPr lang="en-US" sz="3600">
              <a:solidFill>
                <a:prstClr val="white"/>
              </a:solidFill>
              <a:latin typeface="Calibri" panose="020F0502020204030204"/>
            </a:endParaRPr>
          </a:p>
        </p:txBody>
      </p:sp>
      <p:pic>
        <p:nvPicPr>
          <p:cNvPr id="22" name="red button 4" descr="n11 zalo Dinh Bac">
            <a:extLst>
              <a:ext uri="{FF2B5EF4-FFF2-40B4-BE49-F238E27FC236}">
                <a16:creationId xmlns:a16="http://schemas.microsoft.com/office/drawing/2014/main" id="{3E9ED41C-89D0-4D99-B70D-2BA734A3439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26" name="red 1" descr="n11 zalo Dinh Bac">
            <a:extLst>
              <a:ext uri="{FF2B5EF4-FFF2-40B4-BE49-F238E27FC236}">
                <a16:creationId xmlns:a16="http://schemas.microsoft.com/office/drawing/2014/main" id="{DECFAC9B-B5EF-47A1-BDB8-ACBB22CDECB5}"/>
              </a:ext>
            </a:extLst>
          </p:cNvPr>
          <p:cNvPicPr>
            <a:picLocks noChangeAspect="1"/>
          </p:cNvPicPr>
          <p:nvPr/>
        </p:nvPicPr>
        <p:blipFill>
          <a:blip r:embed="rId9"/>
          <a:stretch>
            <a:fillRect/>
          </a:stretch>
        </p:blipFill>
        <p:spPr>
          <a:xfrm>
            <a:off x="7597823" y="-2990198"/>
            <a:ext cx="3248673" cy="3248673"/>
          </a:xfrm>
          <a:prstGeom prst="rect">
            <a:avLst/>
          </a:prstGeom>
        </p:spPr>
      </p:pic>
      <p:pic>
        <p:nvPicPr>
          <p:cNvPr id="119" name="red button 3" descr="n11 zalo Dinh Bac">
            <a:extLst>
              <a:ext uri="{FF2B5EF4-FFF2-40B4-BE49-F238E27FC236}">
                <a16:creationId xmlns:a16="http://schemas.microsoft.com/office/drawing/2014/main" id="{66D1CC46-1645-407F-B42C-94C148B0AB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116" name="red button 2" descr="n11 zalo Dinh Bac">
            <a:extLst>
              <a:ext uri="{FF2B5EF4-FFF2-40B4-BE49-F238E27FC236}">
                <a16:creationId xmlns:a16="http://schemas.microsoft.com/office/drawing/2014/main" id="{8032C581-A8D6-4BDB-BBB2-388F86A9B8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13" name="red button 1" descr="n11 zalo Dinh Bac">
            <a:extLst>
              <a:ext uri="{FF2B5EF4-FFF2-40B4-BE49-F238E27FC236}">
                <a16:creationId xmlns:a16="http://schemas.microsoft.com/office/drawing/2014/main" id="{3DB57638-CEE1-4AC6-AC3B-699185B770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spTree>
    <p:extLst>
      <p:ext uri="{BB962C8B-B14F-4D97-AF65-F5344CB8AC3E}">
        <p14:creationId xmlns:p14="http://schemas.microsoft.com/office/powerpoint/2010/main" val="160361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5"/>
                                        </p:tgtEl>
                                        <p:attrNameLst>
                                          <p:attrName>ppt_y</p:attrName>
                                        </p:attrNameLst>
                                      </p:cBhvr>
                                      <p:tavLst>
                                        <p:tav tm="0">
                                          <p:val>
                                            <p:strVal val="#ppt_y"/>
                                          </p:val>
                                        </p:tav>
                                        <p:tav tm="100000">
                                          <p:val>
                                            <p:strVal val="#ppt_y"/>
                                          </p:val>
                                        </p:tav>
                                      </p:tavLst>
                                    </p:anim>
                                    <p:anim calcmode="lin" valueType="num">
                                      <p:cBhvr>
                                        <p:cTn id="1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8"/>
                    </p:tgtEl>
                  </p:cond>
                </p:stCondLst>
                <p:endSync evt="end" delay="0">
                  <p:rtn val="all"/>
                </p:endSync>
                <p:childTnLst>
                  <p:par>
                    <p:cTn id="23" fill="hold">
                      <p:stCondLst>
                        <p:cond delay="0"/>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78"/>
                                        </p:tgtEl>
                                      </p:cBhvr>
                                    </p:animEffect>
                                    <p:set>
                                      <p:cBhvr>
                                        <p:cTn id="27"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heck mark.wav"/>
                                        </p:tgtEl>
                                      </p:cMediaNode>
                                    </p:audio>
                                  </p:sub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wipe(left)">
                                      <p:cBhvr>
                                        <p:cTn id="31" dur="500"/>
                                        <p:tgtEl>
                                          <p:spTgt spid="77"/>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wipe(left)">
                                      <p:cBhvr>
                                        <p:cTn id="35" dur="500"/>
                                        <p:tgtEl>
                                          <p:spTgt spid="76"/>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8"/>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3"/>
                                        </p:tgtEl>
                                      </p:cBhvr>
                                    </p:animEffect>
                                    <p:animScale>
                                      <p:cBhvr>
                                        <p:cTn id="41" dur="250" autoRev="1" fill="hold"/>
                                        <p:tgtEl>
                                          <p:spTgt spid="13"/>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5" name="Wrong Buzzer.wav"/>
                                        </p:tgtEl>
                                      </p:cMediaNode>
                                    </p:audio>
                                  </p:subTnLst>
                                </p:cTn>
                              </p:par>
                              <p:par>
                                <p:cTn id="42" presetID="1"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xit" presetSubtype="0" fill="hold" nodeType="withEffect">
                                  <p:stCondLst>
                                    <p:cond delay="500"/>
                                  </p:stCondLst>
                                  <p:childTnLst>
                                    <p:set>
                                      <p:cBhvr>
                                        <p:cTn id="45" dur="1" fill="hold">
                                          <p:stCondLst>
                                            <p:cond delay="0"/>
                                          </p:stCondLst>
                                        </p:cTn>
                                        <p:tgtEl>
                                          <p:spTgt spid="13"/>
                                        </p:tgtEl>
                                        <p:attrNameLst>
                                          <p:attrName>style.visibility</p:attrName>
                                        </p:attrNameLst>
                                      </p:cBhvr>
                                      <p:to>
                                        <p:strVal val="hidden"/>
                                      </p:to>
                                    </p:set>
                                  </p:childTnLst>
                                </p:cTn>
                              </p:par>
                              <p:par>
                                <p:cTn id="46" presetID="1" presetClass="exit" presetSubtype="0" fill="hold" nodeType="withEffect">
                                  <p:stCondLst>
                                    <p:cond delay="2000"/>
                                  </p:stCondLst>
                                  <p:childTnLst>
                                    <p:set>
                                      <p:cBhvr>
                                        <p:cTn id="47"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8" restart="whenNotActive" fill="hold" evtFilter="cancelBubble" nodeType="interactiveSeq">
                <p:stCondLst>
                  <p:cond evt="onClick" delay="0">
                    <p:tgtEl>
                      <p:spTgt spid="116"/>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16"/>
                                        </p:tgtEl>
                                      </p:cBhvr>
                                    </p:animEffect>
                                    <p:animScale>
                                      <p:cBhvr>
                                        <p:cTn id="53" dur="250" autoRev="1" fill="hold"/>
                                        <p:tgtEl>
                                          <p:spTgt spid="116"/>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4" presetID="1"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par>
                                <p:cTn id="56" presetID="1" presetClass="exit" presetSubtype="0" fill="hold" nodeType="withEffect">
                                  <p:stCondLst>
                                    <p:cond delay="500"/>
                                  </p:stCondLst>
                                  <p:childTnLst>
                                    <p:set>
                                      <p:cBhvr>
                                        <p:cTn id="57" dur="1" fill="hold">
                                          <p:stCondLst>
                                            <p:cond delay="0"/>
                                          </p:stCondLst>
                                        </p:cTn>
                                        <p:tgtEl>
                                          <p:spTgt spid="116"/>
                                        </p:tgtEl>
                                        <p:attrNameLst>
                                          <p:attrName>style.visibility</p:attrName>
                                        </p:attrNameLst>
                                      </p:cBhvr>
                                      <p:to>
                                        <p:strVal val="hidden"/>
                                      </p:to>
                                    </p:set>
                                  </p:childTnLst>
                                </p:cTn>
                              </p:par>
                              <p:par>
                                <p:cTn id="58" presetID="1" presetClass="exit" presetSubtype="0" fill="hold" nodeType="withEffect">
                                  <p:stCondLst>
                                    <p:cond delay="2000"/>
                                  </p:stCondLst>
                                  <p:childTnLst>
                                    <p:set>
                                      <p:cBhvr>
                                        <p:cTn id="59"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60" restart="whenNotActive" fill="hold" evtFilter="cancelBubble" nodeType="interactiveSeq">
                <p:stCondLst>
                  <p:cond evt="onClick" delay="0">
                    <p:tgtEl>
                      <p:spTgt spid="119"/>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119"/>
                                        </p:tgtEl>
                                      </p:cBhvr>
                                    </p:animEffect>
                                    <p:animScale>
                                      <p:cBhvr>
                                        <p:cTn id="65" dur="250" autoRev="1" fill="hold"/>
                                        <p:tgtEl>
                                          <p:spTgt spid="119"/>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5" name="Wrong Buzzer.wav"/>
                                        </p:tgtEl>
                                      </p:cMediaNode>
                                    </p:audio>
                                  </p:subTnLst>
                                </p:cTn>
                              </p:par>
                              <p:par>
                                <p:cTn id="66" presetID="1" presetClass="entr" presetSubtype="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par>
                                <p:cTn id="68" presetID="1" presetClass="exit" presetSubtype="0" fill="hold" nodeType="withEffect">
                                  <p:stCondLst>
                                    <p:cond delay="500"/>
                                  </p:stCondLst>
                                  <p:childTnLst>
                                    <p:set>
                                      <p:cBhvr>
                                        <p:cTn id="69" dur="1" fill="hold">
                                          <p:stCondLst>
                                            <p:cond delay="0"/>
                                          </p:stCondLst>
                                        </p:cTn>
                                        <p:tgtEl>
                                          <p:spTgt spid="119"/>
                                        </p:tgtEl>
                                        <p:attrNameLst>
                                          <p:attrName>style.visibility</p:attrName>
                                        </p:attrNameLst>
                                      </p:cBhvr>
                                      <p:to>
                                        <p:strVal val="hidden"/>
                                      </p:to>
                                    </p:set>
                                  </p:childTnLst>
                                </p:cTn>
                              </p:par>
                              <p:par>
                                <p:cTn id="70" presetID="1" presetClass="exit" presetSubtype="0" fill="hold" nodeType="withEffect">
                                  <p:stCondLst>
                                    <p:cond delay="2000"/>
                                  </p:stCondLst>
                                  <p:childTnLst>
                                    <p:set>
                                      <p:cBhvr>
                                        <p:cTn id="7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2"/>
                                        </p:tgtEl>
                                      </p:cBhvr>
                                    </p:animEffect>
                                    <p:animScale>
                                      <p:cBhvr>
                                        <p:cTn id="77" dur="250" autoRev="1" fill="hold"/>
                                        <p:tgtEl>
                                          <p:spTgt spid="22"/>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5" name="Wrong Buzzer.wav"/>
                                        </p:tgtEl>
                                      </p:cMediaNode>
                                    </p:audio>
                                  </p:subTnLst>
                                </p:cTn>
                              </p:par>
                              <p:par>
                                <p:cTn id="78" presetID="1" presetClass="entr" presetSubtype="0" fill="hold" nodeType="withEffect">
                                  <p:stCondLst>
                                    <p:cond delay="0"/>
                                  </p:stCondLst>
                                  <p:childTnLst>
                                    <p:set>
                                      <p:cBhvr>
                                        <p:cTn id="79" dur="1" fill="hold">
                                          <p:stCondLst>
                                            <p:cond delay="0"/>
                                          </p:stCondLst>
                                        </p:cTn>
                                        <p:tgtEl>
                                          <p:spTgt spid="26"/>
                                        </p:tgtEl>
                                        <p:attrNameLst>
                                          <p:attrName>style.visibility</p:attrName>
                                        </p:attrNameLst>
                                      </p:cBhvr>
                                      <p:to>
                                        <p:strVal val="visible"/>
                                      </p:to>
                                    </p:set>
                                  </p:childTnLst>
                                </p:cTn>
                              </p:par>
                              <p:par>
                                <p:cTn id="80" presetID="23" presetClass="exit" presetSubtype="32" fill="hold" nodeType="withEffect">
                                  <p:stCondLst>
                                    <p:cond delay="2000"/>
                                  </p:stCondLst>
                                  <p:childTnLst>
                                    <p:anim calcmode="lin" valueType="num">
                                      <p:cBhvr>
                                        <p:cTn id="81" dur="500"/>
                                        <p:tgtEl>
                                          <p:spTgt spid="22"/>
                                        </p:tgtEl>
                                        <p:attrNameLst>
                                          <p:attrName>ppt_w</p:attrName>
                                        </p:attrNameLst>
                                      </p:cBhvr>
                                      <p:tavLst>
                                        <p:tav tm="0">
                                          <p:val>
                                            <p:strVal val="ppt_w"/>
                                          </p:val>
                                        </p:tav>
                                        <p:tav tm="100000">
                                          <p:val>
                                            <p:fltVal val="0"/>
                                          </p:val>
                                        </p:tav>
                                      </p:tavLst>
                                    </p:anim>
                                    <p:anim calcmode="lin" valueType="num">
                                      <p:cBhvr>
                                        <p:cTn id="82" dur="500"/>
                                        <p:tgtEl>
                                          <p:spTgt spid="22"/>
                                        </p:tgtEl>
                                        <p:attrNameLst>
                                          <p:attrName>ppt_h</p:attrName>
                                        </p:attrNameLst>
                                      </p:cBhvr>
                                      <p:tavLst>
                                        <p:tav tm="0">
                                          <p:val>
                                            <p:strVal val="ppt_h"/>
                                          </p:val>
                                        </p:tav>
                                        <p:tav tm="100000">
                                          <p:val>
                                            <p:fltVal val="0"/>
                                          </p:val>
                                        </p:tav>
                                      </p:tavLst>
                                    </p:anim>
                                    <p:set>
                                      <p:cBhvr>
                                        <p:cTn id="83" dur="1" fill="hold">
                                          <p:stCondLst>
                                            <p:cond delay="499"/>
                                          </p:stCondLst>
                                        </p:cTn>
                                        <p:tgtEl>
                                          <p:spTgt spid="22"/>
                                        </p:tgtEl>
                                        <p:attrNameLst>
                                          <p:attrName>style.visibility</p:attrName>
                                        </p:attrNameLst>
                                      </p:cBhvr>
                                      <p:to>
                                        <p:strVal val="hidden"/>
                                      </p:to>
                                    </p:set>
                                  </p:childTnLst>
                                </p:cTn>
                              </p:par>
                              <p:par>
                                <p:cTn id="84" presetID="1" presetClass="exit" presetSubtype="0" fill="hold" nodeType="withEffect">
                                  <p:stCondLst>
                                    <p:cond delay="2000"/>
                                  </p:stCondLst>
                                  <p:childTnLst>
                                    <p:set>
                                      <p:cBhvr>
                                        <p:cTn id="85"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76" grpId="0" animBg="1"/>
      <p:bldP spid="77" grpId="0" animBg="1"/>
      <p:bldP spid="24" grpId="0"/>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90" name="4" descr="n11 zalo Dinh Bac">
            <a:extLst>
              <a:ext uri="{FF2B5EF4-FFF2-40B4-BE49-F238E27FC236}">
                <a16:creationId xmlns:a16="http://schemas.microsoft.com/office/drawing/2014/main" id="{9CA86163-73B0-432D-9EA2-154D90D69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2054" y="5631287"/>
            <a:ext cx="5733785" cy="1417443"/>
          </a:xfrm>
          <a:prstGeom prst="rect">
            <a:avLst/>
          </a:prstGeom>
        </p:spPr>
      </p:pic>
      <p:pic>
        <p:nvPicPr>
          <p:cNvPr id="97" name="6" descr="n11 zalo Dinh Bac">
            <a:extLst>
              <a:ext uri="{FF2B5EF4-FFF2-40B4-BE49-F238E27FC236}">
                <a16:creationId xmlns:a16="http://schemas.microsoft.com/office/drawing/2014/main" id="{4B3A31D8-F32F-4FDC-A08C-D7EC7FFC73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161" y="2439677"/>
            <a:ext cx="5733785" cy="1417443"/>
          </a:xfrm>
          <a:prstGeom prst="rect">
            <a:avLst/>
          </a:prstGeom>
        </p:spPr>
      </p:pic>
      <p:pic>
        <p:nvPicPr>
          <p:cNvPr id="100" name="7" descr="n11 zalo Dinh Bac">
            <a:extLst>
              <a:ext uri="{FF2B5EF4-FFF2-40B4-BE49-F238E27FC236}">
                <a16:creationId xmlns:a16="http://schemas.microsoft.com/office/drawing/2014/main" id="{C4BD0492-C250-4A61-816D-EE51FA6B25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161" y="4035482"/>
            <a:ext cx="5733785" cy="1417443"/>
          </a:xfrm>
          <a:prstGeom prst="rect">
            <a:avLst/>
          </a:prstGeom>
        </p:spPr>
      </p:pic>
      <p:pic>
        <p:nvPicPr>
          <p:cNvPr id="103" name="8" descr="n11 zalo Dinh Bac">
            <a:extLst>
              <a:ext uri="{FF2B5EF4-FFF2-40B4-BE49-F238E27FC236}">
                <a16:creationId xmlns:a16="http://schemas.microsoft.com/office/drawing/2014/main" id="{2D41CB75-4F23-48E5-8A2F-5C88ED28D9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161" y="5631287"/>
            <a:ext cx="5733785" cy="1417443"/>
          </a:xfrm>
          <a:prstGeom prst="rect">
            <a:avLst/>
          </a:prstGeom>
        </p:spPr>
      </p:pic>
      <p:pic>
        <p:nvPicPr>
          <p:cNvPr id="94" name="5" descr="n11 zalo Dinh Bac">
            <a:extLst>
              <a:ext uri="{FF2B5EF4-FFF2-40B4-BE49-F238E27FC236}">
                <a16:creationId xmlns:a16="http://schemas.microsoft.com/office/drawing/2014/main" id="{FAC9E528-8691-496A-8580-A5F7C681D6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161" y="843872"/>
            <a:ext cx="5733785" cy="1417443"/>
          </a:xfrm>
          <a:prstGeom prst="rect">
            <a:avLst/>
          </a:prstGeom>
        </p:spPr>
      </p:pic>
      <p:pic>
        <p:nvPicPr>
          <p:cNvPr id="78" name="1" descr="n11 zalo Dinh Bac">
            <a:extLst>
              <a:ext uri="{FF2B5EF4-FFF2-40B4-BE49-F238E27FC236}">
                <a16:creationId xmlns:a16="http://schemas.microsoft.com/office/drawing/2014/main" id="{70B03BA4-8892-46EC-BCD4-7AA80E9781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27482" y="843872"/>
            <a:ext cx="5742930" cy="1417443"/>
          </a:xfrm>
          <a:prstGeom prst="rect">
            <a:avLst/>
          </a:prstGeom>
        </p:spPr>
      </p:pic>
      <p:sp>
        <p:nvSpPr>
          <p:cNvPr id="76" name="core1" descr="n11 zalo Dinh Bac">
            <a:extLst>
              <a:ext uri="{FF2B5EF4-FFF2-40B4-BE49-F238E27FC236}">
                <a16:creationId xmlns:a16="http://schemas.microsoft.com/office/drawing/2014/main" id="{178F47FA-77D9-4998-B266-26D7E435EA71}"/>
              </a:ext>
            </a:extLst>
          </p:cNvPr>
          <p:cNvSpPr/>
          <p:nvPr/>
        </p:nvSpPr>
        <p:spPr>
          <a:xfrm>
            <a:off x="7971878" y="94676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05</a:t>
            </a:r>
          </a:p>
        </p:txBody>
      </p:sp>
      <p:sp>
        <p:nvSpPr>
          <p:cNvPr id="77" name="aw1" descr="n11 zalo Dinh Bac">
            <a:extLst>
              <a:ext uri="{FF2B5EF4-FFF2-40B4-BE49-F238E27FC236}">
                <a16:creationId xmlns:a16="http://schemas.microsoft.com/office/drawing/2014/main" id="{7A3B9BE9-7ECF-460B-A78E-D005642EE4F6}"/>
              </a:ext>
            </a:extLst>
          </p:cNvPr>
          <p:cNvSpPr/>
          <p:nvPr/>
        </p:nvSpPr>
        <p:spPr>
          <a:xfrm>
            <a:off x="3413207" y="94676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dòng điện đi qua theo một chiều</a:t>
            </a:r>
          </a:p>
        </p:txBody>
      </p:sp>
      <p:pic>
        <p:nvPicPr>
          <p:cNvPr id="84" name="2" descr="n11 zalo Dinh Bac">
            <a:extLst>
              <a:ext uri="{FF2B5EF4-FFF2-40B4-BE49-F238E27FC236}">
                <a16:creationId xmlns:a16="http://schemas.microsoft.com/office/drawing/2014/main" id="{9D724775-B362-47F2-AAC3-DC300939B4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27482" y="2439677"/>
            <a:ext cx="5742930" cy="1417443"/>
          </a:xfrm>
          <a:prstGeom prst="rect">
            <a:avLst/>
          </a:prstGeom>
        </p:spPr>
      </p:pic>
      <p:sp>
        <p:nvSpPr>
          <p:cNvPr id="85" name="core2" descr="n11 zalo Dinh Bac">
            <a:extLst>
              <a:ext uri="{FF2B5EF4-FFF2-40B4-BE49-F238E27FC236}">
                <a16:creationId xmlns:a16="http://schemas.microsoft.com/office/drawing/2014/main" id="{C647358F-62FE-4ED4-AD14-E6ECBF5964AF}"/>
              </a:ext>
            </a:extLst>
          </p:cNvPr>
          <p:cNvSpPr/>
          <p:nvPr/>
        </p:nvSpPr>
        <p:spPr>
          <a:xfrm>
            <a:off x="7971878" y="2542569"/>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10</a:t>
            </a:r>
          </a:p>
        </p:txBody>
      </p:sp>
      <p:sp>
        <p:nvSpPr>
          <p:cNvPr id="86" name="aw2" descr="n11 zalo Dinh Bac">
            <a:extLst>
              <a:ext uri="{FF2B5EF4-FFF2-40B4-BE49-F238E27FC236}">
                <a16:creationId xmlns:a16="http://schemas.microsoft.com/office/drawing/2014/main" id="{68C386B6-4BFC-4307-8BA9-4463F7757411}"/>
              </a:ext>
            </a:extLst>
          </p:cNvPr>
          <p:cNvSpPr/>
          <p:nvPr/>
        </p:nvSpPr>
        <p:spPr>
          <a:xfrm>
            <a:off x="3413207" y="2542569"/>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có hai cực là anode (A) và cathode (K)</a:t>
            </a:r>
            <a:endParaRPr lang="en-US" sz="3300">
              <a:solidFill>
                <a:srgbClr val="FFFF00"/>
              </a:solidFill>
              <a:latin typeface="Calibri" panose="020F0502020204030204"/>
            </a:endParaRPr>
          </a:p>
        </p:txBody>
      </p:sp>
      <p:pic>
        <p:nvPicPr>
          <p:cNvPr id="87" name="3" descr="n11 zalo Dinh Bac">
            <a:extLst>
              <a:ext uri="{FF2B5EF4-FFF2-40B4-BE49-F238E27FC236}">
                <a16:creationId xmlns:a16="http://schemas.microsoft.com/office/drawing/2014/main" id="{CE54A576-DACC-4EF7-8909-D9783CC898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2054" y="4035482"/>
            <a:ext cx="5733785" cy="1417443"/>
          </a:xfrm>
          <a:prstGeom prst="rect">
            <a:avLst/>
          </a:prstGeom>
        </p:spPr>
      </p:pic>
      <p:pic>
        <p:nvPicPr>
          <p:cNvPr id="23" name="Picture 22" descr="n11 zalo Dinh Bac">
            <a:extLst>
              <a:ext uri="{FF2B5EF4-FFF2-40B4-BE49-F238E27FC236}">
                <a16:creationId xmlns:a16="http://schemas.microsoft.com/office/drawing/2014/main" id="{76E49B75-EFE0-4495-99FC-6AFAD7BCEA23}"/>
              </a:ext>
            </a:extLst>
          </p:cNvPr>
          <p:cNvPicPr>
            <a:picLocks noChangeAspect="1"/>
          </p:cNvPicPr>
          <p:nvPr/>
        </p:nvPicPr>
        <p:blipFill>
          <a:blip r:embed="rId10"/>
          <a:stretch>
            <a:fillRect/>
          </a:stretch>
        </p:blipFill>
        <p:spPr>
          <a:xfrm>
            <a:off x="1421223" y="7878830"/>
            <a:ext cx="15445554" cy="2039289"/>
          </a:xfrm>
          <a:prstGeom prst="rect">
            <a:avLst/>
          </a:prstGeom>
        </p:spPr>
      </p:pic>
      <p:sp>
        <p:nvSpPr>
          <p:cNvPr id="24" name="TextBox 23" descr="n11 zalo Dinh Bac">
            <a:extLst>
              <a:ext uri="{FF2B5EF4-FFF2-40B4-BE49-F238E27FC236}">
                <a16:creationId xmlns:a16="http://schemas.microsoft.com/office/drawing/2014/main" id="{D827EF16-142B-4309-8CDD-A87EDB17498D}"/>
              </a:ext>
            </a:extLst>
          </p:cNvPr>
          <p:cNvSpPr txBox="1"/>
          <p:nvPr/>
        </p:nvSpPr>
        <p:spPr>
          <a:xfrm rot="20393747">
            <a:off x="2094855" y="8397552"/>
            <a:ext cx="1531573" cy="1015663"/>
          </a:xfrm>
          <a:prstGeom prst="rect">
            <a:avLst/>
          </a:prstGeom>
          <a:noFill/>
        </p:spPr>
        <p:txBody>
          <a:bodyPr wrap="none" rtlCol="0">
            <a:spAutoFit/>
          </a:bodyPr>
          <a:lstStyle/>
          <a:p>
            <a:pPr algn="ctr" defTabSz="1371600">
              <a:defRPr/>
            </a:pPr>
            <a:r>
              <a:rPr lang="en-US" sz="3000">
                <a:solidFill>
                  <a:prstClr val="white"/>
                </a:solidFill>
                <a:latin typeface="Calibri" panose="020F0502020204030204"/>
                <a:ea typeface="Tahoma" panose="020B0604030504040204" pitchFamily="34" charset="0"/>
                <a:cs typeface="Tahoma" panose="020B0604030504040204" pitchFamily="34" charset="0"/>
              </a:rPr>
              <a:t>CÂU HỎI</a:t>
            </a:r>
          </a:p>
          <a:p>
            <a:pPr algn="ctr" defTabSz="1371600">
              <a:defRPr/>
            </a:pPr>
            <a:r>
              <a:rPr lang="en-US" sz="3000">
                <a:solidFill>
                  <a:prstClr val="white"/>
                </a:solidFill>
                <a:latin typeface="Calibri" panose="020F0502020204030204"/>
                <a:ea typeface="Tahoma" panose="020B0604030504040204" pitchFamily="34" charset="0"/>
                <a:cs typeface="Tahoma" panose="020B0604030504040204" pitchFamily="34" charset="0"/>
              </a:rPr>
              <a:t>(2)</a:t>
            </a:r>
          </a:p>
        </p:txBody>
      </p:sp>
      <p:sp>
        <p:nvSpPr>
          <p:cNvPr id="25" name="TextBox 24" descr="n11 zalo Dinh Bac">
            <a:extLst>
              <a:ext uri="{FF2B5EF4-FFF2-40B4-BE49-F238E27FC236}">
                <a16:creationId xmlns:a16="http://schemas.microsoft.com/office/drawing/2014/main" id="{B6C48B82-3B52-49C4-8CB3-C59A9167016C}"/>
              </a:ext>
            </a:extLst>
          </p:cNvPr>
          <p:cNvSpPr txBox="1"/>
          <p:nvPr/>
        </p:nvSpPr>
        <p:spPr>
          <a:xfrm>
            <a:off x="4698924" y="8611969"/>
            <a:ext cx="12141276" cy="646331"/>
          </a:xfrm>
          <a:prstGeom prst="rect">
            <a:avLst/>
          </a:prstGeom>
          <a:noFill/>
        </p:spPr>
        <p:txBody>
          <a:bodyPr wrap="square" rtlCol="0">
            <a:spAutoFit/>
          </a:bodyPr>
          <a:lstStyle/>
          <a:p>
            <a:pPr defTabSz="1371600">
              <a:defRPr/>
            </a:pPr>
            <a:r>
              <a:rPr lang="en-US" sz="3600">
                <a:solidFill>
                  <a:prstClr val="white"/>
                </a:solidFill>
              </a:rPr>
              <a:t>Nêu cấu tạo của diode bán dẫn?</a:t>
            </a:r>
          </a:p>
        </p:txBody>
      </p:sp>
      <p:pic>
        <p:nvPicPr>
          <p:cNvPr id="26" name="red 1" descr="n11 zalo Dinh Bac">
            <a:extLst>
              <a:ext uri="{FF2B5EF4-FFF2-40B4-BE49-F238E27FC236}">
                <a16:creationId xmlns:a16="http://schemas.microsoft.com/office/drawing/2014/main" id="{A41295B0-F815-4418-B027-0A6DE4107642}"/>
              </a:ext>
            </a:extLst>
          </p:cNvPr>
          <p:cNvPicPr>
            <a:picLocks noChangeAspect="1"/>
          </p:cNvPicPr>
          <p:nvPr/>
        </p:nvPicPr>
        <p:blipFill>
          <a:blip r:embed="rId11"/>
          <a:stretch>
            <a:fillRect/>
          </a:stretch>
        </p:blipFill>
        <p:spPr>
          <a:xfrm>
            <a:off x="7597823" y="-2990198"/>
            <a:ext cx="3248673" cy="3248673"/>
          </a:xfrm>
          <a:prstGeom prst="rect">
            <a:avLst/>
          </a:prstGeom>
        </p:spPr>
      </p:pic>
      <p:pic>
        <p:nvPicPr>
          <p:cNvPr id="27" name="red 2" descr="n11 zalo Dinh Bac">
            <a:extLst>
              <a:ext uri="{FF2B5EF4-FFF2-40B4-BE49-F238E27FC236}">
                <a16:creationId xmlns:a16="http://schemas.microsoft.com/office/drawing/2014/main" id="{825C9519-C917-4E54-B52B-963B95756CBA}"/>
              </a:ext>
            </a:extLst>
          </p:cNvPr>
          <p:cNvPicPr>
            <a:picLocks noChangeAspect="1"/>
          </p:cNvPicPr>
          <p:nvPr/>
        </p:nvPicPr>
        <p:blipFill>
          <a:blip r:embed="rId12"/>
          <a:stretch>
            <a:fillRect/>
          </a:stretch>
        </p:blipFill>
        <p:spPr>
          <a:xfrm>
            <a:off x="5756284" y="-2989062"/>
            <a:ext cx="6931754" cy="3246402"/>
          </a:xfrm>
          <a:prstGeom prst="rect">
            <a:avLst/>
          </a:prstGeom>
        </p:spPr>
      </p:pic>
      <p:pic>
        <p:nvPicPr>
          <p:cNvPr id="28" name="red 3" descr="n11 zalo Dinh Bac">
            <a:extLst>
              <a:ext uri="{FF2B5EF4-FFF2-40B4-BE49-F238E27FC236}">
                <a16:creationId xmlns:a16="http://schemas.microsoft.com/office/drawing/2014/main" id="{9B00796D-392F-4013-809E-DCFCDE32F2F9}"/>
              </a:ext>
            </a:extLst>
          </p:cNvPr>
          <p:cNvPicPr>
            <a:picLocks noChangeAspect="1"/>
          </p:cNvPicPr>
          <p:nvPr/>
        </p:nvPicPr>
        <p:blipFill>
          <a:blip r:embed="rId13"/>
          <a:stretch>
            <a:fillRect/>
          </a:stretch>
        </p:blipFill>
        <p:spPr>
          <a:xfrm>
            <a:off x="3913609" y="-2989062"/>
            <a:ext cx="10617104" cy="3246402"/>
          </a:xfrm>
          <a:prstGeom prst="rect">
            <a:avLst/>
          </a:prstGeom>
        </p:spPr>
      </p:pic>
      <p:pic>
        <p:nvPicPr>
          <p:cNvPr id="30" name="red button 4" descr="n11 zalo Dinh Bac">
            <a:extLst>
              <a:ext uri="{FF2B5EF4-FFF2-40B4-BE49-F238E27FC236}">
                <a16:creationId xmlns:a16="http://schemas.microsoft.com/office/drawing/2014/main" id="{F501734A-7BD7-425E-B5FD-DCA4B5F85A1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31" name="red 1" descr="n11 zalo Dinh Bac">
            <a:extLst>
              <a:ext uri="{FF2B5EF4-FFF2-40B4-BE49-F238E27FC236}">
                <a16:creationId xmlns:a16="http://schemas.microsoft.com/office/drawing/2014/main" id="{986635EC-2704-4217-B149-4BFFC5840070}"/>
              </a:ext>
            </a:extLst>
          </p:cNvPr>
          <p:cNvPicPr>
            <a:picLocks noChangeAspect="1"/>
          </p:cNvPicPr>
          <p:nvPr/>
        </p:nvPicPr>
        <p:blipFill>
          <a:blip r:embed="rId11"/>
          <a:stretch>
            <a:fillRect/>
          </a:stretch>
        </p:blipFill>
        <p:spPr>
          <a:xfrm>
            <a:off x="7597823" y="-2990198"/>
            <a:ext cx="3248673" cy="3248673"/>
          </a:xfrm>
          <a:prstGeom prst="rect">
            <a:avLst/>
          </a:prstGeom>
        </p:spPr>
      </p:pic>
      <p:pic>
        <p:nvPicPr>
          <p:cNvPr id="32" name="red button 3" descr="n11 zalo Dinh Bac">
            <a:extLst>
              <a:ext uri="{FF2B5EF4-FFF2-40B4-BE49-F238E27FC236}">
                <a16:creationId xmlns:a16="http://schemas.microsoft.com/office/drawing/2014/main" id="{E3DF0394-E095-404A-8DD0-BA5F82525B4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33" name="red button 2" descr="n11 zalo Dinh Bac">
            <a:extLst>
              <a:ext uri="{FF2B5EF4-FFF2-40B4-BE49-F238E27FC236}">
                <a16:creationId xmlns:a16="http://schemas.microsoft.com/office/drawing/2014/main" id="{5F86E86C-7751-42ED-B181-0CD121DD14B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34" name="red button 1" descr="n11 zalo Dinh Bac">
            <a:extLst>
              <a:ext uri="{FF2B5EF4-FFF2-40B4-BE49-F238E27FC236}">
                <a16:creationId xmlns:a16="http://schemas.microsoft.com/office/drawing/2014/main" id="{7A76C853-CB84-4C75-A385-5AF186E0D37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spTree>
    <p:extLst>
      <p:ext uri="{BB962C8B-B14F-4D97-AF65-F5344CB8AC3E}">
        <p14:creationId xmlns:p14="http://schemas.microsoft.com/office/powerpoint/2010/main" val="347300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5"/>
                                        </p:tgtEl>
                                        <p:attrNameLst>
                                          <p:attrName>ppt_y</p:attrName>
                                        </p:attrNameLst>
                                      </p:cBhvr>
                                      <p:tavLst>
                                        <p:tav tm="0">
                                          <p:val>
                                            <p:strVal val="#ppt_y"/>
                                          </p:val>
                                        </p:tav>
                                        <p:tav tm="100000">
                                          <p:val>
                                            <p:strVal val="#ppt_y"/>
                                          </p:val>
                                        </p:tav>
                                      </p:tavLst>
                                    </p:anim>
                                    <p:anim calcmode="lin" valueType="num">
                                      <p:cBhvr>
                                        <p:cTn id="1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8"/>
                    </p:tgtEl>
                  </p:cond>
                </p:stCondLst>
                <p:endSync evt="end" delay="0">
                  <p:rtn val="all"/>
                </p:endSync>
                <p:childTnLst>
                  <p:par>
                    <p:cTn id="23" fill="hold">
                      <p:stCondLst>
                        <p:cond delay="0"/>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78"/>
                                        </p:tgtEl>
                                      </p:cBhvr>
                                    </p:animEffect>
                                    <p:set>
                                      <p:cBhvr>
                                        <p:cTn id="27"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heck mark.wav"/>
                                        </p:tgtEl>
                                      </p:cMediaNode>
                                    </p:audio>
                                  </p:sub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wipe(left)">
                                      <p:cBhvr>
                                        <p:cTn id="31" dur="500"/>
                                        <p:tgtEl>
                                          <p:spTgt spid="77"/>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wipe(left)">
                                      <p:cBhvr>
                                        <p:cTn id="35" dur="500"/>
                                        <p:tgtEl>
                                          <p:spTgt spid="76"/>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8"/>
                  </p:tgtEl>
                </p:cond>
              </p:nextCondLst>
            </p:seq>
            <p:seq concurrent="1" nextAc="seek">
              <p:cTn id="36" restart="whenNotActive" fill="hold" evtFilter="cancelBubble" nodeType="interactiveSeq">
                <p:stCondLst>
                  <p:cond evt="onClick" delay="0">
                    <p:tgtEl>
                      <p:spTgt spid="84"/>
                    </p:tgtEl>
                  </p:cond>
                </p:stCondLst>
                <p:endSync evt="end" delay="0">
                  <p:rtn val="all"/>
                </p:endSync>
                <p:childTnLst>
                  <p:par>
                    <p:cTn id="37" fill="hold">
                      <p:stCondLst>
                        <p:cond delay="0"/>
                      </p:stCondLst>
                      <p:childTnLst>
                        <p:par>
                          <p:cTn id="38" fill="hold">
                            <p:stCondLst>
                              <p:cond delay="0"/>
                            </p:stCondLst>
                            <p:childTnLst>
                              <p:par>
                                <p:cTn id="39" presetID="22" presetClass="exit" presetSubtype="4" fill="hold" nodeType="clickEffect">
                                  <p:stCondLst>
                                    <p:cond delay="0"/>
                                  </p:stCondLst>
                                  <p:childTnLst>
                                    <p:animEffect transition="out" filter="wipe(down)">
                                      <p:cBhvr>
                                        <p:cTn id="40" dur="500"/>
                                        <p:tgtEl>
                                          <p:spTgt spid="84"/>
                                        </p:tgtEl>
                                      </p:cBhvr>
                                    </p:animEffect>
                                    <p:set>
                                      <p:cBhvr>
                                        <p:cTn id="41" dur="1" fill="hold">
                                          <p:stCondLst>
                                            <p:cond delay="499"/>
                                          </p:stCondLst>
                                        </p:cTn>
                                        <p:tgtEl>
                                          <p:spTgt spid="8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Check mark.wav"/>
                                        </p:tgtEl>
                                      </p:cMediaNode>
                                    </p:audio>
                                  </p:sub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wipe(left)">
                                      <p:cBhvr>
                                        <p:cTn id="45" dur="500"/>
                                        <p:tgtEl>
                                          <p:spTgt spid="86"/>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wipe(left)">
                                      <p:cBhvr>
                                        <p:cTn id="49" dur="500"/>
                                        <p:tgtEl>
                                          <p:spTgt spid="85"/>
                                        </p:tgtEl>
                                      </p:cBhvr>
                                    </p:animEffect>
                                  </p:childTnLst>
                                  <p:subTnLst>
                                    <p:audio>
                                      <p:cMediaNode>
                                        <p:cTn display="0" masterRel="sameClick">
                                          <p:stCondLst>
                                            <p:cond evt="begin" delay="0">
                                              <p:tn val="4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84"/>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34"/>
                                        </p:tgtEl>
                                      </p:cBhvr>
                                    </p:animEffect>
                                    <p:animScale>
                                      <p:cBhvr>
                                        <p:cTn id="55" dur="250" autoRev="1" fill="hold"/>
                                        <p:tgtEl>
                                          <p:spTgt spid="34"/>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par>
                                <p:cTn id="56" presetID="1"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childTnLst>
                                </p:cTn>
                              </p:par>
                              <p:par>
                                <p:cTn id="58" presetID="1" presetClass="exit" presetSubtype="0" fill="hold" nodeType="withEffect">
                                  <p:stCondLst>
                                    <p:cond delay="500"/>
                                  </p:stCondLst>
                                  <p:childTnLst>
                                    <p:set>
                                      <p:cBhvr>
                                        <p:cTn id="59" dur="1" fill="hold">
                                          <p:stCondLst>
                                            <p:cond delay="0"/>
                                          </p:stCondLst>
                                        </p:cTn>
                                        <p:tgtEl>
                                          <p:spTgt spid="34"/>
                                        </p:tgtEl>
                                        <p:attrNameLst>
                                          <p:attrName>style.visibility</p:attrName>
                                        </p:attrNameLst>
                                      </p:cBhvr>
                                      <p:to>
                                        <p:strVal val="hidden"/>
                                      </p:to>
                                    </p:set>
                                  </p:childTnLst>
                                </p:cTn>
                              </p:par>
                              <p:par>
                                <p:cTn id="60" presetID="1" presetClass="exit" presetSubtype="0" fill="hold" nodeType="withEffect">
                                  <p:stCondLst>
                                    <p:cond delay="2000"/>
                                  </p:stCondLst>
                                  <p:childTnLst>
                                    <p:set>
                                      <p:cBhvr>
                                        <p:cTn id="6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33"/>
                                        </p:tgtEl>
                                      </p:cBhvr>
                                    </p:animEffect>
                                    <p:animScale>
                                      <p:cBhvr>
                                        <p:cTn id="67" dur="250" autoRev="1" fill="hold"/>
                                        <p:tgtEl>
                                          <p:spTgt spid="33"/>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par>
                                <p:cTn id="68" presetID="1" presetClass="entr" presetSubtype="0"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1" presetClass="exit" presetSubtype="0" fill="hold" nodeType="withEffect">
                                  <p:stCondLst>
                                    <p:cond delay="500"/>
                                  </p:stCondLst>
                                  <p:childTnLst>
                                    <p:set>
                                      <p:cBhvr>
                                        <p:cTn id="71" dur="1" fill="hold">
                                          <p:stCondLst>
                                            <p:cond delay="0"/>
                                          </p:stCondLst>
                                        </p:cTn>
                                        <p:tgtEl>
                                          <p:spTgt spid="33"/>
                                        </p:tgtEl>
                                        <p:attrNameLst>
                                          <p:attrName>style.visibility</p:attrName>
                                        </p:attrNameLst>
                                      </p:cBhvr>
                                      <p:to>
                                        <p:strVal val="hidden"/>
                                      </p:to>
                                    </p:set>
                                  </p:childTnLst>
                                </p:cTn>
                              </p:par>
                              <p:par>
                                <p:cTn id="72" presetID="1" presetClass="exit" presetSubtype="0" fill="hold" nodeType="withEffect">
                                  <p:stCondLst>
                                    <p:cond delay="2000"/>
                                  </p:stCondLst>
                                  <p:childTnLst>
                                    <p:set>
                                      <p:cBhvr>
                                        <p:cTn id="73"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0" presetID="1" presetClass="entr" presetSubtype="0" fill="hold" nodeType="withEffect">
                                  <p:stCondLst>
                                    <p:cond delay="0"/>
                                  </p:stCondLst>
                                  <p:childTnLst>
                                    <p:set>
                                      <p:cBhvr>
                                        <p:cTn id="81" dur="1" fill="hold">
                                          <p:stCondLst>
                                            <p:cond delay="0"/>
                                          </p:stCondLst>
                                        </p:cTn>
                                        <p:tgtEl>
                                          <p:spTgt spid="28"/>
                                        </p:tgtEl>
                                        <p:attrNameLst>
                                          <p:attrName>style.visibility</p:attrName>
                                        </p:attrNameLst>
                                      </p:cBhvr>
                                      <p:to>
                                        <p:strVal val="visible"/>
                                      </p:to>
                                    </p:set>
                                  </p:childTnLst>
                                </p:cTn>
                              </p:par>
                              <p:par>
                                <p:cTn id="82" presetID="1" presetClass="exit" presetSubtype="0" fill="hold" nodeType="withEffect">
                                  <p:stCondLst>
                                    <p:cond delay="500"/>
                                  </p:stCondLst>
                                  <p:childTnLst>
                                    <p:set>
                                      <p:cBhvr>
                                        <p:cTn id="83" dur="1" fill="hold">
                                          <p:stCondLst>
                                            <p:cond delay="0"/>
                                          </p:stCondLst>
                                        </p:cTn>
                                        <p:tgtEl>
                                          <p:spTgt spid="32"/>
                                        </p:tgtEl>
                                        <p:attrNameLst>
                                          <p:attrName>style.visibility</p:attrName>
                                        </p:attrNameLst>
                                      </p:cBhvr>
                                      <p:to>
                                        <p:strVal val="hidden"/>
                                      </p:to>
                                    </p:set>
                                  </p:childTnLst>
                                </p:cTn>
                              </p:par>
                              <p:par>
                                <p:cTn id="84" presetID="1" presetClass="exit" presetSubtype="0" fill="hold" nodeType="withEffect">
                                  <p:stCondLst>
                                    <p:cond delay="2000"/>
                                  </p:stCondLst>
                                  <p:childTnLst>
                                    <p:set>
                                      <p:cBhvr>
                                        <p:cTn id="85"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0"/>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30"/>
                                        </p:tgtEl>
                                      </p:cBhvr>
                                    </p:animEffect>
                                    <p:animScale>
                                      <p:cBhvr>
                                        <p:cTn id="91" dur="250" autoRev="1" fill="hold"/>
                                        <p:tgtEl>
                                          <p:spTgt spid="30"/>
                                        </p:tgtEl>
                                      </p:cBhvr>
                                      <p:by x="105000" y="105000"/>
                                    </p:animScale>
                                  </p:childTnLst>
                                  <p:subTnLst>
                                    <p:audio>
                                      <p:cMediaNode>
                                        <p:cTn display="0" masterRel="sameClick">
                                          <p:stCondLst>
                                            <p:cond evt="begin" delay="0">
                                              <p:tn val="89"/>
                                            </p:cond>
                                          </p:stCondLst>
                                          <p:endCondLst>
                                            <p:cond evt="onStopAudio" delay="0">
                                              <p:tgtEl>
                                                <p:sldTgt/>
                                              </p:tgtEl>
                                            </p:cond>
                                          </p:endCondLst>
                                        </p:cTn>
                                        <p:tgtEl>
                                          <p:sndTgt r:embed="rId5" name="Wrong Buzzer.wav"/>
                                        </p:tgtEl>
                                      </p:cMediaNode>
                                    </p:audio>
                                  </p:subTnLst>
                                </p:cTn>
                              </p:par>
                              <p:par>
                                <p:cTn id="92" presetID="1" presetClass="entr" presetSubtype="0" fill="hold" nodeType="withEffect">
                                  <p:stCondLst>
                                    <p:cond delay="0"/>
                                  </p:stCondLst>
                                  <p:childTnLst>
                                    <p:set>
                                      <p:cBhvr>
                                        <p:cTn id="93" dur="1" fill="hold">
                                          <p:stCondLst>
                                            <p:cond delay="0"/>
                                          </p:stCondLst>
                                        </p:cTn>
                                        <p:tgtEl>
                                          <p:spTgt spid="31"/>
                                        </p:tgtEl>
                                        <p:attrNameLst>
                                          <p:attrName>style.visibility</p:attrName>
                                        </p:attrNameLst>
                                      </p:cBhvr>
                                      <p:to>
                                        <p:strVal val="visible"/>
                                      </p:to>
                                    </p:set>
                                  </p:childTnLst>
                                </p:cTn>
                              </p:par>
                              <p:par>
                                <p:cTn id="94" presetID="23" presetClass="exit" presetSubtype="32" fill="hold" nodeType="withEffect">
                                  <p:stCondLst>
                                    <p:cond delay="2000"/>
                                  </p:stCondLst>
                                  <p:childTnLst>
                                    <p:anim calcmode="lin" valueType="num">
                                      <p:cBhvr>
                                        <p:cTn id="95" dur="500"/>
                                        <p:tgtEl>
                                          <p:spTgt spid="30"/>
                                        </p:tgtEl>
                                        <p:attrNameLst>
                                          <p:attrName>ppt_w</p:attrName>
                                        </p:attrNameLst>
                                      </p:cBhvr>
                                      <p:tavLst>
                                        <p:tav tm="0">
                                          <p:val>
                                            <p:strVal val="ppt_w"/>
                                          </p:val>
                                        </p:tav>
                                        <p:tav tm="100000">
                                          <p:val>
                                            <p:fltVal val="0"/>
                                          </p:val>
                                        </p:tav>
                                      </p:tavLst>
                                    </p:anim>
                                    <p:anim calcmode="lin" valueType="num">
                                      <p:cBhvr>
                                        <p:cTn id="96" dur="500"/>
                                        <p:tgtEl>
                                          <p:spTgt spid="30"/>
                                        </p:tgtEl>
                                        <p:attrNameLst>
                                          <p:attrName>ppt_h</p:attrName>
                                        </p:attrNameLst>
                                      </p:cBhvr>
                                      <p:tavLst>
                                        <p:tav tm="0">
                                          <p:val>
                                            <p:strVal val="ppt_h"/>
                                          </p:val>
                                        </p:tav>
                                        <p:tav tm="100000">
                                          <p:val>
                                            <p:fltVal val="0"/>
                                          </p:val>
                                        </p:tav>
                                      </p:tavLst>
                                    </p:anim>
                                    <p:set>
                                      <p:cBhvr>
                                        <p:cTn id="97" dur="1" fill="hold">
                                          <p:stCondLst>
                                            <p:cond delay="499"/>
                                          </p:stCondLst>
                                        </p:cTn>
                                        <p:tgtEl>
                                          <p:spTgt spid="30"/>
                                        </p:tgtEl>
                                        <p:attrNameLst>
                                          <p:attrName>style.visibility</p:attrName>
                                        </p:attrNameLst>
                                      </p:cBhvr>
                                      <p:to>
                                        <p:strVal val="hidden"/>
                                      </p:to>
                                    </p:set>
                                  </p:childTnLst>
                                </p:cTn>
                              </p:par>
                              <p:par>
                                <p:cTn id="98" presetID="1" presetClass="exit" presetSubtype="0" fill="hold" nodeType="withEffect">
                                  <p:stCondLst>
                                    <p:cond delay="2000"/>
                                  </p:stCondLst>
                                  <p:childTnLst>
                                    <p:set>
                                      <p:cBhvr>
                                        <p:cTn id="99"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76" grpId="0" animBg="1"/>
      <p:bldP spid="77" grpId="0" animBg="1"/>
      <p:bldP spid="85" grpId="0" animBg="1"/>
      <p:bldP spid="86" grpId="0" animBg="1"/>
      <p:bldP spid="24" grpId="0"/>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90" name="4" descr="n11 zalo Dinh Bac">
            <a:extLst>
              <a:ext uri="{FF2B5EF4-FFF2-40B4-BE49-F238E27FC236}">
                <a16:creationId xmlns:a16="http://schemas.microsoft.com/office/drawing/2014/main" id="{9CA86163-73B0-432D-9EA2-154D90D69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2054" y="5631287"/>
            <a:ext cx="5733785" cy="1417443"/>
          </a:xfrm>
          <a:prstGeom prst="rect">
            <a:avLst/>
          </a:prstGeom>
        </p:spPr>
      </p:pic>
      <p:pic>
        <p:nvPicPr>
          <p:cNvPr id="97" name="6" descr="n11 zalo Dinh Bac">
            <a:extLst>
              <a:ext uri="{FF2B5EF4-FFF2-40B4-BE49-F238E27FC236}">
                <a16:creationId xmlns:a16="http://schemas.microsoft.com/office/drawing/2014/main" id="{4B3A31D8-F32F-4FDC-A08C-D7EC7FFC73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161" y="2439677"/>
            <a:ext cx="5733785" cy="1417443"/>
          </a:xfrm>
          <a:prstGeom prst="rect">
            <a:avLst/>
          </a:prstGeom>
        </p:spPr>
      </p:pic>
      <p:pic>
        <p:nvPicPr>
          <p:cNvPr id="100" name="7" descr="n11 zalo Dinh Bac">
            <a:extLst>
              <a:ext uri="{FF2B5EF4-FFF2-40B4-BE49-F238E27FC236}">
                <a16:creationId xmlns:a16="http://schemas.microsoft.com/office/drawing/2014/main" id="{C4BD0492-C250-4A61-816D-EE51FA6B25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161" y="4035482"/>
            <a:ext cx="5733785" cy="1417443"/>
          </a:xfrm>
          <a:prstGeom prst="rect">
            <a:avLst/>
          </a:prstGeom>
        </p:spPr>
      </p:pic>
      <p:pic>
        <p:nvPicPr>
          <p:cNvPr id="103" name="8" descr="n11 zalo Dinh Bac">
            <a:extLst>
              <a:ext uri="{FF2B5EF4-FFF2-40B4-BE49-F238E27FC236}">
                <a16:creationId xmlns:a16="http://schemas.microsoft.com/office/drawing/2014/main" id="{2D41CB75-4F23-48E5-8A2F-5C88ED28D9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161" y="5631287"/>
            <a:ext cx="5733785" cy="1417443"/>
          </a:xfrm>
          <a:prstGeom prst="rect">
            <a:avLst/>
          </a:prstGeom>
        </p:spPr>
      </p:pic>
      <p:pic>
        <p:nvPicPr>
          <p:cNvPr id="94" name="5" descr="n11 zalo Dinh Bac">
            <a:extLst>
              <a:ext uri="{FF2B5EF4-FFF2-40B4-BE49-F238E27FC236}">
                <a16:creationId xmlns:a16="http://schemas.microsoft.com/office/drawing/2014/main" id="{FAC9E528-8691-496A-8580-A5F7C681D6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161" y="843872"/>
            <a:ext cx="5733785" cy="1417443"/>
          </a:xfrm>
          <a:prstGeom prst="rect">
            <a:avLst/>
          </a:prstGeom>
        </p:spPr>
      </p:pic>
      <p:pic>
        <p:nvPicPr>
          <p:cNvPr id="78" name="1" descr="n11 zalo Dinh Bac">
            <a:extLst>
              <a:ext uri="{FF2B5EF4-FFF2-40B4-BE49-F238E27FC236}">
                <a16:creationId xmlns:a16="http://schemas.microsoft.com/office/drawing/2014/main" id="{70B03BA4-8892-46EC-BCD4-7AA80E9781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27482" y="843872"/>
            <a:ext cx="5742930" cy="1417443"/>
          </a:xfrm>
          <a:prstGeom prst="rect">
            <a:avLst/>
          </a:prstGeom>
        </p:spPr>
      </p:pic>
      <p:pic>
        <p:nvPicPr>
          <p:cNvPr id="84" name="2" descr="n11 zalo Dinh Bac">
            <a:extLst>
              <a:ext uri="{FF2B5EF4-FFF2-40B4-BE49-F238E27FC236}">
                <a16:creationId xmlns:a16="http://schemas.microsoft.com/office/drawing/2014/main" id="{9D724775-B362-47F2-AAC3-DC300939B4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27482" y="2439677"/>
            <a:ext cx="5742930" cy="1417443"/>
          </a:xfrm>
          <a:prstGeom prst="rect">
            <a:avLst/>
          </a:prstGeom>
        </p:spPr>
      </p:pic>
      <p:pic>
        <p:nvPicPr>
          <p:cNvPr id="87" name="3" descr="n11 zalo Dinh Bac">
            <a:extLst>
              <a:ext uri="{FF2B5EF4-FFF2-40B4-BE49-F238E27FC236}">
                <a16:creationId xmlns:a16="http://schemas.microsoft.com/office/drawing/2014/main" id="{CE54A576-DACC-4EF7-8909-D9783CC898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7482" y="4035482"/>
            <a:ext cx="5742930" cy="1417443"/>
          </a:xfrm>
          <a:prstGeom prst="rect">
            <a:avLst/>
          </a:prstGeom>
        </p:spPr>
      </p:pic>
      <p:sp>
        <p:nvSpPr>
          <p:cNvPr id="88" name="core3" descr="n11 zalo Dinh Bac">
            <a:extLst>
              <a:ext uri="{FF2B5EF4-FFF2-40B4-BE49-F238E27FC236}">
                <a16:creationId xmlns:a16="http://schemas.microsoft.com/office/drawing/2014/main" id="{541A3F02-800F-48BA-B4B9-17284A2AEF28}"/>
              </a:ext>
            </a:extLst>
          </p:cNvPr>
          <p:cNvSpPr/>
          <p:nvPr/>
        </p:nvSpPr>
        <p:spPr>
          <a:xfrm>
            <a:off x="7971878" y="413837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08</a:t>
            </a:r>
          </a:p>
        </p:txBody>
      </p:sp>
      <p:sp>
        <p:nvSpPr>
          <p:cNvPr id="89" name="aw3" descr="n11 zalo Dinh Bac">
            <a:extLst>
              <a:ext uri="{FF2B5EF4-FFF2-40B4-BE49-F238E27FC236}">
                <a16:creationId xmlns:a16="http://schemas.microsoft.com/office/drawing/2014/main" id="{DD843874-8034-44C1-B56C-3A0ED5F982B7}"/>
              </a:ext>
            </a:extLst>
          </p:cNvPr>
          <p:cNvSpPr/>
          <p:nvPr/>
        </p:nvSpPr>
        <p:spPr>
          <a:xfrm>
            <a:off x="3413207" y="413837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70000"/>
              </a:lnSpc>
              <a:defRPr/>
            </a:pPr>
            <a:r>
              <a:rPr lang="vi-VN" sz="3300">
                <a:solidFill>
                  <a:srgbClr val="FFFF00"/>
                </a:solidFill>
                <a:latin typeface="Calibri" panose="020F0502020204030204"/>
              </a:rPr>
              <a:t>anode nối với cực dương và cathode nối với cực âm của nguồn</a:t>
            </a:r>
            <a:endParaRPr lang="en-US" sz="3300">
              <a:solidFill>
                <a:srgbClr val="FFFF00"/>
              </a:solidFill>
              <a:latin typeface="Calibri" panose="020F0502020204030204"/>
            </a:endParaRPr>
          </a:p>
        </p:txBody>
      </p:sp>
      <p:pic>
        <p:nvPicPr>
          <p:cNvPr id="23" name="Picture 22" descr="n11 zalo Dinh Bac">
            <a:extLst>
              <a:ext uri="{FF2B5EF4-FFF2-40B4-BE49-F238E27FC236}">
                <a16:creationId xmlns:a16="http://schemas.microsoft.com/office/drawing/2014/main" id="{76E49B75-EFE0-4495-99FC-6AFAD7BCEA23}"/>
              </a:ext>
            </a:extLst>
          </p:cNvPr>
          <p:cNvPicPr>
            <a:picLocks noChangeAspect="1"/>
          </p:cNvPicPr>
          <p:nvPr/>
        </p:nvPicPr>
        <p:blipFill>
          <a:blip r:embed="rId11"/>
          <a:stretch>
            <a:fillRect/>
          </a:stretch>
        </p:blipFill>
        <p:spPr>
          <a:xfrm>
            <a:off x="1421223" y="7878830"/>
            <a:ext cx="15445554" cy="2039289"/>
          </a:xfrm>
          <a:prstGeom prst="rect">
            <a:avLst/>
          </a:prstGeom>
        </p:spPr>
      </p:pic>
      <p:sp>
        <p:nvSpPr>
          <p:cNvPr id="24" name="TextBox 23" descr="n11 zalo Dinh Bac">
            <a:extLst>
              <a:ext uri="{FF2B5EF4-FFF2-40B4-BE49-F238E27FC236}">
                <a16:creationId xmlns:a16="http://schemas.microsoft.com/office/drawing/2014/main" id="{D827EF16-142B-4309-8CDD-A87EDB17498D}"/>
              </a:ext>
            </a:extLst>
          </p:cNvPr>
          <p:cNvSpPr txBox="1"/>
          <p:nvPr/>
        </p:nvSpPr>
        <p:spPr>
          <a:xfrm rot="20393747">
            <a:off x="2094855" y="8397552"/>
            <a:ext cx="1531573" cy="1015663"/>
          </a:xfrm>
          <a:prstGeom prst="rect">
            <a:avLst/>
          </a:prstGeom>
          <a:noFill/>
        </p:spPr>
        <p:txBody>
          <a:bodyPr wrap="none" rtlCol="0">
            <a:spAutoFit/>
          </a:bodyPr>
          <a:lstStyle/>
          <a:p>
            <a:pPr algn="ctr" defTabSz="1371600">
              <a:defRPr/>
            </a:pPr>
            <a:r>
              <a:rPr lang="en-US" sz="3000">
                <a:solidFill>
                  <a:prstClr val="white"/>
                </a:solidFill>
                <a:latin typeface="Calibri" panose="020F0502020204030204"/>
                <a:ea typeface="Tahoma" panose="020B0604030504040204" pitchFamily="34" charset="0"/>
                <a:cs typeface="Tahoma" panose="020B0604030504040204" pitchFamily="34" charset="0"/>
              </a:rPr>
              <a:t>CÂU HỎI</a:t>
            </a:r>
          </a:p>
          <a:p>
            <a:pPr algn="ctr" defTabSz="1371600">
              <a:defRPr/>
            </a:pPr>
            <a:r>
              <a:rPr lang="en-US" sz="3000">
                <a:solidFill>
                  <a:prstClr val="white"/>
                </a:solidFill>
                <a:latin typeface="Calibri" panose="020F0502020204030204"/>
                <a:ea typeface="Tahoma" panose="020B0604030504040204" pitchFamily="34" charset="0"/>
                <a:cs typeface="Tahoma" panose="020B0604030504040204" pitchFamily="34" charset="0"/>
              </a:rPr>
              <a:t>(3)</a:t>
            </a:r>
          </a:p>
        </p:txBody>
      </p:sp>
      <p:sp>
        <p:nvSpPr>
          <p:cNvPr id="25" name="TextBox 24" descr="n11 zalo Dinh Bac">
            <a:extLst>
              <a:ext uri="{FF2B5EF4-FFF2-40B4-BE49-F238E27FC236}">
                <a16:creationId xmlns:a16="http://schemas.microsoft.com/office/drawing/2014/main" id="{B6C48B82-3B52-49C4-8CB3-C59A9167016C}"/>
              </a:ext>
            </a:extLst>
          </p:cNvPr>
          <p:cNvSpPr txBox="1"/>
          <p:nvPr/>
        </p:nvSpPr>
        <p:spPr>
          <a:xfrm>
            <a:off x="4380720" y="8611969"/>
            <a:ext cx="12141276" cy="646331"/>
          </a:xfrm>
          <a:prstGeom prst="rect">
            <a:avLst/>
          </a:prstGeom>
          <a:noFill/>
        </p:spPr>
        <p:txBody>
          <a:bodyPr wrap="square" rtlCol="0">
            <a:spAutoFit/>
          </a:bodyPr>
          <a:lstStyle/>
          <a:p>
            <a:pPr defTabSz="1371600">
              <a:defRPr/>
            </a:pPr>
            <a:r>
              <a:rPr lang="en-US" sz="3600">
                <a:solidFill>
                  <a:prstClr val="white"/>
                </a:solidFill>
                <a:latin typeface="Calibri" panose="020F0502020204030204"/>
              </a:rPr>
              <a:t>Nêu cách mắc D</a:t>
            </a:r>
            <a:r>
              <a:rPr lang="vi-VN" sz="3600">
                <a:solidFill>
                  <a:prstClr val="white"/>
                </a:solidFill>
                <a:latin typeface="Calibri" panose="020F0502020204030204"/>
              </a:rPr>
              <a:t>iode</a:t>
            </a:r>
            <a:r>
              <a:rPr lang="en-US" sz="3600">
                <a:solidFill>
                  <a:prstClr val="white"/>
                </a:solidFill>
                <a:latin typeface="Calibri" panose="020F0502020204030204"/>
              </a:rPr>
              <a:t> phân cực thuận? </a:t>
            </a:r>
            <a:endParaRPr lang="vi-VN" sz="3600">
              <a:solidFill>
                <a:prstClr val="white"/>
              </a:solidFill>
              <a:latin typeface="Calibri" panose="020F0502020204030204"/>
            </a:endParaRPr>
          </a:p>
        </p:txBody>
      </p:sp>
      <p:pic>
        <p:nvPicPr>
          <p:cNvPr id="26" name="red 1" descr="n11 zalo Dinh Bac">
            <a:extLst>
              <a:ext uri="{FF2B5EF4-FFF2-40B4-BE49-F238E27FC236}">
                <a16:creationId xmlns:a16="http://schemas.microsoft.com/office/drawing/2014/main" id="{CB4D7E01-90E9-4CD8-A3EF-2CC2D9B90736}"/>
              </a:ext>
            </a:extLst>
          </p:cNvPr>
          <p:cNvPicPr>
            <a:picLocks noChangeAspect="1"/>
          </p:cNvPicPr>
          <p:nvPr/>
        </p:nvPicPr>
        <p:blipFill>
          <a:blip r:embed="rId12"/>
          <a:stretch>
            <a:fillRect/>
          </a:stretch>
        </p:blipFill>
        <p:spPr>
          <a:xfrm>
            <a:off x="7597823" y="-2990198"/>
            <a:ext cx="3248673" cy="3248673"/>
          </a:xfrm>
          <a:prstGeom prst="rect">
            <a:avLst/>
          </a:prstGeom>
        </p:spPr>
      </p:pic>
      <p:pic>
        <p:nvPicPr>
          <p:cNvPr id="27" name="red 2" descr="n11 zalo Dinh Bac">
            <a:extLst>
              <a:ext uri="{FF2B5EF4-FFF2-40B4-BE49-F238E27FC236}">
                <a16:creationId xmlns:a16="http://schemas.microsoft.com/office/drawing/2014/main" id="{E1A722ED-19DD-4E1B-A843-4EE76B014A5F}"/>
              </a:ext>
            </a:extLst>
          </p:cNvPr>
          <p:cNvPicPr>
            <a:picLocks noChangeAspect="1"/>
          </p:cNvPicPr>
          <p:nvPr/>
        </p:nvPicPr>
        <p:blipFill>
          <a:blip r:embed="rId13"/>
          <a:stretch>
            <a:fillRect/>
          </a:stretch>
        </p:blipFill>
        <p:spPr>
          <a:xfrm>
            <a:off x="5756284" y="-2989062"/>
            <a:ext cx="6931754" cy="3246402"/>
          </a:xfrm>
          <a:prstGeom prst="rect">
            <a:avLst/>
          </a:prstGeom>
        </p:spPr>
      </p:pic>
      <p:pic>
        <p:nvPicPr>
          <p:cNvPr id="28" name="red 3" descr="n11 zalo Dinh Bac">
            <a:extLst>
              <a:ext uri="{FF2B5EF4-FFF2-40B4-BE49-F238E27FC236}">
                <a16:creationId xmlns:a16="http://schemas.microsoft.com/office/drawing/2014/main" id="{2CC26527-7C03-48D9-9B44-364B4C287A4E}"/>
              </a:ext>
            </a:extLst>
          </p:cNvPr>
          <p:cNvPicPr>
            <a:picLocks noChangeAspect="1"/>
          </p:cNvPicPr>
          <p:nvPr/>
        </p:nvPicPr>
        <p:blipFill>
          <a:blip r:embed="rId14"/>
          <a:stretch>
            <a:fillRect/>
          </a:stretch>
        </p:blipFill>
        <p:spPr>
          <a:xfrm>
            <a:off x="3913609" y="-2989062"/>
            <a:ext cx="10617104" cy="3246402"/>
          </a:xfrm>
          <a:prstGeom prst="rect">
            <a:avLst/>
          </a:prstGeom>
        </p:spPr>
      </p:pic>
      <p:pic>
        <p:nvPicPr>
          <p:cNvPr id="30" name="red button 4" descr="n11 zalo Dinh Bac">
            <a:extLst>
              <a:ext uri="{FF2B5EF4-FFF2-40B4-BE49-F238E27FC236}">
                <a16:creationId xmlns:a16="http://schemas.microsoft.com/office/drawing/2014/main" id="{E735C450-FAE5-4C03-AE34-F9D99AB4B3A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31" name="red 1" descr="n11 zalo Dinh Bac">
            <a:extLst>
              <a:ext uri="{FF2B5EF4-FFF2-40B4-BE49-F238E27FC236}">
                <a16:creationId xmlns:a16="http://schemas.microsoft.com/office/drawing/2014/main" id="{3B587992-F759-4D02-9B6E-3BE39315593E}"/>
              </a:ext>
            </a:extLst>
          </p:cNvPr>
          <p:cNvPicPr>
            <a:picLocks noChangeAspect="1"/>
          </p:cNvPicPr>
          <p:nvPr/>
        </p:nvPicPr>
        <p:blipFill>
          <a:blip r:embed="rId12"/>
          <a:stretch>
            <a:fillRect/>
          </a:stretch>
        </p:blipFill>
        <p:spPr>
          <a:xfrm>
            <a:off x="7597823" y="-2990198"/>
            <a:ext cx="3248673" cy="3248673"/>
          </a:xfrm>
          <a:prstGeom prst="rect">
            <a:avLst/>
          </a:prstGeom>
        </p:spPr>
      </p:pic>
      <p:pic>
        <p:nvPicPr>
          <p:cNvPr id="32" name="red button 3" descr="n11 zalo Dinh Bac">
            <a:extLst>
              <a:ext uri="{FF2B5EF4-FFF2-40B4-BE49-F238E27FC236}">
                <a16:creationId xmlns:a16="http://schemas.microsoft.com/office/drawing/2014/main" id="{351ECF27-16AC-4A3D-B345-BEA9D1D854A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33" name="red button 2" descr="n11 zalo Dinh Bac">
            <a:extLst>
              <a:ext uri="{FF2B5EF4-FFF2-40B4-BE49-F238E27FC236}">
                <a16:creationId xmlns:a16="http://schemas.microsoft.com/office/drawing/2014/main" id="{B0C0C6AA-1CEF-4802-B5AF-A0030396910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34" name="red button 1" descr="n11 zalo Dinh Bac">
            <a:extLst>
              <a:ext uri="{FF2B5EF4-FFF2-40B4-BE49-F238E27FC236}">
                <a16:creationId xmlns:a16="http://schemas.microsoft.com/office/drawing/2014/main" id="{33CB508B-E783-425B-8277-AEAEF9FB434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sp>
        <p:nvSpPr>
          <p:cNvPr id="2" name="core1" descr="n11 zalo Dinh Bac">
            <a:extLst>
              <a:ext uri="{FF2B5EF4-FFF2-40B4-BE49-F238E27FC236}">
                <a16:creationId xmlns:a16="http://schemas.microsoft.com/office/drawing/2014/main" id="{F4488DA3-6A0A-297A-CB06-3313F7F781BA}"/>
              </a:ext>
            </a:extLst>
          </p:cNvPr>
          <p:cNvSpPr/>
          <p:nvPr/>
        </p:nvSpPr>
        <p:spPr>
          <a:xfrm>
            <a:off x="7971878" y="94676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05</a:t>
            </a:r>
          </a:p>
        </p:txBody>
      </p:sp>
      <p:sp>
        <p:nvSpPr>
          <p:cNvPr id="3" name="aw1" descr="n11 zalo Dinh Bac">
            <a:extLst>
              <a:ext uri="{FF2B5EF4-FFF2-40B4-BE49-F238E27FC236}">
                <a16:creationId xmlns:a16="http://schemas.microsoft.com/office/drawing/2014/main" id="{45B0493C-B894-0C51-64F7-26909E1F45B6}"/>
              </a:ext>
            </a:extLst>
          </p:cNvPr>
          <p:cNvSpPr/>
          <p:nvPr/>
        </p:nvSpPr>
        <p:spPr>
          <a:xfrm>
            <a:off x="3413207" y="94676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dòng điện đi qua theo một chiều</a:t>
            </a:r>
          </a:p>
        </p:txBody>
      </p:sp>
      <p:sp>
        <p:nvSpPr>
          <p:cNvPr id="4" name="core2" descr="n11 zalo Dinh Bac">
            <a:extLst>
              <a:ext uri="{FF2B5EF4-FFF2-40B4-BE49-F238E27FC236}">
                <a16:creationId xmlns:a16="http://schemas.microsoft.com/office/drawing/2014/main" id="{DEE61DB5-DBC4-4C7A-8F39-01E8E99263E8}"/>
              </a:ext>
            </a:extLst>
          </p:cNvPr>
          <p:cNvSpPr/>
          <p:nvPr/>
        </p:nvSpPr>
        <p:spPr>
          <a:xfrm>
            <a:off x="7971878" y="2542569"/>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10</a:t>
            </a:r>
          </a:p>
        </p:txBody>
      </p:sp>
      <p:sp>
        <p:nvSpPr>
          <p:cNvPr id="5" name="aw2" descr="n11 zalo Dinh Bac">
            <a:extLst>
              <a:ext uri="{FF2B5EF4-FFF2-40B4-BE49-F238E27FC236}">
                <a16:creationId xmlns:a16="http://schemas.microsoft.com/office/drawing/2014/main" id="{B9945832-75FE-A575-E22C-8A3760778185}"/>
              </a:ext>
            </a:extLst>
          </p:cNvPr>
          <p:cNvSpPr/>
          <p:nvPr/>
        </p:nvSpPr>
        <p:spPr>
          <a:xfrm>
            <a:off x="3413207" y="2542569"/>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có hai cực là anode (A) và cathode (K)</a:t>
            </a:r>
            <a:endParaRPr lang="en-US" sz="3300">
              <a:solidFill>
                <a:srgbClr val="FFFF00"/>
              </a:solidFill>
              <a:latin typeface="Calibri" panose="020F0502020204030204"/>
            </a:endParaRPr>
          </a:p>
        </p:txBody>
      </p:sp>
    </p:spTree>
    <p:extLst>
      <p:ext uri="{BB962C8B-B14F-4D97-AF65-F5344CB8AC3E}">
        <p14:creationId xmlns:p14="http://schemas.microsoft.com/office/powerpoint/2010/main" val="39406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5"/>
                                        </p:tgtEl>
                                        <p:attrNameLst>
                                          <p:attrName>ppt_y</p:attrName>
                                        </p:attrNameLst>
                                      </p:cBhvr>
                                      <p:tavLst>
                                        <p:tav tm="0">
                                          <p:val>
                                            <p:strVal val="#ppt_y"/>
                                          </p:val>
                                        </p:tav>
                                        <p:tav tm="100000">
                                          <p:val>
                                            <p:strVal val="#ppt_y"/>
                                          </p:val>
                                        </p:tav>
                                      </p:tavLst>
                                    </p:anim>
                                    <p:anim calcmode="lin" valueType="num">
                                      <p:cBhvr>
                                        <p:cTn id="1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5"/>
                                        </p:tgtEl>
                                      </p:cBhvr>
                                    </p:animEffect>
                                  </p:childTnLst>
                                </p:cTn>
                              </p:par>
                            </p:childTnLst>
                          </p:cTn>
                        </p:par>
                        <p:par>
                          <p:cTn id="22" fill="hold">
                            <p:stCondLst>
                              <p:cond delay="335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par>
                          <p:cTn id="26" fill="hold">
                            <p:stCondLst>
                              <p:cond delay="385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par>
                          <p:cTn id="30" fill="hold">
                            <p:stCondLst>
                              <p:cond delay="435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par>
                          <p:cTn id="34" fill="hold">
                            <p:stCondLst>
                              <p:cond delay="485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78"/>
                    </p:tgtEl>
                  </p:cond>
                </p:stCondLst>
                <p:endSync evt="end" delay="0">
                  <p:rtn val="all"/>
                </p:endSync>
                <p:childTnLst>
                  <p:par>
                    <p:cTn id="39" fill="hold">
                      <p:stCondLst>
                        <p:cond delay="0"/>
                      </p:stCondLst>
                      <p:childTnLst>
                        <p:par>
                          <p:cTn id="40" fill="hold">
                            <p:stCondLst>
                              <p:cond delay="0"/>
                            </p:stCondLst>
                            <p:childTnLst>
                              <p:par>
                                <p:cTn id="41" presetID="22" presetClass="exit" presetSubtype="4" fill="hold" nodeType="clickEffect">
                                  <p:stCondLst>
                                    <p:cond delay="0"/>
                                  </p:stCondLst>
                                  <p:childTnLst>
                                    <p:animEffect transition="out" filter="wipe(down)">
                                      <p:cBhvr>
                                        <p:cTn id="42" dur="500"/>
                                        <p:tgtEl>
                                          <p:spTgt spid="78"/>
                                        </p:tgtEl>
                                      </p:cBhvr>
                                    </p:animEffect>
                                    <p:set>
                                      <p:cBhvr>
                                        <p:cTn id="43"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8"/>
                  </p:tgtEl>
                </p:cond>
              </p:nextCondLst>
            </p:seq>
            <p:seq concurrent="1" nextAc="seek">
              <p:cTn id="44" restart="whenNotActive" fill="hold" evtFilter="cancelBubble" nodeType="interactiveSeq">
                <p:stCondLst>
                  <p:cond evt="onClick" delay="0">
                    <p:tgtEl>
                      <p:spTgt spid="84"/>
                    </p:tgtEl>
                  </p:cond>
                </p:stCondLst>
                <p:endSync evt="end" delay="0">
                  <p:rtn val="all"/>
                </p:endSync>
                <p:childTnLst>
                  <p:par>
                    <p:cTn id="45" fill="hold">
                      <p:stCondLst>
                        <p:cond delay="0"/>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84"/>
                                        </p:tgtEl>
                                      </p:cBhvr>
                                    </p:animEffect>
                                    <p:set>
                                      <p:cBhvr>
                                        <p:cTn id="49" dur="1" fill="hold">
                                          <p:stCondLst>
                                            <p:cond delay="499"/>
                                          </p:stCondLst>
                                        </p:cTn>
                                        <p:tgtEl>
                                          <p:spTgt spid="8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4"/>
                  </p:tgtEl>
                </p:cond>
              </p:nextCondLst>
            </p:seq>
            <p:seq concurrent="1" nextAc="seek">
              <p:cTn id="50" restart="whenNotActive" fill="hold" evtFilter="cancelBubble" nodeType="interactiveSeq">
                <p:stCondLst>
                  <p:cond evt="onClick" delay="0">
                    <p:tgtEl>
                      <p:spTgt spid="87"/>
                    </p:tgtEl>
                  </p:cond>
                </p:stCondLst>
                <p:endSync evt="end" delay="0">
                  <p:rtn val="all"/>
                </p:endSync>
                <p:childTnLst>
                  <p:par>
                    <p:cTn id="51" fill="hold">
                      <p:stCondLst>
                        <p:cond delay="0"/>
                      </p:stCondLst>
                      <p:childTnLst>
                        <p:par>
                          <p:cTn id="52" fill="hold">
                            <p:stCondLst>
                              <p:cond delay="0"/>
                            </p:stCondLst>
                            <p:childTnLst>
                              <p:par>
                                <p:cTn id="53" presetID="22" presetClass="exit" presetSubtype="4" fill="hold" nodeType="clickEffect">
                                  <p:stCondLst>
                                    <p:cond delay="0"/>
                                  </p:stCondLst>
                                  <p:childTnLst>
                                    <p:animEffect transition="out" filter="wipe(down)">
                                      <p:cBhvr>
                                        <p:cTn id="54" dur="500"/>
                                        <p:tgtEl>
                                          <p:spTgt spid="87"/>
                                        </p:tgtEl>
                                      </p:cBhvr>
                                    </p:animEffect>
                                    <p:set>
                                      <p:cBhvr>
                                        <p:cTn id="55" dur="1" fill="hold">
                                          <p:stCondLst>
                                            <p:cond delay="499"/>
                                          </p:stCondLst>
                                        </p:cTn>
                                        <p:tgtEl>
                                          <p:spTgt spid="87"/>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Check mark.wav"/>
                                        </p:tgtEl>
                                      </p:cMediaNode>
                                    </p:audio>
                                  </p:sub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wipe(left)">
                                      <p:cBhvr>
                                        <p:cTn id="59" dur="500"/>
                                        <p:tgtEl>
                                          <p:spTgt spid="89"/>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wipe(left)">
                                      <p:cBhvr>
                                        <p:cTn id="63" dur="500"/>
                                        <p:tgtEl>
                                          <p:spTgt spid="88"/>
                                        </p:tgtEl>
                                      </p:cBhvr>
                                    </p:animEffect>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7"/>
                  </p:tgtEl>
                </p:cond>
              </p:nextCondLst>
            </p:seq>
            <p:seq concurrent="1" nextAc="seek">
              <p:cTn id="64" restart="whenNotActive" fill="hold" evtFilter="cancelBubble" nodeType="interactiveSeq">
                <p:stCondLst>
                  <p:cond evt="onClick" delay="0">
                    <p:tgtEl>
                      <p:spTgt spid="34"/>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34"/>
                                        </p:tgtEl>
                                      </p:cBhvr>
                                    </p:animEffect>
                                    <p:animScale>
                                      <p:cBhvr>
                                        <p:cTn id="69" dur="250" autoRev="1" fill="hold"/>
                                        <p:tgtEl>
                                          <p:spTgt spid="34"/>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0" presetID="1" presetClass="entr" presetSubtype="0"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childTnLst>
                                </p:cTn>
                              </p:par>
                              <p:par>
                                <p:cTn id="72" presetID="1" presetClass="exit" presetSubtype="0" fill="hold" nodeType="withEffect">
                                  <p:stCondLst>
                                    <p:cond delay="500"/>
                                  </p:stCondLst>
                                  <p:childTnLst>
                                    <p:set>
                                      <p:cBhvr>
                                        <p:cTn id="73" dur="1" fill="hold">
                                          <p:stCondLst>
                                            <p:cond delay="0"/>
                                          </p:stCondLst>
                                        </p:cTn>
                                        <p:tgtEl>
                                          <p:spTgt spid="34"/>
                                        </p:tgtEl>
                                        <p:attrNameLst>
                                          <p:attrName>style.visibility</p:attrName>
                                        </p:attrNameLst>
                                      </p:cBhvr>
                                      <p:to>
                                        <p:strVal val="hidden"/>
                                      </p:to>
                                    </p:set>
                                  </p:childTnLst>
                                </p:cTn>
                              </p:par>
                              <p:par>
                                <p:cTn id="74" presetID="1" presetClass="exit" presetSubtype="0" fill="hold" nodeType="withEffect">
                                  <p:stCondLst>
                                    <p:cond delay="2000"/>
                                  </p:stCondLst>
                                  <p:childTnLst>
                                    <p:set>
                                      <p:cBhvr>
                                        <p:cTn id="75"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33"/>
                                        </p:tgtEl>
                                      </p:cBhvr>
                                    </p:animEffect>
                                    <p:animScale>
                                      <p:cBhvr>
                                        <p:cTn id="81" dur="250" autoRev="1" fill="hold"/>
                                        <p:tgtEl>
                                          <p:spTgt spid="33"/>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5" name="Wrong Buzzer.wav"/>
                                        </p:tgtEl>
                                      </p:cMediaNode>
                                    </p:audio>
                                  </p:subTnLst>
                                </p:cTn>
                              </p:par>
                              <p:par>
                                <p:cTn id="82" presetID="1" presetClass="entr" presetSubtype="0" fill="hold" nodeType="withEffect">
                                  <p:stCondLst>
                                    <p:cond delay="0"/>
                                  </p:stCondLst>
                                  <p:childTnLst>
                                    <p:set>
                                      <p:cBhvr>
                                        <p:cTn id="83" dur="1" fill="hold">
                                          <p:stCondLst>
                                            <p:cond delay="0"/>
                                          </p:stCondLst>
                                        </p:cTn>
                                        <p:tgtEl>
                                          <p:spTgt spid="27"/>
                                        </p:tgtEl>
                                        <p:attrNameLst>
                                          <p:attrName>style.visibility</p:attrName>
                                        </p:attrNameLst>
                                      </p:cBhvr>
                                      <p:to>
                                        <p:strVal val="visible"/>
                                      </p:to>
                                    </p:set>
                                  </p:childTnLst>
                                </p:cTn>
                              </p:par>
                              <p:par>
                                <p:cTn id="84" presetID="1" presetClass="exit" presetSubtype="0" fill="hold" nodeType="withEffect">
                                  <p:stCondLst>
                                    <p:cond delay="500"/>
                                  </p:stCondLst>
                                  <p:childTnLst>
                                    <p:set>
                                      <p:cBhvr>
                                        <p:cTn id="85" dur="1" fill="hold">
                                          <p:stCondLst>
                                            <p:cond delay="0"/>
                                          </p:stCondLst>
                                        </p:cTn>
                                        <p:tgtEl>
                                          <p:spTgt spid="33"/>
                                        </p:tgtEl>
                                        <p:attrNameLst>
                                          <p:attrName>style.visibility</p:attrName>
                                        </p:attrNameLst>
                                      </p:cBhvr>
                                      <p:to>
                                        <p:strVal val="hidden"/>
                                      </p:to>
                                    </p:set>
                                  </p:childTnLst>
                                </p:cTn>
                              </p:par>
                              <p:par>
                                <p:cTn id="86" presetID="1" presetClass="exit" presetSubtype="0" fill="hold" nodeType="withEffect">
                                  <p:stCondLst>
                                    <p:cond delay="2000"/>
                                  </p:stCondLst>
                                  <p:childTnLst>
                                    <p:set>
                                      <p:cBhvr>
                                        <p:cTn id="87"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3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nodeType="clickEffect">
                                  <p:stCondLst>
                                    <p:cond delay="0"/>
                                  </p:stCondLst>
                                  <p:childTnLst>
                                    <p:animEffect transition="out" filter="fade">
                                      <p:cBhvr>
                                        <p:cTn id="92" dur="500" tmFilter="0, 0; .2, .5; .8, .5; 1, 0"/>
                                        <p:tgtEl>
                                          <p:spTgt spid="32"/>
                                        </p:tgtEl>
                                      </p:cBhvr>
                                    </p:animEffect>
                                    <p:animScale>
                                      <p:cBhvr>
                                        <p:cTn id="93" dur="250" autoRev="1" fill="hold"/>
                                        <p:tgtEl>
                                          <p:spTgt spid="3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5" name="Wrong Buzzer.wav"/>
                                        </p:tgtEl>
                                      </p:cMediaNode>
                                    </p:audio>
                                  </p:subTnLst>
                                </p:cTn>
                              </p:par>
                              <p:par>
                                <p:cTn id="94" presetID="1" presetClass="entr" presetSubtype="0" fill="hold" nodeType="withEffect">
                                  <p:stCondLst>
                                    <p:cond delay="0"/>
                                  </p:stCondLst>
                                  <p:childTnLst>
                                    <p:set>
                                      <p:cBhvr>
                                        <p:cTn id="95" dur="1" fill="hold">
                                          <p:stCondLst>
                                            <p:cond delay="0"/>
                                          </p:stCondLst>
                                        </p:cTn>
                                        <p:tgtEl>
                                          <p:spTgt spid="28"/>
                                        </p:tgtEl>
                                        <p:attrNameLst>
                                          <p:attrName>style.visibility</p:attrName>
                                        </p:attrNameLst>
                                      </p:cBhvr>
                                      <p:to>
                                        <p:strVal val="visible"/>
                                      </p:to>
                                    </p:set>
                                  </p:childTnLst>
                                </p:cTn>
                              </p:par>
                              <p:par>
                                <p:cTn id="96" presetID="1" presetClass="exit" presetSubtype="0" fill="hold" nodeType="withEffect">
                                  <p:stCondLst>
                                    <p:cond delay="500"/>
                                  </p:stCondLst>
                                  <p:childTnLst>
                                    <p:set>
                                      <p:cBhvr>
                                        <p:cTn id="97" dur="1" fill="hold">
                                          <p:stCondLst>
                                            <p:cond delay="0"/>
                                          </p:stCondLst>
                                        </p:cTn>
                                        <p:tgtEl>
                                          <p:spTgt spid="32"/>
                                        </p:tgtEl>
                                        <p:attrNameLst>
                                          <p:attrName>style.visibility</p:attrName>
                                        </p:attrNameLst>
                                      </p:cBhvr>
                                      <p:to>
                                        <p:strVal val="hidden"/>
                                      </p:to>
                                    </p:set>
                                  </p:childTnLst>
                                </p:cTn>
                              </p:par>
                              <p:par>
                                <p:cTn id="98" presetID="1" presetClass="exit" presetSubtype="0" fill="hold" nodeType="withEffect">
                                  <p:stCondLst>
                                    <p:cond delay="2000"/>
                                  </p:stCondLst>
                                  <p:childTnLst>
                                    <p:set>
                                      <p:cBhvr>
                                        <p:cTn id="99"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0" restart="whenNotActive" fill="hold" evtFilter="cancelBubble" nodeType="interactiveSeq">
                <p:stCondLst>
                  <p:cond evt="onClick" delay="0">
                    <p:tgtEl>
                      <p:spTgt spid="30"/>
                    </p:tgtEl>
                  </p:cond>
                </p:stCondLst>
                <p:endSync evt="end" delay="0">
                  <p:rtn val="all"/>
                </p:endSync>
                <p:childTnLst>
                  <p:par>
                    <p:cTn id="101" fill="hold">
                      <p:stCondLst>
                        <p:cond delay="0"/>
                      </p:stCondLst>
                      <p:childTnLst>
                        <p:par>
                          <p:cTn id="102" fill="hold">
                            <p:stCondLst>
                              <p:cond delay="0"/>
                            </p:stCondLst>
                            <p:childTnLst>
                              <p:par>
                                <p:cTn id="103" presetID="26" presetClass="emph" presetSubtype="0" fill="hold" nodeType="clickEffect">
                                  <p:stCondLst>
                                    <p:cond delay="0"/>
                                  </p:stCondLst>
                                  <p:childTnLst>
                                    <p:animEffect transition="out" filter="fade">
                                      <p:cBhvr>
                                        <p:cTn id="104" dur="500" tmFilter="0, 0; .2, .5; .8, .5; 1, 0"/>
                                        <p:tgtEl>
                                          <p:spTgt spid="30"/>
                                        </p:tgtEl>
                                      </p:cBhvr>
                                    </p:animEffect>
                                    <p:animScale>
                                      <p:cBhvr>
                                        <p:cTn id="105" dur="250" autoRev="1" fill="hold"/>
                                        <p:tgtEl>
                                          <p:spTgt spid="30"/>
                                        </p:tgtEl>
                                      </p:cBhvr>
                                      <p:by x="105000" y="105000"/>
                                    </p:animScale>
                                  </p:childTnLst>
                                  <p:subTnLst>
                                    <p:audio>
                                      <p:cMediaNode>
                                        <p:cTn display="0" masterRel="sameClick">
                                          <p:stCondLst>
                                            <p:cond evt="begin" delay="0">
                                              <p:tn val="103"/>
                                            </p:cond>
                                          </p:stCondLst>
                                          <p:endCondLst>
                                            <p:cond evt="onStopAudio" delay="0">
                                              <p:tgtEl>
                                                <p:sldTgt/>
                                              </p:tgtEl>
                                            </p:cond>
                                          </p:endCondLst>
                                        </p:cTn>
                                        <p:tgtEl>
                                          <p:sndTgt r:embed="rId5" name="Wrong Buzzer.wav"/>
                                        </p:tgtEl>
                                      </p:cMediaNode>
                                    </p:audio>
                                  </p:subTnLst>
                                </p:cTn>
                              </p:par>
                              <p:par>
                                <p:cTn id="106" presetID="1" presetClass="entr" presetSubtype="0" fill="hold" nodeType="withEffect">
                                  <p:stCondLst>
                                    <p:cond delay="0"/>
                                  </p:stCondLst>
                                  <p:childTnLst>
                                    <p:set>
                                      <p:cBhvr>
                                        <p:cTn id="107" dur="1" fill="hold">
                                          <p:stCondLst>
                                            <p:cond delay="0"/>
                                          </p:stCondLst>
                                        </p:cTn>
                                        <p:tgtEl>
                                          <p:spTgt spid="31"/>
                                        </p:tgtEl>
                                        <p:attrNameLst>
                                          <p:attrName>style.visibility</p:attrName>
                                        </p:attrNameLst>
                                      </p:cBhvr>
                                      <p:to>
                                        <p:strVal val="visible"/>
                                      </p:to>
                                    </p:set>
                                  </p:childTnLst>
                                </p:cTn>
                              </p:par>
                              <p:par>
                                <p:cTn id="108" presetID="23" presetClass="exit" presetSubtype="32" fill="hold" nodeType="withEffect">
                                  <p:stCondLst>
                                    <p:cond delay="2000"/>
                                  </p:stCondLst>
                                  <p:childTnLst>
                                    <p:anim calcmode="lin" valueType="num">
                                      <p:cBhvr>
                                        <p:cTn id="109" dur="500"/>
                                        <p:tgtEl>
                                          <p:spTgt spid="30"/>
                                        </p:tgtEl>
                                        <p:attrNameLst>
                                          <p:attrName>ppt_w</p:attrName>
                                        </p:attrNameLst>
                                      </p:cBhvr>
                                      <p:tavLst>
                                        <p:tav tm="0">
                                          <p:val>
                                            <p:strVal val="ppt_w"/>
                                          </p:val>
                                        </p:tav>
                                        <p:tav tm="100000">
                                          <p:val>
                                            <p:fltVal val="0"/>
                                          </p:val>
                                        </p:tav>
                                      </p:tavLst>
                                    </p:anim>
                                    <p:anim calcmode="lin" valueType="num">
                                      <p:cBhvr>
                                        <p:cTn id="110" dur="500"/>
                                        <p:tgtEl>
                                          <p:spTgt spid="30"/>
                                        </p:tgtEl>
                                        <p:attrNameLst>
                                          <p:attrName>ppt_h</p:attrName>
                                        </p:attrNameLst>
                                      </p:cBhvr>
                                      <p:tavLst>
                                        <p:tav tm="0">
                                          <p:val>
                                            <p:strVal val="ppt_h"/>
                                          </p:val>
                                        </p:tav>
                                        <p:tav tm="100000">
                                          <p:val>
                                            <p:fltVal val="0"/>
                                          </p:val>
                                        </p:tav>
                                      </p:tavLst>
                                    </p:anim>
                                    <p:set>
                                      <p:cBhvr>
                                        <p:cTn id="111" dur="1" fill="hold">
                                          <p:stCondLst>
                                            <p:cond delay="499"/>
                                          </p:stCondLst>
                                        </p:cTn>
                                        <p:tgtEl>
                                          <p:spTgt spid="30"/>
                                        </p:tgtEl>
                                        <p:attrNameLst>
                                          <p:attrName>style.visibility</p:attrName>
                                        </p:attrNameLst>
                                      </p:cBhvr>
                                      <p:to>
                                        <p:strVal val="hidden"/>
                                      </p:to>
                                    </p:set>
                                  </p:childTnLst>
                                </p:cTn>
                              </p:par>
                              <p:par>
                                <p:cTn id="112" presetID="1" presetClass="exit" presetSubtype="0" fill="hold" nodeType="withEffect">
                                  <p:stCondLst>
                                    <p:cond delay="2000"/>
                                  </p:stCondLst>
                                  <p:childTnLst>
                                    <p:set>
                                      <p:cBhvr>
                                        <p:cTn id="11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88" grpId="0" animBg="1"/>
      <p:bldP spid="89" grpId="0" animBg="1"/>
      <p:bldP spid="24" grpId="0"/>
      <p:bldP spid="25" grpId="0"/>
      <p:bldP spid="2" grpId="0" animBg="1"/>
      <p:bldP spid="3" grpId="0" animBg="1"/>
      <p:bldP spid="4"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90" name="4" descr="n11 zalo Dinh Bac">
            <a:extLst>
              <a:ext uri="{FF2B5EF4-FFF2-40B4-BE49-F238E27FC236}">
                <a16:creationId xmlns:a16="http://schemas.microsoft.com/office/drawing/2014/main" id="{9CA86163-73B0-432D-9EA2-154D90D69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7482" y="5631287"/>
            <a:ext cx="5742930" cy="1417443"/>
          </a:xfrm>
          <a:prstGeom prst="rect">
            <a:avLst/>
          </a:prstGeom>
        </p:spPr>
      </p:pic>
      <p:sp>
        <p:nvSpPr>
          <p:cNvPr id="92" name="aw4" descr="n11 zalo Dinh Bac">
            <a:extLst>
              <a:ext uri="{FF2B5EF4-FFF2-40B4-BE49-F238E27FC236}">
                <a16:creationId xmlns:a16="http://schemas.microsoft.com/office/drawing/2014/main" id="{7C716866-B69F-4ECE-B595-86E157973A44}"/>
              </a:ext>
            </a:extLst>
          </p:cNvPr>
          <p:cNvSpPr/>
          <p:nvPr/>
        </p:nvSpPr>
        <p:spPr>
          <a:xfrm>
            <a:off x="3413207" y="5734179"/>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70000"/>
              </a:lnSpc>
              <a:defRPr/>
            </a:pPr>
            <a:r>
              <a:rPr lang="vi-VN" sz="3300">
                <a:solidFill>
                  <a:srgbClr val="FFFF00"/>
                </a:solidFill>
                <a:latin typeface="Calibri" panose="020F0502020204030204"/>
              </a:rPr>
              <a:t>anode nối với cực </a:t>
            </a:r>
            <a:r>
              <a:rPr lang="en-US" sz="3300">
                <a:solidFill>
                  <a:srgbClr val="FFFF00"/>
                </a:solidFill>
                <a:latin typeface="Calibri" panose="020F0502020204030204"/>
              </a:rPr>
              <a:t>âm</a:t>
            </a:r>
            <a:r>
              <a:rPr lang="vi-VN" sz="3300">
                <a:solidFill>
                  <a:srgbClr val="FFFF00"/>
                </a:solidFill>
                <a:latin typeface="Calibri" panose="020F0502020204030204"/>
              </a:rPr>
              <a:t>g và cathode nối với cực </a:t>
            </a:r>
            <a:r>
              <a:rPr lang="en-US" sz="3300">
                <a:solidFill>
                  <a:srgbClr val="FFFF00"/>
                </a:solidFill>
                <a:latin typeface="Calibri" panose="020F0502020204030204"/>
              </a:rPr>
              <a:t>dương</a:t>
            </a:r>
            <a:r>
              <a:rPr lang="vi-VN" sz="3300">
                <a:solidFill>
                  <a:srgbClr val="FFFF00"/>
                </a:solidFill>
                <a:latin typeface="Calibri" panose="020F0502020204030204"/>
              </a:rPr>
              <a:t> của nguồn</a:t>
            </a:r>
            <a:endParaRPr lang="en-US" sz="3300">
              <a:solidFill>
                <a:srgbClr val="FFFF00"/>
              </a:solidFill>
            </a:endParaRPr>
          </a:p>
        </p:txBody>
      </p:sp>
      <p:pic>
        <p:nvPicPr>
          <p:cNvPr id="97" name="6" descr="n11 zalo Dinh Bac">
            <a:extLst>
              <a:ext uri="{FF2B5EF4-FFF2-40B4-BE49-F238E27FC236}">
                <a16:creationId xmlns:a16="http://schemas.microsoft.com/office/drawing/2014/main" id="{4B3A31D8-F32F-4FDC-A08C-D7EC7FFC73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2161" y="2439677"/>
            <a:ext cx="5733785" cy="1417443"/>
          </a:xfrm>
          <a:prstGeom prst="rect">
            <a:avLst/>
          </a:prstGeom>
        </p:spPr>
      </p:pic>
      <p:pic>
        <p:nvPicPr>
          <p:cNvPr id="100" name="7" descr="n11 zalo Dinh Bac">
            <a:extLst>
              <a:ext uri="{FF2B5EF4-FFF2-40B4-BE49-F238E27FC236}">
                <a16:creationId xmlns:a16="http://schemas.microsoft.com/office/drawing/2014/main" id="{C4BD0492-C250-4A61-816D-EE51FA6B25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2161" y="4035482"/>
            <a:ext cx="5733785" cy="1417443"/>
          </a:xfrm>
          <a:prstGeom prst="rect">
            <a:avLst/>
          </a:prstGeom>
        </p:spPr>
      </p:pic>
      <p:pic>
        <p:nvPicPr>
          <p:cNvPr id="103" name="8" descr="n11 zalo Dinh Bac">
            <a:extLst>
              <a:ext uri="{FF2B5EF4-FFF2-40B4-BE49-F238E27FC236}">
                <a16:creationId xmlns:a16="http://schemas.microsoft.com/office/drawing/2014/main" id="{2D41CB75-4F23-48E5-8A2F-5C88ED28D9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2161" y="5631287"/>
            <a:ext cx="5733785" cy="1417443"/>
          </a:xfrm>
          <a:prstGeom prst="rect">
            <a:avLst/>
          </a:prstGeom>
        </p:spPr>
      </p:pic>
      <p:pic>
        <p:nvPicPr>
          <p:cNvPr id="94" name="5" descr="n11 zalo Dinh Bac">
            <a:extLst>
              <a:ext uri="{FF2B5EF4-FFF2-40B4-BE49-F238E27FC236}">
                <a16:creationId xmlns:a16="http://schemas.microsoft.com/office/drawing/2014/main" id="{FAC9E528-8691-496A-8580-A5F7C681D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2161" y="843872"/>
            <a:ext cx="5733785" cy="1417443"/>
          </a:xfrm>
          <a:prstGeom prst="rect">
            <a:avLst/>
          </a:prstGeom>
        </p:spPr>
      </p:pic>
      <p:sp>
        <p:nvSpPr>
          <p:cNvPr id="91" name="core4" descr="n11 zalo Dinh Bac">
            <a:extLst>
              <a:ext uri="{FF2B5EF4-FFF2-40B4-BE49-F238E27FC236}">
                <a16:creationId xmlns:a16="http://schemas.microsoft.com/office/drawing/2014/main" id="{405ED5C9-23AA-4C3F-8292-C4D88DC6CEC8}"/>
              </a:ext>
            </a:extLst>
          </p:cNvPr>
          <p:cNvSpPr/>
          <p:nvPr/>
        </p:nvSpPr>
        <p:spPr>
          <a:xfrm>
            <a:off x="7971878" y="5734179"/>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00</a:t>
            </a:r>
          </a:p>
        </p:txBody>
      </p:sp>
      <p:pic>
        <p:nvPicPr>
          <p:cNvPr id="78" name="1" descr="n11 zalo Dinh Bac">
            <a:extLst>
              <a:ext uri="{FF2B5EF4-FFF2-40B4-BE49-F238E27FC236}">
                <a16:creationId xmlns:a16="http://schemas.microsoft.com/office/drawing/2014/main" id="{70B03BA4-8892-46EC-BCD4-7AA80E9781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27482" y="843872"/>
            <a:ext cx="5742930" cy="1417443"/>
          </a:xfrm>
          <a:prstGeom prst="rect">
            <a:avLst/>
          </a:prstGeom>
        </p:spPr>
      </p:pic>
      <p:pic>
        <p:nvPicPr>
          <p:cNvPr id="84" name="2" descr="n11 zalo Dinh Bac">
            <a:extLst>
              <a:ext uri="{FF2B5EF4-FFF2-40B4-BE49-F238E27FC236}">
                <a16:creationId xmlns:a16="http://schemas.microsoft.com/office/drawing/2014/main" id="{9D724775-B362-47F2-AAC3-DC300939B4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7482" y="2439677"/>
            <a:ext cx="5742930" cy="1417443"/>
          </a:xfrm>
          <a:prstGeom prst="rect">
            <a:avLst/>
          </a:prstGeom>
        </p:spPr>
      </p:pic>
      <p:pic>
        <p:nvPicPr>
          <p:cNvPr id="87" name="3" descr="n11 zalo Dinh Bac">
            <a:extLst>
              <a:ext uri="{FF2B5EF4-FFF2-40B4-BE49-F238E27FC236}">
                <a16:creationId xmlns:a16="http://schemas.microsoft.com/office/drawing/2014/main" id="{CE54A576-DACC-4EF7-8909-D9783CC898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27482" y="4035482"/>
            <a:ext cx="5742930" cy="1417443"/>
          </a:xfrm>
          <a:prstGeom prst="rect">
            <a:avLst/>
          </a:prstGeom>
        </p:spPr>
      </p:pic>
      <p:pic>
        <p:nvPicPr>
          <p:cNvPr id="23" name="Picture 22" descr="n11 zalo Dinh Bac">
            <a:extLst>
              <a:ext uri="{FF2B5EF4-FFF2-40B4-BE49-F238E27FC236}">
                <a16:creationId xmlns:a16="http://schemas.microsoft.com/office/drawing/2014/main" id="{76E49B75-EFE0-4495-99FC-6AFAD7BCEA23}"/>
              </a:ext>
            </a:extLst>
          </p:cNvPr>
          <p:cNvPicPr>
            <a:picLocks noChangeAspect="1"/>
          </p:cNvPicPr>
          <p:nvPr/>
        </p:nvPicPr>
        <p:blipFill>
          <a:blip r:embed="rId12"/>
          <a:stretch>
            <a:fillRect/>
          </a:stretch>
        </p:blipFill>
        <p:spPr>
          <a:xfrm>
            <a:off x="1421223" y="7878830"/>
            <a:ext cx="15445554" cy="2039289"/>
          </a:xfrm>
          <a:prstGeom prst="rect">
            <a:avLst/>
          </a:prstGeom>
        </p:spPr>
      </p:pic>
      <p:sp>
        <p:nvSpPr>
          <p:cNvPr id="24" name="TextBox 23" descr="n11 zalo Dinh Bac">
            <a:extLst>
              <a:ext uri="{FF2B5EF4-FFF2-40B4-BE49-F238E27FC236}">
                <a16:creationId xmlns:a16="http://schemas.microsoft.com/office/drawing/2014/main" id="{D827EF16-142B-4309-8CDD-A87EDB17498D}"/>
              </a:ext>
            </a:extLst>
          </p:cNvPr>
          <p:cNvSpPr txBox="1"/>
          <p:nvPr/>
        </p:nvSpPr>
        <p:spPr>
          <a:xfrm rot="20393747">
            <a:off x="2094855" y="8397552"/>
            <a:ext cx="1531573" cy="1015663"/>
          </a:xfrm>
          <a:prstGeom prst="rect">
            <a:avLst/>
          </a:prstGeom>
          <a:noFill/>
        </p:spPr>
        <p:txBody>
          <a:bodyPr wrap="none" rtlCol="0">
            <a:spAutoFit/>
          </a:bodyPr>
          <a:lstStyle/>
          <a:p>
            <a:pPr algn="ctr" defTabSz="1371600">
              <a:defRPr/>
            </a:pPr>
            <a:r>
              <a:rPr lang="en-US" sz="3000">
                <a:solidFill>
                  <a:prstClr val="white"/>
                </a:solidFill>
                <a:latin typeface="Calibri" panose="020F0502020204030204"/>
                <a:ea typeface="Tahoma" panose="020B0604030504040204" pitchFamily="34" charset="0"/>
                <a:cs typeface="Tahoma" panose="020B0604030504040204" pitchFamily="34" charset="0"/>
              </a:rPr>
              <a:t>CÂU HỎI</a:t>
            </a:r>
          </a:p>
          <a:p>
            <a:pPr algn="ctr" defTabSz="1371600">
              <a:defRPr/>
            </a:pPr>
            <a:r>
              <a:rPr lang="en-US" sz="3000">
                <a:solidFill>
                  <a:prstClr val="white"/>
                </a:solidFill>
                <a:latin typeface="Calibri" panose="020F0502020204030204"/>
                <a:ea typeface="Tahoma" panose="020B0604030504040204" pitchFamily="34" charset="0"/>
                <a:cs typeface="Tahoma" panose="020B0604030504040204" pitchFamily="34" charset="0"/>
              </a:rPr>
              <a:t>(4)</a:t>
            </a:r>
          </a:p>
        </p:txBody>
      </p:sp>
      <p:sp>
        <p:nvSpPr>
          <p:cNvPr id="25" name="TextBox 24" descr="n11 zalo Dinh Bac">
            <a:extLst>
              <a:ext uri="{FF2B5EF4-FFF2-40B4-BE49-F238E27FC236}">
                <a16:creationId xmlns:a16="http://schemas.microsoft.com/office/drawing/2014/main" id="{B6C48B82-3B52-49C4-8CB3-C59A9167016C}"/>
              </a:ext>
            </a:extLst>
          </p:cNvPr>
          <p:cNvSpPr txBox="1"/>
          <p:nvPr/>
        </p:nvSpPr>
        <p:spPr>
          <a:xfrm>
            <a:off x="4546524" y="8611969"/>
            <a:ext cx="12141276" cy="646331"/>
          </a:xfrm>
          <a:prstGeom prst="rect">
            <a:avLst/>
          </a:prstGeom>
          <a:noFill/>
        </p:spPr>
        <p:txBody>
          <a:bodyPr wrap="square" rtlCol="0">
            <a:spAutoFit/>
          </a:bodyPr>
          <a:lstStyle/>
          <a:p>
            <a:pPr defTabSz="1371600">
              <a:defRPr/>
            </a:pPr>
            <a:r>
              <a:rPr lang="en-US" sz="3600">
                <a:solidFill>
                  <a:prstClr val="white"/>
                </a:solidFill>
              </a:rPr>
              <a:t>Nêu cách mắc D</a:t>
            </a:r>
            <a:r>
              <a:rPr lang="vi-VN" sz="3600">
                <a:solidFill>
                  <a:prstClr val="white"/>
                </a:solidFill>
                <a:latin typeface="Calibri" panose="020F0502020204030204"/>
              </a:rPr>
              <a:t>iode</a:t>
            </a:r>
            <a:r>
              <a:rPr lang="en-US" sz="3600">
                <a:solidFill>
                  <a:prstClr val="white"/>
                </a:solidFill>
              </a:rPr>
              <a:t> phân cực thuận? </a:t>
            </a:r>
            <a:endParaRPr lang="vi-VN" sz="3600">
              <a:solidFill>
                <a:prstClr val="white"/>
              </a:solidFill>
              <a:latin typeface="Calibri" panose="020F0502020204030204"/>
            </a:endParaRPr>
          </a:p>
        </p:txBody>
      </p:sp>
      <p:pic>
        <p:nvPicPr>
          <p:cNvPr id="28" name="red 1" descr="n11 zalo Dinh Bac">
            <a:extLst>
              <a:ext uri="{FF2B5EF4-FFF2-40B4-BE49-F238E27FC236}">
                <a16:creationId xmlns:a16="http://schemas.microsoft.com/office/drawing/2014/main" id="{9122A34A-628A-4D25-B19B-8131D04FCCD8}"/>
              </a:ext>
            </a:extLst>
          </p:cNvPr>
          <p:cNvPicPr>
            <a:picLocks noChangeAspect="1"/>
          </p:cNvPicPr>
          <p:nvPr/>
        </p:nvPicPr>
        <p:blipFill>
          <a:blip r:embed="rId13"/>
          <a:stretch>
            <a:fillRect/>
          </a:stretch>
        </p:blipFill>
        <p:spPr>
          <a:xfrm>
            <a:off x="7597823" y="-2990198"/>
            <a:ext cx="3248673" cy="3248673"/>
          </a:xfrm>
          <a:prstGeom prst="rect">
            <a:avLst/>
          </a:prstGeom>
        </p:spPr>
      </p:pic>
      <p:pic>
        <p:nvPicPr>
          <p:cNvPr id="30" name="red 2" descr="n11 zalo Dinh Bac">
            <a:extLst>
              <a:ext uri="{FF2B5EF4-FFF2-40B4-BE49-F238E27FC236}">
                <a16:creationId xmlns:a16="http://schemas.microsoft.com/office/drawing/2014/main" id="{86E481D9-4F6F-4B1D-B437-8F7997FA9A2B}"/>
              </a:ext>
            </a:extLst>
          </p:cNvPr>
          <p:cNvPicPr>
            <a:picLocks noChangeAspect="1"/>
          </p:cNvPicPr>
          <p:nvPr/>
        </p:nvPicPr>
        <p:blipFill>
          <a:blip r:embed="rId14"/>
          <a:stretch>
            <a:fillRect/>
          </a:stretch>
        </p:blipFill>
        <p:spPr>
          <a:xfrm>
            <a:off x="5756284" y="-2989062"/>
            <a:ext cx="6931754" cy="3246402"/>
          </a:xfrm>
          <a:prstGeom prst="rect">
            <a:avLst/>
          </a:prstGeom>
        </p:spPr>
      </p:pic>
      <p:pic>
        <p:nvPicPr>
          <p:cNvPr id="31" name="red 3" descr="n11 zalo Dinh Bac">
            <a:extLst>
              <a:ext uri="{FF2B5EF4-FFF2-40B4-BE49-F238E27FC236}">
                <a16:creationId xmlns:a16="http://schemas.microsoft.com/office/drawing/2014/main" id="{DC24E9DF-D107-4A7C-B576-0C8B334CF68E}"/>
              </a:ext>
            </a:extLst>
          </p:cNvPr>
          <p:cNvPicPr>
            <a:picLocks noChangeAspect="1"/>
          </p:cNvPicPr>
          <p:nvPr/>
        </p:nvPicPr>
        <p:blipFill>
          <a:blip r:embed="rId15"/>
          <a:stretch>
            <a:fillRect/>
          </a:stretch>
        </p:blipFill>
        <p:spPr>
          <a:xfrm>
            <a:off x="3913609" y="-2989062"/>
            <a:ext cx="10617104" cy="3246402"/>
          </a:xfrm>
          <a:prstGeom prst="rect">
            <a:avLst/>
          </a:prstGeom>
        </p:spPr>
      </p:pic>
      <p:pic>
        <p:nvPicPr>
          <p:cNvPr id="32" name="red button 4" descr="n11 zalo Dinh Bac">
            <a:extLst>
              <a:ext uri="{FF2B5EF4-FFF2-40B4-BE49-F238E27FC236}">
                <a16:creationId xmlns:a16="http://schemas.microsoft.com/office/drawing/2014/main" id="{178F4947-AF6A-462B-BB93-9EC01D261CD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33" name="red 1" descr="n11 zalo Dinh Bac">
            <a:extLst>
              <a:ext uri="{FF2B5EF4-FFF2-40B4-BE49-F238E27FC236}">
                <a16:creationId xmlns:a16="http://schemas.microsoft.com/office/drawing/2014/main" id="{73ADF59D-6861-4DAD-AE85-6D915E6CE85E}"/>
              </a:ext>
            </a:extLst>
          </p:cNvPr>
          <p:cNvPicPr>
            <a:picLocks noChangeAspect="1"/>
          </p:cNvPicPr>
          <p:nvPr/>
        </p:nvPicPr>
        <p:blipFill>
          <a:blip r:embed="rId13"/>
          <a:stretch>
            <a:fillRect/>
          </a:stretch>
        </p:blipFill>
        <p:spPr>
          <a:xfrm>
            <a:off x="7597823" y="-2990198"/>
            <a:ext cx="3248673" cy="3248673"/>
          </a:xfrm>
          <a:prstGeom prst="rect">
            <a:avLst/>
          </a:prstGeom>
        </p:spPr>
      </p:pic>
      <p:pic>
        <p:nvPicPr>
          <p:cNvPr id="34" name="red button 3" descr="n11 zalo Dinh Bac">
            <a:extLst>
              <a:ext uri="{FF2B5EF4-FFF2-40B4-BE49-F238E27FC236}">
                <a16:creationId xmlns:a16="http://schemas.microsoft.com/office/drawing/2014/main" id="{9D60B9DD-AEB6-4AF5-BC95-4CB33BDF175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35" name="red button 2" descr="n11 zalo Dinh Bac">
            <a:extLst>
              <a:ext uri="{FF2B5EF4-FFF2-40B4-BE49-F238E27FC236}">
                <a16:creationId xmlns:a16="http://schemas.microsoft.com/office/drawing/2014/main" id="{C252D47A-0FB5-4A5E-B4B7-A32DCFDAB0A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42" name="red button 1" descr="n11 zalo Dinh Bac">
            <a:extLst>
              <a:ext uri="{FF2B5EF4-FFF2-40B4-BE49-F238E27FC236}">
                <a16:creationId xmlns:a16="http://schemas.microsoft.com/office/drawing/2014/main" id="{6B474D23-1E82-44F2-8D2D-374520A614D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sp>
        <p:nvSpPr>
          <p:cNvPr id="2" name="core3" descr="n11 zalo Dinh Bac">
            <a:extLst>
              <a:ext uri="{FF2B5EF4-FFF2-40B4-BE49-F238E27FC236}">
                <a16:creationId xmlns:a16="http://schemas.microsoft.com/office/drawing/2014/main" id="{60093B44-E127-0E2C-EDA5-E961F366857B}"/>
              </a:ext>
            </a:extLst>
          </p:cNvPr>
          <p:cNvSpPr/>
          <p:nvPr/>
        </p:nvSpPr>
        <p:spPr>
          <a:xfrm>
            <a:off x="7971878" y="413837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08</a:t>
            </a:r>
          </a:p>
        </p:txBody>
      </p:sp>
      <p:sp>
        <p:nvSpPr>
          <p:cNvPr id="3" name="aw3" descr="n11 zalo Dinh Bac">
            <a:extLst>
              <a:ext uri="{FF2B5EF4-FFF2-40B4-BE49-F238E27FC236}">
                <a16:creationId xmlns:a16="http://schemas.microsoft.com/office/drawing/2014/main" id="{41570863-17FB-2D9F-1763-8135DE023719}"/>
              </a:ext>
            </a:extLst>
          </p:cNvPr>
          <p:cNvSpPr/>
          <p:nvPr/>
        </p:nvSpPr>
        <p:spPr>
          <a:xfrm>
            <a:off x="3413207" y="413837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70000"/>
              </a:lnSpc>
              <a:defRPr/>
            </a:pPr>
            <a:r>
              <a:rPr lang="vi-VN" sz="3300">
                <a:solidFill>
                  <a:srgbClr val="FFFF00"/>
                </a:solidFill>
                <a:latin typeface="Calibri" panose="020F0502020204030204"/>
              </a:rPr>
              <a:t>anode nối với cực dương và cathode nối với cực âm của nguồn</a:t>
            </a:r>
            <a:endParaRPr lang="en-US" sz="3300">
              <a:solidFill>
                <a:srgbClr val="FFFF00"/>
              </a:solidFill>
              <a:latin typeface="Calibri" panose="020F0502020204030204"/>
            </a:endParaRPr>
          </a:p>
        </p:txBody>
      </p:sp>
      <p:sp>
        <p:nvSpPr>
          <p:cNvPr id="4" name="core1" descr="n11 zalo Dinh Bac">
            <a:extLst>
              <a:ext uri="{FF2B5EF4-FFF2-40B4-BE49-F238E27FC236}">
                <a16:creationId xmlns:a16="http://schemas.microsoft.com/office/drawing/2014/main" id="{C3DBCD4C-BCCB-B4CB-A016-3ECC0942D958}"/>
              </a:ext>
            </a:extLst>
          </p:cNvPr>
          <p:cNvSpPr/>
          <p:nvPr/>
        </p:nvSpPr>
        <p:spPr>
          <a:xfrm>
            <a:off x="7971878" y="94676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05</a:t>
            </a:r>
          </a:p>
        </p:txBody>
      </p:sp>
      <p:sp>
        <p:nvSpPr>
          <p:cNvPr id="5" name="aw1" descr="n11 zalo Dinh Bac">
            <a:extLst>
              <a:ext uri="{FF2B5EF4-FFF2-40B4-BE49-F238E27FC236}">
                <a16:creationId xmlns:a16="http://schemas.microsoft.com/office/drawing/2014/main" id="{52E841EA-0868-5A2A-C8A6-675ACB57C4CF}"/>
              </a:ext>
            </a:extLst>
          </p:cNvPr>
          <p:cNvSpPr/>
          <p:nvPr/>
        </p:nvSpPr>
        <p:spPr>
          <a:xfrm>
            <a:off x="3413207" y="94676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dòng điện đi qua theo một chiều</a:t>
            </a:r>
          </a:p>
        </p:txBody>
      </p:sp>
      <p:sp>
        <p:nvSpPr>
          <p:cNvPr id="6" name="core2" descr="n11 zalo Dinh Bac">
            <a:extLst>
              <a:ext uri="{FF2B5EF4-FFF2-40B4-BE49-F238E27FC236}">
                <a16:creationId xmlns:a16="http://schemas.microsoft.com/office/drawing/2014/main" id="{5A77F691-2B12-0FB4-4BE8-471E7C6F0D0A}"/>
              </a:ext>
            </a:extLst>
          </p:cNvPr>
          <p:cNvSpPr/>
          <p:nvPr/>
        </p:nvSpPr>
        <p:spPr>
          <a:xfrm>
            <a:off x="7971878" y="2542569"/>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10</a:t>
            </a:r>
          </a:p>
        </p:txBody>
      </p:sp>
      <p:sp>
        <p:nvSpPr>
          <p:cNvPr id="7" name="aw2" descr="n11 zalo Dinh Bac">
            <a:extLst>
              <a:ext uri="{FF2B5EF4-FFF2-40B4-BE49-F238E27FC236}">
                <a16:creationId xmlns:a16="http://schemas.microsoft.com/office/drawing/2014/main" id="{E90DAF9A-3AF2-CD29-4BEA-E5A1850FE891}"/>
              </a:ext>
            </a:extLst>
          </p:cNvPr>
          <p:cNvSpPr/>
          <p:nvPr/>
        </p:nvSpPr>
        <p:spPr>
          <a:xfrm>
            <a:off x="3413207" y="2542569"/>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có hai cực là anode (A) và cathode (K)</a:t>
            </a:r>
            <a:endParaRPr lang="en-US" sz="3300">
              <a:solidFill>
                <a:srgbClr val="FFFF00"/>
              </a:solidFill>
              <a:latin typeface="Calibri" panose="020F0502020204030204"/>
            </a:endParaRPr>
          </a:p>
        </p:txBody>
      </p:sp>
    </p:spTree>
    <p:extLst>
      <p:ext uri="{BB962C8B-B14F-4D97-AF65-F5344CB8AC3E}">
        <p14:creationId xmlns:p14="http://schemas.microsoft.com/office/powerpoint/2010/main" val="170387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5"/>
                                        </p:tgtEl>
                                        <p:attrNameLst>
                                          <p:attrName>ppt_y</p:attrName>
                                        </p:attrNameLst>
                                      </p:cBhvr>
                                      <p:tavLst>
                                        <p:tav tm="0">
                                          <p:val>
                                            <p:strVal val="#ppt_y"/>
                                          </p:val>
                                        </p:tav>
                                        <p:tav tm="100000">
                                          <p:val>
                                            <p:strVal val="#ppt_y"/>
                                          </p:val>
                                        </p:tav>
                                      </p:tavLst>
                                    </p:anim>
                                    <p:anim calcmode="lin" valueType="num">
                                      <p:cBhvr>
                                        <p:cTn id="1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5"/>
                                        </p:tgtEl>
                                      </p:cBhvr>
                                    </p:animEffect>
                                  </p:childTnLst>
                                </p:cTn>
                              </p:par>
                            </p:childTnLst>
                          </p:cTn>
                        </p:par>
                        <p:par>
                          <p:cTn id="22" fill="hold">
                            <p:stCondLst>
                              <p:cond delay="33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3850"/>
                            </p:stCondLst>
                            <p:childTnLst>
                              <p:par>
                                <p:cTn id="27" presetID="22" presetClass="entr" presetSubtype="8"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par>
                          <p:cTn id="30" fill="hold">
                            <p:stCondLst>
                              <p:cond delay="435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485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par>
                          <p:cTn id="38" fill="hold">
                            <p:stCondLst>
                              <p:cond delay="5350"/>
                            </p:stCondLst>
                            <p:childTnLst>
                              <p:par>
                                <p:cTn id="39" presetID="22" presetClass="entr" presetSubtype="8"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childTnLst>
                          </p:cTn>
                        </p:par>
                        <p:par>
                          <p:cTn id="42" fill="hold">
                            <p:stCondLst>
                              <p:cond delay="5850"/>
                            </p:stCondLst>
                            <p:childTnLst>
                              <p:par>
                                <p:cTn id="43" presetID="22" presetClass="entr" presetSubtype="8" fill="hold" grpId="0"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78"/>
                    </p:tgtEl>
                  </p:cond>
                </p:stCondLst>
                <p:endSync evt="end" delay="0">
                  <p:rtn val="all"/>
                </p:endSync>
                <p:childTnLst>
                  <p:par>
                    <p:cTn id="47" fill="hold">
                      <p:stCondLst>
                        <p:cond delay="0"/>
                      </p:stCondLst>
                      <p:childTnLst>
                        <p:par>
                          <p:cTn id="48" fill="hold">
                            <p:stCondLst>
                              <p:cond delay="0"/>
                            </p:stCondLst>
                            <p:childTnLst>
                              <p:par>
                                <p:cTn id="49" presetID="22" presetClass="exit" presetSubtype="4" fill="hold" nodeType="clickEffect">
                                  <p:stCondLst>
                                    <p:cond delay="0"/>
                                  </p:stCondLst>
                                  <p:childTnLst>
                                    <p:animEffect transition="out" filter="wipe(down)">
                                      <p:cBhvr>
                                        <p:cTn id="50" dur="500"/>
                                        <p:tgtEl>
                                          <p:spTgt spid="78"/>
                                        </p:tgtEl>
                                      </p:cBhvr>
                                    </p:animEffect>
                                    <p:set>
                                      <p:cBhvr>
                                        <p:cTn id="51"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8"/>
                  </p:tgtEl>
                </p:cond>
              </p:nextCondLst>
            </p:seq>
            <p:seq concurrent="1" nextAc="seek">
              <p:cTn id="52" restart="whenNotActive" fill="hold" evtFilter="cancelBubble" nodeType="interactiveSeq">
                <p:stCondLst>
                  <p:cond evt="onClick" delay="0">
                    <p:tgtEl>
                      <p:spTgt spid="84"/>
                    </p:tgtEl>
                  </p:cond>
                </p:stCondLst>
                <p:endSync evt="end" delay="0">
                  <p:rtn val="all"/>
                </p:endSync>
                <p:childTnLst>
                  <p:par>
                    <p:cTn id="53" fill="hold">
                      <p:stCondLst>
                        <p:cond delay="0"/>
                      </p:stCondLst>
                      <p:childTnLst>
                        <p:par>
                          <p:cTn id="54" fill="hold">
                            <p:stCondLst>
                              <p:cond delay="0"/>
                            </p:stCondLst>
                            <p:childTnLst>
                              <p:par>
                                <p:cTn id="55" presetID="22" presetClass="exit" presetSubtype="4" fill="hold" nodeType="clickEffect">
                                  <p:stCondLst>
                                    <p:cond delay="0"/>
                                  </p:stCondLst>
                                  <p:childTnLst>
                                    <p:animEffect transition="out" filter="wipe(down)">
                                      <p:cBhvr>
                                        <p:cTn id="56" dur="500"/>
                                        <p:tgtEl>
                                          <p:spTgt spid="84"/>
                                        </p:tgtEl>
                                      </p:cBhvr>
                                    </p:animEffect>
                                    <p:set>
                                      <p:cBhvr>
                                        <p:cTn id="57" dur="1" fill="hold">
                                          <p:stCondLst>
                                            <p:cond delay="499"/>
                                          </p:stCondLst>
                                        </p:cTn>
                                        <p:tgtEl>
                                          <p:spTgt spid="84"/>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4"/>
                  </p:tgtEl>
                </p:cond>
              </p:nextCondLst>
            </p:seq>
            <p:seq concurrent="1" nextAc="seek">
              <p:cTn id="58" restart="whenNotActive" fill="hold" evtFilter="cancelBubble" nodeType="interactiveSeq">
                <p:stCondLst>
                  <p:cond evt="onClick" delay="0">
                    <p:tgtEl>
                      <p:spTgt spid="87"/>
                    </p:tgtEl>
                  </p:cond>
                </p:stCondLst>
                <p:endSync evt="end" delay="0">
                  <p:rtn val="all"/>
                </p:endSync>
                <p:childTnLst>
                  <p:par>
                    <p:cTn id="59" fill="hold">
                      <p:stCondLst>
                        <p:cond delay="0"/>
                      </p:stCondLst>
                      <p:childTnLst>
                        <p:par>
                          <p:cTn id="60" fill="hold">
                            <p:stCondLst>
                              <p:cond delay="0"/>
                            </p:stCondLst>
                            <p:childTnLst>
                              <p:par>
                                <p:cTn id="61" presetID="22" presetClass="exit" presetSubtype="4" fill="hold" nodeType="clickEffect">
                                  <p:stCondLst>
                                    <p:cond delay="0"/>
                                  </p:stCondLst>
                                  <p:childTnLst>
                                    <p:animEffect transition="out" filter="wipe(down)">
                                      <p:cBhvr>
                                        <p:cTn id="62" dur="500"/>
                                        <p:tgtEl>
                                          <p:spTgt spid="87"/>
                                        </p:tgtEl>
                                      </p:cBhvr>
                                    </p:animEffect>
                                    <p:set>
                                      <p:cBhvr>
                                        <p:cTn id="63" dur="1" fill="hold">
                                          <p:stCondLst>
                                            <p:cond delay="499"/>
                                          </p:stCondLst>
                                        </p:cTn>
                                        <p:tgtEl>
                                          <p:spTgt spid="8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7"/>
                  </p:tgtEl>
                </p:cond>
              </p:nextCondLst>
            </p:seq>
            <p:seq concurrent="1" nextAc="seek">
              <p:cTn id="64" restart="whenNotActive" fill="hold" evtFilter="cancelBubble" nodeType="interactiveSeq">
                <p:stCondLst>
                  <p:cond evt="onClick" delay="0">
                    <p:tgtEl>
                      <p:spTgt spid="90"/>
                    </p:tgtEl>
                  </p:cond>
                </p:stCondLst>
                <p:endSync evt="end" delay="0">
                  <p:rtn val="all"/>
                </p:endSync>
                <p:childTnLst>
                  <p:par>
                    <p:cTn id="65" fill="hold">
                      <p:stCondLst>
                        <p:cond delay="0"/>
                      </p:stCondLst>
                      <p:childTnLst>
                        <p:par>
                          <p:cTn id="66" fill="hold">
                            <p:stCondLst>
                              <p:cond delay="0"/>
                            </p:stCondLst>
                            <p:childTnLst>
                              <p:par>
                                <p:cTn id="67" presetID="22" presetClass="exit" presetSubtype="4" fill="hold" nodeType="clickEffect">
                                  <p:stCondLst>
                                    <p:cond delay="0"/>
                                  </p:stCondLst>
                                  <p:childTnLst>
                                    <p:animEffect transition="out" filter="wipe(down)">
                                      <p:cBhvr>
                                        <p:cTn id="68" dur="500"/>
                                        <p:tgtEl>
                                          <p:spTgt spid="90"/>
                                        </p:tgtEl>
                                      </p:cBhvr>
                                    </p:animEffect>
                                    <p:set>
                                      <p:cBhvr>
                                        <p:cTn id="69" dur="1" fill="hold">
                                          <p:stCondLst>
                                            <p:cond delay="499"/>
                                          </p:stCondLst>
                                        </p:cTn>
                                        <p:tgtEl>
                                          <p:spTgt spid="90"/>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92"/>
                                        </p:tgtEl>
                                        <p:attrNameLst>
                                          <p:attrName>style.visibility</p:attrName>
                                        </p:attrNameLst>
                                      </p:cBhvr>
                                      <p:to>
                                        <p:strVal val="visible"/>
                                      </p:to>
                                    </p:set>
                                    <p:animEffect transition="in" filter="wipe(left)">
                                      <p:cBhvr>
                                        <p:cTn id="73" dur="500"/>
                                        <p:tgtEl>
                                          <p:spTgt spid="92"/>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91"/>
                                        </p:tgtEl>
                                        <p:attrNameLst>
                                          <p:attrName>style.visibility</p:attrName>
                                        </p:attrNameLst>
                                      </p:cBhvr>
                                      <p:to>
                                        <p:strVal val="visible"/>
                                      </p:to>
                                    </p:set>
                                    <p:animEffect transition="in" filter="wipe(left)">
                                      <p:cBhvr>
                                        <p:cTn id="77" dur="500"/>
                                        <p:tgtEl>
                                          <p:spTgt spid="91"/>
                                        </p:tgtEl>
                                      </p:cBhvr>
                                    </p:animEffect>
                                  </p:childTnLst>
                                  <p:subTnLst>
                                    <p:audio>
                                      <p:cMediaNode>
                                        <p:cTn display="0" masterRel="sameClick">
                                          <p:stCondLst>
                                            <p:cond evt="begin" delay="0">
                                              <p:tn val="7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0"/>
                  </p:tgtEl>
                </p:cond>
              </p:nextCondLst>
            </p:seq>
            <p:seq concurrent="1" nextAc="seek">
              <p:cTn id="78" restart="whenNotActive" fill="hold" evtFilter="cancelBubble" nodeType="interactiveSeq">
                <p:stCondLst>
                  <p:cond evt="onClick" delay="0">
                    <p:tgtEl>
                      <p:spTgt spid="42"/>
                    </p:tgtEl>
                  </p:cond>
                </p:stCondLst>
                <p:endSync evt="end" delay="0">
                  <p:rtn val="all"/>
                </p:endSync>
                <p:childTnLst>
                  <p:par>
                    <p:cTn id="79" fill="hold">
                      <p:stCondLst>
                        <p:cond delay="0"/>
                      </p:stCondLst>
                      <p:childTnLst>
                        <p:par>
                          <p:cTn id="80" fill="hold">
                            <p:stCondLst>
                              <p:cond delay="0"/>
                            </p:stCondLst>
                            <p:childTnLst>
                              <p:par>
                                <p:cTn id="81" presetID="26" presetClass="emph" presetSubtype="0" fill="hold" nodeType="clickEffect">
                                  <p:stCondLst>
                                    <p:cond delay="0"/>
                                  </p:stCondLst>
                                  <p:childTnLst>
                                    <p:animEffect transition="out" filter="fade">
                                      <p:cBhvr>
                                        <p:cTn id="82" dur="500" tmFilter="0, 0; .2, .5; .8, .5; 1, 0"/>
                                        <p:tgtEl>
                                          <p:spTgt spid="42"/>
                                        </p:tgtEl>
                                      </p:cBhvr>
                                    </p:animEffect>
                                    <p:animScale>
                                      <p:cBhvr>
                                        <p:cTn id="83" dur="250" autoRev="1" fill="hold"/>
                                        <p:tgtEl>
                                          <p:spTgt spid="42"/>
                                        </p:tgtEl>
                                      </p:cBhvr>
                                      <p:by x="105000" y="105000"/>
                                    </p:animScale>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4" presetID="1" presetClass="entr" presetSubtype="0"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childTnLst>
                                </p:cTn>
                              </p:par>
                              <p:par>
                                <p:cTn id="86" presetID="1" presetClass="exit" presetSubtype="0" fill="hold" nodeType="withEffect">
                                  <p:stCondLst>
                                    <p:cond delay="500"/>
                                  </p:stCondLst>
                                  <p:childTnLst>
                                    <p:set>
                                      <p:cBhvr>
                                        <p:cTn id="87" dur="1" fill="hold">
                                          <p:stCondLst>
                                            <p:cond delay="0"/>
                                          </p:stCondLst>
                                        </p:cTn>
                                        <p:tgtEl>
                                          <p:spTgt spid="42"/>
                                        </p:tgtEl>
                                        <p:attrNameLst>
                                          <p:attrName>style.visibility</p:attrName>
                                        </p:attrNameLst>
                                      </p:cBhvr>
                                      <p:to>
                                        <p:strVal val="hidden"/>
                                      </p:to>
                                    </p:set>
                                  </p:childTnLst>
                                </p:cTn>
                              </p:par>
                              <p:par>
                                <p:cTn id="88" presetID="1" presetClass="exit" presetSubtype="0" fill="hold" nodeType="withEffect">
                                  <p:stCondLst>
                                    <p:cond delay="2000"/>
                                  </p:stCondLst>
                                  <p:childTnLst>
                                    <p:set>
                                      <p:cBhvr>
                                        <p:cTn id="89"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0" restart="whenNotActive" fill="hold" evtFilter="cancelBubble" nodeType="interactiveSeq">
                <p:stCondLst>
                  <p:cond evt="onClick" delay="0">
                    <p:tgtEl>
                      <p:spTgt spid="35"/>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35"/>
                                        </p:tgtEl>
                                      </p:cBhvr>
                                    </p:animEffect>
                                    <p:animScale>
                                      <p:cBhvr>
                                        <p:cTn id="95" dur="250" autoRev="1" fill="hold"/>
                                        <p:tgtEl>
                                          <p:spTgt spid="35"/>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5" name="Wrong Buzzer.wav"/>
                                        </p:tgtEl>
                                      </p:cMediaNode>
                                    </p:audio>
                                  </p:subTnLst>
                                </p:cTn>
                              </p:par>
                              <p:par>
                                <p:cTn id="96" presetID="1" presetClass="entr" presetSubtype="0" fill="hold" nodeType="withEffect">
                                  <p:stCondLst>
                                    <p:cond delay="0"/>
                                  </p:stCondLst>
                                  <p:childTnLst>
                                    <p:set>
                                      <p:cBhvr>
                                        <p:cTn id="97" dur="1" fill="hold">
                                          <p:stCondLst>
                                            <p:cond delay="0"/>
                                          </p:stCondLst>
                                        </p:cTn>
                                        <p:tgtEl>
                                          <p:spTgt spid="30"/>
                                        </p:tgtEl>
                                        <p:attrNameLst>
                                          <p:attrName>style.visibility</p:attrName>
                                        </p:attrNameLst>
                                      </p:cBhvr>
                                      <p:to>
                                        <p:strVal val="visible"/>
                                      </p:to>
                                    </p:set>
                                  </p:childTnLst>
                                </p:cTn>
                              </p:par>
                              <p:par>
                                <p:cTn id="98" presetID="1" presetClass="exit" presetSubtype="0" fill="hold" nodeType="withEffect">
                                  <p:stCondLst>
                                    <p:cond delay="500"/>
                                  </p:stCondLst>
                                  <p:childTnLst>
                                    <p:set>
                                      <p:cBhvr>
                                        <p:cTn id="99" dur="1" fill="hold">
                                          <p:stCondLst>
                                            <p:cond delay="0"/>
                                          </p:stCondLst>
                                        </p:cTn>
                                        <p:tgtEl>
                                          <p:spTgt spid="35"/>
                                        </p:tgtEl>
                                        <p:attrNameLst>
                                          <p:attrName>style.visibility</p:attrName>
                                        </p:attrNameLst>
                                      </p:cBhvr>
                                      <p:to>
                                        <p:strVal val="hidden"/>
                                      </p:to>
                                    </p:set>
                                  </p:childTnLst>
                                </p:cTn>
                              </p:par>
                              <p:par>
                                <p:cTn id="100" presetID="1" presetClass="exit" presetSubtype="0" fill="hold" nodeType="withEffect">
                                  <p:stCondLst>
                                    <p:cond delay="2000"/>
                                  </p:stCondLst>
                                  <p:childTnLst>
                                    <p:set>
                                      <p:cBhvr>
                                        <p:cTn id="10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02" restart="whenNotActive" fill="hold" evtFilter="cancelBubble" nodeType="interactiveSeq">
                <p:stCondLst>
                  <p:cond evt="onClick" delay="0">
                    <p:tgtEl>
                      <p:spTgt spid="34"/>
                    </p:tgtEl>
                  </p:cond>
                </p:stCondLst>
                <p:endSync evt="end" delay="0">
                  <p:rtn val="all"/>
                </p:endSync>
                <p:childTnLst>
                  <p:par>
                    <p:cTn id="103" fill="hold">
                      <p:stCondLst>
                        <p:cond delay="0"/>
                      </p:stCondLst>
                      <p:childTnLst>
                        <p:par>
                          <p:cTn id="104" fill="hold">
                            <p:stCondLst>
                              <p:cond delay="0"/>
                            </p:stCondLst>
                            <p:childTnLst>
                              <p:par>
                                <p:cTn id="105" presetID="26" presetClass="emph" presetSubtype="0" fill="hold" nodeType="clickEffect">
                                  <p:stCondLst>
                                    <p:cond delay="0"/>
                                  </p:stCondLst>
                                  <p:childTnLst>
                                    <p:animEffect transition="out" filter="fade">
                                      <p:cBhvr>
                                        <p:cTn id="106" dur="500" tmFilter="0, 0; .2, .5; .8, .5; 1, 0"/>
                                        <p:tgtEl>
                                          <p:spTgt spid="34"/>
                                        </p:tgtEl>
                                      </p:cBhvr>
                                    </p:animEffect>
                                    <p:animScale>
                                      <p:cBhvr>
                                        <p:cTn id="107" dur="250" autoRev="1" fill="hold"/>
                                        <p:tgtEl>
                                          <p:spTgt spid="34"/>
                                        </p:tgtEl>
                                      </p:cBhvr>
                                      <p:by x="105000" y="105000"/>
                                    </p:animScale>
                                  </p:childTnLst>
                                  <p:subTnLst>
                                    <p:audio>
                                      <p:cMediaNode>
                                        <p:cTn display="0" masterRel="sameClick">
                                          <p:stCondLst>
                                            <p:cond evt="begin" delay="0">
                                              <p:tn val="105"/>
                                            </p:cond>
                                          </p:stCondLst>
                                          <p:endCondLst>
                                            <p:cond evt="onStopAudio" delay="0">
                                              <p:tgtEl>
                                                <p:sldTgt/>
                                              </p:tgtEl>
                                            </p:cond>
                                          </p:endCondLst>
                                        </p:cTn>
                                        <p:tgtEl>
                                          <p:sndTgt r:embed="rId5" name="Wrong Buzzer.wav"/>
                                        </p:tgtEl>
                                      </p:cMediaNode>
                                    </p:audio>
                                  </p:subTnLst>
                                </p:cTn>
                              </p:par>
                              <p:par>
                                <p:cTn id="108" presetID="1" presetClass="entr" presetSubtype="0"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childTnLst>
                                </p:cTn>
                              </p:par>
                              <p:par>
                                <p:cTn id="110" presetID="1" presetClass="exit" presetSubtype="0" fill="hold" nodeType="withEffect">
                                  <p:stCondLst>
                                    <p:cond delay="500"/>
                                  </p:stCondLst>
                                  <p:childTnLst>
                                    <p:set>
                                      <p:cBhvr>
                                        <p:cTn id="111" dur="1" fill="hold">
                                          <p:stCondLst>
                                            <p:cond delay="0"/>
                                          </p:stCondLst>
                                        </p:cTn>
                                        <p:tgtEl>
                                          <p:spTgt spid="34"/>
                                        </p:tgtEl>
                                        <p:attrNameLst>
                                          <p:attrName>style.visibility</p:attrName>
                                        </p:attrNameLst>
                                      </p:cBhvr>
                                      <p:to>
                                        <p:strVal val="hidden"/>
                                      </p:to>
                                    </p:set>
                                  </p:childTnLst>
                                </p:cTn>
                              </p:par>
                              <p:par>
                                <p:cTn id="112" presetID="1" presetClass="exit" presetSubtype="0" fill="hold" nodeType="withEffect">
                                  <p:stCondLst>
                                    <p:cond delay="2000"/>
                                  </p:stCondLst>
                                  <p:childTnLst>
                                    <p:set>
                                      <p:cBhvr>
                                        <p:cTn id="11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4" restart="whenNotActive" fill="hold" evtFilter="cancelBubble" nodeType="interactiveSeq">
                <p:stCondLst>
                  <p:cond evt="onClick" delay="0">
                    <p:tgtEl>
                      <p:spTgt spid="32"/>
                    </p:tgtEl>
                  </p:cond>
                </p:stCondLst>
                <p:endSync evt="end" delay="0">
                  <p:rtn val="all"/>
                </p:endSync>
                <p:childTnLst>
                  <p:par>
                    <p:cTn id="115" fill="hold">
                      <p:stCondLst>
                        <p:cond delay="0"/>
                      </p:stCondLst>
                      <p:childTnLst>
                        <p:par>
                          <p:cTn id="116" fill="hold">
                            <p:stCondLst>
                              <p:cond delay="0"/>
                            </p:stCondLst>
                            <p:childTnLst>
                              <p:par>
                                <p:cTn id="117" presetID="26" presetClass="emph" presetSubtype="0" fill="hold" nodeType="clickEffect">
                                  <p:stCondLst>
                                    <p:cond delay="0"/>
                                  </p:stCondLst>
                                  <p:childTnLst>
                                    <p:animEffect transition="out" filter="fade">
                                      <p:cBhvr>
                                        <p:cTn id="118" dur="500" tmFilter="0, 0; .2, .5; .8, .5; 1, 0"/>
                                        <p:tgtEl>
                                          <p:spTgt spid="32"/>
                                        </p:tgtEl>
                                      </p:cBhvr>
                                    </p:animEffect>
                                    <p:animScale>
                                      <p:cBhvr>
                                        <p:cTn id="119" dur="250" autoRev="1" fill="hold"/>
                                        <p:tgtEl>
                                          <p:spTgt spid="32"/>
                                        </p:tgtEl>
                                      </p:cBhvr>
                                      <p:by x="105000" y="105000"/>
                                    </p:animScale>
                                  </p:childTnLst>
                                  <p:subTnLst>
                                    <p:audio>
                                      <p:cMediaNode>
                                        <p:cTn display="0" masterRel="sameClick">
                                          <p:stCondLst>
                                            <p:cond evt="begin" delay="0">
                                              <p:tn val="117"/>
                                            </p:cond>
                                          </p:stCondLst>
                                          <p:endCondLst>
                                            <p:cond evt="onStopAudio" delay="0">
                                              <p:tgtEl>
                                                <p:sldTgt/>
                                              </p:tgtEl>
                                            </p:cond>
                                          </p:endCondLst>
                                        </p:cTn>
                                        <p:tgtEl>
                                          <p:sndTgt r:embed="rId5" name="Wrong Buzzer.wav"/>
                                        </p:tgtEl>
                                      </p:cMediaNode>
                                    </p:audio>
                                  </p:subTnLst>
                                </p:cTn>
                              </p:par>
                              <p:par>
                                <p:cTn id="120" presetID="1" presetClass="entr" presetSubtype="0" fill="hold" nodeType="withEffect">
                                  <p:stCondLst>
                                    <p:cond delay="0"/>
                                  </p:stCondLst>
                                  <p:childTnLst>
                                    <p:set>
                                      <p:cBhvr>
                                        <p:cTn id="121" dur="1" fill="hold">
                                          <p:stCondLst>
                                            <p:cond delay="0"/>
                                          </p:stCondLst>
                                        </p:cTn>
                                        <p:tgtEl>
                                          <p:spTgt spid="33"/>
                                        </p:tgtEl>
                                        <p:attrNameLst>
                                          <p:attrName>style.visibility</p:attrName>
                                        </p:attrNameLst>
                                      </p:cBhvr>
                                      <p:to>
                                        <p:strVal val="visible"/>
                                      </p:to>
                                    </p:set>
                                  </p:childTnLst>
                                </p:cTn>
                              </p:par>
                              <p:par>
                                <p:cTn id="122" presetID="23" presetClass="exit" presetSubtype="32" fill="hold" nodeType="withEffect">
                                  <p:stCondLst>
                                    <p:cond delay="2000"/>
                                  </p:stCondLst>
                                  <p:childTnLst>
                                    <p:anim calcmode="lin" valueType="num">
                                      <p:cBhvr>
                                        <p:cTn id="123" dur="500"/>
                                        <p:tgtEl>
                                          <p:spTgt spid="32"/>
                                        </p:tgtEl>
                                        <p:attrNameLst>
                                          <p:attrName>ppt_w</p:attrName>
                                        </p:attrNameLst>
                                      </p:cBhvr>
                                      <p:tavLst>
                                        <p:tav tm="0">
                                          <p:val>
                                            <p:strVal val="ppt_w"/>
                                          </p:val>
                                        </p:tav>
                                        <p:tav tm="100000">
                                          <p:val>
                                            <p:fltVal val="0"/>
                                          </p:val>
                                        </p:tav>
                                      </p:tavLst>
                                    </p:anim>
                                    <p:anim calcmode="lin" valueType="num">
                                      <p:cBhvr>
                                        <p:cTn id="124" dur="500"/>
                                        <p:tgtEl>
                                          <p:spTgt spid="32"/>
                                        </p:tgtEl>
                                        <p:attrNameLst>
                                          <p:attrName>ppt_h</p:attrName>
                                        </p:attrNameLst>
                                      </p:cBhvr>
                                      <p:tavLst>
                                        <p:tav tm="0">
                                          <p:val>
                                            <p:strVal val="ppt_h"/>
                                          </p:val>
                                        </p:tav>
                                        <p:tav tm="100000">
                                          <p:val>
                                            <p:fltVal val="0"/>
                                          </p:val>
                                        </p:tav>
                                      </p:tavLst>
                                    </p:anim>
                                    <p:set>
                                      <p:cBhvr>
                                        <p:cTn id="125" dur="1" fill="hold">
                                          <p:stCondLst>
                                            <p:cond delay="499"/>
                                          </p:stCondLst>
                                        </p:cTn>
                                        <p:tgtEl>
                                          <p:spTgt spid="32"/>
                                        </p:tgtEl>
                                        <p:attrNameLst>
                                          <p:attrName>style.visibility</p:attrName>
                                        </p:attrNameLst>
                                      </p:cBhvr>
                                      <p:to>
                                        <p:strVal val="hidden"/>
                                      </p:to>
                                    </p:set>
                                  </p:childTnLst>
                                </p:cTn>
                              </p:par>
                              <p:par>
                                <p:cTn id="126" presetID="1" presetClass="exit" presetSubtype="0" fill="hold" nodeType="withEffect">
                                  <p:stCondLst>
                                    <p:cond delay="2000"/>
                                  </p:stCondLst>
                                  <p:childTnLst>
                                    <p:set>
                                      <p:cBhvr>
                                        <p:cTn id="12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92" grpId="0" animBg="1"/>
      <p:bldP spid="91" grpId="0" animBg="1"/>
      <p:bldP spid="24" grpId="0"/>
      <p:bldP spid="25" grpId="0"/>
      <p:bldP spid="2" grpId="0" animBg="1"/>
      <p:bldP spid="3" grpId="0" animBg="1"/>
      <p:bldP spid="4" grpId="0" animBg="1"/>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90" name="4" descr="n11 zalo Dinh Bac">
            <a:extLst>
              <a:ext uri="{FF2B5EF4-FFF2-40B4-BE49-F238E27FC236}">
                <a16:creationId xmlns:a16="http://schemas.microsoft.com/office/drawing/2014/main" id="{9CA86163-73B0-432D-9EA2-154D90D69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7482" y="5631287"/>
            <a:ext cx="5742930" cy="1417443"/>
          </a:xfrm>
          <a:prstGeom prst="rect">
            <a:avLst/>
          </a:prstGeom>
        </p:spPr>
      </p:pic>
      <p:pic>
        <p:nvPicPr>
          <p:cNvPr id="97" name="6" descr="n11 zalo Dinh Bac">
            <a:extLst>
              <a:ext uri="{FF2B5EF4-FFF2-40B4-BE49-F238E27FC236}">
                <a16:creationId xmlns:a16="http://schemas.microsoft.com/office/drawing/2014/main" id="{4B3A31D8-F32F-4FDC-A08C-D7EC7FFC73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2161" y="2439677"/>
            <a:ext cx="5733785" cy="1417443"/>
          </a:xfrm>
          <a:prstGeom prst="rect">
            <a:avLst/>
          </a:prstGeom>
        </p:spPr>
      </p:pic>
      <p:pic>
        <p:nvPicPr>
          <p:cNvPr id="100" name="7" descr="n11 zalo Dinh Bac">
            <a:extLst>
              <a:ext uri="{FF2B5EF4-FFF2-40B4-BE49-F238E27FC236}">
                <a16:creationId xmlns:a16="http://schemas.microsoft.com/office/drawing/2014/main" id="{C4BD0492-C250-4A61-816D-EE51FA6B25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2161" y="4035482"/>
            <a:ext cx="5733785" cy="1417443"/>
          </a:xfrm>
          <a:prstGeom prst="rect">
            <a:avLst/>
          </a:prstGeom>
        </p:spPr>
      </p:pic>
      <p:pic>
        <p:nvPicPr>
          <p:cNvPr id="103" name="8" descr="n11 zalo Dinh Bac">
            <a:extLst>
              <a:ext uri="{FF2B5EF4-FFF2-40B4-BE49-F238E27FC236}">
                <a16:creationId xmlns:a16="http://schemas.microsoft.com/office/drawing/2014/main" id="{2D41CB75-4F23-48E5-8A2F-5C88ED28D9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2161" y="5631287"/>
            <a:ext cx="5733785" cy="1417443"/>
          </a:xfrm>
          <a:prstGeom prst="rect">
            <a:avLst/>
          </a:prstGeom>
        </p:spPr>
      </p:pic>
      <p:pic>
        <p:nvPicPr>
          <p:cNvPr id="94" name="5" descr="n11 zalo Dinh Bac">
            <a:extLst>
              <a:ext uri="{FF2B5EF4-FFF2-40B4-BE49-F238E27FC236}">
                <a16:creationId xmlns:a16="http://schemas.microsoft.com/office/drawing/2014/main" id="{FAC9E528-8691-496A-8580-A5F7C681D6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17589" y="843872"/>
            <a:ext cx="5742930" cy="1417443"/>
          </a:xfrm>
          <a:prstGeom prst="rect">
            <a:avLst/>
          </a:prstGeom>
        </p:spPr>
      </p:pic>
      <p:sp>
        <p:nvSpPr>
          <p:cNvPr id="95" name="core5" descr="n11 zalo Dinh Bac">
            <a:extLst>
              <a:ext uri="{FF2B5EF4-FFF2-40B4-BE49-F238E27FC236}">
                <a16:creationId xmlns:a16="http://schemas.microsoft.com/office/drawing/2014/main" id="{6F120E57-04C1-467B-8CD2-1E962D8635D7}"/>
              </a:ext>
            </a:extLst>
          </p:cNvPr>
          <p:cNvSpPr/>
          <p:nvPr/>
        </p:nvSpPr>
        <p:spPr>
          <a:xfrm>
            <a:off x="13861985" y="94676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05</a:t>
            </a:r>
          </a:p>
        </p:txBody>
      </p:sp>
      <p:sp>
        <p:nvSpPr>
          <p:cNvPr id="96" name="aw5" descr="n11 zalo Dinh Bac">
            <a:extLst>
              <a:ext uri="{FF2B5EF4-FFF2-40B4-BE49-F238E27FC236}">
                <a16:creationId xmlns:a16="http://schemas.microsoft.com/office/drawing/2014/main" id="{F9B08F1B-A827-42EB-B9D9-FD23F8ACC8A9}"/>
              </a:ext>
            </a:extLst>
          </p:cNvPr>
          <p:cNvSpPr/>
          <p:nvPr/>
        </p:nvSpPr>
        <p:spPr>
          <a:xfrm>
            <a:off x="9303314" y="94676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nửa chu kì dòng điện</a:t>
            </a:r>
            <a:endParaRPr lang="en-US" sz="3300">
              <a:solidFill>
                <a:srgbClr val="FFFF00"/>
              </a:solidFill>
              <a:latin typeface="Calibri" panose="020F0502020204030204"/>
            </a:endParaRPr>
          </a:p>
        </p:txBody>
      </p:sp>
      <p:pic>
        <p:nvPicPr>
          <p:cNvPr id="78" name="1" descr="n11 zalo Dinh Bac">
            <a:extLst>
              <a:ext uri="{FF2B5EF4-FFF2-40B4-BE49-F238E27FC236}">
                <a16:creationId xmlns:a16="http://schemas.microsoft.com/office/drawing/2014/main" id="{70B03BA4-8892-46EC-BCD4-7AA80E9781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7482" y="843872"/>
            <a:ext cx="5742930" cy="1417443"/>
          </a:xfrm>
          <a:prstGeom prst="rect">
            <a:avLst/>
          </a:prstGeom>
        </p:spPr>
      </p:pic>
      <p:pic>
        <p:nvPicPr>
          <p:cNvPr id="84" name="2" descr="n11 zalo Dinh Bac">
            <a:extLst>
              <a:ext uri="{FF2B5EF4-FFF2-40B4-BE49-F238E27FC236}">
                <a16:creationId xmlns:a16="http://schemas.microsoft.com/office/drawing/2014/main" id="{9D724775-B362-47F2-AAC3-DC300939B4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27482" y="2439677"/>
            <a:ext cx="5742930" cy="1417443"/>
          </a:xfrm>
          <a:prstGeom prst="rect">
            <a:avLst/>
          </a:prstGeom>
        </p:spPr>
      </p:pic>
      <p:pic>
        <p:nvPicPr>
          <p:cNvPr id="87" name="3" descr="n11 zalo Dinh Bac">
            <a:extLst>
              <a:ext uri="{FF2B5EF4-FFF2-40B4-BE49-F238E27FC236}">
                <a16:creationId xmlns:a16="http://schemas.microsoft.com/office/drawing/2014/main" id="{CE54A576-DACC-4EF7-8909-D9783CC898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27482" y="4035482"/>
            <a:ext cx="5742930" cy="1417443"/>
          </a:xfrm>
          <a:prstGeom prst="rect">
            <a:avLst/>
          </a:prstGeom>
        </p:spPr>
      </p:pic>
      <p:pic>
        <p:nvPicPr>
          <p:cNvPr id="23" name="Picture 22" descr="n11 zalo Dinh Bac">
            <a:extLst>
              <a:ext uri="{FF2B5EF4-FFF2-40B4-BE49-F238E27FC236}">
                <a16:creationId xmlns:a16="http://schemas.microsoft.com/office/drawing/2014/main" id="{76E49B75-EFE0-4495-99FC-6AFAD7BCEA23}"/>
              </a:ext>
            </a:extLst>
          </p:cNvPr>
          <p:cNvPicPr>
            <a:picLocks noChangeAspect="1"/>
          </p:cNvPicPr>
          <p:nvPr/>
        </p:nvPicPr>
        <p:blipFill>
          <a:blip r:embed="rId13"/>
          <a:stretch>
            <a:fillRect/>
          </a:stretch>
        </p:blipFill>
        <p:spPr>
          <a:xfrm>
            <a:off x="1421223" y="7878830"/>
            <a:ext cx="15445554" cy="2039289"/>
          </a:xfrm>
          <a:prstGeom prst="rect">
            <a:avLst/>
          </a:prstGeom>
        </p:spPr>
      </p:pic>
      <p:sp>
        <p:nvSpPr>
          <p:cNvPr id="24" name="TextBox 23" descr="n11 zalo Dinh Bac">
            <a:extLst>
              <a:ext uri="{FF2B5EF4-FFF2-40B4-BE49-F238E27FC236}">
                <a16:creationId xmlns:a16="http://schemas.microsoft.com/office/drawing/2014/main" id="{D827EF16-142B-4309-8CDD-A87EDB17498D}"/>
              </a:ext>
            </a:extLst>
          </p:cNvPr>
          <p:cNvSpPr txBox="1"/>
          <p:nvPr/>
        </p:nvSpPr>
        <p:spPr>
          <a:xfrm rot="20393747">
            <a:off x="2094855" y="8397552"/>
            <a:ext cx="1531573" cy="1015663"/>
          </a:xfrm>
          <a:prstGeom prst="rect">
            <a:avLst/>
          </a:prstGeom>
          <a:noFill/>
        </p:spPr>
        <p:txBody>
          <a:bodyPr wrap="none" rtlCol="0">
            <a:spAutoFit/>
          </a:bodyPr>
          <a:lstStyle/>
          <a:p>
            <a:pPr algn="ctr" defTabSz="1371600">
              <a:defRPr/>
            </a:pPr>
            <a:r>
              <a:rPr lang="en-US" sz="3000">
                <a:solidFill>
                  <a:prstClr val="white"/>
                </a:solidFill>
                <a:latin typeface="Calibri" panose="020F0502020204030204"/>
                <a:ea typeface="Tahoma" panose="020B0604030504040204" pitchFamily="34" charset="0"/>
                <a:cs typeface="Tahoma" panose="020B0604030504040204" pitchFamily="34" charset="0"/>
              </a:rPr>
              <a:t>CÂU HỎI</a:t>
            </a:r>
          </a:p>
          <a:p>
            <a:pPr algn="ctr" defTabSz="1371600">
              <a:defRPr/>
            </a:pPr>
            <a:r>
              <a:rPr lang="en-US" sz="3000">
                <a:solidFill>
                  <a:prstClr val="white"/>
                </a:solidFill>
                <a:latin typeface="Calibri" panose="020F0502020204030204"/>
                <a:ea typeface="Tahoma" panose="020B0604030504040204" pitchFamily="34" charset="0"/>
                <a:cs typeface="Tahoma" panose="020B0604030504040204" pitchFamily="34" charset="0"/>
              </a:rPr>
              <a:t>(5)</a:t>
            </a:r>
          </a:p>
        </p:txBody>
      </p:sp>
      <p:sp>
        <p:nvSpPr>
          <p:cNvPr id="25" name="TextBox 24" descr="n11 zalo Dinh Bac">
            <a:extLst>
              <a:ext uri="{FF2B5EF4-FFF2-40B4-BE49-F238E27FC236}">
                <a16:creationId xmlns:a16="http://schemas.microsoft.com/office/drawing/2014/main" id="{B6C48B82-3B52-49C4-8CB3-C59A9167016C}"/>
              </a:ext>
            </a:extLst>
          </p:cNvPr>
          <p:cNvSpPr txBox="1"/>
          <p:nvPr/>
        </p:nvSpPr>
        <p:spPr>
          <a:xfrm>
            <a:off x="4380720" y="8327570"/>
            <a:ext cx="12141276" cy="1200329"/>
          </a:xfrm>
          <a:prstGeom prst="rect">
            <a:avLst/>
          </a:prstGeom>
          <a:noFill/>
        </p:spPr>
        <p:txBody>
          <a:bodyPr wrap="square" rtlCol="0">
            <a:spAutoFit/>
          </a:bodyPr>
          <a:lstStyle/>
          <a:p>
            <a:pPr defTabSz="1371600">
              <a:defRPr/>
            </a:pPr>
            <a:r>
              <a:rPr lang="en-US" sz="3600">
                <a:solidFill>
                  <a:prstClr val="white"/>
                </a:solidFill>
                <a:latin typeface="Calibri" panose="020F0502020204030204"/>
              </a:rPr>
              <a:t>Nếu sử d</a:t>
            </a:r>
            <a:r>
              <a:rPr lang="vi-VN" sz="3600">
                <a:solidFill>
                  <a:prstClr val="white"/>
                </a:solidFill>
                <a:latin typeface="Calibri" panose="020F0502020204030204"/>
              </a:rPr>
              <a:t>ụng một diode bán dẫn trong mạch điện xoay chiều thì ta sẽ chỉnh lưu được</a:t>
            </a:r>
            <a:r>
              <a:rPr lang="en-US" sz="3600">
                <a:solidFill>
                  <a:prstClr val="white"/>
                </a:solidFill>
                <a:latin typeface="Calibri" panose="020F0502020204030204"/>
              </a:rPr>
              <a:t> ….</a:t>
            </a:r>
          </a:p>
        </p:txBody>
      </p:sp>
      <p:pic>
        <p:nvPicPr>
          <p:cNvPr id="30" name="red 1" descr="n11 zalo Dinh Bac">
            <a:extLst>
              <a:ext uri="{FF2B5EF4-FFF2-40B4-BE49-F238E27FC236}">
                <a16:creationId xmlns:a16="http://schemas.microsoft.com/office/drawing/2014/main" id="{A13C47F5-1414-4ED6-9B3A-5FF293E3AFCF}"/>
              </a:ext>
            </a:extLst>
          </p:cNvPr>
          <p:cNvPicPr>
            <a:picLocks noChangeAspect="1"/>
          </p:cNvPicPr>
          <p:nvPr/>
        </p:nvPicPr>
        <p:blipFill>
          <a:blip r:embed="rId14"/>
          <a:stretch>
            <a:fillRect/>
          </a:stretch>
        </p:blipFill>
        <p:spPr>
          <a:xfrm>
            <a:off x="7597823" y="-2990198"/>
            <a:ext cx="3248673" cy="3248673"/>
          </a:xfrm>
          <a:prstGeom prst="rect">
            <a:avLst/>
          </a:prstGeom>
        </p:spPr>
      </p:pic>
      <p:pic>
        <p:nvPicPr>
          <p:cNvPr id="31" name="red 2" descr="n11 zalo Dinh Bac">
            <a:extLst>
              <a:ext uri="{FF2B5EF4-FFF2-40B4-BE49-F238E27FC236}">
                <a16:creationId xmlns:a16="http://schemas.microsoft.com/office/drawing/2014/main" id="{CC8ED363-42E8-4B30-BFDC-2D4D3B124E01}"/>
              </a:ext>
            </a:extLst>
          </p:cNvPr>
          <p:cNvPicPr>
            <a:picLocks noChangeAspect="1"/>
          </p:cNvPicPr>
          <p:nvPr/>
        </p:nvPicPr>
        <p:blipFill>
          <a:blip r:embed="rId15"/>
          <a:stretch>
            <a:fillRect/>
          </a:stretch>
        </p:blipFill>
        <p:spPr>
          <a:xfrm>
            <a:off x="5756284" y="-2989062"/>
            <a:ext cx="6931754" cy="3246402"/>
          </a:xfrm>
          <a:prstGeom prst="rect">
            <a:avLst/>
          </a:prstGeom>
        </p:spPr>
      </p:pic>
      <p:pic>
        <p:nvPicPr>
          <p:cNvPr id="32" name="red 3" descr="n11 zalo Dinh Bac">
            <a:extLst>
              <a:ext uri="{FF2B5EF4-FFF2-40B4-BE49-F238E27FC236}">
                <a16:creationId xmlns:a16="http://schemas.microsoft.com/office/drawing/2014/main" id="{B89BEAD6-DD82-495D-ADA8-7E19B0A2C6CD}"/>
              </a:ext>
            </a:extLst>
          </p:cNvPr>
          <p:cNvPicPr>
            <a:picLocks noChangeAspect="1"/>
          </p:cNvPicPr>
          <p:nvPr/>
        </p:nvPicPr>
        <p:blipFill>
          <a:blip r:embed="rId16"/>
          <a:stretch>
            <a:fillRect/>
          </a:stretch>
        </p:blipFill>
        <p:spPr>
          <a:xfrm>
            <a:off x="3913609" y="-2989062"/>
            <a:ext cx="10617104" cy="3246402"/>
          </a:xfrm>
          <a:prstGeom prst="rect">
            <a:avLst/>
          </a:prstGeom>
        </p:spPr>
      </p:pic>
      <p:pic>
        <p:nvPicPr>
          <p:cNvPr id="33" name="red button 4" descr="n11 zalo Dinh Bac">
            <a:extLst>
              <a:ext uri="{FF2B5EF4-FFF2-40B4-BE49-F238E27FC236}">
                <a16:creationId xmlns:a16="http://schemas.microsoft.com/office/drawing/2014/main" id="{E5CB30BA-A5EF-4A92-A870-8B71D1E6E43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34" name="red 1" descr="n11 zalo Dinh Bac">
            <a:extLst>
              <a:ext uri="{FF2B5EF4-FFF2-40B4-BE49-F238E27FC236}">
                <a16:creationId xmlns:a16="http://schemas.microsoft.com/office/drawing/2014/main" id="{C1C34B87-171C-4B50-9F85-C8A05CC98F44}"/>
              </a:ext>
            </a:extLst>
          </p:cNvPr>
          <p:cNvPicPr>
            <a:picLocks noChangeAspect="1"/>
          </p:cNvPicPr>
          <p:nvPr/>
        </p:nvPicPr>
        <p:blipFill>
          <a:blip r:embed="rId14"/>
          <a:stretch>
            <a:fillRect/>
          </a:stretch>
        </p:blipFill>
        <p:spPr>
          <a:xfrm>
            <a:off x="7597823" y="-2990198"/>
            <a:ext cx="3248673" cy="3248673"/>
          </a:xfrm>
          <a:prstGeom prst="rect">
            <a:avLst/>
          </a:prstGeom>
        </p:spPr>
      </p:pic>
      <p:pic>
        <p:nvPicPr>
          <p:cNvPr id="35" name="red button 3" descr="n11 zalo Dinh Bac">
            <a:extLst>
              <a:ext uri="{FF2B5EF4-FFF2-40B4-BE49-F238E27FC236}">
                <a16:creationId xmlns:a16="http://schemas.microsoft.com/office/drawing/2014/main" id="{53565642-169F-46D9-9D23-4924B8199F1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42" name="red button 2" descr="n11 zalo Dinh Bac">
            <a:extLst>
              <a:ext uri="{FF2B5EF4-FFF2-40B4-BE49-F238E27FC236}">
                <a16:creationId xmlns:a16="http://schemas.microsoft.com/office/drawing/2014/main" id="{D754282D-F779-43D2-AD87-2CA356610A5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43" name="red button 1" descr="n11 zalo Dinh Bac">
            <a:extLst>
              <a:ext uri="{FF2B5EF4-FFF2-40B4-BE49-F238E27FC236}">
                <a16:creationId xmlns:a16="http://schemas.microsoft.com/office/drawing/2014/main" id="{2DC26ED7-9B99-409D-88C3-2C816F34224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sp>
        <p:nvSpPr>
          <p:cNvPr id="2" name="aw4" descr="n11 zalo Dinh Bac">
            <a:extLst>
              <a:ext uri="{FF2B5EF4-FFF2-40B4-BE49-F238E27FC236}">
                <a16:creationId xmlns:a16="http://schemas.microsoft.com/office/drawing/2014/main" id="{19B210CA-8516-5F11-2C70-7E482968FED4}"/>
              </a:ext>
            </a:extLst>
          </p:cNvPr>
          <p:cNvSpPr/>
          <p:nvPr/>
        </p:nvSpPr>
        <p:spPr>
          <a:xfrm>
            <a:off x="3413207" y="5734179"/>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70000"/>
              </a:lnSpc>
              <a:defRPr/>
            </a:pPr>
            <a:r>
              <a:rPr lang="vi-VN" sz="3300">
                <a:solidFill>
                  <a:srgbClr val="FFFF00"/>
                </a:solidFill>
                <a:latin typeface="Calibri" panose="020F0502020204030204"/>
              </a:rPr>
              <a:t>anode nối với cực </a:t>
            </a:r>
            <a:r>
              <a:rPr lang="en-US" sz="3300">
                <a:solidFill>
                  <a:srgbClr val="FFFF00"/>
                </a:solidFill>
                <a:latin typeface="Calibri" panose="020F0502020204030204"/>
              </a:rPr>
              <a:t>âm</a:t>
            </a:r>
            <a:r>
              <a:rPr lang="vi-VN" sz="3300">
                <a:solidFill>
                  <a:srgbClr val="FFFF00"/>
                </a:solidFill>
                <a:latin typeface="Calibri" panose="020F0502020204030204"/>
              </a:rPr>
              <a:t>g và cathode nối với cực </a:t>
            </a:r>
            <a:r>
              <a:rPr lang="en-US" sz="3300">
                <a:solidFill>
                  <a:srgbClr val="FFFF00"/>
                </a:solidFill>
                <a:latin typeface="Calibri" panose="020F0502020204030204"/>
              </a:rPr>
              <a:t>dương</a:t>
            </a:r>
            <a:r>
              <a:rPr lang="vi-VN" sz="3300">
                <a:solidFill>
                  <a:srgbClr val="FFFF00"/>
                </a:solidFill>
                <a:latin typeface="Calibri" panose="020F0502020204030204"/>
              </a:rPr>
              <a:t> của nguồn</a:t>
            </a:r>
            <a:endParaRPr lang="en-US" sz="3300">
              <a:solidFill>
                <a:srgbClr val="FFFF00"/>
              </a:solidFill>
            </a:endParaRPr>
          </a:p>
        </p:txBody>
      </p:sp>
      <p:sp>
        <p:nvSpPr>
          <p:cNvPr id="3" name="core4" descr="n11 zalo Dinh Bac">
            <a:extLst>
              <a:ext uri="{FF2B5EF4-FFF2-40B4-BE49-F238E27FC236}">
                <a16:creationId xmlns:a16="http://schemas.microsoft.com/office/drawing/2014/main" id="{D26E7F3B-100B-1819-B2F6-CC839EA4301E}"/>
              </a:ext>
            </a:extLst>
          </p:cNvPr>
          <p:cNvSpPr/>
          <p:nvPr/>
        </p:nvSpPr>
        <p:spPr>
          <a:xfrm>
            <a:off x="7971878" y="5734179"/>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00</a:t>
            </a:r>
          </a:p>
        </p:txBody>
      </p:sp>
      <p:sp>
        <p:nvSpPr>
          <p:cNvPr id="4" name="core3" descr="n11 zalo Dinh Bac">
            <a:extLst>
              <a:ext uri="{FF2B5EF4-FFF2-40B4-BE49-F238E27FC236}">
                <a16:creationId xmlns:a16="http://schemas.microsoft.com/office/drawing/2014/main" id="{9E1791CB-8F73-56BD-7FEF-8B47438A85E8}"/>
              </a:ext>
            </a:extLst>
          </p:cNvPr>
          <p:cNvSpPr/>
          <p:nvPr/>
        </p:nvSpPr>
        <p:spPr>
          <a:xfrm>
            <a:off x="7971878" y="413837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08</a:t>
            </a:r>
          </a:p>
        </p:txBody>
      </p:sp>
      <p:sp>
        <p:nvSpPr>
          <p:cNvPr id="5" name="aw3" descr="n11 zalo Dinh Bac">
            <a:extLst>
              <a:ext uri="{FF2B5EF4-FFF2-40B4-BE49-F238E27FC236}">
                <a16:creationId xmlns:a16="http://schemas.microsoft.com/office/drawing/2014/main" id="{6E2FBD33-4D1A-C72C-AA50-D62299132E85}"/>
              </a:ext>
            </a:extLst>
          </p:cNvPr>
          <p:cNvSpPr/>
          <p:nvPr/>
        </p:nvSpPr>
        <p:spPr>
          <a:xfrm>
            <a:off x="3413207" y="413837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70000"/>
              </a:lnSpc>
              <a:defRPr/>
            </a:pPr>
            <a:r>
              <a:rPr lang="vi-VN" sz="3300">
                <a:solidFill>
                  <a:srgbClr val="FFFF00"/>
                </a:solidFill>
                <a:latin typeface="Calibri" panose="020F0502020204030204"/>
              </a:rPr>
              <a:t>anode nối với cực dương và cathode nối với cực âm của nguồn</a:t>
            </a:r>
            <a:endParaRPr lang="en-US" sz="3300">
              <a:solidFill>
                <a:srgbClr val="FFFF00"/>
              </a:solidFill>
              <a:latin typeface="Calibri" panose="020F0502020204030204"/>
            </a:endParaRPr>
          </a:p>
        </p:txBody>
      </p:sp>
      <p:sp>
        <p:nvSpPr>
          <p:cNvPr id="6" name="core1" descr="n11 zalo Dinh Bac">
            <a:extLst>
              <a:ext uri="{FF2B5EF4-FFF2-40B4-BE49-F238E27FC236}">
                <a16:creationId xmlns:a16="http://schemas.microsoft.com/office/drawing/2014/main" id="{878298E0-478A-47E2-F472-991DC004F6B5}"/>
              </a:ext>
            </a:extLst>
          </p:cNvPr>
          <p:cNvSpPr/>
          <p:nvPr/>
        </p:nvSpPr>
        <p:spPr>
          <a:xfrm>
            <a:off x="7971878" y="94676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05</a:t>
            </a:r>
          </a:p>
        </p:txBody>
      </p:sp>
      <p:sp>
        <p:nvSpPr>
          <p:cNvPr id="7" name="aw1" descr="n11 zalo Dinh Bac">
            <a:extLst>
              <a:ext uri="{FF2B5EF4-FFF2-40B4-BE49-F238E27FC236}">
                <a16:creationId xmlns:a16="http://schemas.microsoft.com/office/drawing/2014/main" id="{5A0D2B30-D425-0CDC-3B45-690E4E2114C6}"/>
              </a:ext>
            </a:extLst>
          </p:cNvPr>
          <p:cNvSpPr/>
          <p:nvPr/>
        </p:nvSpPr>
        <p:spPr>
          <a:xfrm>
            <a:off x="3413207" y="94676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dòng điện đi qua theo một chiều</a:t>
            </a:r>
          </a:p>
        </p:txBody>
      </p:sp>
      <p:sp>
        <p:nvSpPr>
          <p:cNvPr id="8" name="core2" descr="n11 zalo Dinh Bac">
            <a:extLst>
              <a:ext uri="{FF2B5EF4-FFF2-40B4-BE49-F238E27FC236}">
                <a16:creationId xmlns:a16="http://schemas.microsoft.com/office/drawing/2014/main" id="{EDDD820C-CB5E-0437-BBBE-B9C936F966CB}"/>
              </a:ext>
            </a:extLst>
          </p:cNvPr>
          <p:cNvSpPr/>
          <p:nvPr/>
        </p:nvSpPr>
        <p:spPr>
          <a:xfrm>
            <a:off x="7971878" y="2542569"/>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10</a:t>
            </a:r>
          </a:p>
        </p:txBody>
      </p:sp>
      <p:sp>
        <p:nvSpPr>
          <p:cNvPr id="9" name="aw2" descr="n11 zalo Dinh Bac">
            <a:extLst>
              <a:ext uri="{FF2B5EF4-FFF2-40B4-BE49-F238E27FC236}">
                <a16:creationId xmlns:a16="http://schemas.microsoft.com/office/drawing/2014/main" id="{A61ABA1E-4665-5667-3B18-69ED9D076F95}"/>
              </a:ext>
            </a:extLst>
          </p:cNvPr>
          <p:cNvSpPr/>
          <p:nvPr/>
        </p:nvSpPr>
        <p:spPr>
          <a:xfrm>
            <a:off x="3413207" y="2542569"/>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có hai cực là anode (A) và cathode (K)</a:t>
            </a:r>
            <a:endParaRPr lang="en-US" sz="3300">
              <a:solidFill>
                <a:srgbClr val="FFFF00"/>
              </a:solidFill>
              <a:latin typeface="Calibri" panose="020F0502020204030204"/>
            </a:endParaRPr>
          </a:p>
        </p:txBody>
      </p:sp>
    </p:spTree>
    <p:extLst>
      <p:ext uri="{BB962C8B-B14F-4D97-AF65-F5344CB8AC3E}">
        <p14:creationId xmlns:p14="http://schemas.microsoft.com/office/powerpoint/2010/main" val="274616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5"/>
                                        </p:tgtEl>
                                        <p:attrNameLst>
                                          <p:attrName>ppt_y</p:attrName>
                                        </p:attrNameLst>
                                      </p:cBhvr>
                                      <p:tavLst>
                                        <p:tav tm="0">
                                          <p:val>
                                            <p:strVal val="#ppt_y"/>
                                          </p:val>
                                        </p:tav>
                                        <p:tav tm="100000">
                                          <p:val>
                                            <p:strVal val="#ppt_y"/>
                                          </p:val>
                                        </p:tav>
                                      </p:tavLst>
                                    </p:anim>
                                    <p:anim calcmode="lin" valueType="num">
                                      <p:cBhvr>
                                        <p:cTn id="1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5"/>
                                        </p:tgtEl>
                                      </p:cBhvr>
                                    </p:animEffect>
                                  </p:childTnLst>
                                </p:cTn>
                              </p:par>
                            </p:childTnLst>
                          </p:cTn>
                        </p:par>
                        <p:par>
                          <p:cTn id="22" fill="hold">
                            <p:stCondLst>
                              <p:cond delay="525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575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par>
                          <p:cTn id="30" fill="hold">
                            <p:stCondLst>
                              <p:cond delay="625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675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par>
                          <p:cTn id="38" fill="hold">
                            <p:stCondLst>
                              <p:cond delay="725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par>
                          <p:cTn id="42" fill="hold">
                            <p:stCondLst>
                              <p:cond delay="775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par>
                          <p:cTn id="46" fill="hold">
                            <p:stCondLst>
                              <p:cond delay="8250"/>
                            </p:stCondLst>
                            <p:childTnLst>
                              <p:par>
                                <p:cTn id="47" presetID="22" presetClass="entr" presetSubtype="8"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par>
                          <p:cTn id="50" fill="hold">
                            <p:stCondLst>
                              <p:cond delay="8750"/>
                            </p:stCondLst>
                            <p:childTnLst>
                              <p:par>
                                <p:cTn id="51" presetID="22" presetClass="entr" presetSubtype="8" fill="hold" grpId="0"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78"/>
                    </p:tgtEl>
                  </p:cond>
                </p:stCondLst>
                <p:endSync evt="end" delay="0">
                  <p:rtn val="all"/>
                </p:endSync>
                <p:childTnLst>
                  <p:par>
                    <p:cTn id="55" fill="hold">
                      <p:stCondLst>
                        <p:cond delay="0"/>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78"/>
                                        </p:tgtEl>
                                      </p:cBhvr>
                                    </p:animEffect>
                                    <p:set>
                                      <p:cBhvr>
                                        <p:cTn id="59"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8"/>
                  </p:tgtEl>
                </p:cond>
              </p:nextCondLst>
            </p:seq>
            <p:seq concurrent="1" nextAc="seek">
              <p:cTn id="60" restart="whenNotActive" fill="hold" evtFilter="cancelBubble" nodeType="interactiveSeq">
                <p:stCondLst>
                  <p:cond evt="onClick" delay="0">
                    <p:tgtEl>
                      <p:spTgt spid="84"/>
                    </p:tgtEl>
                  </p:cond>
                </p:stCondLst>
                <p:endSync evt="end" delay="0">
                  <p:rtn val="all"/>
                </p:endSync>
                <p:childTnLst>
                  <p:par>
                    <p:cTn id="61" fill="hold">
                      <p:stCondLst>
                        <p:cond delay="0"/>
                      </p:stCondLst>
                      <p:childTnLst>
                        <p:par>
                          <p:cTn id="62" fill="hold">
                            <p:stCondLst>
                              <p:cond delay="0"/>
                            </p:stCondLst>
                            <p:childTnLst>
                              <p:par>
                                <p:cTn id="63" presetID="22" presetClass="exit" presetSubtype="4" fill="hold" nodeType="clickEffect">
                                  <p:stCondLst>
                                    <p:cond delay="0"/>
                                  </p:stCondLst>
                                  <p:childTnLst>
                                    <p:animEffect transition="out" filter="wipe(down)">
                                      <p:cBhvr>
                                        <p:cTn id="64" dur="500"/>
                                        <p:tgtEl>
                                          <p:spTgt spid="84"/>
                                        </p:tgtEl>
                                      </p:cBhvr>
                                    </p:animEffect>
                                    <p:set>
                                      <p:cBhvr>
                                        <p:cTn id="65" dur="1" fill="hold">
                                          <p:stCondLst>
                                            <p:cond delay="499"/>
                                          </p:stCondLst>
                                        </p:cTn>
                                        <p:tgtEl>
                                          <p:spTgt spid="84"/>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4"/>
                  </p:tgtEl>
                </p:cond>
              </p:nextCondLst>
            </p:seq>
            <p:seq concurrent="1" nextAc="seek">
              <p:cTn id="66" restart="whenNotActive" fill="hold" evtFilter="cancelBubble" nodeType="interactiveSeq">
                <p:stCondLst>
                  <p:cond evt="onClick" delay="0">
                    <p:tgtEl>
                      <p:spTgt spid="87"/>
                    </p:tgtEl>
                  </p:cond>
                </p:stCondLst>
                <p:endSync evt="end" delay="0">
                  <p:rtn val="all"/>
                </p:endSync>
                <p:childTnLst>
                  <p:par>
                    <p:cTn id="67" fill="hold">
                      <p:stCondLst>
                        <p:cond delay="0"/>
                      </p:stCondLst>
                      <p:childTnLst>
                        <p:par>
                          <p:cTn id="68" fill="hold">
                            <p:stCondLst>
                              <p:cond delay="0"/>
                            </p:stCondLst>
                            <p:childTnLst>
                              <p:par>
                                <p:cTn id="69" presetID="22" presetClass="exit" presetSubtype="4" fill="hold" nodeType="clickEffect">
                                  <p:stCondLst>
                                    <p:cond delay="0"/>
                                  </p:stCondLst>
                                  <p:childTnLst>
                                    <p:animEffect transition="out" filter="wipe(down)">
                                      <p:cBhvr>
                                        <p:cTn id="70" dur="500"/>
                                        <p:tgtEl>
                                          <p:spTgt spid="87"/>
                                        </p:tgtEl>
                                      </p:cBhvr>
                                    </p:animEffect>
                                    <p:set>
                                      <p:cBhvr>
                                        <p:cTn id="71" dur="1" fill="hold">
                                          <p:stCondLst>
                                            <p:cond delay="499"/>
                                          </p:stCondLst>
                                        </p:cTn>
                                        <p:tgtEl>
                                          <p:spTgt spid="87"/>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7"/>
                  </p:tgtEl>
                </p:cond>
              </p:nextCondLst>
            </p:seq>
            <p:seq concurrent="1" nextAc="seek">
              <p:cTn id="72" restart="whenNotActive" fill="hold" evtFilter="cancelBubble" nodeType="interactiveSeq">
                <p:stCondLst>
                  <p:cond evt="onClick" delay="0">
                    <p:tgtEl>
                      <p:spTgt spid="90"/>
                    </p:tgtEl>
                  </p:cond>
                </p:stCondLst>
                <p:endSync evt="end" delay="0">
                  <p:rtn val="all"/>
                </p:endSync>
                <p:childTnLst>
                  <p:par>
                    <p:cTn id="73" fill="hold">
                      <p:stCondLst>
                        <p:cond delay="0"/>
                      </p:stCondLst>
                      <p:childTnLst>
                        <p:par>
                          <p:cTn id="74" fill="hold">
                            <p:stCondLst>
                              <p:cond delay="0"/>
                            </p:stCondLst>
                            <p:childTnLst>
                              <p:par>
                                <p:cTn id="75" presetID="22" presetClass="exit" presetSubtype="4" fill="hold" nodeType="clickEffect">
                                  <p:stCondLst>
                                    <p:cond delay="0"/>
                                  </p:stCondLst>
                                  <p:childTnLst>
                                    <p:animEffect transition="out" filter="wipe(down)">
                                      <p:cBhvr>
                                        <p:cTn id="76" dur="500"/>
                                        <p:tgtEl>
                                          <p:spTgt spid="90"/>
                                        </p:tgtEl>
                                      </p:cBhvr>
                                    </p:animEffect>
                                    <p:set>
                                      <p:cBhvr>
                                        <p:cTn id="77" dur="1" fill="hold">
                                          <p:stCondLst>
                                            <p:cond delay="499"/>
                                          </p:stCondLst>
                                        </p:cTn>
                                        <p:tgtEl>
                                          <p:spTgt spid="90"/>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0"/>
                  </p:tgtEl>
                </p:cond>
              </p:nextCondLst>
            </p:seq>
            <p:seq concurrent="1" nextAc="seek">
              <p:cTn id="78" restart="whenNotActive" fill="hold" evtFilter="cancelBubble" nodeType="interactiveSeq">
                <p:stCondLst>
                  <p:cond evt="onClick" delay="0">
                    <p:tgtEl>
                      <p:spTgt spid="94"/>
                    </p:tgtEl>
                  </p:cond>
                </p:stCondLst>
                <p:endSync evt="end" delay="0">
                  <p:rtn val="all"/>
                </p:endSync>
                <p:childTnLst>
                  <p:par>
                    <p:cTn id="79" fill="hold">
                      <p:stCondLst>
                        <p:cond delay="0"/>
                      </p:stCondLst>
                      <p:childTnLst>
                        <p:par>
                          <p:cTn id="80" fill="hold">
                            <p:stCondLst>
                              <p:cond delay="0"/>
                            </p:stCondLst>
                            <p:childTnLst>
                              <p:par>
                                <p:cTn id="81" presetID="22" presetClass="exit" presetSubtype="4" fill="hold" nodeType="clickEffect">
                                  <p:stCondLst>
                                    <p:cond delay="0"/>
                                  </p:stCondLst>
                                  <p:childTnLst>
                                    <p:animEffect transition="out" filter="wipe(down)">
                                      <p:cBhvr>
                                        <p:cTn id="82" dur="500"/>
                                        <p:tgtEl>
                                          <p:spTgt spid="94"/>
                                        </p:tgtEl>
                                      </p:cBhvr>
                                    </p:animEffect>
                                    <p:set>
                                      <p:cBhvr>
                                        <p:cTn id="83" dur="1" fill="hold">
                                          <p:stCondLst>
                                            <p:cond delay="499"/>
                                          </p:stCondLst>
                                        </p:cTn>
                                        <p:tgtEl>
                                          <p:spTgt spid="94"/>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96"/>
                                        </p:tgtEl>
                                        <p:attrNameLst>
                                          <p:attrName>style.visibility</p:attrName>
                                        </p:attrNameLst>
                                      </p:cBhvr>
                                      <p:to>
                                        <p:strVal val="visible"/>
                                      </p:to>
                                    </p:set>
                                    <p:animEffect transition="in" filter="wipe(left)">
                                      <p:cBhvr>
                                        <p:cTn id="87" dur="500"/>
                                        <p:tgtEl>
                                          <p:spTgt spid="96"/>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95"/>
                                        </p:tgtEl>
                                        <p:attrNameLst>
                                          <p:attrName>style.visibility</p:attrName>
                                        </p:attrNameLst>
                                      </p:cBhvr>
                                      <p:to>
                                        <p:strVal val="visible"/>
                                      </p:to>
                                    </p:set>
                                    <p:animEffect transition="in" filter="wipe(left)">
                                      <p:cBhvr>
                                        <p:cTn id="91" dur="500"/>
                                        <p:tgtEl>
                                          <p:spTgt spid="95"/>
                                        </p:tgtEl>
                                      </p:cBhvr>
                                    </p:animEffect>
                                  </p:childTnLst>
                                  <p:subTnLst>
                                    <p:audio>
                                      <p:cMediaNode>
                                        <p:cTn display="0" masterRel="sameClick">
                                          <p:stCondLst>
                                            <p:cond evt="begin" delay="0">
                                              <p:tn val="8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4"/>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43"/>
                                        </p:tgtEl>
                                      </p:cBhvr>
                                    </p:animEffect>
                                    <p:animScale>
                                      <p:cBhvr>
                                        <p:cTn id="97" dur="250" autoRev="1" fill="hold"/>
                                        <p:tgtEl>
                                          <p:spTgt spid="43"/>
                                        </p:tgtEl>
                                      </p:cBhvr>
                                      <p:by x="105000" y="105000"/>
                                    </p:animScale>
                                  </p:childTnLst>
                                  <p:subTnLst>
                                    <p:audio>
                                      <p:cMediaNode>
                                        <p:cTn display="0" masterRel="sameClick">
                                          <p:stCondLst>
                                            <p:cond evt="begin" delay="0">
                                              <p:tn val="95"/>
                                            </p:cond>
                                          </p:stCondLst>
                                          <p:endCondLst>
                                            <p:cond evt="onStopAudio" delay="0">
                                              <p:tgtEl>
                                                <p:sldTgt/>
                                              </p:tgtEl>
                                            </p:cond>
                                          </p:endCondLst>
                                        </p:cTn>
                                        <p:tgtEl>
                                          <p:sndTgt r:embed="rId5" name="Wrong Buzzer.wav"/>
                                        </p:tgtEl>
                                      </p:cMediaNode>
                                    </p:audio>
                                  </p:subTnLst>
                                </p:cTn>
                              </p:par>
                              <p:par>
                                <p:cTn id="98" presetID="1" presetClass="entr" presetSubtype="0" fill="hold" nodeType="withEffect">
                                  <p:stCondLst>
                                    <p:cond delay="0"/>
                                  </p:stCondLst>
                                  <p:childTnLst>
                                    <p:set>
                                      <p:cBhvr>
                                        <p:cTn id="99" dur="1" fill="hold">
                                          <p:stCondLst>
                                            <p:cond delay="0"/>
                                          </p:stCondLst>
                                        </p:cTn>
                                        <p:tgtEl>
                                          <p:spTgt spid="30"/>
                                        </p:tgtEl>
                                        <p:attrNameLst>
                                          <p:attrName>style.visibility</p:attrName>
                                        </p:attrNameLst>
                                      </p:cBhvr>
                                      <p:to>
                                        <p:strVal val="visible"/>
                                      </p:to>
                                    </p:set>
                                  </p:childTnLst>
                                </p:cTn>
                              </p:par>
                              <p:par>
                                <p:cTn id="100" presetID="1" presetClass="exit" presetSubtype="0" fill="hold" nodeType="withEffect">
                                  <p:stCondLst>
                                    <p:cond delay="500"/>
                                  </p:stCondLst>
                                  <p:childTnLst>
                                    <p:set>
                                      <p:cBhvr>
                                        <p:cTn id="101" dur="1" fill="hold">
                                          <p:stCondLst>
                                            <p:cond delay="0"/>
                                          </p:stCondLst>
                                        </p:cTn>
                                        <p:tgtEl>
                                          <p:spTgt spid="43"/>
                                        </p:tgtEl>
                                        <p:attrNameLst>
                                          <p:attrName>style.visibility</p:attrName>
                                        </p:attrNameLst>
                                      </p:cBhvr>
                                      <p:to>
                                        <p:strVal val="hidden"/>
                                      </p:to>
                                    </p:set>
                                  </p:childTnLst>
                                </p:cTn>
                              </p:par>
                              <p:par>
                                <p:cTn id="102" presetID="1" presetClass="exit" presetSubtype="0" fill="hold" nodeType="withEffect">
                                  <p:stCondLst>
                                    <p:cond delay="2000"/>
                                  </p:stCondLst>
                                  <p:childTnLst>
                                    <p:set>
                                      <p:cBhvr>
                                        <p:cTn id="10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04" restart="whenNotActive" fill="hold" evtFilter="cancelBubble" nodeType="interactiveSeq">
                <p:stCondLst>
                  <p:cond evt="onClick" delay="0">
                    <p:tgtEl>
                      <p:spTgt spid="42"/>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42"/>
                                        </p:tgtEl>
                                      </p:cBhvr>
                                    </p:animEffect>
                                    <p:animScale>
                                      <p:cBhvr>
                                        <p:cTn id="109" dur="250" autoRev="1" fill="hold"/>
                                        <p:tgtEl>
                                          <p:spTgt spid="42"/>
                                        </p:tgtEl>
                                      </p:cBhvr>
                                      <p:by x="105000" y="105000"/>
                                    </p:animScale>
                                  </p:childTnLst>
                                  <p:subTnLst>
                                    <p:audio>
                                      <p:cMediaNode>
                                        <p:cTn display="0" masterRel="sameClick">
                                          <p:stCondLst>
                                            <p:cond evt="begin" delay="0">
                                              <p:tn val="107"/>
                                            </p:cond>
                                          </p:stCondLst>
                                          <p:endCondLst>
                                            <p:cond evt="onStopAudio" delay="0">
                                              <p:tgtEl>
                                                <p:sldTgt/>
                                              </p:tgtEl>
                                            </p:cond>
                                          </p:endCondLst>
                                        </p:cTn>
                                        <p:tgtEl>
                                          <p:sndTgt r:embed="rId5" name="Wrong Buzzer.wav"/>
                                        </p:tgtEl>
                                      </p:cMediaNode>
                                    </p:audio>
                                  </p:subTnLst>
                                </p:cTn>
                              </p:par>
                              <p:par>
                                <p:cTn id="110" presetID="1" presetClass="entr" presetSubtype="0" fill="hold" nodeType="withEffect">
                                  <p:stCondLst>
                                    <p:cond delay="0"/>
                                  </p:stCondLst>
                                  <p:childTnLst>
                                    <p:set>
                                      <p:cBhvr>
                                        <p:cTn id="111" dur="1" fill="hold">
                                          <p:stCondLst>
                                            <p:cond delay="0"/>
                                          </p:stCondLst>
                                        </p:cTn>
                                        <p:tgtEl>
                                          <p:spTgt spid="31"/>
                                        </p:tgtEl>
                                        <p:attrNameLst>
                                          <p:attrName>style.visibility</p:attrName>
                                        </p:attrNameLst>
                                      </p:cBhvr>
                                      <p:to>
                                        <p:strVal val="visible"/>
                                      </p:to>
                                    </p:set>
                                  </p:childTnLst>
                                </p:cTn>
                              </p:par>
                              <p:par>
                                <p:cTn id="112" presetID="1" presetClass="exit" presetSubtype="0" fill="hold" nodeType="withEffect">
                                  <p:stCondLst>
                                    <p:cond delay="500"/>
                                  </p:stCondLst>
                                  <p:childTnLst>
                                    <p:set>
                                      <p:cBhvr>
                                        <p:cTn id="113" dur="1" fill="hold">
                                          <p:stCondLst>
                                            <p:cond delay="0"/>
                                          </p:stCondLst>
                                        </p:cTn>
                                        <p:tgtEl>
                                          <p:spTgt spid="42"/>
                                        </p:tgtEl>
                                        <p:attrNameLst>
                                          <p:attrName>style.visibility</p:attrName>
                                        </p:attrNameLst>
                                      </p:cBhvr>
                                      <p:to>
                                        <p:strVal val="hidden"/>
                                      </p:to>
                                    </p:set>
                                  </p:childTnLst>
                                </p:cTn>
                              </p:par>
                              <p:par>
                                <p:cTn id="114" presetID="1" presetClass="exit" presetSubtype="0" fill="hold" nodeType="withEffect">
                                  <p:stCondLst>
                                    <p:cond delay="2000"/>
                                  </p:stCondLst>
                                  <p:childTnLst>
                                    <p:set>
                                      <p:cBhvr>
                                        <p:cTn id="115"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16" restart="whenNotActive" fill="hold" evtFilter="cancelBubble" nodeType="interactiveSeq">
                <p:stCondLst>
                  <p:cond evt="onClick" delay="0">
                    <p:tgtEl>
                      <p:spTgt spid="35"/>
                    </p:tgtEl>
                  </p:cond>
                </p:stCondLst>
                <p:endSync evt="end" delay="0">
                  <p:rtn val="all"/>
                </p:endSync>
                <p:childTnLst>
                  <p:par>
                    <p:cTn id="117" fill="hold">
                      <p:stCondLst>
                        <p:cond delay="0"/>
                      </p:stCondLst>
                      <p:childTnLst>
                        <p:par>
                          <p:cTn id="118" fill="hold">
                            <p:stCondLst>
                              <p:cond delay="0"/>
                            </p:stCondLst>
                            <p:childTnLst>
                              <p:par>
                                <p:cTn id="119" presetID="26" presetClass="emph" presetSubtype="0" fill="hold" nodeType="clickEffect">
                                  <p:stCondLst>
                                    <p:cond delay="0"/>
                                  </p:stCondLst>
                                  <p:childTnLst>
                                    <p:animEffect transition="out" filter="fade">
                                      <p:cBhvr>
                                        <p:cTn id="120" dur="500" tmFilter="0, 0; .2, .5; .8, .5; 1, 0"/>
                                        <p:tgtEl>
                                          <p:spTgt spid="35"/>
                                        </p:tgtEl>
                                      </p:cBhvr>
                                    </p:animEffect>
                                    <p:animScale>
                                      <p:cBhvr>
                                        <p:cTn id="121" dur="250" autoRev="1" fill="hold"/>
                                        <p:tgtEl>
                                          <p:spTgt spid="35"/>
                                        </p:tgtEl>
                                      </p:cBhvr>
                                      <p:by x="105000" y="105000"/>
                                    </p:animScale>
                                  </p:childTnLst>
                                  <p:subTnLst>
                                    <p:audio>
                                      <p:cMediaNode>
                                        <p:cTn display="0" masterRel="sameClick">
                                          <p:stCondLst>
                                            <p:cond evt="begin" delay="0">
                                              <p:tn val="119"/>
                                            </p:cond>
                                          </p:stCondLst>
                                          <p:endCondLst>
                                            <p:cond evt="onStopAudio" delay="0">
                                              <p:tgtEl>
                                                <p:sldTgt/>
                                              </p:tgtEl>
                                            </p:cond>
                                          </p:endCondLst>
                                        </p:cTn>
                                        <p:tgtEl>
                                          <p:sndTgt r:embed="rId5" name="Wrong Buzzer.wav"/>
                                        </p:tgtEl>
                                      </p:cMediaNode>
                                    </p:audio>
                                  </p:subTnLst>
                                </p:cTn>
                              </p:par>
                              <p:par>
                                <p:cTn id="122" presetID="1" presetClass="entr" presetSubtype="0" fill="hold" nodeType="withEffect">
                                  <p:stCondLst>
                                    <p:cond delay="0"/>
                                  </p:stCondLst>
                                  <p:childTnLst>
                                    <p:set>
                                      <p:cBhvr>
                                        <p:cTn id="123" dur="1" fill="hold">
                                          <p:stCondLst>
                                            <p:cond delay="0"/>
                                          </p:stCondLst>
                                        </p:cTn>
                                        <p:tgtEl>
                                          <p:spTgt spid="32"/>
                                        </p:tgtEl>
                                        <p:attrNameLst>
                                          <p:attrName>style.visibility</p:attrName>
                                        </p:attrNameLst>
                                      </p:cBhvr>
                                      <p:to>
                                        <p:strVal val="visible"/>
                                      </p:to>
                                    </p:set>
                                  </p:childTnLst>
                                </p:cTn>
                              </p:par>
                              <p:par>
                                <p:cTn id="124" presetID="1" presetClass="exit" presetSubtype="0" fill="hold" nodeType="withEffect">
                                  <p:stCondLst>
                                    <p:cond delay="500"/>
                                  </p:stCondLst>
                                  <p:childTnLst>
                                    <p:set>
                                      <p:cBhvr>
                                        <p:cTn id="125" dur="1" fill="hold">
                                          <p:stCondLst>
                                            <p:cond delay="0"/>
                                          </p:stCondLst>
                                        </p:cTn>
                                        <p:tgtEl>
                                          <p:spTgt spid="35"/>
                                        </p:tgtEl>
                                        <p:attrNameLst>
                                          <p:attrName>style.visibility</p:attrName>
                                        </p:attrNameLst>
                                      </p:cBhvr>
                                      <p:to>
                                        <p:strVal val="hidden"/>
                                      </p:to>
                                    </p:set>
                                  </p:childTnLst>
                                </p:cTn>
                              </p:par>
                              <p:par>
                                <p:cTn id="126" presetID="1" presetClass="exit" presetSubtype="0" fill="hold" nodeType="withEffect">
                                  <p:stCondLst>
                                    <p:cond delay="2000"/>
                                  </p:stCondLst>
                                  <p:childTnLst>
                                    <p:set>
                                      <p:cBhvr>
                                        <p:cTn id="12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8" restart="whenNotActive" fill="hold" evtFilter="cancelBubble" nodeType="interactiveSeq">
                <p:stCondLst>
                  <p:cond evt="onClick" delay="0">
                    <p:tgtEl>
                      <p:spTgt spid="33"/>
                    </p:tgtEl>
                  </p:cond>
                </p:stCondLst>
                <p:endSync evt="end" delay="0">
                  <p:rtn val="all"/>
                </p:endSync>
                <p:childTnLst>
                  <p:par>
                    <p:cTn id="129" fill="hold">
                      <p:stCondLst>
                        <p:cond delay="0"/>
                      </p:stCondLst>
                      <p:childTnLst>
                        <p:par>
                          <p:cTn id="130" fill="hold">
                            <p:stCondLst>
                              <p:cond delay="0"/>
                            </p:stCondLst>
                            <p:childTnLst>
                              <p:par>
                                <p:cTn id="131" presetID="26" presetClass="emph" presetSubtype="0" fill="hold" nodeType="clickEffect">
                                  <p:stCondLst>
                                    <p:cond delay="0"/>
                                  </p:stCondLst>
                                  <p:childTnLst>
                                    <p:animEffect transition="out" filter="fade">
                                      <p:cBhvr>
                                        <p:cTn id="132" dur="500" tmFilter="0, 0; .2, .5; .8, .5; 1, 0"/>
                                        <p:tgtEl>
                                          <p:spTgt spid="33"/>
                                        </p:tgtEl>
                                      </p:cBhvr>
                                    </p:animEffect>
                                    <p:animScale>
                                      <p:cBhvr>
                                        <p:cTn id="133" dur="250" autoRev="1" fill="hold"/>
                                        <p:tgtEl>
                                          <p:spTgt spid="33"/>
                                        </p:tgtEl>
                                      </p:cBhvr>
                                      <p:by x="105000" y="105000"/>
                                    </p:animScale>
                                  </p:childTnLst>
                                  <p:subTnLst>
                                    <p:audio>
                                      <p:cMediaNode>
                                        <p:cTn display="0" masterRel="sameClick">
                                          <p:stCondLst>
                                            <p:cond evt="begin" delay="0">
                                              <p:tn val="131"/>
                                            </p:cond>
                                          </p:stCondLst>
                                          <p:endCondLst>
                                            <p:cond evt="onStopAudio" delay="0">
                                              <p:tgtEl>
                                                <p:sldTgt/>
                                              </p:tgtEl>
                                            </p:cond>
                                          </p:endCondLst>
                                        </p:cTn>
                                        <p:tgtEl>
                                          <p:sndTgt r:embed="rId5" name="Wrong Buzzer.wav"/>
                                        </p:tgtEl>
                                      </p:cMediaNode>
                                    </p:audio>
                                  </p:subTnLst>
                                </p:cTn>
                              </p:par>
                              <p:par>
                                <p:cTn id="134" presetID="1" presetClass="entr" presetSubtype="0" fill="hold" nodeType="withEffect">
                                  <p:stCondLst>
                                    <p:cond delay="0"/>
                                  </p:stCondLst>
                                  <p:childTnLst>
                                    <p:set>
                                      <p:cBhvr>
                                        <p:cTn id="135" dur="1" fill="hold">
                                          <p:stCondLst>
                                            <p:cond delay="0"/>
                                          </p:stCondLst>
                                        </p:cTn>
                                        <p:tgtEl>
                                          <p:spTgt spid="34"/>
                                        </p:tgtEl>
                                        <p:attrNameLst>
                                          <p:attrName>style.visibility</p:attrName>
                                        </p:attrNameLst>
                                      </p:cBhvr>
                                      <p:to>
                                        <p:strVal val="visible"/>
                                      </p:to>
                                    </p:set>
                                  </p:childTnLst>
                                </p:cTn>
                              </p:par>
                              <p:par>
                                <p:cTn id="136" presetID="23" presetClass="exit" presetSubtype="32" fill="hold" nodeType="withEffect">
                                  <p:stCondLst>
                                    <p:cond delay="2000"/>
                                  </p:stCondLst>
                                  <p:childTnLst>
                                    <p:anim calcmode="lin" valueType="num">
                                      <p:cBhvr>
                                        <p:cTn id="137" dur="500"/>
                                        <p:tgtEl>
                                          <p:spTgt spid="33"/>
                                        </p:tgtEl>
                                        <p:attrNameLst>
                                          <p:attrName>ppt_w</p:attrName>
                                        </p:attrNameLst>
                                      </p:cBhvr>
                                      <p:tavLst>
                                        <p:tav tm="0">
                                          <p:val>
                                            <p:strVal val="ppt_w"/>
                                          </p:val>
                                        </p:tav>
                                        <p:tav tm="100000">
                                          <p:val>
                                            <p:fltVal val="0"/>
                                          </p:val>
                                        </p:tav>
                                      </p:tavLst>
                                    </p:anim>
                                    <p:anim calcmode="lin" valueType="num">
                                      <p:cBhvr>
                                        <p:cTn id="138" dur="500"/>
                                        <p:tgtEl>
                                          <p:spTgt spid="33"/>
                                        </p:tgtEl>
                                        <p:attrNameLst>
                                          <p:attrName>ppt_h</p:attrName>
                                        </p:attrNameLst>
                                      </p:cBhvr>
                                      <p:tavLst>
                                        <p:tav tm="0">
                                          <p:val>
                                            <p:strVal val="ppt_h"/>
                                          </p:val>
                                        </p:tav>
                                        <p:tav tm="100000">
                                          <p:val>
                                            <p:fltVal val="0"/>
                                          </p:val>
                                        </p:tav>
                                      </p:tavLst>
                                    </p:anim>
                                    <p:set>
                                      <p:cBhvr>
                                        <p:cTn id="139" dur="1" fill="hold">
                                          <p:stCondLst>
                                            <p:cond delay="499"/>
                                          </p:stCondLst>
                                        </p:cTn>
                                        <p:tgtEl>
                                          <p:spTgt spid="33"/>
                                        </p:tgtEl>
                                        <p:attrNameLst>
                                          <p:attrName>style.visibility</p:attrName>
                                        </p:attrNameLst>
                                      </p:cBhvr>
                                      <p:to>
                                        <p:strVal val="hidden"/>
                                      </p:to>
                                    </p:set>
                                  </p:childTnLst>
                                </p:cTn>
                              </p:par>
                              <p:par>
                                <p:cTn id="140" presetID="1" presetClass="exit" presetSubtype="0" fill="hold" nodeType="withEffect">
                                  <p:stCondLst>
                                    <p:cond delay="2000"/>
                                  </p:stCondLst>
                                  <p:childTnLst>
                                    <p:set>
                                      <p:cBhvr>
                                        <p:cTn id="14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95" grpId="0" animBg="1"/>
      <p:bldP spid="96" grpId="0" animBg="1"/>
      <p:bldP spid="24" grpId="0"/>
      <p:bldP spid="25" grpId="0"/>
      <p:bldP spid="2" grpId="0" animBg="1"/>
      <p:bldP spid="3" grpId="0" animBg="1"/>
      <p:bldP spid="4" grpId="0" animBg="1"/>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90" name="4" descr="n11 zalo Dinh Bac">
            <a:extLst>
              <a:ext uri="{FF2B5EF4-FFF2-40B4-BE49-F238E27FC236}">
                <a16:creationId xmlns:a16="http://schemas.microsoft.com/office/drawing/2014/main" id="{9CA86163-73B0-432D-9EA2-154D90D69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7482" y="5631287"/>
            <a:ext cx="5742930" cy="1417443"/>
          </a:xfrm>
          <a:prstGeom prst="rect">
            <a:avLst/>
          </a:prstGeom>
        </p:spPr>
      </p:pic>
      <p:pic>
        <p:nvPicPr>
          <p:cNvPr id="97" name="6" descr="n11 zalo Dinh Bac">
            <a:extLst>
              <a:ext uri="{FF2B5EF4-FFF2-40B4-BE49-F238E27FC236}">
                <a16:creationId xmlns:a16="http://schemas.microsoft.com/office/drawing/2014/main" id="{4B3A31D8-F32F-4FDC-A08C-D7EC7FFC73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7589" y="2439677"/>
            <a:ext cx="5742930" cy="1417443"/>
          </a:xfrm>
          <a:prstGeom prst="rect">
            <a:avLst/>
          </a:prstGeom>
        </p:spPr>
      </p:pic>
      <p:sp>
        <p:nvSpPr>
          <p:cNvPr id="99" name="aw6" descr="n11 zalo Dinh Bac">
            <a:extLst>
              <a:ext uri="{FF2B5EF4-FFF2-40B4-BE49-F238E27FC236}">
                <a16:creationId xmlns:a16="http://schemas.microsoft.com/office/drawing/2014/main" id="{E0CF8269-693F-41B8-8E68-85C9C802520E}"/>
              </a:ext>
            </a:extLst>
          </p:cNvPr>
          <p:cNvSpPr/>
          <p:nvPr/>
        </p:nvSpPr>
        <p:spPr>
          <a:xfrm>
            <a:off x="9303314" y="2542569"/>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sử dụng 4 diode bán dẫn, mắc thành mạch cầu </a:t>
            </a:r>
            <a:endParaRPr lang="en-US" sz="3300">
              <a:solidFill>
                <a:srgbClr val="FFFF00"/>
              </a:solidFill>
              <a:latin typeface="Calibri" panose="020F0502020204030204"/>
            </a:endParaRPr>
          </a:p>
        </p:txBody>
      </p:sp>
      <p:pic>
        <p:nvPicPr>
          <p:cNvPr id="100" name="7" descr="n11 zalo Dinh Bac">
            <a:extLst>
              <a:ext uri="{FF2B5EF4-FFF2-40B4-BE49-F238E27FC236}">
                <a16:creationId xmlns:a16="http://schemas.microsoft.com/office/drawing/2014/main" id="{C4BD0492-C250-4A61-816D-EE51FA6B25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22161" y="4035482"/>
            <a:ext cx="5733785" cy="1417443"/>
          </a:xfrm>
          <a:prstGeom prst="rect">
            <a:avLst/>
          </a:prstGeom>
        </p:spPr>
      </p:pic>
      <p:pic>
        <p:nvPicPr>
          <p:cNvPr id="103" name="8" descr="n11 zalo Dinh Bac">
            <a:extLst>
              <a:ext uri="{FF2B5EF4-FFF2-40B4-BE49-F238E27FC236}">
                <a16:creationId xmlns:a16="http://schemas.microsoft.com/office/drawing/2014/main" id="{2D41CB75-4F23-48E5-8A2F-5C88ED28D9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22161" y="5631287"/>
            <a:ext cx="5733785" cy="1417443"/>
          </a:xfrm>
          <a:prstGeom prst="rect">
            <a:avLst/>
          </a:prstGeom>
        </p:spPr>
      </p:pic>
      <p:pic>
        <p:nvPicPr>
          <p:cNvPr id="94" name="5" descr="n11 zalo Dinh Bac">
            <a:extLst>
              <a:ext uri="{FF2B5EF4-FFF2-40B4-BE49-F238E27FC236}">
                <a16:creationId xmlns:a16="http://schemas.microsoft.com/office/drawing/2014/main" id="{FAC9E528-8691-496A-8580-A5F7C681D6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17589" y="843872"/>
            <a:ext cx="5742930" cy="1417443"/>
          </a:xfrm>
          <a:prstGeom prst="rect">
            <a:avLst/>
          </a:prstGeom>
        </p:spPr>
      </p:pic>
      <p:pic>
        <p:nvPicPr>
          <p:cNvPr id="78" name="1" descr="n11 zalo Dinh Bac">
            <a:extLst>
              <a:ext uri="{FF2B5EF4-FFF2-40B4-BE49-F238E27FC236}">
                <a16:creationId xmlns:a16="http://schemas.microsoft.com/office/drawing/2014/main" id="{70B03BA4-8892-46EC-BCD4-7AA80E9781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27482" y="843872"/>
            <a:ext cx="5742930" cy="1417443"/>
          </a:xfrm>
          <a:prstGeom prst="rect">
            <a:avLst/>
          </a:prstGeom>
        </p:spPr>
      </p:pic>
      <p:pic>
        <p:nvPicPr>
          <p:cNvPr id="84" name="2" descr="n11 zalo Dinh Bac">
            <a:extLst>
              <a:ext uri="{FF2B5EF4-FFF2-40B4-BE49-F238E27FC236}">
                <a16:creationId xmlns:a16="http://schemas.microsoft.com/office/drawing/2014/main" id="{9D724775-B362-47F2-AAC3-DC300939B4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27482" y="2439677"/>
            <a:ext cx="5742930" cy="1417443"/>
          </a:xfrm>
          <a:prstGeom prst="rect">
            <a:avLst/>
          </a:prstGeom>
        </p:spPr>
      </p:pic>
      <p:pic>
        <p:nvPicPr>
          <p:cNvPr id="87" name="3" descr="n11 zalo Dinh Bac">
            <a:extLst>
              <a:ext uri="{FF2B5EF4-FFF2-40B4-BE49-F238E27FC236}">
                <a16:creationId xmlns:a16="http://schemas.microsoft.com/office/drawing/2014/main" id="{CE54A576-DACC-4EF7-8909-D9783CC898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27482" y="4035482"/>
            <a:ext cx="5742930" cy="1417443"/>
          </a:xfrm>
          <a:prstGeom prst="rect">
            <a:avLst/>
          </a:prstGeom>
        </p:spPr>
      </p:pic>
      <p:sp>
        <p:nvSpPr>
          <p:cNvPr id="98" name="core6" descr="n11 zalo Dinh Bac">
            <a:extLst>
              <a:ext uri="{FF2B5EF4-FFF2-40B4-BE49-F238E27FC236}">
                <a16:creationId xmlns:a16="http://schemas.microsoft.com/office/drawing/2014/main" id="{34E7B2A6-8D22-40CB-A0A3-490C14680144}"/>
              </a:ext>
            </a:extLst>
          </p:cNvPr>
          <p:cNvSpPr/>
          <p:nvPr/>
        </p:nvSpPr>
        <p:spPr>
          <a:xfrm>
            <a:off x="13861985" y="2542569"/>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10</a:t>
            </a:r>
          </a:p>
        </p:txBody>
      </p:sp>
      <p:pic>
        <p:nvPicPr>
          <p:cNvPr id="23" name="Picture 22" descr="n11 zalo Dinh Bac">
            <a:extLst>
              <a:ext uri="{FF2B5EF4-FFF2-40B4-BE49-F238E27FC236}">
                <a16:creationId xmlns:a16="http://schemas.microsoft.com/office/drawing/2014/main" id="{76E49B75-EFE0-4495-99FC-6AFAD7BCEA23}"/>
              </a:ext>
            </a:extLst>
          </p:cNvPr>
          <p:cNvPicPr>
            <a:picLocks noChangeAspect="1"/>
          </p:cNvPicPr>
          <p:nvPr/>
        </p:nvPicPr>
        <p:blipFill>
          <a:blip r:embed="rId14"/>
          <a:stretch>
            <a:fillRect/>
          </a:stretch>
        </p:blipFill>
        <p:spPr>
          <a:xfrm>
            <a:off x="1421223" y="7878830"/>
            <a:ext cx="15445554" cy="2039289"/>
          </a:xfrm>
          <a:prstGeom prst="rect">
            <a:avLst/>
          </a:prstGeom>
        </p:spPr>
      </p:pic>
      <p:sp>
        <p:nvSpPr>
          <p:cNvPr id="24" name="TextBox 23" descr="n11 zalo Dinh Bac">
            <a:extLst>
              <a:ext uri="{FF2B5EF4-FFF2-40B4-BE49-F238E27FC236}">
                <a16:creationId xmlns:a16="http://schemas.microsoft.com/office/drawing/2014/main" id="{D827EF16-142B-4309-8CDD-A87EDB17498D}"/>
              </a:ext>
            </a:extLst>
          </p:cNvPr>
          <p:cNvSpPr txBox="1"/>
          <p:nvPr/>
        </p:nvSpPr>
        <p:spPr>
          <a:xfrm rot="20393747">
            <a:off x="2094855" y="8397552"/>
            <a:ext cx="1531573" cy="1015663"/>
          </a:xfrm>
          <a:prstGeom prst="rect">
            <a:avLst/>
          </a:prstGeom>
          <a:noFill/>
        </p:spPr>
        <p:txBody>
          <a:bodyPr wrap="none" rtlCol="0">
            <a:spAutoFit/>
          </a:bodyPr>
          <a:lstStyle/>
          <a:p>
            <a:pPr algn="ctr" defTabSz="1371600">
              <a:defRPr/>
            </a:pPr>
            <a:r>
              <a:rPr lang="en-US" sz="3000">
                <a:solidFill>
                  <a:prstClr val="white"/>
                </a:solidFill>
                <a:latin typeface="Calibri" panose="020F0502020204030204"/>
                <a:ea typeface="Tahoma" panose="020B0604030504040204" pitchFamily="34" charset="0"/>
                <a:cs typeface="Tahoma" panose="020B0604030504040204" pitchFamily="34" charset="0"/>
              </a:rPr>
              <a:t>CÂU HỎI</a:t>
            </a:r>
          </a:p>
          <a:p>
            <a:pPr algn="ctr" defTabSz="1371600">
              <a:defRPr/>
            </a:pPr>
            <a:r>
              <a:rPr lang="en-US" sz="3000">
                <a:solidFill>
                  <a:prstClr val="white"/>
                </a:solidFill>
                <a:latin typeface="Calibri" panose="020F0502020204030204"/>
                <a:ea typeface="Tahoma" panose="020B0604030504040204" pitchFamily="34" charset="0"/>
                <a:cs typeface="Tahoma" panose="020B0604030504040204" pitchFamily="34" charset="0"/>
              </a:rPr>
              <a:t>(6)</a:t>
            </a:r>
          </a:p>
        </p:txBody>
      </p:sp>
      <p:sp>
        <p:nvSpPr>
          <p:cNvPr id="25" name="TextBox 24" descr="n11 zalo Dinh Bac">
            <a:extLst>
              <a:ext uri="{FF2B5EF4-FFF2-40B4-BE49-F238E27FC236}">
                <a16:creationId xmlns:a16="http://schemas.microsoft.com/office/drawing/2014/main" id="{B6C48B82-3B52-49C4-8CB3-C59A9167016C}"/>
              </a:ext>
            </a:extLst>
          </p:cNvPr>
          <p:cNvSpPr txBox="1"/>
          <p:nvPr/>
        </p:nvSpPr>
        <p:spPr>
          <a:xfrm>
            <a:off x="4546524" y="8611969"/>
            <a:ext cx="12141276" cy="646331"/>
          </a:xfrm>
          <a:prstGeom prst="rect">
            <a:avLst/>
          </a:prstGeom>
          <a:noFill/>
        </p:spPr>
        <p:txBody>
          <a:bodyPr wrap="square" rtlCol="0">
            <a:spAutoFit/>
          </a:bodyPr>
          <a:lstStyle/>
          <a:p>
            <a:pPr defTabSz="1371600">
              <a:defRPr/>
            </a:pPr>
            <a:r>
              <a:rPr lang="vi-VN" sz="3600">
                <a:solidFill>
                  <a:prstClr val="white"/>
                </a:solidFill>
                <a:latin typeface="Calibri" panose="020F0502020204030204"/>
              </a:rPr>
              <a:t>Khi cần chỉnh lưu cả chu kì </a:t>
            </a:r>
            <a:r>
              <a:rPr lang="en-US" sz="3600">
                <a:solidFill>
                  <a:prstClr val="white"/>
                </a:solidFill>
                <a:latin typeface="Calibri" panose="020F0502020204030204"/>
              </a:rPr>
              <a:t>ta cần mắc diode như thế nào?</a:t>
            </a:r>
          </a:p>
        </p:txBody>
      </p:sp>
      <p:pic>
        <p:nvPicPr>
          <p:cNvPr id="32" name="red 1" descr="n11 zalo Dinh Bac">
            <a:extLst>
              <a:ext uri="{FF2B5EF4-FFF2-40B4-BE49-F238E27FC236}">
                <a16:creationId xmlns:a16="http://schemas.microsoft.com/office/drawing/2014/main" id="{5BCABBBE-BAB7-4095-A1A8-BE679B0E8597}"/>
              </a:ext>
            </a:extLst>
          </p:cNvPr>
          <p:cNvPicPr>
            <a:picLocks noChangeAspect="1"/>
          </p:cNvPicPr>
          <p:nvPr/>
        </p:nvPicPr>
        <p:blipFill>
          <a:blip r:embed="rId15"/>
          <a:stretch>
            <a:fillRect/>
          </a:stretch>
        </p:blipFill>
        <p:spPr>
          <a:xfrm>
            <a:off x="7597823" y="-2990198"/>
            <a:ext cx="3248673" cy="3248673"/>
          </a:xfrm>
          <a:prstGeom prst="rect">
            <a:avLst/>
          </a:prstGeom>
        </p:spPr>
      </p:pic>
      <p:pic>
        <p:nvPicPr>
          <p:cNvPr id="33" name="red 2" descr="n11 zalo Dinh Bac">
            <a:extLst>
              <a:ext uri="{FF2B5EF4-FFF2-40B4-BE49-F238E27FC236}">
                <a16:creationId xmlns:a16="http://schemas.microsoft.com/office/drawing/2014/main" id="{DCAE2E67-F282-4524-AEF6-11B9F9174C4A}"/>
              </a:ext>
            </a:extLst>
          </p:cNvPr>
          <p:cNvPicPr>
            <a:picLocks noChangeAspect="1"/>
          </p:cNvPicPr>
          <p:nvPr/>
        </p:nvPicPr>
        <p:blipFill>
          <a:blip r:embed="rId16"/>
          <a:stretch>
            <a:fillRect/>
          </a:stretch>
        </p:blipFill>
        <p:spPr>
          <a:xfrm>
            <a:off x="5756284" y="-2989062"/>
            <a:ext cx="6931754" cy="3246402"/>
          </a:xfrm>
          <a:prstGeom prst="rect">
            <a:avLst/>
          </a:prstGeom>
        </p:spPr>
      </p:pic>
      <p:pic>
        <p:nvPicPr>
          <p:cNvPr id="34" name="red 3" descr="n11 zalo Dinh Bac">
            <a:extLst>
              <a:ext uri="{FF2B5EF4-FFF2-40B4-BE49-F238E27FC236}">
                <a16:creationId xmlns:a16="http://schemas.microsoft.com/office/drawing/2014/main" id="{BF952DDC-659E-4F2C-915A-8A7398088F5D}"/>
              </a:ext>
            </a:extLst>
          </p:cNvPr>
          <p:cNvPicPr>
            <a:picLocks noChangeAspect="1"/>
          </p:cNvPicPr>
          <p:nvPr/>
        </p:nvPicPr>
        <p:blipFill>
          <a:blip r:embed="rId17"/>
          <a:stretch>
            <a:fillRect/>
          </a:stretch>
        </p:blipFill>
        <p:spPr>
          <a:xfrm>
            <a:off x="3913609" y="-2989062"/>
            <a:ext cx="10617104" cy="3246402"/>
          </a:xfrm>
          <a:prstGeom prst="rect">
            <a:avLst/>
          </a:prstGeom>
        </p:spPr>
      </p:pic>
      <p:pic>
        <p:nvPicPr>
          <p:cNvPr id="35" name="red button 4" descr="n11 zalo Dinh Bac">
            <a:extLst>
              <a:ext uri="{FF2B5EF4-FFF2-40B4-BE49-F238E27FC236}">
                <a16:creationId xmlns:a16="http://schemas.microsoft.com/office/drawing/2014/main" id="{EF348608-3AA8-4FE6-B141-5F0C72373CD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42" name="red 1" descr="n11 zalo Dinh Bac">
            <a:extLst>
              <a:ext uri="{FF2B5EF4-FFF2-40B4-BE49-F238E27FC236}">
                <a16:creationId xmlns:a16="http://schemas.microsoft.com/office/drawing/2014/main" id="{6C620C04-DC00-4783-A0CF-C903230303EB}"/>
              </a:ext>
            </a:extLst>
          </p:cNvPr>
          <p:cNvPicPr>
            <a:picLocks noChangeAspect="1"/>
          </p:cNvPicPr>
          <p:nvPr/>
        </p:nvPicPr>
        <p:blipFill>
          <a:blip r:embed="rId15"/>
          <a:stretch>
            <a:fillRect/>
          </a:stretch>
        </p:blipFill>
        <p:spPr>
          <a:xfrm>
            <a:off x="7597823" y="-2990198"/>
            <a:ext cx="3248673" cy="3248673"/>
          </a:xfrm>
          <a:prstGeom prst="rect">
            <a:avLst/>
          </a:prstGeom>
        </p:spPr>
      </p:pic>
      <p:pic>
        <p:nvPicPr>
          <p:cNvPr id="43" name="red button 3" descr="n11 zalo Dinh Bac">
            <a:extLst>
              <a:ext uri="{FF2B5EF4-FFF2-40B4-BE49-F238E27FC236}">
                <a16:creationId xmlns:a16="http://schemas.microsoft.com/office/drawing/2014/main" id="{035DDF7F-0FDC-424F-BFF6-ADD0008521D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44" name="red button 2" descr="n11 zalo Dinh Bac">
            <a:extLst>
              <a:ext uri="{FF2B5EF4-FFF2-40B4-BE49-F238E27FC236}">
                <a16:creationId xmlns:a16="http://schemas.microsoft.com/office/drawing/2014/main" id="{986EE416-0AF1-4852-9BD8-0364BD6392B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45" name="red button 1" descr="n11 zalo Dinh Bac">
            <a:extLst>
              <a:ext uri="{FF2B5EF4-FFF2-40B4-BE49-F238E27FC236}">
                <a16:creationId xmlns:a16="http://schemas.microsoft.com/office/drawing/2014/main" id="{34ED4B01-1A23-40FF-A604-EF857FED36D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sp>
        <p:nvSpPr>
          <p:cNvPr id="4" name="core5" descr="n11 zalo Dinh Bac">
            <a:extLst>
              <a:ext uri="{FF2B5EF4-FFF2-40B4-BE49-F238E27FC236}">
                <a16:creationId xmlns:a16="http://schemas.microsoft.com/office/drawing/2014/main" id="{1ED7032F-11BA-171E-86EC-7DA7E346B61F}"/>
              </a:ext>
            </a:extLst>
          </p:cNvPr>
          <p:cNvSpPr/>
          <p:nvPr/>
        </p:nvSpPr>
        <p:spPr>
          <a:xfrm>
            <a:off x="13861985" y="94676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05</a:t>
            </a:r>
          </a:p>
        </p:txBody>
      </p:sp>
      <p:sp>
        <p:nvSpPr>
          <p:cNvPr id="5" name="aw5" descr="n11 zalo Dinh Bac">
            <a:extLst>
              <a:ext uri="{FF2B5EF4-FFF2-40B4-BE49-F238E27FC236}">
                <a16:creationId xmlns:a16="http://schemas.microsoft.com/office/drawing/2014/main" id="{446B6173-757E-33EC-4A83-91713942A04C}"/>
              </a:ext>
            </a:extLst>
          </p:cNvPr>
          <p:cNvSpPr/>
          <p:nvPr/>
        </p:nvSpPr>
        <p:spPr>
          <a:xfrm>
            <a:off x="9303314" y="94676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nửa chu kì dòng điện</a:t>
            </a:r>
            <a:endParaRPr lang="en-US" sz="3300">
              <a:solidFill>
                <a:srgbClr val="FFFF00"/>
              </a:solidFill>
              <a:latin typeface="Calibri" panose="020F0502020204030204"/>
            </a:endParaRPr>
          </a:p>
        </p:txBody>
      </p:sp>
      <p:sp>
        <p:nvSpPr>
          <p:cNvPr id="6" name="aw4" descr="n11 zalo Dinh Bac">
            <a:extLst>
              <a:ext uri="{FF2B5EF4-FFF2-40B4-BE49-F238E27FC236}">
                <a16:creationId xmlns:a16="http://schemas.microsoft.com/office/drawing/2014/main" id="{60A59205-181D-D024-1D8D-F40088ECCB7A}"/>
              </a:ext>
            </a:extLst>
          </p:cNvPr>
          <p:cNvSpPr/>
          <p:nvPr/>
        </p:nvSpPr>
        <p:spPr>
          <a:xfrm>
            <a:off x="3413207" y="5734179"/>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70000"/>
              </a:lnSpc>
              <a:defRPr/>
            </a:pPr>
            <a:r>
              <a:rPr lang="vi-VN" sz="3300">
                <a:solidFill>
                  <a:srgbClr val="FFFF00"/>
                </a:solidFill>
                <a:latin typeface="Calibri" panose="020F0502020204030204"/>
              </a:rPr>
              <a:t>anode nối với cực </a:t>
            </a:r>
            <a:r>
              <a:rPr lang="en-US" sz="3300">
                <a:solidFill>
                  <a:srgbClr val="FFFF00"/>
                </a:solidFill>
                <a:latin typeface="Calibri" panose="020F0502020204030204"/>
              </a:rPr>
              <a:t>âm</a:t>
            </a:r>
            <a:r>
              <a:rPr lang="vi-VN" sz="3300">
                <a:solidFill>
                  <a:srgbClr val="FFFF00"/>
                </a:solidFill>
                <a:latin typeface="Calibri" panose="020F0502020204030204"/>
              </a:rPr>
              <a:t>g và cathode nối với cực </a:t>
            </a:r>
            <a:r>
              <a:rPr lang="en-US" sz="3300">
                <a:solidFill>
                  <a:srgbClr val="FFFF00"/>
                </a:solidFill>
                <a:latin typeface="Calibri" panose="020F0502020204030204"/>
              </a:rPr>
              <a:t>dương</a:t>
            </a:r>
            <a:r>
              <a:rPr lang="vi-VN" sz="3300">
                <a:solidFill>
                  <a:srgbClr val="FFFF00"/>
                </a:solidFill>
                <a:latin typeface="Calibri" panose="020F0502020204030204"/>
              </a:rPr>
              <a:t> của nguồn</a:t>
            </a:r>
            <a:endParaRPr lang="en-US" sz="3300">
              <a:solidFill>
                <a:srgbClr val="FFFF00"/>
              </a:solidFill>
            </a:endParaRPr>
          </a:p>
        </p:txBody>
      </p:sp>
      <p:sp>
        <p:nvSpPr>
          <p:cNvPr id="7" name="core4" descr="n11 zalo Dinh Bac">
            <a:extLst>
              <a:ext uri="{FF2B5EF4-FFF2-40B4-BE49-F238E27FC236}">
                <a16:creationId xmlns:a16="http://schemas.microsoft.com/office/drawing/2014/main" id="{BCE39D5F-D4DF-79AC-6D1F-0ABABE0887FB}"/>
              </a:ext>
            </a:extLst>
          </p:cNvPr>
          <p:cNvSpPr/>
          <p:nvPr/>
        </p:nvSpPr>
        <p:spPr>
          <a:xfrm>
            <a:off x="7971878" y="5734179"/>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00</a:t>
            </a:r>
          </a:p>
        </p:txBody>
      </p:sp>
      <p:sp>
        <p:nvSpPr>
          <p:cNvPr id="8" name="core3" descr="n11 zalo Dinh Bac">
            <a:extLst>
              <a:ext uri="{FF2B5EF4-FFF2-40B4-BE49-F238E27FC236}">
                <a16:creationId xmlns:a16="http://schemas.microsoft.com/office/drawing/2014/main" id="{0DF83DA9-1B60-8094-558F-FCE5A8A7681C}"/>
              </a:ext>
            </a:extLst>
          </p:cNvPr>
          <p:cNvSpPr/>
          <p:nvPr/>
        </p:nvSpPr>
        <p:spPr>
          <a:xfrm>
            <a:off x="7971878" y="413837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08</a:t>
            </a:r>
          </a:p>
        </p:txBody>
      </p:sp>
      <p:sp>
        <p:nvSpPr>
          <p:cNvPr id="9" name="aw3" descr="n11 zalo Dinh Bac">
            <a:extLst>
              <a:ext uri="{FF2B5EF4-FFF2-40B4-BE49-F238E27FC236}">
                <a16:creationId xmlns:a16="http://schemas.microsoft.com/office/drawing/2014/main" id="{1B276A94-6EE5-8389-6C7D-0A4D44A8160A}"/>
              </a:ext>
            </a:extLst>
          </p:cNvPr>
          <p:cNvSpPr/>
          <p:nvPr/>
        </p:nvSpPr>
        <p:spPr>
          <a:xfrm>
            <a:off x="3413207" y="413837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70000"/>
              </a:lnSpc>
              <a:defRPr/>
            </a:pPr>
            <a:r>
              <a:rPr lang="vi-VN" sz="3300">
                <a:solidFill>
                  <a:srgbClr val="FFFF00"/>
                </a:solidFill>
                <a:latin typeface="Calibri" panose="020F0502020204030204"/>
              </a:rPr>
              <a:t>anode nối với cực dương và cathode nối với cực âm của nguồn</a:t>
            </a:r>
            <a:endParaRPr lang="en-US" sz="3300">
              <a:solidFill>
                <a:srgbClr val="FFFF00"/>
              </a:solidFill>
              <a:latin typeface="Calibri" panose="020F0502020204030204"/>
            </a:endParaRPr>
          </a:p>
        </p:txBody>
      </p:sp>
      <p:sp>
        <p:nvSpPr>
          <p:cNvPr id="10" name="core1" descr="n11 zalo Dinh Bac">
            <a:extLst>
              <a:ext uri="{FF2B5EF4-FFF2-40B4-BE49-F238E27FC236}">
                <a16:creationId xmlns:a16="http://schemas.microsoft.com/office/drawing/2014/main" id="{AA498B25-937C-1325-BB8D-1BD7495A16C1}"/>
              </a:ext>
            </a:extLst>
          </p:cNvPr>
          <p:cNvSpPr/>
          <p:nvPr/>
        </p:nvSpPr>
        <p:spPr>
          <a:xfrm>
            <a:off x="7971878" y="94676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05</a:t>
            </a:r>
          </a:p>
        </p:txBody>
      </p:sp>
      <p:sp>
        <p:nvSpPr>
          <p:cNvPr id="11" name="aw1" descr="n11 zalo Dinh Bac">
            <a:extLst>
              <a:ext uri="{FF2B5EF4-FFF2-40B4-BE49-F238E27FC236}">
                <a16:creationId xmlns:a16="http://schemas.microsoft.com/office/drawing/2014/main" id="{F858209D-B57F-9972-A7C7-0F1DC21A8713}"/>
              </a:ext>
            </a:extLst>
          </p:cNvPr>
          <p:cNvSpPr/>
          <p:nvPr/>
        </p:nvSpPr>
        <p:spPr>
          <a:xfrm>
            <a:off x="3413207" y="94676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dòng điện đi qua theo một chiều</a:t>
            </a:r>
          </a:p>
        </p:txBody>
      </p:sp>
      <p:sp>
        <p:nvSpPr>
          <p:cNvPr id="12" name="core2" descr="n11 zalo Dinh Bac">
            <a:extLst>
              <a:ext uri="{FF2B5EF4-FFF2-40B4-BE49-F238E27FC236}">
                <a16:creationId xmlns:a16="http://schemas.microsoft.com/office/drawing/2014/main" id="{26EE6683-8512-7EFD-F3D1-4861349CF570}"/>
              </a:ext>
            </a:extLst>
          </p:cNvPr>
          <p:cNvSpPr/>
          <p:nvPr/>
        </p:nvSpPr>
        <p:spPr>
          <a:xfrm>
            <a:off x="7971878" y="2542569"/>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10</a:t>
            </a:r>
          </a:p>
        </p:txBody>
      </p:sp>
      <p:sp>
        <p:nvSpPr>
          <p:cNvPr id="13" name="aw2" descr="n11 zalo Dinh Bac">
            <a:extLst>
              <a:ext uri="{FF2B5EF4-FFF2-40B4-BE49-F238E27FC236}">
                <a16:creationId xmlns:a16="http://schemas.microsoft.com/office/drawing/2014/main" id="{4A94F2D1-FBAB-449A-2C9C-902A9ED4468B}"/>
              </a:ext>
            </a:extLst>
          </p:cNvPr>
          <p:cNvSpPr/>
          <p:nvPr/>
        </p:nvSpPr>
        <p:spPr>
          <a:xfrm>
            <a:off x="3413207" y="2542569"/>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có hai cực là anode (A) và cathode (K)</a:t>
            </a:r>
            <a:endParaRPr lang="en-US" sz="3300">
              <a:solidFill>
                <a:srgbClr val="FFFF00"/>
              </a:solidFill>
              <a:latin typeface="Calibri" panose="020F0502020204030204"/>
            </a:endParaRPr>
          </a:p>
        </p:txBody>
      </p:sp>
    </p:spTree>
    <p:extLst>
      <p:ext uri="{BB962C8B-B14F-4D97-AF65-F5344CB8AC3E}">
        <p14:creationId xmlns:p14="http://schemas.microsoft.com/office/powerpoint/2010/main" val="100543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5"/>
                                        </p:tgtEl>
                                        <p:attrNameLst>
                                          <p:attrName>ppt_y</p:attrName>
                                        </p:attrNameLst>
                                      </p:cBhvr>
                                      <p:tavLst>
                                        <p:tav tm="0">
                                          <p:val>
                                            <p:strVal val="#ppt_y"/>
                                          </p:val>
                                        </p:tav>
                                        <p:tav tm="100000">
                                          <p:val>
                                            <p:strVal val="#ppt_y"/>
                                          </p:val>
                                        </p:tav>
                                      </p:tavLst>
                                    </p:anim>
                                    <p:anim calcmode="lin" valueType="num">
                                      <p:cBhvr>
                                        <p:cTn id="1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5"/>
                                        </p:tgtEl>
                                      </p:cBhvr>
                                    </p:animEffect>
                                  </p:childTnLst>
                                </p:cTn>
                              </p:par>
                            </p:childTnLst>
                          </p:cTn>
                        </p:par>
                        <p:par>
                          <p:cTn id="22" fill="hold">
                            <p:stCondLst>
                              <p:cond delay="415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465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par>
                          <p:cTn id="30" fill="hold">
                            <p:stCondLst>
                              <p:cond delay="515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565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par>
                          <p:cTn id="38" fill="hold">
                            <p:stCondLst>
                              <p:cond delay="615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par>
                          <p:cTn id="42" fill="hold">
                            <p:stCondLst>
                              <p:cond delay="665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par>
                          <p:cTn id="46" fill="hold">
                            <p:stCondLst>
                              <p:cond delay="7150"/>
                            </p:stCondLst>
                            <p:childTnLst>
                              <p:par>
                                <p:cTn id="47" presetID="22" presetClass="entr" presetSubtype="8"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childTnLst>
                          </p:cTn>
                        </p:par>
                        <p:par>
                          <p:cTn id="50" fill="hold">
                            <p:stCondLst>
                              <p:cond delay="7650"/>
                            </p:stCondLst>
                            <p:childTnLst>
                              <p:par>
                                <p:cTn id="51" presetID="22" presetClass="entr" presetSubtype="8"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par>
                          <p:cTn id="54" fill="hold">
                            <p:stCondLst>
                              <p:cond delay="8150"/>
                            </p:stCondLst>
                            <p:childTnLst>
                              <p:par>
                                <p:cTn id="55" presetID="22" presetClass="entr" presetSubtype="8"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childTnLst>
                          </p:cTn>
                        </p:par>
                        <p:par>
                          <p:cTn id="58" fill="hold">
                            <p:stCondLst>
                              <p:cond delay="8650"/>
                            </p:stCondLst>
                            <p:childTnLst>
                              <p:par>
                                <p:cTn id="59" presetID="22" presetClass="entr" presetSubtype="8" fill="hold" grpId="0"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78"/>
                    </p:tgtEl>
                  </p:cond>
                </p:stCondLst>
                <p:endSync evt="end" delay="0">
                  <p:rtn val="all"/>
                </p:endSync>
                <p:childTnLst>
                  <p:par>
                    <p:cTn id="63" fill="hold">
                      <p:stCondLst>
                        <p:cond delay="0"/>
                      </p:stCondLst>
                      <p:childTnLst>
                        <p:par>
                          <p:cTn id="64" fill="hold">
                            <p:stCondLst>
                              <p:cond delay="0"/>
                            </p:stCondLst>
                            <p:childTnLst>
                              <p:par>
                                <p:cTn id="65" presetID="22" presetClass="exit" presetSubtype="4" fill="hold" nodeType="clickEffect">
                                  <p:stCondLst>
                                    <p:cond delay="0"/>
                                  </p:stCondLst>
                                  <p:childTnLst>
                                    <p:animEffect transition="out" filter="wipe(down)">
                                      <p:cBhvr>
                                        <p:cTn id="66" dur="500"/>
                                        <p:tgtEl>
                                          <p:spTgt spid="78"/>
                                        </p:tgtEl>
                                      </p:cBhvr>
                                    </p:animEffect>
                                    <p:set>
                                      <p:cBhvr>
                                        <p:cTn id="67"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8"/>
                  </p:tgtEl>
                </p:cond>
              </p:nextCondLst>
            </p:seq>
            <p:seq concurrent="1" nextAc="seek">
              <p:cTn id="68" restart="whenNotActive" fill="hold" evtFilter="cancelBubble" nodeType="interactiveSeq">
                <p:stCondLst>
                  <p:cond evt="onClick" delay="0">
                    <p:tgtEl>
                      <p:spTgt spid="84"/>
                    </p:tgtEl>
                  </p:cond>
                </p:stCondLst>
                <p:endSync evt="end" delay="0">
                  <p:rtn val="all"/>
                </p:endSync>
                <p:childTnLst>
                  <p:par>
                    <p:cTn id="69" fill="hold">
                      <p:stCondLst>
                        <p:cond delay="0"/>
                      </p:stCondLst>
                      <p:childTnLst>
                        <p:par>
                          <p:cTn id="70" fill="hold">
                            <p:stCondLst>
                              <p:cond delay="0"/>
                            </p:stCondLst>
                            <p:childTnLst>
                              <p:par>
                                <p:cTn id="71" presetID="22" presetClass="exit" presetSubtype="4" fill="hold" nodeType="clickEffect">
                                  <p:stCondLst>
                                    <p:cond delay="0"/>
                                  </p:stCondLst>
                                  <p:childTnLst>
                                    <p:animEffect transition="out" filter="wipe(down)">
                                      <p:cBhvr>
                                        <p:cTn id="72" dur="500"/>
                                        <p:tgtEl>
                                          <p:spTgt spid="84"/>
                                        </p:tgtEl>
                                      </p:cBhvr>
                                    </p:animEffect>
                                    <p:set>
                                      <p:cBhvr>
                                        <p:cTn id="73" dur="1" fill="hold">
                                          <p:stCondLst>
                                            <p:cond delay="499"/>
                                          </p:stCondLst>
                                        </p:cTn>
                                        <p:tgtEl>
                                          <p:spTgt spid="8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4"/>
                  </p:tgtEl>
                </p:cond>
              </p:nextCondLst>
            </p:seq>
            <p:seq concurrent="1" nextAc="seek">
              <p:cTn id="74" restart="whenNotActive" fill="hold" evtFilter="cancelBubble" nodeType="interactiveSeq">
                <p:stCondLst>
                  <p:cond evt="onClick" delay="0">
                    <p:tgtEl>
                      <p:spTgt spid="87"/>
                    </p:tgtEl>
                  </p:cond>
                </p:stCondLst>
                <p:endSync evt="end" delay="0">
                  <p:rtn val="all"/>
                </p:endSync>
                <p:childTnLst>
                  <p:par>
                    <p:cTn id="75" fill="hold">
                      <p:stCondLst>
                        <p:cond delay="0"/>
                      </p:stCondLst>
                      <p:childTnLst>
                        <p:par>
                          <p:cTn id="76" fill="hold">
                            <p:stCondLst>
                              <p:cond delay="0"/>
                            </p:stCondLst>
                            <p:childTnLst>
                              <p:par>
                                <p:cTn id="77" presetID="22" presetClass="exit" presetSubtype="4" fill="hold" nodeType="clickEffect">
                                  <p:stCondLst>
                                    <p:cond delay="0"/>
                                  </p:stCondLst>
                                  <p:childTnLst>
                                    <p:animEffect transition="out" filter="wipe(down)">
                                      <p:cBhvr>
                                        <p:cTn id="78" dur="500"/>
                                        <p:tgtEl>
                                          <p:spTgt spid="87"/>
                                        </p:tgtEl>
                                      </p:cBhvr>
                                    </p:animEffect>
                                    <p:set>
                                      <p:cBhvr>
                                        <p:cTn id="79" dur="1" fill="hold">
                                          <p:stCondLst>
                                            <p:cond delay="499"/>
                                          </p:stCondLst>
                                        </p:cTn>
                                        <p:tgtEl>
                                          <p:spTgt spid="8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7"/>
                  </p:tgtEl>
                </p:cond>
              </p:nextCondLst>
            </p:seq>
            <p:seq concurrent="1" nextAc="seek">
              <p:cTn id="80" restart="whenNotActive" fill="hold" evtFilter="cancelBubble" nodeType="interactiveSeq">
                <p:stCondLst>
                  <p:cond evt="onClick" delay="0">
                    <p:tgtEl>
                      <p:spTgt spid="90"/>
                    </p:tgtEl>
                  </p:cond>
                </p:stCondLst>
                <p:endSync evt="end" delay="0">
                  <p:rtn val="all"/>
                </p:endSync>
                <p:childTnLst>
                  <p:par>
                    <p:cTn id="81" fill="hold">
                      <p:stCondLst>
                        <p:cond delay="0"/>
                      </p:stCondLst>
                      <p:childTnLst>
                        <p:par>
                          <p:cTn id="82" fill="hold">
                            <p:stCondLst>
                              <p:cond delay="0"/>
                            </p:stCondLst>
                            <p:childTnLst>
                              <p:par>
                                <p:cTn id="83" presetID="22" presetClass="exit" presetSubtype="4" fill="hold" nodeType="clickEffect">
                                  <p:stCondLst>
                                    <p:cond delay="0"/>
                                  </p:stCondLst>
                                  <p:childTnLst>
                                    <p:animEffect transition="out" filter="wipe(down)">
                                      <p:cBhvr>
                                        <p:cTn id="84" dur="500"/>
                                        <p:tgtEl>
                                          <p:spTgt spid="90"/>
                                        </p:tgtEl>
                                      </p:cBhvr>
                                    </p:animEffect>
                                    <p:set>
                                      <p:cBhvr>
                                        <p:cTn id="85" dur="1" fill="hold">
                                          <p:stCondLst>
                                            <p:cond delay="499"/>
                                          </p:stCondLst>
                                        </p:cTn>
                                        <p:tgtEl>
                                          <p:spTgt spid="90"/>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0"/>
                  </p:tgtEl>
                </p:cond>
              </p:nextCondLst>
            </p:seq>
            <p:seq concurrent="1" nextAc="seek">
              <p:cTn id="86" restart="whenNotActive" fill="hold" evtFilter="cancelBubble" nodeType="interactiveSeq">
                <p:stCondLst>
                  <p:cond evt="onClick" delay="0">
                    <p:tgtEl>
                      <p:spTgt spid="94"/>
                    </p:tgtEl>
                  </p:cond>
                </p:stCondLst>
                <p:endSync evt="end" delay="0">
                  <p:rtn val="all"/>
                </p:endSync>
                <p:childTnLst>
                  <p:par>
                    <p:cTn id="87" fill="hold">
                      <p:stCondLst>
                        <p:cond delay="0"/>
                      </p:stCondLst>
                      <p:childTnLst>
                        <p:par>
                          <p:cTn id="88" fill="hold">
                            <p:stCondLst>
                              <p:cond delay="0"/>
                            </p:stCondLst>
                            <p:childTnLst>
                              <p:par>
                                <p:cTn id="89" presetID="22" presetClass="exit" presetSubtype="4" fill="hold" nodeType="clickEffect">
                                  <p:stCondLst>
                                    <p:cond delay="0"/>
                                  </p:stCondLst>
                                  <p:childTnLst>
                                    <p:animEffect transition="out" filter="wipe(down)">
                                      <p:cBhvr>
                                        <p:cTn id="90" dur="500"/>
                                        <p:tgtEl>
                                          <p:spTgt spid="94"/>
                                        </p:tgtEl>
                                      </p:cBhvr>
                                    </p:animEffect>
                                    <p:set>
                                      <p:cBhvr>
                                        <p:cTn id="91" dur="1" fill="hold">
                                          <p:stCondLst>
                                            <p:cond delay="499"/>
                                          </p:stCondLst>
                                        </p:cTn>
                                        <p:tgtEl>
                                          <p:spTgt spid="94"/>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4"/>
                  </p:tgtEl>
                </p:cond>
              </p:nextCondLst>
            </p:seq>
            <p:seq concurrent="1" nextAc="seek">
              <p:cTn id="92" restart="whenNotActive" fill="hold" evtFilter="cancelBubble" nodeType="interactiveSeq">
                <p:stCondLst>
                  <p:cond evt="onClick" delay="0">
                    <p:tgtEl>
                      <p:spTgt spid="97"/>
                    </p:tgtEl>
                  </p:cond>
                </p:stCondLst>
                <p:endSync evt="end" delay="0">
                  <p:rtn val="all"/>
                </p:endSync>
                <p:childTnLst>
                  <p:par>
                    <p:cTn id="93" fill="hold">
                      <p:stCondLst>
                        <p:cond delay="0"/>
                      </p:stCondLst>
                      <p:childTnLst>
                        <p:par>
                          <p:cTn id="94" fill="hold">
                            <p:stCondLst>
                              <p:cond delay="0"/>
                            </p:stCondLst>
                            <p:childTnLst>
                              <p:par>
                                <p:cTn id="95" presetID="22" presetClass="exit" presetSubtype="4" fill="hold" nodeType="clickEffect">
                                  <p:stCondLst>
                                    <p:cond delay="0"/>
                                  </p:stCondLst>
                                  <p:childTnLst>
                                    <p:animEffect transition="out" filter="wipe(down)">
                                      <p:cBhvr>
                                        <p:cTn id="96" dur="500"/>
                                        <p:tgtEl>
                                          <p:spTgt spid="97"/>
                                        </p:tgtEl>
                                      </p:cBhvr>
                                    </p:animEffect>
                                    <p:set>
                                      <p:cBhvr>
                                        <p:cTn id="97"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Check mark.wav"/>
                                        </p:tgtEl>
                                      </p:cMediaNode>
                                    </p:audio>
                                  </p:sub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99"/>
                                        </p:tgtEl>
                                        <p:attrNameLst>
                                          <p:attrName>style.visibility</p:attrName>
                                        </p:attrNameLst>
                                      </p:cBhvr>
                                      <p:to>
                                        <p:strVal val="visible"/>
                                      </p:to>
                                    </p:set>
                                    <p:animEffect transition="in" filter="wipe(left)">
                                      <p:cBhvr>
                                        <p:cTn id="101" dur="500"/>
                                        <p:tgtEl>
                                          <p:spTgt spid="99"/>
                                        </p:tgtEl>
                                      </p:cBhvr>
                                    </p:animEffect>
                                  </p:childTnLst>
                                </p:cTn>
                              </p:par>
                            </p:childTnLst>
                          </p:cTn>
                        </p:par>
                        <p:par>
                          <p:cTn id="102" fill="hold">
                            <p:stCondLst>
                              <p:cond delay="1000"/>
                            </p:stCondLst>
                            <p:childTnLst>
                              <p:par>
                                <p:cTn id="103" presetID="22" presetClass="entr" presetSubtype="8" fill="hold" grpId="0" nodeType="afterEffect">
                                  <p:stCondLst>
                                    <p:cond delay="0"/>
                                  </p:stCondLst>
                                  <p:childTnLst>
                                    <p:set>
                                      <p:cBhvr>
                                        <p:cTn id="104" dur="1" fill="hold">
                                          <p:stCondLst>
                                            <p:cond delay="0"/>
                                          </p:stCondLst>
                                        </p:cTn>
                                        <p:tgtEl>
                                          <p:spTgt spid="98"/>
                                        </p:tgtEl>
                                        <p:attrNameLst>
                                          <p:attrName>style.visibility</p:attrName>
                                        </p:attrNameLst>
                                      </p:cBhvr>
                                      <p:to>
                                        <p:strVal val="visible"/>
                                      </p:to>
                                    </p:set>
                                    <p:animEffect transition="in" filter="wipe(left)">
                                      <p:cBhvr>
                                        <p:cTn id="105" dur="500"/>
                                        <p:tgtEl>
                                          <p:spTgt spid="98"/>
                                        </p:tgtEl>
                                      </p:cBhvr>
                                    </p:animEffect>
                                  </p:childTnLst>
                                  <p:subTnLst>
                                    <p:audio>
                                      <p:cMediaNode>
                                        <p:cTn display="0" masterRel="sameClick">
                                          <p:stCondLst>
                                            <p:cond evt="begin" delay="0">
                                              <p:tn val="10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7"/>
                  </p:tgtEl>
                </p:cond>
              </p:nextCondLst>
            </p:seq>
            <p:seq concurrent="1" nextAc="seek">
              <p:cTn id="106" restart="whenNotActive" fill="hold" evtFilter="cancelBubble" nodeType="interactiveSeq">
                <p:stCondLst>
                  <p:cond evt="onClick" delay="0">
                    <p:tgtEl>
                      <p:spTgt spid="45"/>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nodeType="clickEffect">
                                  <p:stCondLst>
                                    <p:cond delay="0"/>
                                  </p:stCondLst>
                                  <p:childTnLst>
                                    <p:animEffect transition="out" filter="fade">
                                      <p:cBhvr>
                                        <p:cTn id="110" dur="500" tmFilter="0, 0; .2, .5; .8, .5; 1, 0"/>
                                        <p:tgtEl>
                                          <p:spTgt spid="45"/>
                                        </p:tgtEl>
                                      </p:cBhvr>
                                    </p:animEffect>
                                    <p:animScale>
                                      <p:cBhvr>
                                        <p:cTn id="111" dur="250" autoRev="1" fill="hold"/>
                                        <p:tgtEl>
                                          <p:spTgt spid="45"/>
                                        </p:tgtEl>
                                      </p:cBhvr>
                                      <p:by x="105000" y="105000"/>
                                    </p:animScale>
                                  </p:childTnLst>
                                  <p:subTnLst>
                                    <p:audio>
                                      <p:cMediaNode>
                                        <p:cTn display="0" masterRel="sameClick">
                                          <p:stCondLst>
                                            <p:cond evt="begin" delay="0">
                                              <p:tn val="109"/>
                                            </p:cond>
                                          </p:stCondLst>
                                          <p:endCondLst>
                                            <p:cond evt="onStopAudio" delay="0">
                                              <p:tgtEl>
                                                <p:sldTgt/>
                                              </p:tgtEl>
                                            </p:cond>
                                          </p:endCondLst>
                                        </p:cTn>
                                        <p:tgtEl>
                                          <p:sndTgt r:embed="rId5" name="Wrong Buzzer.wav"/>
                                        </p:tgtEl>
                                      </p:cMediaNode>
                                    </p:audio>
                                  </p:subTnLst>
                                </p:cTn>
                              </p:par>
                              <p:par>
                                <p:cTn id="112" presetID="1" presetClass="entr" presetSubtype="0" fill="hold" nodeType="withEffect">
                                  <p:stCondLst>
                                    <p:cond delay="0"/>
                                  </p:stCondLst>
                                  <p:childTnLst>
                                    <p:set>
                                      <p:cBhvr>
                                        <p:cTn id="113" dur="1" fill="hold">
                                          <p:stCondLst>
                                            <p:cond delay="0"/>
                                          </p:stCondLst>
                                        </p:cTn>
                                        <p:tgtEl>
                                          <p:spTgt spid="32"/>
                                        </p:tgtEl>
                                        <p:attrNameLst>
                                          <p:attrName>style.visibility</p:attrName>
                                        </p:attrNameLst>
                                      </p:cBhvr>
                                      <p:to>
                                        <p:strVal val="visible"/>
                                      </p:to>
                                    </p:set>
                                  </p:childTnLst>
                                </p:cTn>
                              </p:par>
                              <p:par>
                                <p:cTn id="114" presetID="1" presetClass="exit" presetSubtype="0" fill="hold" nodeType="withEffect">
                                  <p:stCondLst>
                                    <p:cond delay="500"/>
                                  </p:stCondLst>
                                  <p:childTnLst>
                                    <p:set>
                                      <p:cBhvr>
                                        <p:cTn id="115" dur="1" fill="hold">
                                          <p:stCondLst>
                                            <p:cond delay="0"/>
                                          </p:stCondLst>
                                        </p:cTn>
                                        <p:tgtEl>
                                          <p:spTgt spid="45"/>
                                        </p:tgtEl>
                                        <p:attrNameLst>
                                          <p:attrName>style.visibility</p:attrName>
                                        </p:attrNameLst>
                                      </p:cBhvr>
                                      <p:to>
                                        <p:strVal val="hidden"/>
                                      </p:to>
                                    </p:set>
                                  </p:childTnLst>
                                </p:cTn>
                              </p:par>
                              <p:par>
                                <p:cTn id="116" presetID="1" presetClass="exit" presetSubtype="0" fill="hold" nodeType="withEffect">
                                  <p:stCondLst>
                                    <p:cond delay="2000"/>
                                  </p:stCondLst>
                                  <p:childTnLst>
                                    <p:set>
                                      <p:cBhvr>
                                        <p:cTn id="11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8" restart="whenNotActive" fill="hold" evtFilter="cancelBubble" nodeType="interactiveSeq">
                <p:stCondLst>
                  <p:cond evt="onClick" delay="0">
                    <p:tgtEl>
                      <p:spTgt spid="44"/>
                    </p:tgtEl>
                  </p:cond>
                </p:stCondLst>
                <p:endSync evt="end" delay="0">
                  <p:rtn val="all"/>
                </p:endSync>
                <p:childTnLst>
                  <p:par>
                    <p:cTn id="119" fill="hold">
                      <p:stCondLst>
                        <p:cond delay="0"/>
                      </p:stCondLst>
                      <p:childTnLst>
                        <p:par>
                          <p:cTn id="120" fill="hold">
                            <p:stCondLst>
                              <p:cond delay="0"/>
                            </p:stCondLst>
                            <p:childTnLst>
                              <p:par>
                                <p:cTn id="121" presetID="26" presetClass="emph" presetSubtype="0" fill="hold" nodeType="clickEffect">
                                  <p:stCondLst>
                                    <p:cond delay="0"/>
                                  </p:stCondLst>
                                  <p:childTnLst>
                                    <p:animEffect transition="out" filter="fade">
                                      <p:cBhvr>
                                        <p:cTn id="122" dur="500" tmFilter="0, 0; .2, .5; .8, .5; 1, 0"/>
                                        <p:tgtEl>
                                          <p:spTgt spid="44"/>
                                        </p:tgtEl>
                                      </p:cBhvr>
                                    </p:animEffect>
                                    <p:animScale>
                                      <p:cBhvr>
                                        <p:cTn id="123" dur="250" autoRev="1" fill="hold"/>
                                        <p:tgtEl>
                                          <p:spTgt spid="44"/>
                                        </p:tgtEl>
                                      </p:cBhvr>
                                      <p:by x="105000" y="105000"/>
                                    </p:animScale>
                                  </p:childTnLst>
                                  <p:subTnLst>
                                    <p:audio>
                                      <p:cMediaNode>
                                        <p:cTn display="0" masterRel="sameClick">
                                          <p:stCondLst>
                                            <p:cond evt="begin" delay="0">
                                              <p:tn val="121"/>
                                            </p:cond>
                                          </p:stCondLst>
                                          <p:endCondLst>
                                            <p:cond evt="onStopAudio" delay="0">
                                              <p:tgtEl>
                                                <p:sldTgt/>
                                              </p:tgtEl>
                                            </p:cond>
                                          </p:endCondLst>
                                        </p:cTn>
                                        <p:tgtEl>
                                          <p:sndTgt r:embed="rId5" name="Wrong Buzzer.wav"/>
                                        </p:tgtEl>
                                      </p:cMediaNode>
                                    </p:audio>
                                  </p:subTnLst>
                                </p:cTn>
                              </p:par>
                              <p:par>
                                <p:cTn id="124" presetID="1" presetClass="entr" presetSubtype="0" fill="hold" nodeType="withEffect">
                                  <p:stCondLst>
                                    <p:cond delay="0"/>
                                  </p:stCondLst>
                                  <p:childTnLst>
                                    <p:set>
                                      <p:cBhvr>
                                        <p:cTn id="125" dur="1" fill="hold">
                                          <p:stCondLst>
                                            <p:cond delay="0"/>
                                          </p:stCondLst>
                                        </p:cTn>
                                        <p:tgtEl>
                                          <p:spTgt spid="33"/>
                                        </p:tgtEl>
                                        <p:attrNameLst>
                                          <p:attrName>style.visibility</p:attrName>
                                        </p:attrNameLst>
                                      </p:cBhvr>
                                      <p:to>
                                        <p:strVal val="visible"/>
                                      </p:to>
                                    </p:set>
                                  </p:childTnLst>
                                </p:cTn>
                              </p:par>
                              <p:par>
                                <p:cTn id="126" presetID="1" presetClass="exit" presetSubtype="0" fill="hold" nodeType="withEffect">
                                  <p:stCondLst>
                                    <p:cond delay="500"/>
                                  </p:stCondLst>
                                  <p:childTnLst>
                                    <p:set>
                                      <p:cBhvr>
                                        <p:cTn id="127" dur="1" fill="hold">
                                          <p:stCondLst>
                                            <p:cond delay="0"/>
                                          </p:stCondLst>
                                        </p:cTn>
                                        <p:tgtEl>
                                          <p:spTgt spid="44"/>
                                        </p:tgtEl>
                                        <p:attrNameLst>
                                          <p:attrName>style.visibility</p:attrName>
                                        </p:attrNameLst>
                                      </p:cBhvr>
                                      <p:to>
                                        <p:strVal val="hidden"/>
                                      </p:to>
                                    </p:set>
                                  </p:childTnLst>
                                </p:cTn>
                              </p:par>
                              <p:par>
                                <p:cTn id="128" presetID="1" presetClass="exit" presetSubtype="0" fill="hold" nodeType="withEffect">
                                  <p:stCondLst>
                                    <p:cond delay="2000"/>
                                  </p:stCondLst>
                                  <p:childTnLst>
                                    <p:set>
                                      <p:cBhvr>
                                        <p:cTn id="129"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30" restart="whenNotActive" fill="hold" evtFilter="cancelBubble" nodeType="interactiveSeq">
                <p:stCondLst>
                  <p:cond evt="onClick" delay="0">
                    <p:tgtEl>
                      <p:spTgt spid="43"/>
                    </p:tgtEl>
                  </p:cond>
                </p:stCondLst>
                <p:endSync evt="end" delay="0">
                  <p:rtn val="all"/>
                </p:endSync>
                <p:childTnLst>
                  <p:par>
                    <p:cTn id="131" fill="hold">
                      <p:stCondLst>
                        <p:cond delay="0"/>
                      </p:stCondLst>
                      <p:childTnLst>
                        <p:par>
                          <p:cTn id="132" fill="hold">
                            <p:stCondLst>
                              <p:cond delay="0"/>
                            </p:stCondLst>
                            <p:childTnLst>
                              <p:par>
                                <p:cTn id="133" presetID="26" presetClass="emph" presetSubtype="0" fill="hold" nodeType="clickEffect">
                                  <p:stCondLst>
                                    <p:cond delay="0"/>
                                  </p:stCondLst>
                                  <p:childTnLst>
                                    <p:animEffect transition="out" filter="fade">
                                      <p:cBhvr>
                                        <p:cTn id="134" dur="500" tmFilter="0, 0; .2, .5; .8, .5; 1, 0"/>
                                        <p:tgtEl>
                                          <p:spTgt spid="43"/>
                                        </p:tgtEl>
                                      </p:cBhvr>
                                    </p:animEffect>
                                    <p:animScale>
                                      <p:cBhvr>
                                        <p:cTn id="135" dur="250" autoRev="1" fill="hold"/>
                                        <p:tgtEl>
                                          <p:spTgt spid="43"/>
                                        </p:tgtEl>
                                      </p:cBhvr>
                                      <p:by x="105000" y="105000"/>
                                    </p:animScale>
                                  </p:childTnLst>
                                  <p:subTnLst>
                                    <p:audio>
                                      <p:cMediaNode>
                                        <p:cTn display="0" masterRel="sameClick">
                                          <p:stCondLst>
                                            <p:cond evt="begin" delay="0">
                                              <p:tn val="133"/>
                                            </p:cond>
                                          </p:stCondLst>
                                          <p:endCondLst>
                                            <p:cond evt="onStopAudio" delay="0">
                                              <p:tgtEl>
                                                <p:sldTgt/>
                                              </p:tgtEl>
                                            </p:cond>
                                          </p:endCondLst>
                                        </p:cTn>
                                        <p:tgtEl>
                                          <p:sndTgt r:embed="rId5" name="Wrong Buzzer.wav"/>
                                        </p:tgtEl>
                                      </p:cMediaNode>
                                    </p:audio>
                                  </p:subTnLst>
                                </p:cTn>
                              </p:par>
                              <p:par>
                                <p:cTn id="136" presetID="1" presetClass="entr" presetSubtype="0" fill="hold" nodeType="withEffect">
                                  <p:stCondLst>
                                    <p:cond delay="0"/>
                                  </p:stCondLst>
                                  <p:childTnLst>
                                    <p:set>
                                      <p:cBhvr>
                                        <p:cTn id="137" dur="1" fill="hold">
                                          <p:stCondLst>
                                            <p:cond delay="0"/>
                                          </p:stCondLst>
                                        </p:cTn>
                                        <p:tgtEl>
                                          <p:spTgt spid="34"/>
                                        </p:tgtEl>
                                        <p:attrNameLst>
                                          <p:attrName>style.visibility</p:attrName>
                                        </p:attrNameLst>
                                      </p:cBhvr>
                                      <p:to>
                                        <p:strVal val="visible"/>
                                      </p:to>
                                    </p:set>
                                  </p:childTnLst>
                                </p:cTn>
                              </p:par>
                              <p:par>
                                <p:cTn id="138" presetID="1" presetClass="exit" presetSubtype="0" fill="hold" nodeType="withEffect">
                                  <p:stCondLst>
                                    <p:cond delay="500"/>
                                  </p:stCondLst>
                                  <p:childTnLst>
                                    <p:set>
                                      <p:cBhvr>
                                        <p:cTn id="139" dur="1" fill="hold">
                                          <p:stCondLst>
                                            <p:cond delay="0"/>
                                          </p:stCondLst>
                                        </p:cTn>
                                        <p:tgtEl>
                                          <p:spTgt spid="43"/>
                                        </p:tgtEl>
                                        <p:attrNameLst>
                                          <p:attrName>style.visibility</p:attrName>
                                        </p:attrNameLst>
                                      </p:cBhvr>
                                      <p:to>
                                        <p:strVal val="hidden"/>
                                      </p:to>
                                    </p:set>
                                  </p:childTnLst>
                                </p:cTn>
                              </p:par>
                              <p:par>
                                <p:cTn id="140" presetID="1" presetClass="exit" presetSubtype="0" fill="hold" nodeType="withEffect">
                                  <p:stCondLst>
                                    <p:cond delay="2000"/>
                                  </p:stCondLst>
                                  <p:childTnLst>
                                    <p:set>
                                      <p:cBhvr>
                                        <p:cTn id="14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2" restart="whenNotActive" fill="hold" evtFilter="cancelBubble" nodeType="interactiveSeq">
                <p:stCondLst>
                  <p:cond evt="onClick" delay="0">
                    <p:tgtEl>
                      <p:spTgt spid="35"/>
                    </p:tgtEl>
                  </p:cond>
                </p:stCondLst>
                <p:endSync evt="end" delay="0">
                  <p:rtn val="all"/>
                </p:endSync>
                <p:childTnLst>
                  <p:par>
                    <p:cTn id="143" fill="hold">
                      <p:stCondLst>
                        <p:cond delay="0"/>
                      </p:stCondLst>
                      <p:childTnLst>
                        <p:par>
                          <p:cTn id="144" fill="hold">
                            <p:stCondLst>
                              <p:cond delay="0"/>
                            </p:stCondLst>
                            <p:childTnLst>
                              <p:par>
                                <p:cTn id="145" presetID="26" presetClass="emph" presetSubtype="0" fill="hold" nodeType="clickEffect">
                                  <p:stCondLst>
                                    <p:cond delay="0"/>
                                  </p:stCondLst>
                                  <p:childTnLst>
                                    <p:animEffect transition="out" filter="fade">
                                      <p:cBhvr>
                                        <p:cTn id="146" dur="500" tmFilter="0, 0; .2, .5; .8, .5; 1, 0"/>
                                        <p:tgtEl>
                                          <p:spTgt spid="35"/>
                                        </p:tgtEl>
                                      </p:cBhvr>
                                    </p:animEffect>
                                    <p:animScale>
                                      <p:cBhvr>
                                        <p:cTn id="147" dur="250" autoRev="1" fill="hold"/>
                                        <p:tgtEl>
                                          <p:spTgt spid="35"/>
                                        </p:tgtEl>
                                      </p:cBhvr>
                                      <p:by x="105000" y="105000"/>
                                    </p:animScale>
                                  </p:childTnLst>
                                  <p:subTnLst>
                                    <p:audio>
                                      <p:cMediaNode>
                                        <p:cTn display="0" masterRel="sameClick">
                                          <p:stCondLst>
                                            <p:cond evt="begin" delay="0">
                                              <p:tn val="145"/>
                                            </p:cond>
                                          </p:stCondLst>
                                          <p:endCondLst>
                                            <p:cond evt="onStopAudio" delay="0">
                                              <p:tgtEl>
                                                <p:sldTgt/>
                                              </p:tgtEl>
                                            </p:cond>
                                          </p:endCondLst>
                                        </p:cTn>
                                        <p:tgtEl>
                                          <p:sndTgt r:embed="rId5" name="Wrong Buzzer.wav"/>
                                        </p:tgtEl>
                                      </p:cMediaNode>
                                    </p:audio>
                                  </p:subTnLst>
                                </p:cTn>
                              </p:par>
                              <p:par>
                                <p:cTn id="148" presetID="1" presetClass="entr" presetSubtype="0" fill="hold" nodeType="withEffect">
                                  <p:stCondLst>
                                    <p:cond delay="0"/>
                                  </p:stCondLst>
                                  <p:childTnLst>
                                    <p:set>
                                      <p:cBhvr>
                                        <p:cTn id="149" dur="1" fill="hold">
                                          <p:stCondLst>
                                            <p:cond delay="0"/>
                                          </p:stCondLst>
                                        </p:cTn>
                                        <p:tgtEl>
                                          <p:spTgt spid="42"/>
                                        </p:tgtEl>
                                        <p:attrNameLst>
                                          <p:attrName>style.visibility</p:attrName>
                                        </p:attrNameLst>
                                      </p:cBhvr>
                                      <p:to>
                                        <p:strVal val="visible"/>
                                      </p:to>
                                    </p:set>
                                  </p:childTnLst>
                                </p:cTn>
                              </p:par>
                              <p:par>
                                <p:cTn id="150" presetID="23" presetClass="exit" presetSubtype="32" fill="hold" nodeType="withEffect">
                                  <p:stCondLst>
                                    <p:cond delay="2000"/>
                                  </p:stCondLst>
                                  <p:childTnLst>
                                    <p:anim calcmode="lin" valueType="num">
                                      <p:cBhvr>
                                        <p:cTn id="151" dur="500"/>
                                        <p:tgtEl>
                                          <p:spTgt spid="35"/>
                                        </p:tgtEl>
                                        <p:attrNameLst>
                                          <p:attrName>ppt_w</p:attrName>
                                        </p:attrNameLst>
                                      </p:cBhvr>
                                      <p:tavLst>
                                        <p:tav tm="0">
                                          <p:val>
                                            <p:strVal val="ppt_w"/>
                                          </p:val>
                                        </p:tav>
                                        <p:tav tm="100000">
                                          <p:val>
                                            <p:fltVal val="0"/>
                                          </p:val>
                                        </p:tav>
                                      </p:tavLst>
                                    </p:anim>
                                    <p:anim calcmode="lin" valueType="num">
                                      <p:cBhvr>
                                        <p:cTn id="152" dur="500"/>
                                        <p:tgtEl>
                                          <p:spTgt spid="35"/>
                                        </p:tgtEl>
                                        <p:attrNameLst>
                                          <p:attrName>ppt_h</p:attrName>
                                        </p:attrNameLst>
                                      </p:cBhvr>
                                      <p:tavLst>
                                        <p:tav tm="0">
                                          <p:val>
                                            <p:strVal val="ppt_h"/>
                                          </p:val>
                                        </p:tav>
                                        <p:tav tm="100000">
                                          <p:val>
                                            <p:fltVal val="0"/>
                                          </p:val>
                                        </p:tav>
                                      </p:tavLst>
                                    </p:anim>
                                    <p:set>
                                      <p:cBhvr>
                                        <p:cTn id="153" dur="1" fill="hold">
                                          <p:stCondLst>
                                            <p:cond delay="499"/>
                                          </p:stCondLst>
                                        </p:cTn>
                                        <p:tgtEl>
                                          <p:spTgt spid="35"/>
                                        </p:tgtEl>
                                        <p:attrNameLst>
                                          <p:attrName>style.visibility</p:attrName>
                                        </p:attrNameLst>
                                      </p:cBhvr>
                                      <p:to>
                                        <p:strVal val="hidden"/>
                                      </p:to>
                                    </p:set>
                                  </p:childTnLst>
                                </p:cTn>
                              </p:par>
                              <p:par>
                                <p:cTn id="154" presetID="1" presetClass="exit" presetSubtype="0" fill="hold" nodeType="withEffect">
                                  <p:stCondLst>
                                    <p:cond delay="2000"/>
                                  </p:stCondLst>
                                  <p:childTnLst>
                                    <p:set>
                                      <p:cBhvr>
                                        <p:cTn id="15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99" grpId="0" animBg="1"/>
      <p:bldP spid="98" grpId="0" animBg="1"/>
      <p:bldP spid="24" grpId="0"/>
      <p:bldP spid="25" grpId="0"/>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90" name="4" descr="n11 zalo Dinh Bac">
            <a:extLst>
              <a:ext uri="{FF2B5EF4-FFF2-40B4-BE49-F238E27FC236}">
                <a16:creationId xmlns:a16="http://schemas.microsoft.com/office/drawing/2014/main" id="{9CA86163-73B0-432D-9EA2-154D90D69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7482" y="5631287"/>
            <a:ext cx="5742930" cy="1417443"/>
          </a:xfrm>
          <a:prstGeom prst="rect">
            <a:avLst/>
          </a:prstGeom>
        </p:spPr>
      </p:pic>
      <p:pic>
        <p:nvPicPr>
          <p:cNvPr id="97" name="6" descr="n11 zalo Dinh Bac">
            <a:extLst>
              <a:ext uri="{FF2B5EF4-FFF2-40B4-BE49-F238E27FC236}">
                <a16:creationId xmlns:a16="http://schemas.microsoft.com/office/drawing/2014/main" id="{4B3A31D8-F32F-4FDC-A08C-D7EC7FFC73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7589" y="2439677"/>
            <a:ext cx="5742930" cy="1417443"/>
          </a:xfrm>
          <a:prstGeom prst="rect">
            <a:avLst/>
          </a:prstGeom>
        </p:spPr>
      </p:pic>
      <p:pic>
        <p:nvPicPr>
          <p:cNvPr id="100" name="7" descr="n11 zalo Dinh Bac">
            <a:extLst>
              <a:ext uri="{FF2B5EF4-FFF2-40B4-BE49-F238E27FC236}">
                <a16:creationId xmlns:a16="http://schemas.microsoft.com/office/drawing/2014/main" id="{C4BD0492-C250-4A61-816D-EE51FA6B25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17589" y="4035482"/>
            <a:ext cx="5742930" cy="1417443"/>
          </a:xfrm>
          <a:prstGeom prst="rect">
            <a:avLst/>
          </a:prstGeom>
        </p:spPr>
      </p:pic>
      <p:sp>
        <p:nvSpPr>
          <p:cNvPr id="102" name="aw7" descr="n11 zalo Dinh Bac">
            <a:extLst>
              <a:ext uri="{FF2B5EF4-FFF2-40B4-BE49-F238E27FC236}">
                <a16:creationId xmlns:a16="http://schemas.microsoft.com/office/drawing/2014/main" id="{E582F52F-699D-49B1-B260-829FDC169F0D}"/>
              </a:ext>
            </a:extLst>
          </p:cNvPr>
          <p:cNvSpPr/>
          <p:nvPr/>
        </p:nvSpPr>
        <p:spPr>
          <a:xfrm>
            <a:off x="9303314" y="413837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có giá trị bằng 0</a:t>
            </a:r>
            <a:endParaRPr lang="en-US" sz="3300">
              <a:solidFill>
                <a:srgbClr val="FFFF00"/>
              </a:solidFill>
              <a:latin typeface="Calibri" panose="020F0502020204030204"/>
            </a:endParaRPr>
          </a:p>
        </p:txBody>
      </p:sp>
      <p:pic>
        <p:nvPicPr>
          <p:cNvPr id="103" name="8" descr="n11 zalo Dinh Bac">
            <a:extLst>
              <a:ext uri="{FF2B5EF4-FFF2-40B4-BE49-F238E27FC236}">
                <a16:creationId xmlns:a16="http://schemas.microsoft.com/office/drawing/2014/main" id="{2D41CB75-4F23-48E5-8A2F-5C88ED28D9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22161" y="5631287"/>
            <a:ext cx="5733785" cy="1417443"/>
          </a:xfrm>
          <a:prstGeom prst="rect">
            <a:avLst/>
          </a:prstGeom>
        </p:spPr>
      </p:pic>
      <p:pic>
        <p:nvPicPr>
          <p:cNvPr id="94" name="5" descr="n11 zalo Dinh Bac">
            <a:extLst>
              <a:ext uri="{FF2B5EF4-FFF2-40B4-BE49-F238E27FC236}">
                <a16:creationId xmlns:a16="http://schemas.microsoft.com/office/drawing/2014/main" id="{FAC9E528-8691-496A-8580-A5F7C681D6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17589" y="843872"/>
            <a:ext cx="5742930" cy="1417443"/>
          </a:xfrm>
          <a:prstGeom prst="rect">
            <a:avLst/>
          </a:prstGeom>
        </p:spPr>
      </p:pic>
      <p:pic>
        <p:nvPicPr>
          <p:cNvPr id="78" name="1" descr="n11 zalo Dinh Bac">
            <a:extLst>
              <a:ext uri="{FF2B5EF4-FFF2-40B4-BE49-F238E27FC236}">
                <a16:creationId xmlns:a16="http://schemas.microsoft.com/office/drawing/2014/main" id="{70B03BA4-8892-46EC-BCD4-7AA80E9781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27482" y="843872"/>
            <a:ext cx="5742930" cy="1417443"/>
          </a:xfrm>
          <a:prstGeom prst="rect">
            <a:avLst/>
          </a:prstGeom>
        </p:spPr>
      </p:pic>
      <p:pic>
        <p:nvPicPr>
          <p:cNvPr id="84" name="2" descr="n11 zalo Dinh Bac">
            <a:extLst>
              <a:ext uri="{FF2B5EF4-FFF2-40B4-BE49-F238E27FC236}">
                <a16:creationId xmlns:a16="http://schemas.microsoft.com/office/drawing/2014/main" id="{9D724775-B362-47F2-AAC3-DC300939B4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27482" y="2439677"/>
            <a:ext cx="5742930" cy="1417443"/>
          </a:xfrm>
          <a:prstGeom prst="rect">
            <a:avLst/>
          </a:prstGeom>
        </p:spPr>
      </p:pic>
      <p:pic>
        <p:nvPicPr>
          <p:cNvPr id="87" name="3" descr="n11 zalo Dinh Bac">
            <a:extLst>
              <a:ext uri="{FF2B5EF4-FFF2-40B4-BE49-F238E27FC236}">
                <a16:creationId xmlns:a16="http://schemas.microsoft.com/office/drawing/2014/main" id="{CE54A576-DACC-4EF7-8909-D9783CC898E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27482" y="4035482"/>
            <a:ext cx="5742930" cy="1417443"/>
          </a:xfrm>
          <a:prstGeom prst="rect">
            <a:avLst/>
          </a:prstGeom>
        </p:spPr>
      </p:pic>
      <p:sp>
        <p:nvSpPr>
          <p:cNvPr id="101" name="core7" descr="n11 zalo Dinh Bac">
            <a:extLst>
              <a:ext uri="{FF2B5EF4-FFF2-40B4-BE49-F238E27FC236}">
                <a16:creationId xmlns:a16="http://schemas.microsoft.com/office/drawing/2014/main" id="{CDFD0A5E-B423-4049-94BE-9F05FF2B3449}"/>
              </a:ext>
            </a:extLst>
          </p:cNvPr>
          <p:cNvSpPr/>
          <p:nvPr/>
        </p:nvSpPr>
        <p:spPr>
          <a:xfrm>
            <a:off x="13861985" y="413837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06</a:t>
            </a:r>
          </a:p>
        </p:txBody>
      </p:sp>
      <p:pic>
        <p:nvPicPr>
          <p:cNvPr id="23" name="Picture 22" descr="n11 zalo Dinh Bac">
            <a:extLst>
              <a:ext uri="{FF2B5EF4-FFF2-40B4-BE49-F238E27FC236}">
                <a16:creationId xmlns:a16="http://schemas.microsoft.com/office/drawing/2014/main" id="{76E49B75-EFE0-4495-99FC-6AFAD7BCEA23}"/>
              </a:ext>
            </a:extLst>
          </p:cNvPr>
          <p:cNvPicPr>
            <a:picLocks noChangeAspect="1"/>
          </p:cNvPicPr>
          <p:nvPr/>
        </p:nvPicPr>
        <p:blipFill>
          <a:blip r:embed="rId15"/>
          <a:stretch>
            <a:fillRect/>
          </a:stretch>
        </p:blipFill>
        <p:spPr>
          <a:xfrm>
            <a:off x="1421223" y="7878830"/>
            <a:ext cx="15445554" cy="2039289"/>
          </a:xfrm>
          <a:prstGeom prst="rect">
            <a:avLst/>
          </a:prstGeom>
        </p:spPr>
      </p:pic>
      <p:sp>
        <p:nvSpPr>
          <p:cNvPr id="24" name="TextBox 23" descr="n11 zalo Dinh Bac">
            <a:extLst>
              <a:ext uri="{FF2B5EF4-FFF2-40B4-BE49-F238E27FC236}">
                <a16:creationId xmlns:a16="http://schemas.microsoft.com/office/drawing/2014/main" id="{D827EF16-142B-4309-8CDD-A87EDB17498D}"/>
              </a:ext>
            </a:extLst>
          </p:cNvPr>
          <p:cNvSpPr txBox="1"/>
          <p:nvPr/>
        </p:nvSpPr>
        <p:spPr>
          <a:xfrm rot="20393747">
            <a:off x="2094855" y="8397552"/>
            <a:ext cx="1531573" cy="1015663"/>
          </a:xfrm>
          <a:prstGeom prst="rect">
            <a:avLst/>
          </a:prstGeom>
          <a:noFill/>
        </p:spPr>
        <p:txBody>
          <a:bodyPr wrap="none" rtlCol="0">
            <a:spAutoFit/>
          </a:bodyPr>
          <a:lstStyle/>
          <a:p>
            <a:pPr algn="ctr" defTabSz="1371600">
              <a:defRPr/>
            </a:pPr>
            <a:r>
              <a:rPr lang="en-US" sz="3000">
                <a:solidFill>
                  <a:prstClr val="white"/>
                </a:solidFill>
                <a:latin typeface="Calibri" panose="020F0502020204030204"/>
                <a:ea typeface="Tahoma" panose="020B0604030504040204" pitchFamily="34" charset="0"/>
                <a:cs typeface="Tahoma" panose="020B0604030504040204" pitchFamily="34" charset="0"/>
              </a:rPr>
              <a:t>CÂU HỎI</a:t>
            </a:r>
          </a:p>
          <a:p>
            <a:pPr algn="ctr" defTabSz="1371600">
              <a:defRPr/>
            </a:pPr>
            <a:r>
              <a:rPr lang="en-US" sz="3000">
                <a:solidFill>
                  <a:prstClr val="white"/>
                </a:solidFill>
                <a:latin typeface="Calibri" panose="020F0502020204030204"/>
                <a:ea typeface="Tahoma" panose="020B0604030504040204" pitchFamily="34" charset="0"/>
                <a:cs typeface="Tahoma" panose="020B0604030504040204" pitchFamily="34" charset="0"/>
              </a:rPr>
              <a:t>(7)</a:t>
            </a:r>
          </a:p>
        </p:txBody>
      </p:sp>
      <p:sp>
        <p:nvSpPr>
          <p:cNvPr id="25" name="TextBox 24" descr="n11 zalo Dinh Bac">
            <a:extLst>
              <a:ext uri="{FF2B5EF4-FFF2-40B4-BE49-F238E27FC236}">
                <a16:creationId xmlns:a16="http://schemas.microsoft.com/office/drawing/2014/main" id="{B6C48B82-3B52-49C4-8CB3-C59A9167016C}"/>
              </a:ext>
            </a:extLst>
          </p:cNvPr>
          <p:cNvSpPr txBox="1"/>
          <p:nvPr/>
        </p:nvSpPr>
        <p:spPr>
          <a:xfrm>
            <a:off x="4380720" y="8327570"/>
            <a:ext cx="12141276" cy="1200329"/>
          </a:xfrm>
          <a:prstGeom prst="rect">
            <a:avLst/>
          </a:prstGeom>
          <a:noFill/>
        </p:spPr>
        <p:txBody>
          <a:bodyPr wrap="square" rtlCol="0">
            <a:spAutoFit/>
          </a:bodyPr>
          <a:lstStyle/>
          <a:p>
            <a:pPr defTabSz="1371600">
              <a:defRPr/>
            </a:pPr>
            <a:r>
              <a:rPr lang="vi-VN" sz="3600">
                <a:solidFill>
                  <a:prstClr val="white"/>
                </a:solidFill>
                <a:latin typeface="Calibri" panose="020F0502020204030204"/>
              </a:rPr>
              <a:t>Ở đồ thị điện áp chỉnh lưu nửa chu kì, phần hiệu điện thế âm của nguồn có giá trị bằng </a:t>
            </a:r>
            <a:r>
              <a:rPr lang="en-US" sz="3600">
                <a:solidFill>
                  <a:prstClr val="white"/>
                </a:solidFill>
                <a:latin typeface="Calibri" panose="020F0502020204030204"/>
              </a:rPr>
              <a:t>bao nhiêu?</a:t>
            </a:r>
          </a:p>
        </p:txBody>
      </p:sp>
      <p:pic>
        <p:nvPicPr>
          <p:cNvPr id="34" name="red 1" descr="n11 zalo Dinh Bac">
            <a:extLst>
              <a:ext uri="{FF2B5EF4-FFF2-40B4-BE49-F238E27FC236}">
                <a16:creationId xmlns:a16="http://schemas.microsoft.com/office/drawing/2014/main" id="{EB372D0A-B83C-486E-B182-995CF63CFF76}"/>
              </a:ext>
            </a:extLst>
          </p:cNvPr>
          <p:cNvPicPr>
            <a:picLocks noChangeAspect="1"/>
          </p:cNvPicPr>
          <p:nvPr/>
        </p:nvPicPr>
        <p:blipFill>
          <a:blip r:embed="rId16"/>
          <a:stretch>
            <a:fillRect/>
          </a:stretch>
        </p:blipFill>
        <p:spPr>
          <a:xfrm>
            <a:off x="7597823" y="-2990198"/>
            <a:ext cx="3248673" cy="3248673"/>
          </a:xfrm>
          <a:prstGeom prst="rect">
            <a:avLst/>
          </a:prstGeom>
        </p:spPr>
      </p:pic>
      <p:pic>
        <p:nvPicPr>
          <p:cNvPr id="35" name="red 2" descr="n11 zalo Dinh Bac">
            <a:extLst>
              <a:ext uri="{FF2B5EF4-FFF2-40B4-BE49-F238E27FC236}">
                <a16:creationId xmlns:a16="http://schemas.microsoft.com/office/drawing/2014/main" id="{9FE89E54-2F6C-47BD-A46C-F6985D176C1A}"/>
              </a:ext>
            </a:extLst>
          </p:cNvPr>
          <p:cNvPicPr>
            <a:picLocks noChangeAspect="1"/>
          </p:cNvPicPr>
          <p:nvPr/>
        </p:nvPicPr>
        <p:blipFill>
          <a:blip r:embed="rId17"/>
          <a:stretch>
            <a:fillRect/>
          </a:stretch>
        </p:blipFill>
        <p:spPr>
          <a:xfrm>
            <a:off x="5756284" y="-2989062"/>
            <a:ext cx="6931754" cy="3246402"/>
          </a:xfrm>
          <a:prstGeom prst="rect">
            <a:avLst/>
          </a:prstGeom>
        </p:spPr>
      </p:pic>
      <p:pic>
        <p:nvPicPr>
          <p:cNvPr id="42" name="red 3" descr="n11 zalo Dinh Bac">
            <a:extLst>
              <a:ext uri="{FF2B5EF4-FFF2-40B4-BE49-F238E27FC236}">
                <a16:creationId xmlns:a16="http://schemas.microsoft.com/office/drawing/2014/main" id="{92C83234-7B20-4B41-A7A7-D6C265D39087}"/>
              </a:ext>
            </a:extLst>
          </p:cNvPr>
          <p:cNvPicPr>
            <a:picLocks noChangeAspect="1"/>
          </p:cNvPicPr>
          <p:nvPr/>
        </p:nvPicPr>
        <p:blipFill>
          <a:blip r:embed="rId18"/>
          <a:stretch>
            <a:fillRect/>
          </a:stretch>
        </p:blipFill>
        <p:spPr>
          <a:xfrm>
            <a:off x="3913609" y="-2989062"/>
            <a:ext cx="10617104" cy="3246402"/>
          </a:xfrm>
          <a:prstGeom prst="rect">
            <a:avLst/>
          </a:prstGeom>
        </p:spPr>
      </p:pic>
      <p:pic>
        <p:nvPicPr>
          <p:cNvPr id="43" name="red button 4" descr="n11 zalo Dinh Bac">
            <a:extLst>
              <a:ext uri="{FF2B5EF4-FFF2-40B4-BE49-F238E27FC236}">
                <a16:creationId xmlns:a16="http://schemas.microsoft.com/office/drawing/2014/main" id="{5C9E786B-F941-4F64-8A82-72C49C2435C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44" name="red 1" descr="n11 zalo Dinh Bac">
            <a:extLst>
              <a:ext uri="{FF2B5EF4-FFF2-40B4-BE49-F238E27FC236}">
                <a16:creationId xmlns:a16="http://schemas.microsoft.com/office/drawing/2014/main" id="{C5BC6AE2-4105-4C3C-AF08-1C496A965847}"/>
              </a:ext>
            </a:extLst>
          </p:cNvPr>
          <p:cNvPicPr>
            <a:picLocks noChangeAspect="1"/>
          </p:cNvPicPr>
          <p:nvPr/>
        </p:nvPicPr>
        <p:blipFill>
          <a:blip r:embed="rId16"/>
          <a:stretch>
            <a:fillRect/>
          </a:stretch>
        </p:blipFill>
        <p:spPr>
          <a:xfrm>
            <a:off x="7597823" y="-2990198"/>
            <a:ext cx="3248673" cy="3248673"/>
          </a:xfrm>
          <a:prstGeom prst="rect">
            <a:avLst/>
          </a:prstGeom>
        </p:spPr>
      </p:pic>
      <p:pic>
        <p:nvPicPr>
          <p:cNvPr id="45" name="red button 3" descr="n11 zalo Dinh Bac">
            <a:extLst>
              <a:ext uri="{FF2B5EF4-FFF2-40B4-BE49-F238E27FC236}">
                <a16:creationId xmlns:a16="http://schemas.microsoft.com/office/drawing/2014/main" id="{01BC635C-EC68-40CE-A611-C58CBBE33DE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46" name="red button 2" descr="n11 zalo Dinh Bac">
            <a:extLst>
              <a:ext uri="{FF2B5EF4-FFF2-40B4-BE49-F238E27FC236}">
                <a16:creationId xmlns:a16="http://schemas.microsoft.com/office/drawing/2014/main" id="{1A542CA9-D5A3-4117-A9E9-5FCD31847B3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47" name="red button 1" descr="n11 zalo Dinh Bac">
            <a:extLst>
              <a:ext uri="{FF2B5EF4-FFF2-40B4-BE49-F238E27FC236}">
                <a16:creationId xmlns:a16="http://schemas.microsoft.com/office/drawing/2014/main" id="{5CB75BDA-5579-4135-B442-CE391415CFE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sp>
        <p:nvSpPr>
          <p:cNvPr id="2" name="aw6" descr="n11 zalo Dinh Bac">
            <a:extLst>
              <a:ext uri="{FF2B5EF4-FFF2-40B4-BE49-F238E27FC236}">
                <a16:creationId xmlns:a16="http://schemas.microsoft.com/office/drawing/2014/main" id="{DE8A7E3F-B3D0-9FD5-5EC8-4EFAD688A913}"/>
              </a:ext>
            </a:extLst>
          </p:cNvPr>
          <p:cNvSpPr/>
          <p:nvPr/>
        </p:nvSpPr>
        <p:spPr>
          <a:xfrm>
            <a:off x="9303314" y="2542569"/>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sử dụng 4 diode bán dẫn, mắc thành mạch cầu </a:t>
            </a:r>
            <a:endParaRPr lang="en-US" sz="3300">
              <a:solidFill>
                <a:srgbClr val="FFFF00"/>
              </a:solidFill>
              <a:latin typeface="Calibri" panose="020F0502020204030204"/>
            </a:endParaRPr>
          </a:p>
        </p:txBody>
      </p:sp>
      <p:sp>
        <p:nvSpPr>
          <p:cNvPr id="3" name="core6" descr="n11 zalo Dinh Bac">
            <a:extLst>
              <a:ext uri="{FF2B5EF4-FFF2-40B4-BE49-F238E27FC236}">
                <a16:creationId xmlns:a16="http://schemas.microsoft.com/office/drawing/2014/main" id="{16625A8E-A7E6-1EB0-2B7A-4257806A8B90}"/>
              </a:ext>
            </a:extLst>
          </p:cNvPr>
          <p:cNvSpPr/>
          <p:nvPr/>
        </p:nvSpPr>
        <p:spPr>
          <a:xfrm>
            <a:off x="13861985" y="2542569"/>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10</a:t>
            </a:r>
          </a:p>
        </p:txBody>
      </p:sp>
      <p:sp>
        <p:nvSpPr>
          <p:cNvPr id="4" name="core5" descr="n11 zalo Dinh Bac">
            <a:extLst>
              <a:ext uri="{FF2B5EF4-FFF2-40B4-BE49-F238E27FC236}">
                <a16:creationId xmlns:a16="http://schemas.microsoft.com/office/drawing/2014/main" id="{05B773DC-A6F7-15EB-3886-14AA84C89095}"/>
              </a:ext>
            </a:extLst>
          </p:cNvPr>
          <p:cNvSpPr/>
          <p:nvPr/>
        </p:nvSpPr>
        <p:spPr>
          <a:xfrm>
            <a:off x="13861985" y="94676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05</a:t>
            </a:r>
          </a:p>
        </p:txBody>
      </p:sp>
      <p:sp>
        <p:nvSpPr>
          <p:cNvPr id="5" name="aw5" descr="n11 zalo Dinh Bac">
            <a:extLst>
              <a:ext uri="{FF2B5EF4-FFF2-40B4-BE49-F238E27FC236}">
                <a16:creationId xmlns:a16="http://schemas.microsoft.com/office/drawing/2014/main" id="{E1438C17-5360-7249-41BF-244B4A82FB24}"/>
              </a:ext>
            </a:extLst>
          </p:cNvPr>
          <p:cNvSpPr/>
          <p:nvPr/>
        </p:nvSpPr>
        <p:spPr>
          <a:xfrm>
            <a:off x="9303314" y="94676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nửa chu kì dòng điện</a:t>
            </a:r>
            <a:endParaRPr lang="en-US" sz="3300">
              <a:solidFill>
                <a:srgbClr val="FFFF00"/>
              </a:solidFill>
              <a:latin typeface="Calibri" panose="020F0502020204030204"/>
            </a:endParaRPr>
          </a:p>
        </p:txBody>
      </p:sp>
      <p:sp>
        <p:nvSpPr>
          <p:cNvPr id="6" name="aw4" descr="n11 zalo Dinh Bac">
            <a:extLst>
              <a:ext uri="{FF2B5EF4-FFF2-40B4-BE49-F238E27FC236}">
                <a16:creationId xmlns:a16="http://schemas.microsoft.com/office/drawing/2014/main" id="{569B885F-9DC2-71B8-A959-660E40C65EAD}"/>
              </a:ext>
            </a:extLst>
          </p:cNvPr>
          <p:cNvSpPr/>
          <p:nvPr/>
        </p:nvSpPr>
        <p:spPr>
          <a:xfrm>
            <a:off x="3413207" y="5734179"/>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70000"/>
              </a:lnSpc>
              <a:defRPr/>
            </a:pPr>
            <a:r>
              <a:rPr lang="vi-VN" sz="3300">
                <a:solidFill>
                  <a:srgbClr val="FFFF00"/>
                </a:solidFill>
                <a:latin typeface="Calibri" panose="020F0502020204030204"/>
              </a:rPr>
              <a:t>anode nối với cực </a:t>
            </a:r>
            <a:r>
              <a:rPr lang="en-US" sz="3300">
                <a:solidFill>
                  <a:srgbClr val="FFFF00"/>
                </a:solidFill>
                <a:latin typeface="Calibri" panose="020F0502020204030204"/>
              </a:rPr>
              <a:t>âm</a:t>
            </a:r>
            <a:r>
              <a:rPr lang="vi-VN" sz="3300">
                <a:solidFill>
                  <a:srgbClr val="FFFF00"/>
                </a:solidFill>
                <a:latin typeface="Calibri" panose="020F0502020204030204"/>
              </a:rPr>
              <a:t>g và cathode nối với cực </a:t>
            </a:r>
            <a:r>
              <a:rPr lang="en-US" sz="3300">
                <a:solidFill>
                  <a:srgbClr val="FFFF00"/>
                </a:solidFill>
                <a:latin typeface="Calibri" panose="020F0502020204030204"/>
              </a:rPr>
              <a:t>dương</a:t>
            </a:r>
            <a:r>
              <a:rPr lang="vi-VN" sz="3300">
                <a:solidFill>
                  <a:srgbClr val="FFFF00"/>
                </a:solidFill>
                <a:latin typeface="Calibri" panose="020F0502020204030204"/>
              </a:rPr>
              <a:t> của nguồn</a:t>
            </a:r>
            <a:endParaRPr lang="en-US" sz="3300">
              <a:solidFill>
                <a:srgbClr val="FFFF00"/>
              </a:solidFill>
            </a:endParaRPr>
          </a:p>
        </p:txBody>
      </p:sp>
      <p:sp>
        <p:nvSpPr>
          <p:cNvPr id="7" name="core4" descr="n11 zalo Dinh Bac">
            <a:extLst>
              <a:ext uri="{FF2B5EF4-FFF2-40B4-BE49-F238E27FC236}">
                <a16:creationId xmlns:a16="http://schemas.microsoft.com/office/drawing/2014/main" id="{D9906064-C9BA-889D-B470-338D5F0680C4}"/>
              </a:ext>
            </a:extLst>
          </p:cNvPr>
          <p:cNvSpPr/>
          <p:nvPr/>
        </p:nvSpPr>
        <p:spPr>
          <a:xfrm>
            <a:off x="7971878" y="5734179"/>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00</a:t>
            </a:r>
          </a:p>
        </p:txBody>
      </p:sp>
      <p:sp>
        <p:nvSpPr>
          <p:cNvPr id="8" name="core3" descr="n11 zalo Dinh Bac">
            <a:extLst>
              <a:ext uri="{FF2B5EF4-FFF2-40B4-BE49-F238E27FC236}">
                <a16:creationId xmlns:a16="http://schemas.microsoft.com/office/drawing/2014/main" id="{626E16FE-3805-7A73-4FD3-9B71E97D18AB}"/>
              </a:ext>
            </a:extLst>
          </p:cNvPr>
          <p:cNvSpPr/>
          <p:nvPr/>
        </p:nvSpPr>
        <p:spPr>
          <a:xfrm>
            <a:off x="7971878" y="413837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08</a:t>
            </a:r>
          </a:p>
        </p:txBody>
      </p:sp>
      <p:sp>
        <p:nvSpPr>
          <p:cNvPr id="9" name="aw3" descr="n11 zalo Dinh Bac">
            <a:extLst>
              <a:ext uri="{FF2B5EF4-FFF2-40B4-BE49-F238E27FC236}">
                <a16:creationId xmlns:a16="http://schemas.microsoft.com/office/drawing/2014/main" id="{FE170CDC-8C5C-5CDE-FD38-207CAEBA8BD7}"/>
              </a:ext>
            </a:extLst>
          </p:cNvPr>
          <p:cNvSpPr/>
          <p:nvPr/>
        </p:nvSpPr>
        <p:spPr>
          <a:xfrm>
            <a:off x="3413207" y="413837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70000"/>
              </a:lnSpc>
              <a:defRPr/>
            </a:pPr>
            <a:r>
              <a:rPr lang="vi-VN" sz="3300">
                <a:solidFill>
                  <a:srgbClr val="FFFF00"/>
                </a:solidFill>
                <a:latin typeface="Calibri" panose="020F0502020204030204"/>
              </a:rPr>
              <a:t>anode nối với cực dương và cathode nối với cực âm của nguồn</a:t>
            </a:r>
            <a:endParaRPr lang="en-US" sz="3300">
              <a:solidFill>
                <a:srgbClr val="FFFF00"/>
              </a:solidFill>
              <a:latin typeface="Calibri" panose="020F0502020204030204"/>
            </a:endParaRPr>
          </a:p>
        </p:txBody>
      </p:sp>
      <p:sp>
        <p:nvSpPr>
          <p:cNvPr id="10" name="core1" descr="n11 zalo Dinh Bac">
            <a:extLst>
              <a:ext uri="{FF2B5EF4-FFF2-40B4-BE49-F238E27FC236}">
                <a16:creationId xmlns:a16="http://schemas.microsoft.com/office/drawing/2014/main" id="{77F64871-6A1C-CBF9-D6F7-0C2EE1757AAE}"/>
              </a:ext>
            </a:extLst>
          </p:cNvPr>
          <p:cNvSpPr/>
          <p:nvPr/>
        </p:nvSpPr>
        <p:spPr>
          <a:xfrm>
            <a:off x="7971878" y="94676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05</a:t>
            </a:r>
          </a:p>
        </p:txBody>
      </p:sp>
      <p:sp>
        <p:nvSpPr>
          <p:cNvPr id="11" name="aw1" descr="n11 zalo Dinh Bac">
            <a:extLst>
              <a:ext uri="{FF2B5EF4-FFF2-40B4-BE49-F238E27FC236}">
                <a16:creationId xmlns:a16="http://schemas.microsoft.com/office/drawing/2014/main" id="{6CDED3D5-FDC4-FE60-1C3F-B7437F6E7A02}"/>
              </a:ext>
            </a:extLst>
          </p:cNvPr>
          <p:cNvSpPr/>
          <p:nvPr/>
        </p:nvSpPr>
        <p:spPr>
          <a:xfrm>
            <a:off x="3413207" y="94676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dòng điện đi qua theo một chiều</a:t>
            </a:r>
          </a:p>
        </p:txBody>
      </p:sp>
      <p:sp>
        <p:nvSpPr>
          <p:cNvPr id="12" name="core2" descr="n11 zalo Dinh Bac">
            <a:extLst>
              <a:ext uri="{FF2B5EF4-FFF2-40B4-BE49-F238E27FC236}">
                <a16:creationId xmlns:a16="http://schemas.microsoft.com/office/drawing/2014/main" id="{64812BE9-71E9-BF90-F559-EAB65A787D17}"/>
              </a:ext>
            </a:extLst>
          </p:cNvPr>
          <p:cNvSpPr/>
          <p:nvPr/>
        </p:nvSpPr>
        <p:spPr>
          <a:xfrm>
            <a:off x="7971878" y="2542569"/>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10</a:t>
            </a:r>
          </a:p>
        </p:txBody>
      </p:sp>
      <p:sp>
        <p:nvSpPr>
          <p:cNvPr id="13" name="aw2" descr="n11 zalo Dinh Bac">
            <a:extLst>
              <a:ext uri="{FF2B5EF4-FFF2-40B4-BE49-F238E27FC236}">
                <a16:creationId xmlns:a16="http://schemas.microsoft.com/office/drawing/2014/main" id="{04F19A66-6052-B461-55BC-CBD38AE63293}"/>
              </a:ext>
            </a:extLst>
          </p:cNvPr>
          <p:cNvSpPr/>
          <p:nvPr/>
        </p:nvSpPr>
        <p:spPr>
          <a:xfrm>
            <a:off x="3413207" y="2542569"/>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có hai cực là anode (A) và cathode (K)</a:t>
            </a:r>
            <a:endParaRPr lang="en-US" sz="3300">
              <a:solidFill>
                <a:srgbClr val="FFFF00"/>
              </a:solidFill>
              <a:latin typeface="Calibri" panose="020F0502020204030204"/>
            </a:endParaRPr>
          </a:p>
        </p:txBody>
      </p:sp>
    </p:spTree>
    <p:extLst>
      <p:ext uri="{BB962C8B-B14F-4D97-AF65-F5344CB8AC3E}">
        <p14:creationId xmlns:p14="http://schemas.microsoft.com/office/powerpoint/2010/main" val="358000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5"/>
                                        </p:tgtEl>
                                        <p:attrNameLst>
                                          <p:attrName>ppt_y</p:attrName>
                                        </p:attrNameLst>
                                      </p:cBhvr>
                                      <p:tavLst>
                                        <p:tav tm="0">
                                          <p:val>
                                            <p:strVal val="#ppt_y"/>
                                          </p:val>
                                        </p:tav>
                                        <p:tav tm="100000">
                                          <p:val>
                                            <p:strVal val="#ppt_y"/>
                                          </p:val>
                                        </p:tav>
                                      </p:tavLst>
                                    </p:anim>
                                    <p:anim calcmode="lin" valueType="num">
                                      <p:cBhvr>
                                        <p:cTn id="1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5"/>
                                        </p:tgtEl>
                                      </p:cBhvr>
                                    </p:animEffect>
                                  </p:childTnLst>
                                </p:cTn>
                              </p:par>
                            </p:childTnLst>
                          </p:cTn>
                        </p:par>
                        <p:par>
                          <p:cTn id="22" fill="hold">
                            <p:stCondLst>
                              <p:cond delay="57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62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par>
                          <p:cTn id="30" fill="hold">
                            <p:stCondLst>
                              <p:cond delay="67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720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par>
                          <p:cTn id="38" fill="hold">
                            <p:stCondLst>
                              <p:cond delay="77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par>
                          <p:cTn id="42" fill="hold">
                            <p:stCondLst>
                              <p:cond delay="82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par>
                          <p:cTn id="46" fill="hold">
                            <p:stCondLst>
                              <p:cond delay="8700"/>
                            </p:stCondLst>
                            <p:childTnLst>
                              <p:par>
                                <p:cTn id="47" presetID="22" presetClass="entr" presetSubtype="8"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childTnLst>
                          </p:cTn>
                        </p:par>
                        <p:par>
                          <p:cTn id="50" fill="hold">
                            <p:stCondLst>
                              <p:cond delay="9200"/>
                            </p:stCondLst>
                            <p:childTnLst>
                              <p:par>
                                <p:cTn id="51" presetID="22" presetClass="entr" presetSubtype="8"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par>
                          <p:cTn id="54" fill="hold">
                            <p:stCondLst>
                              <p:cond delay="9700"/>
                            </p:stCondLst>
                            <p:childTnLst>
                              <p:par>
                                <p:cTn id="55" presetID="22" presetClass="entr" presetSubtype="8"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childTnLst>
                          </p:cTn>
                        </p:par>
                        <p:par>
                          <p:cTn id="58" fill="hold">
                            <p:stCondLst>
                              <p:cond delay="10200"/>
                            </p:stCondLst>
                            <p:childTnLst>
                              <p:par>
                                <p:cTn id="59" presetID="22" presetClass="entr" presetSubtype="8" fill="hold" grpId="0"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par>
                          <p:cTn id="62" fill="hold">
                            <p:stCondLst>
                              <p:cond delay="10700"/>
                            </p:stCondLst>
                            <p:childTnLst>
                              <p:par>
                                <p:cTn id="63" presetID="22" presetClass="entr" presetSubtype="8"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par>
                          <p:cTn id="66" fill="hold">
                            <p:stCondLst>
                              <p:cond delay="11200"/>
                            </p:stCondLst>
                            <p:childTnLst>
                              <p:par>
                                <p:cTn id="67" presetID="22" presetClass="entr" presetSubtype="8" fill="hold" grpId="0" nodeType="after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left)">
                                      <p:cBhvr>
                                        <p:cTn id="69" dur="500"/>
                                        <p:tgtEl>
                                          <p:spTgt spid="3"/>
                                        </p:tgtEl>
                                      </p:cBhvr>
                                    </p:animEffect>
                                  </p:childTnLst>
                                  <p:subTnLst>
                                    <p:audio>
                                      <p:cMediaNode>
                                        <p:cTn display="0" masterRel="sameClick">
                                          <p:stCondLst>
                                            <p:cond evt="begin" delay="0">
                                              <p:tn val="6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78"/>
                    </p:tgtEl>
                  </p:cond>
                </p:stCondLst>
                <p:endSync evt="end" delay="0">
                  <p:rtn val="all"/>
                </p:endSync>
                <p:childTnLst>
                  <p:par>
                    <p:cTn id="71" fill="hold">
                      <p:stCondLst>
                        <p:cond delay="0"/>
                      </p:stCondLst>
                      <p:childTnLst>
                        <p:par>
                          <p:cTn id="72" fill="hold">
                            <p:stCondLst>
                              <p:cond delay="0"/>
                            </p:stCondLst>
                            <p:childTnLst>
                              <p:par>
                                <p:cTn id="73" presetID="22" presetClass="exit" presetSubtype="4" fill="hold" nodeType="clickEffect">
                                  <p:stCondLst>
                                    <p:cond delay="0"/>
                                  </p:stCondLst>
                                  <p:childTnLst>
                                    <p:animEffect transition="out" filter="wipe(down)">
                                      <p:cBhvr>
                                        <p:cTn id="74" dur="500"/>
                                        <p:tgtEl>
                                          <p:spTgt spid="78"/>
                                        </p:tgtEl>
                                      </p:cBhvr>
                                    </p:animEffect>
                                    <p:set>
                                      <p:cBhvr>
                                        <p:cTn id="75"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8"/>
                  </p:tgtEl>
                </p:cond>
              </p:nextCondLst>
            </p:seq>
            <p:seq concurrent="1" nextAc="seek">
              <p:cTn id="76" restart="whenNotActive" fill="hold" evtFilter="cancelBubble" nodeType="interactiveSeq">
                <p:stCondLst>
                  <p:cond evt="onClick" delay="0">
                    <p:tgtEl>
                      <p:spTgt spid="84"/>
                    </p:tgtEl>
                  </p:cond>
                </p:stCondLst>
                <p:endSync evt="end" delay="0">
                  <p:rtn val="all"/>
                </p:endSync>
                <p:childTnLst>
                  <p:par>
                    <p:cTn id="77" fill="hold">
                      <p:stCondLst>
                        <p:cond delay="0"/>
                      </p:stCondLst>
                      <p:childTnLst>
                        <p:par>
                          <p:cTn id="78" fill="hold">
                            <p:stCondLst>
                              <p:cond delay="0"/>
                            </p:stCondLst>
                            <p:childTnLst>
                              <p:par>
                                <p:cTn id="79" presetID="22" presetClass="exit" presetSubtype="4" fill="hold" nodeType="clickEffect">
                                  <p:stCondLst>
                                    <p:cond delay="0"/>
                                  </p:stCondLst>
                                  <p:childTnLst>
                                    <p:animEffect transition="out" filter="wipe(down)">
                                      <p:cBhvr>
                                        <p:cTn id="80" dur="500"/>
                                        <p:tgtEl>
                                          <p:spTgt spid="84"/>
                                        </p:tgtEl>
                                      </p:cBhvr>
                                    </p:animEffect>
                                    <p:set>
                                      <p:cBhvr>
                                        <p:cTn id="81" dur="1" fill="hold">
                                          <p:stCondLst>
                                            <p:cond delay="499"/>
                                          </p:stCondLst>
                                        </p:cTn>
                                        <p:tgtEl>
                                          <p:spTgt spid="84"/>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4"/>
                  </p:tgtEl>
                </p:cond>
              </p:nextCondLst>
            </p:seq>
            <p:seq concurrent="1" nextAc="seek">
              <p:cTn id="82" restart="whenNotActive" fill="hold" evtFilter="cancelBubble" nodeType="interactiveSeq">
                <p:stCondLst>
                  <p:cond evt="onClick" delay="0">
                    <p:tgtEl>
                      <p:spTgt spid="87"/>
                    </p:tgtEl>
                  </p:cond>
                </p:stCondLst>
                <p:endSync evt="end" delay="0">
                  <p:rtn val="all"/>
                </p:endSync>
                <p:childTnLst>
                  <p:par>
                    <p:cTn id="83" fill="hold">
                      <p:stCondLst>
                        <p:cond delay="0"/>
                      </p:stCondLst>
                      <p:childTnLst>
                        <p:par>
                          <p:cTn id="84" fill="hold">
                            <p:stCondLst>
                              <p:cond delay="0"/>
                            </p:stCondLst>
                            <p:childTnLst>
                              <p:par>
                                <p:cTn id="85" presetID="22" presetClass="exit" presetSubtype="4" fill="hold" nodeType="clickEffect">
                                  <p:stCondLst>
                                    <p:cond delay="0"/>
                                  </p:stCondLst>
                                  <p:childTnLst>
                                    <p:animEffect transition="out" filter="wipe(down)">
                                      <p:cBhvr>
                                        <p:cTn id="86" dur="500"/>
                                        <p:tgtEl>
                                          <p:spTgt spid="87"/>
                                        </p:tgtEl>
                                      </p:cBhvr>
                                    </p:animEffect>
                                    <p:set>
                                      <p:cBhvr>
                                        <p:cTn id="87" dur="1" fill="hold">
                                          <p:stCondLst>
                                            <p:cond delay="499"/>
                                          </p:stCondLst>
                                        </p:cTn>
                                        <p:tgtEl>
                                          <p:spTgt spid="87"/>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7"/>
                  </p:tgtEl>
                </p:cond>
              </p:nextCondLst>
            </p:seq>
            <p:seq concurrent="1" nextAc="seek">
              <p:cTn id="88" restart="whenNotActive" fill="hold" evtFilter="cancelBubble" nodeType="interactiveSeq">
                <p:stCondLst>
                  <p:cond evt="onClick" delay="0">
                    <p:tgtEl>
                      <p:spTgt spid="90"/>
                    </p:tgtEl>
                  </p:cond>
                </p:stCondLst>
                <p:endSync evt="end" delay="0">
                  <p:rtn val="all"/>
                </p:endSync>
                <p:childTnLst>
                  <p:par>
                    <p:cTn id="89" fill="hold">
                      <p:stCondLst>
                        <p:cond delay="0"/>
                      </p:stCondLst>
                      <p:childTnLst>
                        <p:par>
                          <p:cTn id="90" fill="hold">
                            <p:stCondLst>
                              <p:cond delay="0"/>
                            </p:stCondLst>
                            <p:childTnLst>
                              <p:par>
                                <p:cTn id="91" presetID="22" presetClass="exit" presetSubtype="4" fill="hold" nodeType="clickEffect">
                                  <p:stCondLst>
                                    <p:cond delay="0"/>
                                  </p:stCondLst>
                                  <p:childTnLst>
                                    <p:animEffect transition="out" filter="wipe(down)">
                                      <p:cBhvr>
                                        <p:cTn id="92" dur="500"/>
                                        <p:tgtEl>
                                          <p:spTgt spid="90"/>
                                        </p:tgtEl>
                                      </p:cBhvr>
                                    </p:animEffect>
                                    <p:set>
                                      <p:cBhvr>
                                        <p:cTn id="93" dur="1" fill="hold">
                                          <p:stCondLst>
                                            <p:cond delay="499"/>
                                          </p:stCondLst>
                                        </p:cTn>
                                        <p:tgtEl>
                                          <p:spTgt spid="90"/>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0"/>
                  </p:tgtEl>
                </p:cond>
              </p:nextCondLst>
            </p:seq>
            <p:seq concurrent="1" nextAc="seek">
              <p:cTn id="94" restart="whenNotActive" fill="hold" evtFilter="cancelBubble" nodeType="interactiveSeq">
                <p:stCondLst>
                  <p:cond evt="onClick" delay="0">
                    <p:tgtEl>
                      <p:spTgt spid="94"/>
                    </p:tgtEl>
                  </p:cond>
                </p:stCondLst>
                <p:endSync evt="end" delay="0">
                  <p:rtn val="all"/>
                </p:endSync>
                <p:childTnLst>
                  <p:par>
                    <p:cTn id="95" fill="hold">
                      <p:stCondLst>
                        <p:cond delay="0"/>
                      </p:stCondLst>
                      <p:childTnLst>
                        <p:par>
                          <p:cTn id="96" fill="hold">
                            <p:stCondLst>
                              <p:cond delay="0"/>
                            </p:stCondLst>
                            <p:childTnLst>
                              <p:par>
                                <p:cTn id="97" presetID="22" presetClass="exit" presetSubtype="4" fill="hold" nodeType="clickEffect">
                                  <p:stCondLst>
                                    <p:cond delay="0"/>
                                  </p:stCondLst>
                                  <p:childTnLst>
                                    <p:animEffect transition="out" filter="wipe(down)">
                                      <p:cBhvr>
                                        <p:cTn id="98" dur="500"/>
                                        <p:tgtEl>
                                          <p:spTgt spid="94"/>
                                        </p:tgtEl>
                                      </p:cBhvr>
                                    </p:animEffect>
                                    <p:set>
                                      <p:cBhvr>
                                        <p:cTn id="99" dur="1" fill="hold">
                                          <p:stCondLst>
                                            <p:cond delay="499"/>
                                          </p:stCondLst>
                                        </p:cTn>
                                        <p:tgtEl>
                                          <p:spTgt spid="94"/>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4"/>
                  </p:tgtEl>
                </p:cond>
              </p:nextCondLst>
            </p:seq>
            <p:seq concurrent="1" nextAc="seek">
              <p:cTn id="100" restart="whenNotActive" fill="hold" evtFilter="cancelBubble" nodeType="interactiveSeq">
                <p:stCondLst>
                  <p:cond evt="onClick" delay="0">
                    <p:tgtEl>
                      <p:spTgt spid="97"/>
                    </p:tgtEl>
                  </p:cond>
                </p:stCondLst>
                <p:endSync evt="end" delay="0">
                  <p:rtn val="all"/>
                </p:endSync>
                <p:childTnLst>
                  <p:par>
                    <p:cTn id="101" fill="hold">
                      <p:stCondLst>
                        <p:cond delay="0"/>
                      </p:stCondLst>
                      <p:childTnLst>
                        <p:par>
                          <p:cTn id="102" fill="hold">
                            <p:stCondLst>
                              <p:cond delay="0"/>
                            </p:stCondLst>
                            <p:childTnLst>
                              <p:par>
                                <p:cTn id="103" presetID="22" presetClass="exit" presetSubtype="4" fill="hold" nodeType="clickEffect">
                                  <p:stCondLst>
                                    <p:cond delay="0"/>
                                  </p:stCondLst>
                                  <p:childTnLst>
                                    <p:animEffect transition="out" filter="wipe(down)">
                                      <p:cBhvr>
                                        <p:cTn id="104" dur="500"/>
                                        <p:tgtEl>
                                          <p:spTgt spid="97"/>
                                        </p:tgtEl>
                                      </p:cBhvr>
                                    </p:animEffect>
                                    <p:set>
                                      <p:cBhvr>
                                        <p:cTn id="105"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7"/>
                  </p:tgtEl>
                </p:cond>
              </p:nextCondLst>
            </p:seq>
            <p:seq concurrent="1" nextAc="seek">
              <p:cTn id="106" restart="whenNotActive" fill="hold" evtFilter="cancelBubble" nodeType="interactiveSeq">
                <p:stCondLst>
                  <p:cond evt="onClick" delay="0">
                    <p:tgtEl>
                      <p:spTgt spid="100"/>
                    </p:tgtEl>
                  </p:cond>
                </p:stCondLst>
                <p:endSync evt="end" delay="0">
                  <p:rtn val="all"/>
                </p:endSync>
                <p:childTnLst>
                  <p:par>
                    <p:cTn id="107" fill="hold">
                      <p:stCondLst>
                        <p:cond delay="0"/>
                      </p:stCondLst>
                      <p:childTnLst>
                        <p:par>
                          <p:cTn id="108" fill="hold">
                            <p:stCondLst>
                              <p:cond delay="0"/>
                            </p:stCondLst>
                            <p:childTnLst>
                              <p:par>
                                <p:cTn id="109" presetID="22" presetClass="exit" presetSubtype="4" fill="hold" nodeType="clickEffect">
                                  <p:stCondLst>
                                    <p:cond delay="0"/>
                                  </p:stCondLst>
                                  <p:childTnLst>
                                    <p:animEffect transition="out" filter="wipe(down)">
                                      <p:cBhvr>
                                        <p:cTn id="110" dur="500"/>
                                        <p:tgtEl>
                                          <p:spTgt spid="100"/>
                                        </p:tgtEl>
                                      </p:cBhvr>
                                    </p:animEffect>
                                    <p:set>
                                      <p:cBhvr>
                                        <p:cTn id="111" dur="1" fill="hold">
                                          <p:stCondLst>
                                            <p:cond delay="499"/>
                                          </p:stCondLst>
                                        </p:cTn>
                                        <p:tgtEl>
                                          <p:spTgt spid="10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4" name="Check mark.wav"/>
                                        </p:tgtEl>
                                      </p:cMediaNode>
                                    </p:audio>
                                  </p:subTnLst>
                                </p:cTn>
                              </p:par>
                            </p:childTnLst>
                          </p:cTn>
                        </p:par>
                        <p:par>
                          <p:cTn id="112" fill="hold">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102"/>
                                        </p:tgtEl>
                                        <p:attrNameLst>
                                          <p:attrName>style.visibility</p:attrName>
                                        </p:attrNameLst>
                                      </p:cBhvr>
                                      <p:to>
                                        <p:strVal val="visible"/>
                                      </p:to>
                                    </p:set>
                                    <p:animEffect transition="in" filter="wipe(left)">
                                      <p:cBhvr>
                                        <p:cTn id="115" dur="500"/>
                                        <p:tgtEl>
                                          <p:spTgt spid="102"/>
                                        </p:tgtEl>
                                      </p:cBhvr>
                                    </p:animEffect>
                                  </p:childTnLst>
                                </p:cTn>
                              </p:par>
                            </p:childTnLst>
                          </p:cTn>
                        </p:par>
                        <p:par>
                          <p:cTn id="116" fill="hold">
                            <p:stCondLst>
                              <p:cond delay="1000"/>
                            </p:stCondLst>
                            <p:childTnLst>
                              <p:par>
                                <p:cTn id="117" presetID="22" presetClass="entr" presetSubtype="8" fill="hold" grpId="0" nodeType="afterEffect">
                                  <p:stCondLst>
                                    <p:cond delay="0"/>
                                  </p:stCondLst>
                                  <p:childTnLst>
                                    <p:set>
                                      <p:cBhvr>
                                        <p:cTn id="118" dur="1" fill="hold">
                                          <p:stCondLst>
                                            <p:cond delay="0"/>
                                          </p:stCondLst>
                                        </p:cTn>
                                        <p:tgtEl>
                                          <p:spTgt spid="101"/>
                                        </p:tgtEl>
                                        <p:attrNameLst>
                                          <p:attrName>style.visibility</p:attrName>
                                        </p:attrNameLst>
                                      </p:cBhvr>
                                      <p:to>
                                        <p:strVal val="visible"/>
                                      </p:to>
                                    </p:set>
                                    <p:animEffect transition="in" filter="wipe(left)">
                                      <p:cBhvr>
                                        <p:cTn id="119" dur="500"/>
                                        <p:tgtEl>
                                          <p:spTgt spid="101"/>
                                        </p:tgtEl>
                                      </p:cBhvr>
                                    </p:animEffect>
                                  </p:childTnLst>
                                  <p:subTnLst>
                                    <p:audio>
                                      <p:cMediaNode>
                                        <p:cTn display="0" masterRel="sameClick">
                                          <p:stCondLst>
                                            <p:cond evt="begin" delay="0">
                                              <p:tn val="1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0"/>
                  </p:tgtEl>
                </p:cond>
              </p:nextCondLst>
            </p:seq>
            <p:seq concurrent="1" nextAc="seek">
              <p:cTn id="120" restart="whenNotActive" fill="hold" evtFilter="cancelBubble" nodeType="interactiveSeq">
                <p:stCondLst>
                  <p:cond evt="onClick" delay="0">
                    <p:tgtEl>
                      <p:spTgt spid="47"/>
                    </p:tgtEl>
                  </p:cond>
                </p:stCondLst>
                <p:endSync evt="end" delay="0">
                  <p:rtn val="all"/>
                </p:endSync>
                <p:childTnLst>
                  <p:par>
                    <p:cTn id="121" fill="hold">
                      <p:stCondLst>
                        <p:cond delay="0"/>
                      </p:stCondLst>
                      <p:childTnLst>
                        <p:par>
                          <p:cTn id="122" fill="hold">
                            <p:stCondLst>
                              <p:cond delay="0"/>
                            </p:stCondLst>
                            <p:childTnLst>
                              <p:par>
                                <p:cTn id="123" presetID="26" presetClass="emph" presetSubtype="0" fill="hold" nodeType="clickEffect">
                                  <p:stCondLst>
                                    <p:cond delay="0"/>
                                  </p:stCondLst>
                                  <p:childTnLst>
                                    <p:animEffect transition="out" filter="fade">
                                      <p:cBhvr>
                                        <p:cTn id="124" dur="500" tmFilter="0, 0; .2, .5; .8, .5; 1, 0"/>
                                        <p:tgtEl>
                                          <p:spTgt spid="47"/>
                                        </p:tgtEl>
                                      </p:cBhvr>
                                    </p:animEffect>
                                    <p:animScale>
                                      <p:cBhvr>
                                        <p:cTn id="125" dur="250" autoRev="1" fill="hold"/>
                                        <p:tgtEl>
                                          <p:spTgt spid="47"/>
                                        </p:tgtEl>
                                      </p:cBhvr>
                                      <p:by x="105000" y="105000"/>
                                    </p:animScale>
                                  </p:childTnLst>
                                  <p:subTnLst>
                                    <p:audio>
                                      <p:cMediaNode>
                                        <p:cTn display="0" masterRel="sameClick">
                                          <p:stCondLst>
                                            <p:cond evt="begin" delay="0">
                                              <p:tn val="123"/>
                                            </p:cond>
                                          </p:stCondLst>
                                          <p:endCondLst>
                                            <p:cond evt="onStopAudio" delay="0">
                                              <p:tgtEl>
                                                <p:sldTgt/>
                                              </p:tgtEl>
                                            </p:cond>
                                          </p:endCondLst>
                                        </p:cTn>
                                        <p:tgtEl>
                                          <p:sndTgt r:embed="rId5" name="Wrong Buzzer.wav"/>
                                        </p:tgtEl>
                                      </p:cMediaNode>
                                    </p:audio>
                                  </p:subTnLst>
                                </p:cTn>
                              </p:par>
                              <p:par>
                                <p:cTn id="126" presetID="1" presetClass="entr" presetSubtype="0" fill="hold" nodeType="withEffect">
                                  <p:stCondLst>
                                    <p:cond delay="0"/>
                                  </p:stCondLst>
                                  <p:childTnLst>
                                    <p:set>
                                      <p:cBhvr>
                                        <p:cTn id="127" dur="1" fill="hold">
                                          <p:stCondLst>
                                            <p:cond delay="0"/>
                                          </p:stCondLst>
                                        </p:cTn>
                                        <p:tgtEl>
                                          <p:spTgt spid="34"/>
                                        </p:tgtEl>
                                        <p:attrNameLst>
                                          <p:attrName>style.visibility</p:attrName>
                                        </p:attrNameLst>
                                      </p:cBhvr>
                                      <p:to>
                                        <p:strVal val="visible"/>
                                      </p:to>
                                    </p:set>
                                  </p:childTnLst>
                                </p:cTn>
                              </p:par>
                              <p:par>
                                <p:cTn id="128" presetID="1" presetClass="exit" presetSubtype="0" fill="hold" nodeType="withEffect">
                                  <p:stCondLst>
                                    <p:cond delay="500"/>
                                  </p:stCondLst>
                                  <p:childTnLst>
                                    <p:set>
                                      <p:cBhvr>
                                        <p:cTn id="129" dur="1" fill="hold">
                                          <p:stCondLst>
                                            <p:cond delay="0"/>
                                          </p:stCondLst>
                                        </p:cTn>
                                        <p:tgtEl>
                                          <p:spTgt spid="47"/>
                                        </p:tgtEl>
                                        <p:attrNameLst>
                                          <p:attrName>style.visibility</p:attrName>
                                        </p:attrNameLst>
                                      </p:cBhvr>
                                      <p:to>
                                        <p:strVal val="hidden"/>
                                      </p:to>
                                    </p:set>
                                  </p:childTnLst>
                                </p:cTn>
                              </p:par>
                              <p:par>
                                <p:cTn id="130" presetID="1" presetClass="exit" presetSubtype="0" fill="hold" nodeType="withEffect">
                                  <p:stCondLst>
                                    <p:cond delay="2000"/>
                                  </p:stCondLst>
                                  <p:childTnLst>
                                    <p:set>
                                      <p:cBhvr>
                                        <p:cTn id="13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32" restart="whenNotActive" fill="hold" evtFilter="cancelBubble" nodeType="interactiveSeq">
                <p:stCondLst>
                  <p:cond evt="onClick" delay="0">
                    <p:tgtEl>
                      <p:spTgt spid="46"/>
                    </p:tgtEl>
                  </p:cond>
                </p:stCondLst>
                <p:endSync evt="end" delay="0">
                  <p:rtn val="all"/>
                </p:endSync>
                <p:childTnLst>
                  <p:par>
                    <p:cTn id="133" fill="hold">
                      <p:stCondLst>
                        <p:cond delay="0"/>
                      </p:stCondLst>
                      <p:childTnLst>
                        <p:par>
                          <p:cTn id="134" fill="hold">
                            <p:stCondLst>
                              <p:cond delay="0"/>
                            </p:stCondLst>
                            <p:childTnLst>
                              <p:par>
                                <p:cTn id="135" presetID="26" presetClass="emph" presetSubtype="0" fill="hold" nodeType="clickEffect">
                                  <p:stCondLst>
                                    <p:cond delay="0"/>
                                  </p:stCondLst>
                                  <p:childTnLst>
                                    <p:animEffect transition="out" filter="fade">
                                      <p:cBhvr>
                                        <p:cTn id="136" dur="500" tmFilter="0, 0; .2, .5; .8, .5; 1, 0"/>
                                        <p:tgtEl>
                                          <p:spTgt spid="46"/>
                                        </p:tgtEl>
                                      </p:cBhvr>
                                    </p:animEffect>
                                    <p:animScale>
                                      <p:cBhvr>
                                        <p:cTn id="137" dur="250" autoRev="1" fill="hold"/>
                                        <p:tgtEl>
                                          <p:spTgt spid="46"/>
                                        </p:tgtEl>
                                      </p:cBhvr>
                                      <p:by x="105000" y="105000"/>
                                    </p:animScale>
                                  </p:childTnLst>
                                  <p:subTnLst>
                                    <p:audio>
                                      <p:cMediaNode>
                                        <p:cTn display="0" masterRel="sameClick">
                                          <p:stCondLst>
                                            <p:cond evt="begin" delay="0">
                                              <p:tn val="135"/>
                                            </p:cond>
                                          </p:stCondLst>
                                          <p:endCondLst>
                                            <p:cond evt="onStopAudio" delay="0">
                                              <p:tgtEl>
                                                <p:sldTgt/>
                                              </p:tgtEl>
                                            </p:cond>
                                          </p:endCondLst>
                                        </p:cTn>
                                        <p:tgtEl>
                                          <p:sndTgt r:embed="rId5" name="Wrong Buzzer.wav"/>
                                        </p:tgtEl>
                                      </p:cMediaNode>
                                    </p:audio>
                                  </p:subTnLst>
                                </p:cTn>
                              </p:par>
                              <p:par>
                                <p:cTn id="138" presetID="1" presetClass="entr" presetSubtype="0" fill="hold" nodeType="withEffect">
                                  <p:stCondLst>
                                    <p:cond delay="0"/>
                                  </p:stCondLst>
                                  <p:childTnLst>
                                    <p:set>
                                      <p:cBhvr>
                                        <p:cTn id="139" dur="1" fill="hold">
                                          <p:stCondLst>
                                            <p:cond delay="0"/>
                                          </p:stCondLst>
                                        </p:cTn>
                                        <p:tgtEl>
                                          <p:spTgt spid="35"/>
                                        </p:tgtEl>
                                        <p:attrNameLst>
                                          <p:attrName>style.visibility</p:attrName>
                                        </p:attrNameLst>
                                      </p:cBhvr>
                                      <p:to>
                                        <p:strVal val="visible"/>
                                      </p:to>
                                    </p:set>
                                  </p:childTnLst>
                                </p:cTn>
                              </p:par>
                              <p:par>
                                <p:cTn id="140" presetID="1" presetClass="exit" presetSubtype="0" fill="hold" nodeType="withEffect">
                                  <p:stCondLst>
                                    <p:cond delay="500"/>
                                  </p:stCondLst>
                                  <p:childTnLst>
                                    <p:set>
                                      <p:cBhvr>
                                        <p:cTn id="141" dur="1" fill="hold">
                                          <p:stCondLst>
                                            <p:cond delay="0"/>
                                          </p:stCondLst>
                                        </p:cTn>
                                        <p:tgtEl>
                                          <p:spTgt spid="46"/>
                                        </p:tgtEl>
                                        <p:attrNameLst>
                                          <p:attrName>style.visibility</p:attrName>
                                        </p:attrNameLst>
                                      </p:cBhvr>
                                      <p:to>
                                        <p:strVal val="hidden"/>
                                      </p:to>
                                    </p:set>
                                  </p:childTnLst>
                                </p:cTn>
                              </p:par>
                              <p:par>
                                <p:cTn id="142" presetID="1" presetClass="exit" presetSubtype="0" fill="hold" nodeType="withEffect">
                                  <p:stCondLst>
                                    <p:cond delay="2000"/>
                                  </p:stCondLst>
                                  <p:childTnLst>
                                    <p:set>
                                      <p:cBhvr>
                                        <p:cTn id="14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44" restart="whenNotActive" fill="hold" evtFilter="cancelBubble" nodeType="interactiveSeq">
                <p:stCondLst>
                  <p:cond evt="onClick" delay="0">
                    <p:tgtEl>
                      <p:spTgt spid="45"/>
                    </p:tgtEl>
                  </p:cond>
                </p:stCondLst>
                <p:endSync evt="end" delay="0">
                  <p:rtn val="all"/>
                </p:endSync>
                <p:childTnLst>
                  <p:par>
                    <p:cTn id="145" fill="hold">
                      <p:stCondLst>
                        <p:cond delay="0"/>
                      </p:stCondLst>
                      <p:childTnLst>
                        <p:par>
                          <p:cTn id="146" fill="hold">
                            <p:stCondLst>
                              <p:cond delay="0"/>
                            </p:stCondLst>
                            <p:childTnLst>
                              <p:par>
                                <p:cTn id="147" presetID="26" presetClass="emph" presetSubtype="0" fill="hold" nodeType="clickEffect">
                                  <p:stCondLst>
                                    <p:cond delay="0"/>
                                  </p:stCondLst>
                                  <p:childTnLst>
                                    <p:animEffect transition="out" filter="fade">
                                      <p:cBhvr>
                                        <p:cTn id="148" dur="500" tmFilter="0, 0; .2, .5; .8, .5; 1, 0"/>
                                        <p:tgtEl>
                                          <p:spTgt spid="45"/>
                                        </p:tgtEl>
                                      </p:cBhvr>
                                    </p:animEffect>
                                    <p:animScale>
                                      <p:cBhvr>
                                        <p:cTn id="149" dur="250" autoRev="1" fill="hold"/>
                                        <p:tgtEl>
                                          <p:spTgt spid="45"/>
                                        </p:tgtEl>
                                      </p:cBhvr>
                                      <p:by x="105000" y="105000"/>
                                    </p:animScale>
                                  </p:childTnLst>
                                  <p:subTnLst>
                                    <p:audio>
                                      <p:cMediaNode>
                                        <p:cTn display="0" masterRel="sameClick">
                                          <p:stCondLst>
                                            <p:cond evt="begin" delay="0">
                                              <p:tn val="147"/>
                                            </p:cond>
                                          </p:stCondLst>
                                          <p:endCondLst>
                                            <p:cond evt="onStopAudio" delay="0">
                                              <p:tgtEl>
                                                <p:sldTgt/>
                                              </p:tgtEl>
                                            </p:cond>
                                          </p:endCondLst>
                                        </p:cTn>
                                        <p:tgtEl>
                                          <p:sndTgt r:embed="rId5" name="Wrong Buzzer.wav"/>
                                        </p:tgtEl>
                                      </p:cMediaNode>
                                    </p:audio>
                                  </p:subTnLst>
                                </p:cTn>
                              </p:par>
                              <p:par>
                                <p:cTn id="150" presetID="1" presetClass="entr" presetSubtype="0" fill="hold" nodeType="withEffect">
                                  <p:stCondLst>
                                    <p:cond delay="0"/>
                                  </p:stCondLst>
                                  <p:childTnLst>
                                    <p:set>
                                      <p:cBhvr>
                                        <p:cTn id="151" dur="1" fill="hold">
                                          <p:stCondLst>
                                            <p:cond delay="0"/>
                                          </p:stCondLst>
                                        </p:cTn>
                                        <p:tgtEl>
                                          <p:spTgt spid="42"/>
                                        </p:tgtEl>
                                        <p:attrNameLst>
                                          <p:attrName>style.visibility</p:attrName>
                                        </p:attrNameLst>
                                      </p:cBhvr>
                                      <p:to>
                                        <p:strVal val="visible"/>
                                      </p:to>
                                    </p:set>
                                  </p:childTnLst>
                                </p:cTn>
                              </p:par>
                              <p:par>
                                <p:cTn id="152" presetID="1" presetClass="exit" presetSubtype="0" fill="hold" nodeType="withEffect">
                                  <p:stCondLst>
                                    <p:cond delay="500"/>
                                  </p:stCondLst>
                                  <p:childTnLst>
                                    <p:set>
                                      <p:cBhvr>
                                        <p:cTn id="153" dur="1" fill="hold">
                                          <p:stCondLst>
                                            <p:cond delay="0"/>
                                          </p:stCondLst>
                                        </p:cTn>
                                        <p:tgtEl>
                                          <p:spTgt spid="45"/>
                                        </p:tgtEl>
                                        <p:attrNameLst>
                                          <p:attrName>style.visibility</p:attrName>
                                        </p:attrNameLst>
                                      </p:cBhvr>
                                      <p:to>
                                        <p:strVal val="hidden"/>
                                      </p:to>
                                    </p:set>
                                  </p:childTnLst>
                                </p:cTn>
                              </p:par>
                              <p:par>
                                <p:cTn id="154" presetID="1" presetClass="exit" presetSubtype="0" fill="hold" nodeType="withEffect">
                                  <p:stCondLst>
                                    <p:cond delay="2000"/>
                                  </p:stCondLst>
                                  <p:childTnLst>
                                    <p:set>
                                      <p:cBhvr>
                                        <p:cTn id="15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56" restart="whenNotActive" fill="hold" evtFilter="cancelBubble" nodeType="interactiveSeq">
                <p:stCondLst>
                  <p:cond evt="onClick" delay="0">
                    <p:tgtEl>
                      <p:spTgt spid="43"/>
                    </p:tgtEl>
                  </p:cond>
                </p:stCondLst>
                <p:endSync evt="end" delay="0">
                  <p:rtn val="all"/>
                </p:endSync>
                <p:childTnLst>
                  <p:par>
                    <p:cTn id="157" fill="hold">
                      <p:stCondLst>
                        <p:cond delay="0"/>
                      </p:stCondLst>
                      <p:childTnLst>
                        <p:par>
                          <p:cTn id="158" fill="hold">
                            <p:stCondLst>
                              <p:cond delay="0"/>
                            </p:stCondLst>
                            <p:childTnLst>
                              <p:par>
                                <p:cTn id="159" presetID="26" presetClass="emph" presetSubtype="0" fill="hold" nodeType="clickEffect">
                                  <p:stCondLst>
                                    <p:cond delay="0"/>
                                  </p:stCondLst>
                                  <p:childTnLst>
                                    <p:animEffect transition="out" filter="fade">
                                      <p:cBhvr>
                                        <p:cTn id="160" dur="500" tmFilter="0, 0; .2, .5; .8, .5; 1, 0"/>
                                        <p:tgtEl>
                                          <p:spTgt spid="43"/>
                                        </p:tgtEl>
                                      </p:cBhvr>
                                    </p:animEffect>
                                    <p:animScale>
                                      <p:cBhvr>
                                        <p:cTn id="161" dur="250" autoRev="1" fill="hold"/>
                                        <p:tgtEl>
                                          <p:spTgt spid="43"/>
                                        </p:tgtEl>
                                      </p:cBhvr>
                                      <p:by x="105000" y="105000"/>
                                    </p:animScale>
                                  </p:childTnLst>
                                  <p:subTnLst>
                                    <p:audio>
                                      <p:cMediaNode>
                                        <p:cTn display="0" masterRel="sameClick">
                                          <p:stCondLst>
                                            <p:cond evt="begin" delay="0">
                                              <p:tn val="159"/>
                                            </p:cond>
                                          </p:stCondLst>
                                          <p:endCondLst>
                                            <p:cond evt="onStopAudio" delay="0">
                                              <p:tgtEl>
                                                <p:sldTgt/>
                                              </p:tgtEl>
                                            </p:cond>
                                          </p:endCondLst>
                                        </p:cTn>
                                        <p:tgtEl>
                                          <p:sndTgt r:embed="rId5" name="Wrong Buzzer.wav"/>
                                        </p:tgtEl>
                                      </p:cMediaNode>
                                    </p:audio>
                                  </p:subTnLst>
                                </p:cTn>
                              </p:par>
                              <p:par>
                                <p:cTn id="162" presetID="1" presetClass="entr" presetSubtype="0" fill="hold" nodeType="withEffect">
                                  <p:stCondLst>
                                    <p:cond delay="0"/>
                                  </p:stCondLst>
                                  <p:childTnLst>
                                    <p:set>
                                      <p:cBhvr>
                                        <p:cTn id="163" dur="1" fill="hold">
                                          <p:stCondLst>
                                            <p:cond delay="0"/>
                                          </p:stCondLst>
                                        </p:cTn>
                                        <p:tgtEl>
                                          <p:spTgt spid="44"/>
                                        </p:tgtEl>
                                        <p:attrNameLst>
                                          <p:attrName>style.visibility</p:attrName>
                                        </p:attrNameLst>
                                      </p:cBhvr>
                                      <p:to>
                                        <p:strVal val="visible"/>
                                      </p:to>
                                    </p:set>
                                  </p:childTnLst>
                                </p:cTn>
                              </p:par>
                              <p:par>
                                <p:cTn id="164" presetID="23" presetClass="exit" presetSubtype="32" fill="hold" nodeType="withEffect">
                                  <p:stCondLst>
                                    <p:cond delay="2000"/>
                                  </p:stCondLst>
                                  <p:childTnLst>
                                    <p:anim calcmode="lin" valueType="num">
                                      <p:cBhvr>
                                        <p:cTn id="165" dur="500"/>
                                        <p:tgtEl>
                                          <p:spTgt spid="43"/>
                                        </p:tgtEl>
                                        <p:attrNameLst>
                                          <p:attrName>ppt_w</p:attrName>
                                        </p:attrNameLst>
                                      </p:cBhvr>
                                      <p:tavLst>
                                        <p:tav tm="0">
                                          <p:val>
                                            <p:strVal val="ppt_w"/>
                                          </p:val>
                                        </p:tav>
                                        <p:tav tm="100000">
                                          <p:val>
                                            <p:fltVal val="0"/>
                                          </p:val>
                                        </p:tav>
                                      </p:tavLst>
                                    </p:anim>
                                    <p:anim calcmode="lin" valueType="num">
                                      <p:cBhvr>
                                        <p:cTn id="166" dur="500"/>
                                        <p:tgtEl>
                                          <p:spTgt spid="43"/>
                                        </p:tgtEl>
                                        <p:attrNameLst>
                                          <p:attrName>ppt_h</p:attrName>
                                        </p:attrNameLst>
                                      </p:cBhvr>
                                      <p:tavLst>
                                        <p:tav tm="0">
                                          <p:val>
                                            <p:strVal val="ppt_h"/>
                                          </p:val>
                                        </p:tav>
                                        <p:tav tm="100000">
                                          <p:val>
                                            <p:fltVal val="0"/>
                                          </p:val>
                                        </p:tav>
                                      </p:tavLst>
                                    </p:anim>
                                    <p:set>
                                      <p:cBhvr>
                                        <p:cTn id="167" dur="1" fill="hold">
                                          <p:stCondLst>
                                            <p:cond delay="499"/>
                                          </p:stCondLst>
                                        </p:cTn>
                                        <p:tgtEl>
                                          <p:spTgt spid="43"/>
                                        </p:tgtEl>
                                        <p:attrNameLst>
                                          <p:attrName>style.visibility</p:attrName>
                                        </p:attrNameLst>
                                      </p:cBhvr>
                                      <p:to>
                                        <p:strVal val="hidden"/>
                                      </p:to>
                                    </p:set>
                                  </p:childTnLst>
                                </p:cTn>
                              </p:par>
                              <p:par>
                                <p:cTn id="168" presetID="1" presetClass="exit" presetSubtype="0" fill="hold" nodeType="withEffect">
                                  <p:stCondLst>
                                    <p:cond delay="2000"/>
                                  </p:stCondLst>
                                  <p:childTnLst>
                                    <p:set>
                                      <p:cBhvr>
                                        <p:cTn id="169"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102" grpId="0" animBg="1"/>
      <p:bldP spid="101" grpId="0" animBg="1"/>
      <p:bldP spid="24" grpId="0"/>
      <p:bldP spid="25" grpId="0"/>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90" name="4" descr="n11 zalo Dinh Bac">
            <a:extLst>
              <a:ext uri="{FF2B5EF4-FFF2-40B4-BE49-F238E27FC236}">
                <a16:creationId xmlns:a16="http://schemas.microsoft.com/office/drawing/2014/main" id="{9CA86163-73B0-432D-9EA2-154D90D690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7482" y="5631287"/>
            <a:ext cx="5742930" cy="1417443"/>
          </a:xfrm>
          <a:prstGeom prst="rect">
            <a:avLst/>
          </a:prstGeom>
        </p:spPr>
      </p:pic>
      <p:pic>
        <p:nvPicPr>
          <p:cNvPr id="97" name="6" descr="n11 zalo Dinh Bac">
            <a:extLst>
              <a:ext uri="{FF2B5EF4-FFF2-40B4-BE49-F238E27FC236}">
                <a16:creationId xmlns:a16="http://schemas.microsoft.com/office/drawing/2014/main" id="{4B3A31D8-F32F-4FDC-A08C-D7EC7FFC73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7589" y="2439677"/>
            <a:ext cx="5742930" cy="1417443"/>
          </a:xfrm>
          <a:prstGeom prst="rect">
            <a:avLst/>
          </a:prstGeom>
        </p:spPr>
      </p:pic>
      <p:pic>
        <p:nvPicPr>
          <p:cNvPr id="100" name="7" descr="n11 zalo Dinh Bac">
            <a:extLst>
              <a:ext uri="{FF2B5EF4-FFF2-40B4-BE49-F238E27FC236}">
                <a16:creationId xmlns:a16="http://schemas.microsoft.com/office/drawing/2014/main" id="{C4BD0492-C250-4A61-816D-EE51FA6B25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17589" y="4035482"/>
            <a:ext cx="5742930" cy="1417443"/>
          </a:xfrm>
          <a:prstGeom prst="rect">
            <a:avLst/>
          </a:prstGeom>
        </p:spPr>
      </p:pic>
      <p:pic>
        <p:nvPicPr>
          <p:cNvPr id="103" name="8" descr="n11 zalo Dinh Bac">
            <a:extLst>
              <a:ext uri="{FF2B5EF4-FFF2-40B4-BE49-F238E27FC236}">
                <a16:creationId xmlns:a16="http://schemas.microsoft.com/office/drawing/2014/main" id="{2D41CB75-4F23-48E5-8A2F-5C88ED28D9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17589" y="5631287"/>
            <a:ext cx="5742930" cy="1417443"/>
          </a:xfrm>
          <a:prstGeom prst="rect">
            <a:avLst/>
          </a:prstGeom>
        </p:spPr>
      </p:pic>
      <p:sp>
        <p:nvSpPr>
          <p:cNvPr id="105" name="aw8" descr="n11 zalo Dinh Bac">
            <a:extLst>
              <a:ext uri="{FF2B5EF4-FFF2-40B4-BE49-F238E27FC236}">
                <a16:creationId xmlns:a16="http://schemas.microsoft.com/office/drawing/2014/main" id="{0732F201-98A2-4770-BA8C-F7D43CECA61A}"/>
              </a:ext>
            </a:extLst>
          </p:cNvPr>
          <p:cNvSpPr/>
          <p:nvPr/>
        </p:nvSpPr>
        <p:spPr>
          <a:xfrm>
            <a:off x="9303314" y="5734179"/>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70000"/>
              </a:lnSpc>
            </a:pPr>
            <a:r>
              <a:rPr lang="vi-VN" sz="3300">
                <a:solidFill>
                  <a:srgbClr val="FFFF00"/>
                </a:solidFill>
                <a:latin typeface="Calibri" panose="020F0502020204030204"/>
              </a:rPr>
              <a:t>giữ nguyên giá trị tuyệt đối, nhưng đổi dấu từ âm thành dương</a:t>
            </a:r>
            <a:endParaRPr lang="en-US" sz="3300">
              <a:solidFill>
                <a:srgbClr val="FFFF00"/>
              </a:solidFill>
              <a:latin typeface="Calibri" panose="020F0502020204030204"/>
            </a:endParaRPr>
          </a:p>
        </p:txBody>
      </p:sp>
      <p:pic>
        <p:nvPicPr>
          <p:cNvPr id="94" name="5" descr="n11 zalo Dinh Bac">
            <a:extLst>
              <a:ext uri="{FF2B5EF4-FFF2-40B4-BE49-F238E27FC236}">
                <a16:creationId xmlns:a16="http://schemas.microsoft.com/office/drawing/2014/main" id="{FAC9E528-8691-496A-8580-A5F7C681D6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17589" y="843872"/>
            <a:ext cx="5742930" cy="1417443"/>
          </a:xfrm>
          <a:prstGeom prst="rect">
            <a:avLst/>
          </a:prstGeom>
        </p:spPr>
      </p:pic>
      <p:pic>
        <p:nvPicPr>
          <p:cNvPr id="78" name="1" descr="n11 zalo Dinh Bac">
            <a:extLst>
              <a:ext uri="{FF2B5EF4-FFF2-40B4-BE49-F238E27FC236}">
                <a16:creationId xmlns:a16="http://schemas.microsoft.com/office/drawing/2014/main" id="{70B03BA4-8892-46EC-BCD4-7AA80E9781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27482" y="843872"/>
            <a:ext cx="5742930" cy="1417443"/>
          </a:xfrm>
          <a:prstGeom prst="rect">
            <a:avLst/>
          </a:prstGeom>
        </p:spPr>
      </p:pic>
      <p:pic>
        <p:nvPicPr>
          <p:cNvPr id="84" name="2" descr="n11 zalo Dinh Bac">
            <a:extLst>
              <a:ext uri="{FF2B5EF4-FFF2-40B4-BE49-F238E27FC236}">
                <a16:creationId xmlns:a16="http://schemas.microsoft.com/office/drawing/2014/main" id="{9D724775-B362-47F2-AAC3-DC300939B4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27482" y="2439677"/>
            <a:ext cx="5742930" cy="1417443"/>
          </a:xfrm>
          <a:prstGeom prst="rect">
            <a:avLst/>
          </a:prstGeom>
        </p:spPr>
      </p:pic>
      <p:pic>
        <p:nvPicPr>
          <p:cNvPr id="87" name="3" descr="n11 zalo Dinh Bac">
            <a:extLst>
              <a:ext uri="{FF2B5EF4-FFF2-40B4-BE49-F238E27FC236}">
                <a16:creationId xmlns:a16="http://schemas.microsoft.com/office/drawing/2014/main" id="{CE54A576-DACC-4EF7-8909-D9783CC898E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27482" y="4035482"/>
            <a:ext cx="5742930" cy="1417443"/>
          </a:xfrm>
          <a:prstGeom prst="rect">
            <a:avLst/>
          </a:prstGeom>
        </p:spPr>
      </p:pic>
      <p:sp>
        <p:nvSpPr>
          <p:cNvPr id="104" name="core8" descr="n11 zalo Dinh Bac">
            <a:extLst>
              <a:ext uri="{FF2B5EF4-FFF2-40B4-BE49-F238E27FC236}">
                <a16:creationId xmlns:a16="http://schemas.microsoft.com/office/drawing/2014/main" id="{70809CF7-4F76-4AC8-B4FF-AE2940BD8B52}"/>
              </a:ext>
            </a:extLst>
          </p:cNvPr>
          <p:cNvSpPr/>
          <p:nvPr/>
        </p:nvSpPr>
        <p:spPr>
          <a:xfrm>
            <a:off x="13861985" y="5734179"/>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100">
                <a:solidFill>
                  <a:prstClr val="white"/>
                </a:solidFill>
                <a:latin typeface="Calibri" panose="020F0502020204030204"/>
              </a:rPr>
              <a:t>00</a:t>
            </a:r>
          </a:p>
        </p:txBody>
      </p:sp>
      <p:pic>
        <p:nvPicPr>
          <p:cNvPr id="23" name="Picture 22" descr="n11 zalo Dinh Bac">
            <a:extLst>
              <a:ext uri="{FF2B5EF4-FFF2-40B4-BE49-F238E27FC236}">
                <a16:creationId xmlns:a16="http://schemas.microsoft.com/office/drawing/2014/main" id="{76E49B75-EFE0-4495-99FC-6AFAD7BCEA23}"/>
              </a:ext>
            </a:extLst>
          </p:cNvPr>
          <p:cNvPicPr>
            <a:picLocks noChangeAspect="1"/>
          </p:cNvPicPr>
          <p:nvPr/>
        </p:nvPicPr>
        <p:blipFill>
          <a:blip r:embed="rId15"/>
          <a:stretch>
            <a:fillRect/>
          </a:stretch>
        </p:blipFill>
        <p:spPr>
          <a:xfrm>
            <a:off x="1421223" y="7878830"/>
            <a:ext cx="15445554" cy="2039289"/>
          </a:xfrm>
          <a:prstGeom prst="rect">
            <a:avLst/>
          </a:prstGeom>
        </p:spPr>
      </p:pic>
      <p:sp>
        <p:nvSpPr>
          <p:cNvPr id="24" name="TextBox 23" descr="n11 zalo Dinh Bac">
            <a:extLst>
              <a:ext uri="{FF2B5EF4-FFF2-40B4-BE49-F238E27FC236}">
                <a16:creationId xmlns:a16="http://schemas.microsoft.com/office/drawing/2014/main" id="{D827EF16-142B-4309-8CDD-A87EDB17498D}"/>
              </a:ext>
            </a:extLst>
          </p:cNvPr>
          <p:cNvSpPr txBox="1"/>
          <p:nvPr/>
        </p:nvSpPr>
        <p:spPr>
          <a:xfrm rot="20393747">
            <a:off x="2094855" y="8397552"/>
            <a:ext cx="1531573" cy="1015663"/>
          </a:xfrm>
          <a:prstGeom prst="rect">
            <a:avLst/>
          </a:prstGeom>
          <a:noFill/>
        </p:spPr>
        <p:txBody>
          <a:bodyPr wrap="none" rtlCol="0">
            <a:spAutoFit/>
          </a:bodyPr>
          <a:lstStyle/>
          <a:p>
            <a:pPr algn="ctr" defTabSz="1371600"/>
            <a:r>
              <a:rPr lang="en-US" sz="3000">
                <a:solidFill>
                  <a:prstClr val="white"/>
                </a:solidFill>
                <a:latin typeface="Calibri" panose="020F0502020204030204"/>
                <a:ea typeface="Tahoma" panose="020B0604030504040204" pitchFamily="34" charset="0"/>
                <a:cs typeface="Tahoma" panose="020B0604030504040204" pitchFamily="34" charset="0"/>
              </a:rPr>
              <a:t>CÂU HỎI</a:t>
            </a:r>
          </a:p>
          <a:p>
            <a:pPr algn="ctr" defTabSz="1371600"/>
            <a:r>
              <a:rPr lang="en-US" sz="3000">
                <a:solidFill>
                  <a:prstClr val="white"/>
                </a:solidFill>
                <a:latin typeface="Calibri" panose="020F0502020204030204"/>
                <a:ea typeface="Tahoma" panose="020B0604030504040204" pitchFamily="34" charset="0"/>
                <a:cs typeface="Tahoma" panose="020B0604030504040204" pitchFamily="34" charset="0"/>
              </a:rPr>
              <a:t>(8)</a:t>
            </a:r>
          </a:p>
        </p:txBody>
      </p:sp>
      <p:sp>
        <p:nvSpPr>
          <p:cNvPr id="25" name="TextBox 24" descr="n11 zalo Dinh Bac">
            <a:extLst>
              <a:ext uri="{FF2B5EF4-FFF2-40B4-BE49-F238E27FC236}">
                <a16:creationId xmlns:a16="http://schemas.microsoft.com/office/drawing/2014/main" id="{B6C48B82-3B52-49C4-8CB3-C59A9167016C}"/>
              </a:ext>
            </a:extLst>
          </p:cNvPr>
          <p:cNvSpPr txBox="1"/>
          <p:nvPr/>
        </p:nvSpPr>
        <p:spPr>
          <a:xfrm>
            <a:off x="4533120" y="8362771"/>
            <a:ext cx="11621280" cy="1200329"/>
          </a:xfrm>
          <a:prstGeom prst="rect">
            <a:avLst/>
          </a:prstGeom>
          <a:noFill/>
        </p:spPr>
        <p:txBody>
          <a:bodyPr wrap="square" rtlCol="0">
            <a:spAutoFit/>
          </a:bodyPr>
          <a:lstStyle/>
          <a:p>
            <a:pPr algn="just" defTabSz="1371600"/>
            <a:r>
              <a:rPr lang="vi-VN" sz="3600">
                <a:solidFill>
                  <a:prstClr val="white"/>
                </a:solidFill>
                <a:latin typeface="Calibri" panose="020F0502020204030204"/>
              </a:rPr>
              <a:t>Ở đồ thị điện áp chỉnh lưu cả chu kì, phần hiệu điện thế âm của nguồn </a:t>
            </a:r>
            <a:r>
              <a:rPr lang="en-US" sz="3600">
                <a:solidFill>
                  <a:prstClr val="white"/>
                </a:solidFill>
                <a:latin typeface="Calibri" panose="020F0502020204030204"/>
              </a:rPr>
              <a:t>có đặc điểm gì?</a:t>
            </a:r>
          </a:p>
        </p:txBody>
      </p:sp>
      <p:pic>
        <p:nvPicPr>
          <p:cNvPr id="36" name="red 1" descr="n11 zalo Dinh Bac">
            <a:extLst>
              <a:ext uri="{FF2B5EF4-FFF2-40B4-BE49-F238E27FC236}">
                <a16:creationId xmlns:a16="http://schemas.microsoft.com/office/drawing/2014/main" id="{E2DE5AC6-1B99-4122-B1A8-9634631CC445}"/>
              </a:ext>
            </a:extLst>
          </p:cNvPr>
          <p:cNvPicPr>
            <a:picLocks noChangeAspect="1"/>
          </p:cNvPicPr>
          <p:nvPr/>
        </p:nvPicPr>
        <p:blipFill>
          <a:blip r:embed="rId16"/>
          <a:stretch>
            <a:fillRect/>
          </a:stretch>
        </p:blipFill>
        <p:spPr>
          <a:xfrm>
            <a:off x="7597823" y="-2990198"/>
            <a:ext cx="3248673" cy="3248673"/>
          </a:xfrm>
          <a:prstGeom prst="rect">
            <a:avLst/>
          </a:prstGeom>
        </p:spPr>
      </p:pic>
      <p:pic>
        <p:nvPicPr>
          <p:cNvPr id="37" name="red 2" descr="n11 zalo Dinh Bac">
            <a:extLst>
              <a:ext uri="{FF2B5EF4-FFF2-40B4-BE49-F238E27FC236}">
                <a16:creationId xmlns:a16="http://schemas.microsoft.com/office/drawing/2014/main" id="{1D216ABA-8137-4224-8BD1-E7D4FCB556F8}"/>
              </a:ext>
            </a:extLst>
          </p:cNvPr>
          <p:cNvPicPr>
            <a:picLocks noChangeAspect="1"/>
          </p:cNvPicPr>
          <p:nvPr/>
        </p:nvPicPr>
        <p:blipFill>
          <a:blip r:embed="rId17"/>
          <a:stretch>
            <a:fillRect/>
          </a:stretch>
        </p:blipFill>
        <p:spPr>
          <a:xfrm>
            <a:off x="5756284" y="-2989062"/>
            <a:ext cx="6931754" cy="3246402"/>
          </a:xfrm>
          <a:prstGeom prst="rect">
            <a:avLst/>
          </a:prstGeom>
        </p:spPr>
      </p:pic>
      <p:pic>
        <p:nvPicPr>
          <p:cNvPr id="38" name="red 3" descr="n11 zalo Dinh Bac">
            <a:extLst>
              <a:ext uri="{FF2B5EF4-FFF2-40B4-BE49-F238E27FC236}">
                <a16:creationId xmlns:a16="http://schemas.microsoft.com/office/drawing/2014/main" id="{4A0EE7A1-784B-47AB-8395-0380BA1710CA}"/>
              </a:ext>
            </a:extLst>
          </p:cNvPr>
          <p:cNvPicPr>
            <a:picLocks noChangeAspect="1"/>
          </p:cNvPicPr>
          <p:nvPr/>
        </p:nvPicPr>
        <p:blipFill>
          <a:blip r:embed="rId18"/>
          <a:stretch>
            <a:fillRect/>
          </a:stretch>
        </p:blipFill>
        <p:spPr>
          <a:xfrm>
            <a:off x="3913609" y="-2989062"/>
            <a:ext cx="10617104" cy="3246402"/>
          </a:xfrm>
          <a:prstGeom prst="rect">
            <a:avLst/>
          </a:prstGeom>
        </p:spPr>
      </p:pic>
      <p:pic>
        <p:nvPicPr>
          <p:cNvPr id="39" name="red button 4" descr="n11 zalo Dinh Bac">
            <a:extLst>
              <a:ext uri="{FF2B5EF4-FFF2-40B4-BE49-F238E27FC236}">
                <a16:creationId xmlns:a16="http://schemas.microsoft.com/office/drawing/2014/main" id="{9659401F-C53B-4116-81CA-094AED814ED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40" name="red 1" descr="n11 zalo Dinh Bac">
            <a:extLst>
              <a:ext uri="{FF2B5EF4-FFF2-40B4-BE49-F238E27FC236}">
                <a16:creationId xmlns:a16="http://schemas.microsoft.com/office/drawing/2014/main" id="{1C2F88F4-0DD4-4E56-87B2-CDF2A0B0BC73}"/>
              </a:ext>
            </a:extLst>
          </p:cNvPr>
          <p:cNvPicPr>
            <a:picLocks noChangeAspect="1"/>
          </p:cNvPicPr>
          <p:nvPr/>
        </p:nvPicPr>
        <p:blipFill>
          <a:blip r:embed="rId16"/>
          <a:stretch>
            <a:fillRect/>
          </a:stretch>
        </p:blipFill>
        <p:spPr>
          <a:xfrm>
            <a:off x="7597823" y="-2990198"/>
            <a:ext cx="3248673" cy="3248673"/>
          </a:xfrm>
          <a:prstGeom prst="rect">
            <a:avLst/>
          </a:prstGeom>
        </p:spPr>
      </p:pic>
      <p:pic>
        <p:nvPicPr>
          <p:cNvPr id="41" name="red button 3" descr="n11 zalo Dinh Bac">
            <a:extLst>
              <a:ext uri="{FF2B5EF4-FFF2-40B4-BE49-F238E27FC236}">
                <a16:creationId xmlns:a16="http://schemas.microsoft.com/office/drawing/2014/main" id="{5F696A2B-DE4C-4D3D-80C4-EB71D63E639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42" name="red button 2" descr="n11 zalo Dinh Bac">
            <a:extLst>
              <a:ext uri="{FF2B5EF4-FFF2-40B4-BE49-F238E27FC236}">
                <a16:creationId xmlns:a16="http://schemas.microsoft.com/office/drawing/2014/main" id="{FE7E5D87-B44B-4B00-8F72-EB1FB8B90E3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pic>
        <p:nvPicPr>
          <p:cNvPr id="43" name="red button 1" descr="n11 zalo Dinh Bac">
            <a:extLst>
              <a:ext uri="{FF2B5EF4-FFF2-40B4-BE49-F238E27FC236}">
                <a16:creationId xmlns:a16="http://schemas.microsoft.com/office/drawing/2014/main" id="{E7F337B1-13EA-4F1E-AC97-DC8B335ACC3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9041" y="5195003"/>
            <a:ext cx="1783235" cy="1737275"/>
          </a:xfrm>
          <a:prstGeom prst="rect">
            <a:avLst/>
          </a:prstGeom>
        </p:spPr>
      </p:pic>
      <p:sp>
        <p:nvSpPr>
          <p:cNvPr id="2" name="aw7" descr="n11 zalo Dinh Bac">
            <a:extLst>
              <a:ext uri="{FF2B5EF4-FFF2-40B4-BE49-F238E27FC236}">
                <a16:creationId xmlns:a16="http://schemas.microsoft.com/office/drawing/2014/main" id="{F69CCF17-8B82-2207-1B3B-116404B0BD96}"/>
              </a:ext>
            </a:extLst>
          </p:cNvPr>
          <p:cNvSpPr/>
          <p:nvPr/>
        </p:nvSpPr>
        <p:spPr>
          <a:xfrm>
            <a:off x="9303314" y="413837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có giá trị bằng 0</a:t>
            </a:r>
            <a:endParaRPr lang="en-US" sz="3300">
              <a:solidFill>
                <a:srgbClr val="FFFF00"/>
              </a:solidFill>
              <a:latin typeface="Calibri" panose="020F0502020204030204"/>
            </a:endParaRPr>
          </a:p>
        </p:txBody>
      </p:sp>
      <p:sp>
        <p:nvSpPr>
          <p:cNvPr id="3" name="core7" descr="n11 zalo Dinh Bac">
            <a:extLst>
              <a:ext uri="{FF2B5EF4-FFF2-40B4-BE49-F238E27FC236}">
                <a16:creationId xmlns:a16="http://schemas.microsoft.com/office/drawing/2014/main" id="{BF029A49-6479-E31A-A884-9B8620062905}"/>
              </a:ext>
            </a:extLst>
          </p:cNvPr>
          <p:cNvSpPr/>
          <p:nvPr/>
        </p:nvSpPr>
        <p:spPr>
          <a:xfrm>
            <a:off x="13861985" y="413837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06</a:t>
            </a:r>
          </a:p>
        </p:txBody>
      </p:sp>
      <p:sp>
        <p:nvSpPr>
          <p:cNvPr id="4" name="aw6" descr="n11 zalo Dinh Bac">
            <a:extLst>
              <a:ext uri="{FF2B5EF4-FFF2-40B4-BE49-F238E27FC236}">
                <a16:creationId xmlns:a16="http://schemas.microsoft.com/office/drawing/2014/main" id="{28ED766B-C54E-A6D5-2138-DA5E7B23D1E9}"/>
              </a:ext>
            </a:extLst>
          </p:cNvPr>
          <p:cNvSpPr/>
          <p:nvPr/>
        </p:nvSpPr>
        <p:spPr>
          <a:xfrm>
            <a:off x="9303314" y="2542569"/>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defRPr/>
            </a:pPr>
            <a:r>
              <a:rPr lang="en-US" sz="3300">
                <a:solidFill>
                  <a:srgbClr val="FFFF00"/>
                </a:solidFill>
              </a:rPr>
              <a:t>sử dụng 4 diode bán dẫn, mắc thành mạch cầu </a:t>
            </a:r>
            <a:endParaRPr lang="en-US" sz="3300">
              <a:solidFill>
                <a:srgbClr val="FFFF00"/>
              </a:solidFill>
              <a:latin typeface="Calibri" panose="020F0502020204030204"/>
            </a:endParaRPr>
          </a:p>
        </p:txBody>
      </p:sp>
      <p:sp>
        <p:nvSpPr>
          <p:cNvPr id="5" name="core6" descr="n11 zalo Dinh Bac">
            <a:extLst>
              <a:ext uri="{FF2B5EF4-FFF2-40B4-BE49-F238E27FC236}">
                <a16:creationId xmlns:a16="http://schemas.microsoft.com/office/drawing/2014/main" id="{4DB82BBF-3CAA-EEE3-584B-FFF2B1DB8202}"/>
              </a:ext>
            </a:extLst>
          </p:cNvPr>
          <p:cNvSpPr/>
          <p:nvPr/>
        </p:nvSpPr>
        <p:spPr>
          <a:xfrm>
            <a:off x="13861985" y="2542569"/>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10</a:t>
            </a:r>
          </a:p>
        </p:txBody>
      </p:sp>
      <p:sp>
        <p:nvSpPr>
          <p:cNvPr id="6" name="core5" descr="n11 zalo Dinh Bac">
            <a:extLst>
              <a:ext uri="{FF2B5EF4-FFF2-40B4-BE49-F238E27FC236}">
                <a16:creationId xmlns:a16="http://schemas.microsoft.com/office/drawing/2014/main" id="{77162458-41EE-67B2-B9E4-780593AE1BB4}"/>
              </a:ext>
            </a:extLst>
          </p:cNvPr>
          <p:cNvSpPr/>
          <p:nvPr/>
        </p:nvSpPr>
        <p:spPr>
          <a:xfrm>
            <a:off x="13861985" y="94676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05</a:t>
            </a:r>
          </a:p>
        </p:txBody>
      </p:sp>
      <p:sp>
        <p:nvSpPr>
          <p:cNvPr id="7" name="aw5" descr="n11 zalo Dinh Bac">
            <a:extLst>
              <a:ext uri="{FF2B5EF4-FFF2-40B4-BE49-F238E27FC236}">
                <a16:creationId xmlns:a16="http://schemas.microsoft.com/office/drawing/2014/main" id="{EAB536F5-136D-26F4-7792-6CE94A4AD5A9}"/>
              </a:ext>
            </a:extLst>
          </p:cNvPr>
          <p:cNvSpPr/>
          <p:nvPr/>
        </p:nvSpPr>
        <p:spPr>
          <a:xfrm>
            <a:off x="9303314" y="94676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nửa chu kì dòng điện</a:t>
            </a:r>
            <a:endParaRPr lang="en-US" sz="3300">
              <a:solidFill>
                <a:srgbClr val="FFFF00"/>
              </a:solidFill>
              <a:latin typeface="Calibri" panose="020F0502020204030204"/>
            </a:endParaRPr>
          </a:p>
        </p:txBody>
      </p:sp>
      <p:sp>
        <p:nvSpPr>
          <p:cNvPr id="8" name="aw4" descr="n11 zalo Dinh Bac">
            <a:extLst>
              <a:ext uri="{FF2B5EF4-FFF2-40B4-BE49-F238E27FC236}">
                <a16:creationId xmlns:a16="http://schemas.microsoft.com/office/drawing/2014/main" id="{13147F21-AF6E-3086-8DC3-213C01724384}"/>
              </a:ext>
            </a:extLst>
          </p:cNvPr>
          <p:cNvSpPr/>
          <p:nvPr/>
        </p:nvSpPr>
        <p:spPr>
          <a:xfrm>
            <a:off x="3413207" y="5734179"/>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70000"/>
              </a:lnSpc>
              <a:defRPr/>
            </a:pPr>
            <a:r>
              <a:rPr lang="vi-VN" sz="3300">
                <a:solidFill>
                  <a:srgbClr val="FFFF00"/>
                </a:solidFill>
                <a:latin typeface="Calibri" panose="020F0502020204030204"/>
              </a:rPr>
              <a:t>anode nối với cực </a:t>
            </a:r>
            <a:r>
              <a:rPr lang="en-US" sz="3300">
                <a:solidFill>
                  <a:srgbClr val="FFFF00"/>
                </a:solidFill>
                <a:latin typeface="Calibri" panose="020F0502020204030204"/>
              </a:rPr>
              <a:t>âm</a:t>
            </a:r>
            <a:r>
              <a:rPr lang="vi-VN" sz="3300">
                <a:solidFill>
                  <a:srgbClr val="FFFF00"/>
                </a:solidFill>
                <a:latin typeface="Calibri" panose="020F0502020204030204"/>
              </a:rPr>
              <a:t>g và cathode nối với cực </a:t>
            </a:r>
            <a:r>
              <a:rPr lang="en-US" sz="3300">
                <a:solidFill>
                  <a:srgbClr val="FFFF00"/>
                </a:solidFill>
                <a:latin typeface="Calibri" panose="020F0502020204030204"/>
              </a:rPr>
              <a:t>dương</a:t>
            </a:r>
            <a:r>
              <a:rPr lang="vi-VN" sz="3300">
                <a:solidFill>
                  <a:srgbClr val="FFFF00"/>
                </a:solidFill>
                <a:latin typeface="Calibri" panose="020F0502020204030204"/>
              </a:rPr>
              <a:t> của nguồn</a:t>
            </a:r>
            <a:endParaRPr lang="en-US" sz="3300">
              <a:solidFill>
                <a:srgbClr val="FFFF00"/>
              </a:solidFill>
            </a:endParaRPr>
          </a:p>
        </p:txBody>
      </p:sp>
      <p:sp>
        <p:nvSpPr>
          <p:cNvPr id="9" name="core4" descr="n11 zalo Dinh Bac">
            <a:extLst>
              <a:ext uri="{FF2B5EF4-FFF2-40B4-BE49-F238E27FC236}">
                <a16:creationId xmlns:a16="http://schemas.microsoft.com/office/drawing/2014/main" id="{14ACB4F0-AC9E-9476-C487-CBEFC6255E62}"/>
              </a:ext>
            </a:extLst>
          </p:cNvPr>
          <p:cNvSpPr/>
          <p:nvPr/>
        </p:nvSpPr>
        <p:spPr>
          <a:xfrm>
            <a:off x="7971878" y="5734179"/>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00</a:t>
            </a:r>
          </a:p>
        </p:txBody>
      </p:sp>
      <p:sp>
        <p:nvSpPr>
          <p:cNvPr id="10" name="core3" descr="n11 zalo Dinh Bac">
            <a:extLst>
              <a:ext uri="{FF2B5EF4-FFF2-40B4-BE49-F238E27FC236}">
                <a16:creationId xmlns:a16="http://schemas.microsoft.com/office/drawing/2014/main" id="{D8DC9F71-A4CE-0933-3FD1-FE488C0BDB66}"/>
              </a:ext>
            </a:extLst>
          </p:cNvPr>
          <p:cNvSpPr/>
          <p:nvPr/>
        </p:nvSpPr>
        <p:spPr>
          <a:xfrm>
            <a:off x="7971878" y="413837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08</a:t>
            </a:r>
          </a:p>
        </p:txBody>
      </p:sp>
      <p:sp>
        <p:nvSpPr>
          <p:cNvPr id="11" name="aw3" descr="n11 zalo Dinh Bac">
            <a:extLst>
              <a:ext uri="{FF2B5EF4-FFF2-40B4-BE49-F238E27FC236}">
                <a16:creationId xmlns:a16="http://schemas.microsoft.com/office/drawing/2014/main" id="{5A094165-2007-DB94-F736-CE2E5681E352}"/>
              </a:ext>
            </a:extLst>
          </p:cNvPr>
          <p:cNvSpPr/>
          <p:nvPr/>
        </p:nvSpPr>
        <p:spPr>
          <a:xfrm>
            <a:off x="3413207" y="413837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70000"/>
              </a:lnSpc>
              <a:defRPr/>
            </a:pPr>
            <a:r>
              <a:rPr lang="vi-VN" sz="3300">
                <a:solidFill>
                  <a:srgbClr val="FFFF00"/>
                </a:solidFill>
                <a:latin typeface="Calibri" panose="020F0502020204030204"/>
              </a:rPr>
              <a:t>anode nối với cực dương và cathode nối với cực âm của nguồn</a:t>
            </a:r>
            <a:endParaRPr lang="en-US" sz="3300">
              <a:solidFill>
                <a:srgbClr val="FFFF00"/>
              </a:solidFill>
              <a:latin typeface="Calibri" panose="020F0502020204030204"/>
            </a:endParaRPr>
          </a:p>
        </p:txBody>
      </p:sp>
      <p:sp>
        <p:nvSpPr>
          <p:cNvPr id="12" name="core1" descr="n11 zalo Dinh Bac">
            <a:extLst>
              <a:ext uri="{FF2B5EF4-FFF2-40B4-BE49-F238E27FC236}">
                <a16:creationId xmlns:a16="http://schemas.microsoft.com/office/drawing/2014/main" id="{4A79755A-EE7C-541A-0E6A-BE73D6A39BD5}"/>
              </a:ext>
            </a:extLst>
          </p:cNvPr>
          <p:cNvSpPr/>
          <p:nvPr/>
        </p:nvSpPr>
        <p:spPr>
          <a:xfrm>
            <a:off x="7971878" y="946764"/>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05</a:t>
            </a:r>
          </a:p>
        </p:txBody>
      </p:sp>
      <p:sp>
        <p:nvSpPr>
          <p:cNvPr id="13" name="aw1" descr="n11 zalo Dinh Bac">
            <a:extLst>
              <a:ext uri="{FF2B5EF4-FFF2-40B4-BE49-F238E27FC236}">
                <a16:creationId xmlns:a16="http://schemas.microsoft.com/office/drawing/2014/main" id="{48F83F74-8A83-E581-91C1-47208F68326E}"/>
              </a:ext>
            </a:extLst>
          </p:cNvPr>
          <p:cNvSpPr/>
          <p:nvPr/>
        </p:nvSpPr>
        <p:spPr>
          <a:xfrm>
            <a:off x="3413207" y="946764"/>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dòng điện đi qua theo một chiều</a:t>
            </a:r>
          </a:p>
        </p:txBody>
      </p:sp>
      <p:sp>
        <p:nvSpPr>
          <p:cNvPr id="14" name="core2" descr="n11 zalo Dinh Bac">
            <a:extLst>
              <a:ext uri="{FF2B5EF4-FFF2-40B4-BE49-F238E27FC236}">
                <a16:creationId xmlns:a16="http://schemas.microsoft.com/office/drawing/2014/main" id="{72F56C66-49C4-6A99-4DEF-F2AEAC566B1A}"/>
              </a:ext>
            </a:extLst>
          </p:cNvPr>
          <p:cNvSpPr/>
          <p:nvPr/>
        </p:nvSpPr>
        <p:spPr>
          <a:xfrm>
            <a:off x="7971878" y="2542569"/>
            <a:ext cx="967734" cy="1211580"/>
          </a:xfrm>
          <a:prstGeom prst="rect">
            <a:avLst/>
          </a:prstGeom>
          <a:solidFill>
            <a:srgbClr val="2215E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100">
                <a:solidFill>
                  <a:prstClr val="white"/>
                </a:solidFill>
                <a:latin typeface="Calibri" panose="020F0502020204030204"/>
              </a:rPr>
              <a:t>10</a:t>
            </a:r>
          </a:p>
        </p:txBody>
      </p:sp>
      <p:sp>
        <p:nvSpPr>
          <p:cNvPr id="15" name="aw2" descr="n11 zalo Dinh Bac">
            <a:extLst>
              <a:ext uri="{FF2B5EF4-FFF2-40B4-BE49-F238E27FC236}">
                <a16:creationId xmlns:a16="http://schemas.microsoft.com/office/drawing/2014/main" id="{35C984F6-3818-2585-7A8C-D1B1C353587D}"/>
              </a:ext>
            </a:extLst>
          </p:cNvPr>
          <p:cNvSpPr/>
          <p:nvPr/>
        </p:nvSpPr>
        <p:spPr>
          <a:xfrm>
            <a:off x="3413207" y="2542569"/>
            <a:ext cx="4557023" cy="121158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3300">
                <a:solidFill>
                  <a:srgbClr val="FFFF00"/>
                </a:solidFill>
              </a:rPr>
              <a:t>có hai cực là anode (A) và cathode (K)</a:t>
            </a:r>
            <a:endParaRPr lang="en-US" sz="3300">
              <a:solidFill>
                <a:srgbClr val="FFFF00"/>
              </a:solidFill>
              <a:latin typeface="Calibri" panose="020F0502020204030204"/>
            </a:endParaRPr>
          </a:p>
        </p:txBody>
      </p:sp>
    </p:spTree>
    <p:extLst>
      <p:ext uri="{BB962C8B-B14F-4D97-AF65-F5344CB8AC3E}">
        <p14:creationId xmlns:p14="http://schemas.microsoft.com/office/powerpoint/2010/main" val="7513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5"/>
                                        </p:tgtEl>
                                        <p:attrNameLst>
                                          <p:attrName>ppt_y</p:attrName>
                                        </p:attrNameLst>
                                      </p:cBhvr>
                                      <p:tavLst>
                                        <p:tav tm="0">
                                          <p:val>
                                            <p:strVal val="#ppt_y"/>
                                          </p:val>
                                        </p:tav>
                                        <p:tav tm="100000">
                                          <p:val>
                                            <p:strVal val="#ppt_y"/>
                                          </p:val>
                                        </p:tav>
                                      </p:tavLst>
                                    </p:anim>
                                    <p:anim calcmode="lin" valueType="num">
                                      <p:cBhvr>
                                        <p:cTn id="1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5"/>
                                        </p:tgtEl>
                                      </p:cBhvr>
                                    </p:animEffect>
                                  </p:childTnLst>
                                </p:cTn>
                              </p:par>
                            </p:childTnLst>
                          </p:cTn>
                        </p:par>
                        <p:par>
                          <p:cTn id="22" fill="hold">
                            <p:stCondLst>
                              <p:cond delay="52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700"/>
                            </p:stCondLst>
                            <p:childTnLst>
                              <p:par>
                                <p:cTn id="27" presetID="2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par>
                          <p:cTn id="30" fill="hold">
                            <p:stCondLst>
                              <p:cond delay="620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67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par>
                          <p:cTn id="38" fill="hold">
                            <p:stCondLst>
                              <p:cond delay="720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par>
                          <p:cTn id="42" fill="hold">
                            <p:stCondLst>
                              <p:cond delay="77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par>
                          <p:cTn id="46" fill="hold">
                            <p:stCondLst>
                              <p:cond delay="8200"/>
                            </p:stCondLst>
                            <p:childTnLst>
                              <p:par>
                                <p:cTn id="47" presetID="22" presetClass="entr" presetSubtype="8"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par>
                          <p:cTn id="50" fill="hold">
                            <p:stCondLst>
                              <p:cond delay="8700"/>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par>
                          <p:cTn id="54" fill="hold">
                            <p:stCondLst>
                              <p:cond delay="9200"/>
                            </p:stCondLst>
                            <p:childTnLst>
                              <p:par>
                                <p:cTn id="55" presetID="22" presetClass="entr" presetSubtype="8"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par>
                          <p:cTn id="58" fill="hold">
                            <p:stCondLst>
                              <p:cond delay="9700"/>
                            </p:stCondLst>
                            <p:childTnLst>
                              <p:par>
                                <p:cTn id="59" presetID="22" presetClass="entr" presetSubtype="8"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childTnLst>
                          </p:cTn>
                        </p:par>
                        <p:par>
                          <p:cTn id="62" fill="hold">
                            <p:stCondLst>
                              <p:cond delay="10200"/>
                            </p:stCondLst>
                            <p:childTnLst>
                              <p:par>
                                <p:cTn id="63" presetID="22" presetClass="entr" presetSubtype="8" fill="hold" grpId="0"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left)">
                                      <p:cBhvr>
                                        <p:cTn id="65" dur="500"/>
                                        <p:tgtEl>
                                          <p:spTgt spid="4"/>
                                        </p:tgtEl>
                                      </p:cBhvr>
                                    </p:animEffect>
                                  </p:childTnLst>
                                </p:cTn>
                              </p:par>
                            </p:childTnLst>
                          </p:cTn>
                        </p:par>
                        <p:par>
                          <p:cTn id="66" fill="hold">
                            <p:stCondLst>
                              <p:cond delay="10700"/>
                            </p:stCondLst>
                            <p:childTnLst>
                              <p:par>
                                <p:cTn id="67" presetID="22" presetClass="entr" presetSubtype="8" fill="hold" grpId="0"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wipe(left)">
                                      <p:cBhvr>
                                        <p:cTn id="69" dur="500"/>
                                        <p:tgtEl>
                                          <p:spTgt spid="5"/>
                                        </p:tgtEl>
                                      </p:cBhvr>
                                    </p:animEffect>
                                  </p:childTnLst>
                                  <p:subTnLst>
                                    <p:audio>
                                      <p:cMediaNode>
                                        <p:cTn display="0" masterRel="sameClick">
                                          <p:stCondLst>
                                            <p:cond evt="begin" delay="0">
                                              <p:tn val="67"/>
                                            </p:cond>
                                          </p:stCondLst>
                                          <p:endCondLst>
                                            <p:cond evt="onStopAudio" delay="0">
                                              <p:tgtEl>
                                                <p:sldTgt/>
                                              </p:tgtEl>
                                            </p:cond>
                                          </p:endCondLst>
                                        </p:cTn>
                                        <p:tgtEl>
                                          <p:sndTgt r:embed="rId3" name="APPLAUSE.WAV"/>
                                        </p:tgtEl>
                                      </p:cMediaNode>
                                    </p:audio>
                                  </p:subTnLst>
                                </p:cTn>
                              </p:par>
                            </p:childTnLst>
                          </p:cTn>
                        </p:par>
                        <p:par>
                          <p:cTn id="70" fill="hold">
                            <p:stCondLst>
                              <p:cond delay="11200"/>
                            </p:stCondLst>
                            <p:childTnLst>
                              <p:par>
                                <p:cTn id="71" presetID="22" presetClass="entr" presetSubtype="8" fill="hold" grpId="0" nodeType="after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wipe(left)">
                                      <p:cBhvr>
                                        <p:cTn id="73" dur="500"/>
                                        <p:tgtEl>
                                          <p:spTgt spid="2"/>
                                        </p:tgtEl>
                                      </p:cBhvr>
                                    </p:animEffect>
                                  </p:childTnLst>
                                </p:cTn>
                              </p:par>
                            </p:childTnLst>
                          </p:cTn>
                        </p:par>
                        <p:par>
                          <p:cTn id="74" fill="hold">
                            <p:stCondLst>
                              <p:cond delay="11700"/>
                            </p:stCondLst>
                            <p:childTnLst>
                              <p:par>
                                <p:cTn id="75" presetID="22" presetClass="entr" presetSubtype="8" fill="hold" grpId="0" nodeType="after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wipe(left)">
                                      <p:cBhvr>
                                        <p:cTn id="77" dur="500"/>
                                        <p:tgtEl>
                                          <p:spTgt spid="3"/>
                                        </p:tgtEl>
                                      </p:cBhvr>
                                    </p:animEffect>
                                  </p:childTnLst>
                                  <p:subTnLst>
                                    <p:audio>
                                      <p:cMediaNode>
                                        <p:cTn display="0" masterRel="sameClick">
                                          <p:stCondLst>
                                            <p:cond evt="begin" delay="0">
                                              <p:tn val="7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78"/>
                    </p:tgtEl>
                  </p:cond>
                </p:stCondLst>
                <p:endSync evt="end" delay="0">
                  <p:rtn val="all"/>
                </p:endSync>
                <p:childTnLst>
                  <p:par>
                    <p:cTn id="79" fill="hold">
                      <p:stCondLst>
                        <p:cond delay="0"/>
                      </p:stCondLst>
                      <p:childTnLst>
                        <p:par>
                          <p:cTn id="80" fill="hold">
                            <p:stCondLst>
                              <p:cond delay="0"/>
                            </p:stCondLst>
                            <p:childTnLst>
                              <p:par>
                                <p:cTn id="81" presetID="22" presetClass="exit" presetSubtype="4" fill="hold" nodeType="clickEffect">
                                  <p:stCondLst>
                                    <p:cond delay="0"/>
                                  </p:stCondLst>
                                  <p:childTnLst>
                                    <p:animEffect transition="out" filter="wipe(down)">
                                      <p:cBhvr>
                                        <p:cTn id="82" dur="500"/>
                                        <p:tgtEl>
                                          <p:spTgt spid="78"/>
                                        </p:tgtEl>
                                      </p:cBhvr>
                                    </p:animEffect>
                                    <p:set>
                                      <p:cBhvr>
                                        <p:cTn id="83"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8"/>
                  </p:tgtEl>
                </p:cond>
              </p:nextCondLst>
            </p:seq>
            <p:seq concurrent="1" nextAc="seek">
              <p:cTn id="84" restart="whenNotActive" fill="hold" evtFilter="cancelBubble" nodeType="interactiveSeq">
                <p:stCondLst>
                  <p:cond evt="onClick" delay="0">
                    <p:tgtEl>
                      <p:spTgt spid="84"/>
                    </p:tgtEl>
                  </p:cond>
                </p:stCondLst>
                <p:endSync evt="end" delay="0">
                  <p:rtn val="all"/>
                </p:endSync>
                <p:childTnLst>
                  <p:par>
                    <p:cTn id="85" fill="hold">
                      <p:stCondLst>
                        <p:cond delay="0"/>
                      </p:stCondLst>
                      <p:childTnLst>
                        <p:par>
                          <p:cTn id="86" fill="hold">
                            <p:stCondLst>
                              <p:cond delay="0"/>
                            </p:stCondLst>
                            <p:childTnLst>
                              <p:par>
                                <p:cTn id="87" presetID="22" presetClass="exit" presetSubtype="4" fill="hold" nodeType="clickEffect">
                                  <p:stCondLst>
                                    <p:cond delay="0"/>
                                  </p:stCondLst>
                                  <p:childTnLst>
                                    <p:animEffect transition="out" filter="wipe(down)">
                                      <p:cBhvr>
                                        <p:cTn id="88" dur="500"/>
                                        <p:tgtEl>
                                          <p:spTgt spid="84"/>
                                        </p:tgtEl>
                                      </p:cBhvr>
                                    </p:animEffect>
                                    <p:set>
                                      <p:cBhvr>
                                        <p:cTn id="89" dur="1" fill="hold">
                                          <p:stCondLst>
                                            <p:cond delay="499"/>
                                          </p:stCondLst>
                                        </p:cTn>
                                        <p:tgtEl>
                                          <p:spTgt spid="84"/>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4"/>
                  </p:tgtEl>
                </p:cond>
              </p:nextCondLst>
            </p:seq>
            <p:seq concurrent="1" nextAc="seek">
              <p:cTn id="90" restart="whenNotActive" fill="hold" evtFilter="cancelBubble" nodeType="interactiveSeq">
                <p:stCondLst>
                  <p:cond evt="onClick" delay="0">
                    <p:tgtEl>
                      <p:spTgt spid="87"/>
                    </p:tgtEl>
                  </p:cond>
                </p:stCondLst>
                <p:endSync evt="end" delay="0">
                  <p:rtn val="all"/>
                </p:endSync>
                <p:childTnLst>
                  <p:par>
                    <p:cTn id="91" fill="hold">
                      <p:stCondLst>
                        <p:cond delay="0"/>
                      </p:stCondLst>
                      <p:childTnLst>
                        <p:par>
                          <p:cTn id="92" fill="hold">
                            <p:stCondLst>
                              <p:cond delay="0"/>
                            </p:stCondLst>
                            <p:childTnLst>
                              <p:par>
                                <p:cTn id="93" presetID="22" presetClass="exit" presetSubtype="4" fill="hold" nodeType="clickEffect">
                                  <p:stCondLst>
                                    <p:cond delay="0"/>
                                  </p:stCondLst>
                                  <p:childTnLst>
                                    <p:animEffect transition="out" filter="wipe(down)">
                                      <p:cBhvr>
                                        <p:cTn id="94" dur="500"/>
                                        <p:tgtEl>
                                          <p:spTgt spid="87"/>
                                        </p:tgtEl>
                                      </p:cBhvr>
                                    </p:animEffect>
                                    <p:set>
                                      <p:cBhvr>
                                        <p:cTn id="95" dur="1" fill="hold">
                                          <p:stCondLst>
                                            <p:cond delay="499"/>
                                          </p:stCondLst>
                                        </p:cTn>
                                        <p:tgtEl>
                                          <p:spTgt spid="87"/>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7"/>
                  </p:tgtEl>
                </p:cond>
              </p:nextCondLst>
            </p:seq>
            <p:seq concurrent="1" nextAc="seek">
              <p:cTn id="96" restart="whenNotActive" fill="hold" evtFilter="cancelBubble" nodeType="interactiveSeq">
                <p:stCondLst>
                  <p:cond evt="onClick" delay="0">
                    <p:tgtEl>
                      <p:spTgt spid="90"/>
                    </p:tgtEl>
                  </p:cond>
                </p:stCondLst>
                <p:endSync evt="end" delay="0">
                  <p:rtn val="all"/>
                </p:endSync>
                <p:childTnLst>
                  <p:par>
                    <p:cTn id="97" fill="hold">
                      <p:stCondLst>
                        <p:cond delay="0"/>
                      </p:stCondLst>
                      <p:childTnLst>
                        <p:par>
                          <p:cTn id="98" fill="hold">
                            <p:stCondLst>
                              <p:cond delay="0"/>
                            </p:stCondLst>
                            <p:childTnLst>
                              <p:par>
                                <p:cTn id="99" presetID="22" presetClass="exit" presetSubtype="4" fill="hold" nodeType="clickEffect">
                                  <p:stCondLst>
                                    <p:cond delay="0"/>
                                  </p:stCondLst>
                                  <p:childTnLst>
                                    <p:animEffect transition="out" filter="wipe(down)">
                                      <p:cBhvr>
                                        <p:cTn id="100" dur="500"/>
                                        <p:tgtEl>
                                          <p:spTgt spid="90"/>
                                        </p:tgtEl>
                                      </p:cBhvr>
                                    </p:animEffect>
                                    <p:set>
                                      <p:cBhvr>
                                        <p:cTn id="101" dur="1" fill="hold">
                                          <p:stCondLst>
                                            <p:cond delay="499"/>
                                          </p:stCondLst>
                                        </p:cTn>
                                        <p:tgtEl>
                                          <p:spTgt spid="90"/>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0"/>
                  </p:tgtEl>
                </p:cond>
              </p:nextCondLst>
            </p:seq>
            <p:seq concurrent="1" nextAc="seek">
              <p:cTn id="102" restart="whenNotActive" fill="hold" evtFilter="cancelBubble" nodeType="interactiveSeq">
                <p:stCondLst>
                  <p:cond evt="onClick" delay="0">
                    <p:tgtEl>
                      <p:spTgt spid="94"/>
                    </p:tgtEl>
                  </p:cond>
                </p:stCondLst>
                <p:endSync evt="end" delay="0">
                  <p:rtn val="all"/>
                </p:endSync>
                <p:childTnLst>
                  <p:par>
                    <p:cTn id="103" fill="hold">
                      <p:stCondLst>
                        <p:cond delay="0"/>
                      </p:stCondLst>
                      <p:childTnLst>
                        <p:par>
                          <p:cTn id="104" fill="hold">
                            <p:stCondLst>
                              <p:cond delay="0"/>
                            </p:stCondLst>
                            <p:childTnLst>
                              <p:par>
                                <p:cTn id="105" presetID="22" presetClass="exit" presetSubtype="4" fill="hold" nodeType="clickEffect">
                                  <p:stCondLst>
                                    <p:cond delay="0"/>
                                  </p:stCondLst>
                                  <p:childTnLst>
                                    <p:animEffect transition="out" filter="wipe(down)">
                                      <p:cBhvr>
                                        <p:cTn id="106" dur="500"/>
                                        <p:tgtEl>
                                          <p:spTgt spid="94"/>
                                        </p:tgtEl>
                                      </p:cBhvr>
                                    </p:animEffect>
                                    <p:set>
                                      <p:cBhvr>
                                        <p:cTn id="107" dur="1" fill="hold">
                                          <p:stCondLst>
                                            <p:cond delay="499"/>
                                          </p:stCondLst>
                                        </p:cTn>
                                        <p:tgtEl>
                                          <p:spTgt spid="94"/>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4"/>
                  </p:tgtEl>
                </p:cond>
              </p:nextCondLst>
            </p:seq>
            <p:seq concurrent="1" nextAc="seek">
              <p:cTn id="108" restart="whenNotActive" fill="hold" evtFilter="cancelBubble" nodeType="interactiveSeq">
                <p:stCondLst>
                  <p:cond evt="onClick" delay="0">
                    <p:tgtEl>
                      <p:spTgt spid="97"/>
                    </p:tgtEl>
                  </p:cond>
                </p:stCondLst>
                <p:endSync evt="end" delay="0">
                  <p:rtn val="all"/>
                </p:endSync>
                <p:childTnLst>
                  <p:par>
                    <p:cTn id="109" fill="hold">
                      <p:stCondLst>
                        <p:cond delay="0"/>
                      </p:stCondLst>
                      <p:childTnLst>
                        <p:par>
                          <p:cTn id="110" fill="hold">
                            <p:stCondLst>
                              <p:cond delay="0"/>
                            </p:stCondLst>
                            <p:childTnLst>
                              <p:par>
                                <p:cTn id="111" presetID="22" presetClass="exit" presetSubtype="4" fill="hold" nodeType="clickEffect">
                                  <p:stCondLst>
                                    <p:cond delay="0"/>
                                  </p:stCondLst>
                                  <p:childTnLst>
                                    <p:animEffect transition="out" filter="wipe(down)">
                                      <p:cBhvr>
                                        <p:cTn id="112" dur="500"/>
                                        <p:tgtEl>
                                          <p:spTgt spid="97"/>
                                        </p:tgtEl>
                                      </p:cBhvr>
                                    </p:animEffect>
                                    <p:set>
                                      <p:cBhvr>
                                        <p:cTn id="113"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7"/>
                  </p:tgtEl>
                </p:cond>
              </p:nextCondLst>
            </p:seq>
            <p:seq concurrent="1" nextAc="seek">
              <p:cTn id="114" restart="whenNotActive" fill="hold" evtFilter="cancelBubble" nodeType="interactiveSeq">
                <p:stCondLst>
                  <p:cond evt="onClick" delay="0">
                    <p:tgtEl>
                      <p:spTgt spid="100"/>
                    </p:tgtEl>
                  </p:cond>
                </p:stCondLst>
                <p:endSync evt="end" delay="0">
                  <p:rtn val="all"/>
                </p:endSync>
                <p:childTnLst>
                  <p:par>
                    <p:cTn id="115" fill="hold">
                      <p:stCondLst>
                        <p:cond delay="0"/>
                      </p:stCondLst>
                      <p:childTnLst>
                        <p:par>
                          <p:cTn id="116" fill="hold">
                            <p:stCondLst>
                              <p:cond delay="0"/>
                            </p:stCondLst>
                            <p:childTnLst>
                              <p:par>
                                <p:cTn id="117" presetID="22" presetClass="exit" presetSubtype="4" fill="hold" nodeType="clickEffect">
                                  <p:stCondLst>
                                    <p:cond delay="0"/>
                                  </p:stCondLst>
                                  <p:childTnLst>
                                    <p:animEffect transition="out" filter="wipe(down)">
                                      <p:cBhvr>
                                        <p:cTn id="118" dur="500"/>
                                        <p:tgtEl>
                                          <p:spTgt spid="100"/>
                                        </p:tgtEl>
                                      </p:cBhvr>
                                    </p:animEffect>
                                    <p:set>
                                      <p:cBhvr>
                                        <p:cTn id="119" dur="1" fill="hold">
                                          <p:stCondLst>
                                            <p:cond delay="499"/>
                                          </p:stCondLst>
                                        </p:cTn>
                                        <p:tgtEl>
                                          <p:spTgt spid="100"/>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0"/>
                  </p:tgtEl>
                </p:cond>
              </p:nextCondLst>
            </p:seq>
            <p:seq concurrent="1" nextAc="seek">
              <p:cTn id="120" restart="whenNotActive" fill="hold" evtFilter="cancelBubble" nodeType="interactiveSeq">
                <p:stCondLst>
                  <p:cond evt="onClick" delay="0">
                    <p:tgtEl>
                      <p:spTgt spid="103"/>
                    </p:tgtEl>
                  </p:cond>
                </p:stCondLst>
                <p:endSync evt="end" delay="0">
                  <p:rtn val="all"/>
                </p:endSync>
                <p:childTnLst>
                  <p:par>
                    <p:cTn id="121" fill="hold">
                      <p:stCondLst>
                        <p:cond delay="0"/>
                      </p:stCondLst>
                      <p:childTnLst>
                        <p:par>
                          <p:cTn id="122" fill="hold">
                            <p:stCondLst>
                              <p:cond delay="0"/>
                            </p:stCondLst>
                            <p:childTnLst>
                              <p:par>
                                <p:cTn id="123" presetID="22" presetClass="exit" presetSubtype="4" fill="hold" nodeType="clickEffect">
                                  <p:stCondLst>
                                    <p:cond delay="0"/>
                                  </p:stCondLst>
                                  <p:childTnLst>
                                    <p:animEffect transition="out" filter="wipe(down)">
                                      <p:cBhvr>
                                        <p:cTn id="124" dur="500"/>
                                        <p:tgtEl>
                                          <p:spTgt spid="103"/>
                                        </p:tgtEl>
                                      </p:cBhvr>
                                    </p:animEffect>
                                    <p:set>
                                      <p:cBhvr>
                                        <p:cTn id="125" dur="1" fill="hold">
                                          <p:stCondLst>
                                            <p:cond delay="499"/>
                                          </p:stCondLst>
                                        </p:cTn>
                                        <p:tgtEl>
                                          <p:spTgt spid="103"/>
                                        </p:tgtEl>
                                        <p:attrNameLst>
                                          <p:attrName>style.visibility</p:attrName>
                                        </p:attrNameLst>
                                      </p:cBhvr>
                                      <p:to>
                                        <p:strVal val="hidden"/>
                                      </p:to>
                                    </p:set>
                                  </p:childTnLst>
                                  <p:subTnLst>
                                    <p:audio>
                                      <p:cMediaNode>
                                        <p:cTn display="0" masterRel="sameClick">
                                          <p:stCondLst>
                                            <p:cond evt="begin" delay="0">
                                              <p:tn val="123"/>
                                            </p:cond>
                                          </p:stCondLst>
                                          <p:endCondLst>
                                            <p:cond evt="onStopAudio" delay="0">
                                              <p:tgtEl>
                                                <p:sldTgt/>
                                              </p:tgtEl>
                                            </p:cond>
                                          </p:endCondLst>
                                        </p:cTn>
                                        <p:tgtEl>
                                          <p:sndTgt r:embed="rId4" name="Check mark.wav"/>
                                        </p:tgtEl>
                                      </p:cMediaNode>
                                    </p:audio>
                                  </p:sub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105"/>
                                        </p:tgtEl>
                                        <p:attrNameLst>
                                          <p:attrName>style.visibility</p:attrName>
                                        </p:attrNameLst>
                                      </p:cBhvr>
                                      <p:to>
                                        <p:strVal val="visible"/>
                                      </p:to>
                                    </p:set>
                                    <p:animEffect transition="in" filter="wipe(left)">
                                      <p:cBhvr>
                                        <p:cTn id="129" dur="500"/>
                                        <p:tgtEl>
                                          <p:spTgt spid="105"/>
                                        </p:tgtEl>
                                      </p:cBhvr>
                                    </p:animEffect>
                                  </p:childTnLst>
                                </p:cTn>
                              </p:par>
                            </p:childTnLst>
                          </p:cTn>
                        </p:par>
                        <p:par>
                          <p:cTn id="130" fill="hold">
                            <p:stCondLst>
                              <p:cond delay="1000"/>
                            </p:stCondLst>
                            <p:childTnLst>
                              <p:par>
                                <p:cTn id="131" presetID="22" presetClass="entr" presetSubtype="8" fill="hold" grpId="0" nodeType="afterEffect">
                                  <p:stCondLst>
                                    <p:cond delay="0"/>
                                  </p:stCondLst>
                                  <p:childTnLst>
                                    <p:set>
                                      <p:cBhvr>
                                        <p:cTn id="132" dur="1" fill="hold">
                                          <p:stCondLst>
                                            <p:cond delay="0"/>
                                          </p:stCondLst>
                                        </p:cTn>
                                        <p:tgtEl>
                                          <p:spTgt spid="104"/>
                                        </p:tgtEl>
                                        <p:attrNameLst>
                                          <p:attrName>style.visibility</p:attrName>
                                        </p:attrNameLst>
                                      </p:cBhvr>
                                      <p:to>
                                        <p:strVal val="visible"/>
                                      </p:to>
                                    </p:set>
                                    <p:animEffect transition="in" filter="wipe(left)">
                                      <p:cBhvr>
                                        <p:cTn id="133" dur="500"/>
                                        <p:tgtEl>
                                          <p:spTgt spid="104"/>
                                        </p:tgtEl>
                                      </p:cBhvr>
                                    </p:animEffect>
                                  </p:childTnLst>
                                  <p:subTnLst>
                                    <p:audio>
                                      <p:cMediaNode>
                                        <p:cTn display="0" masterRel="sameClick">
                                          <p:stCondLst>
                                            <p:cond evt="begin" delay="0">
                                              <p:tn val="1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3"/>
                  </p:tgtEl>
                </p:cond>
              </p:nextCondLst>
            </p:seq>
            <p:seq concurrent="1" nextAc="seek">
              <p:cTn id="134" restart="whenNotActive" fill="hold" evtFilter="cancelBubble" nodeType="interactiveSeq">
                <p:stCondLst>
                  <p:cond evt="onClick" delay="0">
                    <p:tgtEl>
                      <p:spTgt spid="43"/>
                    </p:tgtEl>
                  </p:cond>
                </p:stCondLst>
                <p:endSync evt="end" delay="0">
                  <p:rtn val="all"/>
                </p:endSync>
                <p:childTnLst>
                  <p:par>
                    <p:cTn id="135" fill="hold">
                      <p:stCondLst>
                        <p:cond delay="0"/>
                      </p:stCondLst>
                      <p:childTnLst>
                        <p:par>
                          <p:cTn id="136" fill="hold">
                            <p:stCondLst>
                              <p:cond delay="0"/>
                            </p:stCondLst>
                            <p:childTnLst>
                              <p:par>
                                <p:cTn id="137" presetID="26" presetClass="emph" presetSubtype="0" fill="hold" nodeType="clickEffect">
                                  <p:stCondLst>
                                    <p:cond delay="0"/>
                                  </p:stCondLst>
                                  <p:childTnLst>
                                    <p:animEffect transition="out" filter="fade">
                                      <p:cBhvr>
                                        <p:cTn id="138" dur="500" tmFilter="0, 0; .2, .5; .8, .5; 1, 0"/>
                                        <p:tgtEl>
                                          <p:spTgt spid="43"/>
                                        </p:tgtEl>
                                      </p:cBhvr>
                                    </p:animEffect>
                                    <p:animScale>
                                      <p:cBhvr>
                                        <p:cTn id="139" dur="250" autoRev="1" fill="hold"/>
                                        <p:tgtEl>
                                          <p:spTgt spid="43"/>
                                        </p:tgtEl>
                                      </p:cBhvr>
                                      <p:by x="105000" y="105000"/>
                                    </p:animScale>
                                  </p:childTnLst>
                                  <p:subTnLst>
                                    <p:audio>
                                      <p:cMediaNode>
                                        <p:cTn display="0" masterRel="sameClick">
                                          <p:stCondLst>
                                            <p:cond evt="begin" delay="0">
                                              <p:tn val="137"/>
                                            </p:cond>
                                          </p:stCondLst>
                                          <p:endCondLst>
                                            <p:cond evt="onStopAudio" delay="0">
                                              <p:tgtEl>
                                                <p:sldTgt/>
                                              </p:tgtEl>
                                            </p:cond>
                                          </p:endCondLst>
                                        </p:cTn>
                                        <p:tgtEl>
                                          <p:sndTgt r:embed="rId5" name="Wrong Buzzer.wav"/>
                                        </p:tgtEl>
                                      </p:cMediaNode>
                                    </p:audio>
                                  </p:subTnLst>
                                </p:cTn>
                              </p:par>
                              <p:par>
                                <p:cTn id="140" presetID="1" presetClass="entr" presetSubtype="0" fill="hold" nodeType="withEffect">
                                  <p:stCondLst>
                                    <p:cond delay="0"/>
                                  </p:stCondLst>
                                  <p:childTnLst>
                                    <p:set>
                                      <p:cBhvr>
                                        <p:cTn id="141" dur="1" fill="hold">
                                          <p:stCondLst>
                                            <p:cond delay="0"/>
                                          </p:stCondLst>
                                        </p:cTn>
                                        <p:tgtEl>
                                          <p:spTgt spid="36"/>
                                        </p:tgtEl>
                                        <p:attrNameLst>
                                          <p:attrName>style.visibility</p:attrName>
                                        </p:attrNameLst>
                                      </p:cBhvr>
                                      <p:to>
                                        <p:strVal val="visible"/>
                                      </p:to>
                                    </p:set>
                                  </p:childTnLst>
                                </p:cTn>
                              </p:par>
                              <p:par>
                                <p:cTn id="142" presetID="1" presetClass="exit" presetSubtype="0" fill="hold" nodeType="withEffect">
                                  <p:stCondLst>
                                    <p:cond delay="500"/>
                                  </p:stCondLst>
                                  <p:childTnLst>
                                    <p:set>
                                      <p:cBhvr>
                                        <p:cTn id="143" dur="1" fill="hold">
                                          <p:stCondLst>
                                            <p:cond delay="0"/>
                                          </p:stCondLst>
                                        </p:cTn>
                                        <p:tgtEl>
                                          <p:spTgt spid="43"/>
                                        </p:tgtEl>
                                        <p:attrNameLst>
                                          <p:attrName>style.visibility</p:attrName>
                                        </p:attrNameLst>
                                      </p:cBhvr>
                                      <p:to>
                                        <p:strVal val="hidden"/>
                                      </p:to>
                                    </p:set>
                                  </p:childTnLst>
                                </p:cTn>
                              </p:par>
                              <p:par>
                                <p:cTn id="144" presetID="1" presetClass="exit" presetSubtype="0" fill="hold" nodeType="withEffect">
                                  <p:stCondLst>
                                    <p:cond delay="2000"/>
                                  </p:stCondLst>
                                  <p:childTnLst>
                                    <p:set>
                                      <p:cBhvr>
                                        <p:cTn id="14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6" restart="whenNotActive" fill="hold" evtFilter="cancelBubble" nodeType="interactiveSeq">
                <p:stCondLst>
                  <p:cond evt="onClick" delay="0">
                    <p:tgtEl>
                      <p:spTgt spid="42"/>
                    </p:tgtEl>
                  </p:cond>
                </p:stCondLst>
                <p:endSync evt="end" delay="0">
                  <p:rtn val="all"/>
                </p:endSync>
                <p:childTnLst>
                  <p:par>
                    <p:cTn id="147" fill="hold">
                      <p:stCondLst>
                        <p:cond delay="0"/>
                      </p:stCondLst>
                      <p:childTnLst>
                        <p:par>
                          <p:cTn id="148" fill="hold">
                            <p:stCondLst>
                              <p:cond delay="0"/>
                            </p:stCondLst>
                            <p:childTnLst>
                              <p:par>
                                <p:cTn id="149" presetID="26" presetClass="emph" presetSubtype="0" fill="hold" nodeType="clickEffect">
                                  <p:stCondLst>
                                    <p:cond delay="0"/>
                                  </p:stCondLst>
                                  <p:childTnLst>
                                    <p:animEffect transition="out" filter="fade">
                                      <p:cBhvr>
                                        <p:cTn id="150" dur="500" tmFilter="0, 0; .2, .5; .8, .5; 1, 0"/>
                                        <p:tgtEl>
                                          <p:spTgt spid="42"/>
                                        </p:tgtEl>
                                      </p:cBhvr>
                                    </p:animEffect>
                                    <p:animScale>
                                      <p:cBhvr>
                                        <p:cTn id="151" dur="250" autoRev="1" fill="hold"/>
                                        <p:tgtEl>
                                          <p:spTgt spid="42"/>
                                        </p:tgtEl>
                                      </p:cBhvr>
                                      <p:by x="105000" y="105000"/>
                                    </p:animScale>
                                  </p:childTnLst>
                                  <p:subTnLst>
                                    <p:audio>
                                      <p:cMediaNode>
                                        <p:cTn display="0" masterRel="sameClick">
                                          <p:stCondLst>
                                            <p:cond evt="begin" delay="0">
                                              <p:tn val="149"/>
                                            </p:cond>
                                          </p:stCondLst>
                                          <p:endCondLst>
                                            <p:cond evt="onStopAudio" delay="0">
                                              <p:tgtEl>
                                                <p:sldTgt/>
                                              </p:tgtEl>
                                            </p:cond>
                                          </p:endCondLst>
                                        </p:cTn>
                                        <p:tgtEl>
                                          <p:sndTgt r:embed="rId5" name="Wrong Buzzer.wav"/>
                                        </p:tgtEl>
                                      </p:cMediaNode>
                                    </p:audio>
                                  </p:subTnLst>
                                </p:cTn>
                              </p:par>
                              <p:par>
                                <p:cTn id="152" presetID="1" presetClass="entr" presetSubtype="0" fill="hold" nodeType="withEffect">
                                  <p:stCondLst>
                                    <p:cond delay="0"/>
                                  </p:stCondLst>
                                  <p:childTnLst>
                                    <p:set>
                                      <p:cBhvr>
                                        <p:cTn id="153" dur="1" fill="hold">
                                          <p:stCondLst>
                                            <p:cond delay="0"/>
                                          </p:stCondLst>
                                        </p:cTn>
                                        <p:tgtEl>
                                          <p:spTgt spid="37"/>
                                        </p:tgtEl>
                                        <p:attrNameLst>
                                          <p:attrName>style.visibility</p:attrName>
                                        </p:attrNameLst>
                                      </p:cBhvr>
                                      <p:to>
                                        <p:strVal val="visible"/>
                                      </p:to>
                                    </p:set>
                                  </p:childTnLst>
                                </p:cTn>
                              </p:par>
                              <p:par>
                                <p:cTn id="154" presetID="1" presetClass="exit" presetSubtype="0" fill="hold" nodeType="withEffect">
                                  <p:stCondLst>
                                    <p:cond delay="500"/>
                                  </p:stCondLst>
                                  <p:childTnLst>
                                    <p:set>
                                      <p:cBhvr>
                                        <p:cTn id="155" dur="1" fill="hold">
                                          <p:stCondLst>
                                            <p:cond delay="0"/>
                                          </p:stCondLst>
                                        </p:cTn>
                                        <p:tgtEl>
                                          <p:spTgt spid="42"/>
                                        </p:tgtEl>
                                        <p:attrNameLst>
                                          <p:attrName>style.visibility</p:attrName>
                                        </p:attrNameLst>
                                      </p:cBhvr>
                                      <p:to>
                                        <p:strVal val="hidden"/>
                                      </p:to>
                                    </p:set>
                                  </p:childTnLst>
                                </p:cTn>
                              </p:par>
                              <p:par>
                                <p:cTn id="156" presetID="1" presetClass="exit" presetSubtype="0" fill="hold" nodeType="withEffect">
                                  <p:stCondLst>
                                    <p:cond delay="2000"/>
                                  </p:stCondLst>
                                  <p:childTnLst>
                                    <p:set>
                                      <p:cBhvr>
                                        <p:cTn id="157"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8" restart="whenNotActive" fill="hold" evtFilter="cancelBubble" nodeType="interactiveSeq">
                <p:stCondLst>
                  <p:cond evt="onClick" delay="0">
                    <p:tgtEl>
                      <p:spTgt spid="41"/>
                    </p:tgtEl>
                  </p:cond>
                </p:stCondLst>
                <p:endSync evt="end" delay="0">
                  <p:rtn val="all"/>
                </p:endSync>
                <p:childTnLst>
                  <p:par>
                    <p:cTn id="159" fill="hold">
                      <p:stCondLst>
                        <p:cond delay="0"/>
                      </p:stCondLst>
                      <p:childTnLst>
                        <p:par>
                          <p:cTn id="160" fill="hold">
                            <p:stCondLst>
                              <p:cond delay="0"/>
                            </p:stCondLst>
                            <p:childTnLst>
                              <p:par>
                                <p:cTn id="161" presetID="26" presetClass="emph" presetSubtype="0" fill="hold" nodeType="clickEffect">
                                  <p:stCondLst>
                                    <p:cond delay="0"/>
                                  </p:stCondLst>
                                  <p:childTnLst>
                                    <p:animEffect transition="out" filter="fade">
                                      <p:cBhvr>
                                        <p:cTn id="162" dur="500" tmFilter="0, 0; .2, .5; .8, .5; 1, 0"/>
                                        <p:tgtEl>
                                          <p:spTgt spid="41"/>
                                        </p:tgtEl>
                                      </p:cBhvr>
                                    </p:animEffect>
                                    <p:animScale>
                                      <p:cBhvr>
                                        <p:cTn id="163" dur="250" autoRev="1" fill="hold"/>
                                        <p:tgtEl>
                                          <p:spTgt spid="41"/>
                                        </p:tgtEl>
                                      </p:cBhvr>
                                      <p:by x="105000" y="105000"/>
                                    </p:animScale>
                                  </p:childTnLst>
                                  <p:subTnLst>
                                    <p:audio>
                                      <p:cMediaNode>
                                        <p:cTn display="0" masterRel="sameClick">
                                          <p:stCondLst>
                                            <p:cond evt="begin" delay="0">
                                              <p:tn val="161"/>
                                            </p:cond>
                                          </p:stCondLst>
                                          <p:endCondLst>
                                            <p:cond evt="onStopAudio" delay="0">
                                              <p:tgtEl>
                                                <p:sldTgt/>
                                              </p:tgtEl>
                                            </p:cond>
                                          </p:endCondLst>
                                        </p:cTn>
                                        <p:tgtEl>
                                          <p:sndTgt r:embed="rId5" name="Wrong Buzzer.wav"/>
                                        </p:tgtEl>
                                      </p:cMediaNode>
                                    </p:audio>
                                  </p:subTnLst>
                                </p:cTn>
                              </p:par>
                              <p:par>
                                <p:cTn id="164" presetID="1" presetClass="entr" presetSubtype="0" fill="hold" nodeType="withEffect">
                                  <p:stCondLst>
                                    <p:cond delay="0"/>
                                  </p:stCondLst>
                                  <p:childTnLst>
                                    <p:set>
                                      <p:cBhvr>
                                        <p:cTn id="165" dur="1" fill="hold">
                                          <p:stCondLst>
                                            <p:cond delay="0"/>
                                          </p:stCondLst>
                                        </p:cTn>
                                        <p:tgtEl>
                                          <p:spTgt spid="38"/>
                                        </p:tgtEl>
                                        <p:attrNameLst>
                                          <p:attrName>style.visibility</p:attrName>
                                        </p:attrNameLst>
                                      </p:cBhvr>
                                      <p:to>
                                        <p:strVal val="visible"/>
                                      </p:to>
                                    </p:set>
                                  </p:childTnLst>
                                </p:cTn>
                              </p:par>
                              <p:par>
                                <p:cTn id="166" presetID="1" presetClass="exit" presetSubtype="0" fill="hold" nodeType="withEffect">
                                  <p:stCondLst>
                                    <p:cond delay="500"/>
                                  </p:stCondLst>
                                  <p:childTnLst>
                                    <p:set>
                                      <p:cBhvr>
                                        <p:cTn id="167" dur="1" fill="hold">
                                          <p:stCondLst>
                                            <p:cond delay="0"/>
                                          </p:stCondLst>
                                        </p:cTn>
                                        <p:tgtEl>
                                          <p:spTgt spid="41"/>
                                        </p:tgtEl>
                                        <p:attrNameLst>
                                          <p:attrName>style.visibility</p:attrName>
                                        </p:attrNameLst>
                                      </p:cBhvr>
                                      <p:to>
                                        <p:strVal val="hidden"/>
                                      </p:to>
                                    </p:set>
                                  </p:childTnLst>
                                </p:cTn>
                              </p:par>
                              <p:par>
                                <p:cTn id="168" presetID="1" presetClass="exit" presetSubtype="0" fill="hold" nodeType="withEffect">
                                  <p:stCondLst>
                                    <p:cond delay="2000"/>
                                  </p:stCondLst>
                                  <p:childTnLst>
                                    <p:set>
                                      <p:cBhvr>
                                        <p:cTn id="169"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70" restart="whenNotActive" fill="hold" evtFilter="cancelBubble" nodeType="interactiveSeq">
                <p:stCondLst>
                  <p:cond evt="onClick" delay="0">
                    <p:tgtEl>
                      <p:spTgt spid="39"/>
                    </p:tgtEl>
                  </p:cond>
                </p:stCondLst>
                <p:endSync evt="end" delay="0">
                  <p:rtn val="all"/>
                </p:endSync>
                <p:childTnLst>
                  <p:par>
                    <p:cTn id="171" fill="hold">
                      <p:stCondLst>
                        <p:cond delay="0"/>
                      </p:stCondLst>
                      <p:childTnLst>
                        <p:par>
                          <p:cTn id="172" fill="hold">
                            <p:stCondLst>
                              <p:cond delay="0"/>
                            </p:stCondLst>
                            <p:childTnLst>
                              <p:par>
                                <p:cTn id="173" presetID="26" presetClass="emph" presetSubtype="0" fill="hold" nodeType="clickEffect">
                                  <p:stCondLst>
                                    <p:cond delay="0"/>
                                  </p:stCondLst>
                                  <p:childTnLst>
                                    <p:animEffect transition="out" filter="fade">
                                      <p:cBhvr>
                                        <p:cTn id="174" dur="500" tmFilter="0, 0; .2, .5; .8, .5; 1, 0"/>
                                        <p:tgtEl>
                                          <p:spTgt spid="39"/>
                                        </p:tgtEl>
                                      </p:cBhvr>
                                    </p:animEffect>
                                    <p:animScale>
                                      <p:cBhvr>
                                        <p:cTn id="175" dur="250" autoRev="1" fill="hold"/>
                                        <p:tgtEl>
                                          <p:spTgt spid="39"/>
                                        </p:tgtEl>
                                      </p:cBhvr>
                                      <p:by x="105000" y="105000"/>
                                    </p:animScale>
                                  </p:childTnLst>
                                  <p:subTnLst>
                                    <p:audio>
                                      <p:cMediaNode>
                                        <p:cTn display="0" masterRel="sameClick">
                                          <p:stCondLst>
                                            <p:cond evt="begin" delay="0">
                                              <p:tn val="173"/>
                                            </p:cond>
                                          </p:stCondLst>
                                          <p:endCondLst>
                                            <p:cond evt="onStopAudio" delay="0">
                                              <p:tgtEl>
                                                <p:sldTgt/>
                                              </p:tgtEl>
                                            </p:cond>
                                          </p:endCondLst>
                                        </p:cTn>
                                        <p:tgtEl>
                                          <p:sndTgt r:embed="rId5" name="Wrong Buzzer.wav"/>
                                        </p:tgtEl>
                                      </p:cMediaNode>
                                    </p:audio>
                                  </p:subTnLst>
                                </p:cTn>
                              </p:par>
                              <p:par>
                                <p:cTn id="176" presetID="1" presetClass="entr" presetSubtype="0" fill="hold" nodeType="withEffect">
                                  <p:stCondLst>
                                    <p:cond delay="0"/>
                                  </p:stCondLst>
                                  <p:childTnLst>
                                    <p:set>
                                      <p:cBhvr>
                                        <p:cTn id="177" dur="1" fill="hold">
                                          <p:stCondLst>
                                            <p:cond delay="0"/>
                                          </p:stCondLst>
                                        </p:cTn>
                                        <p:tgtEl>
                                          <p:spTgt spid="40"/>
                                        </p:tgtEl>
                                        <p:attrNameLst>
                                          <p:attrName>style.visibility</p:attrName>
                                        </p:attrNameLst>
                                      </p:cBhvr>
                                      <p:to>
                                        <p:strVal val="visible"/>
                                      </p:to>
                                    </p:set>
                                  </p:childTnLst>
                                </p:cTn>
                              </p:par>
                              <p:par>
                                <p:cTn id="178" presetID="23" presetClass="exit" presetSubtype="32" fill="hold" nodeType="withEffect">
                                  <p:stCondLst>
                                    <p:cond delay="2000"/>
                                  </p:stCondLst>
                                  <p:childTnLst>
                                    <p:anim calcmode="lin" valueType="num">
                                      <p:cBhvr>
                                        <p:cTn id="179" dur="500"/>
                                        <p:tgtEl>
                                          <p:spTgt spid="39"/>
                                        </p:tgtEl>
                                        <p:attrNameLst>
                                          <p:attrName>ppt_w</p:attrName>
                                        </p:attrNameLst>
                                      </p:cBhvr>
                                      <p:tavLst>
                                        <p:tav tm="0">
                                          <p:val>
                                            <p:strVal val="ppt_w"/>
                                          </p:val>
                                        </p:tav>
                                        <p:tav tm="100000">
                                          <p:val>
                                            <p:fltVal val="0"/>
                                          </p:val>
                                        </p:tav>
                                      </p:tavLst>
                                    </p:anim>
                                    <p:anim calcmode="lin" valueType="num">
                                      <p:cBhvr>
                                        <p:cTn id="180" dur="500"/>
                                        <p:tgtEl>
                                          <p:spTgt spid="39"/>
                                        </p:tgtEl>
                                        <p:attrNameLst>
                                          <p:attrName>ppt_h</p:attrName>
                                        </p:attrNameLst>
                                      </p:cBhvr>
                                      <p:tavLst>
                                        <p:tav tm="0">
                                          <p:val>
                                            <p:strVal val="ppt_h"/>
                                          </p:val>
                                        </p:tav>
                                        <p:tav tm="100000">
                                          <p:val>
                                            <p:fltVal val="0"/>
                                          </p:val>
                                        </p:tav>
                                      </p:tavLst>
                                    </p:anim>
                                    <p:set>
                                      <p:cBhvr>
                                        <p:cTn id="181" dur="1" fill="hold">
                                          <p:stCondLst>
                                            <p:cond delay="499"/>
                                          </p:stCondLst>
                                        </p:cTn>
                                        <p:tgtEl>
                                          <p:spTgt spid="39"/>
                                        </p:tgtEl>
                                        <p:attrNameLst>
                                          <p:attrName>style.visibility</p:attrName>
                                        </p:attrNameLst>
                                      </p:cBhvr>
                                      <p:to>
                                        <p:strVal val="hidden"/>
                                      </p:to>
                                    </p:set>
                                  </p:childTnLst>
                                </p:cTn>
                              </p:par>
                              <p:par>
                                <p:cTn id="182" presetID="1" presetClass="exit" presetSubtype="0" fill="hold" nodeType="withEffect">
                                  <p:stCondLst>
                                    <p:cond delay="2000"/>
                                  </p:stCondLst>
                                  <p:childTnLst>
                                    <p:set>
                                      <p:cBhvr>
                                        <p:cTn id="183"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05" grpId="0" animBg="1"/>
      <p:bldP spid="104" grpId="0" animBg="1"/>
      <p:bldP spid="24" grpId="0"/>
      <p:bldP spid="25" grpId="0"/>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DF"/>
        </a:solidFill>
        <a:effectLst/>
      </p:bgPr>
    </p:bg>
    <p:spTree>
      <p:nvGrpSpPr>
        <p:cNvPr id="1" name=""/>
        <p:cNvGrpSpPr/>
        <p:nvPr/>
      </p:nvGrpSpPr>
      <p:grpSpPr>
        <a:xfrm>
          <a:off x="0" y="0"/>
          <a:ext cx="0" cy="0"/>
          <a:chOff x="0" y="0"/>
          <a:chExt cx="0" cy="0"/>
        </a:xfrm>
      </p:grpSpPr>
      <p:grpSp>
        <p:nvGrpSpPr>
          <p:cNvPr id="20" name="Group 19" descr="n11 zalo Dinh Bac">
            <a:extLst>
              <a:ext uri="{FF2B5EF4-FFF2-40B4-BE49-F238E27FC236}">
                <a16:creationId xmlns:a16="http://schemas.microsoft.com/office/drawing/2014/main" id="{B2DFC82F-9DD5-750C-4A53-6C84853A205C}"/>
              </a:ext>
            </a:extLst>
          </p:cNvPr>
          <p:cNvGrpSpPr/>
          <p:nvPr/>
        </p:nvGrpSpPr>
        <p:grpSpPr>
          <a:xfrm>
            <a:off x="-776310" y="985858"/>
            <a:ext cx="5546622" cy="3390115"/>
            <a:chOff x="-776310" y="689003"/>
            <a:chExt cx="5546622" cy="3390115"/>
          </a:xfrm>
        </p:grpSpPr>
        <p:sp>
          <p:nvSpPr>
            <p:cNvPr id="2" name="Freeform 2"/>
            <p:cNvSpPr/>
            <p:nvPr/>
          </p:nvSpPr>
          <p:spPr>
            <a:xfrm>
              <a:off x="817884" y="689003"/>
              <a:ext cx="2358234" cy="2660686"/>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0F5E4ACE-9139-EA0D-788A-DCEE086A060D}"/>
                </a:ext>
              </a:extLst>
            </p:cNvPr>
            <p:cNvSpPr txBox="1"/>
            <p:nvPr/>
          </p:nvSpPr>
          <p:spPr>
            <a:xfrm>
              <a:off x="-776310" y="3643358"/>
              <a:ext cx="5546622" cy="435760"/>
            </a:xfrm>
            <a:prstGeom prst="rect">
              <a:avLst/>
            </a:prstGeom>
          </p:spPr>
          <p:txBody>
            <a:bodyPr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Nồi cơm điện</a:t>
              </a:r>
            </a:p>
          </p:txBody>
        </p:sp>
      </p:grpSp>
      <p:grpSp>
        <p:nvGrpSpPr>
          <p:cNvPr id="21" name="Group 20" descr="n11 zalo Dinh Bac">
            <a:extLst>
              <a:ext uri="{FF2B5EF4-FFF2-40B4-BE49-F238E27FC236}">
                <a16:creationId xmlns:a16="http://schemas.microsoft.com/office/drawing/2014/main" id="{EEDBDEF0-7FD5-5278-7E55-F11666433927}"/>
              </a:ext>
            </a:extLst>
          </p:cNvPr>
          <p:cNvGrpSpPr/>
          <p:nvPr/>
        </p:nvGrpSpPr>
        <p:grpSpPr>
          <a:xfrm>
            <a:off x="-518908" y="6115574"/>
            <a:ext cx="5546622" cy="3562882"/>
            <a:chOff x="3368778" y="495300"/>
            <a:chExt cx="5546622" cy="3562882"/>
          </a:xfrm>
        </p:grpSpPr>
        <p:sp>
          <p:nvSpPr>
            <p:cNvPr id="9" name="Freeform 9"/>
            <p:cNvSpPr/>
            <p:nvPr/>
          </p:nvSpPr>
          <p:spPr>
            <a:xfrm>
              <a:off x="4411198" y="495300"/>
              <a:ext cx="3648676" cy="346344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8E1A0224-F21B-A725-57B0-145DA0364CF2}"/>
                </a:ext>
              </a:extLst>
            </p:cNvPr>
            <p:cNvSpPr txBox="1"/>
            <p:nvPr/>
          </p:nvSpPr>
          <p:spPr>
            <a:xfrm>
              <a:off x="3368778" y="3622422"/>
              <a:ext cx="5546622" cy="435760"/>
            </a:xfrm>
            <a:prstGeom prst="rect">
              <a:avLst/>
            </a:prstGeom>
          </p:spPr>
          <p:txBody>
            <a:bodyPr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Tivi</a:t>
              </a:r>
            </a:p>
          </p:txBody>
        </p:sp>
      </p:grpSp>
      <p:grpSp>
        <p:nvGrpSpPr>
          <p:cNvPr id="22" name="Group 21" descr="n11 zalo Dinh Bac">
            <a:extLst>
              <a:ext uri="{FF2B5EF4-FFF2-40B4-BE49-F238E27FC236}">
                <a16:creationId xmlns:a16="http://schemas.microsoft.com/office/drawing/2014/main" id="{EAF0A423-5BA8-A48C-CE0F-94CE7A6D0227}"/>
              </a:ext>
            </a:extLst>
          </p:cNvPr>
          <p:cNvGrpSpPr/>
          <p:nvPr/>
        </p:nvGrpSpPr>
        <p:grpSpPr>
          <a:xfrm>
            <a:off x="13200501" y="6966958"/>
            <a:ext cx="5546622" cy="2561111"/>
            <a:chOff x="8273520" y="1417545"/>
            <a:chExt cx="5546622" cy="2561111"/>
          </a:xfrm>
        </p:grpSpPr>
        <p:sp>
          <p:nvSpPr>
            <p:cNvPr id="3" name="Freeform 3"/>
            <p:cNvSpPr/>
            <p:nvPr/>
          </p:nvSpPr>
          <p:spPr>
            <a:xfrm>
              <a:off x="9144000" y="1417545"/>
              <a:ext cx="3805663" cy="1932144"/>
            </a:xfrm>
            <a:custGeom>
              <a:avLst/>
              <a:gdLst/>
              <a:ahLst/>
              <a:cxnLst/>
              <a:rect l="l" t="t" r="r" b="b"/>
              <a:pathLst>
                <a:path w="4554392" h="2282889">
                  <a:moveTo>
                    <a:pt x="0" y="0"/>
                  </a:moveTo>
                  <a:lnTo>
                    <a:pt x="4554392" y="0"/>
                  </a:lnTo>
                  <a:lnTo>
                    <a:pt x="4554392" y="2282890"/>
                  </a:lnTo>
                  <a:lnTo>
                    <a:pt x="0" y="22828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CCAB7555-2406-39A6-22FE-D455BCBA6BD2}"/>
                </a:ext>
              </a:extLst>
            </p:cNvPr>
            <p:cNvSpPr txBox="1"/>
            <p:nvPr/>
          </p:nvSpPr>
          <p:spPr>
            <a:xfrm>
              <a:off x="8273520" y="3542896"/>
              <a:ext cx="5546622" cy="435760"/>
            </a:xfrm>
            <a:prstGeom prst="rect">
              <a:avLst/>
            </a:prstGeom>
          </p:spPr>
          <p:txBody>
            <a:bodyPr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Bàn là</a:t>
              </a:r>
            </a:p>
          </p:txBody>
        </p:sp>
      </p:grpSp>
      <p:grpSp>
        <p:nvGrpSpPr>
          <p:cNvPr id="23" name="Group 22" descr="n11 zalo Dinh Bac">
            <a:extLst>
              <a:ext uri="{FF2B5EF4-FFF2-40B4-BE49-F238E27FC236}">
                <a16:creationId xmlns:a16="http://schemas.microsoft.com/office/drawing/2014/main" id="{9799F089-0AD3-B787-4F2A-BF3C2049B994}"/>
              </a:ext>
            </a:extLst>
          </p:cNvPr>
          <p:cNvGrpSpPr/>
          <p:nvPr/>
        </p:nvGrpSpPr>
        <p:grpSpPr>
          <a:xfrm>
            <a:off x="2347850" y="1072376"/>
            <a:ext cx="5546622" cy="3303597"/>
            <a:chOff x="13106400" y="595533"/>
            <a:chExt cx="5546622" cy="3303597"/>
          </a:xfrm>
        </p:grpSpPr>
        <p:sp>
          <p:nvSpPr>
            <p:cNvPr id="4" name="Freeform 4"/>
            <p:cNvSpPr/>
            <p:nvPr/>
          </p:nvSpPr>
          <p:spPr>
            <a:xfrm>
              <a:off x="14706600" y="595533"/>
              <a:ext cx="3060087" cy="2754156"/>
            </a:xfrm>
            <a:custGeom>
              <a:avLst/>
              <a:gdLst/>
              <a:ahLst/>
              <a:cxnLst/>
              <a:rect l="l" t="t" r="r" b="b"/>
              <a:pathLst>
                <a:path w="4099369" h="4114800">
                  <a:moveTo>
                    <a:pt x="0" y="0"/>
                  </a:moveTo>
                  <a:lnTo>
                    <a:pt x="4099370" y="0"/>
                  </a:lnTo>
                  <a:lnTo>
                    <a:pt x="409937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0CF967AB-FDEF-730D-42F5-1332F25727C9}"/>
                </a:ext>
              </a:extLst>
            </p:cNvPr>
            <p:cNvSpPr txBox="1"/>
            <p:nvPr/>
          </p:nvSpPr>
          <p:spPr>
            <a:xfrm>
              <a:off x="13106400" y="3463370"/>
              <a:ext cx="5546622" cy="435760"/>
            </a:xfrm>
            <a:prstGeom prst="rect">
              <a:avLst/>
            </a:prstGeom>
          </p:spPr>
          <p:txBody>
            <a:bodyPr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Máy sấy tóc</a:t>
              </a:r>
            </a:p>
          </p:txBody>
        </p:sp>
      </p:grpSp>
      <p:grpSp>
        <p:nvGrpSpPr>
          <p:cNvPr id="24" name="Group 23" descr="n11 zalo Dinh Bac">
            <a:extLst>
              <a:ext uri="{FF2B5EF4-FFF2-40B4-BE49-F238E27FC236}">
                <a16:creationId xmlns:a16="http://schemas.microsoft.com/office/drawing/2014/main" id="{6E9C3952-FB3B-EE6D-27F0-9C1E1F129EE1}"/>
              </a:ext>
            </a:extLst>
          </p:cNvPr>
          <p:cNvGrpSpPr/>
          <p:nvPr/>
        </p:nvGrpSpPr>
        <p:grpSpPr>
          <a:xfrm>
            <a:off x="5885871" y="771583"/>
            <a:ext cx="5546622" cy="3634407"/>
            <a:chOff x="-822222" y="5958278"/>
            <a:chExt cx="5546622" cy="3634407"/>
          </a:xfrm>
        </p:grpSpPr>
        <p:sp>
          <p:nvSpPr>
            <p:cNvPr id="8" name="Freeform 8"/>
            <p:cNvSpPr/>
            <p:nvPr/>
          </p:nvSpPr>
          <p:spPr>
            <a:xfrm>
              <a:off x="586512" y="5958278"/>
              <a:ext cx="2358234" cy="3182223"/>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10"/>
              <a:stretch>
                <a:fillRect/>
              </a:stretch>
            </a:blipFill>
          </p:spPr>
          <p:txBody>
            <a:bodyPr/>
            <a:lstStyle/>
            <a:p>
              <a:endParaRPr lang="en-US"/>
            </a:p>
          </p:txBody>
        </p:sp>
        <p:sp>
          <p:nvSpPr>
            <p:cNvPr id="15" name="TextBox 14">
              <a:extLst>
                <a:ext uri="{FF2B5EF4-FFF2-40B4-BE49-F238E27FC236}">
                  <a16:creationId xmlns:a16="http://schemas.microsoft.com/office/drawing/2014/main" id="{9424ADE6-683E-C9F5-413C-44FCDEE939CA}"/>
                </a:ext>
              </a:extLst>
            </p:cNvPr>
            <p:cNvSpPr txBox="1"/>
            <p:nvPr/>
          </p:nvSpPr>
          <p:spPr>
            <a:xfrm>
              <a:off x="-822222" y="9156925"/>
              <a:ext cx="5546622" cy="435760"/>
            </a:xfrm>
            <a:prstGeom prst="rect">
              <a:avLst/>
            </a:prstGeom>
          </p:spPr>
          <p:txBody>
            <a:bodyPr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Vợt muỗi</a:t>
              </a:r>
            </a:p>
          </p:txBody>
        </p:sp>
      </p:grpSp>
      <p:grpSp>
        <p:nvGrpSpPr>
          <p:cNvPr id="25" name="Group 24" descr="n11 zalo Dinh Bac">
            <a:extLst>
              <a:ext uri="{FF2B5EF4-FFF2-40B4-BE49-F238E27FC236}">
                <a16:creationId xmlns:a16="http://schemas.microsoft.com/office/drawing/2014/main" id="{A28BDBA3-A684-8450-1C21-BB4909B31F4B}"/>
              </a:ext>
            </a:extLst>
          </p:cNvPr>
          <p:cNvGrpSpPr/>
          <p:nvPr/>
        </p:nvGrpSpPr>
        <p:grpSpPr>
          <a:xfrm>
            <a:off x="10378211" y="435664"/>
            <a:ext cx="3604561" cy="4020906"/>
            <a:chOff x="2841400" y="5558186"/>
            <a:chExt cx="3604561" cy="4020906"/>
          </a:xfrm>
        </p:grpSpPr>
        <p:sp>
          <p:nvSpPr>
            <p:cNvPr id="6" name="Freeform 6"/>
            <p:cNvSpPr/>
            <p:nvPr/>
          </p:nvSpPr>
          <p:spPr>
            <a:xfrm>
              <a:off x="2841400" y="5558186"/>
              <a:ext cx="3153361" cy="3182223"/>
            </a:xfrm>
            <a:custGeom>
              <a:avLst/>
              <a:gdLst/>
              <a:ahLst/>
              <a:cxnLst/>
              <a:rect l="l" t="t" r="r" b="b"/>
              <a:pathLst>
                <a:path w="2231898" h="2355565">
                  <a:moveTo>
                    <a:pt x="0" y="0"/>
                  </a:moveTo>
                  <a:lnTo>
                    <a:pt x="2231898" y="0"/>
                  </a:lnTo>
                  <a:lnTo>
                    <a:pt x="2231898" y="2355565"/>
                  </a:lnTo>
                  <a:lnTo>
                    <a:pt x="0" y="23555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3B4B3EFE-B621-243D-BB65-A8AD202B92A2}"/>
                </a:ext>
              </a:extLst>
            </p:cNvPr>
            <p:cNvSpPr txBox="1"/>
            <p:nvPr/>
          </p:nvSpPr>
          <p:spPr>
            <a:xfrm>
              <a:off x="2871835" y="9156925"/>
              <a:ext cx="3574126" cy="422167"/>
            </a:xfrm>
            <a:prstGeom prst="rect">
              <a:avLst/>
            </a:prstGeom>
          </p:spPr>
          <p:txBody>
            <a:bodyPr wrap="square"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Quạt tích điện cầm tay</a:t>
              </a:r>
            </a:p>
          </p:txBody>
        </p:sp>
      </p:grpSp>
      <p:grpSp>
        <p:nvGrpSpPr>
          <p:cNvPr id="26" name="Group 25" descr="n11 zalo Dinh Bac">
            <a:extLst>
              <a:ext uri="{FF2B5EF4-FFF2-40B4-BE49-F238E27FC236}">
                <a16:creationId xmlns:a16="http://schemas.microsoft.com/office/drawing/2014/main" id="{4C75C837-1C44-776C-0AA9-86BB042FD925}"/>
              </a:ext>
            </a:extLst>
          </p:cNvPr>
          <p:cNvGrpSpPr/>
          <p:nvPr/>
        </p:nvGrpSpPr>
        <p:grpSpPr>
          <a:xfrm>
            <a:off x="9791232" y="6196652"/>
            <a:ext cx="3902688" cy="3518848"/>
            <a:chOff x="6031010" y="5743192"/>
            <a:chExt cx="3902688" cy="3518848"/>
          </a:xfrm>
        </p:grpSpPr>
        <p:sp>
          <p:nvSpPr>
            <p:cNvPr id="5" name="Freeform 5"/>
            <p:cNvSpPr/>
            <p:nvPr/>
          </p:nvSpPr>
          <p:spPr>
            <a:xfrm>
              <a:off x="6031010" y="5743192"/>
              <a:ext cx="3902688" cy="2997217"/>
            </a:xfrm>
            <a:custGeom>
              <a:avLst/>
              <a:gdLst/>
              <a:ahLst/>
              <a:cxnLst/>
              <a:rect l="l" t="t" r="r" b="b"/>
              <a:pathLst>
                <a:path w="3902688" h="2600166">
                  <a:moveTo>
                    <a:pt x="0" y="0"/>
                  </a:moveTo>
                  <a:lnTo>
                    <a:pt x="3902688" y="0"/>
                  </a:lnTo>
                  <a:lnTo>
                    <a:pt x="3902688" y="2600166"/>
                  </a:lnTo>
                  <a:lnTo>
                    <a:pt x="0" y="26001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2C10D7E-E7E9-EC32-21C0-EC60E671D81B}"/>
                </a:ext>
              </a:extLst>
            </p:cNvPr>
            <p:cNvSpPr txBox="1"/>
            <p:nvPr/>
          </p:nvSpPr>
          <p:spPr>
            <a:xfrm>
              <a:off x="6629400" y="8839873"/>
              <a:ext cx="3066646" cy="422167"/>
            </a:xfrm>
            <a:prstGeom prst="rect">
              <a:avLst/>
            </a:prstGeom>
          </p:spPr>
          <p:txBody>
            <a:bodyPr wrap="square"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Điện thoại di động</a:t>
              </a:r>
            </a:p>
          </p:txBody>
        </p:sp>
      </p:grpSp>
      <p:grpSp>
        <p:nvGrpSpPr>
          <p:cNvPr id="27" name="Group 26" descr="n11 zalo Dinh Bac">
            <a:extLst>
              <a:ext uri="{FF2B5EF4-FFF2-40B4-BE49-F238E27FC236}">
                <a16:creationId xmlns:a16="http://schemas.microsoft.com/office/drawing/2014/main" id="{47EE55A5-82ED-9762-550D-51BB8A841B20}"/>
              </a:ext>
            </a:extLst>
          </p:cNvPr>
          <p:cNvGrpSpPr/>
          <p:nvPr/>
        </p:nvGrpSpPr>
        <p:grpSpPr>
          <a:xfrm>
            <a:off x="14302812" y="1179269"/>
            <a:ext cx="3160185" cy="3398031"/>
            <a:chOff x="10403415" y="6166886"/>
            <a:chExt cx="3160185" cy="3398031"/>
          </a:xfrm>
        </p:grpSpPr>
        <p:sp>
          <p:nvSpPr>
            <p:cNvPr id="10" name="Freeform 10"/>
            <p:cNvSpPr/>
            <p:nvPr/>
          </p:nvSpPr>
          <p:spPr>
            <a:xfrm>
              <a:off x="10403415" y="6166886"/>
              <a:ext cx="3160185" cy="2692416"/>
            </a:xfrm>
            <a:custGeom>
              <a:avLst/>
              <a:gdLst/>
              <a:ahLst/>
              <a:cxnLst/>
              <a:rect l="l" t="t" r="r" b="b"/>
              <a:pathLst>
                <a:path w="4760385" h="3885664">
                  <a:moveTo>
                    <a:pt x="0" y="0"/>
                  </a:moveTo>
                  <a:lnTo>
                    <a:pt x="4760385" y="0"/>
                  </a:lnTo>
                  <a:lnTo>
                    <a:pt x="4760385" y="3885664"/>
                  </a:lnTo>
                  <a:lnTo>
                    <a:pt x="0" y="3885664"/>
                  </a:lnTo>
                  <a:lnTo>
                    <a:pt x="0" y="0"/>
                  </a:lnTo>
                  <a:close/>
                </a:path>
              </a:pathLst>
            </a:custGeom>
            <a:blipFill>
              <a:blip r:embed="rId15"/>
              <a:stretch>
                <a:fillRect/>
              </a:stretch>
            </a:blipFill>
          </p:spPr>
          <p:txBody>
            <a:bodyPr/>
            <a:lstStyle/>
            <a:p>
              <a:endParaRPr lang="en-US"/>
            </a:p>
          </p:txBody>
        </p:sp>
        <p:sp>
          <p:nvSpPr>
            <p:cNvPr id="18" name="TextBox 17">
              <a:extLst>
                <a:ext uri="{FF2B5EF4-FFF2-40B4-BE49-F238E27FC236}">
                  <a16:creationId xmlns:a16="http://schemas.microsoft.com/office/drawing/2014/main" id="{B5E657F2-A1F8-FD02-0AF9-2B1771F12F72}"/>
                </a:ext>
              </a:extLst>
            </p:cNvPr>
            <p:cNvSpPr txBox="1"/>
            <p:nvPr/>
          </p:nvSpPr>
          <p:spPr>
            <a:xfrm>
              <a:off x="10663661" y="9142750"/>
              <a:ext cx="2743200" cy="422167"/>
            </a:xfrm>
            <a:prstGeom prst="rect">
              <a:avLst/>
            </a:prstGeom>
          </p:spPr>
          <p:txBody>
            <a:bodyPr wrap="square"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Đèn pin sạc điện</a:t>
              </a:r>
            </a:p>
          </p:txBody>
        </p:sp>
      </p:grpSp>
      <p:grpSp>
        <p:nvGrpSpPr>
          <p:cNvPr id="28" name="Group 27" descr="n11 zalo Dinh Bac">
            <a:extLst>
              <a:ext uri="{FF2B5EF4-FFF2-40B4-BE49-F238E27FC236}">
                <a16:creationId xmlns:a16="http://schemas.microsoft.com/office/drawing/2014/main" id="{B1860559-F5D1-0496-BB15-A513D2050CC9}"/>
              </a:ext>
            </a:extLst>
          </p:cNvPr>
          <p:cNvGrpSpPr/>
          <p:nvPr/>
        </p:nvGrpSpPr>
        <p:grpSpPr>
          <a:xfrm>
            <a:off x="4872518" y="6173792"/>
            <a:ext cx="4541653" cy="3504664"/>
            <a:chOff x="13563600" y="6032485"/>
            <a:chExt cx="4541653" cy="3504664"/>
          </a:xfrm>
        </p:grpSpPr>
        <p:sp>
          <p:nvSpPr>
            <p:cNvPr id="7" name="Freeform 7"/>
            <p:cNvSpPr/>
            <p:nvPr/>
          </p:nvSpPr>
          <p:spPr>
            <a:xfrm>
              <a:off x="13563600" y="6032485"/>
              <a:ext cx="4541653" cy="2692415"/>
            </a:xfrm>
            <a:custGeom>
              <a:avLst/>
              <a:gdLst/>
              <a:ahLst/>
              <a:cxnLst/>
              <a:rect l="l" t="t" r="r" b="b"/>
              <a:pathLst>
                <a:path w="3913477" h="2142629">
                  <a:moveTo>
                    <a:pt x="0" y="0"/>
                  </a:moveTo>
                  <a:lnTo>
                    <a:pt x="3913477" y="0"/>
                  </a:lnTo>
                  <a:lnTo>
                    <a:pt x="3913477" y="2142628"/>
                  </a:lnTo>
                  <a:lnTo>
                    <a:pt x="0" y="2142628"/>
                  </a:lnTo>
                  <a:lnTo>
                    <a:pt x="0" y="0"/>
                  </a:lnTo>
                  <a:close/>
                </a:path>
              </a:pathLst>
            </a:custGeom>
            <a:blipFill>
              <a:blip r:embed="rId16"/>
              <a:stretch>
                <a:fillRect/>
              </a:stretch>
            </a:blipFill>
          </p:spPr>
          <p:txBody>
            <a:bodyPr/>
            <a:lstStyle/>
            <a:p>
              <a:endParaRPr lang="en-US"/>
            </a:p>
          </p:txBody>
        </p:sp>
        <p:sp>
          <p:nvSpPr>
            <p:cNvPr id="19" name="TextBox 18">
              <a:extLst>
                <a:ext uri="{FF2B5EF4-FFF2-40B4-BE49-F238E27FC236}">
                  <a16:creationId xmlns:a16="http://schemas.microsoft.com/office/drawing/2014/main" id="{BF8F165A-C082-1924-2F41-6AD34AD175C2}"/>
                </a:ext>
              </a:extLst>
            </p:cNvPr>
            <p:cNvSpPr txBox="1"/>
            <p:nvPr/>
          </p:nvSpPr>
          <p:spPr>
            <a:xfrm>
              <a:off x="14697922" y="9114982"/>
              <a:ext cx="2286002" cy="422167"/>
            </a:xfrm>
            <a:prstGeom prst="rect">
              <a:avLst/>
            </a:prstGeom>
          </p:spPr>
          <p:txBody>
            <a:bodyPr wrap="square"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Xe máy điện</a:t>
              </a:r>
            </a:p>
          </p:txBody>
        </p:sp>
      </p:grpSp>
    </p:spTree>
    <p:extLst>
      <p:ext uri="{BB962C8B-B14F-4D97-AF65-F5344CB8AC3E}">
        <p14:creationId xmlns:p14="http://schemas.microsoft.com/office/powerpoint/2010/main" val="26369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000"/>
                                        <p:tgtEl>
                                          <p:spTgt spid="23"/>
                                        </p:tgtEl>
                                      </p:cBhvr>
                                    </p:animEffect>
                                    <p:anim calcmode="lin" valueType="num">
                                      <p:cBhvr>
                                        <p:cTn id="13" dur="2000" fill="hold"/>
                                        <p:tgtEl>
                                          <p:spTgt spid="23"/>
                                        </p:tgtEl>
                                        <p:attrNameLst>
                                          <p:attrName>ppt_w</p:attrName>
                                        </p:attrNameLst>
                                      </p:cBhvr>
                                      <p:tavLst>
                                        <p:tav tm="0" fmla="#ppt_w*sin(2.5*pi*$)">
                                          <p:val>
                                            <p:fltVal val="0"/>
                                          </p:val>
                                        </p:tav>
                                        <p:tav tm="100000">
                                          <p:val>
                                            <p:fltVal val="1"/>
                                          </p:val>
                                        </p:tav>
                                      </p:tavLst>
                                    </p:anim>
                                    <p:anim calcmode="lin" valueType="num">
                                      <p:cBhvr>
                                        <p:cTn id="14" dur="2000" fill="hold"/>
                                        <p:tgtEl>
                                          <p:spTgt spid="2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2000"/>
                                        <p:tgtEl>
                                          <p:spTgt spid="24"/>
                                        </p:tgtEl>
                                      </p:cBhvr>
                                    </p:animEffect>
                                    <p:anim calcmode="lin" valueType="num">
                                      <p:cBhvr>
                                        <p:cTn id="18" dur="2000" fill="hold"/>
                                        <p:tgtEl>
                                          <p:spTgt spid="24"/>
                                        </p:tgtEl>
                                        <p:attrNameLst>
                                          <p:attrName>ppt_w</p:attrName>
                                        </p:attrNameLst>
                                      </p:cBhvr>
                                      <p:tavLst>
                                        <p:tav tm="0" fmla="#ppt_w*sin(2.5*pi*$)">
                                          <p:val>
                                            <p:fltVal val="0"/>
                                          </p:val>
                                        </p:tav>
                                        <p:tav tm="100000">
                                          <p:val>
                                            <p:fltVal val="1"/>
                                          </p:val>
                                        </p:tav>
                                      </p:tavLst>
                                    </p:anim>
                                    <p:anim calcmode="lin" valueType="num">
                                      <p:cBhvr>
                                        <p:cTn id="19" dur="2000" fill="hold"/>
                                        <p:tgtEl>
                                          <p:spTgt spid="24"/>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2000"/>
                                        <p:tgtEl>
                                          <p:spTgt spid="25"/>
                                        </p:tgtEl>
                                      </p:cBhvr>
                                    </p:animEffect>
                                    <p:anim calcmode="lin" valueType="num">
                                      <p:cBhvr>
                                        <p:cTn id="23" dur="2000" fill="hold"/>
                                        <p:tgtEl>
                                          <p:spTgt spid="25"/>
                                        </p:tgtEl>
                                        <p:attrNameLst>
                                          <p:attrName>ppt_w</p:attrName>
                                        </p:attrNameLst>
                                      </p:cBhvr>
                                      <p:tavLst>
                                        <p:tav tm="0" fmla="#ppt_w*sin(2.5*pi*$)">
                                          <p:val>
                                            <p:fltVal val="0"/>
                                          </p:val>
                                        </p:tav>
                                        <p:tav tm="100000">
                                          <p:val>
                                            <p:fltVal val="1"/>
                                          </p:val>
                                        </p:tav>
                                      </p:tavLst>
                                    </p:anim>
                                    <p:anim calcmode="lin" valueType="num">
                                      <p:cBhvr>
                                        <p:cTn id="24" dur="2000" fill="hold"/>
                                        <p:tgtEl>
                                          <p:spTgt spid="25"/>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2000"/>
                                        <p:tgtEl>
                                          <p:spTgt spid="27"/>
                                        </p:tgtEl>
                                      </p:cBhvr>
                                    </p:animEffect>
                                    <p:anim calcmode="lin" valueType="num">
                                      <p:cBhvr>
                                        <p:cTn id="28" dur="2000" fill="hold"/>
                                        <p:tgtEl>
                                          <p:spTgt spid="27"/>
                                        </p:tgtEl>
                                        <p:attrNameLst>
                                          <p:attrName>ppt_w</p:attrName>
                                        </p:attrNameLst>
                                      </p:cBhvr>
                                      <p:tavLst>
                                        <p:tav tm="0" fmla="#ppt_w*sin(2.5*pi*$)">
                                          <p:val>
                                            <p:fltVal val="0"/>
                                          </p:val>
                                        </p:tav>
                                        <p:tav tm="100000">
                                          <p:val>
                                            <p:fltVal val="1"/>
                                          </p:val>
                                        </p:tav>
                                      </p:tavLst>
                                    </p:anim>
                                    <p:anim calcmode="lin" valueType="num">
                                      <p:cBhvr>
                                        <p:cTn id="29"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2000"/>
                                        <p:tgtEl>
                                          <p:spTgt spid="21"/>
                                        </p:tgtEl>
                                      </p:cBhvr>
                                    </p:animEffect>
                                    <p:anim calcmode="lin" valueType="num">
                                      <p:cBhvr>
                                        <p:cTn id="35" dur="2000" fill="hold"/>
                                        <p:tgtEl>
                                          <p:spTgt spid="21"/>
                                        </p:tgtEl>
                                        <p:attrNameLst>
                                          <p:attrName>ppt_w</p:attrName>
                                        </p:attrNameLst>
                                      </p:cBhvr>
                                      <p:tavLst>
                                        <p:tav tm="0" fmla="#ppt_w*sin(2.5*pi*$)">
                                          <p:val>
                                            <p:fltVal val="0"/>
                                          </p:val>
                                        </p:tav>
                                        <p:tav tm="100000">
                                          <p:val>
                                            <p:fltVal val="1"/>
                                          </p:val>
                                        </p:tav>
                                      </p:tavLst>
                                    </p:anim>
                                    <p:anim calcmode="lin" valueType="num">
                                      <p:cBhvr>
                                        <p:cTn id="36" dur="2000" fill="hold"/>
                                        <p:tgtEl>
                                          <p:spTgt spid="21"/>
                                        </p:tgtEl>
                                        <p:attrNameLst>
                                          <p:attrName>ppt_h</p:attrName>
                                        </p:attrNameLst>
                                      </p:cBhvr>
                                      <p:tavLst>
                                        <p:tav tm="0">
                                          <p:val>
                                            <p:strVal val="#ppt_h"/>
                                          </p:val>
                                        </p:tav>
                                        <p:tav tm="100000">
                                          <p:val>
                                            <p:strVal val="#ppt_h"/>
                                          </p:val>
                                        </p:tav>
                                      </p:tavLst>
                                    </p:anim>
                                  </p:childTnLst>
                                </p:cTn>
                              </p:par>
                              <p:par>
                                <p:cTn id="37" presetID="45"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000"/>
                                        <p:tgtEl>
                                          <p:spTgt spid="22"/>
                                        </p:tgtEl>
                                      </p:cBhvr>
                                    </p:animEffect>
                                    <p:anim calcmode="lin" valueType="num">
                                      <p:cBhvr>
                                        <p:cTn id="40" dur="2000" fill="hold"/>
                                        <p:tgtEl>
                                          <p:spTgt spid="22"/>
                                        </p:tgtEl>
                                        <p:attrNameLst>
                                          <p:attrName>ppt_w</p:attrName>
                                        </p:attrNameLst>
                                      </p:cBhvr>
                                      <p:tavLst>
                                        <p:tav tm="0" fmla="#ppt_w*sin(2.5*pi*$)">
                                          <p:val>
                                            <p:fltVal val="0"/>
                                          </p:val>
                                        </p:tav>
                                        <p:tav tm="100000">
                                          <p:val>
                                            <p:fltVal val="1"/>
                                          </p:val>
                                        </p:tav>
                                      </p:tavLst>
                                    </p:anim>
                                    <p:anim calcmode="lin" valueType="num">
                                      <p:cBhvr>
                                        <p:cTn id="41" dur="2000" fill="hold"/>
                                        <p:tgtEl>
                                          <p:spTgt spid="22"/>
                                        </p:tgtEl>
                                        <p:attrNameLst>
                                          <p:attrName>ppt_h</p:attrName>
                                        </p:attrNameLst>
                                      </p:cBhvr>
                                      <p:tavLst>
                                        <p:tav tm="0">
                                          <p:val>
                                            <p:strVal val="#ppt_h"/>
                                          </p:val>
                                        </p:tav>
                                        <p:tav tm="100000">
                                          <p:val>
                                            <p:strVal val="#ppt_h"/>
                                          </p:val>
                                        </p:tav>
                                      </p:tavLst>
                                    </p:anim>
                                  </p:childTnLst>
                                </p:cTn>
                              </p:par>
                              <p:par>
                                <p:cTn id="42" presetID="45"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anim calcmode="lin" valueType="num">
                                      <p:cBhvr>
                                        <p:cTn id="45" dur="2000" fill="hold"/>
                                        <p:tgtEl>
                                          <p:spTgt spid="26"/>
                                        </p:tgtEl>
                                        <p:attrNameLst>
                                          <p:attrName>ppt_w</p:attrName>
                                        </p:attrNameLst>
                                      </p:cBhvr>
                                      <p:tavLst>
                                        <p:tav tm="0" fmla="#ppt_w*sin(2.5*pi*$)">
                                          <p:val>
                                            <p:fltVal val="0"/>
                                          </p:val>
                                        </p:tav>
                                        <p:tav tm="100000">
                                          <p:val>
                                            <p:fltVal val="1"/>
                                          </p:val>
                                        </p:tav>
                                      </p:tavLst>
                                    </p:anim>
                                    <p:anim calcmode="lin" valueType="num">
                                      <p:cBhvr>
                                        <p:cTn id="46" dur="2000" fill="hold"/>
                                        <p:tgtEl>
                                          <p:spTgt spid="26"/>
                                        </p:tgtEl>
                                        <p:attrNameLst>
                                          <p:attrName>ppt_h</p:attrName>
                                        </p:attrNameLst>
                                      </p:cBhvr>
                                      <p:tavLst>
                                        <p:tav tm="0">
                                          <p:val>
                                            <p:strVal val="#ppt_h"/>
                                          </p:val>
                                        </p:tav>
                                        <p:tav tm="100000">
                                          <p:val>
                                            <p:strVal val="#ppt_h"/>
                                          </p:val>
                                        </p:tav>
                                      </p:tavLst>
                                    </p:anim>
                                  </p:childTnLst>
                                </p:cTn>
                              </p:par>
                              <p:par>
                                <p:cTn id="47" presetID="45"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2000"/>
                                        <p:tgtEl>
                                          <p:spTgt spid="28"/>
                                        </p:tgtEl>
                                      </p:cBhvr>
                                    </p:animEffect>
                                    <p:anim calcmode="lin" valueType="num">
                                      <p:cBhvr>
                                        <p:cTn id="50" dur="2000" fill="hold"/>
                                        <p:tgtEl>
                                          <p:spTgt spid="28"/>
                                        </p:tgtEl>
                                        <p:attrNameLst>
                                          <p:attrName>ppt_w</p:attrName>
                                        </p:attrNameLst>
                                      </p:cBhvr>
                                      <p:tavLst>
                                        <p:tav tm="0" fmla="#ppt_w*sin(2.5*pi*$)">
                                          <p:val>
                                            <p:fltVal val="0"/>
                                          </p:val>
                                        </p:tav>
                                        <p:tav tm="100000">
                                          <p:val>
                                            <p:fltVal val="1"/>
                                          </p:val>
                                        </p:tav>
                                      </p:tavLst>
                                    </p:anim>
                                    <p:anim calcmode="lin" valueType="num">
                                      <p:cBhvr>
                                        <p:cTn id="51"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EFCD"/>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2639902" y="2785119"/>
            <a:ext cx="699655" cy="758181"/>
            <a:chOff x="0" y="0"/>
            <a:chExt cx="812800" cy="88079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3A66"/>
            </a:solidFill>
          </p:spPr>
          <p:txBody>
            <a:bodyPr/>
            <a:lstStyle/>
            <a:p>
              <a:endParaRPr lang="en-US"/>
            </a:p>
          </p:txBody>
        </p:sp>
        <p:sp>
          <p:nvSpPr>
            <p:cNvPr id="4" name="TextBox 4"/>
            <p:cNvSpPr txBox="1"/>
            <p:nvPr/>
          </p:nvSpPr>
          <p:spPr>
            <a:xfrm>
              <a:off x="76200" y="220390"/>
              <a:ext cx="660400" cy="660400"/>
            </a:xfrm>
            <a:prstGeom prst="rect">
              <a:avLst/>
            </a:prstGeom>
          </p:spPr>
          <p:txBody>
            <a:bodyPr lIns="50800" tIns="50800" rIns="50800" bIns="50800" rtlCol="0" anchor="ctr"/>
            <a:lstStyle/>
            <a:p>
              <a:pPr marL="0" lvl="1" indent="0" algn="ctr">
                <a:lnSpc>
                  <a:spcPts val="2880"/>
                </a:lnSpc>
                <a:spcBef>
                  <a:spcPct val="0"/>
                </a:spcBef>
              </a:pPr>
              <a:r>
                <a:rPr lang="en-US" sz="5000">
                  <a:solidFill>
                    <a:srgbClr val="FFFFFF"/>
                  </a:solidFill>
                  <a:latin typeface="Muli Ultra-Bold"/>
                </a:rPr>
                <a:t>1</a:t>
              </a:r>
            </a:p>
          </p:txBody>
        </p:sp>
      </p:grpSp>
      <p:grpSp>
        <p:nvGrpSpPr>
          <p:cNvPr id="5" name="Group 5" descr="n11 zalo Dinh Bac"/>
          <p:cNvGrpSpPr/>
          <p:nvPr/>
        </p:nvGrpSpPr>
        <p:grpSpPr>
          <a:xfrm>
            <a:off x="2639902" y="3986645"/>
            <a:ext cx="699655" cy="775854"/>
            <a:chOff x="0" y="0"/>
            <a:chExt cx="812800" cy="901322"/>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3A66"/>
            </a:solidFill>
          </p:spPr>
          <p:txBody>
            <a:bodyPr/>
            <a:lstStyle/>
            <a:p>
              <a:endParaRPr lang="en-US"/>
            </a:p>
          </p:txBody>
        </p:sp>
        <p:sp>
          <p:nvSpPr>
            <p:cNvPr id="7" name="TextBox 7"/>
            <p:cNvSpPr txBox="1"/>
            <p:nvPr/>
          </p:nvSpPr>
          <p:spPr>
            <a:xfrm>
              <a:off x="76200" y="240922"/>
              <a:ext cx="660400" cy="660400"/>
            </a:xfrm>
            <a:prstGeom prst="rect">
              <a:avLst/>
            </a:prstGeom>
          </p:spPr>
          <p:txBody>
            <a:bodyPr lIns="50800" tIns="50800" rIns="50800" bIns="50800" rtlCol="0" anchor="ctr"/>
            <a:lstStyle/>
            <a:p>
              <a:pPr marL="0" lvl="1" indent="0" algn="ctr">
                <a:lnSpc>
                  <a:spcPts val="2880"/>
                </a:lnSpc>
                <a:spcBef>
                  <a:spcPct val="0"/>
                </a:spcBef>
              </a:pPr>
              <a:r>
                <a:rPr lang="en-US" sz="5000">
                  <a:solidFill>
                    <a:srgbClr val="FFFFFF"/>
                  </a:solidFill>
                  <a:latin typeface="Muli Ultra-Bold"/>
                </a:rPr>
                <a:t>2</a:t>
              </a:r>
            </a:p>
          </p:txBody>
        </p:sp>
      </p:grpSp>
      <p:grpSp>
        <p:nvGrpSpPr>
          <p:cNvPr id="8" name="Group 8" descr="n11 zalo Dinh Bac"/>
          <p:cNvGrpSpPr/>
          <p:nvPr/>
        </p:nvGrpSpPr>
        <p:grpSpPr>
          <a:xfrm>
            <a:off x="2639902" y="5205845"/>
            <a:ext cx="699655" cy="775854"/>
            <a:chOff x="0" y="0"/>
            <a:chExt cx="812800" cy="901322"/>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3A66"/>
            </a:solidFill>
          </p:spPr>
          <p:txBody>
            <a:bodyPr/>
            <a:lstStyle/>
            <a:p>
              <a:endParaRPr lang="en-US"/>
            </a:p>
          </p:txBody>
        </p:sp>
        <p:sp>
          <p:nvSpPr>
            <p:cNvPr id="10" name="TextBox 10"/>
            <p:cNvSpPr txBox="1"/>
            <p:nvPr/>
          </p:nvSpPr>
          <p:spPr>
            <a:xfrm>
              <a:off x="76200" y="240922"/>
              <a:ext cx="660400" cy="660400"/>
            </a:xfrm>
            <a:prstGeom prst="rect">
              <a:avLst/>
            </a:prstGeom>
          </p:spPr>
          <p:txBody>
            <a:bodyPr lIns="50800" tIns="50800" rIns="50800" bIns="50800" rtlCol="0" anchor="ctr"/>
            <a:lstStyle/>
            <a:p>
              <a:pPr marL="0" lvl="1" indent="0" algn="ctr">
                <a:lnSpc>
                  <a:spcPts val="2880"/>
                </a:lnSpc>
                <a:spcBef>
                  <a:spcPct val="0"/>
                </a:spcBef>
              </a:pPr>
              <a:r>
                <a:rPr lang="en-US" sz="5000">
                  <a:solidFill>
                    <a:srgbClr val="FFFFFF"/>
                  </a:solidFill>
                  <a:latin typeface="Muli Ultra-Bold"/>
                </a:rPr>
                <a:t>3</a:t>
              </a:r>
            </a:p>
          </p:txBody>
        </p:sp>
      </p:grpSp>
      <p:sp>
        <p:nvSpPr>
          <p:cNvPr id="14" name="TextBox 14" descr="n11 zalo Dinh Bac"/>
          <p:cNvSpPr txBox="1"/>
          <p:nvPr/>
        </p:nvSpPr>
        <p:spPr>
          <a:xfrm>
            <a:off x="2942882" y="1028700"/>
            <a:ext cx="12402236" cy="1209675"/>
          </a:xfrm>
          <a:prstGeom prst="rect">
            <a:avLst/>
          </a:prstGeom>
        </p:spPr>
        <p:txBody>
          <a:bodyPr lIns="0" tIns="0" rIns="0" bIns="0" rtlCol="0" anchor="t">
            <a:spAutoFit/>
          </a:bodyPr>
          <a:lstStyle/>
          <a:p>
            <a:pPr marL="0" lvl="1" indent="0" algn="ctr">
              <a:lnSpc>
                <a:spcPts val="9599"/>
              </a:lnSpc>
              <a:spcBef>
                <a:spcPct val="0"/>
              </a:spcBef>
            </a:pPr>
            <a:r>
              <a:rPr lang="en-US" sz="7999" u="none" strike="noStrike">
                <a:solidFill>
                  <a:srgbClr val="3A3A66"/>
                </a:solidFill>
                <a:latin typeface="Muli Ultra-Bold"/>
              </a:rPr>
              <a:t>Hướng dẫn về nhà</a:t>
            </a:r>
          </a:p>
        </p:txBody>
      </p:sp>
      <p:sp>
        <p:nvSpPr>
          <p:cNvPr id="15" name="TextBox 15" descr="n11 zalo Dinh Bac"/>
          <p:cNvSpPr txBox="1"/>
          <p:nvPr/>
        </p:nvSpPr>
        <p:spPr>
          <a:xfrm>
            <a:off x="3667144" y="2849196"/>
            <a:ext cx="11236751" cy="589905"/>
          </a:xfrm>
          <a:prstGeom prst="rect">
            <a:avLst/>
          </a:prstGeom>
        </p:spPr>
        <p:txBody>
          <a:bodyPr lIns="0" tIns="0" rIns="0" bIns="0" rtlCol="0" anchor="t">
            <a:spAutoFit/>
          </a:bodyPr>
          <a:lstStyle/>
          <a:p>
            <a:pPr marL="0" lvl="1" indent="0" algn="l">
              <a:lnSpc>
                <a:spcPts val="4560"/>
              </a:lnSpc>
              <a:spcBef>
                <a:spcPct val="0"/>
              </a:spcBef>
            </a:pPr>
            <a:r>
              <a:rPr lang="en-US" sz="5000">
                <a:solidFill>
                  <a:srgbClr val="3A3A66"/>
                </a:solidFill>
                <a:latin typeface="Asap"/>
              </a:rPr>
              <a:t>Ghi nhớ nội dung bài học</a:t>
            </a:r>
          </a:p>
        </p:txBody>
      </p:sp>
      <p:sp>
        <p:nvSpPr>
          <p:cNvPr id="16" name="TextBox 16" descr="n11 zalo Dinh Bac"/>
          <p:cNvSpPr txBox="1"/>
          <p:nvPr/>
        </p:nvSpPr>
        <p:spPr>
          <a:xfrm>
            <a:off x="3667144" y="4050722"/>
            <a:ext cx="14163656" cy="589905"/>
          </a:xfrm>
          <a:prstGeom prst="rect">
            <a:avLst/>
          </a:prstGeom>
        </p:spPr>
        <p:txBody>
          <a:bodyPr lIns="0" tIns="0" rIns="0" bIns="0" rtlCol="0" anchor="t">
            <a:spAutoFit/>
          </a:bodyPr>
          <a:lstStyle/>
          <a:p>
            <a:pPr marL="0" lvl="1" indent="0" algn="l">
              <a:lnSpc>
                <a:spcPts val="4560"/>
              </a:lnSpc>
              <a:spcBef>
                <a:spcPct val="0"/>
              </a:spcBef>
            </a:pPr>
            <a:r>
              <a:rPr lang="en-US" sz="5000">
                <a:solidFill>
                  <a:srgbClr val="3A3A66"/>
                </a:solidFill>
                <a:latin typeface="Asap"/>
              </a:rPr>
              <a:t>Trả lời các câu hỏi và bài tập SBT và SGK</a:t>
            </a:r>
          </a:p>
        </p:txBody>
      </p:sp>
      <p:sp>
        <p:nvSpPr>
          <p:cNvPr id="17" name="TextBox 17" descr="n11 zalo Dinh Bac"/>
          <p:cNvSpPr txBox="1"/>
          <p:nvPr/>
        </p:nvSpPr>
        <p:spPr>
          <a:xfrm>
            <a:off x="3667144" y="5269923"/>
            <a:ext cx="11551041" cy="589905"/>
          </a:xfrm>
          <a:prstGeom prst="rect">
            <a:avLst/>
          </a:prstGeom>
        </p:spPr>
        <p:txBody>
          <a:bodyPr lIns="0" tIns="0" rIns="0" bIns="0" rtlCol="0" anchor="t">
            <a:spAutoFit/>
          </a:bodyPr>
          <a:lstStyle/>
          <a:p>
            <a:pPr marL="0" lvl="1" indent="0" algn="l">
              <a:lnSpc>
                <a:spcPts val="4560"/>
              </a:lnSpc>
              <a:spcBef>
                <a:spcPct val="0"/>
              </a:spcBef>
            </a:pPr>
            <a:r>
              <a:rPr lang="en-US" sz="5000">
                <a:solidFill>
                  <a:srgbClr val="3A3A66"/>
                </a:solidFill>
                <a:latin typeface="Asap"/>
              </a:rPr>
              <a:t>Chuẩn bị cho bài mới</a:t>
            </a:r>
          </a:p>
        </p:txBody>
      </p:sp>
      <p:grpSp>
        <p:nvGrpSpPr>
          <p:cNvPr id="19" name="Group 19" descr="n11 zalo Dinh Bac"/>
          <p:cNvGrpSpPr/>
          <p:nvPr/>
        </p:nvGrpSpPr>
        <p:grpSpPr>
          <a:xfrm>
            <a:off x="-270599" y="6892749"/>
            <a:ext cx="18829198" cy="5055132"/>
            <a:chOff x="0" y="0"/>
            <a:chExt cx="6256259" cy="1679637"/>
          </a:xfrm>
        </p:grpSpPr>
        <p:sp>
          <p:nvSpPr>
            <p:cNvPr id="20" name="Freeform 20"/>
            <p:cNvSpPr/>
            <p:nvPr/>
          </p:nvSpPr>
          <p:spPr>
            <a:xfrm>
              <a:off x="0" y="0"/>
              <a:ext cx="6256259" cy="1679637"/>
            </a:xfrm>
            <a:custGeom>
              <a:avLst/>
              <a:gdLst/>
              <a:ahLst/>
              <a:cxnLst/>
              <a:rect l="l" t="t" r="r" b="b"/>
              <a:pathLst>
                <a:path w="6256259" h="1679637">
                  <a:moveTo>
                    <a:pt x="0" y="0"/>
                  </a:moveTo>
                  <a:lnTo>
                    <a:pt x="6256259" y="0"/>
                  </a:lnTo>
                  <a:lnTo>
                    <a:pt x="6256259" y="1679637"/>
                  </a:lnTo>
                  <a:lnTo>
                    <a:pt x="0" y="1679637"/>
                  </a:lnTo>
                  <a:close/>
                </a:path>
              </a:pathLst>
            </a:custGeom>
            <a:solidFill>
              <a:srgbClr val="3A3A66"/>
            </a:solidFill>
            <a:ln cap="sq">
              <a:noFill/>
              <a:prstDash val="solid"/>
              <a:miter/>
            </a:ln>
          </p:spPr>
          <p:txBody>
            <a:bodyPr/>
            <a:lstStyle/>
            <a:p>
              <a:endParaRPr lang="en-US"/>
            </a:p>
          </p:txBody>
        </p:sp>
        <p:sp>
          <p:nvSpPr>
            <p:cNvPr id="21" name="TextBox 21"/>
            <p:cNvSpPr txBox="1"/>
            <p:nvPr/>
          </p:nvSpPr>
          <p:spPr>
            <a:xfrm>
              <a:off x="0" y="-28575"/>
              <a:ext cx="6256259" cy="1708212"/>
            </a:xfrm>
            <a:prstGeom prst="rect">
              <a:avLst/>
            </a:prstGeom>
          </p:spPr>
          <p:txBody>
            <a:bodyPr lIns="50800" tIns="50800" rIns="50800" bIns="50800" rtlCol="0" anchor="ctr"/>
            <a:lstStyle/>
            <a:p>
              <a:pPr marL="0" lvl="0" indent="0" algn="ctr">
                <a:lnSpc>
                  <a:spcPts val="1679"/>
                </a:lnSpc>
                <a:spcBef>
                  <a:spcPct val="0"/>
                </a:spcBef>
              </a:pPr>
              <a:endParaRPr/>
            </a:p>
          </p:txBody>
        </p:sp>
      </p:grpSp>
      <p:grpSp>
        <p:nvGrpSpPr>
          <p:cNvPr id="22" name="Group 22" descr="n11 zalo Dinh Bac"/>
          <p:cNvGrpSpPr/>
          <p:nvPr/>
        </p:nvGrpSpPr>
        <p:grpSpPr>
          <a:xfrm>
            <a:off x="1396474" y="7818115"/>
            <a:ext cx="15495051" cy="1241283"/>
            <a:chOff x="0" y="0"/>
            <a:chExt cx="5148443" cy="412433"/>
          </a:xfrm>
        </p:grpSpPr>
        <p:sp>
          <p:nvSpPr>
            <p:cNvPr id="23" name="Freeform 23"/>
            <p:cNvSpPr/>
            <p:nvPr/>
          </p:nvSpPr>
          <p:spPr>
            <a:xfrm>
              <a:off x="0" y="0"/>
              <a:ext cx="5148443" cy="412433"/>
            </a:xfrm>
            <a:custGeom>
              <a:avLst/>
              <a:gdLst/>
              <a:ahLst/>
              <a:cxnLst/>
              <a:rect l="l" t="t" r="r" b="b"/>
              <a:pathLst>
                <a:path w="5148443" h="412433">
                  <a:moveTo>
                    <a:pt x="43469" y="0"/>
                  </a:moveTo>
                  <a:lnTo>
                    <a:pt x="5104974" y="0"/>
                  </a:lnTo>
                  <a:cubicBezTo>
                    <a:pt x="5128981" y="0"/>
                    <a:pt x="5148443" y="19462"/>
                    <a:pt x="5148443" y="43469"/>
                  </a:cubicBezTo>
                  <a:lnTo>
                    <a:pt x="5148443" y="368965"/>
                  </a:lnTo>
                  <a:cubicBezTo>
                    <a:pt x="5148443" y="392972"/>
                    <a:pt x="5128981" y="412433"/>
                    <a:pt x="5104974" y="412433"/>
                  </a:cubicBezTo>
                  <a:lnTo>
                    <a:pt x="43469" y="412433"/>
                  </a:lnTo>
                  <a:cubicBezTo>
                    <a:pt x="19462" y="412433"/>
                    <a:pt x="0" y="392972"/>
                    <a:pt x="0" y="368965"/>
                  </a:cubicBezTo>
                  <a:lnTo>
                    <a:pt x="0" y="43469"/>
                  </a:lnTo>
                  <a:cubicBezTo>
                    <a:pt x="0" y="19462"/>
                    <a:pt x="19462" y="0"/>
                    <a:pt x="43469" y="0"/>
                  </a:cubicBezTo>
                  <a:close/>
                </a:path>
              </a:pathLst>
            </a:custGeom>
            <a:solidFill>
              <a:srgbClr val="000000">
                <a:alpha val="0"/>
              </a:srgbClr>
            </a:solidFill>
            <a:ln w="95250" cap="rnd">
              <a:solidFill>
                <a:srgbClr val="FFEFCD"/>
              </a:solidFill>
              <a:prstDash val="solid"/>
              <a:round/>
            </a:ln>
          </p:spPr>
          <p:txBody>
            <a:bodyPr/>
            <a:lstStyle/>
            <a:p>
              <a:endParaRPr lang="en-US"/>
            </a:p>
          </p:txBody>
        </p:sp>
        <p:sp>
          <p:nvSpPr>
            <p:cNvPr id="24" name="TextBox 24"/>
            <p:cNvSpPr txBox="1"/>
            <p:nvPr/>
          </p:nvSpPr>
          <p:spPr>
            <a:xfrm>
              <a:off x="0" y="-28575"/>
              <a:ext cx="5148443" cy="441008"/>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25" name="Freeform 25" descr="n11 zalo Dinh Bac"/>
          <p:cNvSpPr/>
          <p:nvPr/>
        </p:nvSpPr>
        <p:spPr>
          <a:xfrm rot="261418">
            <a:off x="5835539" y="8511687"/>
            <a:ext cx="1961286" cy="1085946"/>
          </a:xfrm>
          <a:custGeom>
            <a:avLst/>
            <a:gdLst/>
            <a:ahLst/>
            <a:cxnLst/>
            <a:rect l="l" t="t" r="r" b="b"/>
            <a:pathLst>
              <a:path w="1961286" h="1085946">
                <a:moveTo>
                  <a:pt x="0" y="0"/>
                </a:moveTo>
                <a:lnTo>
                  <a:pt x="1961286" y="0"/>
                </a:lnTo>
                <a:lnTo>
                  <a:pt x="1961286" y="1085945"/>
                </a:lnTo>
                <a:lnTo>
                  <a:pt x="0" y="1085945"/>
                </a:lnTo>
                <a:lnTo>
                  <a:pt x="0" y="0"/>
                </a:lnTo>
                <a:close/>
              </a:path>
            </a:pathLst>
          </a:custGeom>
          <a:blipFill>
            <a:blip r:embed="rId2"/>
            <a:stretch>
              <a:fillRect l="-175356" t="-354636" r="-37669" b="-1172"/>
            </a:stretch>
          </a:blipFill>
        </p:spPr>
        <p:txBody>
          <a:bodyPr/>
          <a:lstStyle/>
          <a:p>
            <a:endParaRPr lang="en-US"/>
          </a:p>
        </p:txBody>
      </p:sp>
      <p:sp>
        <p:nvSpPr>
          <p:cNvPr id="26" name="Freeform 26" descr="n11 zalo Dinh Bac"/>
          <p:cNvSpPr/>
          <p:nvPr/>
        </p:nvSpPr>
        <p:spPr>
          <a:xfrm rot="5400000" flipH="1">
            <a:off x="2951256" y="6828127"/>
            <a:ext cx="731838" cy="1996469"/>
          </a:xfrm>
          <a:custGeom>
            <a:avLst/>
            <a:gdLst/>
            <a:ahLst/>
            <a:cxnLst/>
            <a:rect l="l" t="t" r="r" b="b"/>
            <a:pathLst>
              <a:path w="731838" h="1996469">
                <a:moveTo>
                  <a:pt x="731838" y="0"/>
                </a:moveTo>
                <a:lnTo>
                  <a:pt x="0" y="0"/>
                </a:lnTo>
                <a:lnTo>
                  <a:pt x="0" y="1996469"/>
                </a:lnTo>
                <a:lnTo>
                  <a:pt x="731838" y="1996469"/>
                </a:lnTo>
                <a:lnTo>
                  <a:pt x="731838" y="0"/>
                </a:lnTo>
                <a:close/>
              </a:path>
            </a:pathLst>
          </a:custGeom>
          <a:blipFill>
            <a:blip r:embed="rId2"/>
            <a:stretch>
              <a:fillRect t="-62401" r="-590899" b="-41790"/>
            </a:stretch>
          </a:blipFill>
        </p:spPr>
        <p:txBody>
          <a:bodyPr/>
          <a:lstStyle/>
          <a:p>
            <a:endParaRPr lang="en-US"/>
          </a:p>
        </p:txBody>
      </p:sp>
      <p:sp>
        <p:nvSpPr>
          <p:cNvPr id="27" name="Freeform 27" descr="n11 zalo Dinh Bac"/>
          <p:cNvSpPr/>
          <p:nvPr/>
        </p:nvSpPr>
        <p:spPr>
          <a:xfrm>
            <a:off x="14909174" y="7460442"/>
            <a:ext cx="968167" cy="1959872"/>
          </a:xfrm>
          <a:custGeom>
            <a:avLst/>
            <a:gdLst/>
            <a:ahLst/>
            <a:cxnLst/>
            <a:rect l="l" t="t" r="r" b="b"/>
            <a:pathLst>
              <a:path w="968167" h="1959872">
                <a:moveTo>
                  <a:pt x="0" y="0"/>
                </a:moveTo>
                <a:lnTo>
                  <a:pt x="968167" y="0"/>
                </a:lnTo>
                <a:lnTo>
                  <a:pt x="968167" y="1959873"/>
                </a:lnTo>
                <a:lnTo>
                  <a:pt x="0" y="1959873"/>
                </a:lnTo>
                <a:lnTo>
                  <a:pt x="0" y="0"/>
                </a:lnTo>
                <a:close/>
              </a:path>
            </a:pathLst>
          </a:custGeom>
          <a:blipFill>
            <a:blip r:embed="rId2"/>
            <a:stretch>
              <a:fillRect l="-206376" r="-201112" b="-102124"/>
            </a:stretch>
          </a:blipFill>
        </p:spPr>
        <p:txBody>
          <a:bodyPr/>
          <a:lstStyle/>
          <a:p>
            <a:endParaRPr lang="en-US"/>
          </a:p>
        </p:txBody>
      </p:sp>
      <p:sp>
        <p:nvSpPr>
          <p:cNvPr id="28" name="Freeform 28" descr="n11 zalo Dinh Bac"/>
          <p:cNvSpPr/>
          <p:nvPr/>
        </p:nvSpPr>
        <p:spPr>
          <a:xfrm>
            <a:off x="13555692" y="7460442"/>
            <a:ext cx="968167" cy="1959872"/>
          </a:xfrm>
          <a:custGeom>
            <a:avLst/>
            <a:gdLst/>
            <a:ahLst/>
            <a:cxnLst/>
            <a:rect l="l" t="t" r="r" b="b"/>
            <a:pathLst>
              <a:path w="968167" h="1959872">
                <a:moveTo>
                  <a:pt x="0" y="0"/>
                </a:moveTo>
                <a:lnTo>
                  <a:pt x="968167" y="0"/>
                </a:lnTo>
                <a:lnTo>
                  <a:pt x="968167" y="1959873"/>
                </a:lnTo>
                <a:lnTo>
                  <a:pt x="0" y="1959873"/>
                </a:lnTo>
                <a:lnTo>
                  <a:pt x="0" y="0"/>
                </a:lnTo>
                <a:close/>
              </a:path>
            </a:pathLst>
          </a:custGeom>
          <a:blipFill>
            <a:blip r:embed="rId2"/>
            <a:stretch>
              <a:fillRect l="-206376" r="-201112" b="-102124"/>
            </a:stretch>
          </a:blipFill>
        </p:spPr>
        <p:txBody>
          <a:bodyPr/>
          <a:lstStyle/>
          <a:p>
            <a:endParaRPr lang="en-US"/>
          </a:p>
        </p:txBody>
      </p:sp>
    </p:spTree>
    <p:extLst>
      <p:ext uri="{BB962C8B-B14F-4D97-AF65-F5344CB8AC3E}">
        <p14:creationId xmlns:p14="http://schemas.microsoft.com/office/powerpoint/2010/main" val="485377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FA1CC"/>
        </a:solidFill>
        <a:effectLst/>
      </p:bgPr>
    </p:bg>
    <p:spTree>
      <p:nvGrpSpPr>
        <p:cNvPr id="1" name=""/>
        <p:cNvGrpSpPr/>
        <p:nvPr/>
      </p:nvGrpSpPr>
      <p:grpSpPr>
        <a:xfrm>
          <a:off x="0" y="0"/>
          <a:ext cx="0" cy="0"/>
          <a:chOff x="0" y="0"/>
          <a:chExt cx="0" cy="0"/>
        </a:xfrm>
      </p:grpSpPr>
      <p:grpSp>
        <p:nvGrpSpPr>
          <p:cNvPr id="2" name="Group 2" descr="n11 zalo Dinh Bac"/>
          <p:cNvGrpSpPr/>
          <p:nvPr/>
        </p:nvGrpSpPr>
        <p:grpSpPr>
          <a:xfrm>
            <a:off x="2057968" y="1363389"/>
            <a:ext cx="14172063" cy="7560223"/>
            <a:chOff x="0" y="0"/>
            <a:chExt cx="5063964" cy="2701420"/>
          </a:xfrm>
        </p:grpSpPr>
        <p:sp>
          <p:nvSpPr>
            <p:cNvPr id="3" name="Freeform 3"/>
            <p:cNvSpPr/>
            <p:nvPr/>
          </p:nvSpPr>
          <p:spPr>
            <a:xfrm>
              <a:off x="0" y="0"/>
              <a:ext cx="5063964" cy="2701420"/>
            </a:xfrm>
            <a:custGeom>
              <a:avLst/>
              <a:gdLst/>
              <a:ahLst/>
              <a:cxnLst/>
              <a:rect l="l" t="t" r="r" b="b"/>
              <a:pathLst>
                <a:path w="5063964" h="2701420">
                  <a:moveTo>
                    <a:pt x="10926" y="0"/>
                  </a:moveTo>
                  <a:lnTo>
                    <a:pt x="5053038" y="0"/>
                  </a:lnTo>
                  <a:cubicBezTo>
                    <a:pt x="5055936" y="0"/>
                    <a:pt x="5058715" y="1151"/>
                    <a:pt x="5060764" y="3200"/>
                  </a:cubicBezTo>
                  <a:cubicBezTo>
                    <a:pt x="5062813" y="5249"/>
                    <a:pt x="5063964" y="8028"/>
                    <a:pt x="5063964" y="10926"/>
                  </a:cubicBezTo>
                  <a:lnTo>
                    <a:pt x="5063964" y="2690494"/>
                  </a:lnTo>
                  <a:cubicBezTo>
                    <a:pt x="5063964" y="2693392"/>
                    <a:pt x="5062813" y="2696171"/>
                    <a:pt x="5060764" y="2698220"/>
                  </a:cubicBezTo>
                  <a:cubicBezTo>
                    <a:pt x="5058715" y="2700269"/>
                    <a:pt x="5055936" y="2701420"/>
                    <a:pt x="5053038" y="2701420"/>
                  </a:cubicBezTo>
                  <a:lnTo>
                    <a:pt x="10926" y="2701420"/>
                  </a:lnTo>
                  <a:cubicBezTo>
                    <a:pt x="8028" y="2701420"/>
                    <a:pt x="5249" y="2700269"/>
                    <a:pt x="3200" y="2698220"/>
                  </a:cubicBezTo>
                  <a:cubicBezTo>
                    <a:pt x="1151" y="2696171"/>
                    <a:pt x="0" y="2693392"/>
                    <a:pt x="0" y="2690494"/>
                  </a:cubicBezTo>
                  <a:lnTo>
                    <a:pt x="0" y="10926"/>
                  </a:lnTo>
                  <a:cubicBezTo>
                    <a:pt x="0" y="8028"/>
                    <a:pt x="1151" y="5249"/>
                    <a:pt x="3200" y="3200"/>
                  </a:cubicBezTo>
                  <a:cubicBezTo>
                    <a:pt x="5249" y="1151"/>
                    <a:pt x="8028" y="0"/>
                    <a:pt x="10926" y="0"/>
                  </a:cubicBezTo>
                  <a:close/>
                </a:path>
              </a:pathLst>
            </a:custGeom>
            <a:solidFill>
              <a:srgbClr val="FFFFFF"/>
            </a:solidFill>
            <a:ln cap="sq">
              <a:noFill/>
              <a:prstDash val="solid"/>
              <a:miter/>
            </a:ln>
          </p:spPr>
          <p:txBody>
            <a:bodyPr/>
            <a:lstStyle/>
            <a:p>
              <a:endParaRPr lang="en-US"/>
            </a:p>
          </p:txBody>
        </p:sp>
        <p:sp>
          <p:nvSpPr>
            <p:cNvPr id="4" name="TextBox 4"/>
            <p:cNvSpPr txBox="1"/>
            <p:nvPr/>
          </p:nvSpPr>
          <p:spPr>
            <a:xfrm>
              <a:off x="0" y="-28575"/>
              <a:ext cx="5063964" cy="2729995"/>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5" name="Freeform 5" descr="n11 zalo Dinh Bac"/>
          <p:cNvSpPr/>
          <p:nvPr/>
        </p:nvSpPr>
        <p:spPr>
          <a:xfrm rot="6108550">
            <a:off x="7807493" y="406577"/>
            <a:ext cx="1972911" cy="4632995"/>
          </a:xfrm>
          <a:custGeom>
            <a:avLst/>
            <a:gdLst/>
            <a:ahLst/>
            <a:cxnLst/>
            <a:rect l="l" t="t" r="r" b="b"/>
            <a:pathLst>
              <a:path w="1403984" h="3752296">
                <a:moveTo>
                  <a:pt x="0" y="0"/>
                </a:moveTo>
                <a:lnTo>
                  <a:pt x="1403984" y="0"/>
                </a:lnTo>
                <a:lnTo>
                  <a:pt x="1403984" y="3752296"/>
                </a:lnTo>
                <a:lnTo>
                  <a:pt x="0" y="3752296"/>
                </a:lnTo>
                <a:lnTo>
                  <a:pt x="0" y="0"/>
                </a:lnTo>
                <a:close/>
              </a:path>
            </a:pathLst>
          </a:custGeom>
          <a:blipFill>
            <a:blip r:embed="rId2"/>
            <a:stretch>
              <a:fillRect/>
            </a:stretch>
          </a:blipFill>
        </p:spPr>
        <p:txBody>
          <a:bodyPr/>
          <a:lstStyle/>
          <a:p>
            <a:endParaRPr lang="en-US"/>
          </a:p>
        </p:txBody>
      </p:sp>
      <p:sp>
        <p:nvSpPr>
          <p:cNvPr id="7" name="TextBox 7" descr="n11 zalo Dinh Bac"/>
          <p:cNvSpPr txBox="1"/>
          <p:nvPr/>
        </p:nvSpPr>
        <p:spPr>
          <a:xfrm>
            <a:off x="3886200" y="5103515"/>
            <a:ext cx="10870361" cy="2399696"/>
          </a:xfrm>
          <a:prstGeom prst="rect">
            <a:avLst/>
          </a:prstGeom>
        </p:spPr>
        <p:txBody>
          <a:bodyPr wrap="square" lIns="0" tIns="0" rIns="0" bIns="0" rtlCol="0" anchor="t">
            <a:spAutoFit/>
          </a:bodyPr>
          <a:lstStyle/>
          <a:p>
            <a:pPr marL="0" lvl="1" indent="0" algn="ctr">
              <a:lnSpc>
                <a:spcPts val="9599"/>
              </a:lnSpc>
              <a:spcBef>
                <a:spcPct val="0"/>
              </a:spcBef>
            </a:pPr>
            <a:r>
              <a:rPr lang="en-US" sz="7999" u="none" strike="noStrike">
                <a:solidFill>
                  <a:srgbClr val="3A3A66"/>
                </a:solidFill>
                <a:latin typeface="Muli Ultra-Bold"/>
              </a:rPr>
              <a:t>CẢM ƠN CÁC EM ĐÃ CHÚ Ý LẮNG NGHE</a:t>
            </a:r>
          </a:p>
        </p:txBody>
      </p:sp>
      <p:sp>
        <p:nvSpPr>
          <p:cNvPr id="8" name="TextBox 9" descr="n11 zalo Dinh Bac">
            <a:extLst>
              <a:ext uri="{FF2B5EF4-FFF2-40B4-BE49-F238E27FC236}">
                <a16:creationId xmlns:a16="http://schemas.microsoft.com/office/drawing/2014/main" id="{3802A019-3AA5-C003-37E7-EB9E2DE05ECD}"/>
              </a:ext>
            </a:extLst>
          </p:cNvPr>
          <p:cNvSpPr txBox="1"/>
          <p:nvPr/>
        </p:nvSpPr>
        <p:spPr>
          <a:xfrm>
            <a:off x="1702355" y="9451760"/>
            <a:ext cx="13613844" cy="662489"/>
          </a:xfrm>
          <a:prstGeom prst="rect">
            <a:avLst/>
          </a:prstGeom>
        </p:spPr>
        <p:txBody>
          <a:bodyPr wrap="square" lIns="0" tIns="0" rIns="0" bIns="0" rtlCol="0" anchor="t">
            <a:spAutoFit/>
          </a:bodyPr>
          <a:lstStyle/>
          <a:p>
            <a:pPr algn="ctr">
              <a:lnSpc>
                <a:spcPct val="130000"/>
              </a:lnSpc>
              <a:spcBef>
                <a:spcPct val="0"/>
              </a:spcBef>
            </a:pPr>
            <a:r>
              <a:rPr lang="en-US" sz="3600">
                <a:solidFill>
                  <a:srgbClr val="FEC52F"/>
                </a:solidFill>
                <a:latin typeface="Fira Sans Black" panose="020B0A03050000020004" pitchFamily="34" charset="0"/>
              </a:rPr>
              <a:t>Cô Nhung Cute – 09.72.46.48.52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DF"/>
        </a:solidFill>
        <a:effectLst/>
      </p:bgPr>
    </p:bg>
    <p:spTree>
      <p:nvGrpSpPr>
        <p:cNvPr id="1" name=""/>
        <p:cNvGrpSpPr/>
        <p:nvPr/>
      </p:nvGrpSpPr>
      <p:grpSpPr>
        <a:xfrm>
          <a:off x="0" y="0"/>
          <a:ext cx="0" cy="0"/>
          <a:chOff x="0" y="0"/>
          <a:chExt cx="0" cy="0"/>
        </a:xfrm>
      </p:grpSpPr>
      <p:sp>
        <p:nvSpPr>
          <p:cNvPr id="5" name="Freeform 5" descr="n11 zalo Dinh Bac"/>
          <p:cNvSpPr/>
          <p:nvPr/>
        </p:nvSpPr>
        <p:spPr>
          <a:xfrm>
            <a:off x="5938832" y="756506"/>
            <a:ext cx="3902688" cy="2997217"/>
          </a:xfrm>
          <a:custGeom>
            <a:avLst/>
            <a:gdLst/>
            <a:ahLst/>
            <a:cxnLst/>
            <a:rect l="l" t="t" r="r" b="b"/>
            <a:pathLst>
              <a:path w="3902688" h="2600166">
                <a:moveTo>
                  <a:pt x="0" y="0"/>
                </a:moveTo>
                <a:lnTo>
                  <a:pt x="3902688" y="0"/>
                </a:lnTo>
                <a:lnTo>
                  <a:pt x="3902688" y="2600166"/>
                </a:lnTo>
                <a:lnTo>
                  <a:pt x="0" y="2600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descr="n11 zalo Dinh Bac"/>
          <p:cNvSpPr/>
          <p:nvPr/>
        </p:nvSpPr>
        <p:spPr>
          <a:xfrm>
            <a:off x="2749222" y="571500"/>
            <a:ext cx="3153361" cy="3182223"/>
          </a:xfrm>
          <a:custGeom>
            <a:avLst/>
            <a:gdLst/>
            <a:ahLst/>
            <a:cxnLst/>
            <a:rect l="l" t="t" r="r" b="b"/>
            <a:pathLst>
              <a:path w="2231898" h="2355565">
                <a:moveTo>
                  <a:pt x="0" y="0"/>
                </a:moveTo>
                <a:lnTo>
                  <a:pt x="2231898" y="0"/>
                </a:lnTo>
                <a:lnTo>
                  <a:pt x="2231898" y="2355565"/>
                </a:lnTo>
                <a:lnTo>
                  <a:pt x="0" y="23555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descr="n11 zalo Dinh Bac"/>
          <p:cNvSpPr/>
          <p:nvPr/>
        </p:nvSpPr>
        <p:spPr>
          <a:xfrm>
            <a:off x="13471422" y="1045799"/>
            <a:ext cx="4541653" cy="2692415"/>
          </a:xfrm>
          <a:custGeom>
            <a:avLst/>
            <a:gdLst/>
            <a:ahLst/>
            <a:cxnLst/>
            <a:rect l="l" t="t" r="r" b="b"/>
            <a:pathLst>
              <a:path w="3913477" h="2142629">
                <a:moveTo>
                  <a:pt x="0" y="0"/>
                </a:moveTo>
                <a:lnTo>
                  <a:pt x="3913477" y="0"/>
                </a:lnTo>
                <a:lnTo>
                  <a:pt x="3913477" y="2142628"/>
                </a:lnTo>
                <a:lnTo>
                  <a:pt x="0" y="2142628"/>
                </a:lnTo>
                <a:lnTo>
                  <a:pt x="0" y="0"/>
                </a:lnTo>
                <a:close/>
              </a:path>
            </a:pathLst>
          </a:custGeom>
          <a:blipFill>
            <a:blip r:embed="rId6"/>
            <a:stretch>
              <a:fillRect/>
            </a:stretch>
          </a:blipFill>
        </p:spPr>
        <p:txBody>
          <a:bodyPr/>
          <a:lstStyle/>
          <a:p>
            <a:endParaRPr lang="en-US"/>
          </a:p>
        </p:txBody>
      </p:sp>
      <p:sp>
        <p:nvSpPr>
          <p:cNvPr id="8" name="Freeform 8" descr="n11 zalo Dinh Bac"/>
          <p:cNvSpPr/>
          <p:nvPr/>
        </p:nvSpPr>
        <p:spPr>
          <a:xfrm>
            <a:off x="439425" y="692926"/>
            <a:ext cx="2358234" cy="3182223"/>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7"/>
            <a:stretch>
              <a:fillRect/>
            </a:stretch>
          </a:blipFill>
        </p:spPr>
        <p:txBody>
          <a:bodyPr/>
          <a:lstStyle/>
          <a:p>
            <a:endParaRPr lang="en-US"/>
          </a:p>
        </p:txBody>
      </p:sp>
      <p:sp>
        <p:nvSpPr>
          <p:cNvPr id="10" name="Freeform 10" descr="n11 zalo Dinh Bac"/>
          <p:cNvSpPr/>
          <p:nvPr/>
        </p:nvSpPr>
        <p:spPr>
          <a:xfrm>
            <a:off x="10311237" y="1180200"/>
            <a:ext cx="3160185" cy="2692416"/>
          </a:xfrm>
          <a:custGeom>
            <a:avLst/>
            <a:gdLst/>
            <a:ahLst/>
            <a:cxnLst/>
            <a:rect l="l" t="t" r="r" b="b"/>
            <a:pathLst>
              <a:path w="4760385" h="3885664">
                <a:moveTo>
                  <a:pt x="0" y="0"/>
                </a:moveTo>
                <a:lnTo>
                  <a:pt x="4760385" y="0"/>
                </a:lnTo>
                <a:lnTo>
                  <a:pt x="4760385" y="3885664"/>
                </a:lnTo>
                <a:lnTo>
                  <a:pt x="0" y="3885664"/>
                </a:lnTo>
                <a:lnTo>
                  <a:pt x="0" y="0"/>
                </a:lnTo>
                <a:close/>
              </a:path>
            </a:pathLst>
          </a:custGeom>
          <a:blipFill>
            <a:blip r:embed="rId8"/>
            <a:stretch>
              <a:fillRect/>
            </a:stretch>
          </a:blipFill>
        </p:spPr>
        <p:txBody>
          <a:bodyPr/>
          <a:lstStyle/>
          <a:p>
            <a:endParaRPr lang="en-US"/>
          </a:p>
        </p:txBody>
      </p:sp>
      <p:sp>
        <p:nvSpPr>
          <p:cNvPr id="15" name="TextBox 14" descr="n11 zalo Dinh Bac">
            <a:extLst>
              <a:ext uri="{FF2B5EF4-FFF2-40B4-BE49-F238E27FC236}">
                <a16:creationId xmlns:a16="http://schemas.microsoft.com/office/drawing/2014/main" id="{9424ADE6-683E-C9F5-413C-44FCDEE939CA}"/>
              </a:ext>
            </a:extLst>
          </p:cNvPr>
          <p:cNvSpPr txBox="1"/>
          <p:nvPr/>
        </p:nvSpPr>
        <p:spPr>
          <a:xfrm>
            <a:off x="-914400" y="4170239"/>
            <a:ext cx="5546622" cy="435760"/>
          </a:xfrm>
          <a:prstGeom prst="rect">
            <a:avLst/>
          </a:prstGeom>
        </p:spPr>
        <p:txBody>
          <a:bodyPr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Vợt muỗi</a:t>
            </a:r>
          </a:p>
        </p:txBody>
      </p:sp>
      <p:sp>
        <p:nvSpPr>
          <p:cNvPr id="16" name="TextBox 15" descr="n11 zalo Dinh Bac">
            <a:extLst>
              <a:ext uri="{FF2B5EF4-FFF2-40B4-BE49-F238E27FC236}">
                <a16:creationId xmlns:a16="http://schemas.microsoft.com/office/drawing/2014/main" id="{3B4B3EFE-B621-243D-BB65-A8AD202B92A2}"/>
              </a:ext>
            </a:extLst>
          </p:cNvPr>
          <p:cNvSpPr txBox="1"/>
          <p:nvPr/>
        </p:nvSpPr>
        <p:spPr>
          <a:xfrm>
            <a:off x="3099697" y="4170239"/>
            <a:ext cx="2743200" cy="883832"/>
          </a:xfrm>
          <a:prstGeom prst="rect">
            <a:avLst/>
          </a:prstGeom>
        </p:spPr>
        <p:txBody>
          <a:bodyPr wrap="square"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Quạt tích điện cầm tay</a:t>
            </a:r>
          </a:p>
        </p:txBody>
      </p:sp>
      <p:sp>
        <p:nvSpPr>
          <p:cNvPr id="17" name="TextBox 16" descr="n11 zalo Dinh Bac">
            <a:extLst>
              <a:ext uri="{FF2B5EF4-FFF2-40B4-BE49-F238E27FC236}">
                <a16:creationId xmlns:a16="http://schemas.microsoft.com/office/drawing/2014/main" id="{62C10D7E-E7E9-EC32-21C0-EC60E671D81B}"/>
              </a:ext>
            </a:extLst>
          </p:cNvPr>
          <p:cNvSpPr txBox="1"/>
          <p:nvPr/>
        </p:nvSpPr>
        <p:spPr>
          <a:xfrm>
            <a:off x="6537222" y="4183832"/>
            <a:ext cx="3066646" cy="422167"/>
          </a:xfrm>
          <a:prstGeom prst="rect">
            <a:avLst/>
          </a:prstGeom>
        </p:spPr>
        <p:txBody>
          <a:bodyPr wrap="square"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Điện thoại di động</a:t>
            </a:r>
          </a:p>
        </p:txBody>
      </p:sp>
      <p:sp>
        <p:nvSpPr>
          <p:cNvPr id="18" name="TextBox 17" descr="n11 zalo Dinh Bac">
            <a:extLst>
              <a:ext uri="{FF2B5EF4-FFF2-40B4-BE49-F238E27FC236}">
                <a16:creationId xmlns:a16="http://schemas.microsoft.com/office/drawing/2014/main" id="{B5E657F2-A1F8-FD02-0AF9-2B1771F12F72}"/>
              </a:ext>
            </a:extLst>
          </p:cNvPr>
          <p:cNvSpPr txBox="1"/>
          <p:nvPr/>
        </p:nvSpPr>
        <p:spPr>
          <a:xfrm>
            <a:off x="10571483" y="4156064"/>
            <a:ext cx="2286002" cy="883832"/>
          </a:xfrm>
          <a:prstGeom prst="rect">
            <a:avLst/>
          </a:prstGeom>
        </p:spPr>
        <p:txBody>
          <a:bodyPr wrap="square"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Đèn pin sạc điện</a:t>
            </a:r>
          </a:p>
        </p:txBody>
      </p:sp>
      <p:sp>
        <p:nvSpPr>
          <p:cNvPr id="19" name="TextBox 18" descr="n11 zalo Dinh Bac">
            <a:extLst>
              <a:ext uri="{FF2B5EF4-FFF2-40B4-BE49-F238E27FC236}">
                <a16:creationId xmlns:a16="http://schemas.microsoft.com/office/drawing/2014/main" id="{BF8F165A-C082-1924-2F41-6AD34AD175C2}"/>
              </a:ext>
            </a:extLst>
          </p:cNvPr>
          <p:cNvSpPr txBox="1"/>
          <p:nvPr/>
        </p:nvSpPr>
        <p:spPr>
          <a:xfrm>
            <a:off x="14605744" y="4128296"/>
            <a:ext cx="2286002" cy="422167"/>
          </a:xfrm>
          <a:prstGeom prst="rect">
            <a:avLst/>
          </a:prstGeom>
        </p:spPr>
        <p:txBody>
          <a:bodyPr wrap="square"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Xe máy điện</a:t>
            </a:r>
          </a:p>
        </p:txBody>
      </p:sp>
      <p:grpSp>
        <p:nvGrpSpPr>
          <p:cNvPr id="20" name="Group 4" descr="n11 zalo Dinh Bac">
            <a:extLst>
              <a:ext uri="{FF2B5EF4-FFF2-40B4-BE49-F238E27FC236}">
                <a16:creationId xmlns:a16="http://schemas.microsoft.com/office/drawing/2014/main" id="{3FBC8DFD-B068-41DB-6C69-94913F80044D}"/>
              </a:ext>
            </a:extLst>
          </p:cNvPr>
          <p:cNvGrpSpPr/>
          <p:nvPr/>
        </p:nvGrpSpPr>
        <p:grpSpPr>
          <a:xfrm>
            <a:off x="-270599" y="5334986"/>
            <a:ext cx="18829198" cy="4952013"/>
            <a:chOff x="0" y="0"/>
            <a:chExt cx="6256259" cy="1555966"/>
          </a:xfrm>
        </p:grpSpPr>
        <p:sp>
          <p:nvSpPr>
            <p:cNvPr id="21" name="Freeform 5">
              <a:extLst>
                <a:ext uri="{FF2B5EF4-FFF2-40B4-BE49-F238E27FC236}">
                  <a16:creationId xmlns:a16="http://schemas.microsoft.com/office/drawing/2014/main" id="{82105FE8-8070-2842-81F4-56BDC005C24F}"/>
                </a:ext>
              </a:extLst>
            </p:cNvPr>
            <p:cNvSpPr/>
            <p:nvPr/>
          </p:nvSpPr>
          <p:spPr>
            <a:xfrm>
              <a:off x="0" y="0"/>
              <a:ext cx="6256259" cy="1555966"/>
            </a:xfrm>
            <a:custGeom>
              <a:avLst/>
              <a:gdLst/>
              <a:ahLst/>
              <a:cxnLst/>
              <a:rect l="l" t="t" r="r" b="b"/>
              <a:pathLst>
                <a:path w="6256259" h="1555966">
                  <a:moveTo>
                    <a:pt x="0" y="0"/>
                  </a:moveTo>
                  <a:lnTo>
                    <a:pt x="6256259" y="0"/>
                  </a:lnTo>
                  <a:lnTo>
                    <a:pt x="6256259" y="1555966"/>
                  </a:lnTo>
                  <a:lnTo>
                    <a:pt x="0" y="1555966"/>
                  </a:lnTo>
                  <a:close/>
                </a:path>
              </a:pathLst>
            </a:custGeom>
            <a:solidFill>
              <a:srgbClr val="3A3A66"/>
            </a:solidFill>
            <a:ln cap="sq">
              <a:noFill/>
              <a:prstDash val="solid"/>
              <a:miter/>
            </a:ln>
          </p:spPr>
          <p:txBody>
            <a:bodyPr/>
            <a:lstStyle/>
            <a:p>
              <a:pPr algn="ctr"/>
              <a:endParaRPr lang="en-US"/>
            </a:p>
          </p:txBody>
        </p:sp>
        <p:sp>
          <p:nvSpPr>
            <p:cNvPr id="22" name="TextBox 6">
              <a:extLst>
                <a:ext uri="{FF2B5EF4-FFF2-40B4-BE49-F238E27FC236}">
                  <a16:creationId xmlns:a16="http://schemas.microsoft.com/office/drawing/2014/main" id="{74EC7C7F-6DF5-6647-D46E-3C276AEC079A}"/>
                </a:ext>
              </a:extLst>
            </p:cNvPr>
            <p:cNvSpPr txBox="1"/>
            <p:nvPr/>
          </p:nvSpPr>
          <p:spPr>
            <a:xfrm>
              <a:off x="0" y="-28575"/>
              <a:ext cx="6256259" cy="1584541"/>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23" name="TextBox 9" descr="n11 zalo Dinh Bac">
            <a:extLst>
              <a:ext uri="{FF2B5EF4-FFF2-40B4-BE49-F238E27FC236}">
                <a16:creationId xmlns:a16="http://schemas.microsoft.com/office/drawing/2014/main" id="{29A9ED50-757B-F707-7A3C-9BBCFD6180E4}"/>
              </a:ext>
            </a:extLst>
          </p:cNvPr>
          <p:cNvSpPr txBox="1"/>
          <p:nvPr/>
        </p:nvSpPr>
        <p:spPr>
          <a:xfrm>
            <a:off x="2337078" y="5971759"/>
            <a:ext cx="13613844" cy="3286541"/>
          </a:xfrm>
          <a:prstGeom prst="rect">
            <a:avLst/>
          </a:prstGeom>
        </p:spPr>
        <p:txBody>
          <a:bodyPr wrap="square" lIns="0" tIns="0" rIns="0" bIns="0" rtlCol="0" anchor="t">
            <a:spAutoFit/>
          </a:bodyPr>
          <a:lstStyle/>
          <a:p>
            <a:pPr algn="ctr">
              <a:lnSpc>
                <a:spcPct val="130000"/>
              </a:lnSpc>
              <a:spcBef>
                <a:spcPct val="0"/>
              </a:spcBef>
            </a:pPr>
            <a:r>
              <a:rPr lang="en-US" sz="8598">
                <a:solidFill>
                  <a:srgbClr val="FEC52F"/>
                </a:solidFill>
                <a:latin typeface="Fira Sans Black" panose="020B0A03050000020004" pitchFamily="34" charset="0"/>
              </a:rPr>
              <a:t>THIẾT BỊ SỬ DỤNG DÒNG ĐIỆN MỘT CHIỀU</a:t>
            </a:r>
          </a:p>
        </p:txBody>
      </p:sp>
    </p:spTree>
    <p:extLst>
      <p:ext uri="{BB962C8B-B14F-4D97-AF65-F5344CB8AC3E}">
        <p14:creationId xmlns:p14="http://schemas.microsoft.com/office/powerpoint/2010/main" val="396743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DF"/>
        </a:solidFill>
        <a:effectLst/>
      </p:bgPr>
    </p:bg>
    <p:spTree>
      <p:nvGrpSpPr>
        <p:cNvPr id="1" name=""/>
        <p:cNvGrpSpPr/>
        <p:nvPr/>
      </p:nvGrpSpPr>
      <p:grpSpPr>
        <a:xfrm>
          <a:off x="0" y="0"/>
          <a:ext cx="0" cy="0"/>
          <a:chOff x="0" y="0"/>
          <a:chExt cx="0" cy="0"/>
        </a:xfrm>
      </p:grpSpPr>
      <p:sp>
        <p:nvSpPr>
          <p:cNvPr id="2" name="Freeform 2" descr="n11 zalo Dinh Bac"/>
          <p:cNvSpPr/>
          <p:nvPr/>
        </p:nvSpPr>
        <p:spPr>
          <a:xfrm>
            <a:off x="817884" y="689003"/>
            <a:ext cx="2358234" cy="2660686"/>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n11 zalo Dinh Bac"/>
          <p:cNvSpPr/>
          <p:nvPr/>
        </p:nvSpPr>
        <p:spPr>
          <a:xfrm>
            <a:off x="9144000" y="1417545"/>
            <a:ext cx="3805663" cy="1932144"/>
          </a:xfrm>
          <a:custGeom>
            <a:avLst/>
            <a:gdLst/>
            <a:ahLst/>
            <a:cxnLst/>
            <a:rect l="l" t="t" r="r" b="b"/>
            <a:pathLst>
              <a:path w="4554392" h="2282889">
                <a:moveTo>
                  <a:pt x="0" y="0"/>
                </a:moveTo>
                <a:lnTo>
                  <a:pt x="4554392" y="0"/>
                </a:lnTo>
                <a:lnTo>
                  <a:pt x="4554392" y="2282890"/>
                </a:lnTo>
                <a:lnTo>
                  <a:pt x="0" y="2282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descr="n11 zalo Dinh Bac"/>
          <p:cNvSpPr/>
          <p:nvPr/>
        </p:nvSpPr>
        <p:spPr>
          <a:xfrm>
            <a:off x="14706600" y="595533"/>
            <a:ext cx="3060087" cy="2754156"/>
          </a:xfrm>
          <a:custGeom>
            <a:avLst/>
            <a:gdLst/>
            <a:ahLst/>
            <a:cxnLst/>
            <a:rect l="l" t="t" r="r" b="b"/>
            <a:pathLst>
              <a:path w="4099369" h="4114800">
                <a:moveTo>
                  <a:pt x="0" y="0"/>
                </a:moveTo>
                <a:lnTo>
                  <a:pt x="4099370" y="0"/>
                </a:lnTo>
                <a:lnTo>
                  <a:pt x="409937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descr="n11 zalo Dinh Bac"/>
          <p:cNvSpPr/>
          <p:nvPr/>
        </p:nvSpPr>
        <p:spPr>
          <a:xfrm>
            <a:off x="4411198" y="495300"/>
            <a:ext cx="3648676" cy="346344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0" descr="n11 zalo Dinh Bac">
            <a:extLst>
              <a:ext uri="{FF2B5EF4-FFF2-40B4-BE49-F238E27FC236}">
                <a16:creationId xmlns:a16="http://schemas.microsoft.com/office/drawing/2014/main" id="{0F5E4ACE-9139-EA0D-788A-DCEE086A060D}"/>
              </a:ext>
            </a:extLst>
          </p:cNvPr>
          <p:cNvSpPr txBox="1"/>
          <p:nvPr/>
        </p:nvSpPr>
        <p:spPr>
          <a:xfrm>
            <a:off x="-776310" y="3643358"/>
            <a:ext cx="5546622" cy="435760"/>
          </a:xfrm>
          <a:prstGeom prst="rect">
            <a:avLst/>
          </a:prstGeom>
        </p:spPr>
        <p:txBody>
          <a:bodyPr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Nồi cơm điện</a:t>
            </a:r>
          </a:p>
        </p:txBody>
      </p:sp>
      <p:sp>
        <p:nvSpPr>
          <p:cNvPr id="12" name="TextBox 11" descr="n11 zalo Dinh Bac">
            <a:extLst>
              <a:ext uri="{FF2B5EF4-FFF2-40B4-BE49-F238E27FC236}">
                <a16:creationId xmlns:a16="http://schemas.microsoft.com/office/drawing/2014/main" id="{8E1A0224-F21B-A725-57B0-145DA0364CF2}"/>
              </a:ext>
            </a:extLst>
          </p:cNvPr>
          <p:cNvSpPr txBox="1"/>
          <p:nvPr/>
        </p:nvSpPr>
        <p:spPr>
          <a:xfrm>
            <a:off x="3368778" y="3622422"/>
            <a:ext cx="5546622" cy="435760"/>
          </a:xfrm>
          <a:prstGeom prst="rect">
            <a:avLst/>
          </a:prstGeom>
        </p:spPr>
        <p:txBody>
          <a:bodyPr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Tivi</a:t>
            </a:r>
          </a:p>
        </p:txBody>
      </p:sp>
      <p:sp>
        <p:nvSpPr>
          <p:cNvPr id="13" name="TextBox 12" descr="n11 zalo Dinh Bac">
            <a:extLst>
              <a:ext uri="{FF2B5EF4-FFF2-40B4-BE49-F238E27FC236}">
                <a16:creationId xmlns:a16="http://schemas.microsoft.com/office/drawing/2014/main" id="{CCAB7555-2406-39A6-22FE-D455BCBA6BD2}"/>
              </a:ext>
            </a:extLst>
          </p:cNvPr>
          <p:cNvSpPr txBox="1"/>
          <p:nvPr/>
        </p:nvSpPr>
        <p:spPr>
          <a:xfrm>
            <a:off x="8273520" y="3542896"/>
            <a:ext cx="5546622" cy="435760"/>
          </a:xfrm>
          <a:prstGeom prst="rect">
            <a:avLst/>
          </a:prstGeom>
        </p:spPr>
        <p:txBody>
          <a:bodyPr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Bàn là</a:t>
            </a:r>
          </a:p>
        </p:txBody>
      </p:sp>
      <p:sp>
        <p:nvSpPr>
          <p:cNvPr id="14" name="TextBox 13" descr="n11 zalo Dinh Bac">
            <a:extLst>
              <a:ext uri="{FF2B5EF4-FFF2-40B4-BE49-F238E27FC236}">
                <a16:creationId xmlns:a16="http://schemas.microsoft.com/office/drawing/2014/main" id="{0CF967AB-FDEF-730D-42F5-1332F25727C9}"/>
              </a:ext>
            </a:extLst>
          </p:cNvPr>
          <p:cNvSpPr txBox="1"/>
          <p:nvPr/>
        </p:nvSpPr>
        <p:spPr>
          <a:xfrm>
            <a:off x="13106400" y="3463370"/>
            <a:ext cx="5546622" cy="435760"/>
          </a:xfrm>
          <a:prstGeom prst="rect">
            <a:avLst/>
          </a:prstGeom>
        </p:spPr>
        <p:txBody>
          <a:bodyPr lIns="0" tIns="0" rIns="0" bIns="0" rtlCol="0" anchor="t">
            <a:spAutoFit/>
          </a:bodyPr>
          <a:lstStyle/>
          <a:p>
            <a:pPr algn="ctr">
              <a:lnSpc>
                <a:spcPts val="3639"/>
              </a:lnSpc>
              <a:spcBef>
                <a:spcPct val="0"/>
              </a:spcBef>
            </a:pPr>
            <a:r>
              <a:rPr lang="en-US" sz="2599" b="1">
                <a:latin typeface="Arial" panose="020B0604020202020204" pitchFamily="34" charset="0"/>
                <a:cs typeface="Arial" panose="020B0604020202020204" pitchFamily="34" charset="0"/>
              </a:rPr>
              <a:t>Máy sấy tóc</a:t>
            </a:r>
          </a:p>
        </p:txBody>
      </p:sp>
      <p:grpSp>
        <p:nvGrpSpPr>
          <p:cNvPr id="20" name="Group 4" descr="n11 zalo Dinh Bac">
            <a:extLst>
              <a:ext uri="{FF2B5EF4-FFF2-40B4-BE49-F238E27FC236}">
                <a16:creationId xmlns:a16="http://schemas.microsoft.com/office/drawing/2014/main" id="{F6A829C0-7A9D-D31F-F205-4FE11AAC6C0A}"/>
              </a:ext>
            </a:extLst>
          </p:cNvPr>
          <p:cNvGrpSpPr/>
          <p:nvPr/>
        </p:nvGrpSpPr>
        <p:grpSpPr>
          <a:xfrm>
            <a:off x="-270599" y="5143499"/>
            <a:ext cx="18829198" cy="5120641"/>
            <a:chOff x="0" y="0"/>
            <a:chExt cx="6256259" cy="1555966"/>
          </a:xfrm>
        </p:grpSpPr>
        <p:sp>
          <p:nvSpPr>
            <p:cNvPr id="21" name="Freeform 5">
              <a:extLst>
                <a:ext uri="{FF2B5EF4-FFF2-40B4-BE49-F238E27FC236}">
                  <a16:creationId xmlns:a16="http://schemas.microsoft.com/office/drawing/2014/main" id="{83D9D178-B692-4467-7F31-E7685BA2A5A0}"/>
                </a:ext>
              </a:extLst>
            </p:cNvPr>
            <p:cNvSpPr/>
            <p:nvPr/>
          </p:nvSpPr>
          <p:spPr>
            <a:xfrm>
              <a:off x="0" y="0"/>
              <a:ext cx="6256259" cy="1555966"/>
            </a:xfrm>
            <a:custGeom>
              <a:avLst/>
              <a:gdLst/>
              <a:ahLst/>
              <a:cxnLst/>
              <a:rect l="l" t="t" r="r" b="b"/>
              <a:pathLst>
                <a:path w="6256259" h="1555966">
                  <a:moveTo>
                    <a:pt x="0" y="0"/>
                  </a:moveTo>
                  <a:lnTo>
                    <a:pt x="6256259" y="0"/>
                  </a:lnTo>
                  <a:lnTo>
                    <a:pt x="6256259" y="1555966"/>
                  </a:lnTo>
                  <a:lnTo>
                    <a:pt x="0" y="1555966"/>
                  </a:lnTo>
                  <a:close/>
                </a:path>
              </a:pathLst>
            </a:custGeom>
            <a:solidFill>
              <a:srgbClr val="3A3A66"/>
            </a:solidFill>
            <a:ln cap="sq">
              <a:noFill/>
              <a:prstDash val="solid"/>
              <a:miter/>
            </a:ln>
          </p:spPr>
          <p:txBody>
            <a:bodyPr/>
            <a:lstStyle/>
            <a:p>
              <a:pPr algn="ctr"/>
              <a:endParaRPr lang="en-US"/>
            </a:p>
          </p:txBody>
        </p:sp>
        <p:sp>
          <p:nvSpPr>
            <p:cNvPr id="22" name="TextBox 6">
              <a:extLst>
                <a:ext uri="{FF2B5EF4-FFF2-40B4-BE49-F238E27FC236}">
                  <a16:creationId xmlns:a16="http://schemas.microsoft.com/office/drawing/2014/main" id="{B7727378-4B83-794C-E1E0-EEC0679F4519}"/>
                </a:ext>
              </a:extLst>
            </p:cNvPr>
            <p:cNvSpPr txBox="1"/>
            <p:nvPr/>
          </p:nvSpPr>
          <p:spPr>
            <a:xfrm>
              <a:off x="0" y="-28575"/>
              <a:ext cx="6256259" cy="1584541"/>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23" name="TextBox 9" descr="n11 zalo Dinh Bac">
            <a:extLst>
              <a:ext uri="{FF2B5EF4-FFF2-40B4-BE49-F238E27FC236}">
                <a16:creationId xmlns:a16="http://schemas.microsoft.com/office/drawing/2014/main" id="{1C13AC05-3B91-C3DD-3242-3C2CDC865067}"/>
              </a:ext>
            </a:extLst>
          </p:cNvPr>
          <p:cNvSpPr txBox="1"/>
          <p:nvPr/>
        </p:nvSpPr>
        <p:spPr>
          <a:xfrm>
            <a:off x="2337078" y="5971759"/>
            <a:ext cx="13613844" cy="3286541"/>
          </a:xfrm>
          <a:prstGeom prst="rect">
            <a:avLst/>
          </a:prstGeom>
        </p:spPr>
        <p:txBody>
          <a:bodyPr wrap="square" lIns="0" tIns="0" rIns="0" bIns="0" rtlCol="0" anchor="t">
            <a:spAutoFit/>
          </a:bodyPr>
          <a:lstStyle/>
          <a:p>
            <a:pPr algn="ctr">
              <a:lnSpc>
                <a:spcPct val="130000"/>
              </a:lnSpc>
              <a:spcBef>
                <a:spcPct val="0"/>
              </a:spcBef>
            </a:pPr>
            <a:r>
              <a:rPr lang="en-US" sz="8598">
                <a:solidFill>
                  <a:srgbClr val="FEC52F"/>
                </a:solidFill>
                <a:latin typeface="Fira Sans Black" panose="020B0A03050000020004" pitchFamily="34" charset="0"/>
              </a:rPr>
              <a:t>THIẾT BỊ SỬ DỤNG DÒNG ĐIỆN XOAY CHIỀU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7DF"/>
        </a:solidFill>
        <a:effectLst/>
      </p:bgPr>
    </p:bg>
    <p:spTree>
      <p:nvGrpSpPr>
        <p:cNvPr id="1" name=""/>
        <p:cNvGrpSpPr/>
        <p:nvPr/>
      </p:nvGrpSpPr>
      <p:grpSpPr>
        <a:xfrm>
          <a:off x="0" y="0"/>
          <a:ext cx="0" cy="0"/>
          <a:chOff x="0" y="0"/>
          <a:chExt cx="0" cy="0"/>
        </a:xfrm>
      </p:grpSpPr>
      <p:sp>
        <p:nvSpPr>
          <p:cNvPr id="2" name="Freeform 2" descr="n11 zalo Dinh Bac"/>
          <p:cNvSpPr/>
          <p:nvPr/>
        </p:nvSpPr>
        <p:spPr>
          <a:xfrm>
            <a:off x="817884" y="273557"/>
            <a:ext cx="2358234" cy="2660686"/>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n11 zalo Dinh Bac"/>
          <p:cNvSpPr/>
          <p:nvPr/>
        </p:nvSpPr>
        <p:spPr>
          <a:xfrm>
            <a:off x="9144000" y="1002099"/>
            <a:ext cx="3805663" cy="1932144"/>
          </a:xfrm>
          <a:custGeom>
            <a:avLst/>
            <a:gdLst/>
            <a:ahLst/>
            <a:cxnLst/>
            <a:rect l="l" t="t" r="r" b="b"/>
            <a:pathLst>
              <a:path w="4554392" h="2282889">
                <a:moveTo>
                  <a:pt x="0" y="0"/>
                </a:moveTo>
                <a:lnTo>
                  <a:pt x="4554392" y="0"/>
                </a:lnTo>
                <a:lnTo>
                  <a:pt x="4554392" y="2282890"/>
                </a:lnTo>
                <a:lnTo>
                  <a:pt x="0" y="2282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descr="n11 zalo Dinh Bac"/>
          <p:cNvSpPr/>
          <p:nvPr/>
        </p:nvSpPr>
        <p:spPr>
          <a:xfrm>
            <a:off x="14706600" y="180087"/>
            <a:ext cx="3060087" cy="2754156"/>
          </a:xfrm>
          <a:custGeom>
            <a:avLst/>
            <a:gdLst/>
            <a:ahLst/>
            <a:cxnLst/>
            <a:rect l="l" t="t" r="r" b="b"/>
            <a:pathLst>
              <a:path w="4099369" h="4114800">
                <a:moveTo>
                  <a:pt x="0" y="0"/>
                </a:moveTo>
                <a:lnTo>
                  <a:pt x="4099370" y="0"/>
                </a:lnTo>
                <a:lnTo>
                  <a:pt x="409937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descr="n11 zalo Dinh Bac"/>
          <p:cNvSpPr/>
          <p:nvPr/>
        </p:nvSpPr>
        <p:spPr>
          <a:xfrm>
            <a:off x="5878610" y="6709759"/>
            <a:ext cx="3902688" cy="2997217"/>
          </a:xfrm>
          <a:custGeom>
            <a:avLst/>
            <a:gdLst/>
            <a:ahLst/>
            <a:cxnLst/>
            <a:rect l="l" t="t" r="r" b="b"/>
            <a:pathLst>
              <a:path w="3902688" h="2600166">
                <a:moveTo>
                  <a:pt x="0" y="0"/>
                </a:moveTo>
                <a:lnTo>
                  <a:pt x="3902688" y="0"/>
                </a:lnTo>
                <a:lnTo>
                  <a:pt x="3902688" y="2600166"/>
                </a:lnTo>
                <a:lnTo>
                  <a:pt x="0" y="26001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descr="n11 zalo Dinh Bac"/>
          <p:cNvSpPr/>
          <p:nvPr/>
        </p:nvSpPr>
        <p:spPr>
          <a:xfrm>
            <a:off x="2689000" y="6524753"/>
            <a:ext cx="3153361" cy="3182223"/>
          </a:xfrm>
          <a:custGeom>
            <a:avLst/>
            <a:gdLst/>
            <a:ahLst/>
            <a:cxnLst/>
            <a:rect l="l" t="t" r="r" b="b"/>
            <a:pathLst>
              <a:path w="2231898" h="2355565">
                <a:moveTo>
                  <a:pt x="0" y="0"/>
                </a:moveTo>
                <a:lnTo>
                  <a:pt x="2231898" y="0"/>
                </a:lnTo>
                <a:lnTo>
                  <a:pt x="2231898" y="2355565"/>
                </a:lnTo>
                <a:lnTo>
                  <a:pt x="0" y="23555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descr="n11 zalo Dinh Bac"/>
          <p:cNvSpPr/>
          <p:nvPr/>
        </p:nvSpPr>
        <p:spPr>
          <a:xfrm>
            <a:off x="13411200" y="6999052"/>
            <a:ext cx="4541653" cy="2692415"/>
          </a:xfrm>
          <a:custGeom>
            <a:avLst/>
            <a:gdLst/>
            <a:ahLst/>
            <a:cxnLst/>
            <a:rect l="l" t="t" r="r" b="b"/>
            <a:pathLst>
              <a:path w="3913477" h="2142629">
                <a:moveTo>
                  <a:pt x="0" y="0"/>
                </a:moveTo>
                <a:lnTo>
                  <a:pt x="3913477" y="0"/>
                </a:lnTo>
                <a:lnTo>
                  <a:pt x="3913477" y="2142628"/>
                </a:lnTo>
                <a:lnTo>
                  <a:pt x="0" y="2142628"/>
                </a:lnTo>
                <a:lnTo>
                  <a:pt x="0" y="0"/>
                </a:lnTo>
                <a:close/>
              </a:path>
            </a:pathLst>
          </a:custGeom>
          <a:blipFill>
            <a:blip r:embed="rId12"/>
            <a:stretch>
              <a:fillRect/>
            </a:stretch>
          </a:blipFill>
        </p:spPr>
        <p:txBody>
          <a:bodyPr/>
          <a:lstStyle/>
          <a:p>
            <a:endParaRPr lang="en-US"/>
          </a:p>
        </p:txBody>
      </p:sp>
      <p:sp>
        <p:nvSpPr>
          <p:cNvPr id="8" name="Freeform 8" descr="n11 zalo Dinh Bac"/>
          <p:cNvSpPr/>
          <p:nvPr/>
        </p:nvSpPr>
        <p:spPr>
          <a:xfrm>
            <a:off x="379203" y="6646179"/>
            <a:ext cx="2358234" cy="3182223"/>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13"/>
            <a:stretch>
              <a:fillRect/>
            </a:stretch>
          </a:blipFill>
        </p:spPr>
        <p:txBody>
          <a:bodyPr/>
          <a:lstStyle/>
          <a:p>
            <a:endParaRPr lang="en-US"/>
          </a:p>
        </p:txBody>
      </p:sp>
      <p:sp>
        <p:nvSpPr>
          <p:cNvPr id="9" name="Freeform 9" descr="n11 zalo Dinh Bac"/>
          <p:cNvSpPr/>
          <p:nvPr/>
        </p:nvSpPr>
        <p:spPr>
          <a:xfrm>
            <a:off x="4411198" y="79854"/>
            <a:ext cx="3648676" cy="346344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descr="n11 zalo Dinh Bac"/>
          <p:cNvSpPr/>
          <p:nvPr/>
        </p:nvSpPr>
        <p:spPr>
          <a:xfrm>
            <a:off x="10251015" y="7133453"/>
            <a:ext cx="3160185" cy="2692416"/>
          </a:xfrm>
          <a:custGeom>
            <a:avLst/>
            <a:gdLst/>
            <a:ahLst/>
            <a:cxnLst/>
            <a:rect l="l" t="t" r="r" b="b"/>
            <a:pathLst>
              <a:path w="4760385" h="3885664">
                <a:moveTo>
                  <a:pt x="0" y="0"/>
                </a:moveTo>
                <a:lnTo>
                  <a:pt x="4760385" y="0"/>
                </a:lnTo>
                <a:lnTo>
                  <a:pt x="4760385" y="3885664"/>
                </a:lnTo>
                <a:lnTo>
                  <a:pt x="0" y="3885664"/>
                </a:lnTo>
                <a:lnTo>
                  <a:pt x="0" y="0"/>
                </a:lnTo>
                <a:close/>
              </a:path>
            </a:pathLst>
          </a:custGeom>
          <a:blipFill>
            <a:blip r:embed="rId16"/>
            <a:stretch>
              <a:fillRect/>
            </a:stretch>
          </a:blipFill>
        </p:spPr>
        <p:txBody>
          <a:bodyPr/>
          <a:lstStyle/>
          <a:p>
            <a:endParaRPr lang="en-US"/>
          </a:p>
        </p:txBody>
      </p:sp>
      <p:grpSp>
        <p:nvGrpSpPr>
          <p:cNvPr id="20" name="Group 6" descr="n11 zalo Dinh Bac">
            <a:extLst>
              <a:ext uri="{FF2B5EF4-FFF2-40B4-BE49-F238E27FC236}">
                <a16:creationId xmlns:a16="http://schemas.microsoft.com/office/drawing/2014/main" id="{6408C54C-32EA-D5A0-DD6E-A073B749A664}"/>
              </a:ext>
            </a:extLst>
          </p:cNvPr>
          <p:cNvGrpSpPr/>
          <p:nvPr/>
        </p:nvGrpSpPr>
        <p:grpSpPr>
          <a:xfrm>
            <a:off x="0" y="3238607"/>
            <a:ext cx="18288000" cy="3182223"/>
            <a:chOff x="0" y="0"/>
            <a:chExt cx="4142294" cy="2083902"/>
          </a:xfrm>
        </p:grpSpPr>
        <p:sp>
          <p:nvSpPr>
            <p:cNvPr id="21" name="Freeform 7">
              <a:extLst>
                <a:ext uri="{FF2B5EF4-FFF2-40B4-BE49-F238E27FC236}">
                  <a16:creationId xmlns:a16="http://schemas.microsoft.com/office/drawing/2014/main" id="{A5D69368-DC33-7887-651F-5AD53E6777AF}"/>
                </a:ext>
              </a:extLst>
            </p:cNvPr>
            <p:cNvSpPr/>
            <p:nvPr/>
          </p:nvSpPr>
          <p:spPr>
            <a:xfrm>
              <a:off x="0" y="0"/>
              <a:ext cx="4142294" cy="2083902"/>
            </a:xfrm>
            <a:custGeom>
              <a:avLst/>
              <a:gdLst/>
              <a:ahLst/>
              <a:cxnLst/>
              <a:rect l="l" t="t" r="r" b="b"/>
              <a:pathLst>
                <a:path w="4142294" h="2083902">
                  <a:moveTo>
                    <a:pt x="0" y="0"/>
                  </a:moveTo>
                  <a:lnTo>
                    <a:pt x="4142294" y="0"/>
                  </a:lnTo>
                  <a:lnTo>
                    <a:pt x="4142294" y="2083902"/>
                  </a:lnTo>
                  <a:lnTo>
                    <a:pt x="0" y="2083902"/>
                  </a:lnTo>
                  <a:close/>
                </a:path>
              </a:pathLst>
            </a:custGeom>
            <a:solidFill>
              <a:srgbClr val="FFFFFF"/>
            </a:solidFill>
          </p:spPr>
          <p:txBody>
            <a:bodyPr/>
            <a:lstStyle/>
            <a:p>
              <a:endParaRPr lang="en-US"/>
            </a:p>
          </p:txBody>
        </p:sp>
        <p:sp>
          <p:nvSpPr>
            <p:cNvPr id="22" name="TextBox 8">
              <a:extLst>
                <a:ext uri="{FF2B5EF4-FFF2-40B4-BE49-F238E27FC236}">
                  <a16:creationId xmlns:a16="http://schemas.microsoft.com/office/drawing/2014/main" id="{628991AB-B066-3C88-5A3E-09625AA6CC2A}"/>
                </a:ext>
              </a:extLst>
            </p:cNvPr>
            <p:cNvSpPr txBox="1"/>
            <p:nvPr/>
          </p:nvSpPr>
          <p:spPr>
            <a:xfrm>
              <a:off x="0" y="-38100"/>
              <a:ext cx="4142294" cy="2122002"/>
            </a:xfrm>
            <a:prstGeom prst="rect">
              <a:avLst/>
            </a:prstGeom>
          </p:spPr>
          <p:txBody>
            <a:bodyPr lIns="50800" tIns="50800" rIns="50800" bIns="50800" rtlCol="0" anchor="ctr"/>
            <a:lstStyle/>
            <a:p>
              <a:pPr algn="ctr">
                <a:lnSpc>
                  <a:spcPts val="2659"/>
                </a:lnSpc>
              </a:pPr>
              <a:endParaRPr/>
            </a:p>
          </p:txBody>
        </p:sp>
      </p:grpSp>
      <p:sp>
        <p:nvSpPr>
          <p:cNvPr id="23" name="TextBox 9" descr="n11 zalo Dinh Bac">
            <a:extLst>
              <a:ext uri="{FF2B5EF4-FFF2-40B4-BE49-F238E27FC236}">
                <a16:creationId xmlns:a16="http://schemas.microsoft.com/office/drawing/2014/main" id="{D02A95E0-4964-5C38-D82D-CCEB3A26EBB0}"/>
              </a:ext>
            </a:extLst>
          </p:cNvPr>
          <p:cNvSpPr txBox="1"/>
          <p:nvPr/>
        </p:nvSpPr>
        <p:spPr>
          <a:xfrm>
            <a:off x="380867" y="3603931"/>
            <a:ext cx="17495653" cy="2332049"/>
          </a:xfrm>
          <a:prstGeom prst="rect">
            <a:avLst/>
          </a:prstGeom>
        </p:spPr>
        <p:txBody>
          <a:bodyPr wrap="square" lIns="0" tIns="0" rIns="0" bIns="0" rtlCol="0" anchor="t">
            <a:spAutoFit/>
          </a:bodyPr>
          <a:lstStyle/>
          <a:p>
            <a:pPr algn="ctr">
              <a:lnSpc>
                <a:spcPct val="130000"/>
              </a:lnSpc>
              <a:spcBef>
                <a:spcPct val="0"/>
              </a:spcBef>
            </a:pPr>
            <a:r>
              <a:rPr lang="vi-VN" sz="4000" b="1"/>
              <a:t>Câu hỏi: </a:t>
            </a:r>
            <a:r>
              <a:rPr lang="vi-VN" sz="4000"/>
              <a:t>Dòng điện được truyền từ nhà máy đến nơi tiêu thụ là dòng điện xoay chiều, nhưng một số thiết bị điện tử lại sử dụng dòng điện một chiều. Làm thế nào từ dòng điện xoay chiều thành dòng điện một chiều?</a:t>
            </a:r>
            <a:endParaRPr lang="en-US" sz="4000"/>
          </a:p>
        </p:txBody>
      </p:sp>
    </p:spTree>
    <p:extLst>
      <p:ext uri="{BB962C8B-B14F-4D97-AF65-F5344CB8AC3E}">
        <p14:creationId xmlns:p14="http://schemas.microsoft.com/office/powerpoint/2010/main" val="171202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EBD3"/>
        </a:solidFill>
        <a:effectLst/>
      </p:bgPr>
    </p:bg>
    <p:spTree>
      <p:nvGrpSpPr>
        <p:cNvPr id="1" name=""/>
        <p:cNvGrpSpPr/>
        <p:nvPr/>
      </p:nvGrpSpPr>
      <p:grpSpPr>
        <a:xfrm>
          <a:off x="0" y="0"/>
          <a:ext cx="0" cy="0"/>
          <a:chOff x="0" y="0"/>
          <a:chExt cx="0" cy="0"/>
        </a:xfrm>
      </p:grpSpPr>
      <p:sp>
        <p:nvSpPr>
          <p:cNvPr id="2" name="TextBox 2" descr="n11 zalo Dinh Bac"/>
          <p:cNvSpPr txBox="1"/>
          <p:nvPr/>
        </p:nvSpPr>
        <p:spPr>
          <a:xfrm>
            <a:off x="673272" y="579635"/>
            <a:ext cx="17114917" cy="4616648"/>
          </a:xfrm>
          <a:prstGeom prst="rect">
            <a:avLst/>
          </a:prstGeom>
        </p:spPr>
        <p:txBody>
          <a:bodyPr wrap="square" lIns="0" tIns="0" rIns="0" bIns="0" rtlCol="0" anchor="t">
            <a:spAutoFit/>
          </a:bodyPr>
          <a:lstStyle/>
          <a:p>
            <a:pPr algn="ctr"/>
            <a:r>
              <a:rPr lang="en-US" sz="10000" spc="460">
                <a:solidFill>
                  <a:srgbClr val="FF0000"/>
                </a:solidFill>
                <a:latin typeface="Muli Ultra-Bold"/>
              </a:rPr>
              <a:t>BÀI 4 CĐ KNTT</a:t>
            </a:r>
          </a:p>
          <a:p>
            <a:pPr algn="ctr"/>
            <a:r>
              <a:rPr lang="en-US" sz="10000" spc="460">
                <a:solidFill>
                  <a:srgbClr val="3A3A66"/>
                </a:solidFill>
                <a:latin typeface="Muli Ultra-Bold"/>
              </a:rPr>
              <a:t>CHỈNH LƯU</a:t>
            </a:r>
          </a:p>
          <a:p>
            <a:pPr algn="ctr"/>
            <a:r>
              <a:rPr lang="en-US" sz="10000" spc="460">
                <a:solidFill>
                  <a:srgbClr val="3A3A66"/>
                </a:solidFill>
                <a:latin typeface="Muli Ultra-Bold"/>
              </a:rPr>
              <a:t>DÒNG ĐIỆN XOAY CHIỀU</a:t>
            </a:r>
          </a:p>
        </p:txBody>
      </p:sp>
      <p:grpSp>
        <p:nvGrpSpPr>
          <p:cNvPr id="3" name="Group 3" descr="n11 zalo Dinh Bac"/>
          <p:cNvGrpSpPr/>
          <p:nvPr/>
        </p:nvGrpSpPr>
        <p:grpSpPr>
          <a:xfrm>
            <a:off x="-274717" y="5819531"/>
            <a:ext cx="18829198" cy="4682925"/>
            <a:chOff x="0" y="0"/>
            <a:chExt cx="6256259" cy="1555966"/>
          </a:xfrm>
        </p:grpSpPr>
        <p:sp>
          <p:nvSpPr>
            <p:cNvPr id="4" name="Freeform 4"/>
            <p:cNvSpPr/>
            <p:nvPr/>
          </p:nvSpPr>
          <p:spPr>
            <a:xfrm>
              <a:off x="0" y="0"/>
              <a:ext cx="6256259" cy="1555966"/>
            </a:xfrm>
            <a:custGeom>
              <a:avLst/>
              <a:gdLst/>
              <a:ahLst/>
              <a:cxnLst/>
              <a:rect l="l" t="t" r="r" b="b"/>
              <a:pathLst>
                <a:path w="6256259" h="1555966">
                  <a:moveTo>
                    <a:pt x="0" y="0"/>
                  </a:moveTo>
                  <a:lnTo>
                    <a:pt x="6256259" y="0"/>
                  </a:lnTo>
                  <a:lnTo>
                    <a:pt x="6256259" y="1555966"/>
                  </a:lnTo>
                  <a:lnTo>
                    <a:pt x="0" y="1555966"/>
                  </a:lnTo>
                  <a:close/>
                </a:path>
              </a:pathLst>
            </a:custGeom>
            <a:solidFill>
              <a:srgbClr val="3A3A66"/>
            </a:solidFill>
            <a:ln cap="sq">
              <a:noFill/>
              <a:prstDash val="solid"/>
              <a:miter/>
            </a:ln>
          </p:spPr>
          <p:txBody>
            <a:bodyPr/>
            <a:lstStyle/>
            <a:p>
              <a:endParaRPr lang="en-US"/>
            </a:p>
          </p:txBody>
        </p:sp>
        <p:sp>
          <p:nvSpPr>
            <p:cNvPr id="5" name="TextBox 5"/>
            <p:cNvSpPr txBox="1"/>
            <p:nvPr/>
          </p:nvSpPr>
          <p:spPr>
            <a:xfrm>
              <a:off x="0" y="-28575"/>
              <a:ext cx="6256259" cy="1584541"/>
            </a:xfrm>
            <a:prstGeom prst="rect">
              <a:avLst/>
            </a:prstGeom>
          </p:spPr>
          <p:txBody>
            <a:bodyPr lIns="50800" tIns="50800" rIns="50800" bIns="50800" rtlCol="0" anchor="ctr"/>
            <a:lstStyle/>
            <a:p>
              <a:pPr marL="0" lvl="0" indent="0" algn="ctr">
                <a:lnSpc>
                  <a:spcPts val="1679"/>
                </a:lnSpc>
                <a:spcBef>
                  <a:spcPct val="0"/>
                </a:spcBef>
              </a:pPr>
              <a:endParaRPr/>
            </a:p>
          </p:txBody>
        </p:sp>
      </p:grpSp>
      <p:grpSp>
        <p:nvGrpSpPr>
          <p:cNvPr id="6" name="Group 6" descr="n11 zalo Dinh Bac"/>
          <p:cNvGrpSpPr/>
          <p:nvPr/>
        </p:nvGrpSpPr>
        <p:grpSpPr>
          <a:xfrm>
            <a:off x="3423833" y="7036929"/>
            <a:ext cx="11440334" cy="1714087"/>
            <a:chOff x="0" y="0"/>
            <a:chExt cx="3801208" cy="569529"/>
          </a:xfrm>
        </p:grpSpPr>
        <p:sp>
          <p:nvSpPr>
            <p:cNvPr id="7" name="Freeform 7"/>
            <p:cNvSpPr/>
            <p:nvPr/>
          </p:nvSpPr>
          <p:spPr>
            <a:xfrm>
              <a:off x="0" y="0"/>
              <a:ext cx="3801208" cy="569529"/>
            </a:xfrm>
            <a:custGeom>
              <a:avLst/>
              <a:gdLst/>
              <a:ahLst/>
              <a:cxnLst/>
              <a:rect l="l" t="t" r="r" b="b"/>
              <a:pathLst>
                <a:path w="3801208" h="569529">
                  <a:moveTo>
                    <a:pt x="58875" y="0"/>
                  </a:moveTo>
                  <a:lnTo>
                    <a:pt x="3742333" y="0"/>
                  </a:lnTo>
                  <a:cubicBezTo>
                    <a:pt x="3774848" y="0"/>
                    <a:pt x="3801208" y="26359"/>
                    <a:pt x="3801208" y="58875"/>
                  </a:cubicBezTo>
                  <a:lnTo>
                    <a:pt x="3801208" y="510654"/>
                  </a:lnTo>
                  <a:cubicBezTo>
                    <a:pt x="3801208" y="526269"/>
                    <a:pt x="3795005" y="541244"/>
                    <a:pt x="3783964" y="552285"/>
                  </a:cubicBezTo>
                  <a:cubicBezTo>
                    <a:pt x="3772922" y="563326"/>
                    <a:pt x="3757947" y="569529"/>
                    <a:pt x="3742333" y="569529"/>
                  </a:cubicBezTo>
                  <a:lnTo>
                    <a:pt x="58875" y="569529"/>
                  </a:lnTo>
                  <a:cubicBezTo>
                    <a:pt x="43260" y="569529"/>
                    <a:pt x="28285" y="563326"/>
                    <a:pt x="17244" y="552285"/>
                  </a:cubicBezTo>
                  <a:cubicBezTo>
                    <a:pt x="6203" y="541244"/>
                    <a:pt x="0" y="526269"/>
                    <a:pt x="0" y="510654"/>
                  </a:cubicBezTo>
                  <a:lnTo>
                    <a:pt x="0" y="58875"/>
                  </a:lnTo>
                  <a:cubicBezTo>
                    <a:pt x="0" y="43260"/>
                    <a:pt x="6203" y="28285"/>
                    <a:pt x="17244" y="17244"/>
                  </a:cubicBezTo>
                  <a:cubicBezTo>
                    <a:pt x="28285" y="6203"/>
                    <a:pt x="43260" y="0"/>
                    <a:pt x="58875" y="0"/>
                  </a:cubicBezTo>
                  <a:close/>
                </a:path>
              </a:pathLst>
            </a:custGeom>
            <a:solidFill>
              <a:srgbClr val="000000">
                <a:alpha val="0"/>
              </a:srgbClr>
            </a:solidFill>
            <a:ln w="142875" cap="rnd">
              <a:solidFill>
                <a:srgbClr val="DDEBD3"/>
              </a:solidFill>
              <a:prstDash val="solid"/>
              <a:round/>
            </a:ln>
          </p:spPr>
          <p:txBody>
            <a:bodyPr/>
            <a:lstStyle/>
            <a:p>
              <a:endParaRPr lang="en-US"/>
            </a:p>
          </p:txBody>
        </p:sp>
        <p:sp>
          <p:nvSpPr>
            <p:cNvPr id="8" name="TextBox 8"/>
            <p:cNvSpPr txBox="1"/>
            <p:nvPr/>
          </p:nvSpPr>
          <p:spPr>
            <a:xfrm>
              <a:off x="0" y="-28575"/>
              <a:ext cx="3801208" cy="598104"/>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9" name="Freeform 9" descr="n11 zalo Dinh Bac"/>
          <p:cNvSpPr/>
          <p:nvPr/>
        </p:nvSpPr>
        <p:spPr>
          <a:xfrm rot="171621">
            <a:off x="7607160" y="8135508"/>
            <a:ext cx="2223292" cy="1231016"/>
          </a:xfrm>
          <a:custGeom>
            <a:avLst/>
            <a:gdLst/>
            <a:ahLst/>
            <a:cxnLst/>
            <a:rect l="l" t="t" r="r" b="b"/>
            <a:pathLst>
              <a:path w="2223292" h="1231016">
                <a:moveTo>
                  <a:pt x="0" y="0"/>
                </a:moveTo>
                <a:lnTo>
                  <a:pt x="2223292" y="0"/>
                </a:lnTo>
                <a:lnTo>
                  <a:pt x="2223292" y="1231016"/>
                </a:lnTo>
                <a:lnTo>
                  <a:pt x="0" y="1231016"/>
                </a:lnTo>
                <a:lnTo>
                  <a:pt x="0" y="0"/>
                </a:lnTo>
                <a:close/>
              </a:path>
            </a:pathLst>
          </a:custGeom>
          <a:blipFill>
            <a:blip r:embed="rId2"/>
            <a:stretch>
              <a:fillRect l="-175356" t="-354636" r="-37669" b="-1172"/>
            </a:stretch>
          </a:blipFill>
        </p:spPr>
        <p:txBody>
          <a:bodyPr/>
          <a:lstStyle/>
          <a:p>
            <a:endParaRPr lang="en-US"/>
          </a:p>
        </p:txBody>
      </p:sp>
      <p:sp>
        <p:nvSpPr>
          <p:cNvPr id="10" name="Freeform 10" descr="n11 zalo Dinh Bac"/>
          <p:cNvSpPr/>
          <p:nvPr/>
        </p:nvSpPr>
        <p:spPr>
          <a:xfrm>
            <a:off x="11902473" y="6094049"/>
            <a:ext cx="1550799" cy="3139303"/>
          </a:xfrm>
          <a:custGeom>
            <a:avLst/>
            <a:gdLst/>
            <a:ahLst/>
            <a:cxnLst/>
            <a:rect l="l" t="t" r="r" b="b"/>
            <a:pathLst>
              <a:path w="1550799" h="3139303">
                <a:moveTo>
                  <a:pt x="0" y="0"/>
                </a:moveTo>
                <a:lnTo>
                  <a:pt x="1550799" y="0"/>
                </a:lnTo>
                <a:lnTo>
                  <a:pt x="1550799" y="3139303"/>
                </a:lnTo>
                <a:lnTo>
                  <a:pt x="0" y="3139303"/>
                </a:lnTo>
                <a:lnTo>
                  <a:pt x="0" y="0"/>
                </a:lnTo>
                <a:close/>
              </a:path>
            </a:pathLst>
          </a:custGeom>
          <a:blipFill>
            <a:blip r:embed="rId2"/>
            <a:stretch>
              <a:fillRect l="-206376" r="-201112" b="-102124"/>
            </a:stretch>
          </a:blipFill>
        </p:spPr>
        <p:txBody>
          <a:bodyPr/>
          <a:lstStyle/>
          <a:p>
            <a:endParaRPr lang="en-US"/>
          </a:p>
        </p:txBody>
      </p:sp>
      <p:sp>
        <p:nvSpPr>
          <p:cNvPr id="11" name="Freeform 11" descr="n11 zalo Dinh Bac"/>
          <p:cNvSpPr/>
          <p:nvPr/>
        </p:nvSpPr>
        <p:spPr>
          <a:xfrm rot="-8585228" flipH="1" flipV="1">
            <a:off x="1557922" y="6411103"/>
            <a:ext cx="1731028" cy="2903747"/>
          </a:xfrm>
          <a:custGeom>
            <a:avLst/>
            <a:gdLst/>
            <a:ahLst/>
            <a:cxnLst/>
            <a:rect l="l" t="t" r="r" b="b"/>
            <a:pathLst>
              <a:path w="1731028" h="2903747">
                <a:moveTo>
                  <a:pt x="1731028" y="2903747"/>
                </a:moveTo>
                <a:lnTo>
                  <a:pt x="0" y="2903747"/>
                </a:lnTo>
                <a:lnTo>
                  <a:pt x="0" y="0"/>
                </a:lnTo>
                <a:lnTo>
                  <a:pt x="1731028" y="0"/>
                </a:lnTo>
                <a:lnTo>
                  <a:pt x="1731028" y="2903747"/>
                </a:lnTo>
                <a:close/>
              </a:path>
            </a:pathLst>
          </a:custGeom>
          <a:blipFill>
            <a:blip r:embed="rId3"/>
            <a:stretch>
              <a:fillRect l="-33638"/>
            </a:stretch>
          </a:blipFill>
        </p:spPr>
        <p:txBody>
          <a:bodyPr/>
          <a:lstStyle/>
          <a:p>
            <a:endParaRPr lang="en-US"/>
          </a:p>
        </p:txBody>
      </p:sp>
      <p:sp>
        <p:nvSpPr>
          <p:cNvPr id="12" name="Freeform 12" descr="n11 zalo Dinh Bac"/>
          <p:cNvSpPr/>
          <p:nvPr/>
        </p:nvSpPr>
        <p:spPr>
          <a:xfrm rot="1029465">
            <a:off x="15047386" y="7074051"/>
            <a:ext cx="2619190" cy="2013503"/>
          </a:xfrm>
          <a:custGeom>
            <a:avLst/>
            <a:gdLst/>
            <a:ahLst/>
            <a:cxnLst/>
            <a:rect l="l" t="t" r="r" b="b"/>
            <a:pathLst>
              <a:path w="2619190" h="2013503">
                <a:moveTo>
                  <a:pt x="0" y="0"/>
                </a:moveTo>
                <a:lnTo>
                  <a:pt x="2619191" y="0"/>
                </a:lnTo>
                <a:lnTo>
                  <a:pt x="2619191" y="2013502"/>
                </a:lnTo>
                <a:lnTo>
                  <a:pt x="0" y="2013502"/>
                </a:lnTo>
                <a:lnTo>
                  <a:pt x="0" y="0"/>
                </a:lnTo>
                <a:close/>
              </a:path>
            </a:pathLst>
          </a:custGeom>
          <a:blipFill>
            <a:blip r:embed="rId4"/>
            <a:stretch>
              <a:fillRect/>
            </a:stretch>
          </a:blipFill>
        </p:spPr>
        <p:txBody>
          <a:bodyPr/>
          <a:lstStyle/>
          <a:p>
            <a:endParaRPr lang="en-US"/>
          </a:p>
        </p:txBody>
      </p:sp>
      <p:sp>
        <p:nvSpPr>
          <p:cNvPr id="14" name="Freeform 2" descr="n11 zalo Dinh Bac">
            <a:extLst>
              <a:ext uri="{FF2B5EF4-FFF2-40B4-BE49-F238E27FC236}">
                <a16:creationId xmlns:a16="http://schemas.microsoft.com/office/drawing/2014/main" id="{B415A306-86FB-2370-6987-F5DDB70147DC}"/>
              </a:ext>
            </a:extLst>
          </p:cNvPr>
          <p:cNvSpPr/>
          <p:nvPr/>
        </p:nvSpPr>
        <p:spPr>
          <a:xfrm>
            <a:off x="4317086" y="6935688"/>
            <a:ext cx="2436105" cy="1714087"/>
          </a:xfrm>
          <a:custGeom>
            <a:avLst/>
            <a:gdLst/>
            <a:ahLst/>
            <a:cxnLst/>
            <a:rect l="l" t="t" r="r" b="b"/>
            <a:pathLst>
              <a:path w="4662822" h="5318808">
                <a:moveTo>
                  <a:pt x="0" y="0"/>
                </a:moveTo>
                <a:lnTo>
                  <a:pt x="4662822" y="0"/>
                </a:lnTo>
                <a:lnTo>
                  <a:pt x="4662822" y="5318808"/>
                </a:lnTo>
                <a:lnTo>
                  <a:pt x="0" y="5318808"/>
                </a:lnTo>
                <a:lnTo>
                  <a:pt x="0" y="0"/>
                </a:lnTo>
                <a:close/>
              </a:path>
            </a:pathLst>
          </a:custGeom>
          <a:blipFill>
            <a:blip r:embed="rId5"/>
            <a:stretch>
              <a:fillRect/>
            </a:stretch>
          </a:blipFill>
        </p:spPr>
        <p:txBody>
          <a:bodyPr/>
          <a:lstStyle/>
          <a:p>
            <a:endParaRPr lang="en-US"/>
          </a:p>
        </p:txBody>
      </p:sp>
      <p:sp>
        <p:nvSpPr>
          <p:cNvPr id="13" name="Freeform 4" descr="n11 zalo Dinh Bac">
            <a:extLst>
              <a:ext uri="{FF2B5EF4-FFF2-40B4-BE49-F238E27FC236}">
                <a16:creationId xmlns:a16="http://schemas.microsoft.com/office/drawing/2014/main" id="{5194AA20-C3B3-D502-65B1-16E65EA0D3DE}"/>
              </a:ext>
            </a:extLst>
          </p:cNvPr>
          <p:cNvSpPr/>
          <p:nvPr/>
        </p:nvSpPr>
        <p:spPr>
          <a:xfrm>
            <a:off x="499811" y="-298588"/>
            <a:ext cx="2751303" cy="1219200"/>
          </a:xfrm>
          <a:custGeom>
            <a:avLst/>
            <a:gdLst/>
            <a:ahLst/>
            <a:cxnLst/>
            <a:rect l="l" t="t" r="r" b="b"/>
            <a:pathLst>
              <a:path w="4066572" h="1860457">
                <a:moveTo>
                  <a:pt x="0" y="0"/>
                </a:moveTo>
                <a:lnTo>
                  <a:pt x="4066572" y="0"/>
                </a:lnTo>
                <a:lnTo>
                  <a:pt x="4066572" y="1860457"/>
                </a:lnTo>
                <a:lnTo>
                  <a:pt x="0" y="1860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4" descr="n11 zalo Dinh Bac">
            <a:extLst>
              <a:ext uri="{FF2B5EF4-FFF2-40B4-BE49-F238E27FC236}">
                <a16:creationId xmlns:a16="http://schemas.microsoft.com/office/drawing/2014/main" id="{D6CC24FF-26C4-78AD-3B31-01D06CBF01EC}"/>
              </a:ext>
            </a:extLst>
          </p:cNvPr>
          <p:cNvSpPr/>
          <p:nvPr/>
        </p:nvSpPr>
        <p:spPr>
          <a:xfrm>
            <a:off x="499811" y="838201"/>
            <a:ext cx="1684503" cy="761999"/>
          </a:xfrm>
          <a:custGeom>
            <a:avLst/>
            <a:gdLst/>
            <a:ahLst/>
            <a:cxnLst/>
            <a:rect l="l" t="t" r="r" b="b"/>
            <a:pathLst>
              <a:path w="4066572" h="1860457">
                <a:moveTo>
                  <a:pt x="0" y="0"/>
                </a:moveTo>
                <a:lnTo>
                  <a:pt x="4066572" y="0"/>
                </a:lnTo>
                <a:lnTo>
                  <a:pt x="4066572" y="1860457"/>
                </a:lnTo>
                <a:lnTo>
                  <a:pt x="0" y="1860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4" descr="n11 zalo Dinh Bac">
            <a:extLst>
              <a:ext uri="{FF2B5EF4-FFF2-40B4-BE49-F238E27FC236}">
                <a16:creationId xmlns:a16="http://schemas.microsoft.com/office/drawing/2014/main" id="{E9FEDFCB-31CA-3B91-48A2-A479154F737D}"/>
              </a:ext>
            </a:extLst>
          </p:cNvPr>
          <p:cNvSpPr/>
          <p:nvPr/>
        </p:nvSpPr>
        <p:spPr>
          <a:xfrm>
            <a:off x="15316199" y="342901"/>
            <a:ext cx="2751303" cy="1219200"/>
          </a:xfrm>
          <a:custGeom>
            <a:avLst/>
            <a:gdLst/>
            <a:ahLst/>
            <a:cxnLst/>
            <a:rect l="l" t="t" r="r" b="b"/>
            <a:pathLst>
              <a:path w="4066572" h="1860457">
                <a:moveTo>
                  <a:pt x="0" y="0"/>
                </a:moveTo>
                <a:lnTo>
                  <a:pt x="4066572" y="0"/>
                </a:lnTo>
                <a:lnTo>
                  <a:pt x="4066572" y="1860457"/>
                </a:lnTo>
                <a:lnTo>
                  <a:pt x="0" y="1860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TextBox 9" descr="n11 zalo Dinh Bac">
            <a:extLst>
              <a:ext uri="{FF2B5EF4-FFF2-40B4-BE49-F238E27FC236}">
                <a16:creationId xmlns:a16="http://schemas.microsoft.com/office/drawing/2014/main" id="{1330165A-D577-1AF1-265D-69BBE73A5FCA}"/>
              </a:ext>
            </a:extLst>
          </p:cNvPr>
          <p:cNvSpPr txBox="1"/>
          <p:nvPr/>
        </p:nvSpPr>
        <p:spPr>
          <a:xfrm>
            <a:off x="1702355" y="9451760"/>
            <a:ext cx="13613844" cy="662489"/>
          </a:xfrm>
          <a:prstGeom prst="rect">
            <a:avLst/>
          </a:prstGeom>
        </p:spPr>
        <p:txBody>
          <a:bodyPr wrap="square" lIns="0" tIns="0" rIns="0" bIns="0" rtlCol="0" anchor="t">
            <a:spAutoFit/>
          </a:bodyPr>
          <a:lstStyle/>
          <a:p>
            <a:pPr algn="ctr">
              <a:lnSpc>
                <a:spcPct val="130000"/>
              </a:lnSpc>
              <a:spcBef>
                <a:spcPct val="0"/>
              </a:spcBef>
            </a:pPr>
            <a:r>
              <a:rPr lang="en-US" sz="3600">
                <a:solidFill>
                  <a:srgbClr val="FEC52F"/>
                </a:solidFill>
                <a:latin typeface="Fira Sans Black" panose="020B0A03050000020004" pitchFamily="34" charset="0"/>
              </a:rPr>
              <a:t>Cô Nhung Cute – 09.72.46.48.52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TotalTime>
  <Words>2648</Words>
  <Application>Microsoft Office PowerPoint</Application>
  <PresentationFormat>Custom</PresentationFormat>
  <Paragraphs>248</Paragraphs>
  <Slides>51</Slides>
  <Notes>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51</vt:i4>
      </vt:variant>
    </vt:vector>
  </HeadingPairs>
  <TitlesOfParts>
    <vt:vector size="62" baseType="lpstr">
      <vt:lpstr>Gulfs Display</vt:lpstr>
      <vt:lpstr>Fira Sans Black</vt:lpstr>
      <vt:lpstr>Roboto</vt:lpstr>
      <vt:lpstr>Wingdings</vt:lpstr>
      <vt:lpstr>Calibri Light</vt:lpstr>
      <vt:lpstr>Muli Ultra-Bold</vt:lpstr>
      <vt:lpstr>Asap</vt:lpstr>
      <vt:lpstr>Calibri</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Literature</dc:title>
  <dc:creator>Admin</dc:creator>
  <cp:lastModifiedBy>Cuong ms365</cp:lastModifiedBy>
  <cp:revision>15</cp:revision>
  <dcterms:created xsi:type="dcterms:W3CDTF">2006-08-16T00:00:00Z</dcterms:created>
  <dcterms:modified xsi:type="dcterms:W3CDTF">2024-09-30T02:52:08Z</dcterms:modified>
  <dc:identifier>DAFy-ioQA7E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2024-08-20T14:43:38Z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0cdedf5c-7140-40a8-a63d-d393ad08b226</vt:lpwstr>
  </property>
  <property fmtid="{D5CDD505-2E9C-101B-9397-08002B2CF9AE}" pid="8" name="MSIP_Label_defa4170-0d19-0005-0004-bc88714345d2_ContentBits">
    <vt:lpwstr>0</vt:lpwstr>
  </property>
</Properties>
</file>