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1062" r:id="rId2"/>
    <p:sldId id="994" r:id="rId3"/>
    <p:sldId id="1066" r:id="rId4"/>
    <p:sldId id="1080" r:id="rId5"/>
    <p:sldId id="1074" r:id="rId6"/>
    <p:sldId id="1081" r:id="rId7"/>
    <p:sldId id="1082" r:id="rId8"/>
    <p:sldId id="723" r:id="rId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1062"/>
            <p14:sldId id="994"/>
            <p14:sldId id="1066"/>
            <p14:sldId id="1080"/>
            <p14:sldId id="1074"/>
            <p14:sldId id="1081"/>
            <p14:sldId id="1082"/>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EF5E6"/>
    <a:srgbClr val="FAF0F0"/>
    <a:srgbClr val="F2EFF5"/>
    <a:srgbClr val="DEE7CF"/>
    <a:srgbClr val="DEF4F6"/>
    <a:srgbClr val="F5E4E3"/>
    <a:srgbClr val="1D5E75"/>
    <a:srgbClr val="255997"/>
    <a:srgbClr val="FDE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autoAdjust="0"/>
    <p:restoredTop sz="94057" autoAdjust="0"/>
  </p:normalViewPr>
  <p:slideViewPr>
    <p:cSldViewPr>
      <p:cViewPr>
        <p:scale>
          <a:sx n="90" d="100"/>
          <a:sy n="90" d="100"/>
        </p:scale>
        <p:origin x="-834" y="-52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13/11/2023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114343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13/11/2023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13/11/2023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13/11/2023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13/11/2023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713412" y="2392240"/>
            <a:ext cx="5410200" cy="1036760"/>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376" y="378114"/>
            <a:ext cx="4225636" cy="76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1047579" y="1066800"/>
            <a:ext cx="24560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1412" y="152400"/>
            <a:ext cx="3238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5907" r="5882" b="24027"/>
          <a:stretch/>
        </p:blipFill>
        <p:spPr bwMode="auto">
          <a:xfrm>
            <a:off x="6102797" y="2464374"/>
            <a:ext cx="4597944" cy="89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4614" y="2326772"/>
            <a:ext cx="1174751" cy="144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721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01625" y="800457"/>
            <a:ext cx="6859588" cy="2399943"/>
            <a:chOff x="301625" y="840611"/>
            <a:chExt cx="6859588" cy="2399943"/>
          </a:xfrm>
        </p:grpSpPr>
        <p:sp>
          <p:nvSpPr>
            <p:cNvPr id="15" name="Rounded Rectangle 14"/>
            <p:cNvSpPr/>
            <p:nvPr/>
          </p:nvSpPr>
          <p:spPr>
            <a:xfrm>
              <a:off x="301625" y="840611"/>
              <a:ext cx="6859588" cy="2399943"/>
            </a:xfrm>
            <a:prstGeom prst="roundRect">
              <a:avLst>
                <a:gd name="adj" fmla="val 4061"/>
              </a:avLst>
            </a:prstGeom>
            <a:solidFill>
              <a:schemeClr val="accent5">
                <a:lumMod val="5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0375" y="954554"/>
              <a:ext cx="6548437" cy="1969770"/>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en-US" b="1" smtClean="0">
                  <a:solidFill>
                    <a:schemeClr val="bg1"/>
                  </a:solidFill>
                  <a:latin typeface="Arial" pitchFamily="34" charset="0"/>
                  <a:cs typeface="Arial" pitchFamily="34" charset="0"/>
                </a:rPr>
                <a:t>Nước cũng như các chất lỏng đều có lực căng bề mặt hình thành do sự tương tác giữa các phân tử của chất lỏng. Sẽ rất khó để thổi bong bóng từ nước do lực căng bề mặt của nước lớn.</a:t>
              </a:r>
              <a:endParaRPr lang="vi-VN" b="1">
                <a:solidFill>
                  <a:schemeClr val="bg1"/>
                </a:solidFill>
                <a:latin typeface="Arial" pitchFamily="34" charset="0"/>
                <a:cs typeface="Arial" pitchFamily="34" charset="0"/>
              </a:endParaRPr>
            </a:p>
          </p:txBody>
        </p:sp>
      </p:grpSp>
      <p:pic>
        <p:nvPicPr>
          <p:cNvPr id="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descr="Chia sẻ 125+ hình về hình nền bong bóng nước mới nhất 2023 - iedunet.edu.vn"/>
          <p:cNvPicPr>
            <a:picLocks noChangeAspect="1" noChangeArrowheads="1"/>
          </p:cNvPicPr>
          <p:nvPr/>
        </p:nvPicPr>
        <p:blipFill rotWithShape="1">
          <a:blip r:embed="rId4">
            <a:extLst>
              <a:ext uri="{28A0092B-C50C-407E-A947-70E740481C1C}">
                <a14:useLocalDpi xmlns:a14="http://schemas.microsoft.com/office/drawing/2010/main" val="0"/>
              </a:ext>
            </a:extLst>
          </a:blip>
          <a:srcRect r="29694" b="11569"/>
          <a:stretch/>
        </p:blipFill>
        <p:spPr bwMode="auto">
          <a:xfrm>
            <a:off x="7618412" y="631172"/>
            <a:ext cx="4155492" cy="3166423"/>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455612" y="3810000"/>
            <a:ext cx="8969161" cy="2750877"/>
            <a:chOff x="-77787" y="3421323"/>
            <a:chExt cx="8969161" cy="2750877"/>
          </a:xfrm>
        </p:grpSpPr>
        <p:sp>
          <p:nvSpPr>
            <p:cNvPr id="28" name="AutoShape 26"/>
            <p:cNvSpPr>
              <a:spLocks noChangeArrowheads="1"/>
            </p:cNvSpPr>
            <p:nvPr/>
          </p:nvSpPr>
          <p:spPr bwMode="auto">
            <a:xfrm>
              <a:off x="-77787" y="3421323"/>
              <a:ext cx="8382000" cy="2750877"/>
            </a:xfrm>
            <a:prstGeom prst="cloudCallout">
              <a:avLst>
                <a:gd name="adj1" fmla="val 15297"/>
                <a:gd name="adj2" fmla="val 12005"/>
              </a:avLst>
            </a:prstGeom>
            <a:solidFill>
              <a:schemeClr val="accent5">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30" name="TextBox 29"/>
            <p:cNvSpPr txBox="1"/>
            <p:nvPr/>
          </p:nvSpPr>
          <p:spPr>
            <a:xfrm>
              <a:off x="912813" y="3888820"/>
              <a:ext cx="6519571" cy="1815882"/>
            </a:xfrm>
            <a:prstGeom prst="rect">
              <a:avLst/>
            </a:prstGeom>
            <a:noFill/>
          </p:spPr>
          <p:txBody>
            <a:bodyPr wrap="square" rtlCol="0">
              <a:spAutoFit/>
            </a:bodyPr>
            <a:lstStyle/>
            <a:p>
              <a:pPr algn="ctr"/>
              <a:r>
                <a:rPr lang="en-US" sz="2200" b="1" smtClean="0">
                  <a:latin typeface="Arial" pitchFamily="34" charset="0"/>
                  <a:cs typeface="Arial" pitchFamily="34" charset="0"/>
                </a:rPr>
                <a:t>Trong </a:t>
              </a:r>
              <a:r>
                <a:rPr lang="en-US" sz="2200" b="1" smtClean="0">
                  <a:latin typeface="Arial" pitchFamily="34" charset="0"/>
                  <a:cs typeface="Arial" pitchFamily="34" charset="0"/>
                </a:rPr>
                <a:t>bài trải nghiệm này chúng ta sẽ xem xét ảnh hưởng của nhiệt độ tới lực căng mặt ngoài của nước xà phòng thông qua việc so sánh đường kính bong bóng thổi từ dung dịch xà phòng ở nhiệt độ khác nhau</a:t>
              </a:r>
              <a:r>
                <a:rPr lang="en-US" b="1" smtClean="0">
                  <a:latin typeface="Arial" pitchFamily="34" charset="0"/>
                  <a:cs typeface="Arial" pitchFamily="34" charset="0"/>
                </a:rPr>
                <a:t>.</a:t>
              </a:r>
              <a:endParaRPr lang="vi-VN" b="1">
                <a:latin typeface="Arial" pitchFamily="34" charset="0"/>
                <a:cs typeface="Arial" pitchFamily="34" charset="0"/>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237413" y="3954723"/>
              <a:ext cx="1653961" cy="1836477"/>
            </a:xfrm>
            <a:prstGeom prst="rect">
              <a:avLst/>
            </a:prstGeom>
          </p:spPr>
        </p:pic>
      </p:grpSp>
    </p:spTree>
    <p:extLst>
      <p:ext uri="{BB962C8B-B14F-4D97-AF65-F5344CB8AC3E}">
        <p14:creationId xmlns:p14="http://schemas.microsoft.com/office/powerpoint/2010/main" val="29582465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508"/>
                                        </p:tgtEl>
                                        <p:attrNameLst>
                                          <p:attrName>style.visibility</p:attrName>
                                        </p:attrNameLst>
                                      </p:cBhvr>
                                      <p:to>
                                        <p:strVal val="visible"/>
                                      </p:to>
                                    </p:set>
                                    <p:animEffect transition="in" filter="wipe(left)">
                                      <p:cBhvr>
                                        <p:cTn id="11" dur="500"/>
                                        <p:tgtEl>
                                          <p:spTgt spid="2150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3" y="95249"/>
            <a:ext cx="6332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buFont typeface="Wingdings" pitchFamily="2" charset="2"/>
              <a:buChar char="§"/>
            </a:pPr>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LỰC CĂNG MẶT NGOÀI CỦA NƯỚC</a:t>
            </a:r>
            <a:endParaRPr lang="vi-VN" sz="2200" b="1">
              <a:solidFill>
                <a:schemeClr val="bg1"/>
              </a:solidFill>
              <a:latin typeface="Arial" pitchFamily="34" charset="0"/>
              <a:cs typeface="Arial" pitchFamily="34" charset="0"/>
            </a:endParaRPr>
          </a:p>
        </p:txBody>
      </p:sp>
      <p:grpSp>
        <p:nvGrpSpPr>
          <p:cNvPr id="13" name="Group 12"/>
          <p:cNvGrpSpPr/>
          <p:nvPr/>
        </p:nvGrpSpPr>
        <p:grpSpPr>
          <a:xfrm>
            <a:off x="608012" y="719468"/>
            <a:ext cx="11239500" cy="880732"/>
            <a:chOff x="608012" y="1086762"/>
            <a:chExt cx="11239500" cy="880732"/>
          </a:xfrm>
        </p:grpSpPr>
        <p:sp>
          <p:nvSpPr>
            <p:cNvPr id="17" name="Rounded Rectangle 16"/>
            <p:cNvSpPr/>
            <p:nvPr/>
          </p:nvSpPr>
          <p:spPr>
            <a:xfrm>
              <a:off x="608012" y="1086762"/>
              <a:ext cx="10968603" cy="88073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989012" y="1182011"/>
              <a:ext cx="10858500" cy="523220"/>
            </a:xfrm>
            <a:prstGeom prst="rect">
              <a:avLst/>
            </a:prstGeom>
            <a:noFill/>
          </p:spPr>
          <p:txBody>
            <a:bodyPr wrap="square" rtlCol="0">
              <a:spAutoFit/>
            </a:bodyPr>
            <a:lstStyle/>
            <a:p>
              <a:r>
                <a:rPr lang="en-US" sz="2000" b="1" smtClean="0">
                  <a:latin typeface="Arial" pitchFamily="34" charset="0"/>
                  <a:cs typeface="Arial" pitchFamily="34" charset="0"/>
                </a:rPr>
                <a:t>	</a:t>
              </a:r>
              <a:r>
                <a:rPr lang="vi-VN" sz="2800" b="1">
                  <a:solidFill>
                    <a:schemeClr val="accent2">
                      <a:lumMod val="75000"/>
                    </a:schemeClr>
                  </a:solidFill>
                  <a:latin typeface="Arial" pitchFamily="34" charset="0"/>
                  <a:cs typeface="Arial" pitchFamily="34" charset="0"/>
                </a:rPr>
                <a:t>Thu thập </a:t>
              </a:r>
              <a:r>
                <a:rPr lang="vi-VN" sz="2800" b="1">
                  <a:solidFill>
                    <a:schemeClr val="accent2">
                      <a:lumMod val="75000"/>
                    </a:schemeClr>
                  </a:solidFill>
                  <a:latin typeface="Arial" pitchFamily="34" charset="0"/>
                  <a:cs typeface="Arial" pitchFamily="34" charset="0"/>
                </a:rPr>
                <a:t>dữ </a:t>
              </a:r>
              <a:r>
                <a:rPr lang="vi-VN" sz="2800" b="1" smtClean="0">
                  <a:solidFill>
                    <a:schemeClr val="accent2">
                      <a:lumMod val="75000"/>
                    </a:schemeClr>
                  </a:solidFill>
                  <a:latin typeface="Arial" pitchFamily="34" charset="0"/>
                  <a:cs typeface="Arial" pitchFamily="34" charset="0"/>
                </a:rPr>
                <a:t>liệu</a:t>
              </a:r>
              <a:endParaRPr lang="en-US" sz="2800" b="1" smtClean="0">
                <a:solidFill>
                  <a:schemeClr val="accent2">
                    <a:lumMod val="75000"/>
                  </a:schemeClr>
                </a:solidFill>
                <a:latin typeface="Arial" pitchFamily="34" charset="0"/>
                <a:cs typeface="Arial" pitchFamily="34" charset="0"/>
              </a:endParaRPr>
            </a:p>
          </p:txBody>
        </p:sp>
        <p:pic>
          <p:nvPicPr>
            <p:cNvPr id="1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3873" b="34426"/>
            <a:stretch/>
          </p:blipFill>
          <p:spPr bwMode="auto">
            <a:xfrm>
              <a:off x="723771" y="1249887"/>
              <a:ext cx="1256745"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447213" y="1752600"/>
            <a:ext cx="4732800" cy="2462213"/>
          </a:xfrm>
          <a:prstGeom prst="rect">
            <a:avLst/>
          </a:prstGeom>
          <a:noFill/>
        </p:spPr>
        <p:txBody>
          <a:bodyPr wrap="square" rtlCol="0">
            <a:spAutoFit/>
          </a:bodyPr>
          <a:lstStyle/>
          <a:p>
            <a:pPr marL="342900" indent="-342900">
              <a:buFont typeface="Wingdings" pitchFamily="2" charset="2"/>
              <a:buChar char="v"/>
            </a:pPr>
            <a:r>
              <a:rPr lang="vi-VN" sz="2200" b="1" i="1" smtClean="0">
                <a:solidFill>
                  <a:schemeClr val="accent2">
                    <a:lumMod val="75000"/>
                  </a:schemeClr>
                </a:solidFill>
                <a:latin typeface="Arial" pitchFamily="34" charset="0"/>
                <a:cs typeface="Arial" pitchFamily="34" charset="0"/>
              </a:rPr>
              <a:t>Chuẩn bị</a:t>
            </a:r>
            <a:r>
              <a:rPr lang="en-US" sz="2200" b="1" i="1" smtClean="0">
                <a:solidFill>
                  <a:schemeClr val="accent2">
                    <a:lumMod val="75000"/>
                  </a:schemeClr>
                </a:solidFill>
                <a:latin typeface="Arial" pitchFamily="34" charset="0"/>
                <a:cs typeface="Arial" pitchFamily="34" charset="0"/>
              </a:rPr>
              <a:t> </a:t>
            </a:r>
            <a:r>
              <a:rPr lang="vi-VN" sz="2200" b="1" smtClean="0">
                <a:latin typeface="Arial" pitchFamily="34" charset="0"/>
                <a:cs typeface="Arial" pitchFamily="34" charset="0"/>
              </a:rPr>
              <a:t>:</a:t>
            </a:r>
            <a:r>
              <a:rPr lang="en-US" sz="2200" b="1" smtClean="0">
                <a:latin typeface="Arial" pitchFamily="34" charset="0"/>
                <a:cs typeface="Arial" pitchFamily="34" charset="0"/>
              </a:rPr>
              <a:t> </a:t>
            </a:r>
          </a:p>
          <a:p>
            <a:pPr marL="342900" indent="-342900">
              <a:buFont typeface="Arial" pitchFamily="34" charset="0"/>
              <a:buChar char="•"/>
            </a:pPr>
            <a:r>
              <a:rPr lang="vi-VN" sz="2200" b="1" smtClean="0">
                <a:latin typeface="Arial" pitchFamily="34" charset="0"/>
                <a:cs typeface="Arial" pitchFamily="34" charset="0"/>
              </a:rPr>
              <a:t>Nước</a:t>
            </a:r>
            <a:r>
              <a:rPr lang="vi-VN" sz="2200" b="1">
                <a:latin typeface="Arial" pitchFamily="34" charset="0"/>
                <a:cs typeface="Arial" pitchFamily="34" charset="0"/>
              </a:rPr>
              <a:t>, </a:t>
            </a:r>
            <a:r>
              <a:rPr lang="vi-VN" sz="2200" b="1">
                <a:latin typeface="Arial" pitchFamily="34" charset="0"/>
                <a:cs typeface="Arial" pitchFamily="34" charset="0"/>
              </a:rPr>
              <a:t>nước </a:t>
            </a:r>
            <a:r>
              <a:rPr lang="vi-VN" sz="2200" b="1" smtClean="0">
                <a:latin typeface="Arial" pitchFamily="34" charset="0"/>
                <a:cs typeface="Arial" pitchFamily="34" charset="0"/>
              </a:rPr>
              <a:t>nóng</a:t>
            </a:r>
            <a:r>
              <a:rPr lang="en-US" sz="2200" b="1">
                <a:latin typeface="Arial" pitchFamily="34" charset="0"/>
                <a:cs typeface="Arial" pitchFamily="34" charset="0"/>
              </a:rPr>
              <a:t>, </a:t>
            </a:r>
            <a:endParaRPr lang="en-US" sz="2200" b="1">
              <a:latin typeface="Arial" pitchFamily="34" charset="0"/>
              <a:cs typeface="Arial" pitchFamily="34" charset="0"/>
            </a:endParaRPr>
          </a:p>
          <a:p>
            <a:pPr marL="342900" indent="-342900">
              <a:buFont typeface="Arial" pitchFamily="34" charset="0"/>
              <a:buChar char="•"/>
            </a:pPr>
            <a:r>
              <a:rPr lang="en-US" sz="2200" b="1" smtClean="0">
                <a:latin typeface="Arial" pitchFamily="34" charset="0"/>
                <a:cs typeface="Arial" pitchFamily="34" charset="0"/>
              </a:rPr>
              <a:t>Xà </a:t>
            </a:r>
            <a:r>
              <a:rPr lang="en-US" sz="2200" b="1">
                <a:latin typeface="Arial" pitchFamily="34" charset="0"/>
                <a:cs typeface="Arial" pitchFamily="34" charset="0"/>
              </a:rPr>
              <a:t>phòng, nhiệt kế</a:t>
            </a:r>
            <a:r>
              <a:rPr lang="en-US" sz="2200" b="1">
                <a:latin typeface="Arial" pitchFamily="34" charset="0"/>
                <a:cs typeface="Arial" pitchFamily="34" charset="0"/>
              </a:rPr>
              <a:t>, </a:t>
            </a:r>
            <a:endParaRPr lang="en-US" sz="2200" b="1" smtClean="0">
              <a:latin typeface="Arial" pitchFamily="34" charset="0"/>
              <a:cs typeface="Arial" pitchFamily="34" charset="0"/>
            </a:endParaRPr>
          </a:p>
          <a:p>
            <a:pPr marL="342900" indent="-342900">
              <a:buFont typeface="Arial" pitchFamily="34" charset="0"/>
              <a:buChar char="•"/>
            </a:pPr>
            <a:r>
              <a:rPr lang="en-US" sz="2200" b="1" smtClean="0">
                <a:latin typeface="Arial" pitchFamily="34" charset="0"/>
                <a:cs typeface="Arial" pitchFamily="34" charset="0"/>
              </a:rPr>
              <a:t>Cốc</a:t>
            </a:r>
            <a:r>
              <a:rPr lang="en-US" sz="2200" b="1">
                <a:latin typeface="Arial" pitchFamily="34" charset="0"/>
                <a:cs typeface="Arial" pitchFamily="34" charset="0"/>
              </a:rPr>
              <a:t>, thìa, </a:t>
            </a:r>
            <a:r>
              <a:rPr lang="en-US" sz="2200" b="1">
                <a:latin typeface="Arial" pitchFamily="34" charset="0"/>
                <a:cs typeface="Arial" pitchFamily="34" charset="0"/>
              </a:rPr>
              <a:t>ống </a:t>
            </a:r>
            <a:r>
              <a:rPr lang="en-US" sz="2200" b="1" smtClean="0">
                <a:latin typeface="Arial" pitchFamily="34" charset="0"/>
                <a:cs typeface="Arial" pitchFamily="34" charset="0"/>
              </a:rPr>
              <a:t>hút . </a:t>
            </a:r>
          </a:p>
          <a:p>
            <a:pPr marL="342900" indent="-342900">
              <a:buFont typeface="Arial" pitchFamily="34" charset="0"/>
              <a:buChar char="•"/>
            </a:pPr>
            <a:r>
              <a:rPr lang="vi-VN" sz="2200" b="1" smtClean="0">
                <a:latin typeface="Arial" pitchFamily="34" charset="0"/>
                <a:cs typeface="Arial" pitchFamily="34" charset="0"/>
              </a:rPr>
              <a:t>Giấy </a:t>
            </a:r>
            <a:r>
              <a:rPr lang="vi-VN" sz="2200" b="1">
                <a:latin typeface="Arial" pitchFamily="34" charset="0"/>
                <a:cs typeface="Arial" pitchFamily="34" charset="0"/>
              </a:rPr>
              <a:t>bóng kính, giấy có đường kẻ </a:t>
            </a:r>
            <a:r>
              <a:rPr lang="vi-VN" sz="2200" b="1">
                <a:latin typeface="Arial" pitchFamily="34" charset="0"/>
                <a:cs typeface="Arial" pitchFamily="34" charset="0"/>
              </a:rPr>
              <a:t>chia </a:t>
            </a:r>
            <a:r>
              <a:rPr lang="vi-VN" sz="2200" b="1" smtClean="0">
                <a:latin typeface="Arial" pitchFamily="34" charset="0"/>
                <a:cs typeface="Arial" pitchFamily="34" charset="0"/>
              </a:rPr>
              <a:t>centimét</a:t>
            </a:r>
            <a:r>
              <a:rPr lang="en-US" sz="2200" b="1">
                <a:latin typeface="Arial" pitchFamily="34" charset="0"/>
                <a:cs typeface="Arial" pitchFamily="34" charset="0"/>
              </a:rPr>
              <a:t> </a:t>
            </a:r>
            <a:r>
              <a:rPr lang="en-US" sz="2200" b="1">
                <a:latin typeface="Arial" pitchFamily="34" charset="0"/>
                <a:cs typeface="Arial" pitchFamily="34" charset="0"/>
              </a:rPr>
              <a:t>, </a:t>
            </a:r>
            <a:endParaRPr lang="en-US" sz="2200" b="1" smtClean="0">
              <a:latin typeface="Arial" pitchFamily="34" charset="0"/>
              <a:cs typeface="Arial" pitchFamily="34" charset="0"/>
            </a:endParaRPr>
          </a:p>
          <a:p>
            <a:pPr marL="342900" indent="-342900">
              <a:buFont typeface="Arial" pitchFamily="34" charset="0"/>
              <a:buChar char="•"/>
            </a:pPr>
            <a:r>
              <a:rPr lang="en-US" sz="2200" b="1" smtClean="0">
                <a:latin typeface="Arial" pitchFamily="34" charset="0"/>
                <a:cs typeface="Arial" pitchFamily="34" charset="0"/>
              </a:rPr>
              <a:t>Bút</a:t>
            </a:r>
            <a:r>
              <a:rPr lang="en-US" sz="2200" b="1">
                <a:latin typeface="Arial" pitchFamily="34" charset="0"/>
                <a:cs typeface="Arial" pitchFamily="34" charset="0"/>
              </a:rPr>
              <a:t>, giấy.</a:t>
            </a:r>
            <a:endParaRPr lang="vi-VN" sz="2200" b="1">
              <a:latin typeface="Arial" pitchFamily="34" charset="0"/>
              <a:cs typeface="Arial" pitchFamily="34" charset="0"/>
            </a:endParaRPr>
          </a:p>
        </p:txBody>
      </p:sp>
      <p:sp>
        <p:nvSpPr>
          <p:cNvPr id="15" name="TextBox 14"/>
          <p:cNvSpPr txBox="1"/>
          <p:nvPr/>
        </p:nvSpPr>
        <p:spPr>
          <a:xfrm>
            <a:off x="5522210" y="1754862"/>
            <a:ext cx="6362700" cy="4493538"/>
          </a:xfrm>
          <a:prstGeom prst="rect">
            <a:avLst/>
          </a:prstGeom>
          <a:noFill/>
        </p:spPr>
        <p:txBody>
          <a:bodyPr wrap="square" rtlCol="0">
            <a:spAutoFit/>
          </a:bodyPr>
          <a:lstStyle/>
          <a:p>
            <a:pPr marL="342900" indent="-342900">
              <a:buFont typeface="Wingdings" pitchFamily="2" charset="2"/>
              <a:buChar char="v"/>
            </a:pPr>
            <a:r>
              <a:rPr lang="en-US" sz="2200" b="1" i="1" smtClean="0">
                <a:solidFill>
                  <a:schemeClr val="accent2">
                    <a:lumMod val="75000"/>
                  </a:schemeClr>
                </a:solidFill>
                <a:latin typeface="Arial" pitchFamily="34" charset="0"/>
                <a:cs typeface="Arial" pitchFamily="34" charset="0"/>
              </a:rPr>
              <a:t>Thực hiện </a:t>
            </a:r>
            <a:r>
              <a:rPr lang="vi-VN" sz="2200" b="1" smtClean="0">
                <a:latin typeface="Arial" pitchFamily="34" charset="0"/>
                <a:cs typeface="Arial" pitchFamily="34" charset="0"/>
              </a:rPr>
              <a:t>:</a:t>
            </a:r>
            <a:r>
              <a:rPr lang="en-US" sz="2200" b="1" smtClean="0">
                <a:latin typeface="Arial" pitchFamily="34" charset="0"/>
                <a:cs typeface="Arial" pitchFamily="34" charset="0"/>
              </a:rPr>
              <a:t> </a:t>
            </a:r>
          </a:p>
          <a:p>
            <a:pPr marL="342900" indent="-342900">
              <a:buFont typeface="Arial" pitchFamily="34" charset="0"/>
              <a:buChar char="•"/>
            </a:pPr>
            <a:r>
              <a:rPr lang="vi-VN" sz="2200" b="1">
                <a:solidFill>
                  <a:schemeClr val="accent5">
                    <a:lumMod val="50000"/>
                  </a:schemeClr>
                </a:solidFill>
                <a:latin typeface="Arial" pitchFamily="34" charset="0"/>
                <a:cs typeface="Arial" pitchFamily="34" charset="0"/>
              </a:rPr>
              <a:t>Nhóm </a:t>
            </a:r>
            <a:r>
              <a:rPr lang="vi-VN" sz="2200" b="1">
                <a:solidFill>
                  <a:schemeClr val="accent5">
                    <a:lumMod val="50000"/>
                  </a:schemeClr>
                </a:solidFill>
                <a:latin typeface="Arial" pitchFamily="34" charset="0"/>
                <a:cs typeface="Arial" pitchFamily="34" charset="0"/>
              </a:rPr>
              <a:t>1</a:t>
            </a:r>
            <a:r>
              <a:rPr lang="vi-VN" sz="2200" b="1" smtClean="0">
                <a:solidFill>
                  <a:schemeClr val="accent5">
                    <a:lumMod val="50000"/>
                  </a:schemeClr>
                </a:solidFill>
                <a:latin typeface="Arial" pitchFamily="34" charset="0"/>
                <a:cs typeface="Arial" pitchFamily="34" charset="0"/>
              </a:rPr>
              <a:t>:</a:t>
            </a:r>
            <a:r>
              <a:rPr lang="en-US" sz="2200" b="1" smtClean="0">
                <a:latin typeface="Arial" pitchFamily="34" charset="0"/>
                <a:cs typeface="Arial" pitchFamily="34" charset="0"/>
              </a:rPr>
              <a:t>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smtClean="0">
                <a:latin typeface="Arial" pitchFamily="34" charset="0"/>
                <a:cs typeface="Arial" pitchFamily="34" charset="0"/>
              </a:rPr>
              <a:t>Bước 1</a:t>
            </a:r>
            <a:r>
              <a:rPr lang="en-US" sz="2200" b="1" smtClean="0">
                <a:latin typeface="Arial" pitchFamily="34" charset="0"/>
                <a:cs typeface="Arial" pitchFamily="34" charset="0"/>
              </a:rPr>
              <a:t>: </a:t>
            </a:r>
            <a:r>
              <a:rPr lang="vi-VN" sz="2200" b="1" smtClean="0">
                <a:latin typeface="Arial" pitchFamily="34" charset="0"/>
                <a:cs typeface="Arial" pitchFamily="34" charset="0"/>
              </a:rPr>
              <a:t> </a:t>
            </a:r>
            <a:r>
              <a:rPr lang="vi-VN" sz="2200" b="1">
                <a:latin typeface="Arial" pitchFamily="34" charset="0"/>
                <a:cs typeface="Arial" pitchFamily="34" charset="0"/>
              </a:rPr>
              <a:t>Pha xà phòng vào nước ở nhiệt </a:t>
            </a:r>
            <a:r>
              <a:rPr lang="vi-VN" sz="2200" b="1">
                <a:latin typeface="Arial" pitchFamily="34" charset="0"/>
                <a:cs typeface="Arial" pitchFamily="34" charset="0"/>
              </a:rPr>
              <a:t>độ </a:t>
            </a:r>
            <a:r>
              <a:rPr lang="vi-VN" sz="2200" b="1" smtClean="0">
                <a:latin typeface="Arial" pitchFamily="34" charset="0"/>
                <a:cs typeface="Arial" pitchFamily="34" charset="0"/>
              </a:rPr>
              <a:t>phòng</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a:latin typeface="Arial" pitchFamily="34" charset="0"/>
                <a:cs typeface="Arial" pitchFamily="34" charset="0"/>
              </a:rPr>
              <a:t>Bước 2. Đặt tờ giấy kẻ ô li xuống dưới </a:t>
            </a:r>
            <a:r>
              <a:rPr lang="vi-VN" sz="2200" b="1">
                <a:latin typeface="Arial" pitchFamily="34" charset="0"/>
                <a:cs typeface="Arial" pitchFamily="34" charset="0"/>
              </a:rPr>
              <a:t>tấm </a:t>
            </a:r>
            <a:r>
              <a:rPr lang="vi-VN" sz="2200" b="1" smtClean="0">
                <a:latin typeface="Arial" pitchFamily="34" charset="0"/>
                <a:cs typeface="Arial" pitchFamily="34" charset="0"/>
              </a:rPr>
              <a:t>nhựa</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a:latin typeface="Arial" pitchFamily="34" charset="0"/>
                <a:cs typeface="Arial" pitchFamily="34" charset="0"/>
              </a:rPr>
              <a:t>Bước 3. Dùng thìa múc một lượng nước xà phòng đổ lên trên </a:t>
            </a:r>
            <a:r>
              <a:rPr lang="vi-VN" sz="2200" b="1">
                <a:latin typeface="Arial" pitchFamily="34" charset="0"/>
                <a:cs typeface="Arial" pitchFamily="34" charset="0"/>
              </a:rPr>
              <a:t>tấm </a:t>
            </a:r>
            <a:r>
              <a:rPr lang="vi-VN" sz="2200" b="1" smtClean="0">
                <a:latin typeface="Arial" pitchFamily="34" charset="0"/>
                <a:cs typeface="Arial" pitchFamily="34" charset="0"/>
              </a:rPr>
              <a:t>nhựa</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a:latin typeface="Arial" pitchFamily="34" charset="0"/>
                <a:cs typeface="Arial" pitchFamily="34" charset="0"/>
              </a:rPr>
              <a:t>Bước 4. Dùng ống hút thổi bóng đến khi </a:t>
            </a:r>
            <a:r>
              <a:rPr lang="vi-VN" sz="2200" b="1">
                <a:latin typeface="Arial" pitchFamily="34" charset="0"/>
                <a:cs typeface="Arial" pitchFamily="34" charset="0"/>
              </a:rPr>
              <a:t>bóng </a:t>
            </a:r>
            <a:r>
              <a:rPr lang="vi-VN" sz="2200" b="1" smtClean="0">
                <a:latin typeface="Arial" pitchFamily="34" charset="0"/>
                <a:cs typeface="Arial" pitchFamily="34" charset="0"/>
              </a:rPr>
              <a:t>vỡ</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a:latin typeface="Arial" pitchFamily="34" charset="0"/>
                <a:cs typeface="Arial" pitchFamily="34" charset="0"/>
              </a:rPr>
              <a:t>Bước 5. Xác định đường kính </a:t>
            </a:r>
            <a:r>
              <a:rPr lang="vi-VN" sz="2200" b="1">
                <a:latin typeface="Arial" pitchFamily="34" charset="0"/>
                <a:cs typeface="Arial" pitchFamily="34" charset="0"/>
              </a:rPr>
              <a:t>bong </a:t>
            </a:r>
            <a:r>
              <a:rPr lang="vi-VN" sz="2200" b="1" smtClean="0">
                <a:latin typeface="Arial" pitchFamily="34" charset="0"/>
                <a:cs typeface="Arial" pitchFamily="34" charset="0"/>
              </a:rPr>
              <a:t>bóng</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a:latin typeface="Arial" pitchFamily="34" charset="0"/>
                <a:cs typeface="Arial" pitchFamily="34" charset="0"/>
              </a:rPr>
              <a:t>Bước 6. Lưu kết quả đo vào bảng theo mẫu sau:</a:t>
            </a:r>
            <a:endParaRPr lang="vi-VN" sz="2200" b="1">
              <a:latin typeface="Arial" pitchFamily="34" charset="0"/>
              <a:cs typeface="Arial" pitchFamily="34" charset="0"/>
            </a:endParaRPr>
          </a:p>
        </p:txBody>
      </p:sp>
      <p:sp>
        <p:nvSpPr>
          <p:cNvPr id="16" name="TextBox 15"/>
          <p:cNvSpPr txBox="1"/>
          <p:nvPr/>
        </p:nvSpPr>
        <p:spPr>
          <a:xfrm>
            <a:off x="3669718" y="6274713"/>
            <a:ext cx="8444494" cy="430887"/>
          </a:xfrm>
          <a:prstGeom prst="rect">
            <a:avLst/>
          </a:prstGeom>
          <a:noFill/>
        </p:spPr>
        <p:txBody>
          <a:bodyPr wrap="square" rtlCol="0">
            <a:spAutoFit/>
          </a:bodyPr>
          <a:lstStyle/>
          <a:p>
            <a:pPr marL="342900" indent="-342900">
              <a:buFont typeface="Arial" pitchFamily="34" charset="0"/>
              <a:buChar char="•"/>
            </a:pPr>
            <a:r>
              <a:rPr lang="vi-VN" sz="2200" b="1">
                <a:solidFill>
                  <a:schemeClr val="accent5">
                    <a:lumMod val="50000"/>
                  </a:schemeClr>
                </a:solidFill>
                <a:latin typeface="Arial" pitchFamily="34" charset="0"/>
                <a:cs typeface="Arial" pitchFamily="34" charset="0"/>
              </a:rPr>
              <a:t>Nhóm 2:</a:t>
            </a:r>
            <a:r>
              <a:rPr lang="vi-VN" sz="2200" b="1">
                <a:latin typeface="Arial" pitchFamily="34" charset="0"/>
                <a:cs typeface="Arial" pitchFamily="34" charset="0"/>
              </a:rPr>
              <a:t> Thực hiện tương tự với nước nóng (70° C - 80° C).</a:t>
            </a:r>
            <a:endParaRPr lang="vi-VN" sz="2200" b="1">
              <a:latin typeface="Arial" pitchFamily="34" charset="0"/>
              <a:cs typeface="Arial" pitchFamily="34" charset="0"/>
            </a:endParaRPr>
          </a:p>
        </p:txBody>
      </p:sp>
      <p:cxnSp>
        <p:nvCxnSpPr>
          <p:cNvPr id="3" name="Straight Connector 2"/>
          <p:cNvCxnSpPr/>
          <p:nvPr/>
        </p:nvCxnSpPr>
        <p:spPr>
          <a:xfrm>
            <a:off x="5332412" y="1905000"/>
            <a:ext cx="0" cy="411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3446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3" y="95249"/>
            <a:ext cx="6332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buFont typeface="Wingdings" pitchFamily="2" charset="2"/>
              <a:buChar char="§"/>
            </a:pPr>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LỰC CĂNG MẶT NGOÀI CỦA NƯỚC</a:t>
            </a:r>
            <a:endParaRPr lang="vi-VN" sz="2200" b="1">
              <a:solidFill>
                <a:schemeClr val="bg1"/>
              </a:solidFill>
              <a:latin typeface="Arial" pitchFamily="34" charset="0"/>
              <a:cs typeface="Arial" pitchFamily="34" charset="0"/>
            </a:endParaRPr>
          </a:p>
        </p:txBody>
      </p:sp>
      <p:grpSp>
        <p:nvGrpSpPr>
          <p:cNvPr id="13" name="Group 12"/>
          <p:cNvGrpSpPr/>
          <p:nvPr/>
        </p:nvGrpSpPr>
        <p:grpSpPr>
          <a:xfrm>
            <a:off x="608012" y="719468"/>
            <a:ext cx="11239500" cy="880732"/>
            <a:chOff x="608012" y="1086762"/>
            <a:chExt cx="11239500" cy="880732"/>
          </a:xfrm>
        </p:grpSpPr>
        <p:sp>
          <p:nvSpPr>
            <p:cNvPr id="17" name="Rounded Rectangle 16"/>
            <p:cNvSpPr/>
            <p:nvPr/>
          </p:nvSpPr>
          <p:spPr>
            <a:xfrm>
              <a:off x="608012" y="1086762"/>
              <a:ext cx="10968603" cy="88073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989012" y="1182011"/>
              <a:ext cx="10858500" cy="523220"/>
            </a:xfrm>
            <a:prstGeom prst="rect">
              <a:avLst/>
            </a:prstGeom>
            <a:noFill/>
          </p:spPr>
          <p:txBody>
            <a:bodyPr wrap="square" rtlCol="0">
              <a:spAutoFit/>
            </a:bodyPr>
            <a:lstStyle/>
            <a:p>
              <a:r>
                <a:rPr lang="en-US" sz="2000" b="1" smtClean="0">
                  <a:latin typeface="Arial" pitchFamily="34" charset="0"/>
                  <a:cs typeface="Arial" pitchFamily="34" charset="0"/>
                </a:rPr>
                <a:t>	</a:t>
              </a:r>
              <a:r>
                <a:rPr lang="vi-VN" sz="2800" b="1">
                  <a:solidFill>
                    <a:schemeClr val="accent2">
                      <a:lumMod val="75000"/>
                    </a:schemeClr>
                  </a:solidFill>
                  <a:latin typeface="Arial" pitchFamily="34" charset="0"/>
                  <a:cs typeface="Arial" pitchFamily="34" charset="0"/>
                </a:rPr>
                <a:t>Thu thập </a:t>
              </a:r>
              <a:r>
                <a:rPr lang="vi-VN" sz="2800" b="1">
                  <a:solidFill>
                    <a:schemeClr val="accent2">
                      <a:lumMod val="75000"/>
                    </a:schemeClr>
                  </a:solidFill>
                  <a:latin typeface="Arial" pitchFamily="34" charset="0"/>
                  <a:cs typeface="Arial" pitchFamily="34" charset="0"/>
                </a:rPr>
                <a:t>dữ </a:t>
              </a:r>
              <a:r>
                <a:rPr lang="vi-VN" sz="2800" b="1" smtClean="0">
                  <a:solidFill>
                    <a:schemeClr val="accent2">
                      <a:lumMod val="75000"/>
                    </a:schemeClr>
                  </a:solidFill>
                  <a:latin typeface="Arial" pitchFamily="34" charset="0"/>
                  <a:cs typeface="Arial" pitchFamily="34" charset="0"/>
                </a:rPr>
                <a:t>liệu</a:t>
              </a:r>
              <a:endParaRPr lang="en-US" sz="2800" b="1" smtClean="0">
                <a:solidFill>
                  <a:schemeClr val="accent2">
                    <a:lumMod val="75000"/>
                  </a:schemeClr>
                </a:solidFill>
                <a:latin typeface="Arial" pitchFamily="34" charset="0"/>
                <a:cs typeface="Arial" pitchFamily="34" charset="0"/>
              </a:endParaRPr>
            </a:p>
          </p:txBody>
        </p:sp>
        <p:pic>
          <p:nvPicPr>
            <p:cNvPr id="1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3873" b="34426"/>
            <a:stretch/>
          </p:blipFill>
          <p:spPr bwMode="auto">
            <a:xfrm>
              <a:off x="723771" y="1249887"/>
              <a:ext cx="1256745"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012" y="1828800"/>
            <a:ext cx="10265596"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12047" y="1892598"/>
            <a:ext cx="10175245" cy="270662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79077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500"/>
                                        <p:tgtEl>
                                          <p:spTgt spid="225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47216" y="719468"/>
            <a:ext cx="11400298" cy="1033132"/>
            <a:chOff x="447216" y="719468"/>
            <a:chExt cx="11400298" cy="1033132"/>
          </a:xfrm>
        </p:grpSpPr>
        <p:sp>
          <p:nvSpPr>
            <p:cNvPr id="17" name="Rounded Rectangle 16"/>
            <p:cNvSpPr/>
            <p:nvPr/>
          </p:nvSpPr>
          <p:spPr>
            <a:xfrm>
              <a:off x="447216" y="719468"/>
              <a:ext cx="11400298" cy="103313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760412" y="814717"/>
              <a:ext cx="11087100" cy="830997"/>
            </a:xfrm>
            <a:prstGeom prst="rect">
              <a:avLst/>
            </a:prstGeom>
            <a:noFill/>
          </p:spPr>
          <p:txBody>
            <a:bodyPr wrap="square" rtlCol="0">
              <a:spAutoFit/>
            </a:bodyPr>
            <a:lstStyle/>
            <a:p>
              <a:r>
                <a:rPr lang="en-US" sz="2000" b="1" smtClean="0">
                  <a:latin typeface="Arial" pitchFamily="34" charset="0"/>
                  <a:cs typeface="Arial" pitchFamily="34" charset="0"/>
                </a:rPr>
                <a:t>	 </a:t>
              </a:r>
              <a:r>
                <a:rPr lang="vi-VN" sz="2000" b="1">
                  <a:solidFill>
                    <a:schemeClr val="accent2">
                      <a:lumMod val="75000"/>
                    </a:schemeClr>
                  </a:solidFill>
                  <a:latin typeface="Arial" pitchFamily="34" charset="0"/>
                  <a:cs typeface="Arial" pitchFamily="34" charset="0"/>
                </a:rPr>
                <a:t> </a:t>
              </a:r>
              <a:r>
                <a:rPr lang="vi-VN" b="1">
                  <a:latin typeface="Arial" pitchFamily="34" charset="0"/>
                  <a:cs typeface="Arial" pitchFamily="34" charset="0"/>
                </a:rPr>
                <a:t>Lập bảng tần số ghép nhóm cho kết quả thí nghiệm thu được ở hai nhóm theo mẫu sau:</a:t>
              </a:r>
              <a:endParaRPr lang="vi-VN" b="1">
                <a:latin typeface="Arial" pitchFamily="34" charset="0"/>
                <a:cs typeface="Arial" pitchFamily="34" charset="0"/>
              </a:endParaRPr>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r="18331" b="27855"/>
            <a:stretch/>
          </p:blipFill>
          <p:spPr bwMode="auto">
            <a:xfrm>
              <a:off x="531812" y="774334"/>
              <a:ext cx="1524000" cy="46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AutoShape 4"/>
          <p:cNvSpPr>
            <a:spLocks noChangeArrowheads="1"/>
          </p:cNvSpPr>
          <p:nvPr/>
        </p:nvSpPr>
        <p:spPr bwMode="gray">
          <a:xfrm>
            <a:off x="447213" y="95249"/>
            <a:ext cx="6332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buFont typeface="Wingdings" pitchFamily="2" charset="2"/>
              <a:buChar char="§"/>
            </a:pPr>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LỰC CĂNG MẶT NGOÀI CỦA NƯỚC</a:t>
            </a:r>
            <a:endParaRPr lang="vi-VN" sz="2200" b="1">
              <a:solidFill>
                <a:schemeClr val="bg1"/>
              </a:solidFill>
              <a:latin typeface="Arial" pitchFamily="34" charset="0"/>
              <a:cs typeface="Arial" pitchFamily="34" charset="0"/>
            </a:endParaRP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812" y="2133600"/>
            <a:ext cx="8734136"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729746" y="2133600"/>
            <a:ext cx="8610600" cy="259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7459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22" presetClass="entr" presetSubtype="8" fill="hold" nodeType="withEffect">
                                  <p:stCondLst>
                                    <p:cond delay="0"/>
                                  </p:stCondLst>
                                  <p:childTnLst>
                                    <p:set>
                                      <p:cBhvr>
                                        <p:cTn id="13" dur="1" fill="hold">
                                          <p:stCondLst>
                                            <p:cond delay="0"/>
                                          </p:stCondLst>
                                        </p:cTn>
                                        <p:tgtEl>
                                          <p:spTgt spid="23554"/>
                                        </p:tgtEl>
                                        <p:attrNameLst>
                                          <p:attrName>style.visibility</p:attrName>
                                        </p:attrNameLst>
                                      </p:cBhvr>
                                      <p:to>
                                        <p:strVal val="visible"/>
                                      </p:to>
                                    </p:set>
                                    <p:animEffect transition="in" filter="wipe(left)">
                                      <p:cBhvr>
                                        <p:cTn id="14"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p:cNvSpPr>
            <a:spLocks noChangeArrowheads="1"/>
          </p:cNvSpPr>
          <p:nvPr/>
        </p:nvSpPr>
        <p:spPr bwMode="gray">
          <a:xfrm>
            <a:off x="447213" y="95249"/>
            <a:ext cx="6332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buFont typeface="Wingdings" pitchFamily="2" charset="2"/>
              <a:buChar char="§"/>
            </a:pPr>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LỰC CĂNG MẶT NGOÀI CỦA NƯỚC</a:t>
            </a:r>
            <a:endParaRPr lang="vi-VN" sz="2200" b="1">
              <a:solidFill>
                <a:schemeClr val="bg1"/>
              </a:solidFill>
              <a:latin typeface="Arial" pitchFamily="34" charset="0"/>
              <a:cs typeface="Arial" pitchFamily="34" charset="0"/>
            </a:endParaRPr>
          </a:p>
        </p:txBody>
      </p:sp>
      <p:grpSp>
        <p:nvGrpSpPr>
          <p:cNvPr id="2" name="Group 1"/>
          <p:cNvGrpSpPr/>
          <p:nvPr/>
        </p:nvGrpSpPr>
        <p:grpSpPr>
          <a:xfrm>
            <a:off x="447216" y="719468"/>
            <a:ext cx="11400298" cy="1033132"/>
            <a:chOff x="447216" y="719468"/>
            <a:chExt cx="11400298" cy="1033132"/>
          </a:xfrm>
        </p:grpSpPr>
        <p:sp>
          <p:nvSpPr>
            <p:cNvPr id="17" name="Rounded Rectangle 16"/>
            <p:cNvSpPr/>
            <p:nvPr/>
          </p:nvSpPr>
          <p:spPr>
            <a:xfrm>
              <a:off x="447216" y="719468"/>
              <a:ext cx="11400298" cy="103313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760412" y="814717"/>
              <a:ext cx="11087100" cy="830997"/>
            </a:xfrm>
            <a:prstGeom prst="rect">
              <a:avLst/>
            </a:prstGeom>
            <a:noFill/>
          </p:spPr>
          <p:txBody>
            <a:bodyPr wrap="square" rtlCol="0">
              <a:spAutoFit/>
            </a:bodyPr>
            <a:lstStyle/>
            <a:p>
              <a:r>
                <a:rPr lang="en-US" sz="2000" b="1" smtClean="0">
                  <a:latin typeface="Arial" pitchFamily="34" charset="0"/>
                  <a:cs typeface="Arial" pitchFamily="34" charset="0"/>
                </a:rPr>
                <a:t>	 </a:t>
              </a:r>
              <a:r>
                <a:rPr lang="vi-VN" sz="2000" b="1">
                  <a:solidFill>
                    <a:schemeClr val="accent2">
                      <a:lumMod val="75000"/>
                    </a:schemeClr>
                  </a:solidFill>
                  <a:latin typeface="Arial" pitchFamily="34" charset="0"/>
                  <a:cs typeface="Arial" pitchFamily="34" charset="0"/>
                </a:rPr>
                <a:t> </a:t>
              </a:r>
              <a:r>
                <a:rPr lang="vi-VN" b="1">
                  <a:latin typeface="Arial" pitchFamily="34" charset="0"/>
                  <a:cs typeface="Arial" pitchFamily="34" charset="0"/>
                </a:rPr>
                <a:t>Dựa vào Bảng 2, hãy tính và so sánh số trung bình, trung vị, mốt của mẫu dữ liệu thu được về đường kính bong bóng của mỗi nhóm.</a:t>
              </a:r>
              <a:endParaRPr lang="vi-VN" b="1">
                <a:latin typeface="Arial" pitchFamily="34" charset="0"/>
                <a:cs typeface="Arial" pitchFamily="34" charset="0"/>
              </a:endParaRPr>
            </a:p>
          </p:txBody>
        </p:sp>
        <p:pic>
          <p:nvPicPr>
            <p:cNvPr id="245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03" r="18827" b="24575"/>
            <a:stretch/>
          </p:blipFill>
          <p:spPr bwMode="auto">
            <a:xfrm>
              <a:off x="760412" y="748708"/>
              <a:ext cx="1201479" cy="4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812" y="2133600"/>
            <a:ext cx="8734136"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729746" y="2133600"/>
            <a:ext cx="8610600" cy="259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82915" y="4876800"/>
            <a:ext cx="1304261" cy="430887"/>
          </a:xfrm>
          <a:prstGeom prst="rect">
            <a:avLst/>
          </a:prstGeom>
          <a:noFill/>
        </p:spPr>
        <p:txBody>
          <a:bodyPr wrap="square" rtlCol="0">
            <a:spAutoFit/>
          </a:bodyPr>
          <a:lstStyle/>
          <a:p>
            <a:r>
              <a:rPr lang="da-DK" sz="2200" b="1" smtClean="0">
                <a:solidFill>
                  <a:srgbClr val="C00000"/>
                </a:solidFill>
                <a:latin typeface="Arial" pitchFamily="34" charset="0"/>
                <a:cs typeface="Arial" pitchFamily="34" charset="0"/>
              </a:rPr>
              <a:t>Bảng 2</a:t>
            </a:r>
            <a:endParaRPr lang="pt-BR" sz="22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604467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p:cNvSpPr>
            <a:spLocks noChangeArrowheads="1"/>
          </p:cNvSpPr>
          <p:nvPr/>
        </p:nvSpPr>
        <p:spPr bwMode="gray">
          <a:xfrm>
            <a:off x="447213" y="95249"/>
            <a:ext cx="6332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buFont typeface="Wingdings" pitchFamily="2" charset="2"/>
              <a:buChar char="§"/>
            </a:pPr>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LỰC CĂNG MẶT NGOÀI CỦA NƯỚC</a:t>
            </a:r>
            <a:endParaRPr lang="vi-VN" sz="2200" b="1">
              <a:solidFill>
                <a:schemeClr val="bg1"/>
              </a:solidFill>
              <a:latin typeface="Arial" pitchFamily="34" charset="0"/>
              <a:cs typeface="Arial" pitchFamily="34" charset="0"/>
            </a:endParaRPr>
          </a:p>
        </p:txBody>
      </p:sp>
      <p:grpSp>
        <p:nvGrpSpPr>
          <p:cNvPr id="3" name="Group 2"/>
          <p:cNvGrpSpPr/>
          <p:nvPr/>
        </p:nvGrpSpPr>
        <p:grpSpPr>
          <a:xfrm>
            <a:off x="447216" y="719467"/>
            <a:ext cx="11400298" cy="2280464"/>
            <a:chOff x="447216" y="719467"/>
            <a:chExt cx="11400298" cy="2280464"/>
          </a:xfrm>
        </p:grpSpPr>
        <p:sp>
          <p:nvSpPr>
            <p:cNvPr id="17" name="Rounded Rectangle 16"/>
            <p:cNvSpPr/>
            <p:nvPr/>
          </p:nvSpPr>
          <p:spPr>
            <a:xfrm>
              <a:off x="447216" y="719467"/>
              <a:ext cx="11400298" cy="2280463"/>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760412" y="814717"/>
              <a:ext cx="11087100" cy="2185214"/>
            </a:xfrm>
            <a:prstGeom prst="rect">
              <a:avLst/>
            </a:prstGeom>
            <a:noFill/>
          </p:spPr>
          <p:txBody>
            <a:bodyPr wrap="square" rtlCol="0">
              <a:spAutoFit/>
            </a:bodyPr>
            <a:lstStyle/>
            <a:p>
              <a:r>
                <a:rPr lang="en-US" sz="2000" b="1" smtClean="0">
                  <a:latin typeface="Arial" pitchFamily="34" charset="0"/>
                  <a:cs typeface="Arial" pitchFamily="34" charset="0"/>
                </a:rPr>
                <a:t>	 </a:t>
              </a:r>
              <a:r>
                <a:rPr lang="vi-VN" sz="2000" b="1">
                  <a:solidFill>
                    <a:schemeClr val="accent2">
                      <a:lumMod val="75000"/>
                    </a:schemeClr>
                  </a:solidFill>
                  <a:latin typeface="Arial" pitchFamily="34" charset="0"/>
                  <a:cs typeface="Arial" pitchFamily="34" charset="0"/>
                </a:rPr>
                <a:t> </a:t>
              </a:r>
              <a:r>
                <a:rPr lang="vi-VN" b="1">
                  <a:latin typeface="Arial" pitchFamily="34" charset="0"/>
                  <a:cs typeface="Arial" pitchFamily="34" charset="0"/>
                </a:rPr>
                <a:t>Các bạn học sinh lớp 11B đã thực hiện thí nghiệm và thu được bảng kết quả </a:t>
              </a:r>
              <a:r>
                <a:rPr lang="vi-VN" b="1">
                  <a:latin typeface="Arial" pitchFamily="34" charset="0"/>
                  <a:cs typeface="Arial" pitchFamily="34" charset="0"/>
                </a:rPr>
                <a:t>sau</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Hãy </a:t>
              </a:r>
              <a:r>
                <a:rPr lang="vi-VN" sz="2200" b="1">
                  <a:latin typeface="Arial" pitchFamily="34" charset="0"/>
                  <a:cs typeface="Arial" pitchFamily="34" charset="0"/>
                </a:rPr>
                <a:t>thực hiện HĐ2 và HĐ3 dựa vào bảng kết quả thí nghiệm trên. Từ đó rút ra kết luận về ảnh hưởng của nhiệt độ lên sức căng bề mặt của nước xà </a:t>
              </a:r>
              <a:r>
                <a:rPr lang="vi-VN" sz="2200" b="1">
                  <a:latin typeface="Arial" pitchFamily="34" charset="0"/>
                  <a:cs typeface="Arial" pitchFamily="34" charset="0"/>
                </a:rPr>
                <a:t>phòng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Tại </a:t>
              </a:r>
              <a:r>
                <a:rPr lang="vi-VN" sz="2200" b="1">
                  <a:latin typeface="Arial" pitchFamily="34" charset="0"/>
                  <a:cs typeface="Arial" pitchFamily="34" charset="0"/>
                </a:rPr>
                <a:t>sao giặt quần áo bằng nước ấm (với nhiệt độ thích hợp với chất liệu vải) sẽ làm sạch dễ dàng và nhanh chóng hơn?</a:t>
              </a:r>
              <a:endParaRPr lang="vi-VN" sz="2200" b="1">
                <a:latin typeface="Arial" pitchFamily="34" charset="0"/>
                <a:cs typeface="Arial" pitchFamily="34" charset="0"/>
              </a:endParaRPr>
            </a:p>
          </p:txBody>
        </p:sp>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0577" b="27661"/>
            <a:stretch/>
          </p:blipFill>
          <p:spPr bwMode="auto">
            <a:xfrm>
              <a:off x="684212" y="783042"/>
              <a:ext cx="1279747" cy="46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939" y="3276600"/>
            <a:ext cx="9677400" cy="285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446212" y="3320903"/>
            <a:ext cx="9525000" cy="27614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2222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22" presetClass="entr" presetSubtype="8" fill="hold" nodeType="withEffect">
                                  <p:stCondLst>
                                    <p:cond delay="0"/>
                                  </p:stCondLst>
                                  <p:childTnLst>
                                    <p:set>
                                      <p:cBhvr>
                                        <p:cTn id="13" dur="1" fill="hold">
                                          <p:stCondLst>
                                            <p:cond delay="0"/>
                                          </p:stCondLst>
                                        </p:cTn>
                                        <p:tgtEl>
                                          <p:spTgt spid="25603"/>
                                        </p:tgtEl>
                                        <p:attrNameLst>
                                          <p:attrName>style.visibility</p:attrName>
                                        </p:attrNameLst>
                                      </p:cBhvr>
                                      <p:to>
                                        <p:strVal val="visible"/>
                                      </p:to>
                                    </p:set>
                                    <p:animEffect transition="in" filter="wipe(left)">
                                      <p:cBhvr>
                                        <p:cTn id="14"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9000809" y="2743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813398" y="2489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813398" y="2489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43684</TotalTime>
  <Words>196</Words>
  <Application>Microsoft Office PowerPoint</Application>
  <PresentationFormat>Custom</PresentationFormat>
  <Paragraphs>32</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2781</cp:revision>
  <dcterms:created xsi:type="dcterms:W3CDTF">2021-08-04T05:24:17Z</dcterms:created>
  <dcterms:modified xsi:type="dcterms:W3CDTF">2023-11-13T02:43:40Z</dcterms:modified>
</cp:coreProperties>
</file>