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062" r:id="rId2"/>
    <p:sldId id="994" r:id="rId3"/>
    <p:sldId id="1066" r:id="rId4"/>
    <p:sldId id="1072" r:id="rId5"/>
    <p:sldId id="1063" r:id="rId6"/>
    <p:sldId id="1073" r:id="rId7"/>
    <p:sldId id="1074" r:id="rId8"/>
    <p:sldId id="1075" r:id="rId9"/>
    <p:sldId id="1076" r:id="rId10"/>
    <p:sldId id="1077" r:id="rId11"/>
    <p:sldId id="1078" r:id="rId12"/>
    <p:sldId id="1079" r:id="rId13"/>
    <p:sldId id="723"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62"/>
            <p14:sldId id="994"/>
            <p14:sldId id="1066"/>
            <p14:sldId id="1072"/>
            <p14:sldId id="1063"/>
            <p14:sldId id="1073"/>
            <p14:sldId id="1074"/>
            <p14:sldId id="1075"/>
            <p14:sldId id="1076"/>
            <p14:sldId id="1077"/>
            <p14:sldId id="1078"/>
            <p14:sldId id="107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5E6"/>
    <a:srgbClr val="FAF0F0"/>
    <a:srgbClr val="F2EFF5"/>
    <a:srgbClr val="DEE7CF"/>
    <a:srgbClr val="DEF4F6"/>
    <a:srgbClr val="F5E4E3"/>
    <a:srgbClr val="1D5E75"/>
    <a:srgbClr val="255997"/>
    <a:srgbClr val="FDE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4" autoAdjust="0"/>
    <p:restoredTop sz="94057" autoAdjust="0"/>
  </p:normalViewPr>
  <p:slideViewPr>
    <p:cSldViewPr>
      <p:cViewPr>
        <p:scale>
          <a:sx n="90" d="100"/>
          <a:sy n="90" d="100"/>
        </p:scale>
        <p:origin x="-834" y="-52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10/11/2023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2.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5.wmf"/><Relationship Id="rId4" Type="http://schemas.openxmlformats.org/officeDocument/2006/relationships/image" Target="../media/image16.pn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9.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713412" y="2392240"/>
            <a:ext cx="5791200" cy="103676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76" y="378114"/>
            <a:ext cx="4225636" cy="76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047579" y="1066800"/>
            <a:ext cx="2456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49" y="2333292"/>
            <a:ext cx="1174750" cy="144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1412" y="152400"/>
            <a:ext cx="3238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0099" r="10669" b="19348"/>
          <a:stretch/>
        </p:blipFill>
        <p:spPr bwMode="auto">
          <a:xfrm>
            <a:off x="6018212" y="2519954"/>
            <a:ext cx="5245137" cy="90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72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30902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3. MUA TRẢ GÓP</a:t>
            </a:r>
            <a:endParaRPr lang="vi-VN" sz="2200" b="1">
              <a:solidFill>
                <a:schemeClr val="bg1"/>
              </a:solidFill>
              <a:latin typeface="Arial" pitchFamily="34" charset="0"/>
              <a:cs typeface="Arial" pitchFamily="34" charset="0"/>
            </a:endParaRPr>
          </a:p>
        </p:txBody>
      </p:sp>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5349" y="288741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674812" y="3200400"/>
            <a:ext cx="7924800" cy="430887"/>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Ta có: 5 năm = 60 tháng, suy ra n = 60.</a:t>
            </a:r>
            <a:endParaRPr lang="pt-BR"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2037000" y="3651102"/>
                <a:ext cx="5760577" cy="601062"/>
              </a:xfrm>
              <a:prstGeom prst="rect">
                <a:avLst/>
              </a:prstGeom>
              <a:noFill/>
            </p:spPr>
            <p:txBody>
              <a:bodyPr wrap="square" rtlCol="0">
                <a:spAutoFit/>
              </a:bodyPr>
              <a:lstStyle/>
              <a:p>
                <a:r>
                  <a:rPr lang="vi-VN" sz="2200" b="1" smtClean="0">
                    <a:latin typeface="Arial" pitchFamily="34" charset="0"/>
                    <a:cs typeface="Arial" pitchFamily="34" charset="0"/>
                  </a:rPr>
                  <a:t>Lãi suất hằng </a:t>
                </a:r>
                <a:r>
                  <a:rPr lang="vi-VN" sz="2200" b="1">
                    <a:latin typeface="Arial" pitchFamily="34" charset="0"/>
                    <a:cs typeface="Arial" pitchFamily="34" charset="0"/>
                  </a:rPr>
                  <a:t>tháng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𝟓</m:t>
                        </m:r>
                      </m:num>
                      <m:den>
                        <m:r>
                          <a:rPr lang="en-US" sz="2200" b="1" i="1" smtClean="0">
                            <a:latin typeface="Cambria Math"/>
                            <a:cs typeface="Arial" pitchFamily="34" charset="0"/>
                          </a:rPr>
                          <m:t>𝟔</m:t>
                        </m:r>
                      </m:den>
                    </m:f>
                    <m:r>
                      <a:rPr lang="en-US" sz="2200" b="1" i="1" smtClean="0">
                        <a:latin typeface="Cambria Math"/>
                        <a:cs typeface="Arial" pitchFamily="34" charset="0"/>
                      </a:rPr>
                      <m:t>%</m:t>
                    </m:r>
                  </m:oMath>
                </a14:m>
                <a:endParaRPr lang="pt-BR" sz="2200"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2037000" y="3651102"/>
                <a:ext cx="5760577" cy="601062"/>
              </a:xfrm>
              <a:prstGeom prst="rect">
                <a:avLst/>
              </a:prstGeom>
              <a:blipFill rotWithShape="1">
                <a:blip r:embed="rId5"/>
                <a:stretch>
                  <a:fillRect l="-1270" b="-4040"/>
                </a:stretch>
              </a:blipFill>
            </p:spPr>
            <p:txBody>
              <a:bodyPr/>
              <a:lstStyle/>
              <a:p>
                <a:r>
                  <a:rPr lang="en-US">
                    <a:noFill/>
                  </a:rPr>
                  <a:t> </a:t>
                </a:r>
              </a:p>
            </p:txBody>
          </p:sp>
        </mc:Fallback>
      </mc:AlternateContent>
      <p:grpSp>
        <p:nvGrpSpPr>
          <p:cNvPr id="4" name="Group 3"/>
          <p:cNvGrpSpPr/>
          <p:nvPr/>
        </p:nvGrpSpPr>
        <p:grpSpPr>
          <a:xfrm>
            <a:off x="447216" y="738639"/>
            <a:ext cx="11400298" cy="2023732"/>
            <a:chOff x="447216" y="719468"/>
            <a:chExt cx="11400298" cy="2023732"/>
          </a:xfrm>
        </p:grpSpPr>
        <p:sp>
          <p:nvSpPr>
            <p:cNvPr id="17" name="Rounded Rectangle 16"/>
            <p:cNvSpPr/>
            <p:nvPr/>
          </p:nvSpPr>
          <p:spPr>
            <a:xfrm>
              <a:off x="447216" y="719468"/>
              <a:ext cx="11400298" cy="20237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1785104"/>
            </a:xfrm>
            <a:prstGeom prst="rect">
              <a:avLst/>
            </a:prstGeom>
            <a:noFill/>
          </p:spPr>
          <p:txBody>
            <a:bodyPr wrap="square" rtlCol="0">
              <a:spAutoFit/>
            </a:bodyPr>
            <a:lstStyle/>
            <a:p>
              <a:r>
                <a:rPr lang="en-US" sz="2000" b="1" smtClean="0">
                  <a:latin typeface="Arial" pitchFamily="34" charset="0"/>
                  <a:cs typeface="Arial" pitchFamily="34" charset="0"/>
                </a:rPr>
                <a:t>	</a:t>
              </a:r>
              <a:r>
                <a:rPr lang="en-US" sz="2000" b="1" smtClean="0">
                  <a:latin typeface="Arial" pitchFamily="34" charset="0"/>
                  <a:cs typeface="Arial" pitchFamily="34" charset="0"/>
                </a:rPr>
                <a:t> </a:t>
              </a:r>
              <a:r>
                <a:rPr lang="vi-VN" sz="2200" b="1" smtClean="0">
                  <a:latin typeface="Arial" pitchFamily="34" charset="0"/>
                  <a:cs typeface="Arial" pitchFamily="34" charset="0"/>
                </a:rPr>
                <a:t>Anh </a:t>
              </a:r>
              <a:r>
                <a:rPr lang="vi-VN" sz="2200" b="1">
                  <a:latin typeface="Arial" pitchFamily="34" charset="0"/>
                  <a:cs typeface="Arial" pitchFamily="34" charset="0"/>
                </a:rPr>
                <a:t>Hưng muốn mua một chiếc xe ô tô theo hình thức trả góp để chạy xe dịch vụ. Anh ấy có thể trả dần 10 triệu đồng mỗi tháng nhưng không có tiền trả trước. Nếu anh Hưng có thể thực hiện các khoản thanh toán này trong vòng 5 năm và lãi suất 10% một năm, thì hiện tại anh ấy có thể mua được chiếc xe ô tô với mức giá nào?</a:t>
              </a:r>
              <a:endParaRPr lang="vi-VN" sz="2200" b="1">
                <a:latin typeface="Arial" pitchFamily="34" charset="0"/>
                <a:cs typeface="Arial" pitchFamily="34" charset="0"/>
              </a:endParaRPr>
            </a:p>
          </p:txBody>
        </p:sp>
        <p:pic>
          <p:nvPicPr>
            <p:cNvPr id="174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480" r="16929" b="34724"/>
            <a:stretch/>
          </p:blipFill>
          <p:spPr bwMode="auto">
            <a:xfrm>
              <a:off x="671461" y="791804"/>
              <a:ext cx="1384351" cy="38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2036999" y="4267200"/>
            <a:ext cx="7105413" cy="430887"/>
          </a:xfrm>
          <a:prstGeom prst="rect">
            <a:avLst/>
          </a:prstGeom>
          <a:noFill/>
        </p:spPr>
        <p:txBody>
          <a:bodyPr wrap="square" rtlCol="0">
            <a:spAutoFit/>
          </a:bodyPr>
          <a:lstStyle/>
          <a:p>
            <a:r>
              <a:rPr lang="vi-VN" sz="2200" b="1">
                <a:latin typeface="Arial" pitchFamily="34" charset="0"/>
                <a:cs typeface="Arial" pitchFamily="34" charset="0"/>
              </a:rPr>
              <a:t>Số tiền trả dần hằng tháng là R = 10 (triệu </a:t>
            </a:r>
            <a:r>
              <a:rPr lang="vi-VN" sz="2200" b="1">
                <a:latin typeface="Arial" pitchFamily="34" charset="0"/>
                <a:cs typeface="Arial" pitchFamily="34" charset="0"/>
              </a:rPr>
              <a:t>đồng</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4" name="TextBox 13"/>
          <p:cNvSpPr txBox="1"/>
          <p:nvPr/>
        </p:nvSpPr>
        <p:spPr>
          <a:xfrm>
            <a:off x="2036999" y="4716130"/>
            <a:ext cx="7105413" cy="430887"/>
          </a:xfrm>
          <a:prstGeom prst="rect">
            <a:avLst/>
          </a:prstGeom>
          <a:noFill/>
        </p:spPr>
        <p:txBody>
          <a:bodyPr wrap="square" rtlCol="0">
            <a:spAutoFit/>
          </a:bodyPr>
          <a:lstStyle/>
          <a:p>
            <a:r>
              <a:rPr lang="vi-VN" sz="2200" b="1">
                <a:latin typeface="Arial" pitchFamily="34" charset="0"/>
                <a:cs typeface="Arial" pitchFamily="34" charset="0"/>
              </a:rPr>
              <a:t>Anh Hưng có thể mua xe ô tô với mức </a:t>
            </a:r>
            <a:r>
              <a:rPr lang="vi-VN" sz="2200" b="1">
                <a:latin typeface="Arial" pitchFamily="34" charset="0"/>
                <a:cs typeface="Arial" pitchFamily="34" charset="0"/>
              </a:rPr>
              <a:t>giá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37731185"/>
              </p:ext>
            </p:extLst>
          </p:nvPr>
        </p:nvGraphicFramePr>
        <p:xfrm>
          <a:off x="3122612" y="5049982"/>
          <a:ext cx="5198341" cy="1350818"/>
        </p:xfrm>
        <a:graphic>
          <a:graphicData uri="http://schemas.openxmlformats.org/presentationml/2006/ole">
            <mc:AlternateContent xmlns:mc="http://schemas.openxmlformats.org/markup-compatibility/2006">
              <mc:Choice xmlns:v="urn:schemas-microsoft-com:vml" Requires="v">
                <p:oleObj spid="_x0000_s17414" name="Equation" r:id="rId7" imgW="2933640" imgH="761760" progId="Equation.DSMT4">
                  <p:embed/>
                </p:oleObj>
              </mc:Choice>
              <mc:Fallback>
                <p:oleObj name="Equation" r:id="rId7" imgW="2933640" imgH="761760" progId="Equation.DSMT4">
                  <p:embed/>
                  <p:pic>
                    <p:nvPicPr>
                      <p:cNvPr id="0" name="Object 1"/>
                      <p:cNvPicPr>
                        <a:picLocks noChangeAspect="1" noChangeArrowheads="1"/>
                      </p:cNvPicPr>
                      <p:nvPr/>
                    </p:nvPicPr>
                    <p:blipFill>
                      <a:blip r:embed="rId8"/>
                      <a:srcRect/>
                      <a:stretch>
                        <a:fillRect/>
                      </a:stretch>
                    </p:blipFill>
                    <p:spPr bwMode="auto">
                      <a:xfrm>
                        <a:off x="3122612" y="5049982"/>
                        <a:ext cx="5198341" cy="135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8228012" y="5481415"/>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sp>
        <p:nvSpPr>
          <p:cNvPr id="19" name="TextBox 18"/>
          <p:cNvSpPr txBox="1"/>
          <p:nvPr/>
        </p:nvSpPr>
        <p:spPr>
          <a:xfrm>
            <a:off x="912812" y="6300381"/>
            <a:ext cx="10820401" cy="430887"/>
          </a:xfrm>
          <a:prstGeom prst="rect">
            <a:avLst/>
          </a:prstGeom>
          <a:noFill/>
        </p:spPr>
        <p:txBody>
          <a:bodyPr wrap="square" rtlCol="0">
            <a:spAutoFit/>
          </a:bodyPr>
          <a:lstStyle/>
          <a:p>
            <a:r>
              <a:rPr lang="vi-VN" sz="2200" b="1">
                <a:latin typeface="Arial" pitchFamily="34" charset="0"/>
                <a:cs typeface="Arial" pitchFamily="34" charset="0"/>
              </a:rPr>
              <a:t>Vậy </a:t>
            </a:r>
            <a:r>
              <a:rPr lang="vi-VN" sz="2200" b="1" smtClean="0">
                <a:latin typeface="Arial" pitchFamily="34" charset="0"/>
                <a:cs typeface="Arial" pitchFamily="34" charset="0"/>
              </a:rPr>
              <a:t>anh </a:t>
            </a:r>
            <a:r>
              <a:rPr lang="vi-VN" sz="2200" b="1">
                <a:latin typeface="Arial" pitchFamily="34" charset="0"/>
                <a:cs typeface="Arial" pitchFamily="34" charset="0"/>
              </a:rPr>
              <a:t>Hưng có thể mua được chiếc xe ô tô với giá khoảng </a:t>
            </a:r>
            <a:r>
              <a:rPr lang="vi-VN" sz="2200" b="1">
                <a:solidFill>
                  <a:schemeClr val="accent2">
                    <a:lumMod val="75000"/>
                  </a:schemeClr>
                </a:solidFill>
                <a:latin typeface="Arial" pitchFamily="34" charset="0"/>
                <a:cs typeface="Arial" pitchFamily="34" charset="0"/>
              </a:rPr>
              <a:t>470,65</a:t>
            </a:r>
            <a:r>
              <a:rPr lang="vi-VN" sz="2200" b="1">
                <a:latin typeface="Arial" pitchFamily="34" charset="0"/>
                <a:cs typeface="Arial" pitchFamily="34" charset="0"/>
              </a:rPr>
              <a:t> triệu đồng.</a:t>
            </a:r>
          </a:p>
        </p:txBody>
      </p:sp>
    </p:spTree>
    <p:extLst>
      <p:ext uri="{BB962C8B-B14F-4D97-AF65-F5344CB8AC3E}">
        <p14:creationId xmlns:p14="http://schemas.microsoft.com/office/powerpoint/2010/main" val="23870911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13" grpId="0"/>
      <p:bldP spid="14" grpId="0"/>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8012" y="818108"/>
            <a:ext cx="10902450" cy="3011983"/>
            <a:chOff x="754562" y="761999"/>
            <a:chExt cx="10902450" cy="3011983"/>
          </a:xfrm>
        </p:grpSpPr>
        <p:sp>
          <p:nvSpPr>
            <p:cNvPr id="15" name="Rounded Rectangle 14"/>
            <p:cNvSpPr/>
            <p:nvPr/>
          </p:nvSpPr>
          <p:spPr>
            <a:xfrm>
              <a:off x="754562" y="761999"/>
              <a:ext cx="10668000" cy="283949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947988" y="936248"/>
              <a:ext cx="10398374" cy="1692771"/>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Giá trị hiện tại của một niên kim</a:t>
              </a:r>
              <a:br>
                <a:rPr lang="en-US" sz="2600" b="1" smtClean="0">
                  <a:solidFill>
                    <a:schemeClr val="accent2">
                      <a:lumMod val="75000"/>
                    </a:schemeClr>
                  </a:solidFill>
                  <a:latin typeface="Arial" pitchFamily="34" charset="0"/>
                  <a:cs typeface="Arial" pitchFamily="34" charset="0"/>
                </a:rPr>
              </a:br>
              <a:r>
                <a:rPr lang="en-US" sz="2600" b="1">
                  <a:latin typeface="Arial" pitchFamily="34" charset="0"/>
                  <a:cs typeface="Arial" pitchFamily="34" charset="0"/>
                </a:rPr>
                <a:t>Giá trị hiện tại của một </a:t>
              </a:r>
              <a:r>
                <a:rPr lang="en-US" sz="2600" b="1">
                  <a:latin typeface="Arial" pitchFamily="34" charset="0"/>
                  <a:cs typeface="Arial" pitchFamily="34" charset="0"/>
                </a:rPr>
                <a:t>niên </a:t>
              </a:r>
              <a:r>
                <a:rPr lang="en-US" sz="2600" b="1" smtClean="0">
                  <a:latin typeface="Arial" pitchFamily="34" charset="0"/>
                  <a:cs typeface="Arial" pitchFamily="34" charset="0"/>
                </a:rPr>
                <a:t>kim bao gồm n khoản thanh toán đều đặn bằng nhau và bằng R với lãi suất I trong mỗi khoản tho72igian được cho bởi</a:t>
              </a:r>
              <a:endParaRPr lang="en-US" sz="2600" b="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1962" y="2458491"/>
              <a:ext cx="1225050" cy="131549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360148821"/>
                </p:ext>
              </p:extLst>
            </p:nvPr>
          </p:nvGraphicFramePr>
          <p:xfrm>
            <a:off x="4308975" y="2628354"/>
            <a:ext cx="2341563" cy="900112"/>
          </p:xfrm>
          <a:graphic>
            <a:graphicData uri="http://schemas.openxmlformats.org/presentationml/2006/ole">
              <mc:AlternateContent xmlns:mc="http://schemas.openxmlformats.org/markup-compatibility/2006">
                <mc:Choice xmlns:v="urn:schemas-microsoft-com:vml" Requires="v">
                  <p:oleObj spid="_x0000_s19459" name="Equation" r:id="rId5" imgW="1091880" imgH="419040" progId="Equation.DSMT4">
                    <p:embed/>
                  </p:oleObj>
                </mc:Choice>
                <mc:Fallback>
                  <p:oleObj name="Equation" r:id="rId5" imgW="1091880" imgH="419040" progId="Equation.DSMT4">
                    <p:embed/>
                    <p:pic>
                      <p:nvPicPr>
                        <p:cNvPr id="0" name=""/>
                        <p:cNvPicPr/>
                        <p:nvPr/>
                      </p:nvPicPr>
                      <p:blipFill>
                        <a:blip r:embed="rId6"/>
                        <a:stretch>
                          <a:fillRect/>
                        </a:stretch>
                      </p:blipFill>
                      <p:spPr>
                        <a:xfrm>
                          <a:off x="4308975" y="2628354"/>
                          <a:ext cx="2341563" cy="900112"/>
                        </a:xfrm>
                        <a:prstGeom prst="rect">
                          <a:avLst/>
                        </a:prstGeom>
                      </p:spPr>
                    </p:pic>
                  </p:oleObj>
                </mc:Fallback>
              </mc:AlternateContent>
            </a:graphicData>
          </a:graphic>
        </p:graphicFrame>
      </p:grpSp>
      <p:sp>
        <p:nvSpPr>
          <p:cNvPr id="8" name="AutoShape 4"/>
          <p:cNvSpPr>
            <a:spLocks noChangeArrowheads="1"/>
          </p:cNvSpPr>
          <p:nvPr/>
        </p:nvSpPr>
        <p:spPr bwMode="gray">
          <a:xfrm>
            <a:off x="447214" y="95249"/>
            <a:ext cx="30902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3. MUA TRẢ GÓP</a:t>
            </a:r>
            <a:endParaRPr lang="vi-VN" sz="2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59334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643" y="259407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705165"/>
            <a:chOff x="150812" y="630257"/>
            <a:chExt cx="11782531" cy="1705165"/>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055812" y="671286"/>
              <a:ext cx="9877531" cy="1664136"/>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35005"/>
              <a:ext cx="9372601"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Một cặp vợ chồng trẻ vay ngân hàng 1 tỉ đồng với lãi suất 9% một năm để mua nhà. Họ dự định sẽ trả góp hằng tháng trong vòng 10 năm để hoàn trả khoản vay này. Hỏi mỗi tháng họ sẽ phải trả cho ngân hàng bao nhiêu tiền?</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3</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30" name="TextBox 29"/>
          <p:cNvSpPr txBox="1"/>
          <p:nvPr/>
        </p:nvSpPr>
        <p:spPr>
          <a:xfrm>
            <a:off x="1979612" y="2971800"/>
            <a:ext cx="6400800" cy="430887"/>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Ta có: 10 năm = 120 tháng, suy ra n = 120.</a:t>
            </a:r>
            <a:endParaRPr lang="pt-BR" sz="2200" b="1">
              <a:latin typeface="Arial" pitchFamily="34" charset="0"/>
              <a:cs typeface="Arial" pitchFamily="34" charset="0"/>
            </a:endParaRPr>
          </a:p>
        </p:txBody>
      </p:sp>
      <p:sp>
        <p:nvSpPr>
          <p:cNvPr id="23" name="TextBox 22"/>
          <p:cNvSpPr txBox="1"/>
          <p:nvPr/>
        </p:nvSpPr>
        <p:spPr>
          <a:xfrm>
            <a:off x="2346445" y="3505200"/>
            <a:ext cx="6324600" cy="430887"/>
          </a:xfrm>
          <a:prstGeom prst="rect">
            <a:avLst/>
          </a:prstGeom>
          <a:noFill/>
        </p:spPr>
        <p:txBody>
          <a:bodyPr wrap="square" rtlCol="0">
            <a:spAutoFit/>
          </a:bodyPr>
          <a:lstStyle/>
          <a:p>
            <a:r>
              <a:rPr lang="vi-VN" sz="2200" b="1">
                <a:latin typeface="Arial" pitchFamily="34" charset="0"/>
                <a:cs typeface="Arial" pitchFamily="34" charset="0"/>
              </a:rPr>
              <a:t>Lãi suất hằng tháng là i = 0,75%.</a:t>
            </a:r>
            <a:endParaRPr lang="pt-BR" sz="2200" b="1">
              <a:latin typeface="Arial" pitchFamily="34" charset="0"/>
              <a:cs typeface="Arial" pitchFamily="34" charset="0"/>
            </a:endParaRPr>
          </a:p>
        </p:txBody>
      </p:sp>
      <p:sp>
        <p:nvSpPr>
          <p:cNvPr id="24" name="TextBox 23"/>
          <p:cNvSpPr txBox="1"/>
          <p:nvPr/>
        </p:nvSpPr>
        <p:spPr>
          <a:xfrm>
            <a:off x="2346445" y="4038600"/>
            <a:ext cx="6745290" cy="430887"/>
          </a:xfrm>
          <a:prstGeom prst="rect">
            <a:avLst/>
          </a:prstGeom>
          <a:noFill/>
        </p:spPr>
        <p:txBody>
          <a:bodyPr wrap="square" rtlCol="0">
            <a:spAutoFit/>
          </a:bodyPr>
          <a:lstStyle/>
          <a:p>
            <a:r>
              <a:rPr lang="vi-VN" sz="2200" b="1">
                <a:latin typeface="Arial" pitchFamily="34" charset="0"/>
                <a:cs typeface="Arial" pitchFamily="34" charset="0"/>
              </a:rPr>
              <a:t>Số tiền vay là A</a:t>
            </a:r>
            <a:r>
              <a:rPr lang="vi-VN" sz="2200" b="1" baseline="-25000">
                <a:latin typeface="Arial" pitchFamily="34" charset="0"/>
                <a:cs typeface="Arial" pitchFamily="34" charset="0"/>
              </a:rPr>
              <a:t>p</a:t>
            </a:r>
            <a:r>
              <a:rPr lang="vi-VN" sz="2200" b="1">
                <a:latin typeface="Arial" pitchFamily="34" charset="0"/>
                <a:cs typeface="Arial" pitchFamily="34" charset="0"/>
              </a:rPr>
              <a:t> = 1 tỉ đồng = 1 000 triệu đồng.</a:t>
            </a:r>
            <a:endParaRPr lang="pt-BR"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73728363"/>
              </p:ext>
            </p:extLst>
          </p:nvPr>
        </p:nvGraphicFramePr>
        <p:xfrm>
          <a:off x="2894012" y="4953000"/>
          <a:ext cx="5891213" cy="868362"/>
        </p:xfrm>
        <a:graphic>
          <a:graphicData uri="http://schemas.openxmlformats.org/presentationml/2006/ole">
            <mc:AlternateContent xmlns:mc="http://schemas.openxmlformats.org/markup-compatibility/2006">
              <mc:Choice xmlns:v="urn:schemas-microsoft-com:vml" Requires="v">
                <p:oleObj spid="_x0000_s18436" name="Equation" r:id="rId7" imgW="3022560" imgH="444240" progId="Equation.DSMT4">
                  <p:embed/>
                </p:oleObj>
              </mc:Choice>
              <mc:Fallback>
                <p:oleObj name="Equation" r:id="rId7" imgW="3022560" imgH="444240" progId="Equation.DSMT4">
                  <p:embed/>
                  <p:pic>
                    <p:nvPicPr>
                      <p:cNvPr id="0" name=""/>
                      <p:cNvPicPr>
                        <a:picLocks noChangeAspect="1" noChangeArrowheads="1"/>
                      </p:cNvPicPr>
                      <p:nvPr/>
                    </p:nvPicPr>
                    <p:blipFill>
                      <a:blip r:embed="rId8"/>
                      <a:srcRect/>
                      <a:stretch>
                        <a:fillRect/>
                      </a:stretch>
                    </p:blipFill>
                    <p:spPr bwMode="auto">
                      <a:xfrm>
                        <a:off x="2894012" y="4953000"/>
                        <a:ext cx="58912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8902431" y="5208181"/>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sp>
        <p:nvSpPr>
          <p:cNvPr id="17" name="AutoShape 4"/>
          <p:cNvSpPr>
            <a:spLocks noChangeArrowheads="1"/>
          </p:cNvSpPr>
          <p:nvPr/>
        </p:nvSpPr>
        <p:spPr bwMode="gray">
          <a:xfrm>
            <a:off x="447214" y="95249"/>
            <a:ext cx="30902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3. MUA TRẢ GÓP</a:t>
            </a:r>
            <a:endParaRPr lang="vi-VN" sz="2200" b="1">
              <a:solidFill>
                <a:schemeClr val="bg1"/>
              </a:solidFill>
              <a:latin typeface="Arial" pitchFamily="34" charset="0"/>
              <a:cs typeface="Arial" pitchFamily="34" charset="0"/>
            </a:endParaRPr>
          </a:p>
        </p:txBody>
      </p:sp>
      <p:sp>
        <p:nvSpPr>
          <p:cNvPr id="28" name="TextBox 27"/>
          <p:cNvSpPr txBox="1"/>
          <p:nvPr/>
        </p:nvSpPr>
        <p:spPr>
          <a:xfrm>
            <a:off x="2346445" y="4505197"/>
            <a:ext cx="7993834" cy="430887"/>
          </a:xfrm>
          <a:prstGeom prst="rect">
            <a:avLst/>
          </a:prstGeom>
          <a:noFill/>
        </p:spPr>
        <p:txBody>
          <a:bodyPr wrap="square" rtlCol="0">
            <a:spAutoFit/>
          </a:bodyPr>
          <a:lstStyle/>
          <a:p>
            <a:r>
              <a:rPr lang="vi-VN" sz="2200" b="1">
                <a:latin typeface="Arial" pitchFamily="34" charset="0"/>
                <a:cs typeface="Arial" pitchFamily="34" charset="0"/>
              </a:rPr>
              <a:t>Số tiền mỗi tháng họ sẽ phải trả cho ngân hàng là</a:t>
            </a:r>
            <a:endParaRPr lang="pt-BR" sz="2200" b="1">
              <a:latin typeface="Arial" pitchFamily="34" charset="0"/>
              <a:cs typeface="Arial" pitchFamily="34" charset="0"/>
            </a:endParaRPr>
          </a:p>
        </p:txBody>
      </p:sp>
      <p:sp>
        <p:nvSpPr>
          <p:cNvPr id="29" name="TextBox 28"/>
          <p:cNvSpPr txBox="1"/>
          <p:nvPr/>
        </p:nvSpPr>
        <p:spPr>
          <a:xfrm>
            <a:off x="2346445" y="6019800"/>
            <a:ext cx="9767767" cy="430887"/>
          </a:xfrm>
          <a:prstGeom prst="rect">
            <a:avLst/>
          </a:prstGeom>
          <a:noFill/>
        </p:spPr>
        <p:txBody>
          <a:bodyPr wrap="square" rtlCol="0">
            <a:spAutoFit/>
          </a:bodyPr>
          <a:lstStyle/>
          <a:p>
            <a:r>
              <a:rPr lang="vi-VN" sz="2200" b="1">
                <a:latin typeface="Arial" pitchFamily="34" charset="0"/>
                <a:cs typeface="Arial" pitchFamily="34" charset="0"/>
              </a:rPr>
              <a:t>Vậy mỗi tháng họ phải trả cho ngân hàng khoảng </a:t>
            </a:r>
            <a:r>
              <a:rPr lang="vi-VN" sz="2200" b="1">
                <a:solidFill>
                  <a:schemeClr val="accent2">
                    <a:lumMod val="75000"/>
                  </a:schemeClr>
                </a:solidFill>
                <a:latin typeface="Arial" pitchFamily="34" charset="0"/>
                <a:cs typeface="Arial" pitchFamily="34" charset="0"/>
              </a:rPr>
              <a:t>12,67</a:t>
            </a:r>
            <a:r>
              <a:rPr lang="vi-VN" sz="2200" b="1">
                <a:latin typeface="Arial" pitchFamily="34" charset="0"/>
                <a:cs typeface="Arial" pitchFamily="34" charset="0"/>
              </a:rPr>
              <a:t> triệu đồng.</a:t>
            </a:r>
            <a:endParaRPr lang="pt-BR" sz="2200" b="1">
              <a:latin typeface="Arial" pitchFamily="34" charset="0"/>
              <a:cs typeface="Arial" pitchFamily="34" charset="0"/>
            </a:endParaRPr>
          </a:p>
        </p:txBody>
      </p:sp>
    </p:spTree>
    <p:extLst>
      <p:ext uri="{BB962C8B-B14F-4D97-AF65-F5344CB8AC3E}">
        <p14:creationId xmlns:p14="http://schemas.microsoft.com/office/powerpoint/2010/main" val="24775714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P spid="24" grpId="0"/>
      <p:bldP spid="25"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000809"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813398"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813398"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01624" y="800457"/>
            <a:ext cx="7399337" cy="3653373"/>
            <a:chOff x="301624" y="840611"/>
            <a:chExt cx="7399337" cy="3653373"/>
          </a:xfrm>
        </p:grpSpPr>
        <p:sp>
          <p:nvSpPr>
            <p:cNvPr id="15" name="Rounded Rectangle 14"/>
            <p:cNvSpPr/>
            <p:nvPr/>
          </p:nvSpPr>
          <p:spPr>
            <a:xfrm>
              <a:off x="301624" y="840611"/>
              <a:ext cx="7399337" cy="365337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60375" y="954554"/>
              <a:ext cx="7081837" cy="3539430"/>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200" b="1" smtClean="0">
                  <a:solidFill>
                    <a:schemeClr val="bg1"/>
                  </a:solidFill>
                  <a:latin typeface="Arial" pitchFamily="34" charset="0"/>
                  <a:cs typeface="Arial" pitchFamily="34" charset="0"/>
                </a:rPr>
                <a:t>Nhiều giao dịch tài chính như gửi tiết kiệm tích luỹ, vay trả góp … liên quan đến các khoản thanh toán được thực hiện đều đặn. Ví dụ : nếu gửi đều đặn 5 triệu đồng mỗi tháng vào một tài khoản tích luỹ có lãi suất 6% một năm thì giá trị tài khoản của bạn sẽ là bao nhiêu vào cuối năm thứ 5? </a:t>
              </a:r>
            </a:p>
            <a:p>
              <a:pPr algn="just"/>
              <a:r>
                <a:rPr lang="en-US" sz="2200" b="1" smtClean="0">
                  <a:solidFill>
                    <a:schemeClr val="bg1"/>
                  </a:solidFill>
                  <a:latin typeface="Arial" pitchFamily="34" charset="0"/>
                  <a:cs typeface="Arial" pitchFamily="34" charset="0"/>
                </a:rPr>
                <a:t>        Hoặc nếu vay 1 tỉ đồng để mua nhà với lãi suất 9% một năm thì số tiền phải trả hàng tháng là bao nhiêu để có thể trả hết khoản vay này torng 10 năm?</a:t>
              </a:r>
              <a:endParaRPr lang="vi-VN" sz="2200" b="1">
                <a:solidFill>
                  <a:schemeClr val="bg1"/>
                </a:solidFill>
                <a:latin typeface="Arial" pitchFamily="34" charset="0"/>
                <a:cs typeface="Arial" pitchFamily="34" charset="0"/>
              </a:endParaRPr>
            </a:p>
          </p:txBody>
        </p:sp>
      </p:grpSp>
      <p:grpSp>
        <p:nvGrpSpPr>
          <p:cNvPr id="26" name="Group 25"/>
          <p:cNvGrpSpPr/>
          <p:nvPr/>
        </p:nvGrpSpPr>
        <p:grpSpPr>
          <a:xfrm>
            <a:off x="1598612" y="4724400"/>
            <a:ext cx="9197761" cy="2019300"/>
            <a:chOff x="-77787" y="4335723"/>
            <a:chExt cx="9197761" cy="2019300"/>
          </a:xfrm>
        </p:grpSpPr>
        <p:sp>
          <p:nvSpPr>
            <p:cNvPr id="28" name="AutoShape 26"/>
            <p:cNvSpPr>
              <a:spLocks noChangeArrowheads="1"/>
            </p:cNvSpPr>
            <p:nvPr/>
          </p:nvSpPr>
          <p:spPr bwMode="auto">
            <a:xfrm>
              <a:off x="-77787" y="4335723"/>
              <a:ext cx="8382000" cy="1836477"/>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30" name="TextBox 29"/>
            <p:cNvSpPr txBox="1"/>
            <p:nvPr/>
          </p:nvSpPr>
          <p:spPr>
            <a:xfrm>
              <a:off x="629152" y="4630713"/>
              <a:ext cx="6943143" cy="1200329"/>
            </a:xfrm>
            <a:prstGeom prst="rect">
              <a:avLst/>
            </a:prstGeom>
            <a:noFill/>
          </p:spPr>
          <p:txBody>
            <a:bodyPr wrap="square" rtlCol="0">
              <a:spAutoFit/>
            </a:bodyPr>
            <a:lstStyle/>
            <a:p>
              <a:pPr algn="ctr"/>
              <a:r>
                <a:rPr lang="en-US" b="1" smtClean="0">
                  <a:latin typeface="Arial" pitchFamily="34" charset="0"/>
                  <a:cs typeface="Arial" pitchFamily="34" charset="0"/>
                </a:rPr>
                <a:t>Trong bài học này, chúng ta sẽ sử dụng kiến thức về </a:t>
              </a:r>
              <a:r>
                <a:rPr lang="en-US" b="1" smtClean="0">
                  <a:solidFill>
                    <a:schemeClr val="accent2">
                      <a:lumMod val="75000"/>
                    </a:schemeClr>
                  </a:solidFill>
                  <a:latin typeface="Arial" pitchFamily="34" charset="0"/>
                  <a:cs typeface="Arial" pitchFamily="34" charset="0"/>
                </a:rPr>
                <a:t>công thức lãi kép </a:t>
              </a:r>
              <a:r>
                <a:rPr lang="en-US" b="1" smtClean="0">
                  <a:latin typeface="Arial" pitchFamily="34" charset="0"/>
                  <a:cs typeface="Arial" pitchFamily="34" charset="0"/>
                </a:rPr>
                <a:t>và </a:t>
              </a:r>
              <a:r>
                <a:rPr lang="en-US" b="1" smtClean="0">
                  <a:solidFill>
                    <a:schemeClr val="accent2">
                      <a:lumMod val="75000"/>
                    </a:schemeClr>
                  </a:solidFill>
                  <a:latin typeface="Arial" pitchFamily="34" charset="0"/>
                  <a:cs typeface="Arial" pitchFamily="34" charset="0"/>
                </a:rPr>
                <a:t>cấp số nhân </a:t>
              </a:r>
              <a:r>
                <a:rPr lang="en-US" b="1" smtClean="0">
                  <a:latin typeface="Arial" pitchFamily="34" charset="0"/>
                  <a:cs typeface="Arial" pitchFamily="34" charset="0"/>
                </a:rPr>
                <a:t>để trả lời những câu hỏi này.</a:t>
              </a:r>
              <a:endParaRPr lang="vi-VN" b="1">
                <a:latin typeface="Arial" pitchFamily="34" charset="0"/>
                <a:cs typeface="Arial"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6013" y="4518546"/>
              <a:ext cx="1653961" cy="1836477"/>
            </a:xfrm>
            <a:prstGeom prst="rect">
              <a:avLst/>
            </a:prstGeom>
          </p:spPr>
        </p:pic>
      </p:grpSp>
      <p:pic>
        <p:nvPicPr>
          <p:cNvPr id="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3212" y="830582"/>
            <a:ext cx="4038600" cy="275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24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447216" y="719468"/>
            <a:ext cx="11400298" cy="2526684"/>
            <a:chOff x="447216" y="1086762"/>
            <a:chExt cx="11400298" cy="2526684"/>
          </a:xfrm>
        </p:grpSpPr>
        <p:sp>
          <p:nvSpPr>
            <p:cNvPr id="17" name="Rounded Rectangle 16"/>
            <p:cNvSpPr/>
            <p:nvPr/>
          </p:nvSpPr>
          <p:spPr>
            <a:xfrm>
              <a:off x="447216" y="1086762"/>
              <a:ext cx="11400298" cy="252668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2431435"/>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Số tiền của một </a:t>
              </a:r>
              <a:r>
                <a:rPr lang="vi-VN" sz="2000" b="1">
                  <a:solidFill>
                    <a:schemeClr val="accent2">
                      <a:lumMod val="75000"/>
                    </a:schemeClr>
                  </a:solidFill>
                  <a:latin typeface="Arial" pitchFamily="34" charset="0"/>
                  <a:cs typeface="Arial" pitchFamily="34" charset="0"/>
                </a:rPr>
                <a:t>niên </a:t>
              </a:r>
              <a:r>
                <a:rPr lang="vi-VN" sz="2000" b="1" smtClean="0">
                  <a:solidFill>
                    <a:schemeClr val="accent2">
                      <a:lumMod val="75000"/>
                    </a:schemeClr>
                  </a:solidFill>
                  <a:latin typeface="Arial" pitchFamily="34" charset="0"/>
                  <a:cs typeface="Arial" pitchFamily="34" charset="0"/>
                </a:rPr>
                <a:t>kim</a:t>
              </a:r>
              <a:endParaRPr lang="en-US" sz="2000" b="1" smtClean="0">
                <a:solidFill>
                  <a:schemeClr val="accent2">
                    <a:lumMod val="75000"/>
                  </a:schemeClr>
                </a:solidFill>
                <a:latin typeface="Arial" pitchFamily="34" charset="0"/>
                <a:cs typeface="Arial" pitchFamily="34" charset="0"/>
              </a:endParaRPr>
            </a:p>
            <a:p>
              <a:r>
                <a:rPr lang="vi-VN" sz="2200" b="1">
                  <a:latin typeface="Arial" pitchFamily="34" charset="0"/>
                  <a:cs typeface="Arial" pitchFamily="34" charset="0"/>
                </a:rPr>
                <a:t>Bác Lan gửi đều dặn 10 triệu đồng vào ngày đầu mỗi tháng trong vòng 5 năm vào một tài khoản tích lũy hưởng lãi suất 6% mỗi năm, theo hình thức lãi kép hằng </a:t>
              </a:r>
              <a:r>
                <a:rPr lang="vi-VN" sz="2200" b="1">
                  <a:latin typeface="Arial" pitchFamily="34" charset="0"/>
                  <a:cs typeface="Arial" pitchFamily="34" charset="0"/>
                </a:rPr>
                <a:t>tháng</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a) Tính số tiền có trong tài khoản vào cuối kì thứ nhất, cuối kì thứ </a:t>
              </a:r>
              <a:r>
                <a:rPr lang="vi-VN" sz="2200" b="1">
                  <a:latin typeface="Arial" pitchFamily="34" charset="0"/>
                  <a:cs typeface="Arial" pitchFamily="34" charset="0"/>
                </a:rPr>
                <a:t>hai</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b) Tính số tiền có trong tài khoản vào cuối kì thứ </a:t>
              </a:r>
              <a:r>
                <a:rPr lang="vi-VN" sz="2200" b="1">
                  <a:latin typeface="Arial" pitchFamily="34" charset="0"/>
                  <a:cs typeface="Arial" pitchFamily="34" charset="0"/>
                </a:rPr>
                <a:t>n</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c) Tính số tiền có trong tài khoản ngay sau lần thanh toán cuối cùng.</a:t>
              </a:r>
              <a:endParaRPr lang="vi-VN" sz="2200" b="1">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670850" y="1145732"/>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554" y="33528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62267" y="3720471"/>
            <a:ext cx="10860090" cy="400110"/>
          </a:xfrm>
          <a:prstGeom prst="rect">
            <a:avLst/>
          </a:prstGeom>
          <a:noFill/>
        </p:spPr>
        <p:txBody>
          <a:bodyPr wrap="square" rtlCol="0">
            <a:spAutoFit/>
          </a:bodyPr>
          <a:lstStyle/>
          <a:p>
            <a:pPr algn="just"/>
            <a:r>
              <a:rPr lang="pl-PL" sz="2000" b="1">
                <a:latin typeface="Arial" pitchFamily="34" charset="0"/>
                <a:cs typeface="Arial" pitchFamily="34" charset="0"/>
              </a:rPr>
              <a:t>a) Ta có: 5 năm = 60 </a:t>
            </a:r>
            <a:r>
              <a:rPr lang="pl-PL" sz="2000" b="1">
                <a:latin typeface="Arial" pitchFamily="34" charset="0"/>
                <a:cs typeface="Arial" pitchFamily="34" charset="0"/>
              </a:rPr>
              <a:t>tháng</a:t>
            </a:r>
            <a:r>
              <a:rPr lang="pl-PL" sz="2000" b="1" smtClean="0">
                <a:latin typeface="Arial" pitchFamily="34" charset="0"/>
                <a:cs typeface="Arial" pitchFamily="34" charset="0"/>
              </a:rPr>
              <a:t>.</a:t>
            </a:r>
            <a:r>
              <a:rPr lang="en-US" sz="2000" b="1">
                <a:latin typeface="Arial" pitchFamily="34" charset="0"/>
                <a:cs typeface="Arial" pitchFamily="34" charset="0"/>
              </a:rPr>
              <a:t> Lãi suất theo tháng là 0,5%.</a:t>
            </a:r>
            <a:endParaRPr lang="pt-BR" sz="2000" b="1">
              <a:latin typeface="Arial" pitchFamily="34" charset="0"/>
              <a:cs typeface="Arial" pitchFamily="34" charset="0"/>
            </a:endParaRPr>
          </a:p>
        </p:txBody>
      </p:sp>
      <p:sp>
        <p:nvSpPr>
          <p:cNvPr id="12" name="TextBox 11"/>
          <p:cNvSpPr txBox="1"/>
          <p:nvPr/>
        </p:nvSpPr>
        <p:spPr>
          <a:xfrm>
            <a:off x="989011" y="4185677"/>
            <a:ext cx="10524669" cy="707886"/>
          </a:xfrm>
          <a:prstGeom prst="rect">
            <a:avLst/>
          </a:prstGeom>
          <a:noFill/>
        </p:spPr>
        <p:txBody>
          <a:bodyPr wrap="square" rtlCol="0">
            <a:spAutoFit/>
          </a:bodyPr>
          <a:lstStyle/>
          <a:p>
            <a:r>
              <a:rPr lang="pl-PL" sz="2000" b="1">
                <a:latin typeface="Arial" pitchFamily="34" charset="0"/>
                <a:cs typeface="Arial" pitchFamily="34" charset="0"/>
              </a:rPr>
              <a:t>Số tiền có trong tài khoản vào cuối kì thứ </a:t>
            </a:r>
            <a:r>
              <a:rPr lang="pl-PL" sz="2000" b="1">
                <a:latin typeface="Arial" pitchFamily="34" charset="0"/>
                <a:cs typeface="Arial" pitchFamily="34" charset="0"/>
              </a:rPr>
              <a:t>nhất </a:t>
            </a:r>
            <a:r>
              <a:rPr lang="pl-PL" sz="2000" b="1" smtClean="0">
                <a:latin typeface="Arial" pitchFamily="34" charset="0"/>
                <a:cs typeface="Arial" pitchFamily="34" charset="0"/>
              </a:rPr>
              <a:t>là</a:t>
            </a:r>
            <a:r>
              <a:rPr lang="en-US" sz="2000" b="1" smtClean="0">
                <a:latin typeface="Arial" pitchFamily="34" charset="0"/>
                <a:cs typeface="Arial" pitchFamily="34" charset="0"/>
              </a:rPr>
              <a:t>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pt-BR" sz="2000" b="1" smtClean="0">
                <a:latin typeface="Arial" pitchFamily="34" charset="0"/>
                <a:cs typeface="Arial" pitchFamily="34" charset="0"/>
              </a:rPr>
              <a:t>A</a:t>
            </a:r>
            <a:r>
              <a:rPr lang="pt-BR" sz="2000" b="1" baseline="-25000" smtClean="0">
                <a:latin typeface="Arial" pitchFamily="34" charset="0"/>
                <a:cs typeface="Arial" pitchFamily="34" charset="0"/>
              </a:rPr>
              <a:t>1</a:t>
            </a:r>
            <a:r>
              <a:rPr lang="pt-BR" sz="2000" b="1" smtClean="0">
                <a:latin typeface="Arial" pitchFamily="34" charset="0"/>
                <a:cs typeface="Arial" pitchFamily="34" charset="0"/>
              </a:rPr>
              <a:t> </a:t>
            </a:r>
            <a:r>
              <a:rPr lang="pt-BR" sz="2000" b="1">
                <a:latin typeface="Arial" pitchFamily="34" charset="0"/>
                <a:cs typeface="Arial" pitchFamily="34" charset="0"/>
              </a:rPr>
              <a:t>= 10 + 10. 0,5% = 10.(1 + 0,5%) = 10,05 (triệu đồng).</a:t>
            </a:r>
            <a:endParaRPr lang="pt-BR" sz="2000" b="1">
              <a:latin typeface="Arial" pitchFamily="34" charset="0"/>
              <a:cs typeface="Arial" pitchFamily="34" charset="0"/>
            </a:endParaRPr>
          </a:p>
        </p:txBody>
      </p:sp>
      <p:sp>
        <p:nvSpPr>
          <p:cNvPr id="21" name="TextBox 20"/>
          <p:cNvSpPr txBox="1"/>
          <p:nvPr/>
        </p:nvSpPr>
        <p:spPr>
          <a:xfrm>
            <a:off x="989010" y="4893563"/>
            <a:ext cx="10524669" cy="707886"/>
          </a:xfrm>
          <a:prstGeom prst="rect">
            <a:avLst/>
          </a:prstGeom>
          <a:noFill/>
        </p:spPr>
        <p:txBody>
          <a:bodyPr wrap="square" rtlCol="0">
            <a:spAutoFit/>
          </a:bodyPr>
          <a:lstStyle/>
          <a:p>
            <a:r>
              <a:rPr lang="pl-PL" sz="2000" b="1">
                <a:latin typeface="Arial" pitchFamily="34" charset="0"/>
                <a:cs typeface="Arial" pitchFamily="34" charset="0"/>
              </a:rPr>
              <a:t>Số tiền có trong tài khoản vào cuối kì thứ </a:t>
            </a:r>
            <a:r>
              <a:rPr lang="pl-PL" sz="2000" b="1">
                <a:latin typeface="Arial" pitchFamily="34" charset="0"/>
                <a:cs typeface="Arial" pitchFamily="34" charset="0"/>
              </a:rPr>
              <a:t>hai </a:t>
            </a:r>
            <a:r>
              <a:rPr lang="pl-PL" sz="2000" b="1" smtClean="0">
                <a:latin typeface="Arial" pitchFamily="34" charset="0"/>
                <a:cs typeface="Arial" pitchFamily="34" charset="0"/>
              </a:rPr>
              <a:t>là</a:t>
            </a:r>
            <a:endParaRPr lang="en-US" sz="2000" b="1" smtClean="0">
              <a:latin typeface="Arial" pitchFamily="34" charset="0"/>
              <a:cs typeface="Arial" pitchFamily="34" charset="0"/>
            </a:endParaRPr>
          </a:p>
          <a:p>
            <a:r>
              <a:rPr lang="en-US" sz="2000" b="1" smtClean="0">
                <a:latin typeface="Arial" pitchFamily="34" charset="0"/>
                <a:cs typeface="Arial" pitchFamily="34" charset="0"/>
              </a:rPr>
              <a:t>	</a:t>
            </a:r>
            <a:r>
              <a:rPr lang="pt-BR" sz="2000" b="1">
                <a:latin typeface="Arial" pitchFamily="34" charset="0"/>
                <a:cs typeface="Arial" pitchFamily="34" charset="0"/>
              </a:rPr>
              <a:t>A</a:t>
            </a:r>
            <a:r>
              <a:rPr lang="pt-BR" sz="2000" b="1" baseline="-25000">
                <a:latin typeface="Arial" pitchFamily="34" charset="0"/>
                <a:cs typeface="Arial" pitchFamily="34" charset="0"/>
              </a:rPr>
              <a:t>2</a:t>
            </a:r>
            <a:r>
              <a:rPr lang="pt-BR" sz="2000" b="1">
                <a:latin typeface="Arial" pitchFamily="34" charset="0"/>
                <a:cs typeface="Arial" pitchFamily="34" charset="0"/>
              </a:rPr>
              <a:t> = [10.(1 + 0,5%) + 10] + [10.(1 + 0,5%) + 10].0,5%</a:t>
            </a:r>
            <a:endParaRPr lang="pt-BR" sz="2000" b="1">
              <a:latin typeface="Arial" pitchFamily="34" charset="0"/>
              <a:cs typeface="Arial" pitchFamily="34" charset="0"/>
            </a:endParaRPr>
          </a:p>
        </p:txBody>
      </p:sp>
      <p:sp>
        <p:nvSpPr>
          <p:cNvPr id="22" name="TextBox 21"/>
          <p:cNvSpPr txBox="1"/>
          <p:nvPr/>
        </p:nvSpPr>
        <p:spPr>
          <a:xfrm>
            <a:off x="2513012" y="5695890"/>
            <a:ext cx="9000666" cy="400110"/>
          </a:xfrm>
          <a:prstGeom prst="rect">
            <a:avLst/>
          </a:prstGeom>
          <a:noFill/>
        </p:spPr>
        <p:txBody>
          <a:bodyPr wrap="square" rtlCol="0">
            <a:spAutoFit/>
          </a:bodyPr>
          <a:lstStyle/>
          <a:p>
            <a:r>
              <a:rPr lang="pl-PL" sz="2000" b="1">
                <a:latin typeface="Arial" pitchFamily="34" charset="0"/>
                <a:cs typeface="Arial" pitchFamily="34" charset="0"/>
              </a:rPr>
              <a:t>= [10.(1 + 0,5%) + 10](1 + 0,5%) = 10.(1 + 0,5%)</a:t>
            </a:r>
            <a:r>
              <a:rPr lang="pl-PL" sz="2000" b="1" baseline="30000">
                <a:latin typeface="Arial" pitchFamily="34" charset="0"/>
                <a:cs typeface="Arial" pitchFamily="34" charset="0"/>
              </a:rPr>
              <a:t>2</a:t>
            </a:r>
            <a:r>
              <a:rPr lang="pl-PL" sz="2000" b="1">
                <a:latin typeface="Arial" pitchFamily="34" charset="0"/>
                <a:cs typeface="Arial" pitchFamily="34" charset="0"/>
              </a:rPr>
              <a:t> + 10.(1 + 0,5%)</a:t>
            </a:r>
            <a:endParaRPr lang="pt-BR" sz="2000" b="1">
              <a:latin typeface="Arial" pitchFamily="34" charset="0"/>
              <a:cs typeface="Arial" pitchFamily="34" charset="0"/>
            </a:endParaRPr>
          </a:p>
        </p:txBody>
      </p:sp>
      <p:sp>
        <p:nvSpPr>
          <p:cNvPr id="23" name="TextBox 22"/>
          <p:cNvSpPr txBox="1"/>
          <p:nvPr/>
        </p:nvSpPr>
        <p:spPr>
          <a:xfrm>
            <a:off x="2504336" y="6248400"/>
            <a:ext cx="9000666" cy="400110"/>
          </a:xfrm>
          <a:prstGeom prst="rect">
            <a:avLst/>
          </a:prstGeom>
          <a:noFill/>
        </p:spPr>
        <p:txBody>
          <a:bodyPr wrap="square" rtlCol="0">
            <a:spAutoFit/>
          </a:bodyPr>
          <a:lstStyle/>
          <a:p>
            <a:r>
              <a:rPr lang="vi-VN" sz="2000" b="1">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20,15025</a:t>
            </a:r>
            <a:r>
              <a:rPr lang="vi-VN" sz="2000" b="1">
                <a:latin typeface="Arial" pitchFamily="34" charset="0"/>
                <a:cs typeface="Arial" pitchFamily="34" charset="0"/>
              </a:rPr>
              <a:t> (triệu đồng).</a:t>
            </a:r>
            <a:endParaRPr lang="pt-BR" sz="2000" b="1">
              <a:latin typeface="Arial" pitchFamily="34" charset="0"/>
              <a:cs typeface="Arial" pitchFamily="34" charset="0"/>
            </a:endParaRPr>
          </a:p>
        </p:txBody>
      </p:sp>
    </p:spTree>
    <p:extLst>
      <p:ext uri="{BB962C8B-B14F-4D97-AF65-F5344CB8AC3E}">
        <p14:creationId xmlns:p14="http://schemas.microsoft.com/office/powerpoint/2010/main" val="3568344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grpSp>
        <p:nvGrpSpPr>
          <p:cNvPr id="13" name="Group 12"/>
          <p:cNvGrpSpPr/>
          <p:nvPr/>
        </p:nvGrpSpPr>
        <p:grpSpPr>
          <a:xfrm>
            <a:off x="447216" y="719468"/>
            <a:ext cx="11400298" cy="2526684"/>
            <a:chOff x="447216" y="1086762"/>
            <a:chExt cx="11400298" cy="2526684"/>
          </a:xfrm>
        </p:grpSpPr>
        <p:sp>
          <p:nvSpPr>
            <p:cNvPr id="17" name="Rounded Rectangle 16"/>
            <p:cNvSpPr/>
            <p:nvPr/>
          </p:nvSpPr>
          <p:spPr>
            <a:xfrm>
              <a:off x="447216" y="1086762"/>
              <a:ext cx="11400298" cy="252668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89012" y="1182011"/>
              <a:ext cx="10858500" cy="2431435"/>
            </a:xfrm>
            <a:prstGeom prst="rect">
              <a:avLst/>
            </a:prstGeom>
            <a:noFill/>
          </p:spPr>
          <p:txBody>
            <a:bodyPr wrap="square" rtlCol="0">
              <a:spAutoFit/>
            </a:bodyPr>
            <a:lstStyle/>
            <a:p>
              <a:r>
                <a:rPr lang="en-US" sz="2000" b="1" smtClean="0">
                  <a:latin typeface="Arial" pitchFamily="34" charset="0"/>
                  <a:cs typeface="Arial" pitchFamily="34" charset="0"/>
                </a:rPr>
                <a:t>	</a:t>
              </a:r>
              <a:r>
                <a:rPr lang="vi-VN" sz="2000" b="1">
                  <a:solidFill>
                    <a:schemeClr val="accent2">
                      <a:lumMod val="75000"/>
                    </a:schemeClr>
                  </a:solidFill>
                  <a:latin typeface="Arial" pitchFamily="34" charset="0"/>
                  <a:cs typeface="Arial" pitchFamily="34" charset="0"/>
                </a:rPr>
                <a:t>Số tiền của một </a:t>
              </a:r>
              <a:r>
                <a:rPr lang="vi-VN" sz="2000" b="1">
                  <a:solidFill>
                    <a:schemeClr val="accent2">
                      <a:lumMod val="75000"/>
                    </a:schemeClr>
                  </a:solidFill>
                  <a:latin typeface="Arial" pitchFamily="34" charset="0"/>
                  <a:cs typeface="Arial" pitchFamily="34" charset="0"/>
                </a:rPr>
                <a:t>niên </a:t>
              </a:r>
              <a:r>
                <a:rPr lang="vi-VN" sz="2000" b="1" smtClean="0">
                  <a:solidFill>
                    <a:schemeClr val="accent2">
                      <a:lumMod val="75000"/>
                    </a:schemeClr>
                  </a:solidFill>
                  <a:latin typeface="Arial" pitchFamily="34" charset="0"/>
                  <a:cs typeface="Arial" pitchFamily="34" charset="0"/>
                </a:rPr>
                <a:t>kim</a:t>
              </a:r>
              <a:endParaRPr lang="en-US" sz="2000" b="1" smtClean="0">
                <a:solidFill>
                  <a:schemeClr val="accent2">
                    <a:lumMod val="75000"/>
                  </a:schemeClr>
                </a:solidFill>
                <a:latin typeface="Arial" pitchFamily="34" charset="0"/>
                <a:cs typeface="Arial" pitchFamily="34" charset="0"/>
              </a:endParaRPr>
            </a:p>
            <a:p>
              <a:r>
                <a:rPr lang="vi-VN" sz="2200" b="1">
                  <a:latin typeface="Arial" pitchFamily="34" charset="0"/>
                  <a:cs typeface="Arial" pitchFamily="34" charset="0"/>
                </a:rPr>
                <a:t>Bác Lan gửi đều dặn 10 triệu đồng vào ngày đầu mỗi tháng trong vòng 5 năm vào một tài khoản tích lũy hưởng lãi suất 6% mỗi năm, theo hình thức lãi kép hằng </a:t>
              </a:r>
              <a:r>
                <a:rPr lang="vi-VN" sz="2200" b="1">
                  <a:latin typeface="Arial" pitchFamily="34" charset="0"/>
                  <a:cs typeface="Arial" pitchFamily="34" charset="0"/>
                </a:rPr>
                <a:t>tháng</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a) Tính số tiền có trong tài khoản vào cuối kì thứ nhất, cuối kì thứ </a:t>
              </a:r>
              <a:r>
                <a:rPr lang="vi-VN" sz="2200" b="1">
                  <a:latin typeface="Arial" pitchFamily="34" charset="0"/>
                  <a:cs typeface="Arial" pitchFamily="34" charset="0"/>
                </a:rPr>
                <a:t>hai</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b) Tính số tiền có trong tài khoản vào cuối kì thứ </a:t>
              </a:r>
              <a:r>
                <a:rPr lang="vi-VN" sz="2200" b="1">
                  <a:latin typeface="Arial" pitchFamily="34" charset="0"/>
                  <a:cs typeface="Arial" pitchFamily="34" charset="0"/>
                </a:rPr>
                <a:t>n</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c) Tính số tiền có trong tài khoản ngay sau lần thanh toán cuối cùng.</a:t>
              </a:r>
              <a:endParaRPr lang="vi-VN" sz="2200" b="1">
                <a:latin typeface="Arial" pitchFamily="34" charset="0"/>
                <a:cs typeface="Arial" pitchFamily="34" charset="0"/>
              </a:endParaRPr>
            </a:p>
          </p:txBody>
        </p:sp>
        <p:pic>
          <p:nvPicPr>
            <p:cNvPr id="1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670850" y="1145732"/>
              <a:ext cx="1256745"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662267" y="3429000"/>
            <a:ext cx="10860090" cy="707886"/>
          </a:xfrm>
          <a:prstGeom prst="rect">
            <a:avLst/>
          </a:prstGeom>
          <a:noFill/>
        </p:spPr>
        <p:txBody>
          <a:bodyPr wrap="square" rtlCol="0">
            <a:spAutoFit/>
          </a:bodyPr>
          <a:lstStyle/>
          <a:p>
            <a:r>
              <a:rPr lang="vi-VN" sz="2000" b="1">
                <a:latin typeface="Arial" pitchFamily="34" charset="0"/>
                <a:cs typeface="Arial" pitchFamily="34" charset="0"/>
              </a:rPr>
              <a:t>b) Tiếp tục làm như trên ta thấy số tiền có trong tài khoản vào cuối kì thứ </a:t>
            </a:r>
            <a:r>
              <a:rPr lang="vi-VN" sz="2000" b="1">
                <a:latin typeface="Arial" pitchFamily="34" charset="0"/>
                <a:cs typeface="Arial" pitchFamily="34" charset="0"/>
              </a:rPr>
              <a:t>n </a:t>
            </a:r>
            <a:r>
              <a:rPr lang="vi-VN" sz="2000" b="1" smtClean="0">
                <a:latin typeface="Arial" pitchFamily="34" charset="0"/>
                <a:cs typeface="Arial" pitchFamily="34" charset="0"/>
              </a:rPr>
              <a:t>là</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pt-BR" sz="2000" b="1" smtClean="0">
                <a:latin typeface="Arial" pitchFamily="34" charset="0"/>
                <a:cs typeface="Arial" pitchFamily="34" charset="0"/>
              </a:rPr>
              <a:t>A</a:t>
            </a:r>
            <a:r>
              <a:rPr lang="pt-BR" sz="2000" b="1" baseline="-25000" smtClean="0">
                <a:latin typeface="Arial" pitchFamily="34" charset="0"/>
                <a:cs typeface="Arial" pitchFamily="34" charset="0"/>
              </a:rPr>
              <a:t>n</a:t>
            </a:r>
            <a:r>
              <a:rPr lang="pt-BR" sz="2000" b="1" smtClean="0">
                <a:latin typeface="Arial" pitchFamily="34" charset="0"/>
                <a:cs typeface="Arial" pitchFamily="34" charset="0"/>
              </a:rPr>
              <a:t> </a:t>
            </a:r>
            <a:r>
              <a:rPr lang="pt-BR" sz="2000" b="1">
                <a:latin typeface="Arial" pitchFamily="34" charset="0"/>
                <a:cs typeface="Arial" pitchFamily="34" charset="0"/>
              </a:rPr>
              <a:t>= 10.(1 + 0,5%)n + 10.(1 + 0,5%)n – 1 + ... + 10.(1 + 0,5%) (triệu đồng).</a:t>
            </a:r>
            <a:endParaRPr lang="pt-BR" sz="2000" b="1">
              <a:latin typeface="Arial" pitchFamily="34" charset="0"/>
              <a:cs typeface="Arial" pitchFamily="34" charset="0"/>
            </a:endParaRPr>
          </a:p>
        </p:txBody>
      </p:sp>
      <p:sp>
        <p:nvSpPr>
          <p:cNvPr id="14" name="TextBox 13"/>
          <p:cNvSpPr txBox="1"/>
          <p:nvPr/>
        </p:nvSpPr>
        <p:spPr>
          <a:xfrm>
            <a:off x="662267" y="4136886"/>
            <a:ext cx="10860090" cy="707886"/>
          </a:xfrm>
          <a:prstGeom prst="rect">
            <a:avLst/>
          </a:prstGeom>
          <a:noFill/>
        </p:spPr>
        <p:txBody>
          <a:bodyPr wrap="square" rtlCol="0">
            <a:spAutoFit/>
          </a:bodyPr>
          <a:lstStyle/>
          <a:p>
            <a:r>
              <a:rPr lang="vi-VN" sz="2000" b="1">
                <a:latin typeface="Arial" pitchFamily="34" charset="0"/>
                <a:cs typeface="Arial" pitchFamily="34" charset="0"/>
              </a:rPr>
              <a:t>c) Số tiền có trong tài khoản ngay sau lần thanh toán cuối </a:t>
            </a:r>
            <a:r>
              <a:rPr lang="vi-VN" sz="2000" b="1">
                <a:latin typeface="Arial" pitchFamily="34" charset="0"/>
                <a:cs typeface="Arial" pitchFamily="34" charset="0"/>
              </a:rPr>
              <a:t>cùng </a:t>
            </a:r>
            <a:r>
              <a:rPr lang="vi-VN" sz="2000" b="1" smtClean="0">
                <a:latin typeface="Arial" pitchFamily="34" charset="0"/>
                <a:cs typeface="Arial" pitchFamily="34" charset="0"/>
              </a:rPr>
              <a:t>là</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a:t>
            </a:r>
            <a:r>
              <a:rPr lang="pt-BR" sz="2000" b="1">
                <a:latin typeface="Arial" pitchFamily="34" charset="0"/>
                <a:cs typeface="Arial" pitchFamily="34" charset="0"/>
              </a:rPr>
              <a:t>A = A</a:t>
            </a:r>
            <a:r>
              <a:rPr lang="pt-BR" sz="2000" b="1" baseline="-25000">
                <a:latin typeface="Arial" pitchFamily="34" charset="0"/>
                <a:cs typeface="Arial" pitchFamily="34" charset="0"/>
              </a:rPr>
              <a:t>59</a:t>
            </a:r>
            <a:r>
              <a:rPr lang="pt-BR" sz="2000" b="1">
                <a:latin typeface="Arial" pitchFamily="34" charset="0"/>
                <a:cs typeface="Arial" pitchFamily="34" charset="0"/>
              </a:rPr>
              <a:t> + 10 = [10.(1 + 0,5%)</a:t>
            </a:r>
            <a:r>
              <a:rPr lang="pt-BR" sz="2000" b="1" baseline="30000">
                <a:latin typeface="Arial" pitchFamily="34" charset="0"/>
                <a:cs typeface="Arial" pitchFamily="34" charset="0"/>
              </a:rPr>
              <a:t>59</a:t>
            </a:r>
            <a:r>
              <a:rPr lang="pt-BR" sz="2000" b="1">
                <a:latin typeface="Arial" pitchFamily="34" charset="0"/>
                <a:cs typeface="Arial" pitchFamily="34" charset="0"/>
              </a:rPr>
              <a:t> + 10.(1 + 0,5%)</a:t>
            </a:r>
            <a:r>
              <a:rPr lang="pt-BR" sz="2000" b="1" baseline="30000">
                <a:latin typeface="Arial" pitchFamily="34" charset="0"/>
                <a:cs typeface="Arial" pitchFamily="34" charset="0"/>
              </a:rPr>
              <a:t>58</a:t>
            </a:r>
            <a:r>
              <a:rPr lang="pt-BR" sz="2000" b="1">
                <a:latin typeface="Arial" pitchFamily="34" charset="0"/>
                <a:cs typeface="Arial" pitchFamily="34" charset="0"/>
              </a:rPr>
              <a:t> + ... + 10.(1 + 0,5%)] + 10</a:t>
            </a:r>
            <a:endParaRPr lang="pt-BR" sz="2000" b="1">
              <a:latin typeface="Arial" pitchFamily="34" charset="0"/>
              <a:cs typeface="Arial" pitchFamily="34" charset="0"/>
            </a:endParaRPr>
          </a:p>
        </p:txBody>
      </p:sp>
      <p:sp>
        <p:nvSpPr>
          <p:cNvPr id="15" name="TextBox 14"/>
          <p:cNvSpPr txBox="1"/>
          <p:nvPr/>
        </p:nvSpPr>
        <p:spPr>
          <a:xfrm>
            <a:off x="2132011" y="4953000"/>
            <a:ext cx="9390345" cy="400110"/>
          </a:xfrm>
          <a:prstGeom prst="rect">
            <a:avLst/>
          </a:prstGeom>
          <a:noFill/>
        </p:spPr>
        <p:txBody>
          <a:bodyPr wrap="square" rtlCol="0">
            <a:spAutoFit/>
          </a:bodyPr>
          <a:lstStyle/>
          <a:p>
            <a:r>
              <a:rPr lang="vi-VN" sz="2000" b="1">
                <a:latin typeface="Arial" pitchFamily="34" charset="0"/>
                <a:cs typeface="Arial" pitchFamily="34" charset="0"/>
              </a:rPr>
              <a:t>= 10 + 10.(1 + 0,5%) + 10.(1 + 0,5%)</a:t>
            </a:r>
            <a:r>
              <a:rPr lang="vi-VN" sz="2000" b="1" baseline="30000">
                <a:latin typeface="Arial" pitchFamily="34" charset="0"/>
                <a:cs typeface="Arial" pitchFamily="34" charset="0"/>
              </a:rPr>
              <a:t>2</a:t>
            </a:r>
            <a:r>
              <a:rPr lang="vi-VN" sz="2000" b="1">
                <a:latin typeface="Arial" pitchFamily="34" charset="0"/>
                <a:cs typeface="Arial" pitchFamily="34" charset="0"/>
              </a:rPr>
              <a:t> + ... + 10.(1 + 0,5%)</a:t>
            </a:r>
            <a:r>
              <a:rPr lang="vi-VN" sz="2000" b="1" baseline="30000">
                <a:latin typeface="Arial" pitchFamily="34" charset="0"/>
                <a:cs typeface="Arial" pitchFamily="34" charset="0"/>
              </a:rPr>
              <a:t>59</a:t>
            </a:r>
            <a:endParaRPr lang="pt-BR" sz="2000" b="1" baseline="300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642681" y="5486400"/>
                <a:ext cx="10860090" cy="1254382"/>
              </a:xfrm>
              <a:prstGeom prst="rect">
                <a:avLst/>
              </a:prstGeom>
              <a:noFill/>
            </p:spPr>
            <p:txBody>
              <a:bodyPr wrap="square" rtlCol="0">
                <a:spAutoFit/>
              </a:bodyPr>
              <a:lstStyle/>
              <a:p>
                <a:r>
                  <a:rPr lang="vi-VN" sz="2000" b="1" smtClean="0">
                    <a:latin typeface="Arial" pitchFamily="34" charset="0"/>
                    <a:cs typeface="Arial" pitchFamily="34" charset="0"/>
                  </a:rPr>
                  <a:t>Đây là tổng của 60 số hạng đầu của một cấp số nhân với số hạng đầu tiên a = 10 và công bội q = 1 + 0,5%, nên ta </a:t>
                </a:r>
                <a:r>
                  <a:rPr lang="vi-VN" sz="2000" b="1">
                    <a:latin typeface="Arial" pitchFamily="34" charset="0"/>
                    <a:cs typeface="Arial" pitchFamily="34" charset="0"/>
                  </a:rPr>
                  <a:t>có</a:t>
                </a:r>
                <a:r>
                  <a:rPr lang="vi-VN" sz="2000" b="1" smtClean="0">
                    <a:latin typeface="Arial" pitchFamily="34" charset="0"/>
                    <a:cs typeface="Arial" pitchFamily="34" charset="0"/>
                  </a:rPr>
                  <a:t>:</a:t>
                </a:r>
                <a:r>
                  <a:rPr lang="en-US" sz="2000" b="1" smtClean="0">
                    <a:latin typeface="Arial" pitchFamily="34" charset="0"/>
                    <a:cs typeface="Arial" pitchFamily="34" charset="0"/>
                  </a:rPr>
                  <a:t> </a:t>
                </a:r>
                <a:br>
                  <a:rPr lang="en-US" sz="2000" b="1" smtClean="0">
                    <a:latin typeface="Arial" pitchFamily="34" charset="0"/>
                    <a:cs typeface="Arial" pitchFamily="34" charset="0"/>
                  </a:rPr>
                </a:br>
                <a:r>
                  <a:rPr lang="en-US" sz="2000" b="1" smtClean="0">
                    <a:latin typeface="Arial" pitchFamily="34" charset="0"/>
                    <a:cs typeface="Arial" pitchFamily="34" charset="0"/>
                  </a:rPr>
                  <a:t>	</a:t>
                </a:r>
                <a14:m>
                  <m:oMath xmlns:m="http://schemas.openxmlformats.org/officeDocument/2006/math">
                    <m:r>
                      <a:rPr lang="en-US" sz="2000" b="1" i="1" smtClean="0">
                        <a:latin typeface="Cambria Math"/>
                        <a:cs typeface="Arial" pitchFamily="34" charset="0"/>
                      </a:rPr>
                      <m:t>𝑨</m:t>
                    </m:r>
                    <m:r>
                      <a:rPr lang="en-US" sz="2000" b="1" i="1" smtClean="0">
                        <a:latin typeface="Cambria Math"/>
                        <a:cs typeface="Arial" pitchFamily="34" charset="0"/>
                      </a:rPr>
                      <m:t>=</m:t>
                    </m:r>
                    <m:r>
                      <a:rPr lang="en-US" sz="2000" b="1" i="1" smtClean="0">
                        <a:latin typeface="Cambria Math"/>
                        <a:cs typeface="Arial" pitchFamily="34" charset="0"/>
                      </a:rPr>
                      <m:t>𝟏𝟎</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r>
                          <a:rPr lang="en-US" sz="2000" b="1" i="1" smtClean="0">
                            <a:latin typeface="Cambria Math"/>
                            <a:cs typeface="Arial" pitchFamily="34" charset="0"/>
                          </a:rPr>
                          <m:t>−</m:t>
                        </m:r>
                        <m:sSup>
                          <m:sSupPr>
                            <m:ctrlPr>
                              <a:rPr lang="en-US" sz="2000" b="1" i="1" smtClean="0">
                                <a:latin typeface="Cambria Math"/>
                                <a:cs typeface="Arial" pitchFamily="34" charset="0"/>
                              </a:rPr>
                            </m:ctrlPr>
                          </m:sSupPr>
                          <m:e>
                            <m:d>
                              <m:dPr>
                                <m:ctrlPr>
                                  <a:rPr lang="en-US" sz="2000" b="1" i="1" smtClean="0">
                                    <a:latin typeface="Cambria Math"/>
                                    <a:cs typeface="Arial" pitchFamily="34" charset="0"/>
                                  </a:rPr>
                                </m:ctrlPr>
                              </m:dPr>
                              <m:e>
                                <m:r>
                                  <a:rPr lang="en-US" sz="2000" b="1" i="1" smtClean="0">
                                    <a:latin typeface="Cambria Math"/>
                                    <a:cs typeface="Arial" pitchFamily="34" charset="0"/>
                                  </a:rPr>
                                  <m:t>𝟏</m:t>
                                </m:r>
                                <m:r>
                                  <a:rPr lang="en-US" sz="2000" b="1" i="1" smtClean="0">
                                    <a:latin typeface="Cambria Math"/>
                                    <a:cs typeface="Arial" pitchFamily="34" charset="0"/>
                                  </a:rPr>
                                  <m:t>+</m:t>
                                </m:r>
                                <m:r>
                                  <a:rPr lang="en-US" sz="2000" b="1" i="1" smtClean="0">
                                    <a:latin typeface="Cambria Math"/>
                                    <a:cs typeface="Arial" pitchFamily="34" charset="0"/>
                                  </a:rPr>
                                  <m:t>𝟎</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e>
                            </m:d>
                            <m:r>
                              <a:rPr lang="en-US" sz="2000" b="1" i="1" smtClean="0">
                                <a:latin typeface="Cambria Math"/>
                                <a:cs typeface="Arial" pitchFamily="34" charset="0"/>
                              </a:rPr>
                              <m:t>𝟏</m:t>
                            </m:r>
                          </m:e>
                          <m:sup>
                            <m:r>
                              <a:rPr lang="en-US" sz="2000" b="1" i="1" smtClean="0">
                                <a:latin typeface="Cambria Math"/>
                                <a:cs typeface="Arial" pitchFamily="34" charset="0"/>
                              </a:rPr>
                              <m:t>𝟔𝟎</m:t>
                            </m:r>
                          </m:sup>
                        </m:sSup>
                      </m:num>
                      <m:den>
                        <m:r>
                          <a:rPr lang="en-US" sz="2000" b="1" i="1" smtClean="0">
                            <a:latin typeface="Cambria Math"/>
                            <a:cs typeface="Arial" pitchFamily="34" charset="0"/>
                          </a:rPr>
                          <m:t>𝟏</m:t>
                        </m:r>
                        <m:r>
                          <a:rPr lang="en-US" sz="2000" b="1" i="1" smtClean="0">
                            <a:latin typeface="Cambria Math"/>
                            <a:cs typeface="Arial" pitchFamily="34" charset="0"/>
                          </a:rPr>
                          <m:t>−(</m:t>
                        </m:r>
                        <m:r>
                          <a:rPr lang="en-US" sz="2000" b="1" i="1" smtClean="0">
                            <a:latin typeface="Cambria Math"/>
                            <a:cs typeface="Arial" pitchFamily="34" charset="0"/>
                          </a:rPr>
                          <m:t>𝟏</m:t>
                        </m:r>
                        <m:r>
                          <a:rPr lang="en-US" sz="2000" b="1" i="1" smtClean="0">
                            <a:latin typeface="Cambria Math"/>
                            <a:cs typeface="Arial" pitchFamily="34" charset="0"/>
                          </a:rPr>
                          <m:t>+</m:t>
                        </m:r>
                        <m:r>
                          <a:rPr lang="en-US" sz="2000" b="1" i="1" smtClean="0">
                            <a:latin typeface="Cambria Math"/>
                            <a:cs typeface="Arial" pitchFamily="34" charset="0"/>
                          </a:rPr>
                          <m:t>𝟎</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den>
                    </m:f>
                    <m:r>
                      <a:rPr lang="en-US" sz="2000" b="1" i="0" smtClean="0">
                        <a:latin typeface="Cambria Math"/>
                        <a:cs typeface="Arial" pitchFamily="34" charset="0"/>
                      </a:rPr>
                      <m:t>=</m:t>
                    </m:r>
                    <m:r>
                      <a:rPr lang="en-US" sz="2000" b="1" i="0" smtClean="0">
                        <a:latin typeface="Cambria Math"/>
                        <a:cs typeface="Arial" pitchFamily="34" charset="0"/>
                      </a:rPr>
                      <m:t>𝟏𝟎</m:t>
                    </m:r>
                    <m:f>
                      <m:fPr>
                        <m:ctrlPr>
                          <a:rPr lang="en-US" sz="2000" b="1" i="1" smtClean="0">
                            <a:latin typeface="Cambria Math"/>
                            <a:cs typeface="Arial" pitchFamily="34" charset="0"/>
                          </a:rPr>
                        </m:ctrlPr>
                      </m:fPr>
                      <m:num>
                        <m:sSup>
                          <m:sSupPr>
                            <m:ctrlPr>
                              <a:rPr lang="en-US" sz="2000" b="1" i="1" smtClean="0">
                                <a:latin typeface="Cambria Math"/>
                                <a:cs typeface="Arial" pitchFamily="34" charset="0"/>
                              </a:rPr>
                            </m:ctrlPr>
                          </m:sSupPr>
                          <m:e>
                            <m:r>
                              <a:rPr lang="en-US" sz="2000" b="1" i="1">
                                <a:latin typeface="Cambria Math"/>
                                <a:cs typeface="Arial" pitchFamily="34" charset="0"/>
                              </a:rPr>
                              <m:t>(</m:t>
                            </m:r>
                            <m:r>
                              <a:rPr lang="en-US" sz="2000" b="1" i="1">
                                <a:latin typeface="Cambria Math"/>
                                <a:cs typeface="Arial" pitchFamily="34" charset="0"/>
                              </a:rPr>
                              <m:t>𝟏</m:t>
                            </m:r>
                            <m:r>
                              <a:rPr lang="en-US" sz="2000" b="1" i="1">
                                <a:latin typeface="Cambria Math"/>
                                <a:cs typeface="Arial" pitchFamily="34" charset="0"/>
                              </a:rPr>
                              <m:t>+</m:t>
                            </m:r>
                            <m:r>
                              <a:rPr lang="en-US" sz="2000" b="1" i="1">
                                <a:latin typeface="Cambria Math"/>
                                <a:cs typeface="Arial" pitchFamily="34" charset="0"/>
                              </a:rPr>
                              <m:t>𝟎</m:t>
                            </m:r>
                            <m:r>
                              <a:rPr lang="en-US" sz="2000" b="1" i="1">
                                <a:latin typeface="Cambria Math"/>
                                <a:cs typeface="Arial" pitchFamily="34" charset="0"/>
                              </a:rPr>
                              <m:t>,</m:t>
                            </m:r>
                            <m:r>
                              <a:rPr lang="en-US" sz="2000" b="1" i="1">
                                <a:latin typeface="Cambria Math"/>
                                <a:cs typeface="Arial" pitchFamily="34" charset="0"/>
                              </a:rPr>
                              <m:t>𝟓</m:t>
                            </m:r>
                            <m:r>
                              <a:rPr lang="en-US" sz="2000" b="1" i="1">
                                <a:latin typeface="Cambria Math"/>
                                <a:cs typeface="Arial" pitchFamily="34" charset="0"/>
                              </a:rPr>
                              <m:t>%)</m:t>
                            </m:r>
                          </m:e>
                          <m:sup>
                            <m:r>
                              <a:rPr lang="en-US" sz="2000" b="1" i="1" smtClean="0">
                                <a:latin typeface="Cambria Math"/>
                                <a:cs typeface="Arial" pitchFamily="34" charset="0"/>
                              </a:rPr>
                              <m:t>𝟔𝟎</m:t>
                            </m:r>
                          </m:sup>
                        </m:sSup>
                        <m:r>
                          <a:rPr lang="en-US" sz="2000" b="1" i="1" smtClean="0">
                            <a:latin typeface="Cambria Math"/>
                            <a:cs typeface="Arial" pitchFamily="34" charset="0"/>
                          </a:rPr>
                          <m:t>−</m:t>
                        </m:r>
                        <m:r>
                          <a:rPr lang="en-US" sz="2000" b="1" i="1" smtClean="0">
                            <a:latin typeface="Cambria Math"/>
                            <a:cs typeface="Arial" pitchFamily="34" charset="0"/>
                          </a:rPr>
                          <m:t>𝟏</m:t>
                        </m:r>
                      </m:num>
                      <m:den>
                        <m:r>
                          <a:rPr lang="en-US" sz="2000" b="1" i="1" smtClean="0">
                            <a:latin typeface="Cambria Math"/>
                            <a:cs typeface="Arial" pitchFamily="34" charset="0"/>
                          </a:rPr>
                          <m:t>𝟎</m:t>
                        </m:r>
                        <m:r>
                          <a:rPr lang="en-US" sz="2000" b="1" i="1" smtClean="0">
                            <a:latin typeface="Cambria Math"/>
                            <a:cs typeface="Arial" pitchFamily="34" charset="0"/>
                          </a:rPr>
                          <m:t>,</m:t>
                        </m:r>
                        <m:r>
                          <a:rPr lang="en-US" sz="2000" b="1" i="1" smtClean="0">
                            <a:latin typeface="Cambria Math"/>
                            <a:cs typeface="Arial" pitchFamily="34" charset="0"/>
                          </a:rPr>
                          <m:t>𝟓</m:t>
                        </m:r>
                        <m:r>
                          <a:rPr lang="en-US" sz="2000" b="1" i="1" smtClean="0">
                            <a:latin typeface="Cambria Math"/>
                            <a:cs typeface="Arial" pitchFamily="34" charset="0"/>
                          </a:rPr>
                          <m:t>%</m:t>
                        </m:r>
                      </m:den>
                    </m:f>
                    <m:r>
                      <a:rPr lang="en-US" sz="2000" b="1" i="1" smtClean="0">
                        <a:latin typeface="Cambria Math"/>
                        <a:ea typeface="Cambria Math"/>
                        <a:cs typeface="Arial" pitchFamily="34" charset="0"/>
                      </a:rPr>
                      <m:t>≈</m:t>
                    </m:r>
                    <m:r>
                      <a:rPr lang="en-US" sz="2000" b="1" i="1" smtClean="0">
                        <a:solidFill>
                          <a:schemeClr val="accent2">
                            <a:lumMod val="75000"/>
                          </a:schemeClr>
                        </a:solidFill>
                        <a:latin typeface="Cambria Math"/>
                        <a:ea typeface="Cambria Math"/>
                        <a:cs typeface="Arial" pitchFamily="34" charset="0"/>
                      </a:rPr>
                      <m:t>𝟔𝟗𝟕</m:t>
                    </m:r>
                    <m:r>
                      <a:rPr lang="en-US" sz="2000" b="1" i="1" smtClean="0">
                        <a:solidFill>
                          <a:schemeClr val="accent2">
                            <a:lumMod val="75000"/>
                          </a:schemeClr>
                        </a:solidFill>
                        <a:latin typeface="Cambria Math"/>
                        <a:ea typeface="Cambria Math"/>
                        <a:cs typeface="Arial" pitchFamily="34" charset="0"/>
                      </a:rPr>
                      <m:t>,</m:t>
                    </m:r>
                    <m:r>
                      <a:rPr lang="en-US" sz="2000" b="1" i="1" smtClean="0">
                        <a:solidFill>
                          <a:schemeClr val="accent2">
                            <a:lumMod val="75000"/>
                          </a:schemeClr>
                        </a:solidFill>
                        <a:latin typeface="Cambria Math"/>
                        <a:ea typeface="Cambria Math"/>
                        <a:cs typeface="Arial" pitchFamily="34" charset="0"/>
                      </a:rPr>
                      <m:t>𝟕</m:t>
                    </m:r>
                  </m:oMath>
                </a14:m>
                <a:r>
                  <a:rPr lang="pt-BR" sz="2000" b="1" smtClean="0">
                    <a:solidFill>
                      <a:schemeClr val="accent2">
                        <a:lumMod val="75000"/>
                      </a:schemeClr>
                    </a:solidFill>
                    <a:latin typeface="Arial" pitchFamily="34" charset="0"/>
                    <a:cs typeface="Arial" pitchFamily="34" charset="0"/>
                  </a:rPr>
                  <a:t> </a:t>
                </a:r>
                <a:r>
                  <a:rPr lang="pt-BR" sz="2000" b="1" smtClean="0">
                    <a:latin typeface="Arial" pitchFamily="34" charset="0"/>
                    <a:cs typeface="Arial" pitchFamily="34" charset="0"/>
                  </a:rPr>
                  <a:t>(triệu đồng)</a:t>
                </a:r>
                <a:endParaRPr lang="pt-BR" sz="2000" b="1">
                  <a:latin typeface="Arial" pitchFamily="34" charset="0"/>
                  <a:cs typeface="Arial"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642681" y="5486400"/>
                <a:ext cx="10860090" cy="1254382"/>
              </a:xfrm>
              <a:prstGeom prst="rect">
                <a:avLst/>
              </a:prstGeom>
              <a:blipFill rotWithShape="1">
                <a:blip r:embed="rId4"/>
                <a:stretch>
                  <a:fillRect l="-561" t="-1942"/>
                </a:stretch>
              </a:blipFill>
            </p:spPr>
            <p:txBody>
              <a:bodyPr/>
              <a:lstStyle/>
              <a:p>
                <a:r>
                  <a:rPr lang="en-US">
                    <a:noFill/>
                  </a:rPr>
                  <a:t> </a:t>
                </a:r>
              </a:p>
            </p:txBody>
          </p:sp>
        </mc:Fallback>
      </mc:AlternateContent>
    </p:spTree>
    <p:extLst>
      <p:ext uri="{BB962C8B-B14F-4D97-AF65-F5344CB8AC3E}">
        <p14:creationId xmlns:p14="http://schemas.microsoft.com/office/powerpoint/2010/main" val="8557788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8012" y="818109"/>
            <a:ext cx="10902450" cy="2763291"/>
            <a:chOff x="754562" y="762000"/>
            <a:chExt cx="10902450" cy="2763291"/>
          </a:xfrm>
        </p:grpSpPr>
        <p:sp>
          <p:nvSpPr>
            <p:cNvPr id="15" name="Rounded Rectangle 14"/>
            <p:cNvSpPr/>
            <p:nvPr/>
          </p:nvSpPr>
          <p:spPr>
            <a:xfrm>
              <a:off x="754562" y="762000"/>
              <a:ext cx="10668000" cy="25146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947988" y="936248"/>
              <a:ext cx="10180138" cy="1692771"/>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Số tiền niên kim</a:t>
              </a:r>
              <a:br>
                <a:rPr lang="en-US" sz="2600" b="1" smtClean="0">
                  <a:solidFill>
                    <a:schemeClr val="accent2">
                      <a:lumMod val="75000"/>
                    </a:schemeClr>
                  </a:solidFill>
                  <a:latin typeface="Arial" pitchFamily="34" charset="0"/>
                  <a:cs typeface="Arial" pitchFamily="34" charset="0"/>
                </a:rPr>
              </a:br>
              <a:r>
                <a:rPr lang="en-US" sz="2600" b="1" smtClean="0">
                  <a:latin typeface="Arial" pitchFamily="34" charset="0"/>
                  <a:cs typeface="Arial" pitchFamily="34" charset="0"/>
                </a:rPr>
                <a:t>Số tiền A</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của một niên kim bao gồm n khoản thanh toán đều đặn bằng nhau và bằng R với lãi suất I trong mỗi khoản thời gian được cho bởi </a:t>
              </a:r>
              <a:endParaRPr lang="en-US" sz="2600" b="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1962" y="2209800"/>
              <a:ext cx="1225050" cy="131549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63267506"/>
                </p:ext>
              </p:extLst>
            </p:nvPr>
          </p:nvGraphicFramePr>
          <p:xfrm>
            <a:off x="5478962" y="2306091"/>
            <a:ext cx="2287623" cy="899305"/>
          </p:xfrm>
          <a:graphic>
            <a:graphicData uri="http://schemas.openxmlformats.org/presentationml/2006/ole">
              <mc:AlternateContent xmlns:mc="http://schemas.openxmlformats.org/markup-compatibility/2006">
                <mc:Choice xmlns:v="urn:schemas-microsoft-com:vml" Requires="v">
                  <p:oleObj spid="_x0000_s3103" name="Equation" r:id="rId5" imgW="1066680" imgH="419040" progId="Equation.DSMT4">
                    <p:embed/>
                  </p:oleObj>
                </mc:Choice>
                <mc:Fallback>
                  <p:oleObj name="Equation" r:id="rId5" imgW="1066680" imgH="419040" progId="Equation.DSMT4">
                    <p:embed/>
                    <p:pic>
                      <p:nvPicPr>
                        <p:cNvPr id="0" name=""/>
                        <p:cNvPicPr/>
                        <p:nvPr/>
                      </p:nvPicPr>
                      <p:blipFill>
                        <a:blip r:embed="rId6"/>
                        <a:stretch>
                          <a:fillRect/>
                        </a:stretch>
                      </p:blipFill>
                      <p:spPr>
                        <a:xfrm>
                          <a:off x="5478962" y="2306091"/>
                          <a:ext cx="2287623" cy="899305"/>
                        </a:xfrm>
                        <a:prstGeom prst="rect">
                          <a:avLst/>
                        </a:prstGeom>
                      </p:spPr>
                    </p:pic>
                  </p:oleObj>
                </mc:Fallback>
              </mc:AlternateContent>
            </a:graphicData>
          </a:graphic>
        </p:graphicFrame>
      </p:grpSp>
      <p:sp>
        <p:nvSpPr>
          <p:cNvPr id="11"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37097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23481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055812" y="703185"/>
              <a:ext cx="9877531" cy="1434762"/>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372601"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Anh Bình cần đầu tư bao nhiêu tiền hằng tháng với lãi suất 6% mỗi năm, theo hình thức tính lãi kép hằng tháng, để có 200 triệu đồng sau hai </a:t>
              </a:r>
              <a:r>
                <a:rPr lang="vi-VN" b="1">
                  <a:latin typeface="Arial" pitchFamily="34" charset="0"/>
                  <a:cs typeface="Arial" pitchFamily="34" charset="0"/>
                </a:rPr>
                <a:t>năm</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9"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sp>
        <p:nvSpPr>
          <p:cNvPr id="30" name="TextBox 29"/>
          <p:cNvSpPr txBox="1"/>
          <p:nvPr/>
        </p:nvSpPr>
        <p:spPr>
          <a:xfrm>
            <a:off x="1254122" y="2819400"/>
            <a:ext cx="10860090" cy="430887"/>
          </a:xfrm>
          <a:prstGeom prst="rect">
            <a:avLst/>
          </a:prstGeom>
          <a:noFill/>
        </p:spPr>
        <p:txBody>
          <a:bodyPr wrap="square" rtlCol="0">
            <a:spAutoFit/>
          </a:bodyPr>
          <a:lstStyle/>
          <a:p>
            <a:r>
              <a:rPr lang="vi-VN" sz="2200" b="1">
                <a:latin typeface="Arial" pitchFamily="34" charset="0"/>
                <a:cs typeface="Arial" pitchFamily="34" charset="0"/>
              </a:rPr>
              <a:t>Gọi R (triệu đồng) là số tiền anh Bình cần đầu tư hằng tháng.</a:t>
            </a:r>
            <a:endParaRPr lang="pt-BR" sz="2200" b="1">
              <a:latin typeface="Arial" pitchFamily="34" charset="0"/>
              <a:cs typeface="Arial" pitchFamily="34" charset="0"/>
            </a:endParaRPr>
          </a:p>
        </p:txBody>
      </p:sp>
      <p:sp>
        <p:nvSpPr>
          <p:cNvPr id="31" name="TextBox 30"/>
          <p:cNvSpPr txBox="1"/>
          <p:nvPr/>
        </p:nvSpPr>
        <p:spPr>
          <a:xfrm>
            <a:off x="1254122" y="3276600"/>
            <a:ext cx="10860090" cy="430887"/>
          </a:xfrm>
          <a:prstGeom prst="rect">
            <a:avLst/>
          </a:prstGeom>
          <a:noFill/>
        </p:spPr>
        <p:txBody>
          <a:bodyPr wrap="square" rtlCol="0">
            <a:spAutoFit/>
          </a:bodyPr>
          <a:lstStyle/>
          <a:p>
            <a:r>
              <a:rPr lang="vi-VN" sz="2200" b="1">
                <a:latin typeface="Arial" pitchFamily="34" charset="0"/>
                <a:cs typeface="Arial" pitchFamily="34" charset="0"/>
              </a:rPr>
              <a:t>Ta có: 2 năm = 24 tháng. Suy ra n = </a:t>
            </a:r>
            <a:r>
              <a:rPr lang="vi-VN" sz="2200" b="1">
                <a:latin typeface="Arial" pitchFamily="34" charset="0"/>
                <a:cs typeface="Arial" pitchFamily="34" charset="0"/>
              </a:rPr>
              <a:t>24</a:t>
            </a:r>
            <a:r>
              <a:rPr lang="vi-VN" sz="2200" b="1" smtClean="0">
                <a:latin typeface="Arial" pitchFamily="34" charset="0"/>
                <a:cs typeface="Arial" pitchFamily="34" charset="0"/>
              </a:rPr>
              <a:t>.</a:t>
            </a:r>
            <a:r>
              <a:rPr lang="en-US" sz="2200" b="1" smtClean="0">
                <a:latin typeface="Arial" pitchFamily="34" charset="0"/>
                <a:cs typeface="Arial" pitchFamily="34" charset="0"/>
              </a:rPr>
              <a:t> </a:t>
            </a:r>
            <a:endParaRPr lang="pt-BR" sz="2200" b="1">
              <a:latin typeface="Arial" pitchFamily="34" charset="0"/>
              <a:cs typeface="Arial" pitchFamily="34" charset="0"/>
            </a:endParaRPr>
          </a:p>
        </p:txBody>
      </p:sp>
      <p:sp>
        <p:nvSpPr>
          <p:cNvPr id="32" name="TextBox 31"/>
          <p:cNvSpPr txBox="1"/>
          <p:nvPr/>
        </p:nvSpPr>
        <p:spPr>
          <a:xfrm>
            <a:off x="1254122" y="3685187"/>
            <a:ext cx="10860090" cy="430887"/>
          </a:xfrm>
          <a:prstGeom prst="rect">
            <a:avLst/>
          </a:prstGeom>
          <a:noFill/>
        </p:spPr>
        <p:txBody>
          <a:bodyPr wrap="square" rtlCol="0">
            <a:spAutoFit/>
          </a:bodyPr>
          <a:lstStyle/>
          <a:p>
            <a:r>
              <a:rPr lang="vi-VN" sz="2200" b="1">
                <a:latin typeface="Arial" pitchFamily="34" charset="0"/>
                <a:cs typeface="Arial" pitchFamily="34" charset="0"/>
              </a:rPr>
              <a:t>Lãi suất theo tháng là 0,5%, suy ra i = 0,5%.</a:t>
            </a:r>
            <a:endParaRPr lang="pt-BR" sz="2200" b="1">
              <a:latin typeface="Arial" pitchFamily="34" charset="0"/>
              <a:cs typeface="Arial" pitchFamily="34" charset="0"/>
            </a:endParaRPr>
          </a:p>
        </p:txBody>
      </p:sp>
      <p:sp>
        <p:nvSpPr>
          <p:cNvPr id="33" name="TextBox 32"/>
          <p:cNvSpPr txBox="1"/>
          <p:nvPr/>
        </p:nvSpPr>
        <p:spPr>
          <a:xfrm>
            <a:off x="1254122" y="4191000"/>
            <a:ext cx="10860090" cy="430887"/>
          </a:xfrm>
          <a:prstGeom prst="rect">
            <a:avLst/>
          </a:prstGeom>
          <a:noFill/>
        </p:spPr>
        <p:txBody>
          <a:bodyPr wrap="square" rtlCol="0">
            <a:spAutoFit/>
          </a:bodyPr>
          <a:lstStyle/>
          <a:p>
            <a:r>
              <a:rPr lang="da-DK" sz="2200" b="1">
                <a:latin typeface="Arial" pitchFamily="34" charset="0"/>
                <a:cs typeface="Arial" pitchFamily="34" charset="0"/>
              </a:rPr>
              <a:t>Ta có: A</a:t>
            </a:r>
            <a:r>
              <a:rPr lang="da-DK" sz="2200" b="1" baseline="-25000">
                <a:latin typeface="Arial" pitchFamily="34" charset="0"/>
                <a:cs typeface="Arial" pitchFamily="34" charset="0"/>
              </a:rPr>
              <a:t>f</a:t>
            </a:r>
            <a:r>
              <a:rPr lang="da-DK" sz="2200" b="1">
                <a:latin typeface="Arial" pitchFamily="34" charset="0"/>
                <a:cs typeface="Arial" pitchFamily="34" charset="0"/>
              </a:rPr>
              <a:t> = 200 (triệu đồng).</a:t>
            </a:r>
            <a:endParaRPr lang="pt-BR" sz="2200" b="1">
              <a:latin typeface="Arial" pitchFamily="34" charset="0"/>
              <a:cs typeface="Arial" pitchFamily="34" charset="0"/>
            </a:endParaRPr>
          </a:p>
        </p:txBody>
      </p:sp>
      <p:sp>
        <p:nvSpPr>
          <p:cNvPr id="34" name="TextBox 33"/>
          <p:cNvSpPr txBox="1"/>
          <p:nvPr/>
        </p:nvSpPr>
        <p:spPr>
          <a:xfrm>
            <a:off x="9490027" y="4940151"/>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70620942"/>
              </p:ext>
            </p:extLst>
          </p:nvPr>
        </p:nvGraphicFramePr>
        <p:xfrm>
          <a:off x="1923349" y="4704001"/>
          <a:ext cx="4356893" cy="867887"/>
        </p:xfrm>
        <a:graphic>
          <a:graphicData uri="http://schemas.openxmlformats.org/presentationml/2006/ole">
            <mc:AlternateContent xmlns:mc="http://schemas.openxmlformats.org/markup-compatibility/2006">
              <mc:Choice xmlns:v="urn:schemas-microsoft-com:vml" Requires="v">
                <p:oleObj spid="_x0000_s13330" name="Equation" r:id="rId7" imgW="2234880" imgH="444240" progId="Equation.DSMT4">
                  <p:embed/>
                </p:oleObj>
              </mc:Choice>
              <mc:Fallback>
                <p:oleObj name="Equation" r:id="rId7" imgW="2234880" imgH="444240" progId="Equation.DSMT4">
                  <p:embed/>
                  <p:pic>
                    <p:nvPicPr>
                      <p:cNvPr id="0" name=""/>
                      <p:cNvPicPr/>
                      <p:nvPr/>
                    </p:nvPicPr>
                    <p:blipFill>
                      <a:blip r:embed="rId8"/>
                      <a:stretch>
                        <a:fillRect/>
                      </a:stretch>
                    </p:blipFill>
                    <p:spPr>
                      <a:xfrm>
                        <a:off x="1923349" y="4704001"/>
                        <a:ext cx="4356893" cy="867887"/>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756577616"/>
              </p:ext>
            </p:extLst>
          </p:nvPr>
        </p:nvGraphicFramePr>
        <p:xfrm>
          <a:off x="6290799" y="4750604"/>
          <a:ext cx="3242786" cy="817245"/>
        </p:xfrm>
        <a:graphic>
          <a:graphicData uri="http://schemas.openxmlformats.org/presentationml/2006/ole">
            <mc:AlternateContent xmlns:mc="http://schemas.openxmlformats.org/markup-compatibility/2006">
              <mc:Choice xmlns:v="urn:schemas-microsoft-com:vml" Requires="v">
                <p:oleObj spid="_x0000_s13331" name="Equation" r:id="rId9" imgW="1663560" imgH="419040" progId="Equation.DSMT4">
                  <p:embed/>
                </p:oleObj>
              </mc:Choice>
              <mc:Fallback>
                <p:oleObj name="Equation" r:id="rId9" imgW="1663560" imgH="419040" progId="Equation.DSMT4">
                  <p:embed/>
                  <p:pic>
                    <p:nvPicPr>
                      <p:cNvPr id="0" name=""/>
                      <p:cNvPicPr/>
                      <p:nvPr/>
                    </p:nvPicPr>
                    <p:blipFill>
                      <a:blip r:embed="rId10"/>
                      <a:stretch>
                        <a:fillRect/>
                      </a:stretch>
                    </p:blipFill>
                    <p:spPr>
                      <a:xfrm>
                        <a:off x="6290799" y="4750604"/>
                        <a:ext cx="3242786" cy="817245"/>
                      </a:xfrm>
                      <a:prstGeom prst="rect">
                        <a:avLst/>
                      </a:prstGeom>
                    </p:spPr>
                  </p:pic>
                </p:oleObj>
              </mc:Fallback>
            </mc:AlternateContent>
          </a:graphicData>
        </a:graphic>
      </p:graphicFrame>
      <p:sp>
        <p:nvSpPr>
          <p:cNvPr id="37" name="TextBox 36"/>
          <p:cNvSpPr txBox="1"/>
          <p:nvPr/>
        </p:nvSpPr>
        <p:spPr>
          <a:xfrm>
            <a:off x="959945" y="5791200"/>
            <a:ext cx="10860090" cy="769441"/>
          </a:xfrm>
          <a:prstGeom prst="rect">
            <a:avLst/>
          </a:prstGeom>
          <a:noFill/>
        </p:spPr>
        <p:txBody>
          <a:bodyPr wrap="square" rtlCol="0">
            <a:spAutoFit/>
          </a:bodyPr>
          <a:lstStyle/>
          <a:p>
            <a:r>
              <a:rPr lang="vi-VN" sz="2200" b="1">
                <a:latin typeface="Arial" pitchFamily="34" charset="0"/>
                <a:cs typeface="Arial" pitchFamily="34" charset="0"/>
              </a:rPr>
              <a:t>Vậy anh Bình cần đầu tư mỗi tháng khoảng 7,865 triệu </a:t>
            </a:r>
            <a:r>
              <a:rPr lang="vi-VN" sz="2200" b="1">
                <a:latin typeface="Arial" pitchFamily="34" charset="0"/>
                <a:cs typeface="Arial" pitchFamily="34" charset="0"/>
              </a:rPr>
              <a:t>đồng </a:t>
            </a:r>
            <a:r>
              <a:rPr lang="vi-VN" sz="2200" b="1" smtClean="0">
                <a:latin typeface="Arial" pitchFamily="34" charset="0"/>
                <a:cs typeface="Arial" pitchFamily="34" charset="0"/>
              </a:rPr>
              <a:t>mỗi </a:t>
            </a:r>
            <a:r>
              <a:rPr lang="vi-VN" sz="2200" b="1">
                <a:latin typeface="Arial" pitchFamily="34" charset="0"/>
                <a:cs typeface="Arial" pitchFamily="34" charset="0"/>
              </a:rPr>
              <a:t>tháng để có 200 triệu đồng sau 2 năm.</a:t>
            </a:r>
            <a:endParaRPr lang="pt-BR" sz="2200" b="1">
              <a:latin typeface="Arial" pitchFamily="34" charset="0"/>
              <a:cs typeface="Arial" pitchFamily="34" charset="0"/>
            </a:endParaRPr>
          </a:p>
        </p:txBody>
      </p:sp>
    </p:spTree>
    <p:extLst>
      <p:ext uri="{BB962C8B-B14F-4D97-AF65-F5344CB8AC3E}">
        <p14:creationId xmlns:p14="http://schemas.microsoft.com/office/powerpoint/2010/main" val="30926751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2. GIÁ TRỊ HIỆN TẠI CỦA MỘT NIÊN KIM</a:t>
            </a:r>
            <a:endParaRPr lang="vi-VN" sz="2200" b="1">
              <a:solidFill>
                <a:schemeClr val="bg1"/>
              </a:solidFill>
              <a:latin typeface="Arial" pitchFamily="34" charset="0"/>
              <a:cs typeface="Arial" pitchFamily="34" charset="0"/>
            </a:endParaRPr>
          </a:p>
        </p:txBody>
      </p:sp>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5349" y="319930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217612" y="3663814"/>
            <a:ext cx="10860090" cy="430887"/>
          </a:xfrm>
          <a:prstGeom prst="rect">
            <a:avLst/>
          </a:prstGeom>
          <a:noFill/>
        </p:spPr>
        <p:txBody>
          <a:bodyPr wrap="square" rtlCol="0">
            <a:spAutoFit/>
          </a:bodyPr>
          <a:lstStyle/>
          <a:p>
            <a:pPr algn="just"/>
            <a:r>
              <a:rPr lang="vi-VN" sz="2200" b="1">
                <a:latin typeface="Arial" pitchFamily="34" charset="0"/>
                <a:cs typeface="Arial" pitchFamily="34" charset="0"/>
              </a:rPr>
              <a:t>a) Một năm có 4 quý nên lãi suất trong mỗi quý là i = 6% : 4 = 1,5%.</a:t>
            </a:r>
            <a:endParaRPr lang="pt-BR" sz="2200" b="1">
              <a:latin typeface="Arial" pitchFamily="34" charset="0"/>
              <a:cs typeface="Arial" pitchFamily="34" charset="0"/>
            </a:endParaRPr>
          </a:p>
        </p:txBody>
      </p:sp>
      <p:sp>
        <p:nvSpPr>
          <p:cNvPr id="12" name="TextBox 11"/>
          <p:cNvSpPr txBox="1"/>
          <p:nvPr/>
        </p:nvSpPr>
        <p:spPr>
          <a:xfrm>
            <a:off x="1553035" y="4267200"/>
            <a:ext cx="10524669" cy="430887"/>
          </a:xfrm>
          <a:prstGeom prst="rect">
            <a:avLst/>
          </a:prstGeom>
          <a:noFill/>
        </p:spPr>
        <p:txBody>
          <a:bodyPr wrap="square" rtlCol="0">
            <a:spAutoFit/>
          </a:bodyPr>
          <a:lstStyle/>
          <a:p>
            <a:r>
              <a:rPr lang="vi-VN" sz="2200" b="1">
                <a:latin typeface="Arial" pitchFamily="34" charset="0"/>
                <a:cs typeface="Arial" pitchFamily="34" charset="0"/>
              </a:rPr>
              <a:t>Số khoảng thời gian tính lãi trong vòng 5 năm là 5 . 4 = 20.</a:t>
            </a:r>
            <a:endParaRPr lang="pt-BR"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1" name="TextBox 20"/>
              <p:cNvSpPr txBox="1"/>
              <p:nvPr/>
            </p:nvSpPr>
            <p:spPr>
              <a:xfrm>
                <a:off x="1553034" y="4899777"/>
                <a:ext cx="10524669" cy="815223"/>
              </a:xfrm>
              <a:prstGeom prst="rect">
                <a:avLst/>
              </a:prstGeom>
              <a:noFill/>
            </p:spPr>
            <p:txBody>
              <a:bodyPr wrap="square" rtlCol="0">
                <a:spAutoFit/>
              </a:bodyPr>
              <a:lstStyle/>
              <a:p>
                <a:r>
                  <a:rPr lang="vi-VN" sz="2200" b="1" smtClean="0">
                    <a:latin typeface="Arial" pitchFamily="34" charset="0"/>
                    <a:cs typeface="Arial" pitchFamily="34" charset="0"/>
                  </a:rPr>
                  <a:t>b) Giá trị hiện tại của số tiền 100 triệu đồng </a:t>
                </a:r>
                <a:r>
                  <a:rPr lang="vi-VN" sz="2200" b="1">
                    <a:latin typeface="Arial" pitchFamily="34" charset="0"/>
                    <a:cs typeface="Arial" pitchFamily="34" charset="0"/>
                  </a:rPr>
                  <a:t>đó </a:t>
                </a:r>
                <a:r>
                  <a:rPr lang="vi-VN" sz="2200" b="1" smtClean="0">
                    <a:latin typeface="Arial" pitchFamily="34" charset="0"/>
                    <a:cs typeface="Arial" pitchFamily="34" charset="0"/>
                  </a:rPr>
                  <a:t>là</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14:m>
                  <m:oMath xmlns:m="http://schemas.openxmlformats.org/officeDocument/2006/math">
                    <m:sSub>
                      <m:sSubPr>
                        <m:ctrlPr>
                          <a:rPr lang="en-US" sz="2200" b="1" i="1" smtClean="0">
                            <a:latin typeface="Cambria Math"/>
                            <a:cs typeface="Arial" pitchFamily="34" charset="0"/>
                          </a:rPr>
                        </m:ctrlPr>
                      </m:sSubPr>
                      <m:e>
                        <m:r>
                          <a:rPr lang="en-US" sz="2200" b="1" i="1" smtClean="0">
                            <a:latin typeface="Cambria Math"/>
                            <a:cs typeface="Arial" pitchFamily="34" charset="0"/>
                          </a:rPr>
                          <m:t>𝑨</m:t>
                        </m:r>
                      </m:e>
                      <m:sub>
                        <m:r>
                          <a:rPr lang="en-US" sz="2200" b="1" i="1" smtClean="0">
                            <a:latin typeface="Cambria Math"/>
                            <a:cs typeface="Arial" pitchFamily="34" charset="0"/>
                          </a:rPr>
                          <m:t>𝒑</m:t>
                        </m:r>
                      </m:sub>
                    </m:sSub>
                    <m:r>
                      <a:rPr lang="en-US" sz="2200" b="1" i="1" smtClean="0">
                        <a:latin typeface="Cambria Math"/>
                        <a:cs typeface="Arial" pitchFamily="34" charset="0"/>
                      </a:rPr>
                      <m:t>=</m:t>
                    </m:r>
                    <m:r>
                      <a:rPr lang="en-US" sz="2200" b="1" i="1" smtClean="0">
                        <a:latin typeface="Cambria Math"/>
                        <a:cs typeface="Arial" pitchFamily="34" charset="0"/>
                      </a:rPr>
                      <m:t>𝟏𝟎𝟎</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m:t>
                        </m:r>
                      </m:e>
                      <m:sup>
                        <m:r>
                          <a:rPr lang="en-US" sz="2200" b="1" i="1" smtClean="0">
                            <a:latin typeface="Cambria Math"/>
                            <a:cs typeface="Arial" pitchFamily="34" charset="0"/>
                          </a:rPr>
                          <m:t>−</m:t>
                        </m:r>
                        <m:r>
                          <a:rPr lang="en-US" sz="2200" b="1" i="1" smtClean="0">
                            <a:latin typeface="Cambria Math"/>
                            <a:cs typeface="Arial" pitchFamily="34" charset="0"/>
                          </a:rPr>
                          <m:t>𝟐𝟎</m:t>
                        </m:r>
                      </m:sup>
                    </m:sSup>
                    <m:r>
                      <a:rPr lang="en-US" sz="2200" b="1" i="1" smtClean="0">
                        <a:latin typeface="Cambria Math"/>
                        <a:ea typeface="Cambria Math"/>
                        <a:cs typeface="Arial" pitchFamily="34" charset="0"/>
                      </a:rPr>
                      <m:t>≈</m:t>
                    </m:r>
                    <m:r>
                      <a:rPr lang="en-US" sz="2200" b="1" i="1" smtClean="0">
                        <a:solidFill>
                          <a:schemeClr val="accent2">
                            <a:lumMod val="75000"/>
                          </a:schemeClr>
                        </a:solidFill>
                        <a:latin typeface="Cambria Math"/>
                        <a:ea typeface="Cambria Math"/>
                        <a:cs typeface="Arial" pitchFamily="34" charset="0"/>
                      </a:rPr>
                      <m:t>𝟕𝟒</m:t>
                    </m:r>
                    <m:r>
                      <a:rPr lang="en-US" sz="2200" b="1" i="1" smtClean="0">
                        <a:solidFill>
                          <a:schemeClr val="accent2">
                            <a:lumMod val="75000"/>
                          </a:schemeClr>
                        </a:solidFill>
                        <a:latin typeface="Cambria Math"/>
                        <a:ea typeface="Cambria Math"/>
                        <a:cs typeface="Arial" pitchFamily="34" charset="0"/>
                      </a:rPr>
                      <m:t>,</m:t>
                    </m:r>
                    <m:r>
                      <a:rPr lang="en-US" sz="2200" b="1" i="1" smtClean="0">
                        <a:solidFill>
                          <a:schemeClr val="accent2">
                            <a:lumMod val="75000"/>
                          </a:schemeClr>
                        </a:solidFill>
                        <a:latin typeface="Cambria Math"/>
                        <a:ea typeface="Cambria Math"/>
                        <a:cs typeface="Arial" pitchFamily="34" charset="0"/>
                      </a:rPr>
                      <m:t>𝟐𝟓</m:t>
                    </m:r>
                  </m:oMath>
                </a14:m>
                <a:r>
                  <a:rPr lang="pt-BR" sz="2200" b="1" smtClean="0">
                    <a:solidFill>
                      <a:schemeClr val="accent2">
                        <a:lumMod val="75000"/>
                      </a:schemeClr>
                    </a:solidFill>
                    <a:latin typeface="Arial" pitchFamily="34" charset="0"/>
                    <a:cs typeface="Arial" pitchFamily="34" charset="0"/>
                  </a:rPr>
                  <a:t> </a:t>
                </a:r>
                <a:r>
                  <a:rPr lang="pt-BR" sz="2200" b="1" smtClean="0">
                    <a:latin typeface="Arial" pitchFamily="34" charset="0"/>
                    <a:cs typeface="Arial" pitchFamily="34" charset="0"/>
                  </a:rPr>
                  <a:t>(triệu đồng)</a:t>
                </a:r>
                <a:endParaRPr lang="pt-BR" sz="2200" b="1">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1553034" y="4899777"/>
                <a:ext cx="10524669" cy="815223"/>
              </a:xfrm>
              <a:prstGeom prst="rect">
                <a:avLst/>
              </a:prstGeom>
              <a:blipFill rotWithShape="1">
                <a:blip r:embed="rId4"/>
                <a:stretch>
                  <a:fillRect l="-753" t="-3731" b="-9701"/>
                </a:stretch>
              </a:blipFill>
            </p:spPr>
            <p:txBody>
              <a:bodyPr/>
              <a:lstStyle/>
              <a:p>
                <a:r>
                  <a:rPr lang="en-US">
                    <a:noFill/>
                  </a:rPr>
                  <a:t> </a:t>
                </a:r>
              </a:p>
            </p:txBody>
          </p:sp>
        </mc:Fallback>
      </mc:AlternateContent>
      <p:grpSp>
        <p:nvGrpSpPr>
          <p:cNvPr id="2" name="Group 1"/>
          <p:cNvGrpSpPr/>
          <p:nvPr/>
        </p:nvGrpSpPr>
        <p:grpSpPr>
          <a:xfrm>
            <a:off x="447216" y="719468"/>
            <a:ext cx="11400298" cy="2328532"/>
            <a:chOff x="447216" y="719468"/>
            <a:chExt cx="11400298" cy="2328532"/>
          </a:xfrm>
        </p:grpSpPr>
        <p:sp>
          <p:nvSpPr>
            <p:cNvPr id="17" name="Rounded Rectangle 16"/>
            <p:cNvSpPr/>
            <p:nvPr/>
          </p:nvSpPr>
          <p:spPr>
            <a:xfrm>
              <a:off x="447216" y="719468"/>
              <a:ext cx="11400298" cy="232853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760412" y="814717"/>
              <a:ext cx="11087100" cy="2092881"/>
            </a:xfrm>
            <a:prstGeom prst="rect">
              <a:avLst/>
            </a:prstGeom>
            <a:noFill/>
          </p:spPr>
          <p:txBody>
            <a:bodyPr wrap="square" rtlCol="0">
              <a:spAutoFit/>
            </a:bodyPr>
            <a:lstStyle/>
            <a:p>
              <a:r>
                <a:rPr lang="en-US" sz="2000" b="1" smtClean="0">
                  <a:latin typeface="Arial" pitchFamily="34" charset="0"/>
                  <a:cs typeface="Arial" pitchFamily="34" charset="0"/>
                </a:rPr>
                <a:t>	</a:t>
              </a:r>
              <a:r>
                <a:rPr lang="en-US" sz="2000" b="1" smtClean="0">
                  <a:latin typeface="Arial" pitchFamily="34" charset="0"/>
                  <a:cs typeface="Arial" pitchFamily="34" charset="0"/>
                </a:rPr>
                <a:t> </a:t>
              </a:r>
              <a:r>
                <a:rPr lang="vi-VN" sz="2000" b="1" smtClean="0">
                  <a:solidFill>
                    <a:schemeClr val="accent2">
                      <a:lumMod val="75000"/>
                    </a:schemeClr>
                  </a:solidFill>
                  <a:latin typeface="Arial" pitchFamily="34" charset="0"/>
                  <a:cs typeface="Arial" pitchFamily="34" charset="0"/>
                </a:rPr>
                <a:t>Nhận </a:t>
              </a:r>
              <a:r>
                <a:rPr lang="vi-VN" sz="2000" b="1">
                  <a:solidFill>
                    <a:schemeClr val="accent2">
                      <a:lumMod val="75000"/>
                    </a:schemeClr>
                  </a:solidFill>
                  <a:latin typeface="Arial" pitchFamily="34" charset="0"/>
                  <a:cs typeface="Arial" pitchFamily="34" charset="0"/>
                </a:rPr>
                <a:t>biết giá trị hiện tại của một </a:t>
              </a:r>
              <a:r>
                <a:rPr lang="vi-VN" sz="2000" b="1">
                  <a:solidFill>
                    <a:schemeClr val="accent2">
                      <a:lumMod val="75000"/>
                    </a:schemeClr>
                  </a:solidFill>
                  <a:latin typeface="Arial" pitchFamily="34" charset="0"/>
                  <a:cs typeface="Arial" pitchFamily="34" charset="0"/>
                </a:rPr>
                <a:t>số </a:t>
              </a:r>
              <a:r>
                <a:rPr lang="vi-VN" sz="2000" b="1" smtClean="0">
                  <a:solidFill>
                    <a:schemeClr val="accent2">
                      <a:lumMod val="75000"/>
                    </a:schemeClr>
                  </a:solidFill>
                  <a:latin typeface="Arial" pitchFamily="34" charset="0"/>
                  <a:cs typeface="Arial" pitchFamily="34" charset="0"/>
                </a:rPr>
                <a:t>tiền</a:t>
              </a:r>
              <a:endParaRPr lang="en-US" sz="2000" b="1" smtClean="0">
                <a:solidFill>
                  <a:schemeClr val="accent2">
                    <a:lumMod val="75000"/>
                  </a:schemeClr>
                </a:solidFill>
                <a:latin typeface="Arial" pitchFamily="34" charset="0"/>
                <a:cs typeface="Arial" pitchFamily="34" charset="0"/>
              </a:endParaRPr>
            </a:p>
            <a:p>
              <a:r>
                <a:rPr lang="vi-VN" sz="2200" b="1">
                  <a:latin typeface="Arial" pitchFamily="34" charset="0"/>
                  <a:cs typeface="Arial" pitchFamily="34" charset="0"/>
                </a:rPr>
                <a:t>Giả sử một người gửi tiết kiệm với lãi suất không đổi 6% một năm, theo hình thức tính lãi kép hằng </a:t>
              </a:r>
              <a:r>
                <a:rPr lang="vi-VN" sz="2200" b="1">
                  <a:latin typeface="Arial" pitchFamily="34" charset="0"/>
                  <a:cs typeface="Arial" pitchFamily="34" charset="0"/>
                </a:rPr>
                <a:t>quý</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a) Tính lãi suất i trong mỗi quý và số khoảng thời gian tính lãi trong vòng 5 </a:t>
              </a:r>
              <a:r>
                <a:rPr lang="vi-VN" sz="2200" b="1">
                  <a:latin typeface="Arial" pitchFamily="34" charset="0"/>
                  <a:cs typeface="Arial" pitchFamily="34" charset="0"/>
                </a:rPr>
                <a:t>năm</a:t>
              </a:r>
              <a:r>
                <a:rPr lang="vi-VN" sz="2200" b="1" smtClean="0">
                  <a:latin typeface="Arial" pitchFamily="34" charset="0"/>
                  <a:cs typeface="Arial" pitchFamily="34" charset="0"/>
                </a:rPr>
                <a:t>.</a:t>
              </a:r>
              <a:endParaRPr lang="vi-VN" sz="2200" b="1">
                <a:latin typeface="Arial" pitchFamily="34" charset="0"/>
                <a:cs typeface="Arial" pitchFamily="34" charset="0"/>
              </a:endParaRPr>
            </a:p>
            <a:p>
              <a:r>
                <a:rPr lang="vi-VN" sz="2200" b="1">
                  <a:latin typeface="Arial" pitchFamily="34" charset="0"/>
                  <a:cs typeface="Arial" pitchFamily="34" charset="0"/>
                </a:rPr>
                <a:t>b) Giả sử sau 5 năm người đó nhận được số tiền 100 triệu đồng cả vỗn lẫn lãi. Tính giá trị hiện tại của số tiền 100 triệu đồng đó.</a:t>
              </a:r>
              <a:endParaRPr lang="vi-VN" sz="2200" b="1">
                <a:latin typeface="Arial" pitchFamily="34" charset="0"/>
                <a:cs typeface="Arial" pitchFamily="34" charset="0"/>
              </a:endParaRPr>
            </a:p>
          </p:txBody>
        </p:sp>
        <p:pic>
          <p:nvPicPr>
            <p:cNvPr id="1433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 r="18331" b="27855"/>
            <a:stretch/>
          </p:blipFill>
          <p:spPr bwMode="auto">
            <a:xfrm>
              <a:off x="531812" y="719468"/>
              <a:ext cx="1524000" cy="46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2745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8012" y="818108"/>
            <a:ext cx="10902450" cy="3011983"/>
            <a:chOff x="754562" y="761999"/>
            <a:chExt cx="10902450" cy="3011983"/>
          </a:xfrm>
        </p:grpSpPr>
        <p:sp>
          <p:nvSpPr>
            <p:cNvPr id="15" name="Rounded Rectangle 14"/>
            <p:cNvSpPr/>
            <p:nvPr/>
          </p:nvSpPr>
          <p:spPr>
            <a:xfrm>
              <a:off x="754562" y="761999"/>
              <a:ext cx="10668000" cy="2839491"/>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947988" y="936248"/>
              <a:ext cx="10398374" cy="1692771"/>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Giá trị hiện tại của một niên kim</a:t>
              </a:r>
              <a:br>
                <a:rPr lang="en-US" sz="2600" b="1" smtClean="0">
                  <a:solidFill>
                    <a:schemeClr val="accent2">
                      <a:lumMod val="75000"/>
                    </a:schemeClr>
                  </a:solidFill>
                  <a:latin typeface="Arial" pitchFamily="34" charset="0"/>
                  <a:cs typeface="Arial" pitchFamily="34" charset="0"/>
                </a:rPr>
              </a:br>
              <a:r>
                <a:rPr lang="en-US" sz="2600" b="1">
                  <a:latin typeface="Arial" pitchFamily="34" charset="0"/>
                  <a:cs typeface="Arial" pitchFamily="34" charset="0"/>
                </a:rPr>
                <a:t>Giá trị hiện tại của một </a:t>
              </a:r>
              <a:r>
                <a:rPr lang="en-US" sz="2600" b="1">
                  <a:latin typeface="Arial" pitchFamily="34" charset="0"/>
                  <a:cs typeface="Arial" pitchFamily="34" charset="0"/>
                </a:rPr>
                <a:t>niên </a:t>
              </a:r>
              <a:r>
                <a:rPr lang="en-US" sz="2600" b="1" smtClean="0">
                  <a:latin typeface="Arial" pitchFamily="34" charset="0"/>
                  <a:cs typeface="Arial" pitchFamily="34" charset="0"/>
                </a:rPr>
                <a:t>kim bao gồm n khoản thanh toán đều đặn bằng nhau và bằng R với lãi suất I trong mỗi khoản tho72igian được cho bởi</a:t>
              </a:r>
              <a:endParaRPr lang="en-US" sz="2600" b="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1962" y="2458491"/>
              <a:ext cx="1225050" cy="131549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07510569"/>
                </p:ext>
              </p:extLst>
            </p:nvPr>
          </p:nvGraphicFramePr>
          <p:xfrm>
            <a:off x="4308975" y="2628354"/>
            <a:ext cx="2341563" cy="900112"/>
          </p:xfrm>
          <a:graphic>
            <a:graphicData uri="http://schemas.openxmlformats.org/presentationml/2006/ole">
              <mc:AlternateContent xmlns:mc="http://schemas.openxmlformats.org/markup-compatibility/2006">
                <mc:Choice xmlns:v="urn:schemas-microsoft-com:vml" Requires="v">
                  <p:oleObj spid="_x0000_s15366" name="Equation" r:id="rId5" imgW="1091880" imgH="419040" progId="Equation.DSMT4">
                    <p:embed/>
                  </p:oleObj>
                </mc:Choice>
                <mc:Fallback>
                  <p:oleObj name="Equation" r:id="rId5" imgW="1091880" imgH="419040" progId="Equation.DSMT4">
                    <p:embed/>
                    <p:pic>
                      <p:nvPicPr>
                        <p:cNvPr id="0" name=""/>
                        <p:cNvPicPr/>
                        <p:nvPr/>
                      </p:nvPicPr>
                      <p:blipFill>
                        <a:blip r:embed="rId6"/>
                        <a:stretch>
                          <a:fillRect/>
                        </a:stretch>
                      </p:blipFill>
                      <p:spPr>
                        <a:xfrm>
                          <a:off x="4308975" y="2628354"/>
                          <a:ext cx="2341563" cy="900112"/>
                        </a:xfrm>
                        <a:prstGeom prst="rect">
                          <a:avLst/>
                        </a:prstGeom>
                      </p:spPr>
                    </p:pic>
                  </p:oleObj>
                </mc:Fallback>
              </mc:AlternateContent>
            </a:graphicData>
          </a:graphic>
        </p:graphicFrame>
      </p:grpSp>
      <p:sp>
        <p:nvSpPr>
          <p:cNvPr id="9" name="AutoShape 4"/>
          <p:cNvSpPr>
            <a:spLocks noChangeArrowheads="1"/>
          </p:cNvSpPr>
          <p:nvPr/>
        </p:nvSpPr>
        <p:spPr bwMode="gray">
          <a:xfrm>
            <a:off x="447214" y="95249"/>
            <a:ext cx="6180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2. GIÁ TRỊ HIỆN TẠI CỦA MỘT NIÊN KIM</a:t>
            </a:r>
            <a:endParaRPr lang="vi-VN" sz="22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36884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643" y="27453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920608"/>
            <a:chOff x="150812" y="630257"/>
            <a:chExt cx="11782531" cy="1920608"/>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055812" y="671285"/>
              <a:ext cx="9877531" cy="1879579"/>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35005"/>
              <a:ext cx="9372601" cy="1815860"/>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Một người trúng xổ số giải đặc biệt với trị giá 5 tỉ đồng và số tiền trúng thưởng sẽ được trả dần hằng năm, mỗi năm 500 triệu đồng trong vòng 10 năm. Giá trị hiện tại của giải đặc biệt này là bao nhiêu? Giả sử người đó có thể tìm được hình thức đầu tư với lãi suất 8% mỗi năm, tính lãi kép hằng năm.</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30" name="TextBox 29"/>
          <p:cNvSpPr txBox="1"/>
          <p:nvPr/>
        </p:nvSpPr>
        <p:spPr>
          <a:xfrm>
            <a:off x="684212" y="3135630"/>
            <a:ext cx="11088690" cy="1107996"/>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Mỗi năm thanh toán 500 triệu đồng trong vòng 10 năm, tức là khoản thanh toán đều đặn bằng nhau và bằng 500 triệu đồng hay R = 500 (triệu đồng) và số khoản thanh toán là n = 10 (năm).</a:t>
            </a:r>
            <a:endParaRPr lang="pt-BR" sz="2200" b="1">
              <a:latin typeface="Arial" pitchFamily="34" charset="0"/>
              <a:cs typeface="Arial" pitchFamily="34" charset="0"/>
            </a:endParaRPr>
          </a:p>
        </p:txBody>
      </p:sp>
      <p:sp>
        <p:nvSpPr>
          <p:cNvPr id="22" name="AutoShape 4"/>
          <p:cNvSpPr>
            <a:spLocks noChangeArrowheads="1"/>
          </p:cNvSpPr>
          <p:nvPr/>
        </p:nvSpPr>
        <p:spPr bwMode="gray">
          <a:xfrm>
            <a:off x="447214" y="95249"/>
            <a:ext cx="5113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200" b="1" smtClean="0">
                <a:solidFill>
                  <a:schemeClr val="bg1"/>
                </a:solidFill>
                <a:latin typeface="Arial" pitchFamily="34" charset="0"/>
                <a:cs typeface="Arial" pitchFamily="34" charset="0"/>
              </a:rPr>
              <a:t>   </a:t>
            </a:r>
            <a:r>
              <a:rPr lang="en-US" sz="2200" b="1" smtClean="0">
                <a:solidFill>
                  <a:schemeClr val="bg1"/>
                </a:solidFill>
                <a:latin typeface="Arial" pitchFamily="34" charset="0"/>
                <a:cs typeface="Arial" pitchFamily="34" charset="0"/>
              </a:rPr>
              <a:t>1. SỐ TIỀN CỦA MỘT NIÊN KIM</a:t>
            </a:r>
            <a:endParaRPr lang="vi-VN" sz="2200" b="1">
              <a:solidFill>
                <a:schemeClr val="bg1"/>
              </a:solidFill>
              <a:latin typeface="Arial" pitchFamily="34" charset="0"/>
              <a:cs typeface="Arial" pitchFamily="34" charset="0"/>
            </a:endParaRPr>
          </a:p>
        </p:txBody>
      </p:sp>
      <p:sp>
        <p:nvSpPr>
          <p:cNvPr id="23" name="TextBox 22"/>
          <p:cNvSpPr txBox="1"/>
          <p:nvPr/>
        </p:nvSpPr>
        <p:spPr>
          <a:xfrm>
            <a:off x="1635122" y="4243626"/>
            <a:ext cx="6745290" cy="430887"/>
          </a:xfrm>
          <a:prstGeom prst="rect">
            <a:avLst/>
          </a:prstGeom>
          <a:noFill/>
        </p:spPr>
        <p:txBody>
          <a:bodyPr wrap="square" rtlCol="0">
            <a:spAutoFit/>
          </a:bodyPr>
          <a:lstStyle/>
          <a:p>
            <a:r>
              <a:rPr lang="vi-VN" sz="2200" b="1">
                <a:latin typeface="Arial" pitchFamily="34" charset="0"/>
                <a:cs typeface="Arial" pitchFamily="34" charset="0"/>
              </a:rPr>
              <a:t>Lãi suất 8% mỗi năm hay i = 8%.</a:t>
            </a:r>
            <a:endParaRPr lang="pt-BR" sz="2200" b="1">
              <a:latin typeface="Arial" pitchFamily="34" charset="0"/>
              <a:cs typeface="Arial" pitchFamily="34" charset="0"/>
            </a:endParaRPr>
          </a:p>
        </p:txBody>
      </p:sp>
      <p:sp>
        <p:nvSpPr>
          <p:cNvPr id="24" name="TextBox 23"/>
          <p:cNvSpPr txBox="1"/>
          <p:nvPr/>
        </p:nvSpPr>
        <p:spPr>
          <a:xfrm>
            <a:off x="1635122" y="4674513"/>
            <a:ext cx="6745290" cy="430887"/>
          </a:xfrm>
          <a:prstGeom prst="rect">
            <a:avLst/>
          </a:prstGeom>
          <a:noFill/>
        </p:spPr>
        <p:txBody>
          <a:bodyPr wrap="square" rtlCol="0">
            <a:spAutoFit/>
          </a:bodyPr>
          <a:lstStyle/>
          <a:p>
            <a:r>
              <a:rPr lang="vi-VN" sz="2200" b="1">
                <a:latin typeface="Arial" pitchFamily="34" charset="0"/>
                <a:cs typeface="Arial" pitchFamily="34" charset="0"/>
              </a:rPr>
              <a:t>Giá trị hiện tại của giải đặc biệt trên là</a:t>
            </a:r>
            <a:endParaRPr lang="pt-BR"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0088560"/>
              </p:ext>
            </p:extLst>
          </p:nvPr>
        </p:nvGraphicFramePr>
        <p:xfrm>
          <a:off x="2665412" y="5142614"/>
          <a:ext cx="6237287" cy="817563"/>
        </p:xfrm>
        <a:graphic>
          <a:graphicData uri="http://schemas.openxmlformats.org/presentationml/2006/ole">
            <mc:AlternateContent xmlns:mc="http://schemas.openxmlformats.org/markup-compatibility/2006">
              <mc:Choice xmlns:v="urn:schemas-microsoft-com:vml" Requires="v">
                <p:oleObj spid="_x0000_s16391" name="Equation" r:id="rId7" imgW="3200400" imgH="419040" progId="Equation.DSMT4">
                  <p:embed/>
                </p:oleObj>
              </mc:Choice>
              <mc:Fallback>
                <p:oleObj name="Equation" r:id="rId7" imgW="3200400" imgH="419040" progId="Equation.DSMT4">
                  <p:embed/>
                  <p:pic>
                    <p:nvPicPr>
                      <p:cNvPr id="0" name="Object 3"/>
                      <p:cNvPicPr>
                        <a:picLocks noChangeAspect="1" noChangeArrowheads="1"/>
                      </p:cNvPicPr>
                      <p:nvPr/>
                    </p:nvPicPr>
                    <p:blipFill>
                      <a:blip r:embed="rId8"/>
                      <a:srcRect/>
                      <a:stretch>
                        <a:fillRect/>
                      </a:stretch>
                    </p:blipFill>
                    <p:spPr bwMode="auto">
                      <a:xfrm>
                        <a:off x="2665412" y="5142614"/>
                        <a:ext cx="623728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8931226" y="5340261"/>
            <a:ext cx="1699162" cy="400110"/>
          </a:xfrm>
          <a:prstGeom prst="rect">
            <a:avLst/>
          </a:prstGeom>
          <a:noFill/>
        </p:spPr>
        <p:txBody>
          <a:bodyPr wrap="square" rtlCol="0">
            <a:spAutoFit/>
          </a:bodyPr>
          <a:lstStyle/>
          <a:p>
            <a:r>
              <a:rPr lang="da-DK" sz="2000" b="1" smtClean="0">
                <a:latin typeface="Arial" pitchFamily="34" charset="0"/>
                <a:cs typeface="Arial" pitchFamily="34" charset="0"/>
              </a:rPr>
              <a:t>(</a:t>
            </a:r>
            <a:r>
              <a:rPr lang="da-DK" sz="2000" b="1">
                <a:latin typeface="Arial" pitchFamily="34" charset="0"/>
                <a:cs typeface="Arial" pitchFamily="34" charset="0"/>
              </a:rPr>
              <a:t>triệu đồng).</a:t>
            </a:r>
            <a:endParaRPr lang="pt-BR" sz="2000" b="1">
              <a:latin typeface="Arial" pitchFamily="34" charset="0"/>
              <a:cs typeface="Arial" pitchFamily="34" charset="0"/>
            </a:endParaRPr>
          </a:p>
        </p:txBody>
      </p:sp>
      <p:sp>
        <p:nvSpPr>
          <p:cNvPr id="27" name="TextBox 26"/>
          <p:cNvSpPr txBox="1"/>
          <p:nvPr/>
        </p:nvSpPr>
        <p:spPr>
          <a:xfrm>
            <a:off x="1522412" y="6019800"/>
            <a:ext cx="10250490" cy="430887"/>
          </a:xfrm>
          <a:prstGeom prst="rect">
            <a:avLst/>
          </a:prstGeom>
          <a:noFill/>
        </p:spPr>
        <p:txBody>
          <a:bodyPr wrap="square" rtlCol="0">
            <a:spAutoFit/>
          </a:bodyPr>
          <a:lstStyle/>
          <a:p>
            <a:r>
              <a:rPr lang="fr-FR" sz="2200" b="1">
                <a:latin typeface="Arial" pitchFamily="34" charset="0"/>
                <a:cs typeface="Arial" pitchFamily="34" charset="0"/>
              </a:rPr>
              <a:t>Lãi kép là: 5 000 – 3 355,0407 = </a:t>
            </a:r>
            <a:r>
              <a:rPr lang="fr-FR" sz="2200" b="1">
                <a:solidFill>
                  <a:schemeClr val="accent2">
                    <a:lumMod val="75000"/>
                  </a:schemeClr>
                </a:solidFill>
                <a:latin typeface="Arial" pitchFamily="34" charset="0"/>
                <a:cs typeface="Arial" pitchFamily="34" charset="0"/>
              </a:rPr>
              <a:t>1 644,,9593 </a:t>
            </a:r>
            <a:r>
              <a:rPr lang="fr-FR" sz="2200" b="1">
                <a:latin typeface="Arial" pitchFamily="34" charset="0"/>
                <a:cs typeface="Arial" pitchFamily="34" charset="0"/>
              </a:rPr>
              <a:t>(triệu đồng).</a:t>
            </a:r>
            <a:endParaRPr lang="pt-BR" sz="2200" b="1">
              <a:latin typeface="Arial" pitchFamily="34" charset="0"/>
              <a:cs typeface="Arial" pitchFamily="34" charset="0"/>
            </a:endParaRPr>
          </a:p>
        </p:txBody>
      </p:sp>
    </p:spTree>
    <p:extLst>
      <p:ext uri="{BB962C8B-B14F-4D97-AF65-F5344CB8AC3E}">
        <p14:creationId xmlns:p14="http://schemas.microsoft.com/office/powerpoint/2010/main" val="3348517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P spid="24" grpId="0"/>
      <p:bldP spid="25"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43650</TotalTime>
  <Words>971</Words>
  <Application>Microsoft Office PowerPoint</Application>
  <PresentationFormat>Custom</PresentationFormat>
  <Paragraphs>86</Paragraphs>
  <Slides>13</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2775</cp:revision>
  <dcterms:created xsi:type="dcterms:W3CDTF">2021-08-04T05:24:17Z</dcterms:created>
  <dcterms:modified xsi:type="dcterms:W3CDTF">2023-11-10T13:50:13Z</dcterms:modified>
</cp:coreProperties>
</file>