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70" r:id="rId2"/>
    <p:sldId id="859" r:id="rId3"/>
    <p:sldId id="880" r:id="rId4"/>
    <p:sldId id="881" r:id="rId5"/>
    <p:sldId id="882" r:id="rId6"/>
    <p:sldId id="883" r:id="rId7"/>
    <p:sldId id="884" r:id="rId8"/>
    <p:sldId id="885" r:id="rId9"/>
    <p:sldId id="886" r:id="rId10"/>
    <p:sldId id="723"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80"/>
            <p14:sldId id="881"/>
            <p14:sldId id="882"/>
            <p14:sldId id="883"/>
            <p14:sldId id="884"/>
            <p14:sldId id="885"/>
            <p14:sldId id="88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43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8501" r="10216" b="20093"/>
          <a:stretch/>
        </p:blipFill>
        <p:spPr bwMode="auto">
          <a:xfrm>
            <a:off x="6175358" y="2590800"/>
            <a:ext cx="390209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79"/>
            <a:ext cx="9837881" cy="27040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171450"/>
            <a:ext cx="9582150" cy="258530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hộp chữ nhật ABCD.A'B'C'D'. Trong các mệnh đề sau, mệnh đề nào </a:t>
            </a:r>
            <a:r>
              <a:rPr lang="vi-VN" sz="2000" b="1">
                <a:latin typeface="Arial" pitchFamily="34" charset="0"/>
                <a:cs typeface="Arial" pitchFamily="34" charset="0"/>
              </a:rPr>
              <a:t>đúng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Nếu </a:t>
            </a:r>
            <a:r>
              <a:rPr lang="vi-VN" sz="2000" b="1">
                <a:latin typeface="Arial" pitchFamily="34" charset="0"/>
                <a:cs typeface="Arial" pitchFamily="34" charset="0"/>
              </a:rPr>
              <a:t>mặt phẳng chiếu đứng song song với mặt phẳng (ABB'A') thì các hình chiếu đứng của A và D trùng </a:t>
            </a:r>
            <a:r>
              <a:rPr lang="vi-VN" sz="2000" b="1">
                <a:latin typeface="Arial" pitchFamily="34" charset="0"/>
                <a:cs typeface="Arial" pitchFamily="34" charset="0"/>
              </a:rPr>
              <a:t>nhau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Nếu </a:t>
            </a:r>
            <a:r>
              <a:rPr lang="vi-VN" sz="2000" b="1">
                <a:latin typeface="Arial" pitchFamily="34" charset="0"/>
                <a:cs typeface="Arial" pitchFamily="34" charset="0"/>
              </a:rPr>
              <a:t>mặt phẳng chiếu bằng song song với mặt phẳng (ABCD) thì các hình chiếu bằng của C và C' trùng </a:t>
            </a:r>
            <a:r>
              <a:rPr lang="vi-VN" sz="2000" b="1">
                <a:latin typeface="Arial" pitchFamily="34" charset="0"/>
                <a:cs typeface="Arial" pitchFamily="34" charset="0"/>
              </a:rPr>
              <a:t>nhau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Nếu </a:t>
            </a:r>
            <a:r>
              <a:rPr lang="vi-VN" sz="2000" b="1">
                <a:latin typeface="Arial" pitchFamily="34" charset="0"/>
                <a:cs typeface="Arial" pitchFamily="34" charset="0"/>
              </a:rPr>
              <a:t>mặt phẳng chiếu cạnh song song với mặt phẳng (BCC'B') thì các hình chiếu cạnh của A và C trùng </a:t>
            </a:r>
            <a:r>
              <a:rPr lang="vi-VN" sz="2000" b="1">
                <a:latin typeface="Arial" pitchFamily="34" charset="0"/>
                <a:cs typeface="Arial" pitchFamily="34" charset="0"/>
              </a:rPr>
              <a:t>nhau</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2123930" y="3429000"/>
            <a:ext cx="9380427"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Trong các mệnh đề trên, mệnh đề đúng là: </a:t>
            </a:r>
            <a:r>
              <a:rPr lang="vi-VN" b="1">
                <a:solidFill>
                  <a:schemeClr val="accent2">
                    <a:lumMod val="75000"/>
                  </a:schemeClr>
                </a:solidFill>
                <a:latin typeface="Arial" pitchFamily="34" charset="0"/>
                <a:cs typeface="Arial" pitchFamily="34" charset="0"/>
              </a:rPr>
              <a:t>a, </a:t>
            </a:r>
            <a:r>
              <a:rPr lang="vi-VN" b="1">
                <a:solidFill>
                  <a:schemeClr val="accent2">
                    <a:lumMod val="75000"/>
                  </a:schemeClr>
                </a:solidFill>
                <a:latin typeface="Arial" pitchFamily="34" charset="0"/>
                <a:cs typeface="Arial" pitchFamily="34" charset="0"/>
              </a:rPr>
              <a:t>b</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786" y="29729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4141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357448"/>
            <a:ext cx="958215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Bản vẽ trong Hình 3.50 có đáp ứng các nguyên tắc cơ bản của vẽ kĩ thuật hay không? Giải thích vì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455612" y="2209800"/>
            <a:ext cx="6172200" cy="1969748"/>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Bản vẽ trong Hình 3.50 thể hiện duy nhất một vật thể cần được biểu diễn, tuy nhiên kích thước của vật thể không được xác định đầy đủ từ bản vẽ nên bản vẽ không đáp ứng được nguyên tắc đầy đủ của vẽ kĩ thuật. Kích thước bị thiếu là:</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751" y="177683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685" b="1"/>
          <a:stretch/>
        </p:blipFill>
        <p:spPr bwMode="auto">
          <a:xfrm>
            <a:off x="6721474" y="1748755"/>
            <a:ext cx="5124450" cy="209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532812" y="3640366"/>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3.50</a:t>
            </a:r>
            <a:endParaRPr lang="vi-VN" sz="1800" b="1">
              <a:solidFill>
                <a:srgbClr val="C00000"/>
              </a:solidFill>
              <a:latin typeface="Arial" pitchFamily="34" charset="0"/>
              <a:cs typeface="Arial" pitchFamily="34" charset="0"/>
            </a:endParaRPr>
          </a:p>
        </p:txBody>
      </p:sp>
      <p:pic>
        <p:nvPicPr>
          <p:cNvPr id="1914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20" y="3962400"/>
            <a:ext cx="3946592" cy="234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0386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1491"/>
                                        </p:tgtEl>
                                        <p:attrNameLst>
                                          <p:attrName>style.visibility</p:attrName>
                                        </p:attrNameLst>
                                      </p:cBhvr>
                                      <p:to>
                                        <p:strVal val="visible"/>
                                      </p:to>
                                    </p:set>
                                    <p:animEffect transition="in" filter="wipe(left)">
                                      <p:cBhvr>
                                        <p:cTn id="11" dur="5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8"/>
            <a:ext cx="9837881" cy="336648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228600"/>
            <a:ext cx="9582150" cy="3323965"/>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Trong không gian cho điểm A và ba mặt phẳng đôi một vuông góc (P</a:t>
            </a:r>
            <a:r>
              <a:rPr lang="vi-VN" sz="2200" b="1" baseline="-25000">
                <a:latin typeface="Arial" pitchFamily="34" charset="0"/>
                <a:cs typeface="Arial" pitchFamily="34" charset="0"/>
              </a:rPr>
              <a:t>1</a:t>
            </a:r>
            <a:r>
              <a:rPr lang="vi-VN" sz="2200" b="1" smtClean="0">
                <a:latin typeface="Arial" pitchFamily="34" charset="0"/>
                <a:cs typeface="Arial" pitchFamily="34" charset="0"/>
              </a:rPr>
              <a:t>), (P</a:t>
            </a:r>
            <a:r>
              <a:rPr lang="vi-VN" sz="2200" b="1" baseline="-25000">
                <a:latin typeface="Arial" pitchFamily="34" charset="0"/>
                <a:cs typeface="Arial" pitchFamily="34" charset="0"/>
              </a:rPr>
              <a:t>2</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3</a:t>
            </a:r>
            <a:r>
              <a:rPr lang="vi-VN" sz="2200" b="1" smtClean="0">
                <a:latin typeface="Arial" pitchFamily="34" charset="0"/>
                <a:cs typeface="Arial" pitchFamily="34" charset="0"/>
              </a:rPr>
              <a:t>) giao nhau tại O. Gọi A</a:t>
            </a:r>
            <a:r>
              <a:rPr lang="vi-VN" sz="2200" b="1" baseline="-25000">
                <a:latin typeface="Arial" pitchFamily="34" charset="0"/>
                <a:cs typeface="Arial" pitchFamily="34" charset="0"/>
              </a:rPr>
              <a:t>1</a:t>
            </a:r>
            <a:r>
              <a:rPr lang="vi-VN" sz="2200" b="1" smtClean="0">
                <a:latin typeface="Arial" pitchFamily="34" charset="0"/>
                <a:cs typeface="Arial" pitchFamily="34" charset="0"/>
              </a:rPr>
              <a:t>, A­</a:t>
            </a:r>
            <a:r>
              <a:rPr lang="vi-VN" sz="2200" b="1" baseline="-25000">
                <a:latin typeface="Arial" pitchFamily="34" charset="0"/>
                <a:cs typeface="Arial" pitchFamily="34" charset="0"/>
              </a:rPr>
              <a:t>2</a:t>
            </a:r>
            <a:r>
              <a:rPr lang="vi-VN" sz="2200" b="1" smtClean="0">
                <a:latin typeface="Arial" pitchFamily="34" charset="0"/>
                <a:cs typeface="Arial" pitchFamily="34" charset="0"/>
              </a:rPr>
              <a:t>, A</a:t>
            </a:r>
            <a:r>
              <a:rPr lang="vi-VN" sz="2200" b="1" baseline="-25000">
                <a:latin typeface="Arial" pitchFamily="34" charset="0"/>
                <a:cs typeface="Arial" pitchFamily="34" charset="0"/>
              </a:rPr>
              <a:t>3</a:t>
            </a:r>
            <a:r>
              <a:rPr lang="vi-VN" sz="2200" b="1" smtClean="0">
                <a:latin typeface="Arial" pitchFamily="34" charset="0"/>
                <a:cs typeface="Arial" pitchFamily="34" charset="0"/>
              </a:rPr>
              <a:t> lần lượt là hình chiếu vuông góc của A trên các mặt phẳng (P</a:t>
            </a:r>
            <a:r>
              <a:rPr lang="vi-VN" sz="2200" b="1" baseline="-25000" smtClean="0">
                <a:latin typeface="Arial" pitchFamily="34" charset="0"/>
                <a:cs typeface="Arial" pitchFamily="34" charset="0"/>
              </a:rPr>
              <a:t>1</a:t>
            </a:r>
            <a:r>
              <a:rPr lang="vi-VN" sz="2200" b="1" smtClean="0">
                <a:latin typeface="Arial" pitchFamily="34" charset="0"/>
                <a:cs typeface="Arial" pitchFamily="34" charset="0"/>
              </a:rPr>
              <a:t>), (P</a:t>
            </a:r>
            <a:r>
              <a:rPr lang="vi-VN" sz="2200" b="1" baseline="-25000">
                <a:latin typeface="Arial" pitchFamily="34" charset="0"/>
                <a:cs typeface="Arial" pitchFamily="34" charset="0"/>
              </a:rPr>
              <a:t>2</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3</a:t>
            </a:r>
            <a:r>
              <a:rPr lang="vi-VN" sz="2200" b="1" smtClean="0">
                <a:latin typeface="Arial" pitchFamily="34" charset="0"/>
                <a:cs typeface="Arial" pitchFamily="34" charset="0"/>
              </a:rPr>
              <a:t>). Gọi M, N, P lần lượt là chân đường vuông góc hạ từ A xuống các giao tuyến của (P</a:t>
            </a:r>
            <a:r>
              <a:rPr lang="vi-VN" sz="2200" b="1" baseline="-25000">
                <a:latin typeface="Arial" pitchFamily="34" charset="0"/>
                <a:cs typeface="Arial" pitchFamily="34" charset="0"/>
              </a:rPr>
              <a:t>1</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2</a:t>
            </a:r>
            <a:r>
              <a:rPr lang="vi-VN" sz="2200" b="1" smtClean="0">
                <a:latin typeface="Arial" pitchFamily="34" charset="0"/>
                <a:cs typeface="Arial" pitchFamily="34" charset="0"/>
              </a:rPr>
              <a:t>), (P</a:t>
            </a:r>
            <a:r>
              <a:rPr lang="vi-VN" sz="2200" b="1" baseline="-25000">
                <a:latin typeface="Arial" pitchFamily="34" charset="0"/>
                <a:cs typeface="Arial" pitchFamily="34" charset="0"/>
              </a:rPr>
              <a:t>2</a:t>
            </a:r>
            <a:r>
              <a:rPr lang="vi-VN" sz="2200" b="1" smtClean="0">
                <a:latin typeface="Arial" pitchFamily="34" charset="0"/>
                <a:cs typeface="Arial" pitchFamily="34" charset="0"/>
              </a:rPr>
              <a:t>) và (P</a:t>
            </a:r>
            <a:r>
              <a:rPr lang="vi-VN" sz="2200" b="1" baseline="-25000">
                <a:latin typeface="Arial" pitchFamily="34" charset="0"/>
                <a:cs typeface="Arial" pitchFamily="34" charset="0"/>
              </a:rPr>
              <a:t>3</a:t>
            </a:r>
            <a:r>
              <a:rPr lang="vi-VN" sz="2200" b="1" smtClean="0">
                <a:latin typeface="Arial" pitchFamily="34" charset="0"/>
                <a:cs typeface="Arial" pitchFamily="34" charset="0"/>
              </a:rPr>
              <a:t>), (P</a:t>
            </a:r>
            <a:r>
              <a:rPr lang="vi-VN" sz="2200" b="1" baseline="-25000">
                <a:latin typeface="Arial" pitchFamily="34" charset="0"/>
                <a:cs typeface="Arial" pitchFamily="34" charset="0"/>
              </a:rPr>
              <a:t>3</a:t>
            </a:r>
            <a:r>
              <a:rPr lang="vi-VN" sz="2200" b="1" smtClean="0">
                <a:latin typeface="Arial" pitchFamily="34" charset="0"/>
                <a:cs typeface="Arial" pitchFamily="34" charset="0"/>
              </a:rPr>
              <a:t>) và (</a:t>
            </a:r>
            <a:r>
              <a:rPr lang="vi-VN" sz="2200" b="1">
                <a:latin typeface="Arial" pitchFamily="34" charset="0"/>
                <a:cs typeface="Arial" pitchFamily="34" charset="0"/>
              </a:rPr>
              <a:t>P</a:t>
            </a:r>
            <a:r>
              <a:rPr lang="vi-VN" sz="2200" b="1" baseline="-25000">
                <a:latin typeface="Arial" pitchFamily="34" charset="0"/>
                <a:cs typeface="Arial" pitchFamily="34" charset="0"/>
              </a:rPr>
              <a:t>1</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Chứng </a:t>
            </a:r>
            <a:r>
              <a:rPr lang="vi-VN" sz="2200" b="1">
                <a:latin typeface="Arial" pitchFamily="34" charset="0"/>
                <a:cs typeface="Arial" pitchFamily="34" charset="0"/>
              </a:rPr>
              <a:t>minh OA</a:t>
            </a:r>
            <a:r>
              <a:rPr lang="vi-VN" sz="2200" b="1" baseline="-25000">
                <a:latin typeface="Arial" pitchFamily="34" charset="0"/>
                <a:cs typeface="Arial" pitchFamily="34" charset="0"/>
              </a:rPr>
              <a:t>2</a:t>
            </a:r>
            <a:r>
              <a:rPr lang="vi-VN" sz="2200" b="1">
                <a:latin typeface="Arial" pitchFamily="34" charset="0"/>
                <a:cs typeface="Arial" pitchFamily="34" charset="0"/>
              </a:rPr>
              <a:t> = OM</a:t>
            </a:r>
            <a:r>
              <a:rPr lang="vi-VN" sz="2200" b="1" baseline="-25000">
                <a:latin typeface="Arial" pitchFamily="34" charset="0"/>
                <a:cs typeface="Arial" pitchFamily="34" charset="0"/>
              </a:rPr>
              <a:t>2 </a:t>
            </a:r>
            <a:r>
              <a:rPr lang="vi-VN" sz="2200" b="1">
                <a:latin typeface="Arial" pitchFamily="34" charset="0"/>
                <a:cs typeface="Arial" pitchFamily="34" charset="0"/>
              </a:rPr>
              <a:t>+ ON</a:t>
            </a:r>
            <a:r>
              <a:rPr lang="vi-VN" sz="2200" b="1" baseline="-25000">
                <a:latin typeface="Arial" pitchFamily="34" charset="0"/>
                <a:cs typeface="Arial" pitchFamily="34" charset="0"/>
              </a:rPr>
              <a:t>2</a:t>
            </a:r>
            <a:r>
              <a:rPr lang="vi-VN" sz="2200" b="1">
                <a:latin typeface="Arial" pitchFamily="34" charset="0"/>
                <a:cs typeface="Arial" pitchFamily="34" charset="0"/>
              </a:rPr>
              <a:t> + </a:t>
            </a:r>
            <a:r>
              <a:rPr lang="vi-VN" sz="2200" b="1">
                <a:latin typeface="Arial" pitchFamily="34" charset="0"/>
                <a:cs typeface="Arial" pitchFamily="34" charset="0"/>
              </a:rPr>
              <a:t>OP</a:t>
            </a:r>
            <a:r>
              <a:rPr lang="vi-VN" sz="2200" b="1" baseline="-25000">
                <a:latin typeface="Arial" pitchFamily="34" charset="0"/>
                <a:cs typeface="Arial" pitchFamily="34" charset="0"/>
              </a:rPr>
              <a:t>2</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Áp dụng ý a để </a:t>
            </a:r>
            <a:r>
              <a:rPr lang="vi-VN" sz="2200" b="1">
                <a:latin typeface="Arial" pitchFamily="34" charset="0"/>
                <a:cs typeface="Arial" pitchFamily="34" charset="0"/>
              </a:rPr>
              <a:t>chứng </a:t>
            </a:r>
            <a:r>
              <a:rPr lang="vi-VN" sz="2200" b="1" smtClean="0">
                <a:latin typeface="Arial" pitchFamily="34" charset="0"/>
                <a:cs typeface="Arial" pitchFamily="34" charset="0"/>
              </a:rPr>
              <a:t>minh</a:t>
            </a:r>
            <a:r>
              <a:rPr lang="en-US" sz="2200" b="1" smtClean="0">
                <a:latin typeface="Arial" pitchFamily="34" charset="0"/>
                <a:cs typeface="Arial" pitchFamily="34" charset="0"/>
              </a:rPr>
              <a:t> </a:t>
            </a:r>
            <a:r>
              <a:rPr lang="en-US" sz="3200" b="1" smtClean="0">
                <a:solidFill>
                  <a:schemeClr val="accent5">
                    <a:lumMod val="20000"/>
                    <a:lumOff val="80000"/>
                  </a:schemeClr>
                </a:solidFill>
                <a:latin typeface="Arial" pitchFamily="34" charset="0"/>
                <a:cs typeface="Arial" pitchFamily="34" charset="0"/>
              </a:rPr>
              <a:t>1</a:t>
            </a:r>
            <a:endParaRPr lang="en-US" sz="2200" b="1" smtClean="0">
              <a:solidFill>
                <a:schemeClr val="accent5">
                  <a:lumMod val="20000"/>
                  <a:lumOff val="80000"/>
                </a:schemeClr>
              </a:solidFill>
              <a:latin typeface="Arial" pitchFamily="34" charset="0"/>
              <a:cs typeface="Arial" pitchFamily="34" charset="0"/>
            </a:endParaRPr>
          </a:p>
          <a:p>
            <a:r>
              <a:rPr lang="vi-VN" sz="2200" b="1">
                <a:latin typeface="Arial" pitchFamily="34" charset="0"/>
                <a:cs typeface="Arial" pitchFamily="34" charset="0"/>
              </a:rPr>
              <a:t>Sử dụng kết quả trên để tính độ dài của một đoạn thẳng mà ba hình chiếu có độ dài lần lượt là 1 cm, 2 cm và 3 cm.</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012" y="3657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14019298"/>
              </p:ext>
            </p:extLst>
          </p:nvPr>
        </p:nvGraphicFramePr>
        <p:xfrm>
          <a:off x="6615410" y="2263280"/>
          <a:ext cx="2248192" cy="642341"/>
        </p:xfrm>
        <a:graphic>
          <a:graphicData uri="http://schemas.openxmlformats.org/presentationml/2006/ole">
            <mc:AlternateContent xmlns:mc="http://schemas.openxmlformats.org/markup-compatibility/2006">
              <mc:Choice xmlns:v="urn:schemas-microsoft-com:vml" Requires="v">
                <p:oleObj spid="_x0000_s192517" name="Equation" r:id="rId6" imgW="1688760" imgH="482400" progId="Equation.DSMT4">
                  <p:embed/>
                </p:oleObj>
              </mc:Choice>
              <mc:Fallback>
                <p:oleObj name="Equation" r:id="rId6" imgW="1688760" imgH="482400" progId="Equation.DSMT4">
                  <p:embed/>
                  <p:pic>
                    <p:nvPicPr>
                      <p:cNvPr id="0" name=""/>
                      <p:cNvPicPr/>
                      <p:nvPr/>
                    </p:nvPicPr>
                    <p:blipFill>
                      <a:blip r:embed="rId7"/>
                      <a:stretch>
                        <a:fillRect/>
                      </a:stretch>
                    </p:blipFill>
                    <p:spPr>
                      <a:xfrm>
                        <a:off x="6615410" y="2263280"/>
                        <a:ext cx="2248192" cy="642341"/>
                      </a:xfrm>
                      <a:prstGeom prst="rect">
                        <a:avLst/>
                      </a:prstGeom>
                    </p:spPr>
                  </p:pic>
                </p:oleObj>
              </mc:Fallback>
            </mc:AlternateContent>
          </a:graphicData>
        </a:graphic>
      </p:graphicFrame>
    </p:spTree>
    <p:extLst>
      <p:ext uri="{BB962C8B-B14F-4D97-AF65-F5344CB8AC3E}">
        <p14:creationId xmlns:p14="http://schemas.microsoft.com/office/powerpoint/2010/main" val="1451755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18552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378741"/>
            <a:ext cx="958215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Bạn Long nói rằng khi vẽ hình chiếu trục đo thì các hệ số biến dạng luôn nhỏ hơn hoặc bằng 1. Bạn Long nói đúng hay sai? Vì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4"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138" y="1524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1012" y="1998605"/>
            <a:ext cx="10058400" cy="1354195"/>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Bạn Long không đúng. Vì hệ số biến dạng p, q, r là tỷ số giữa kích thước trên hình vẽ và kích thước thực của vật thể theo các trục x, y, z nên nếu trong trường hợp kích thước hình vẽ lớn hơn kích thước thực của vật thể thì hệ số biến dạng sẽ lớn hơn 1. </a:t>
            </a:r>
          </a:p>
        </p:txBody>
      </p:sp>
    </p:spTree>
    <p:extLst>
      <p:ext uri="{BB962C8B-B14F-4D97-AF65-F5344CB8AC3E}">
        <p14:creationId xmlns:p14="http://schemas.microsoft.com/office/powerpoint/2010/main" val="3439960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8"/>
            <a:ext cx="9837881" cy="158172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228600"/>
            <a:ext cx="9582150"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Hình 3.51 thể hiện hình chiếu đứng và hình chiếu bằng của một đoạn thẳng AB trong không </a:t>
            </a:r>
            <a:r>
              <a:rPr lang="vi-VN" sz="2200" b="1">
                <a:latin typeface="Arial" pitchFamily="34" charset="0"/>
                <a:cs typeface="Arial" pitchFamily="34" charset="0"/>
              </a:rPr>
              <a:t>gian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hình chiếu cạnh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của đoạn thẳng </a:t>
            </a:r>
            <a:r>
              <a:rPr lang="vi-VN" sz="2200" b="1">
                <a:latin typeface="Arial" pitchFamily="34" charset="0"/>
                <a:cs typeface="Arial" pitchFamily="34" charset="0"/>
              </a:rPr>
              <a:t>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Biết </a:t>
            </a:r>
            <a:r>
              <a:rPr lang="vi-VN" sz="2200" b="1">
                <a:latin typeface="Arial" pitchFamily="34" charset="0"/>
                <a:cs typeface="Arial" pitchFamily="34" charset="0"/>
              </a:rPr>
              <a:t>A</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1</a:t>
            </a:r>
            <a:r>
              <a:rPr lang="vi-VN" sz="2200" b="1">
                <a:latin typeface="Arial" pitchFamily="34" charset="0"/>
                <a:cs typeface="Arial" pitchFamily="34" charset="0"/>
              </a:rPr>
              <a:t> = 10 cm và A</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 = 6 cm, tính độ dài của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8012" y="2301727"/>
            <a:ext cx="7467600"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a) Hình chiếu cạnh của đoạn thẳng AB có hai đầu mút là hình chiếu cạnh A</a:t>
            </a:r>
            <a:r>
              <a:rPr lang="vi-VN" sz="2200" b="1" baseline="-25000">
                <a:latin typeface="Arial" pitchFamily="34" charset="0"/>
                <a:cs typeface="Arial" pitchFamily="34" charset="0"/>
              </a:rPr>
              <a:t>3</a:t>
            </a:r>
            <a:r>
              <a:rPr lang="vi-VN" sz="2000" b="1">
                <a:latin typeface="Arial" pitchFamily="34" charset="0"/>
                <a:cs typeface="Arial" pitchFamily="34" charset="0"/>
              </a:rPr>
              <a:t> của A và B</a:t>
            </a:r>
            <a:r>
              <a:rPr lang="vi-VN" sz="2200" b="1" baseline="-25000">
                <a:latin typeface="Arial" pitchFamily="34" charset="0"/>
                <a:cs typeface="Arial" pitchFamily="34" charset="0"/>
              </a:rPr>
              <a:t>3</a:t>
            </a:r>
            <a:r>
              <a:rPr lang="vi-VN" sz="2000" b="1">
                <a:latin typeface="Arial" pitchFamily="34" charset="0"/>
                <a:cs typeface="Arial" pitchFamily="34" charset="0"/>
              </a:rPr>
              <a:t> của B.</a:t>
            </a:r>
          </a:p>
        </p:txBody>
      </p:sp>
      <p:pic>
        <p:nvPicPr>
          <p:cNvPr id="1935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012" y="1981200"/>
            <a:ext cx="3286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48613" y="4611953"/>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3.51</a:t>
            </a:r>
            <a:endParaRPr lang="vi-VN" sz="1800" b="1">
              <a:solidFill>
                <a:srgbClr val="C00000"/>
              </a:solidFill>
              <a:latin typeface="Arial" pitchFamily="34" charset="0"/>
              <a:cs typeface="Arial" pitchFamily="34" charset="0"/>
            </a:endParaRPr>
          </a:p>
        </p:txBody>
      </p:sp>
      <p:sp>
        <p:nvSpPr>
          <p:cNvPr id="13" name="TextBox 12"/>
          <p:cNvSpPr txBox="1"/>
          <p:nvPr/>
        </p:nvSpPr>
        <p:spPr>
          <a:xfrm>
            <a:off x="608012" y="3064636"/>
            <a:ext cx="7620000" cy="196974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Để xác định A</a:t>
            </a:r>
            <a:r>
              <a:rPr lang="vi-VN" sz="2200" b="1" baseline="-25000">
                <a:latin typeface="Arial" pitchFamily="34" charset="0"/>
                <a:cs typeface="Arial" pitchFamily="34" charset="0"/>
              </a:rPr>
              <a:t>3</a:t>
            </a:r>
            <a:r>
              <a:rPr lang="vi-VN" sz="2000" b="1">
                <a:latin typeface="Arial" pitchFamily="34" charset="0"/>
                <a:cs typeface="Arial" pitchFamily="34" charset="0"/>
              </a:rPr>
              <a:t> ta làm như sau: Qua điểm A</a:t>
            </a:r>
            <a:r>
              <a:rPr lang="vi-VN" sz="2200" b="1" baseline="-25000">
                <a:latin typeface="Arial" pitchFamily="34" charset="0"/>
                <a:cs typeface="Arial" pitchFamily="34" charset="0"/>
              </a:rPr>
              <a:t>2</a:t>
            </a:r>
            <a:r>
              <a:rPr lang="vi-VN" sz="2000" b="1">
                <a:latin typeface="Arial" pitchFamily="34" charset="0"/>
                <a:cs typeface="Arial" pitchFamily="34" charset="0"/>
              </a:rPr>
              <a:t> vẽ đường thẳng vuông góc với Oz tại C và trên tia đối của tia Ox lấy điểm D sao cho OC = OD. Đường thẳng qua A</a:t>
            </a:r>
            <a:r>
              <a:rPr lang="vi-VN" sz="2200" b="1" baseline="-25000">
                <a:latin typeface="Arial" pitchFamily="34" charset="0"/>
                <a:cs typeface="Arial" pitchFamily="34" charset="0"/>
              </a:rPr>
              <a:t>1 </a:t>
            </a:r>
            <a:r>
              <a:rPr lang="vi-VN" sz="2000" b="1">
                <a:latin typeface="Arial" pitchFamily="34" charset="0"/>
                <a:cs typeface="Arial" pitchFamily="34" charset="0"/>
              </a:rPr>
              <a:t>và vuông góc với Oz cắt đường thẳng qua D và vuông góc với Ox tại A</a:t>
            </a:r>
            <a:r>
              <a:rPr lang="vi-VN" sz="2200" b="1" baseline="-25000">
                <a:latin typeface="Arial" pitchFamily="34" charset="0"/>
                <a:cs typeface="Arial" pitchFamily="34" charset="0"/>
              </a:rPr>
              <a:t>3</a:t>
            </a:r>
            <a:r>
              <a:rPr lang="vi-VN" sz="2000" b="1">
                <a:latin typeface="Arial" pitchFamily="34" charset="0"/>
                <a:cs typeface="Arial" pitchFamily="34" charset="0"/>
              </a:rPr>
              <a:t>. Tương tự xác định B</a:t>
            </a:r>
            <a:r>
              <a:rPr lang="vi-VN" sz="2200" b="1" baseline="-25000">
                <a:latin typeface="Arial" pitchFamily="34" charset="0"/>
                <a:cs typeface="Arial" pitchFamily="34" charset="0"/>
              </a:rPr>
              <a:t>3</a:t>
            </a:r>
            <a:r>
              <a:rPr lang="vi-VN" sz="2000" b="1">
                <a:latin typeface="Arial" pitchFamily="34" charset="0"/>
                <a:cs typeface="Arial" pitchFamily="34" charset="0"/>
              </a:rPr>
              <a:t>. Nối A</a:t>
            </a:r>
            <a:r>
              <a:rPr lang="vi-VN" sz="2200" b="1" baseline="-25000">
                <a:latin typeface="Arial" pitchFamily="34" charset="0"/>
                <a:cs typeface="Arial" pitchFamily="34" charset="0"/>
              </a:rPr>
              <a:t>3</a:t>
            </a:r>
            <a:r>
              <a:rPr lang="vi-VN" sz="2000" b="1">
                <a:latin typeface="Arial" pitchFamily="34" charset="0"/>
                <a:cs typeface="Arial" pitchFamily="34" charset="0"/>
              </a:rPr>
              <a:t> và B</a:t>
            </a:r>
            <a:r>
              <a:rPr lang="vi-VN" sz="2200" b="1" baseline="-25000">
                <a:latin typeface="Arial" pitchFamily="34" charset="0"/>
                <a:cs typeface="Arial" pitchFamily="34" charset="0"/>
              </a:rPr>
              <a:t>3</a:t>
            </a:r>
            <a:r>
              <a:rPr lang="vi-VN" sz="2000" b="1">
                <a:latin typeface="Arial" pitchFamily="34" charset="0"/>
                <a:cs typeface="Arial" pitchFamily="34" charset="0"/>
              </a:rPr>
              <a:t> ta nhận được hình chiếu cạnh của đoạn thẳng </a:t>
            </a:r>
            <a:r>
              <a:rPr lang="vi-VN" sz="2000" b="1">
                <a:latin typeface="Arial" pitchFamily="34" charset="0"/>
                <a:cs typeface="Arial" pitchFamily="34" charset="0"/>
              </a:rPr>
              <a:t>AB</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4" name="TextBox 13"/>
          <p:cNvSpPr txBox="1"/>
          <p:nvPr/>
        </p:nvSpPr>
        <p:spPr>
          <a:xfrm>
            <a:off x="608012" y="5068176"/>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b) Gọi E là giao điểm của A</a:t>
            </a:r>
            <a:r>
              <a:rPr lang="vi-VN" sz="2200" b="1" baseline="-25000">
                <a:latin typeface="Arial" pitchFamily="34" charset="0"/>
                <a:cs typeface="Arial" pitchFamily="34" charset="0"/>
              </a:rPr>
              <a:t>1</a:t>
            </a:r>
            <a:r>
              <a:rPr lang="vi-VN" sz="2000" b="1">
                <a:latin typeface="Arial" pitchFamily="34" charset="0"/>
                <a:cs typeface="Arial" pitchFamily="34" charset="0"/>
              </a:rPr>
              <a:t>A</a:t>
            </a:r>
            <a:r>
              <a:rPr lang="vi-VN" sz="2200" b="1" baseline="-25000">
                <a:latin typeface="Arial" pitchFamily="34" charset="0"/>
                <a:cs typeface="Arial" pitchFamily="34" charset="0"/>
              </a:rPr>
              <a:t>3</a:t>
            </a:r>
            <a:r>
              <a:rPr lang="vi-VN" sz="2000" b="1">
                <a:latin typeface="Arial" pitchFamily="34" charset="0"/>
                <a:cs typeface="Arial" pitchFamily="34" charset="0"/>
              </a:rPr>
              <a:t> và B</a:t>
            </a:r>
            <a:r>
              <a:rPr lang="vi-VN" sz="2200" b="1" baseline="-25000">
                <a:latin typeface="Arial" pitchFamily="34" charset="0"/>
                <a:cs typeface="Arial" pitchFamily="34" charset="0"/>
              </a:rPr>
              <a:t>1</a:t>
            </a:r>
            <a:r>
              <a:rPr lang="vi-VN" sz="2000" b="1">
                <a:latin typeface="Arial" pitchFamily="34" charset="0"/>
                <a:cs typeface="Arial" pitchFamily="34" charset="0"/>
              </a:rPr>
              <a:t>B</a:t>
            </a:r>
            <a:r>
              <a:rPr lang="vi-VN" sz="2200" b="1" baseline="-25000">
                <a:latin typeface="Arial" pitchFamily="34" charset="0"/>
                <a:cs typeface="Arial" pitchFamily="34" charset="0"/>
              </a:rPr>
              <a:t>2</a:t>
            </a:r>
            <a:r>
              <a:rPr lang="vi-VN" sz="2000" b="1">
                <a:latin typeface="Arial" pitchFamily="34" charset="0"/>
                <a:cs typeface="Arial" pitchFamily="34" charset="0"/>
              </a:rPr>
              <a:t>.</a:t>
            </a:r>
          </a:p>
        </p:txBody>
      </p:sp>
      <p:sp>
        <p:nvSpPr>
          <p:cNvPr id="15" name="TextBox 14"/>
          <p:cNvSpPr txBox="1"/>
          <p:nvPr/>
        </p:nvSpPr>
        <p:spPr>
          <a:xfrm>
            <a:off x="608012" y="5499041"/>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Dễ dàng chứng minh tứ giác A</a:t>
            </a:r>
            <a:r>
              <a:rPr lang="vi-VN" sz="2200" b="1" baseline="-25000">
                <a:latin typeface="Arial" pitchFamily="34" charset="0"/>
                <a:cs typeface="Arial" pitchFamily="34" charset="0"/>
              </a:rPr>
              <a:t>1</a:t>
            </a:r>
            <a:r>
              <a:rPr lang="vi-VN" sz="2000" b="1">
                <a:latin typeface="Arial" pitchFamily="34" charset="0"/>
                <a:cs typeface="Arial" pitchFamily="34" charset="0"/>
              </a:rPr>
              <a:t>A</a:t>
            </a:r>
            <a:r>
              <a:rPr lang="vi-VN" sz="2200" b="1" baseline="-25000">
                <a:latin typeface="Arial" pitchFamily="34" charset="0"/>
                <a:cs typeface="Arial" pitchFamily="34" charset="0"/>
              </a:rPr>
              <a:t>2</a:t>
            </a:r>
            <a:r>
              <a:rPr lang="vi-VN" sz="2000" b="1">
                <a:latin typeface="Arial" pitchFamily="34" charset="0"/>
                <a:cs typeface="Arial" pitchFamily="34" charset="0"/>
              </a:rPr>
              <a:t>B</a:t>
            </a:r>
            <a:r>
              <a:rPr lang="vi-VN" sz="2200" b="1" baseline="-25000">
                <a:latin typeface="Arial" pitchFamily="34" charset="0"/>
                <a:cs typeface="Arial" pitchFamily="34" charset="0"/>
              </a:rPr>
              <a:t>2</a:t>
            </a:r>
            <a:r>
              <a:rPr lang="vi-VN" sz="2000" b="1">
                <a:latin typeface="Arial" pitchFamily="34" charset="0"/>
                <a:cs typeface="Arial" pitchFamily="34" charset="0"/>
              </a:rPr>
              <a:t>E là hình chữ nhật.</a:t>
            </a:r>
          </a:p>
        </p:txBody>
      </p:sp>
      <p:sp>
        <p:nvSpPr>
          <p:cNvPr id="16" name="TextBox 15"/>
          <p:cNvSpPr txBox="1"/>
          <p:nvPr/>
        </p:nvSpPr>
        <p:spPr>
          <a:xfrm>
            <a:off x="615949" y="5929906"/>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Do đó: A</a:t>
            </a:r>
            <a:r>
              <a:rPr lang="vi-VN" sz="2200" b="1" baseline="-25000">
                <a:latin typeface="Arial" pitchFamily="34" charset="0"/>
                <a:cs typeface="Arial" pitchFamily="34" charset="0"/>
              </a:rPr>
              <a:t>1</a:t>
            </a:r>
            <a:r>
              <a:rPr lang="vi-VN" sz="2000" b="1">
                <a:latin typeface="Arial" pitchFamily="34" charset="0"/>
                <a:cs typeface="Arial" pitchFamily="34" charset="0"/>
              </a:rPr>
              <a:t>E = </a:t>
            </a:r>
            <a:r>
              <a:rPr lang="vi-VN" sz="2000" b="1">
                <a:latin typeface="Arial" pitchFamily="34" charset="0"/>
                <a:cs typeface="Arial" pitchFamily="34" charset="0"/>
              </a:rPr>
              <a:t>A</a:t>
            </a:r>
            <a:r>
              <a:rPr lang="vi-VN" sz="2200" b="1" baseline="-25000">
                <a:latin typeface="Arial" pitchFamily="34" charset="0"/>
                <a:cs typeface="Arial" pitchFamily="34" charset="0"/>
              </a:rPr>
              <a:t>2</a:t>
            </a:r>
            <a:r>
              <a:rPr lang="vi-VN" sz="2000" b="1">
                <a:latin typeface="Arial" pitchFamily="34" charset="0"/>
                <a:cs typeface="Arial" pitchFamily="34" charset="0"/>
              </a:rPr>
              <a:t>B</a:t>
            </a:r>
            <a:r>
              <a:rPr lang="vi-VN" sz="2200" b="1" baseline="-25000">
                <a:latin typeface="Arial" pitchFamily="34" charset="0"/>
                <a:cs typeface="Arial" pitchFamily="34" charset="0"/>
              </a:rPr>
              <a:t>2</a:t>
            </a:r>
            <a:r>
              <a:rPr lang="vi-VN" sz="2000" b="1" smtClean="0">
                <a:latin typeface="Arial" pitchFamily="34" charset="0"/>
                <a:cs typeface="Arial" pitchFamily="34" charset="0"/>
              </a:rPr>
              <a:t>.</a:t>
            </a:r>
            <a:r>
              <a:rPr lang="en-US" sz="2000" b="1">
                <a:latin typeface="Arial" pitchFamily="34" charset="0"/>
                <a:cs typeface="Arial" pitchFamily="34" charset="0"/>
              </a:rPr>
              <a:t> Mà A</a:t>
            </a:r>
            <a:r>
              <a:rPr lang="en-US" sz="2200" b="1" baseline="-25000">
                <a:latin typeface="Arial" pitchFamily="34" charset="0"/>
                <a:cs typeface="Arial" pitchFamily="34" charset="0"/>
              </a:rPr>
              <a:t>2</a:t>
            </a:r>
            <a:r>
              <a:rPr lang="en-US" sz="2000" b="1">
                <a:latin typeface="Arial" pitchFamily="34" charset="0"/>
                <a:cs typeface="Arial" pitchFamily="34" charset="0"/>
              </a:rPr>
              <a:t>B</a:t>
            </a:r>
            <a:r>
              <a:rPr lang="en-US" sz="2200" b="1" baseline="-25000">
                <a:latin typeface="Arial" pitchFamily="34" charset="0"/>
                <a:cs typeface="Arial" pitchFamily="34" charset="0"/>
              </a:rPr>
              <a:t>2</a:t>
            </a:r>
            <a:r>
              <a:rPr lang="en-US" sz="2000" b="1">
                <a:latin typeface="Arial" pitchFamily="34" charset="0"/>
                <a:cs typeface="Arial" pitchFamily="34" charset="0"/>
              </a:rPr>
              <a:t> = 6 cm nên A</a:t>
            </a:r>
            <a:r>
              <a:rPr lang="en-US" sz="2200" b="1" baseline="-25000">
                <a:latin typeface="Arial" pitchFamily="34" charset="0"/>
                <a:cs typeface="Arial" pitchFamily="34" charset="0"/>
              </a:rPr>
              <a:t>1</a:t>
            </a:r>
            <a:r>
              <a:rPr lang="en-US" sz="2000" b="1">
                <a:latin typeface="Arial" pitchFamily="34" charset="0"/>
                <a:cs typeface="Arial" pitchFamily="34" charset="0"/>
              </a:rPr>
              <a:t>E = 6 cm.</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5657116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64272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7262" y="228600"/>
            <a:ext cx="9582150"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Hình 3.51 thể hiện hình chiếu đứng và hình chiếu bằng của một đoạn thẳng AB trong không </a:t>
            </a:r>
            <a:r>
              <a:rPr lang="vi-VN" sz="2200" b="1">
                <a:latin typeface="Arial" pitchFamily="34" charset="0"/>
                <a:cs typeface="Arial" pitchFamily="34" charset="0"/>
              </a:rPr>
              <a:t>gian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Xác </a:t>
            </a:r>
            <a:r>
              <a:rPr lang="vi-VN" sz="2200" b="1">
                <a:latin typeface="Arial" pitchFamily="34" charset="0"/>
                <a:cs typeface="Arial" pitchFamily="34" charset="0"/>
              </a:rPr>
              <a:t>định hình chiếu cạnh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của đoạn thẳng </a:t>
            </a:r>
            <a:r>
              <a:rPr lang="vi-VN" sz="2200" b="1">
                <a:latin typeface="Arial" pitchFamily="34" charset="0"/>
                <a:cs typeface="Arial" pitchFamily="34" charset="0"/>
              </a:rPr>
              <a:t>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Biết </a:t>
            </a:r>
            <a:r>
              <a:rPr lang="vi-VN" sz="2200" b="1">
                <a:latin typeface="Arial" pitchFamily="34" charset="0"/>
                <a:cs typeface="Arial" pitchFamily="34" charset="0"/>
              </a:rPr>
              <a:t>A</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1</a:t>
            </a:r>
            <a:r>
              <a:rPr lang="vi-VN" sz="2200" b="1">
                <a:latin typeface="Arial" pitchFamily="34" charset="0"/>
                <a:cs typeface="Arial" pitchFamily="34" charset="0"/>
              </a:rPr>
              <a:t> = 10 cm và A</a:t>
            </a:r>
            <a:r>
              <a:rPr lang="vi-VN" sz="2200" b="1" baseline="-25000">
                <a:latin typeface="Arial" pitchFamily="34" charset="0"/>
                <a:cs typeface="Arial" pitchFamily="34" charset="0"/>
              </a:rPr>
              <a:t>2</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 = 6 cm, tính độ dài của A</a:t>
            </a:r>
            <a:r>
              <a:rPr lang="vi-VN" sz="2200" b="1" baseline="-25000">
                <a:latin typeface="Arial" pitchFamily="34" charset="0"/>
                <a:cs typeface="Arial" pitchFamily="34" charset="0"/>
              </a:rPr>
              <a:t>3</a:t>
            </a:r>
            <a:r>
              <a:rPr lang="vi-VN" sz="2200" b="1">
                <a:latin typeface="Arial" pitchFamily="34" charset="0"/>
                <a:cs typeface="Arial" pitchFamily="34" charset="0"/>
              </a:rPr>
              <a:t>B</a:t>
            </a:r>
            <a:r>
              <a:rPr lang="vi-VN" sz="2200" b="1" baseline="-25000">
                <a:latin typeface="Arial" pitchFamily="34" charset="0"/>
                <a:cs typeface="Arial" pitchFamily="34" charset="0"/>
              </a:rPr>
              <a:t>3</a:t>
            </a:r>
            <a:r>
              <a:rPr lang="vi-VN" sz="2200" b="1">
                <a:latin typeface="Arial" pitchFamily="34" charset="0"/>
                <a:cs typeface="Arial" pitchFamily="34" charset="0"/>
              </a:rPr>
              <a:t>. </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89012" y="2388535"/>
            <a:ext cx="7467600" cy="430865"/>
          </a:xfrm>
          <a:prstGeom prst="rect">
            <a:avLst/>
          </a:prstGeom>
          <a:noFill/>
        </p:spPr>
        <p:txBody>
          <a:bodyPr wrap="square" lIns="121899" tIns="60949" rIns="121899" bIns="60949" rtlCol="0">
            <a:spAutoFit/>
          </a:bodyPr>
          <a:lstStyle/>
          <a:p>
            <a:r>
              <a:rPr lang="pt-BR" sz="2000" b="1">
                <a:latin typeface="Arial" pitchFamily="34" charset="0"/>
                <a:cs typeface="Arial" pitchFamily="34" charset="0"/>
              </a:rPr>
              <a:t>Tam giác A</a:t>
            </a:r>
            <a:r>
              <a:rPr lang="pt-BR" sz="2000" b="1" baseline="-25000">
                <a:latin typeface="Arial" pitchFamily="34" charset="0"/>
                <a:cs typeface="Arial" pitchFamily="34" charset="0"/>
              </a:rPr>
              <a:t>1</a:t>
            </a:r>
            <a:r>
              <a:rPr lang="pt-BR" sz="2000" b="1">
                <a:latin typeface="Arial" pitchFamily="34" charset="0"/>
                <a:cs typeface="Arial" pitchFamily="34" charset="0"/>
              </a:rPr>
              <a:t>B</a:t>
            </a:r>
            <a:r>
              <a:rPr lang="pt-BR" sz="2000" b="1" baseline="-25000">
                <a:latin typeface="Arial" pitchFamily="34" charset="0"/>
                <a:cs typeface="Arial" pitchFamily="34" charset="0"/>
              </a:rPr>
              <a:t>1</a:t>
            </a:r>
            <a:r>
              <a:rPr lang="pt-BR" sz="2000" b="1">
                <a:latin typeface="Arial" pitchFamily="34" charset="0"/>
                <a:cs typeface="Arial" pitchFamily="34" charset="0"/>
              </a:rPr>
              <a:t>E vuông tại E nên A</a:t>
            </a:r>
            <a:r>
              <a:rPr lang="pt-BR" sz="2000" b="1" baseline="-25000">
                <a:latin typeface="Arial" pitchFamily="34" charset="0"/>
                <a:cs typeface="Arial" pitchFamily="34" charset="0"/>
              </a:rPr>
              <a:t>1</a:t>
            </a:r>
            <a:r>
              <a:rPr lang="pt-BR" sz="2000" b="1">
                <a:latin typeface="Arial" pitchFamily="34" charset="0"/>
                <a:cs typeface="Arial" pitchFamily="34" charset="0"/>
              </a:rPr>
              <a:t>E</a:t>
            </a:r>
            <a:r>
              <a:rPr lang="pt-BR" sz="2000" b="1" baseline="30000">
                <a:latin typeface="Arial" pitchFamily="34" charset="0"/>
                <a:cs typeface="Arial" pitchFamily="34" charset="0"/>
              </a:rPr>
              <a:t>2</a:t>
            </a:r>
            <a:r>
              <a:rPr lang="pt-BR" sz="2000" b="1">
                <a:latin typeface="Arial" pitchFamily="34" charset="0"/>
                <a:cs typeface="Arial" pitchFamily="34" charset="0"/>
              </a:rPr>
              <a:t> + B</a:t>
            </a:r>
            <a:r>
              <a:rPr lang="pt-BR" sz="2000" b="1" baseline="-25000">
                <a:latin typeface="Arial" pitchFamily="34" charset="0"/>
                <a:cs typeface="Arial" pitchFamily="34" charset="0"/>
              </a:rPr>
              <a:t>1</a:t>
            </a:r>
            <a:r>
              <a:rPr lang="pt-BR" sz="2000" b="1">
                <a:latin typeface="Arial" pitchFamily="34" charset="0"/>
                <a:cs typeface="Arial" pitchFamily="34" charset="0"/>
              </a:rPr>
              <a:t>E</a:t>
            </a:r>
            <a:r>
              <a:rPr lang="pt-BR" sz="2000" b="1" baseline="30000">
                <a:latin typeface="Arial" pitchFamily="34" charset="0"/>
                <a:cs typeface="Arial" pitchFamily="34" charset="0"/>
              </a:rPr>
              <a:t>2</a:t>
            </a:r>
            <a:r>
              <a:rPr lang="pt-BR" sz="2000" b="1">
                <a:latin typeface="Arial" pitchFamily="34" charset="0"/>
                <a:cs typeface="Arial" pitchFamily="34" charset="0"/>
              </a:rPr>
              <a:t> = A</a:t>
            </a:r>
            <a:r>
              <a:rPr lang="pt-BR" sz="2000" b="1" baseline="-25000">
                <a:latin typeface="Arial" pitchFamily="34" charset="0"/>
                <a:cs typeface="Arial" pitchFamily="34" charset="0"/>
              </a:rPr>
              <a:t>1</a:t>
            </a:r>
            <a:r>
              <a:rPr lang="pt-BR" sz="2000" b="1">
                <a:latin typeface="Arial" pitchFamily="34" charset="0"/>
                <a:cs typeface="Arial" pitchFamily="34" charset="0"/>
              </a:rPr>
              <a:t>B</a:t>
            </a:r>
            <a:r>
              <a:rPr lang="pt-BR" sz="2000" b="1" baseline="-25000">
                <a:latin typeface="Arial" pitchFamily="34" charset="0"/>
                <a:cs typeface="Arial" pitchFamily="34" charset="0"/>
              </a:rPr>
              <a:t>1</a:t>
            </a:r>
            <a:r>
              <a:rPr lang="pt-BR" sz="2000" b="1" baseline="30000">
                <a:latin typeface="Arial" pitchFamily="34" charset="0"/>
                <a:cs typeface="Arial" pitchFamily="34" charset="0"/>
              </a:rPr>
              <a:t>2</a:t>
            </a:r>
            <a:endParaRPr lang="vi-VN" sz="2000" b="1" baseline="30000">
              <a:latin typeface="Arial" pitchFamily="34" charset="0"/>
              <a:cs typeface="Arial" pitchFamily="34" charset="0"/>
            </a:endParaRPr>
          </a:p>
        </p:txBody>
      </p:sp>
      <p:pic>
        <p:nvPicPr>
          <p:cNvPr id="1935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9012" y="2194918"/>
            <a:ext cx="3286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548613" y="4825671"/>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3.51</a:t>
            </a:r>
            <a:endParaRPr lang="vi-VN" sz="1800" b="1">
              <a:solidFill>
                <a:srgbClr val="C00000"/>
              </a:solidFill>
              <a:latin typeface="Arial" pitchFamily="34" charset="0"/>
              <a:cs typeface="Arial" pitchFamily="34" charset="0"/>
            </a:endParaRPr>
          </a:p>
        </p:txBody>
      </p:sp>
      <p:sp>
        <p:nvSpPr>
          <p:cNvPr id="17" name="TextBox 16"/>
          <p:cNvSpPr txBox="1"/>
          <p:nvPr/>
        </p:nvSpPr>
        <p:spPr>
          <a:xfrm>
            <a:off x="989012" y="2998135"/>
            <a:ext cx="7467600" cy="430865"/>
          </a:xfrm>
          <a:prstGeom prst="rect">
            <a:avLst/>
          </a:prstGeom>
          <a:noFill/>
        </p:spPr>
        <p:txBody>
          <a:bodyPr wrap="square" lIns="121899" tIns="60949" rIns="121899" bIns="60949" rtlCol="0">
            <a:spAutoFit/>
          </a:bodyPr>
          <a:lstStyle/>
          <a:p>
            <a:r>
              <a:rPr lang="pt-BR" sz="2000" b="1" smtClean="0">
                <a:latin typeface="Arial" pitchFamily="34" charset="0"/>
                <a:cs typeface="Arial" pitchFamily="34" charset="0"/>
              </a:rPr>
              <a:t>Suy ra : </a:t>
            </a:r>
            <a:endParaRPr lang="vi-VN" sz="2000" b="1">
              <a:latin typeface="Arial" pitchFamily="34" charset="0"/>
              <a:cs typeface="Arial" pitchFamily="34" charset="0"/>
            </a:endParaRPr>
          </a:p>
        </p:txBody>
      </p:sp>
      <p:sp>
        <p:nvSpPr>
          <p:cNvPr id="18" name="TextBox 17"/>
          <p:cNvSpPr txBox="1"/>
          <p:nvPr/>
        </p:nvSpPr>
        <p:spPr>
          <a:xfrm>
            <a:off x="987424" y="3531535"/>
            <a:ext cx="7467600" cy="430865"/>
          </a:xfrm>
          <a:prstGeom prst="rect">
            <a:avLst/>
          </a:prstGeom>
          <a:noFill/>
        </p:spPr>
        <p:txBody>
          <a:bodyPr wrap="square" lIns="121899" tIns="60949" rIns="121899" bIns="60949" rtlCol="0">
            <a:spAutoFit/>
          </a:bodyPr>
          <a:lstStyle/>
          <a:p>
            <a:r>
              <a:rPr lang="pt-BR" sz="2000" b="1">
                <a:latin typeface="Arial" pitchFamily="34" charset="0"/>
                <a:cs typeface="Arial" pitchFamily="34" charset="0"/>
              </a:rPr>
              <a:t>Mà B</a:t>
            </a:r>
            <a:r>
              <a:rPr lang="pt-BR" sz="2000" b="1" baseline="-25000">
                <a:latin typeface="Arial" pitchFamily="34" charset="0"/>
                <a:cs typeface="Arial" pitchFamily="34" charset="0"/>
              </a:rPr>
              <a:t>1</a:t>
            </a:r>
            <a:r>
              <a:rPr lang="pt-BR" sz="2000" b="1">
                <a:latin typeface="Arial" pitchFamily="34" charset="0"/>
                <a:cs typeface="Arial" pitchFamily="34" charset="0"/>
              </a:rPr>
              <a:t>E = A</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3</a:t>
            </a:r>
            <a:r>
              <a:rPr lang="pt-BR" sz="2000" b="1">
                <a:latin typeface="Arial" pitchFamily="34" charset="0"/>
                <a:cs typeface="Arial" pitchFamily="34" charset="0"/>
              </a:rPr>
              <a:t> (A</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1</a:t>
            </a:r>
            <a:r>
              <a:rPr lang="pt-BR" sz="2000" b="1">
                <a:latin typeface="Arial" pitchFamily="34" charset="0"/>
                <a:cs typeface="Arial" pitchFamily="34" charset="0"/>
              </a:rPr>
              <a:t>E là hình chữ nhật)</a:t>
            </a:r>
            <a:endParaRPr lang="vi-VN" sz="2000" b="1">
              <a:latin typeface="Arial" pitchFamily="34" charset="0"/>
              <a:cs typeface="Arial" pitchFamily="34" charset="0"/>
            </a:endParaRPr>
          </a:p>
        </p:txBody>
      </p:sp>
      <p:sp>
        <p:nvSpPr>
          <p:cNvPr id="19" name="TextBox 18"/>
          <p:cNvSpPr txBox="1"/>
          <p:nvPr/>
        </p:nvSpPr>
        <p:spPr>
          <a:xfrm>
            <a:off x="987424" y="4064935"/>
            <a:ext cx="7467600" cy="430865"/>
          </a:xfrm>
          <a:prstGeom prst="rect">
            <a:avLst/>
          </a:prstGeom>
          <a:noFill/>
        </p:spPr>
        <p:txBody>
          <a:bodyPr wrap="square" lIns="121899" tIns="60949" rIns="121899" bIns="60949" rtlCol="0">
            <a:spAutoFit/>
          </a:bodyPr>
          <a:lstStyle/>
          <a:p>
            <a:r>
              <a:rPr lang="pt-BR" sz="2000" b="1">
                <a:latin typeface="Arial" pitchFamily="34" charset="0"/>
                <a:cs typeface="Arial" pitchFamily="34" charset="0"/>
              </a:rPr>
              <a:t>Vậy A</a:t>
            </a:r>
            <a:r>
              <a:rPr lang="pt-BR" sz="2000" b="1" baseline="-25000">
                <a:latin typeface="Arial" pitchFamily="34" charset="0"/>
                <a:cs typeface="Arial" pitchFamily="34" charset="0"/>
              </a:rPr>
              <a:t>3</a:t>
            </a:r>
            <a:r>
              <a:rPr lang="pt-BR" sz="2000" b="1">
                <a:latin typeface="Arial" pitchFamily="34" charset="0"/>
                <a:cs typeface="Arial" pitchFamily="34" charset="0"/>
              </a:rPr>
              <a:t>B</a:t>
            </a:r>
            <a:r>
              <a:rPr lang="pt-BR" sz="2000" b="1" baseline="-25000">
                <a:latin typeface="Arial" pitchFamily="34" charset="0"/>
                <a:cs typeface="Arial" pitchFamily="34" charset="0"/>
              </a:rPr>
              <a:t>3</a:t>
            </a:r>
            <a:r>
              <a:rPr lang="pt-BR" sz="2000" b="1">
                <a:latin typeface="Arial" pitchFamily="34" charset="0"/>
                <a:cs typeface="Arial" pitchFamily="34" charset="0"/>
              </a:rPr>
              <a:t> = 8 cm.</a:t>
            </a:r>
            <a:endParaRPr lang="vi-VN" sz="20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11085965"/>
              </p:ext>
            </p:extLst>
          </p:nvPr>
        </p:nvGraphicFramePr>
        <p:xfrm>
          <a:off x="2213765" y="2968125"/>
          <a:ext cx="4111149" cy="490884"/>
        </p:xfrm>
        <a:graphic>
          <a:graphicData uri="http://schemas.openxmlformats.org/presentationml/2006/ole">
            <mc:AlternateContent xmlns:mc="http://schemas.openxmlformats.org/markup-compatibility/2006">
              <mc:Choice xmlns:v="urn:schemas-microsoft-com:vml" Requires="v">
                <p:oleObj spid="_x0000_s194564" name="Equation" r:id="rId7" imgW="2552400" imgH="304560" progId="Equation.DSMT4">
                  <p:embed/>
                </p:oleObj>
              </mc:Choice>
              <mc:Fallback>
                <p:oleObj name="Equation" r:id="rId7" imgW="2552400" imgH="304560" progId="Equation.DSMT4">
                  <p:embed/>
                  <p:pic>
                    <p:nvPicPr>
                      <p:cNvPr id="0" name=""/>
                      <p:cNvPicPr/>
                      <p:nvPr/>
                    </p:nvPicPr>
                    <p:blipFill>
                      <a:blip r:embed="rId8"/>
                      <a:stretch>
                        <a:fillRect/>
                      </a:stretch>
                    </p:blipFill>
                    <p:spPr>
                      <a:xfrm>
                        <a:off x="2213765" y="2968125"/>
                        <a:ext cx="4111149" cy="490884"/>
                      </a:xfrm>
                      <a:prstGeom prst="rect">
                        <a:avLst/>
                      </a:prstGeom>
                    </p:spPr>
                  </p:pic>
                </p:oleObj>
              </mc:Fallback>
            </mc:AlternateContent>
          </a:graphicData>
        </a:graphic>
      </p:graphicFrame>
    </p:spTree>
    <p:extLst>
      <p:ext uri="{BB962C8B-B14F-4D97-AF65-F5344CB8AC3E}">
        <p14:creationId xmlns:p14="http://schemas.microsoft.com/office/powerpoint/2010/main" val="2145518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953" y="1620358"/>
            <a:ext cx="5382292" cy="202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86079"/>
            <a:ext cx="9837881" cy="13379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1632" y="350943"/>
            <a:ext cx="958215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Sử dụng thước đo góc nếu cần thiết, hãy cho biết hình nào trong Hình 3.52 là hình chiếu trục đo vuông góc đều.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12" y="40385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88182" y="4472248"/>
            <a:ext cx="105156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Hình 3.52 thứ hai tính từ trái có các góc trục đo khác 120° nên không là hình chiếu trục đo vuông góc đều</a:t>
            </a:r>
            <a:r>
              <a:rPr lang="vi-VN" b="1">
                <a:latin typeface="Arial" pitchFamily="34" charset="0"/>
                <a:cs typeface="Arial" pitchFamily="34" charset="0"/>
              </a:rPr>
              <a:t>. </a:t>
            </a:r>
            <a:endParaRPr lang="vi-VN" b="1">
              <a:latin typeface="Arial" pitchFamily="34" charset="0"/>
              <a:cs typeface="Arial" pitchFamily="34" charset="0"/>
            </a:endParaRPr>
          </a:p>
        </p:txBody>
      </p:sp>
      <p:sp>
        <p:nvSpPr>
          <p:cNvPr id="12" name="TextBox 11"/>
          <p:cNvSpPr txBox="1"/>
          <p:nvPr/>
        </p:nvSpPr>
        <p:spPr>
          <a:xfrm>
            <a:off x="5634361" y="3273786"/>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3.52</a:t>
            </a:r>
            <a:endParaRPr lang="vi-VN" sz="1800" b="1">
              <a:solidFill>
                <a:srgbClr val="C00000"/>
              </a:solidFill>
              <a:latin typeface="Arial" pitchFamily="34" charset="0"/>
              <a:cs typeface="Arial" pitchFamily="34" charset="0"/>
            </a:endParaRPr>
          </a:p>
        </p:txBody>
      </p:sp>
      <p:sp>
        <p:nvSpPr>
          <p:cNvPr id="17" name="TextBox 16"/>
          <p:cNvSpPr txBox="1"/>
          <p:nvPr/>
        </p:nvSpPr>
        <p:spPr>
          <a:xfrm>
            <a:off x="1288182" y="5445636"/>
            <a:ext cx="10515600" cy="492420"/>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Hình </a:t>
            </a:r>
            <a:r>
              <a:rPr lang="vi-VN" b="1">
                <a:latin typeface="Arial" pitchFamily="34" charset="0"/>
                <a:cs typeface="Arial" pitchFamily="34" charset="0"/>
              </a:rPr>
              <a:t>3.52 thứ nhất và 3.52 thứ ba là hình chiếu trục đo vuông góc đều. </a:t>
            </a:r>
          </a:p>
        </p:txBody>
      </p:sp>
    </p:spTree>
    <p:extLst>
      <p:ext uri="{BB962C8B-B14F-4D97-AF65-F5344CB8AC3E}">
        <p14:creationId xmlns:p14="http://schemas.microsoft.com/office/powerpoint/2010/main" val="18085004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6079"/>
            <a:ext cx="9837881" cy="1337921"/>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21632" y="228600"/>
            <a:ext cx="958215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Bản vẽ ở Hình 3.53 mô tả vật thể nào trong thực tế? Cho biết hình nào là hình chiếu vuông góc, hình nào là hình chiếu trục đo của vật thể đó.</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149" y="162492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39874" y="1996307"/>
            <a:ext cx="6341605" cy="1138751"/>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Bản vẽ ở Hình 3.53 mô tả một chiếc xe buýt. Hình a, b, c là hình chiếu vuông góc; hình d là hình chiếu trục đo.</a:t>
            </a:r>
          </a:p>
        </p:txBody>
      </p:sp>
      <p:sp>
        <p:nvSpPr>
          <p:cNvPr id="12" name="TextBox 11"/>
          <p:cNvSpPr txBox="1"/>
          <p:nvPr/>
        </p:nvSpPr>
        <p:spPr>
          <a:xfrm>
            <a:off x="9828212" y="4905995"/>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a:t>
            </a:r>
            <a:r>
              <a:rPr lang="en-US" sz="1800" b="1" smtClean="0">
                <a:solidFill>
                  <a:srgbClr val="C00000"/>
                </a:solidFill>
                <a:latin typeface="Arial" pitchFamily="34" charset="0"/>
                <a:cs typeface="Arial" pitchFamily="34" charset="0"/>
              </a:rPr>
              <a:t>3.53</a:t>
            </a:r>
            <a:endParaRPr lang="vi-VN" sz="1800" b="1">
              <a:solidFill>
                <a:srgbClr val="C00000"/>
              </a:solidFill>
              <a:latin typeface="Arial" pitchFamily="34" charset="0"/>
              <a:cs typeface="Arial" pitchFamily="34" charset="0"/>
            </a:endParaRPr>
          </a:p>
        </p:txBody>
      </p:sp>
      <p:pic>
        <p:nvPicPr>
          <p:cNvPr id="196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412" y="1767805"/>
            <a:ext cx="32861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3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39870</TotalTime>
  <Words>878</Words>
  <Application>Microsoft Office PowerPoint</Application>
  <PresentationFormat>Custom</PresentationFormat>
  <Paragraphs>56</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2427</cp:revision>
  <dcterms:created xsi:type="dcterms:W3CDTF">2021-08-04T05:24:17Z</dcterms:created>
  <dcterms:modified xsi:type="dcterms:W3CDTF">2023-08-07T08:26:22Z</dcterms:modified>
</cp:coreProperties>
</file>