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870" r:id="rId2"/>
    <p:sldId id="859" r:id="rId3"/>
    <p:sldId id="871" r:id="rId4"/>
    <p:sldId id="872" r:id="rId5"/>
    <p:sldId id="873" r:id="rId6"/>
    <p:sldId id="874" r:id="rId7"/>
    <p:sldId id="875" r:id="rId8"/>
    <p:sldId id="876" r:id="rId9"/>
    <p:sldId id="877" r:id="rId10"/>
    <p:sldId id="878" r:id="rId11"/>
    <p:sldId id="879" r:id="rId12"/>
    <p:sldId id="723"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71"/>
            <p14:sldId id="872"/>
            <p14:sldId id="873"/>
            <p14:sldId id="874"/>
            <p14:sldId id="875"/>
            <p14:sldId id="876"/>
            <p14:sldId id="877"/>
            <p14:sldId id="878"/>
            <p14:sldId id="879"/>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310D"/>
    <a:srgbClr val="355216"/>
    <a:srgbClr val="FDEED7"/>
    <a:srgbClr val="FDE9CB"/>
    <a:srgbClr val="FDF3B5"/>
    <a:srgbClr val="FEF4EC"/>
    <a:srgbClr val="E3E6E2"/>
    <a:srgbClr val="CDD2CC"/>
    <a:srgbClr val="D3DDD1"/>
    <a:srgbClr val="FDEF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43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25/07/2023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25/07/2023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25/07/2023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25/07/2023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25/07/2023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25/07/2023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25/07/2023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25/07/2023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25/07/2023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oleObject" Target="../embeddings/oleObject1.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3.bin"/><Relationship Id="rId5" Type="http://schemas.openxmlformats.org/officeDocument/2006/relationships/image" Target="../media/image6.png"/><Relationship Id="rId10" Type="http://schemas.openxmlformats.org/officeDocument/2006/relationships/image" Target="../media/image11.wmf"/><Relationship Id="rId4" Type="http://schemas.openxmlformats.org/officeDocument/2006/relationships/image" Target="../media/image5.png"/><Relationship Id="rId9"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7.bin"/><Relationship Id="rId18" Type="http://schemas.openxmlformats.org/officeDocument/2006/relationships/oleObject" Target="../embeddings/oleObject10.bin"/><Relationship Id="rId3" Type="http://schemas.openxmlformats.org/officeDocument/2006/relationships/notesSlide" Target="../notesSlides/notesSlide8.xml"/><Relationship Id="rId21" Type="http://schemas.openxmlformats.org/officeDocument/2006/relationships/oleObject" Target="../embeddings/oleObject13.bin"/><Relationship Id="rId7" Type="http://schemas.openxmlformats.org/officeDocument/2006/relationships/oleObject" Target="../embeddings/oleObject4.bin"/><Relationship Id="rId12" Type="http://schemas.openxmlformats.org/officeDocument/2006/relationships/image" Target="../media/image17.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19.wmf"/><Relationship Id="rId20" Type="http://schemas.openxmlformats.org/officeDocument/2006/relationships/oleObject" Target="../embeddings/oleObject12.bin"/><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oleObject" Target="../embeddings/oleObject6.bin"/><Relationship Id="rId5" Type="http://schemas.openxmlformats.org/officeDocument/2006/relationships/image" Target="../media/image5.png"/><Relationship Id="rId15" Type="http://schemas.openxmlformats.org/officeDocument/2006/relationships/oleObject" Target="../embeddings/oleObject8.bin"/><Relationship Id="rId10" Type="http://schemas.openxmlformats.org/officeDocument/2006/relationships/image" Target="../media/image16.wmf"/><Relationship Id="rId19" Type="http://schemas.openxmlformats.org/officeDocument/2006/relationships/oleObject" Target="../embeddings/oleObject11.bin"/><Relationship Id="rId4" Type="http://schemas.openxmlformats.org/officeDocument/2006/relationships/image" Target="../media/image20.emf"/><Relationship Id="rId9" Type="http://schemas.openxmlformats.org/officeDocument/2006/relationships/oleObject" Target="../embeddings/oleObject5.bin"/><Relationship Id="rId14" Type="http://schemas.openxmlformats.org/officeDocument/2006/relationships/image" Target="../media/image18.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a:xfrm>
            <a:off x="5845033" y="2453262"/>
            <a:ext cx="4724400" cy="1371599"/>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pic>
        <p:nvPicPr>
          <p:cNvPr id="1024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2" y="2151063"/>
            <a:ext cx="1757346"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283" t="1" r="7907" b="22866"/>
          <a:stretch/>
        </p:blipFill>
        <p:spPr bwMode="auto">
          <a:xfrm>
            <a:off x="6323012" y="2590800"/>
            <a:ext cx="4038600" cy="104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654" r="3525" b="14286"/>
          <a:stretch/>
        </p:blipFill>
        <p:spPr bwMode="auto">
          <a:xfrm>
            <a:off x="5329669" y="1626177"/>
            <a:ext cx="5565343" cy="73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1787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381000"/>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bài toán người đưa thư với đồ thị có trọng số trên Hình 2.41.</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2.27</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836612" y="2112360"/>
            <a:ext cx="7391400" cy="73864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Vì đồ thị Hình 2.41 là liên thông và các đỉnh đều có bậc chẵn (ở đây đều là bậc 4) nên đồ thị có chu trình Euler.</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124606" y="2882466"/>
            <a:ext cx="7214927" cy="104641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chu trình Euler xuất phát từ đỉnh A là ABCDABDCA và tổng độ dài của </a:t>
            </a:r>
            <a:r>
              <a:rPr lang="vi-VN" sz="2000" b="1">
                <a:latin typeface="Arial" pitchFamily="34" charset="0"/>
                <a:cs typeface="Arial" pitchFamily="34" charset="0"/>
              </a:rPr>
              <a:t>nó </a:t>
            </a:r>
            <a:r>
              <a:rPr lang="vi-VN" sz="2000" b="1" smtClean="0">
                <a:latin typeface="Arial" pitchFamily="34" charset="0"/>
                <a:cs typeface="Arial" pitchFamily="34" charset="0"/>
              </a:rPr>
              <a:t>là</a:t>
            </a:r>
            <a:r>
              <a:rPr lang="en-US" sz="2000" b="1">
                <a:latin typeface="Arial" pitchFamily="34" charset="0"/>
                <a:cs typeface="Arial" pitchFamily="34" charset="0"/>
              </a:rPr>
              <a:t> </a:t>
            </a:r>
            <a:r>
              <a:rPr lang="en-US" sz="2000" b="1" smtClean="0">
                <a:latin typeface="Arial" pitchFamily="34" charset="0"/>
                <a:cs typeface="Arial" pitchFamily="34" charset="0"/>
              </a:rPr>
              <a:t/>
            </a:r>
            <a:br>
              <a:rPr lang="en-US" sz="2000" b="1" smtClean="0">
                <a:latin typeface="Arial" pitchFamily="34" charset="0"/>
                <a:cs typeface="Arial" pitchFamily="34" charset="0"/>
              </a:rPr>
            </a:br>
            <a:r>
              <a:rPr lang="en-US" sz="2000" b="1" smtClean="0">
                <a:latin typeface="Arial" pitchFamily="34" charset="0"/>
                <a:cs typeface="Arial" pitchFamily="34" charset="0"/>
              </a:rPr>
              <a:t>	7 </a:t>
            </a:r>
            <a:r>
              <a:rPr lang="en-US" sz="2000" b="1">
                <a:latin typeface="Arial" pitchFamily="34" charset="0"/>
                <a:cs typeface="Arial" pitchFamily="34" charset="0"/>
              </a:rPr>
              <a:t>+ 6 + 8 + 5 + 7 + 2 + 3 + 8 + 4 + 1 = 51.</a:t>
            </a:r>
            <a:endParaRPr lang="vi-VN" sz="2000" b="1">
              <a:solidFill>
                <a:schemeClr val="accent2">
                  <a:lumMod val="75000"/>
                </a:schemeClr>
              </a:solidFill>
              <a:latin typeface="Arial" pitchFamily="34" charset="0"/>
              <a:cs typeface="Arial" pitchFamily="34" charset="0"/>
            </a:endParaRPr>
          </a:p>
        </p:txBody>
      </p:sp>
      <p:sp>
        <p:nvSpPr>
          <p:cNvPr id="29" name="TextBox 28"/>
          <p:cNvSpPr txBox="1"/>
          <p:nvPr/>
        </p:nvSpPr>
        <p:spPr>
          <a:xfrm>
            <a:off x="9716691" y="4572000"/>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2.41</a:t>
            </a:r>
            <a:endParaRPr lang="vi-VN" sz="1800" b="1">
              <a:solidFill>
                <a:srgbClr val="C00000"/>
              </a:solidFill>
              <a:latin typeface="Arial" pitchFamily="34" charset="0"/>
              <a:cs typeface="Arial" pitchFamily="34" charset="0"/>
            </a:endParaRPr>
          </a:p>
        </p:txBody>
      </p:sp>
      <p:pic>
        <p:nvPicPr>
          <p:cNvPr id="19149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94787" y="1690774"/>
            <a:ext cx="24860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124606" y="3988735"/>
            <a:ext cx="7636806"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một chu trình cần tìm là </a:t>
            </a:r>
            <a:r>
              <a:rPr lang="vi-VN" sz="2000" b="1">
                <a:solidFill>
                  <a:schemeClr val="accent2">
                    <a:lumMod val="75000"/>
                  </a:schemeClr>
                </a:solidFill>
                <a:latin typeface="Arial" pitchFamily="34" charset="0"/>
                <a:cs typeface="Arial" pitchFamily="34" charset="0"/>
              </a:rPr>
              <a:t>ABCDABDCA</a:t>
            </a:r>
            <a:r>
              <a:rPr lang="vi-VN" sz="2000" b="1">
                <a:latin typeface="Arial" pitchFamily="34" charset="0"/>
                <a:cs typeface="Arial" pitchFamily="34" charset="0"/>
              </a:rPr>
              <a:t> và có độ dài là </a:t>
            </a:r>
            <a:r>
              <a:rPr lang="vi-VN" sz="2000" b="1">
                <a:solidFill>
                  <a:schemeClr val="accent2">
                    <a:lumMod val="75000"/>
                  </a:schemeClr>
                </a:solidFill>
                <a:latin typeface="Arial" pitchFamily="34" charset="0"/>
                <a:cs typeface="Arial" pitchFamily="34" charset="0"/>
              </a:rPr>
              <a:t>51</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Tree>
    <p:extLst>
      <p:ext uri="{BB962C8B-B14F-4D97-AF65-F5344CB8AC3E}">
        <p14:creationId xmlns:p14="http://schemas.microsoft.com/office/powerpoint/2010/main" val="6549503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381000"/>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Giải bài toán người đưa thư với đồ thị có trọng số trên Hình </a:t>
            </a:r>
            <a:r>
              <a:rPr lang="vi-VN" sz="2600" b="1">
                <a:latin typeface="Arial" pitchFamily="34" charset="0"/>
                <a:cs typeface="Arial" pitchFamily="34" charset="0"/>
              </a:rPr>
              <a:t>2.42</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2.28</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455612" y="2057400"/>
            <a:ext cx="7391400" cy="1046418"/>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Đồ thị Hình 2.42 chỉ có hai đỉnh bậc lẻ là D và E nên ta có thể tìm được một đường đi Euler từ D đến E (đường đi này đi qua mỗi cạnh đúng một lần).</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43606" y="3056106"/>
            <a:ext cx="7214927"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đường đi Euler từ D đến E là DBACDEBCE và tổng độ dài của </a:t>
            </a:r>
            <a:r>
              <a:rPr lang="vi-VN" sz="2000" b="1">
                <a:latin typeface="Arial" pitchFamily="34" charset="0"/>
                <a:cs typeface="Arial" pitchFamily="34" charset="0"/>
              </a:rPr>
              <a:t>nó </a:t>
            </a:r>
            <a:r>
              <a:rPr lang="vi-VN" sz="2000" b="1" smtClean="0">
                <a:latin typeface="Arial" pitchFamily="34" charset="0"/>
                <a:cs typeface="Arial" pitchFamily="34" charset="0"/>
              </a:rPr>
              <a:t>là</a:t>
            </a:r>
            <a:r>
              <a:rPr lang="en-US" sz="2000" b="1" smtClean="0">
                <a:latin typeface="Arial" pitchFamily="34" charset="0"/>
                <a:cs typeface="Arial" pitchFamily="34" charset="0"/>
              </a:rPr>
              <a:t> : </a:t>
            </a:r>
            <a:r>
              <a:rPr lang="en-US" sz="2000" b="1">
                <a:latin typeface="Arial" pitchFamily="34" charset="0"/>
                <a:cs typeface="Arial" pitchFamily="34" charset="0"/>
              </a:rPr>
              <a:t>2 + 4 + 4 + 2 + 6 + 3 + 5 + 1 = 27.</a:t>
            </a:r>
            <a:endParaRPr lang="vi-VN" sz="2000" b="1">
              <a:solidFill>
                <a:schemeClr val="accent2">
                  <a:lumMod val="75000"/>
                </a:schemeClr>
              </a:solidFill>
              <a:latin typeface="Arial" pitchFamily="34" charset="0"/>
              <a:cs typeface="Arial" pitchFamily="34" charset="0"/>
            </a:endParaRPr>
          </a:p>
        </p:txBody>
      </p:sp>
      <p:sp>
        <p:nvSpPr>
          <p:cNvPr id="29" name="TextBox 28"/>
          <p:cNvSpPr txBox="1"/>
          <p:nvPr/>
        </p:nvSpPr>
        <p:spPr>
          <a:xfrm>
            <a:off x="9888536" y="3982355"/>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2.42</a:t>
            </a:r>
            <a:endParaRPr lang="vi-VN" sz="1800" b="1">
              <a:solidFill>
                <a:srgbClr val="C00000"/>
              </a:solidFill>
              <a:latin typeface="Arial" pitchFamily="34" charset="0"/>
              <a:cs typeface="Arial" pitchFamily="34" charset="0"/>
            </a:endParaRPr>
          </a:p>
        </p:txBody>
      </p:sp>
      <p:sp>
        <p:nvSpPr>
          <p:cNvPr id="13" name="TextBox 12"/>
          <p:cNvSpPr txBox="1"/>
          <p:nvPr/>
        </p:nvSpPr>
        <p:spPr>
          <a:xfrm>
            <a:off x="743606" y="3794748"/>
            <a:ext cx="7214927" cy="1046418"/>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Để quay trở lại điểm xuất phát và có đường đi ngắn nhất, ta cần tìm một đường đi ngắn nhất từ E đến D theo thuật toán gắn nhãn vĩnh viễn.</a:t>
            </a:r>
            <a:endParaRPr lang="vi-VN" sz="2000" b="1">
              <a:solidFill>
                <a:schemeClr val="accent2">
                  <a:lumMod val="75000"/>
                </a:schemeClr>
              </a:solidFill>
              <a:latin typeface="Arial" pitchFamily="34" charset="0"/>
              <a:cs typeface="Arial" pitchFamily="34" charset="0"/>
            </a:endParaRPr>
          </a:p>
        </p:txBody>
      </p:sp>
      <p:sp>
        <p:nvSpPr>
          <p:cNvPr id="14" name="TextBox 13"/>
          <p:cNvSpPr txBox="1"/>
          <p:nvPr/>
        </p:nvSpPr>
        <p:spPr>
          <a:xfrm>
            <a:off x="743606" y="4841166"/>
            <a:ext cx="8398806" cy="430865"/>
          </a:xfrm>
          <a:prstGeom prst="rect">
            <a:avLst/>
          </a:prstGeom>
          <a:noFill/>
        </p:spPr>
        <p:txBody>
          <a:bodyPr wrap="square" lIns="121899" tIns="60949" rIns="121899" bIns="60949" rtlCol="0">
            <a:spAutoFit/>
          </a:bodyPr>
          <a:lstStyle/>
          <a:p>
            <a:r>
              <a:rPr lang="en-US" sz="2000" b="1" smtClean="0">
                <a:latin typeface="Arial" pitchFamily="34" charset="0"/>
                <a:cs typeface="Arial" pitchFamily="34" charset="0"/>
              </a:rPr>
              <a:t>Đườ</a:t>
            </a:r>
            <a:r>
              <a:rPr lang="vi-VN" sz="2000" b="1" smtClean="0">
                <a:latin typeface="Arial" pitchFamily="34" charset="0"/>
                <a:cs typeface="Arial" pitchFamily="34" charset="0"/>
              </a:rPr>
              <a:t>ng </a:t>
            </a:r>
            <a:r>
              <a:rPr lang="vi-VN" sz="2000" b="1">
                <a:latin typeface="Arial" pitchFamily="34" charset="0"/>
                <a:cs typeface="Arial" pitchFamily="34" charset="0"/>
              </a:rPr>
              <a:t>đi ngắn nhất từ E đến D là ECD và có độ dài là 1 + 2 = 3.</a:t>
            </a:r>
            <a:endParaRPr lang="vi-VN" sz="2000" b="1">
              <a:solidFill>
                <a:schemeClr val="accent2">
                  <a:lumMod val="75000"/>
                </a:schemeClr>
              </a:solidFill>
              <a:latin typeface="Arial" pitchFamily="34" charset="0"/>
              <a:cs typeface="Arial" pitchFamily="34" charset="0"/>
            </a:endParaRPr>
          </a:p>
        </p:txBody>
      </p:sp>
      <p:sp>
        <p:nvSpPr>
          <p:cNvPr id="15" name="TextBox 14"/>
          <p:cNvSpPr txBox="1"/>
          <p:nvPr/>
        </p:nvSpPr>
        <p:spPr>
          <a:xfrm>
            <a:off x="725091" y="5293597"/>
            <a:ext cx="931406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Vậy một chu trình cần tìm là </a:t>
            </a:r>
            <a:r>
              <a:rPr lang="vi-VN" sz="2000" b="1">
                <a:solidFill>
                  <a:schemeClr val="accent2">
                    <a:lumMod val="75000"/>
                  </a:schemeClr>
                </a:solidFill>
                <a:latin typeface="Arial" pitchFamily="34" charset="0"/>
                <a:cs typeface="Arial" pitchFamily="34" charset="0"/>
              </a:rPr>
              <a:t>DBACDEBCECD</a:t>
            </a:r>
            <a:r>
              <a:rPr lang="vi-VN" sz="2000" b="1">
                <a:latin typeface="Arial" pitchFamily="34" charset="0"/>
                <a:cs typeface="Arial" pitchFamily="34" charset="0"/>
              </a:rPr>
              <a:t> và có độ dài là 27 + 3 = </a:t>
            </a:r>
            <a:r>
              <a:rPr lang="vi-VN" sz="2000" b="1">
                <a:solidFill>
                  <a:schemeClr val="accent2">
                    <a:lumMod val="75000"/>
                  </a:schemeClr>
                </a:solidFill>
                <a:latin typeface="Arial" pitchFamily="34" charset="0"/>
                <a:cs typeface="Arial" pitchFamily="34" charset="0"/>
              </a:rPr>
              <a:t>30</a:t>
            </a:r>
            <a:r>
              <a:rPr lang="vi-VN" sz="2000" b="1">
                <a:latin typeface="Arial" pitchFamily="34" charset="0"/>
                <a:cs typeface="Arial" pitchFamily="34" charset="0"/>
              </a:rPr>
              <a:t>.</a:t>
            </a:r>
            <a:endParaRPr lang="vi-VN" sz="2000" b="1">
              <a:solidFill>
                <a:schemeClr val="accent2">
                  <a:lumMod val="75000"/>
                </a:schemeClr>
              </a:solidFill>
              <a:latin typeface="Arial" pitchFamily="34" charset="0"/>
              <a:cs typeface="Arial" pitchFamily="34" charset="0"/>
            </a:endParaRPr>
          </a:p>
        </p:txBody>
      </p:sp>
      <p:pic>
        <p:nvPicPr>
          <p:cNvPr id="1925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70812" y="1754218"/>
            <a:ext cx="4257675"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17423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414120"/>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28600"/>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Viết tập hợp các đỉnh và tập hợp các cạnh của mỗi đồ thị </a:t>
            </a:r>
            <a:r>
              <a:rPr lang="vi-VN" sz="2600" b="1">
                <a:latin typeface="Arial" pitchFamily="34" charset="0"/>
                <a:cs typeface="Arial" pitchFamily="34" charset="0"/>
              </a:rPr>
              <a:t>sau</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2.19</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696018" y="2147404"/>
            <a:ext cx="542068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a) Với đồ thị Hình 2.37 a) ta có:</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4212" y="160136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028" name="Picture 30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65242"/>
          <a:stretch/>
        </p:blipFill>
        <p:spPr bwMode="auto">
          <a:xfrm>
            <a:off x="7237412" y="1574559"/>
            <a:ext cx="1820863"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8530232" y="3762319"/>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2.37</a:t>
            </a:r>
            <a:endParaRPr lang="vi-VN" sz="1800" b="1">
              <a:solidFill>
                <a:srgbClr val="C00000"/>
              </a:solidFill>
              <a:latin typeface="Arial" pitchFamily="34" charset="0"/>
              <a:cs typeface="Arial" pitchFamily="34" charset="0"/>
            </a:endParaRPr>
          </a:p>
        </p:txBody>
      </p:sp>
      <p:sp>
        <p:nvSpPr>
          <p:cNvPr id="17" name="TextBox 16"/>
          <p:cNvSpPr txBox="1"/>
          <p:nvPr/>
        </p:nvSpPr>
        <p:spPr>
          <a:xfrm>
            <a:off x="835024" y="2609047"/>
            <a:ext cx="542068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Tập hợp các đỉnh là V(G) = {A; B; </a:t>
            </a:r>
            <a:r>
              <a:rPr lang="vi-VN" sz="2200" b="1">
                <a:latin typeface="Arial" pitchFamily="34" charset="0"/>
                <a:cs typeface="Arial" pitchFamily="34" charset="0"/>
              </a:rPr>
              <a:t>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
        <p:nvSpPr>
          <p:cNvPr id="18" name="TextBox 17"/>
          <p:cNvSpPr txBox="1"/>
          <p:nvPr/>
        </p:nvSpPr>
        <p:spPr>
          <a:xfrm>
            <a:off x="835024" y="3113872"/>
            <a:ext cx="5420681"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Tập hợp các cạnh là E(G) = {AB; AC; BC; BB}.</a:t>
            </a:r>
            <a:endParaRPr lang="vi-VN" sz="2200" b="1">
              <a:latin typeface="Arial" pitchFamily="34" charset="0"/>
              <a:cs typeface="Arial" pitchFamily="34" charset="0"/>
            </a:endParaRPr>
          </a:p>
        </p:txBody>
      </p:sp>
      <p:sp>
        <p:nvSpPr>
          <p:cNvPr id="19" name="TextBox 18"/>
          <p:cNvSpPr txBox="1"/>
          <p:nvPr/>
        </p:nvSpPr>
        <p:spPr>
          <a:xfrm>
            <a:off x="696018" y="3914069"/>
            <a:ext cx="542068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b) Với đồ thị Hình 2.37 b) ta có:</a:t>
            </a:r>
            <a:endParaRPr lang="vi-VN" sz="2200" b="1">
              <a:latin typeface="Arial" pitchFamily="34" charset="0"/>
              <a:cs typeface="Arial" pitchFamily="34" charset="0"/>
            </a:endParaRPr>
          </a:p>
        </p:txBody>
      </p:sp>
      <p:sp>
        <p:nvSpPr>
          <p:cNvPr id="20" name="TextBox 19"/>
          <p:cNvSpPr txBox="1"/>
          <p:nvPr/>
        </p:nvSpPr>
        <p:spPr>
          <a:xfrm>
            <a:off x="835024" y="4408091"/>
            <a:ext cx="73914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Tập hợp các đỉnh là V(G) = {P; Q; R; X; Y; Z};</a:t>
            </a:r>
            <a:endParaRPr lang="vi-VN" sz="2200" b="1">
              <a:latin typeface="Arial" pitchFamily="34" charset="0"/>
              <a:cs typeface="Arial" pitchFamily="34" charset="0"/>
            </a:endParaRPr>
          </a:p>
        </p:txBody>
      </p:sp>
      <p:sp>
        <p:nvSpPr>
          <p:cNvPr id="21" name="TextBox 20"/>
          <p:cNvSpPr txBox="1"/>
          <p:nvPr/>
        </p:nvSpPr>
        <p:spPr>
          <a:xfrm>
            <a:off x="835024" y="4872357"/>
            <a:ext cx="10593388"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 </a:t>
            </a:r>
            <a:r>
              <a:rPr lang="vi-VN" sz="2200" b="1">
                <a:latin typeface="Arial" pitchFamily="34" charset="0"/>
                <a:cs typeface="Arial" pitchFamily="34" charset="0"/>
              </a:rPr>
              <a:t>Tập hợp các cạnh là E(G) = {PX; PY; PZ; QX; QY; QZ; RX; RY; RZ}.</a:t>
            </a:r>
            <a:endParaRPr lang="vi-VN" sz="2200" b="1">
              <a:latin typeface="Arial" pitchFamily="34" charset="0"/>
              <a:cs typeface="Arial" pitchFamily="34" charset="0"/>
            </a:endParaRPr>
          </a:p>
        </p:txBody>
      </p:sp>
      <p:pic>
        <p:nvPicPr>
          <p:cNvPr id="22" name="Picture 30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409"/>
          <a:stretch/>
        </p:blipFill>
        <p:spPr bwMode="auto">
          <a:xfrm>
            <a:off x="9447212" y="1638263"/>
            <a:ext cx="2388393"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09880"/>
            <a:ext cx="9837881" cy="1719136"/>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28600"/>
            <a:ext cx="9144000" cy="1600416"/>
          </a:xfrm>
          <a:prstGeom prst="rect">
            <a:avLst/>
          </a:prstGeom>
          <a:noFill/>
        </p:spPr>
        <p:txBody>
          <a:bodyPr wrap="square" lIns="121899" tIns="60949" rIns="121899" bIns="60949" rtlCol="0">
            <a:spAutoFit/>
          </a:bodyPr>
          <a:lstStyle/>
          <a:p>
            <a:r>
              <a:rPr lang="vi-VN" b="1">
                <a:latin typeface="Arial" pitchFamily="34" charset="0"/>
                <a:cs typeface="Arial" pitchFamily="34" charset="0"/>
              </a:rPr>
              <a:t>Vẽ đồ thị G = (V, E) với các đỉnh và các cạnh như </a:t>
            </a:r>
            <a:r>
              <a:rPr lang="vi-VN" b="1">
                <a:latin typeface="Arial" pitchFamily="34" charset="0"/>
                <a:cs typeface="Arial" pitchFamily="34" charset="0"/>
              </a:rPr>
              <a:t>sau</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V = {1; 2; 3; 4; 5; 6; 7; 8} và E = {12; 13; 23; 34; 35; 67; 68; </a:t>
            </a:r>
            <a:r>
              <a:rPr lang="vi-VN" b="1">
                <a:latin typeface="Arial" pitchFamily="34" charset="0"/>
                <a:cs typeface="Arial" pitchFamily="34" charset="0"/>
              </a:rPr>
              <a:t>78</a:t>
            </a:r>
            <a:r>
              <a:rPr lang="vi-VN" b="1" smtClean="0">
                <a:latin typeface="Arial" pitchFamily="34" charset="0"/>
                <a:cs typeface="Arial" pitchFamily="34" charset="0"/>
              </a:rPr>
              <a:t>}.</a:t>
            </a:r>
            <a:endParaRPr lang="en-US" b="1" smtClean="0">
              <a:latin typeface="Arial" pitchFamily="34" charset="0"/>
              <a:cs typeface="Arial" pitchFamily="34" charset="0"/>
            </a:endParaRPr>
          </a:p>
          <a:p>
            <a:r>
              <a:rPr lang="vi-VN" b="1">
                <a:latin typeface="Arial" pitchFamily="34" charset="0"/>
                <a:cs typeface="Arial" pitchFamily="34" charset="0"/>
              </a:rPr>
              <a:t>Đồ thị này có phải là đơn đồ thị không? Có phải là đồ thị đầy đủ không?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88234" y="443253"/>
            <a:ext cx="1435714"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2.20</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106091" y="2304353"/>
            <a:ext cx="5845763"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Ta vẽ được đồ thị G như </a:t>
            </a:r>
            <a:r>
              <a:rPr lang="vi-VN" sz="2200" b="1">
                <a:latin typeface="Arial" pitchFamily="34" charset="0"/>
                <a:cs typeface="Arial" pitchFamily="34" charset="0"/>
              </a:rPr>
              <a:t>hình </a:t>
            </a:r>
            <a:r>
              <a:rPr lang="en-US" sz="2200" b="1" smtClean="0">
                <a:latin typeface="Arial" pitchFamily="34" charset="0"/>
                <a:cs typeface="Arial" pitchFamily="34" charset="0"/>
              </a:rPr>
              <a:t>b</a:t>
            </a:r>
            <a:r>
              <a:rPr lang="vi-VN" sz="2200" b="1" smtClean="0">
                <a:latin typeface="Arial" pitchFamily="34" charset="0"/>
                <a:cs typeface="Arial" pitchFamily="34" charset="0"/>
              </a:rPr>
              <a:t>ên</a:t>
            </a:r>
            <a:r>
              <a:rPr lang="vi-VN" sz="2200" b="1">
                <a:latin typeface="Arial" pitchFamily="34" charset="0"/>
                <a:cs typeface="Arial" pitchFamily="34" charset="0"/>
              </a:rPr>
              <a:t>.</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92906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446212" y="2743200"/>
            <a:ext cx="6400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Đồ thị G này không có khuyên và hai đỉnh chỉ được nối với nhau bằng nhiều nhất một cạnh nên là một đơn đồ thị.</a:t>
            </a:r>
            <a:endParaRPr lang="vi-VN" sz="2200" b="1">
              <a:latin typeface="Arial" pitchFamily="34" charset="0"/>
              <a:cs typeface="Arial" pitchFamily="34" charset="0"/>
            </a:endParaRPr>
          </a:p>
        </p:txBody>
      </p:sp>
      <p:pic>
        <p:nvPicPr>
          <p:cNvPr id="1853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5923" y="1961064"/>
            <a:ext cx="39528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446212" y="3881951"/>
            <a:ext cx="64008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Đồ thị G không phải đồ thị đầy đủ vì không phải tất cả các cặp đỉnh của nó đều được nối với nhau bằng một cạnh.</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4746603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5346"/>
                                        </p:tgtEl>
                                        <p:attrNameLst>
                                          <p:attrName>style.visibility</p:attrName>
                                        </p:attrNameLst>
                                      </p:cBhvr>
                                      <p:to>
                                        <p:strVal val="visible"/>
                                      </p:to>
                                    </p:set>
                                    <p:animEffect transition="in" filter="wipe(left)">
                                      <p:cBhvr>
                                        <p:cTn id="11" dur="500"/>
                                        <p:tgtEl>
                                          <p:spTgt spid="18534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Chứng minh rằng không có đơn đồ thị với 12 đỉnh và 28 cạnh mà các đỉnh đều có bậc 3 hoặc 6.</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639491" y="1963072"/>
            <a:ext cx="10093721"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Giả sử có đồ thị G thỏa mãn yêu cầu bài toán. Gọi x là số đỉnh bậc 3 của đồ thị.</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79612" y="2728191"/>
            <a:ext cx="64008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Khi đó số đỉnh bậc 6 của đồ thì là 12 – x.</a:t>
            </a:r>
            <a:endParaRPr lang="vi-VN" sz="2200" b="1">
              <a:latin typeface="Arial" pitchFamily="34" charset="0"/>
              <a:cs typeface="Arial" pitchFamily="34" charset="0"/>
            </a:endParaRPr>
          </a:p>
        </p:txBody>
      </p:sp>
      <p:sp>
        <p:nvSpPr>
          <p:cNvPr id="23" name="TextBox 22"/>
          <p:cNvSpPr txBox="1"/>
          <p:nvPr/>
        </p:nvSpPr>
        <p:spPr>
          <a:xfrm>
            <a:off x="1979612" y="3154756"/>
            <a:ext cx="64008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Tổng tất cả các bậc của đỉnh của đồ thị G là 3x + 6(12 – x) = 3x + 72 – 6x = 72 – 3x.</a:t>
            </a:r>
            <a:endParaRPr lang="vi-VN" sz="2200" b="1">
              <a:latin typeface="Arial" pitchFamily="34" charset="0"/>
              <a:cs typeface="Arial" pitchFamily="34" charset="0"/>
            </a:endParaRPr>
          </a:p>
        </p:txBody>
      </p:sp>
      <p:sp>
        <p:nvSpPr>
          <p:cNvPr id="11" name="TextBox 10"/>
          <p:cNvSpPr txBox="1"/>
          <p:nvPr/>
        </p:nvSpPr>
        <p:spPr>
          <a:xfrm>
            <a:off x="1979612" y="3919875"/>
            <a:ext cx="1004093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Mà đồ thị G có 28 cạnh nên tổng tất cả các bậc của đỉnh của đồ thị G bằng 28 . 2 = 56.</a:t>
            </a:r>
            <a:endParaRPr lang="vi-VN"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2" name="TextBox 11"/>
              <p:cNvSpPr txBox="1"/>
              <p:nvPr/>
            </p:nvSpPr>
            <p:spPr>
              <a:xfrm>
                <a:off x="1979612" y="4684994"/>
                <a:ext cx="10040938" cy="950687"/>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Do đó ta có phương trình 72 – 3x = 56, </a:t>
                </a:r>
                <a:r>
                  <a:rPr lang="vi-VN" sz="2200" b="1">
                    <a:latin typeface="Arial" pitchFamily="34" charset="0"/>
                    <a:cs typeface="Arial" pitchFamily="34" charset="0"/>
                  </a:rPr>
                  <a:t>suy </a:t>
                </a:r>
                <a:r>
                  <a:rPr lang="vi-VN" sz="2200" b="1" smtClean="0">
                    <a:latin typeface="Arial" pitchFamily="34" charset="0"/>
                    <a:cs typeface="Arial" pitchFamily="34" charset="0"/>
                  </a:rPr>
                  <a:t>ra</a:t>
                </a:r>
                <a:r>
                  <a:rPr lang="en-US" sz="2200" b="1" smtClean="0">
                    <a:latin typeface="Arial" pitchFamily="34" charset="0"/>
                    <a:cs typeface="Arial" pitchFamily="34" charset="0"/>
                  </a:rPr>
                  <a:t> </a:t>
                </a:r>
                <a14:m>
                  <m:oMath xmlns:m="http://schemas.openxmlformats.org/officeDocument/2006/math">
                    <m:r>
                      <a:rPr lang="en-US" sz="2200" b="1" i="1" smtClean="0">
                        <a:latin typeface="Cambria Math"/>
                        <a:cs typeface="Arial" pitchFamily="34" charset="0"/>
                      </a:rPr>
                      <m:t>𝒙</m:t>
                    </m:r>
                    <m:r>
                      <a:rPr lang="en-US" sz="2200" b="1" i="1" smtClean="0">
                        <a:latin typeface="Cambria Math"/>
                        <a:cs typeface="Arial" pitchFamily="34" charset="0"/>
                      </a:rPr>
                      <m:t>=</m:t>
                    </m:r>
                    <m:f>
                      <m:fPr>
                        <m:ctrlPr>
                          <a:rPr lang="en-US" sz="2200" b="1" i="1" smtClean="0">
                            <a:latin typeface="Cambria Math"/>
                            <a:cs typeface="Arial" pitchFamily="34" charset="0"/>
                          </a:rPr>
                        </m:ctrlPr>
                      </m:fPr>
                      <m:num>
                        <m:r>
                          <a:rPr lang="en-US" sz="2200" b="1" i="1" smtClean="0">
                            <a:latin typeface="Cambria Math"/>
                            <a:cs typeface="Arial" pitchFamily="34" charset="0"/>
                          </a:rPr>
                          <m:t>𝟏𝟔</m:t>
                        </m:r>
                      </m:num>
                      <m:den>
                        <m:r>
                          <a:rPr lang="en-US" sz="2200" b="1" i="1" smtClean="0">
                            <a:latin typeface="Cambria Math"/>
                            <a:cs typeface="Arial" pitchFamily="34" charset="0"/>
                          </a:rPr>
                          <m:t>𝟑</m:t>
                        </m:r>
                      </m:den>
                    </m:f>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𝒁</m:t>
                    </m:r>
                  </m:oMath>
                </a14:m>
                <a:r>
                  <a:rPr lang="en-US" sz="2200" b="1" smtClean="0">
                    <a:latin typeface="Arial" pitchFamily="34" charset="0"/>
                    <a:cs typeface="Arial" pitchFamily="34" charset="0"/>
                  </a:rPr>
                  <a:t>, </a:t>
                </a:r>
                <a:r>
                  <a:rPr lang="vi-VN" sz="2200" b="1">
                    <a:latin typeface="Arial" pitchFamily="34" charset="0"/>
                    <a:cs typeface="Arial" pitchFamily="34" charset="0"/>
                  </a:rPr>
                  <a:t>mà số đỉnh phải là số nguyên nên không tồn tại đồ thị thỏa mãn điều kiện đề bài. </a:t>
                </a:r>
                <a:endParaRPr lang="vi-VN" sz="2200" b="1">
                  <a:latin typeface="Arial" pitchFamily="34" charset="0"/>
                  <a:cs typeface="Arial" pitchFamily="34"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979612" y="4684994"/>
                <a:ext cx="10040938" cy="950687"/>
              </a:xfrm>
              <a:prstGeom prst="rect">
                <a:avLst/>
              </a:prstGeom>
              <a:blipFill rotWithShape="1">
                <a:blip r:embed="rId5"/>
                <a:stretch>
                  <a:fillRect l="-486" b="-10968"/>
                </a:stretch>
              </a:blipFill>
            </p:spPr>
            <p:txBody>
              <a:bodyPr/>
              <a:lstStyle/>
              <a:p>
                <a:r>
                  <a:rPr lang="en-US">
                    <a:noFill/>
                  </a:rPr>
                  <a:t> </a:t>
                </a:r>
              </a:p>
            </p:txBody>
          </p:sp>
        </mc:Fallback>
      </mc:AlternateContent>
      <p:sp>
        <p:nvSpPr>
          <p:cNvPr id="14" name="TextBox 13"/>
          <p:cNvSpPr txBox="1"/>
          <p:nvPr/>
        </p:nvSpPr>
        <p:spPr>
          <a:xfrm>
            <a:off x="1979612" y="5600603"/>
            <a:ext cx="10040938"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không có đơn đồ thị với 12 đỉnh và 28 cạnh mà các đỉnh đều có bậc 3 hoặc 6.</a:t>
            </a:r>
            <a:endParaRPr lang="vi-VN" sz="2200" b="1">
              <a:latin typeface="Arial" pitchFamily="34" charset="0"/>
              <a:cs typeface="Arial" pitchFamily="34" charset="0"/>
            </a:endParaRPr>
          </a:p>
        </p:txBody>
      </p:sp>
    </p:spTree>
    <p:extLst>
      <p:ext uri="{BB962C8B-B14F-4D97-AF65-F5344CB8AC3E}">
        <p14:creationId xmlns:p14="http://schemas.microsoft.com/office/powerpoint/2010/main" val="3901035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23" grpId="0"/>
      <p:bldP spid="11"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Chứng minh rằng nếu G là một đơn đồ thị có ít nhất hai đỉnh thì G có ít nhất hai đỉnh cùng bậc.</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639491" y="1963072"/>
            <a:ext cx="10093721" cy="461643"/>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Giả sử G là một đơn đồ thị có n đỉnh (n ≥ 2).</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38336" y="2427098"/>
            <a:ext cx="9906000" cy="1138751"/>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G là đơn đồ thị nên mỗi đỉnh của G không có khuyên và chỉ có thể nối với các đỉnh khác không quá một cạnh, nghĩa là mỗi đỉnh của G có bậc tối đa là (n – 1) (*).</a:t>
            </a:r>
            <a:endParaRPr lang="vi-VN" sz="2200" b="1">
              <a:latin typeface="Arial" pitchFamily="34" charset="0"/>
              <a:cs typeface="Arial" pitchFamily="34" charset="0"/>
            </a:endParaRPr>
          </a:p>
        </p:txBody>
      </p:sp>
      <p:sp>
        <p:nvSpPr>
          <p:cNvPr id="13" name="TextBox 12"/>
          <p:cNvSpPr txBox="1"/>
          <p:nvPr/>
        </p:nvSpPr>
        <p:spPr>
          <a:xfrm>
            <a:off x="1938336" y="3568232"/>
            <a:ext cx="9906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Giả sử bậc của các đỉnh của G đều khác nhau. Khi đó bậc của n đỉnh của G lần lượt là 0, 1, ..., (n – 1), nghĩa là G phải có đỉnh bậc 0.</a:t>
            </a:r>
            <a:endParaRPr lang="vi-VN" sz="2200" b="1">
              <a:latin typeface="Arial" pitchFamily="34" charset="0"/>
              <a:cs typeface="Arial" pitchFamily="34" charset="0"/>
            </a:endParaRPr>
          </a:p>
        </p:txBody>
      </p:sp>
      <p:sp>
        <p:nvSpPr>
          <p:cNvPr id="15" name="TextBox 14"/>
          <p:cNvSpPr txBox="1"/>
          <p:nvPr/>
        </p:nvSpPr>
        <p:spPr>
          <a:xfrm>
            <a:off x="1938336" y="4370812"/>
            <a:ext cx="9906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G có đỉnh bậc 0 nên các đỉnh khác của G có bậc tối đa là (n – 2) (mâu thuẫn (*)).</a:t>
            </a:r>
            <a:endParaRPr lang="vi-VN" sz="2200" b="1">
              <a:latin typeface="Arial" pitchFamily="34" charset="0"/>
              <a:cs typeface="Arial" pitchFamily="34" charset="0"/>
            </a:endParaRPr>
          </a:p>
        </p:txBody>
      </p:sp>
      <p:sp>
        <p:nvSpPr>
          <p:cNvPr id="16" name="TextBox 15"/>
          <p:cNvSpPr txBox="1"/>
          <p:nvPr/>
        </p:nvSpPr>
        <p:spPr>
          <a:xfrm>
            <a:off x="1938336" y="5173393"/>
            <a:ext cx="99060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có ít nhất 2 đỉnh của G có cùng bậc.</a:t>
            </a:r>
            <a:endParaRPr lang="vi-VN" sz="2200" b="1">
              <a:latin typeface="Arial" pitchFamily="34" charset="0"/>
              <a:cs typeface="Arial" pitchFamily="34" charset="0"/>
            </a:endParaRPr>
          </a:p>
        </p:txBody>
      </p:sp>
    </p:spTree>
    <p:extLst>
      <p:ext uri="{BB962C8B-B14F-4D97-AF65-F5344CB8AC3E}">
        <p14:creationId xmlns:p14="http://schemas.microsoft.com/office/powerpoint/2010/main" val="18513647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3"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số đỉnh nhỏ nhất cần thiết để có thể xây dựng một đồ thị đầy đủ với ít nhất 1 000 cạnh.</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639491" y="1963072"/>
            <a:ext cx="10093721" cy="800197"/>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200" b="1">
                <a:latin typeface="Arial" pitchFamily="34" charset="0"/>
                <a:cs typeface="Arial" pitchFamily="34" charset="0"/>
              </a:rPr>
              <a:t>Giả sử G là một đồ thị đầy đủ có n đỉnh và có ít nhất 1 000 cạnh (n ∈ ℕ, n ≥ 2).</a:t>
            </a:r>
            <a:endParaRPr lang="vi-VN" sz="2200" b="1">
              <a:latin typeface="Arial" pitchFamily="34" charset="0"/>
              <a:cs typeface="Arial" pitchFamily="34" charset="0"/>
            </a:endParaRPr>
          </a:p>
        </p:txBody>
      </p:sp>
      <p:pic>
        <p:nvPicPr>
          <p:cNvPr id="30"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938336" y="2747449"/>
            <a:ext cx="9906000"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Vì G là đồ thị đầy đủ nên mỗi cặp đỉnh của G đều được nối với nhau bằng một cạnh, do đó mỗi đỉnh của G đều có bậc là (n – 1).</a:t>
            </a:r>
            <a:endParaRPr lang="vi-VN" sz="2200" b="1">
              <a:latin typeface="Arial" pitchFamily="34" charset="0"/>
              <a:cs typeface="Arial" pitchFamily="34" charset="0"/>
            </a:endParaRPr>
          </a:p>
        </p:txBody>
      </p:sp>
      <p:sp>
        <p:nvSpPr>
          <p:cNvPr id="12" name="TextBox 11"/>
          <p:cNvSpPr txBox="1"/>
          <p:nvPr/>
        </p:nvSpPr>
        <p:spPr>
          <a:xfrm>
            <a:off x="1938336" y="3547646"/>
            <a:ext cx="9906000"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Tổng tất cả các bậc của các đỉnh của G là n(n – 1).</a:t>
            </a:r>
            <a:endParaRPr lang="vi-VN" sz="2200" b="1">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14" name="TextBox 13"/>
              <p:cNvSpPr txBox="1"/>
              <p:nvPr/>
            </p:nvSpPr>
            <p:spPr>
              <a:xfrm>
                <a:off x="1938336" y="4009289"/>
                <a:ext cx="10099676" cy="616942"/>
              </a:xfrm>
              <a:prstGeom prst="rect">
                <a:avLst/>
              </a:prstGeom>
              <a:noFill/>
            </p:spPr>
            <p:txBody>
              <a:bodyPr wrap="square" lIns="121899" tIns="60949" rIns="121899" bIns="60949" rtlCol="0">
                <a:spAutoFit/>
              </a:bodyPr>
              <a:lstStyle/>
              <a:p>
                <a:r>
                  <a:rPr lang="vi-VN" sz="2200" b="1" smtClean="0">
                    <a:latin typeface="Arial" pitchFamily="34" charset="0"/>
                    <a:cs typeface="Arial" pitchFamily="34" charset="0"/>
                  </a:rPr>
                  <a:t>Suy ra G có số </a:t>
                </a:r>
                <a:r>
                  <a:rPr lang="vi-VN" sz="2200" b="1">
                    <a:latin typeface="Arial" pitchFamily="34" charset="0"/>
                    <a:cs typeface="Arial" pitchFamily="34" charset="0"/>
                  </a:rPr>
                  <a:t>cạnh </a:t>
                </a:r>
                <a:r>
                  <a:rPr lang="vi-VN" sz="2200" b="1" smtClean="0">
                    <a:latin typeface="Arial" pitchFamily="34" charset="0"/>
                    <a:cs typeface="Arial" pitchFamily="34" charset="0"/>
                  </a:rPr>
                  <a:t>là</a:t>
                </a:r>
                <a:r>
                  <a:rPr lang="en-US" sz="2200" b="1" smtClean="0">
                    <a:latin typeface="Arial" pitchFamily="34" charset="0"/>
                    <a:cs typeface="Arial" pitchFamily="34" charset="0"/>
                  </a:rPr>
                  <a:t>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num>
                      <m:den>
                        <m:r>
                          <a:rPr lang="en-US" sz="2200" b="1" i="1" smtClean="0">
                            <a:latin typeface="Cambria Math"/>
                            <a:cs typeface="Arial" pitchFamily="34" charset="0"/>
                          </a:rPr>
                          <m:t>𝟐</m:t>
                        </m:r>
                      </m:den>
                    </m:f>
                  </m:oMath>
                </a14:m>
                <a:r>
                  <a:rPr lang="en-US" sz="2200" b="1">
                    <a:latin typeface="Arial" pitchFamily="34" charset="0"/>
                    <a:cs typeface="Arial" pitchFamily="34" charset="0"/>
                  </a:rPr>
                  <a:t> . Vì G có ít </a:t>
                </a:r>
                <a:r>
                  <a:rPr lang="en-US" sz="2200" b="1">
                    <a:latin typeface="Arial" pitchFamily="34" charset="0"/>
                    <a:cs typeface="Arial" pitchFamily="34" charset="0"/>
                  </a:rPr>
                  <a:t>nhất </a:t>
                </a:r>
                <a:r>
                  <a:rPr lang="en-US" sz="2200" b="1" smtClean="0">
                    <a:latin typeface="Arial" pitchFamily="34" charset="0"/>
                    <a:cs typeface="Arial" pitchFamily="34" charset="0"/>
                  </a:rPr>
                  <a:t>1000 </a:t>
                </a:r>
                <a:r>
                  <a:rPr lang="en-US" sz="2200" b="1">
                    <a:latin typeface="Arial" pitchFamily="34" charset="0"/>
                    <a:cs typeface="Arial" pitchFamily="34" charset="0"/>
                  </a:rPr>
                  <a:t>cạnh </a:t>
                </a:r>
                <a:r>
                  <a:rPr lang="en-US" sz="2200" b="1" smtClean="0">
                    <a:latin typeface="Arial" pitchFamily="34" charset="0"/>
                    <a:cs typeface="Arial" pitchFamily="34" charset="0"/>
                  </a:rPr>
                  <a:t>nên </a:t>
                </a:r>
                <a14:m>
                  <m:oMath xmlns:m="http://schemas.openxmlformats.org/officeDocument/2006/math">
                    <m:f>
                      <m:fPr>
                        <m:ctrlPr>
                          <a:rPr lang="en-US" sz="2200" b="1" i="1" smtClean="0">
                            <a:latin typeface="Cambria Math"/>
                            <a:cs typeface="Arial" pitchFamily="34" charset="0"/>
                          </a:rPr>
                        </m:ctrlPr>
                      </m:fPr>
                      <m:num>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𝒏</m:t>
                        </m:r>
                        <m:r>
                          <a:rPr lang="en-US" sz="2200" b="1" i="1" smtClean="0">
                            <a:latin typeface="Cambria Math"/>
                            <a:cs typeface="Arial" pitchFamily="34" charset="0"/>
                          </a:rPr>
                          <m:t>−</m:t>
                        </m:r>
                        <m:r>
                          <a:rPr lang="en-US" sz="2200" b="1" i="1" smtClean="0">
                            <a:latin typeface="Cambria Math"/>
                            <a:cs typeface="Arial" pitchFamily="34" charset="0"/>
                          </a:rPr>
                          <m:t>𝟏</m:t>
                        </m:r>
                        <m:r>
                          <a:rPr lang="en-US" sz="2200" b="1" i="1" smtClean="0">
                            <a:latin typeface="Cambria Math"/>
                            <a:cs typeface="Arial" pitchFamily="34" charset="0"/>
                          </a:rPr>
                          <m:t>)</m:t>
                        </m:r>
                      </m:num>
                      <m:den>
                        <m:r>
                          <a:rPr lang="en-US" sz="2200" b="1" i="1" smtClean="0">
                            <a:latin typeface="Cambria Math"/>
                            <a:cs typeface="Arial" pitchFamily="34" charset="0"/>
                          </a:rPr>
                          <m:t>𝟐</m:t>
                        </m:r>
                      </m:den>
                    </m:f>
                    <m:r>
                      <a:rPr lang="en-US" sz="2200" b="1" i="1" smtClean="0">
                        <a:latin typeface="Cambria Math"/>
                        <a:ea typeface="Cambria Math"/>
                        <a:cs typeface="Arial" pitchFamily="34" charset="0"/>
                      </a:rPr>
                      <m:t>≥</m:t>
                    </m:r>
                    <m:r>
                      <a:rPr lang="en-US" sz="2200" b="1" i="1" smtClean="0">
                        <a:latin typeface="Cambria Math"/>
                        <a:ea typeface="Cambria Math"/>
                        <a:cs typeface="Arial" pitchFamily="34" charset="0"/>
                      </a:rPr>
                      <m:t>𝟏𝟎𝟎𝟎</m:t>
                    </m:r>
                  </m:oMath>
                </a14:m>
                <a:endParaRPr lang="vi-VN" sz="2200" b="1">
                  <a:latin typeface="Arial" pitchFamily="34" charset="0"/>
                  <a:cs typeface="Arial"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938336" y="4009289"/>
                <a:ext cx="10099676" cy="616942"/>
              </a:xfrm>
              <a:prstGeom prst="rect">
                <a:avLst/>
              </a:prstGeom>
              <a:blipFill rotWithShape="1">
                <a:blip r:embed="rId6"/>
                <a:stretch>
                  <a:fillRect l="-483" b="-3960"/>
                </a:stretch>
              </a:blipFill>
            </p:spPr>
            <p:txBody>
              <a:bodyPr/>
              <a:lstStyle/>
              <a:p>
                <a:r>
                  <a:rPr lang="en-US">
                    <a:noFill/>
                  </a:rPr>
                  <a:t> </a:t>
                </a:r>
              </a:p>
            </p:txBody>
          </p:sp>
        </mc:Fallback>
      </mc:AlternateContent>
      <p:sp>
        <p:nvSpPr>
          <p:cNvPr id="2" name="TextBox 1"/>
          <p:cNvSpPr txBox="1"/>
          <p:nvPr/>
        </p:nvSpPr>
        <p:spPr>
          <a:xfrm>
            <a:off x="5638800" y="2595562"/>
            <a:ext cx="184731" cy="461665"/>
          </a:xfrm>
          <a:prstGeom prst="rect">
            <a:avLst/>
          </a:prstGeom>
          <a:noFill/>
        </p:spPr>
        <p:txBody>
          <a:bodyPr wrap="none" rtlCol="0">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951149148"/>
              </p:ext>
            </p:extLst>
          </p:nvPr>
        </p:nvGraphicFramePr>
        <p:xfrm>
          <a:off x="2284412" y="4883511"/>
          <a:ext cx="2912924" cy="435578"/>
        </p:xfrm>
        <a:graphic>
          <a:graphicData uri="http://schemas.openxmlformats.org/presentationml/2006/ole">
            <mc:AlternateContent xmlns:mc="http://schemas.openxmlformats.org/markup-compatibility/2006">
              <mc:Choice xmlns:v="urn:schemas-microsoft-com:vml" Requires="v">
                <p:oleObj spid="_x0000_s187410" name="Equation" r:id="rId7" imgW="1358640" imgH="203040" progId="Equation.DSMT4">
                  <p:embed/>
                </p:oleObj>
              </mc:Choice>
              <mc:Fallback>
                <p:oleObj name="Equation" r:id="rId7" imgW="1358640" imgH="203040" progId="Equation.DSMT4">
                  <p:embed/>
                  <p:pic>
                    <p:nvPicPr>
                      <p:cNvPr id="0" name=""/>
                      <p:cNvPicPr/>
                      <p:nvPr/>
                    </p:nvPicPr>
                    <p:blipFill>
                      <a:blip r:embed="rId8"/>
                      <a:stretch>
                        <a:fillRect/>
                      </a:stretch>
                    </p:blipFill>
                    <p:spPr>
                      <a:xfrm>
                        <a:off x="2284412" y="4883511"/>
                        <a:ext cx="2912924" cy="435578"/>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986304111"/>
              </p:ext>
            </p:extLst>
          </p:nvPr>
        </p:nvGraphicFramePr>
        <p:xfrm>
          <a:off x="5408612" y="4813917"/>
          <a:ext cx="2722562" cy="461962"/>
        </p:xfrm>
        <a:graphic>
          <a:graphicData uri="http://schemas.openxmlformats.org/presentationml/2006/ole">
            <mc:AlternateContent xmlns:mc="http://schemas.openxmlformats.org/markup-compatibility/2006">
              <mc:Choice xmlns:v="urn:schemas-microsoft-com:vml" Requires="v">
                <p:oleObj spid="_x0000_s187411" name="Equation" r:id="rId9" imgW="1269720" imgH="215640" progId="Equation.DSMT4">
                  <p:embed/>
                </p:oleObj>
              </mc:Choice>
              <mc:Fallback>
                <p:oleObj name="Equation" r:id="rId9" imgW="1269720" imgH="215640" progId="Equation.DSMT4">
                  <p:embed/>
                  <p:pic>
                    <p:nvPicPr>
                      <p:cNvPr id="0" name=""/>
                      <p:cNvPicPr/>
                      <p:nvPr/>
                    </p:nvPicPr>
                    <p:blipFill>
                      <a:blip r:embed="rId10"/>
                      <a:stretch>
                        <a:fillRect/>
                      </a:stretch>
                    </p:blipFill>
                    <p:spPr>
                      <a:xfrm>
                        <a:off x="5408612" y="4813917"/>
                        <a:ext cx="2722562" cy="461962"/>
                      </a:xfrm>
                      <a:prstGeom prst="rect">
                        <a:avLst/>
                      </a:prstGeom>
                    </p:spPr>
                  </p:pic>
                </p:oleObj>
              </mc:Fallback>
            </mc:AlternateContent>
          </a:graphicData>
        </a:graphic>
      </p:graphicFrame>
      <p:sp>
        <p:nvSpPr>
          <p:cNvPr id="19" name="TextBox 18"/>
          <p:cNvSpPr txBox="1"/>
          <p:nvPr/>
        </p:nvSpPr>
        <p:spPr>
          <a:xfrm>
            <a:off x="1938336" y="5486400"/>
            <a:ext cx="9800831" cy="461643"/>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Do n là số tự nhiên nên n nhỏ nhất thỏa mãn là 46.</a:t>
            </a:r>
            <a:endParaRPr lang="vi-VN" sz="2200" b="1">
              <a:latin typeface="Arial" pitchFamily="34" charset="0"/>
              <a:cs typeface="Arial" pitchFamily="34"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2274162937"/>
              </p:ext>
            </p:extLst>
          </p:nvPr>
        </p:nvGraphicFramePr>
        <p:xfrm>
          <a:off x="8411479" y="4621935"/>
          <a:ext cx="3169227" cy="864465"/>
        </p:xfrm>
        <a:graphic>
          <a:graphicData uri="http://schemas.openxmlformats.org/presentationml/2006/ole">
            <mc:AlternateContent xmlns:mc="http://schemas.openxmlformats.org/markup-compatibility/2006">
              <mc:Choice xmlns:v="urn:schemas-microsoft-com:vml" Requires="v">
                <p:oleObj spid="_x0000_s187412" name="Equation" r:id="rId11" imgW="1625400" imgH="444240" progId="Equation.DSMT4">
                  <p:embed/>
                </p:oleObj>
              </mc:Choice>
              <mc:Fallback>
                <p:oleObj name="Equation" r:id="rId11" imgW="1625400" imgH="444240" progId="Equation.DSMT4">
                  <p:embed/>
                  <p:pic>
                    <p:nvPicPr>
                      <p:cNvPr id="0" name=""/>
                      <p:cNvPicPr/>
                      <p:nvPr/>
                    </p:nvPicPr>
                    <p:blipFill>
                      <a:blip r:embed="rId12"/>
                      <a:stretch>
                        <a:fillRect/>
                      </a:stretch>
                    </p:blipFill>
                    <p:spPr>
                      <a:xfrm>
                        <a:off x="8411479" y="4621935"/>
                        <a:ext cx="3169227" cy="864465"/>
                      </a:xfrm>
                      <a:prstGeom prst="rect">
                        <a:avLst/>
                      </a:prstGeom>
                    </p:spPr>
                  </p:pic>
                </p:oleObj>
              </mc:Fallback>
            </mc:AlternateContent>
          </a:graphicData>
        </a:graphic>
      </p:graphicFrame>
      <p:sp>
        <p:nvSpPr>
          <p:cNvPr id="21" name="TextBox 20"/>
          <p:cNvSpPr txBox="1"/>
          <p:nvPr/>
        </p:nvSpPr>
        <p:spPr>
          <a:xfrm>
            <a:off x="1938336" y="5948043"/>
            <a:ext cx="9800831" cy="800197"/>
          </a:xfrm>
          <a:prstGeom prst="rect">
            <a:avLst/>
          </a:prstGeom>
          <a:noFill/>
        </p:spPr>
        <p:txBody>
          <a:bodyPr wrap="square" lIns="121899" tIns="60949" rIns="121899" bIns="60949" rtlCol="0">
            <a:spAutoFit/>
          </a:bodyPr>
          <a:lstStyle/>
          <a:p>
            <a:r>
              <a:rPr lang="vi-VN" sz="2200" b="1">
                <a:latin typeface="Arial" pitchFamily="34" charset="0"/>
                <a:cs typeface="Arial" pitchFamily="34" charset="0"/>
              </a:rPr>
              <a:t>Vậy số đỉnh nhỏ nhất cần thiết để có thể xây dựng một đồ thị đầy đủ với ít nhất 1 000 cạnh là 46 </a:t>
            </a:r>
            <a:r>
              <a:rPr lang="vi-VN" sz="2200" b="1">
                <a:latin typeface="Arial" pitchFamily="34" charset="0"/>
                <a:cs typeface="Arial" pitchFamily="34" charset="0"/>
              </a:rPr>
              <a:t>đỉnh</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spTree>
    <p:extLst>
      <p:ext uri="{BB962C8B-B14F-4D97-AF65-F5344CB8AC3E}">
        <p14:creationId xmlns:p14="http://schemas.microsoft.com/office/powerpoint/2010/main" val="27407925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7" grpId="0"/>
      <p:bldP spid="12" grpId="0"/>
      <p:bldP spid="14"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Hãy chỉ ra ít nhất 5 đường đi từ S đến Y trong đồ thị trên Hình 2.38.</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2.24</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522412" y="2045516"/>
            <a:ext cx="6629400" cy="1231084"/>
          </a:xfrm>
          <a:prstGeom prst="rect">
            <a:avLst/>
          </a:prstGeom>
          <a:noFill/>
        </p:spPr>
        <p:txBody>
          <a:bodyPr wrap="square" lIns="121899" tIns="60949" rIns="121899" bIns="60949" rtlCol="0">
            <a:spAutoFit/>
          </a:bodyPr>
          <a:lstStyle/>
          <a:p>
            <a:pPr marL="342900" indent="-342900">
              <a:buFont typeface="Wingdings" pitchFamily="2" charset="2"/>
              <a:buChar char="v"/>
            </a:pPr>
            <a:r>
              <a:rPr lang="vi-VN" b="1">
                <a:latin typeface="Arial" pitchFamily="34" charset="0"/>
                <a:cs typeface="Arial" pitchFamily="34" charset="0"/>
              </a:rPr>
              <a:t>Năm đường đi từ S đến Y trong đồ thị trên Hình 2.38 là </a:t>
            </a:r>
            <a:r>
              <a:rPr lang="vi-VN" b="1">
                <a:solidFill>
                  <a:schemeClr val="accent2">
                    <a:lumMod val="75000"/>
                  </a:schemeClr>
                </a:solidFill>
                <a:latin typeface="Arial" pitchFamily="34" charset="0"/>
                <a:cs typeface="Arial" pitchFamily="34" charset="0"/>
              </a:rPr>
              <a:t>SVUIZY; SVIZY; SIZY; SIZWWXY; </a:t>
            </a:r>
            <a:r>
              <a:rPr lang="vi-VN" b="1">
                <a:solidFill>
                  <a:schemeClr val="accent2">
                    <a:lumMod val="75000"/>
                  </a:schemeClr>
                </a:solidFill>
                <a:latin typeface="Arial" pitchFamily="34" charset="0"/>
                <a:cs typeface="Arial" pitchFamily="34" charset="0"/>
              </a:rPr>
              <a:t>SIZXY</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84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8012" y="1448819"/>
            <a:ext cx="38290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39076" y="3868132"/>
            <a:ext cx="1406921" cy="400087"/>
          </a:xfrm>
          <a:prstGeom prst="rect">
            <a:avLst/>
          </a:prstGeom>
          <a:noFill/>
        </p:spPr>
        <p:txBody>
          <a:bodyPr wrap="square" lIns="121899" tIns="60949" rIns="121899" bIns="60949" rtlCol="0">
            <a:spAutoFit/>
          </a:bodyPr>
          <a:lstStyle/>
          <a:p>
            <a:r>
              <a:rPr lang="en-US" sz="1800" b="1" smtClean="0">
                <a:solidFill>
                  <a:srgbClr val="20310D"/>
                </a:solidFill>
                <a:latin typeface="Arial" pitchFamily="34" charset="0"/>
                <a:cs typeface="Arial" pitchFamily="34" charset="0"/>
              </a:rPr>
              <a:t>Hình 2.38</a:t>
            </a:r>
            <a:endParaRPr lang="vi-VN" sz="1800" b="1">
              <a:solidFill>
                <a:srgbClr val="20310D"/>
              </a:solidFill>
              <a:latin typeface="Arial" pitchFamily="34" charset="0"/>
              <a:cs typeface="Arial" pitchFamily="34" charset="0"/>
            </a:endParaRPr>
          </a:p>
        </p:txBody>
      </p:sp>
    </p:spTree>
    <p:extLst>
      <p:ext uri="{BB962C8B-B14F-4D97-AF65-F5344CB8AC3E}">
        <p14:creationId xmlns:p14="http://schemas.microsoft.com/office/powerpoint/2010/main" val="12544136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0886" y="1885932"/>
            <a:ext cx="35433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295893"/>
            <a:ext cx="9144000"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Kiểm tra xem các điều kiện của định lí Ore có thỏa mãn với các đồ thị trên Hình 2.39 không.</a:t>
            </a:r>
          </a:p>
        </p:txBody>
      </p:sp>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2.25</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608012" y="1981200"/>
            <a:ext cx="6858000" cy="738642"/>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Ta thấy hai đồ thị ở Hình 2.39 đều là đơn đồ thị và mỗi đồ thị đều có số đỉnh lớn hơn 3.</a:t>
            </a:r>
          </a:p>
        </p:txBody>
      </p:sp>
      <p:pic>
        <p:nvPicPr>
          <p:cNvPr id="30"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9439074" y="3657600"/>
            <a:ext cx="1406921" cy="400087"/>
          </a:xfrm>
          <a:prstGeom prst="rect">
            <a:avLst/>
          </a:prstGeom>
          <a:noFill/>
        </p:spPr>
        <p:txBody>
          <a:bodyPr wrap="square" lIns="121899" tIns="60949" rIns="121899" bIns="60949" rtlCol="0">
            <a:spAutoFit/>
          </a:bodyPr>
          <a:lstStyle/>
          <a:p>
            <a:r>
              <a:rPr lang="en-US" sz="1800" b="1" smtClean="0">
                <a:solidFill>
                  <a:schemeClr val="accent2">
                    <a:lumMod val="75000"/>
                  </a:schemeClr>
                </a:solidFill>
                <a:latin typeface="Arial" pitchFamily="34" charset="0"/>
                <a:cs typeface="Arial" pitchFamily="34" charset="0"/>
              </a:rPr>
              <a:t>Hình 2.39</a:t>
            </a:r>
            <a:endParaRPr lang="vi-VN" sz="1800" b="1">
              <a:solidFill>
                <a:schemeClr val="accent2">
                  <a:lumMod val="75000"/>
                </a:schemeClr>
              </a:solidFill>
              <a:latin typeface="Arial" pitchFamily="34" charset="0"/>
              <a:cs typeface="Arial" pitchFamily="34" charset="0"/>
            </a:endParaRPr>
          </a:p>
        </p:txBody>
      </p:sp>
      <p:sp>
        <p:nvSpPr>
          <p:cNvPr id="11" name="TextBox 10"/>
          <p:cNvSpPr txBox="1"/>
          <p:nvPr/>
        </p:nvSpPr>
        <p:spPr>
          <a:xfrm>
            <a:off x="788987" y="2664848"/>
            <a:ext cx="7467600"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Đối với Hình 2.39 a), đặt tên các đỉnh như hình </a:t>
            </a:r>
            <a:r>
              <a:rPr lang="vi-VN" sz="2000" b="1">
                <a:latin typeface="Arial" pitchFamily="34" charset="0"/>
                <a:cs typeface="Arial" pitchFamily="34" charset="0"/>
              </a:rPr>
              <a:t>vẽ</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2" name="TextBox 11"/>
          <p:cNvSpPr txBox="1"/>
          <p:nvPr/>
        </p:nvSpPr>
        <p:spPr>
          <a:xfrm>
            <a:off x="788987" y="3040719"/>
            <a:ext cx="75818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Đồ thị này có 5 đỉnh, các đỉnh đều có bậc là 3, trừ đỉnh A có bậc là 4 nên mỗi cặp đỉnh không kề nhau có tổng bậc nhỏ nhất là 6, mà 6 &gt; 5, do đó đồ thị này thỏa mãn định lí Ore. Vậy đồ thị Hình 2.39 a) có một chu trình Hamilton.</a:t>
            </a:r>
          </a:p>
        </p:txBody>
      </p:sp>
      <p:sp>
        <p:nvSpPr>
          <p:cNvPr id="13" name="TextBox 12"/>
          <p:cNvSpPr txBox="1"/>
          <p:nvPr/>
        </p:nvSpPr>
        <p:spPr>
          <a:xfrm>
            <a:off x="788987" y="4343400"/>
            <a:ext cx="11125199" cy="43086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 Đối với Hình 2.39 a), đặt tên các đỉnh như hình </a:t>
            </a:r>
            <a:r>
              <a:rPr lang="vi-VN" sz="2000" b="1">
                <a:latin typeface="Arial" pitchFamily="34" charset="0"/>
                <a:cs typeface="Arial" pitchFamily="34" charset="0"/>
              </a:rPr>
              <a:t>vẽ</a:t>
            </a:r>
            <a:r>
              <a:rPr lang="vi-VN" sz="2000" b="1" smtClean="0">
                <a:latin typeface="Arial" pitchFamily="34" charset="0"/>
                <a:cs typeface="Arial" pitchFamily="34" charset="0"/>
              </a:rPr>
              <a:t>:</a:t>
            </a:r>
            <a:endParaRPr lang="vi-VN" sz="2000" b="1">
              <a:latin typeface="Arial" pitchFamily="34" charset="0"/>
              <a:cs typeface="Arial" pitchFamily="34" charset="0"/>
            </a:endParaRPr>
          </a:p>
        </p:txBody>
      </p:sp>
      <p:sp>
        <p:nvSpPr>
          <p:cNvPr id="14" name="TextBox 13"/>
          <p:cNvSpPr txBox="1"/>
          <p:nvPr/>
        </p:nvSpPr>
        <p:spPr>
          <a:xfrm>
            <a:off x="788987" y="4719271"/>
            <a:ext cx="11125199" cy="1354195"/>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Đồ thị này có 5 đỉnh, đỉnh E và đỉnh B đều có bậc là 3, các đỉnh còn lại đều có bậc là 2 nên mỗi cặp đỉnh không kề nhau có tổng số bậc nhỏ nhất là 4 (chẳng hạn đỉnh A và đỉnh D), do đó đồ thị này không thỏa mãn định lí Ore. Tuy nhiên thì đồ thị này vẫn có chu trình Hamilton, một chu trình Hamilton của đồ thị là ABCDEA.</a:t>
            </a:r>
          </a:p>
        </p:txBody>
      </p:sp>
      <p:sp>
        <p:nvSpPr>
          <p:cNvPr id="15" name="TextBox 14"/>
          <p:cNvSpPr txBox="1"/>
          <p:nvPr/>
        </p:nvSpPr>
        <p:spPr>
          <a:xfrm>
            <a:off x="788987" y="6018473"/>
            <a:ext cx="11125199"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Do đó, ta khẳng định lại định lí Ore chỉ là một điều kiện đủ cho sự tồn tại của chu trình Hamilton.</a:t>
            </a:r>
          </a:p>
        </p:txBody>
      </p:sp>
      <p:grpSp>
        <p:nvGrpSpPr>
          <p:cNvPr id="3" name="Group 2"/>
          <p:cNvGrpSpPr/>
          <p:nvPr/>
        </p:nvGrpSpPr>
        <p:grpSpPr>
          <a:xfrm>
            <a:off x="8126413" y="1673115"/>
            <a:ext cx="1985960" cy="1822560"/>
            <a:chOff x="8126413" y="1673115"/>
            <a:chExt cx="1985960" cy="1822560"/>
          </a:xfrm>
        </p:grpSpPr>
        <p:graphicFrame>
          <p:nvGraphicFramePr>
            <p:cNvPr id="2" name="Object 1"/>
            <p:cNvGraphicFramePr>
              <a:graphicFrameLocks noChangeAspect="1"/>
            </p:cNvGraphicFramePr>
            <p:nvPr>
              <p:extLst>
                <p:ext uri="{D42A27DB-BD31-4B8C-83A1-F6EECF244321}">
                  <p14:modId xmlns:p14="http://schemas.microsoft.com/office/powerpoint/2010/main" val="3900645312"/>
                </p:ext>
              </p:extLst>
            </p:nvPr>
          </p:nvGraphicFramePr>
          <p:xfrm>
            <a:off x="9018587" y="1673115"/>
            <a:ext cx="269985" cy="269985"/>
          </p:xfrm>
          <a:graphic>
            <a:graphicData uri="http://schemas.openxmlformats.org/presentationml/2006/ole">
              <mc:AlternateContent xmlns:mc="http://schemas.openxmlformats.org/markup-compatibility/2006">
                <mc:Choice xmlns:v="urn:schemas-microsoft-com:vml" Requires="v">
                  <p:oleObj spid="_x0000_s189475" name="Equation" r:id="rId7" imgW="152280" imgH="152280" progId="Equation.DSMT4">
                    <p:embed/>
                  </p:oleObj>
                </mc:Choice>
                <mc:Fallback>
                  <p:oleObj name="Equation" r:id="rId7" imgW="152280" imgH="152280" progId="Equation.DSMT4">
                    <p:embed/>
                    <p:pic>
                      <p:nvPicPr>
                        <p:cNvPr id="0" name=""/>
                        <p:cNvPicPr/>
                        <p:nvPr/>
                      </p:nvPicPr>
                      <p:blipFill>
                        <a:blip r:embed="rId8"/>
                        <a:stretch>
                          <a:fillRect/>
                        </a:stretch>
                      </p:blipFill>
                      <p:spPr>
                        <a:xfrm>
                          <a:off x="9018587" y="1673115"/>
                          <a:ext cx="269985" cy="26998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719487460"/>
                </p:ext>
              </p:extLst>
            </p:nvPr>
          </p:nvGraphicFramePr>
          <p:xfrm>
            <a:off x="9842388" y="2296535"/>
            <a:ext cx="269985" cy="269985"/>
          </p:xfrm>
          <a:graphic>
            <a:graphicData uri="http://schemas.openxmlformats.org/presentationml/2006/ole">
              <mc:AlternateContent xmlns:mc="http://schemas.openxmlformats.org/markup-compatibility/2006">
                <mc:Choice xmlns:v="urn:schemas-microsoft-com:vml" Requires="v">
                  <p:oleObj spid="_x0000_s189476" name="Equation" r:id="rId9" imgW="152280" imgH="152280" progId="Equation.DSMT4">
                    <p:embed/>
                  </p:oleObj>
                </mc:Choice>
                <mc:Fallback>
                  <p:oleObj name="Equation" r:id="rId9" imgW="152280" imgH="152280" progId="Equation.DSMT4">
                    <p:embed/>
                    <p:pic>
                      <p:nvPicPr>
                        <p:cNvPr id="0" name=""/>
                        <p:cNvPicPr/>
                        <p:nvPr/>
                      </p:nvPicPr>
                      <p:blipFill>
                        <a:blip r:embed="rId10"/>
                        <a:stretch>
                          <a:fillRect/>
                        </a:stretch>
                      </p:blipFill>
                      <p:spPr>
                        <a:xfrm>
                          <a:off x="9842388" y="2296535"/>
                          <a:ext cx="269985" cy="269985"/>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727099939"/>
                </p:ext>
              </p:extLst>
            </p:nvPr>
          </p:nvGraphicFramePr>
          <p:xfrm>
            <a:off x="9540875" y="3165475"/>
            <a:ext cx="269875" cy="292100"/>
          </p:xfrm>
          <a:graphic>
            <a:graphicData uri="http://schemas.openxmlformats.org/presentationml/2006/ole">
              <mc:AlternateContent xmlns:mc="http://schemas.openxmlformats.org/markup-compatibility/2006">
                <mc:Choice xmlns:v="urn:schemas-microsoft-com:vml" Requires="v">
                  <p:oleObj spid="_x0000_s189477" name="Equation" r:id="rId11" imgW="152280" imgH="164880" progId="Equation.DSMT4">
                    <p:embed/>
                  </p:oleObj>
                </mc:Choice>
                <mc:Fallback>
                  <p:oleObj name="Equation" r:id="rId11" imgW="152280" imgH="164880" progId="Equation.DSMT4">
                    <p:embed/>
                    <p:pic>
                      <p:nvPicPr>
                        <p:cNvPr id="0" name=""/>
                        <p:cNvPicPr/>
                        <p:nvPr/>
                      </p:nvPicPr>
                      <p:blipFill>
                        <a:blip r:embed="rId12"/>
                        <a:stretch>
                          <a:fillRect/>
                        </a:stretch>
                      </p:blipFill>
                      <p:spPr>
                        <a:xfrm>
                          <a:off x="9540875" y="3165475"/>
                          <a:ext cx="269875" cy="2921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570945726"/>
                </p:ext>
              </p:extLst>
            </p:nvPr>
          </p:nvGraphicFramePr>
          <p:xfrm>
            <a:off x="8445500" y="3225800"/>
            <a:ext cx="292100" cy="269875"/>
          </p:xfrm>
          <a:graphic>
            <a:graphicData uri="http://schemas.openxmlformats.org/presentationml/2006/ole">
              <mc:AlternateContent xmlns:mc="http://schemas.openxmlformats.org/markup-compatibility/2006">
                <mc:Choice xmlns:v="urn:schemas-microsoft-com:vml" Requires="v">
                  <p:oleObj spid="_x0000_s189478" name="Equation" r:id="rId13" imgW="164880" imgH="152280" progId="Equation.DSMT4">
                    <p:embed/>
                  </p:oleObj>
                </mc:Choice>
                <mc:Fallback>
                  <p:oleObj name="Equation" r:id="rId13" imgW="164880" imgH="152280" progId="Equation.DSMT4">
                    <p:embed/>
                    <p:pic>
                      <p:nvPicPr>
                        <p:cNvPr id="0" name=""/>
                        <p:cNvPicPr/>
                        <p:nvPr/>
                      </p:nvPicPr>
                      <p:blipFill>
                        <a:blip r:embed="rId14"/>
                        <a:stretch>
                          <a:fillRect/>
                        </a:stretch>
                      </p:blipFill>
                      <p:spPr>
                        <a:xfrm>
                          <a:off x="8445500" y="3225800"/>
                          <a:ext cx="292100" cy="269875"/>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327897313"/>
                </p:ext>
              </p:extLst>
            </p:nvPr>
          </p:nvGraphicFramePr>
          <p:xfrm>
            <a:off x="8126413" y="2297113"/>
            <a:ext cx="269875" cy="269875"/>
          </p:xfrm>
          <a:graphic>
            <a:graphicData uri="http://schemas.openxmlformats.org/presentationml/2006/ole">
              <mc:AlternateContent xmlns:mc="http://schemas.openxmlformats.org/markup-compatibility/2006">
                <mc:Choice xmlns:v="urn:schemas-microsoft-com:vml" Requires="v">
                  <p:oleObj spid="_x0000_s189479" name="Equation" r:id="rId15" imgW="152280" imgH="152280" progId="Equation.DSMT4">
                    <p:embed/>
                  </p:oleObj>
                </mc:Choice>
                <mc:Fallback>
                  <p:oleObj name="Equation" r:id="rId15" imgW="152280" imgH="152280" progId="Equation.DSMT4">
                    <p:embed/>
                    <p:pic>
                      <p:nvPicPr>
                        <p:cNvPr id="0" name=""/>
                        <p:cNvPicPr/>
                        <p:nvPr/>
                      </p:nvPicPr>
                      <p:blipFill>
                        <a:blip r:embed="rId16"/>
                        <a:stretch>
                          <a:fillRect/>
                        </a:stretch>
                      </p:blipFill>
                      <p:spPr>
                        <a:xfrm>
                          <a:off x="8126413" y="2297113"/>
                          <a:ext cx="269875" cy="269875"/>
                        </a:xfrm>
                        <a:prstGeom prst="rect">
                          <a:avLst/>
                        </a:prstGeom>
                      </p:spPr>
                    </p:pic>
                  </p:oleObj>
                </mc:Fallback>
              </mc:AlternateContent>
            </a:graphicData>
          </a:graphic>
        </p:graphicFrame>
      </p:grpSp>
      <p:grpSp>
        <p:nvGrpSpPr>
          <p:cNvPr id="4" name="Group 3"/>
          <p:cNvGrpSpPr/>
          <p:nvPr/>
        </p:nvGrpSpPr>
        <p:grpSpPr>
          <a:xfrm>
            <a:off x="10142536" y="1650671"/>
            <a:ext cx="1954267" cy="1911642"/>
            <a:chOff x="10142536" y="1650671"/>
            <a:chExt cx="1954267" cy="1911642"/>
          </a:xfrm>
        </p:grpSpPr>
        <p:graphicFrame>
          <p:nvGraphicFramePr>
            <p:cNvPr id="23" name="Object 22"/>
            <p:cNvGraphicFramePr>
              <a:graphicFrameLocks noChangeAspect="1"/>
            </p:cNvGraphicFramePr>
            <p:nvPr>
              <p:extLst>
                <p:ext uri="{D42A27DB-BD31-4B8C-83A1-F6EECF244321}">
                  <p14:modId xmlns:p14="http://schemas.microsoft.com/office/powerpoint/2010/main" val="550238323"/>
                </p:ext>
              </p:extLst>
            </p:nvPr>
          </p:nvGraphicFramePr>
          <p:xfrm>
            <a:off x="11047412" y="1650671"/>
            <a:ext cx="269985" cy="269985"/>
          </p:xfrm>
          <a:graphic>
            <a:graphicData uri="http://schemas.openxmlformats.org/presentationml/2006/ole">
              <mc:AlternateContent xmlns:mc="http://schemas.openxmlformats.org/markup-compatibility/2006">
                <mc:Choice xmlns:v="urn:schemas-microsoft-com:vml" Requires="v">
                  <p:oleObj spid="_x0000_s189480" name="Equation" r:id="rId17" imgW="152280" imgH="152280" progId="Equation.DSMT4">
                    <p:embed/>
                  </p:oleObj>
                </mc:Choice>
                <mc:Fallback>
                  <p:oleObj name="Equation" r:id="rId17" imgW="152280" imgH="152280" progId="Equation.DSMT4">
                    <p:embed/>
                    <p:pic>
                      <p:nvPicPr>
                        <p:cNvPr id="0" name=""/>
                        <p:cNvPicPr/>
                        <p:nvPr/>
                      </p:nvPicPr>
                      <p:blipFill>
                        <a:blip r:embed="rId8"/>
                        <a:stretch>
                          <a:fillRect/>
                        </a:stretch>
                      </p:blipFill>
                      <p:spPr>
                        <a:xfrm>
                          <a:off x="11047412" y="1650671"/>
                          <a:ext cx="269985" cy="26998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38233809"/>
                </p:ext>
              </p:extLst>
            </p:nvPr>
          </p:nvGraphicFramePr>
          <p:xfrm>
            <a:off x="11826818" y="2386556"/>
            <a:ext cx="269985" cy="269985"/>
          </p:xfrm>
          <a:graphic>
            <a:graphicData uri="http://schemas.openxmlformats.org/presentationml/2006/ole">
              <mc:AlternateContent xmlns:mc="http://schemas.openxmlformats.org/markup-compatibility/2006">
                <mc:Choice xmlns:v="urn:schemas-microsoft-com:vml" Requires="v">
                  <p:oleObj spid="_x0000_s189481" name="Equation" r:id="rId18" imgW="152280" imgH="152280" progId="Equation.DSMT4">
                    <p:embed/>
                  </p:oleObj>
                </mc:Choice>
                <mc:Fallback>
                  <p:oleObj name="Equation" r:id="rId18" imgW="152280" imgH="152280" progId="Equation.DSMT4">
                    <p:embed/>
                    <p:pic>
                      <p:nvPicPr>
                        <p:cNvPr id="0" name=""/>
                        <p:cNvPicPr/>
                        <p:nvPr/>
                      </p:nvPicPr>
                      <p:blipFill>
                        <a:blip r:embed="rId10"/>
                        <a:stretch>
                          <a:fillRect/>
                        </a:stretch>
                      </p:blipFill>
                      <p:spPr>
                        <a:xfrm>
                          <a:off x="11826818" y="2386556"/>
                          <a:ext cx="269985" cy="26998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917572394"/>
                </p:ext>
              </p:extLst>
            </p:nvPr>
          </p:nvGraphicFramePr>
          <p:xfrm>
            <a:off x="11580812" y="3270213"/>
            <a:ext cx="269875" cy="292100"/>
          </p:xfrm>
          <a:graphic>
            <a:graphicData uri="http://schemas.openxmlformats.org/presentationml/2006/ole">
              <mc:AlternateContent xmlns:mc="http://schemas.openxmlformats.org/markup-compatibility/2006">
                <mc:Choice xmlns:v="urn:schemas-microsoft-com:vml" Requires="v">
                  <p:oleObj spid="_x0000_s189482" name="Equation" r:id="rId19" imgW="152280" imgH="164880" progId="Equation.DSMT4">
                    <p:embed/>
                  </p:oleObj>
                </mc:Choice>
                <mc:Fallback>
                  <p:oleObj name="Equation" r:id="rId19" imgW="152280" imgH="164880" progId="Equation.DSMT4">
                    <p:embed/>
                    <p:pic>
                      <p:nvPicPr>
                        <p:cNvPr id="0" name=""/>
                        <p:cNvPicPr/>
                        <p:nvPr/>
                      </p:nvPicPr>
                      <p:blipFill>
                        <a:blip r:embed="rId12"/>
                        <a:stretch>
                          <a:fillRect/>
                        </a:stretch>
                      </p:blipFill>
                      <p:spPr>
                        <a:xfrm>
                          <a:off x="11580812" y="3270213"/>
                          <a:ext cx="269875" cy="2921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737877189"/>
                </p:ext>
              </p:extLst>
            </p:nvPr>
          </p:nvGraphicFramePr>
          <p:xfrm>
            <a:off x="10552308" y="3292438"/>
            <a:ext cx="292100" cy="269875"/>
          </p:xfrm>
          <a:graphic>
            <a:graphicData uri="http://schemas.openxmlformats.org/presentationml/2006/ole">
              <mc:AlternateContent xmlns:mc="http://schemas.openxmlformats.org/markup-compatibility/2006">
                <mc:Choice xmlns:v="urn:schemas-microsoft-com:vml" Requires="v">
                  <p:oleObj spid="_x0000_s189483" name="Equation" r:id="rId20" imgW="164880" imgH="152280" progId="Equation.DSMT4">
                    <p:embed/>
                  </p:oleObj>
                </mc:Choice>
                <mc:Fallback>
                  <p:oleObj name="Equation" r:id="rId20" imgW="164880" imgH="152280" progId="Equation.DSMT4">
                    <p:embed/>
                    <p:pic>
                      <p:nvPicPr>
                        <p:cNvPr id="0" name=""/>
                        <p:cNvPicPr/>
                        <p:nvPr/>
                      </p:nvPicPr>
                      <p:blipFill>
                        <a:blip r:embed="rId14"/>
                        <a:stretch>
                          <a:fillRect/>
                        </a:stretch>
                      </p:blipFill>
                      <p:spPr>
                        <a:xfrm>
                          <a:off x="10552308" y="3292438"/>
                          <a:ext cx="292100" cy="26987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301720390"/>
                </p:ext>
              </p:extLst>
            </p:nvPr>
          </p:nvGraphicFramePr>
          <p:xfrm>
            <a:off x="10142536" y="2296590"/>
            <a:ext cx="269875" cy="269875"/>
          </p:xfrm>
          <a:graphic>
            <a:graphicData uri="http://schemas.openxmlformats.org/presentationml/2006/ole">
              <mc:AlternateContent xmlns:mc="http://schemas.openxmlformats.org/markup-compatibility/2006">
                <mc:Choice xmlns:v="urn:schemas-microsoft-com:vml" Requires="v">
                  <p:oleObj spid="_x0000_s189484" name="Equation" r:id="rId21" imgW="152280" imgH="152280" progId="Equation.DSMT4">
                    <p:embed/>
                  </p:oleObj>
                </mc:Choice>
                <mc:Fallback>
                  <p:oleObj name="Equation" r:id="rId21" imgW="152280" imgH="152280" progId="Equation.DSMT4">
                    <p:embed/>
                    <p:pic>
                      <p:nvPicPr>
                        <p:cNvPr id="0" name=""/>
                        <p:cNvPicPr/>
                        <p:nvPr/>
                      </p:nvPicPr>
                      <p:blipFill>
                        <a:blip r:embed="rId16"/>
                        <a:stretch>
                          <a:fillRect/>
                        </a:stretch>
                      </p:blipFill>
                      <p:spPr>
                        <a:xfrm>
                          <a:off x="10142536" y="2296590"/>
                          <a:ext cx="269875" cy="269875"/>
                        </a:xfrm>
                        <a:prstGeom prst="rect">
                          <a:avLst/>
                        </a:prstGeom>
                      </p:spPr>
                    </p:pic>
                  </p:oleObj>
                </mc:Fallback>
              </mc:AlternateContent>
            </a:graphicData>
          </a:graphic>
        </p:graphicFrame>
      </p:grpSp>
    </p:spTree>
    <p:extLst>
      <p:ext uri="{BB962C8B-B14F-4D97-AF65-F5344CB8AC3E}">
        <p14:creationId xmlns:p14="http://schemas.microsoft.com/office/powerpoint/2010/main" val="3985195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0" y="157505"/>
            <a:ext cx="9837881" cy="1290295"/>
          </a:xfrm>
          <a:prstGeom prst="roundRect">
            <a:avLst>
              <a:gd name="adj" fmla="val 5195"/>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436812" y="391202"/>
            <a:ext cx="9144000" cy="523198"/>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Tìm một chu trình Euler trong đồ thị trên Hình 2.40.</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138453"/>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79417" y="443253"/>
            <a:ext cx="1453348"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2.26</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26" name="TextBox 25"/>
          <p:cNvSpPr txBox="1"/>
          <p:nvPr/>
        </p:nvSpPr>
        <p:spPr>
          <a:xfrm>
            <a:off x="1106091" y="2049294"/>
            <a:ext cx="7391400" cy="1046418"/>
          </a:xfrm>
          <a:prstGeom prst="rect">
            <a:avLst/>
          </a:prstGeom>
          <a:noFill/>
        </p:spPr>
        <p:txBody>
          <a:bodyPr wrap="square" lIns="121899" tIns="60949" rIns="121899" bIns="60949" rtlCol="0">
            <a:spAutoFit/>
          </a:bodyPr>
          <a:lstStyle/>
          <a:p>
            <a:pPr marL="342900" indent="-342900">
              <a:buFont typeface="Wingdings" pitchFamily="2" charset="2"/>
              <a:buChar char="v"/>
            </a:pPr>
            <a:r>
              <a:rPr lang="vi-VN" sz="2000" b="1">
                <a:latin typeface="Arial" pitchFamily="34" charset="0"/>
                <a:cs typeface="Arial" pitchFamily="34" charset="0"/>
              </a:rPr>
              <a:t>Ta thấy đồ thị Hình 2.40 liên thông và mọi đỉnh của đồ thị này đều có bậc chẵn nên theo định lí Euler thì đồ thị này có một chu trình Euler.</a:t>
            </a:r>
          </a:p>
        </p:txBody>
      </p:sp>
      <p:pic>
        <p:nvPicPr>
          <p:cNvPr id="30"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968" y="158778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394085" y="3147558"/>
            <a:ext cx="6886575" cy="738642"/>
          </a:xfrm>
          <a:prstGeom prst="rect">
            <a:avLst/>
          </a:prstGeom>
          <a:noFill/>
        </p:spPr>
        <p:txBody>
          <a:bodyPr wrap="square" lIns="121899" tIns="60949" rIns="121899" bIns="60949" rtlCol="0">
            <a:spAutoFit/>
          </a:bodyPr>
          <a:lstStyle/>
          <a:p>
            <a:r>
              <a:rPr lang="vi-VN" sz="2000" b="1">
                <a:latin typeface="Arial" pitchFamily="34" charset="0"/>
                <a:cs typeface="Arial" pitchFamily="34" charset="0"/>
              </a:rPr>
              <a:t>Một chu trình Euler trong đồ thị trên Hình 2.40 là </a:t>
            </a:r>
            <a:r>
              <a:rPr lang="vi-VN" sz="2000" b="1">
                <a:solidFill>
                  <a:schemeClr val="accent2">
                    <a:lumMod val="75000"/>
                  </a:schemeClr>
                </a:solidFill>
                <a:latin typeface="Arial" pitchFamily="34" charset="0"/>
                <a:cs typeface="Arial" pitchFamily="34" charset="0"/>
              </a:rPr>
              <a:t>ABCDEFAECA.</a:t>
            </a:r>
          </a:p>
        </p:txBody>
      </p:sp>
      <p:pic>
        <p:nvPicPr>
          <p:cNvPr id="1904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0012" y="1509800"/>
            <a:ext cx="27813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9716691" y="4572000"/>
            <a:ext cx="1406921" cy="400087"/>
          </a:xfrm>
          <a:prstGeom prst="rect">
            <a:avLst/>
          </a:prstGeom>
          <a:noFill/>
        </p:spPr>
        <p:txBody>
          <a:bodyPr wrap="square" lIns="121899" tIns="60949" rIns="121899" bIns="60949" rtlCol="0">
            <a:spAutoFit/>
          </a:bodyPr>
          <a:lstStyle/>
          <a:p>
            <a:r>
              <a:rPr lang="en-US" sz="1800" b="1" smtClean="0">
                <a:solidFill>
                  <a:srgbClr val="C00000"/>
                </a:solidFill>
                <a:latin typeface="Arial" pitchFamily="34" charset="0"/>
                <a:cs typeface="Arial" pitchFamily="34" charset="0"/>
              </a:rPr>
              <a:t>Hình 2.40</a:t>
            </a:r>
            <a:endParaRPr lang="vi-VN" sz="1800" b="1">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36308061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39841</TotalTime>
  <Words>1434</Words>
  <Application>Microsoft Office PowerPoint</Application>
  <PresentationFormat>Custom</PresentationFormat>
  <Paragraphs>83</Paragraphs>
  <Slides>12</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Office Theme</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2422</cp:revision>
  <dcterms:created xsi:type="dcterms:W3CDTF">2021-08-04T05:24:17Z</dcterms:created>
  <dcterms:modified xsi:type="dcterms:W3CDTF">2023-07-25T12:07:58Z</dcterms:modified>
</cp:coreProperties>
</file>