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952" r:id="rId2"/>
    <p:sldId id="809" r:id="rId3"/>
    <p:sldId id="937" r:id="rId4"/>
    <p:sldId id="852" r:id="rId5"/>
    <p:sldId id="1003" r:id="rId6"/>
    <p:sldId id="1004" r:id="rId7"/>
    <p:sldId id="989" r:id="rId8"/>
    <p:sldId id="990" r:id="rId9"/>
    <p:sldId id="1005" r:id="rId10"/>
    <p:sldId id="962" r:id="rId11"/>
    <p:sldId id="961" r:id="rId12"/>
    <p:sldId id="959" r:id="rId13"/>
    <p:sldId id="1006" r:id="rId14"/>
    <p:sldId id="1007" r:id="rId15"/>
    <p:sldId id="1008" r:id="rId16"/>
    <p:sldId id="1009" r:id="rId17"/>
    <p:sldId id="1010" r:id="rId18"/>
    <p:sldId id="956" r:id="rId19"/>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952"/>
            <p14:sldId id="809"/>
            <p14:sldId id="937"/>
            <p14:sldId id="852"/>
            <p14:sldId id="1003"/>
            <p14:sldId id="1004"/>
            <p14:sldId id="989"/>
            <p14:sldId id="990"/>
            <p14:sldId id="1005"/>
            <p14:sldId id="962"/>
            <p14:sldId id="961"/>
            <p14:sldId id="959"/>
            <p14:sldId id="1006"/>
            <p14:sldId id="1007"/>
            <p14:sldId id="1008"/>
            <p14:sldId id="1009"/>
            <p14:sldId id="1010"/>
            <p14:sldId id="95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5997"/>
    <a:srgbClr val="0F3D13"/>
    <a:srgbClr val="FDEDD3"/>
    <a:srgbClr val="1D5E75"/>
    <a:srgbClr val="FEF5E6"/>
    <a:srgbClr val="FDEED3"/>
    <a:srgbClr val="FBE99F"/>
    <a:srgbClr val="E3E6E2"/>
    <a:srgbClr val="FEF6F0"/>
    <a:srgbClr val="D3DD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30" autoAdjust="0"/>
    <p:restoredTop sz="93915" autoAdjust="0"/>
  </p:normalViewPr>
  <p:slideViewPr>
    <p:cSldViewPr>
      <p:cViewPr>
        <p:scale>
          <a:sx n="100" d="100"/>
          <a:sy n="100" d="100"/>
        </p:scale>
        <p:origin x="-420" y="-246"/>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24/07/2023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a:t>
            </a:fld>
            <a:endParaRPr lang="en-US"/>
          </a:p>
        </p:txBody>
      </p:sp>
    </p:spTree>
    <p:extLst>
      <p:ext uri="{BB962C8B-B14F-4D97-AF65-F5344CB8AC3E}">
        <p14:creationId xmlns:p14="http://schemas.microsoft.com/office/powerpoint/2010/main" val="84071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12</a:t>
            </a:fld>
            <a:endParaRPr lang="en-US"/>
          </a:p>
        </p:txBody>
      </p:sp>
    </p:spTree>
    <p:extLst>
      <p:ext uri="{BB962C8B-B14F-4D97-AF65-F5344CB8AC3E}">
        <p14:creationId xmlns:p14="http://schemas.microsoft.com/office/powerpoint/2010/main" val="553282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13</a:t>
            </a:fld>
            <a:endParaRPr lang="en-US"/>
          </a:p>
        </p:txBody>
      </p:sp>
    </p:spTree>
    <p:extLst>
      <p:ext uri="{BB962C8B-B14F-4D97-AF65-F5344CB8AC3E}">
        <p14:creationId xmlns:p14="http://schemas.microsoft.com/office/powerpoint/2010/main" val="553282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14</a:t>
            </a:fld>
            <a:endParaRPr lang="en-US"/>
          </a:p>
        </p:txBody>
      </p:sp>
    </p:spTree>
    <p:extLst>
      <p:ext uri="{BB962C8B-B14F-4D97-AF65-F5344CB8AC3E}">
        <p14:creationId xmlns:p14="http://schemas.microsoft.com/office/powerpoint/2010/main" val="553282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15</a:t>
            </a:fld>
            <a:endParaRPr lang="en-US"/>
          </a:p>
        </p:txBody>
      </p:sp>
    </p:spTree>
    <p:extLst>
      <p:ext uri="{BB962C8B-B14F-4D97-AF65-F5344CB8AC3E}">
        <p14:creationId xmlns:p14="http://schemas.microsoft.com/office/powerpoint/2010/main" val="553282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16</a:t>
            </a:fld>
            <a:endParaRPr lang="en-US"/>
          </a:p>
        </p:txBody>
      </p:sp>
    </p:spTree>
    <p:extLst>
      <p:ext uri="{BB962C8B-B14F-4D97-AF65-F5344CB8AC3E}">
        <p14:creationId xmlns:p14="http://schemas.microsoft.com/office/powerpoint/2010/main" val="5532822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17</a:t>
            </a:fld>
            <a:endParaRPr lang="en-US"/>
          </a:p>
        </p:txBody>
      </p:sp>
    </p:spTree>
    <p:extLst>
      <p:ext uri="{BB962C8B-B14F-4D97-AF65-F5344CB8AC3E}">
        <p14:creationId xmlns:p14="http://schemas.microsoft.com/office/powerpoint/2010/main" val="5532822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18</a:t>
            </a:fld>
            <a:endParaRPr lang="en-US"/>
          </a:p>
        </p:txBody>
      </p:sp>
    </p:spTree>
    <p:extLst>
      <p:ext uri="{BB962C8B-B14F-4D97-AF65-F5344CB8AC3E}">
        <p14:creationId xmlns:p14="http://schemas.microsoft.com/office/powerpoint/2010/main" val="1143432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9</a:t>
            </a:fld>
            <a:endParaRPr lang="en-US"/>
          </a:p>
        </p:txBody>
      </p:sp>
    </p:spTree>
    <p:extLst>
      <p:ext uri="{BB962C8B-B14F-4D97-AF65-F5344CB8AC3E}">
        <p14:creationId xmlns:p14="http://schemas.microsoft.com/office/powerpoint/2010/main" val="818611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24/07/2023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24/07/2023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24/07/2023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24/07/2023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24/07/2023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11894-28B8-4005-BA35-73238799DD5F}" type="datetimeFigureOut">
              <a:rPr lang="en-US" smtClean="0"/>
              <a:t>24/07/2023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11894-28B8-4005-BA35-73238799DD5F}" type="datetimeFigureOut">
              <a:rPr lang="en-US" smtClean="0"/>
              <a:t>24/07/2023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11894-28B8-4005-BA35-73238799DD5F}" type="datetimeFigureOut">
              <a:rPr lang="en-US" smtClean="0"/>
              <a:t>24/07/2023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24/07/2023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24/07/2023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24/07/2023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24/07/2023</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0.emf"/><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3.emf"/><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3.emf"/><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4.emf"/><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4.emf"/><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5.emf"/><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6.emf"/><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2.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3.emf"/><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image" Target="../media/image13.png"/><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4.pn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5484812" y="2514600"/>
            <a:ext cx="6172200" cy="1139637"/>
          </a:xfrm>
          <a:prstGeom prst="roundRect">
            <a:avLst>
              <a:gd name="adj" fmla="val 12012"/>
            </a:avLst>
          </a:prstGeom>
          <a:solidFill>
            <a:schemeClr val="bg1"/>
          </a:solidFill>
          <a:ln w="3175">
            <a:solidFill>
              <a:schemeClr val="tx1"/>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23179" t="17288" r="27814" b="50000"/>
          <a:stretch/>
        </p:blipFill>
        <p:spPr>
          <a:xfrm>
            <a:off x="183271" y="188710"/>
            <a:ext cx="2939341" cy="573290"/>
          </a:xfrm>
          <a:prstGeom prst="rect">
            <a:avLst/>
          </a:prstGeom>
        </p:spPr>
      </p:pic>
      <p:cxnSp>
        <p:nvCxnSpPr>
          <p:cNvPr id="9" name="Straight Connector 8"/>
          <p:cNvCxnSpPr/>
          <p:nvPr/>
        </p:nvCxnSpPr>
        <p:spPr>
          <a:xfrm>
            <a:off x="531812" y="762000"/>
            <a:ext cx="228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0349" y="838200"/>
            <a:ext cx="1864801"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2654" r="3525" b="14286"/>
          <a:stretch/>
        </p:blipFill>
        <p:spPr bwMode="auto">
          <a:xfrm>
            <a:off x="5103812" y="1676400"/>
            <a:ext cx="5565343" cy="736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4"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l="4255" r="4208" b="14144"/>
          <a:stretch/>
        </p:blipFill>
        <p:spPr bwMode="auto">
          <a:xfrm>
            <a:off x="5561012" y="2648816"/>
            <a:ext cx="6010275" cy="96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5" name="Picture 5"/>
          <p:cNvPicPr>
            <a:picLocks noChangeAspect="1" noChangeArrowheads="1"/>
          </p:cNvPicPr>
          <p:nvPr/>
        </p:nvPicPr>
        <p:blipFill rotWithShape="1">
          <a:blip r:embed="rId8">
            <a:extLst>
              <a:ext uri="{28A0092B-C50C-407E-A947-70E740481C1C}">
                <a14:useLocalDpi xmlns:a14="http://schemas.microsoft.com/office/drawing/2010/main" val="0"/>
              </a:ext>
            </a:extLst>
          </a:blip>
          <a:srcRect b="10113"/>
          <a:stretch/>
        </p:blipFill>
        <p:spPr bwMode="auto">
          <a:xfrm>
            <a:off x="4139477" y="2476500"/>
            <a:ext cx="1319068" cy="1260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91669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4212" y="2067924"/>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103187" y="685800"/>
            <a:ext cx="11782425" cy="1481229"/>
            <a:chOff x="150812" y="766671"/>
            <a:chExt cx="11782425" cy="1481229"/>
          </a:xfrm>
        </p:grpSpPr>
        <p:sp>
          <p:nvSpPr>
            <p:cNvPr id="8" name="Rounded Rectangle 7"/>
            <p:cNvSpPr/>
            <p:nvPr/>
          </p:nvSpPr>
          <p:spPr>
            <a:xfrm>
              <a:off x="1941512" y="914400"/>
              <a:ext cx="9982199" cy="1120407"/>
            </a:xfrm>
            <a:prstGeom prst="roundRect">
              <a:avLst>
                <a:gd name="adj" fmla="val 5381"/>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0" name="TextBox 9"/>
            <p:cNvSpPr txBox="1"/>
            <p:nvPr/>
          </p:nvSpPr>
          <p:spPr>
            <a:xfrm>
              <a:off x="2111374" y="1138557"/>
              <a:ext cx="9821863" cy="461643"/>
            </a:xfrm>
            <a:prstGeom prst="rect">
              <a:avLst/>
            </a:prstGeom>
            <a:noFill/>
          </p:spPr>
          <p:txBody>
            <a:bodyPr wrap="square" lIns="121899" tIns="60949" rIns="121899" bIns="60949" rtlCol="0">
              <a:spAutoFit/>
            </a:bodyPr>
            <a:lstStyle/>
            <a:p>
              <a:pPr algn="just"/>
              <a:r>
                <a:rPr lang="vi-VN" sz="2200" b="1">
                  <a:latin typeface="Arial" pitchFamily="34" charset="0"/>
                  <a:cs typeface="Arial" pitchFamily="34" charset="0"/>
                </a:rPr>
                <a:t>Giải bài toán người đưa thư đối với đồ thị có trọng số trên Hình 2.32.</a:t>
              </a:r>
              <a:endParaRPr lang="vi-VN" sz="2200" b="1">
                <a:latin typeface="Arial" pitchFamily="34" charset="0"/>
                <a:cs typeface="Arial" pitchFamily="34" charset="0"/>
              </a:endParaRPr>
            </a:p>
          </p:txBody>
        </p:sp>
        <p:pic>
          <p:nvPicPr>
            <p:cNvPr id="1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2" y="766671"/>
              <a:ext cx="1697706" cy="148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18526" y="1172170"/>
              <a:ext cx="5908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17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094" y="1070239"/>
              <a:ext cx="1319140" cy="48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 name="TextBox 13"/>
          <p:cNvSpPr txBox="1"/>
          <p:nvPr/>
        </p:nvSpPr>
        <p:spPr>
          <a:xfrm>
            <a:off x="150812" y="2590800"/>
            <a:ext cx="7467599" cy="1107996"/>
          </a:xfrm>
          <a:prstGeom prst="rect">
            <a:avLst/>
          </a:prstGeom>
          <a:noFill/>
        </p:spPr>
        <p:txBody>
          <a:bodyPr wrap="square" rtlCol="0">
            <a:spAutoFit/>
          </a:bodyPr>
          <a:lstStyle/>
          <a:p>
            <a:pPr marL="342900" indent="-342900" algn="just">
              <a:buFont typeface="Wingdings" pitchFamily="2" charset="2"/>
              <a:buChar char="v"/>
            </a:pPr>
            <a:r>
              <a:rPr lang="vi-VN" sz="2200" b="1">
                <a:latin typeface="Arial" pitchFamily="34" charset="0"/>
                <a:cs typeface="Arial" pitchFamily="34" charset="0"/>
              </a:rPr>
              <a:t>Đồ thị Hình 2.32 chỉ có hai đỉnh bậc lẻ là A và D nên ta có thể tìm được một đường đi Euler từ A đến D (đường đi này đi qua mỗi cạnh đúng một lần).</a:t>
            </a:r>
            <a:endParaRPr lang="vi-VN" sz="2200" b="1">
              <a:solidFill>
                <a:srgbClr val="FF0000"/>
              </a:solidFill>
              <a:latin typeface="Arial" pitchFamily="34" charset="0"/>
              <a:cs typeface="Arial" pitchFamily="34" charset="0"/>
            </a:endParaRPr>
          </a:p>
        </p:txBody>
      </p:sp>
      <p:sp>
        <p:nvSpPr>
          <p:cNvPr id="18" name="TextBox 17"/>
          <p:cNvSpPr txBox="1"/>
          <p:nvPr/>
        </p:nvSpPr>
        <p:spPr>
          <a:xfrm>
            <a:off x="426576" y="3742709"/>
            <a:ext cx="7877636" cy="769441"/>
          </a:xfrm>
          <a:prstGeom prst="rect">
            <a:avLst/>
          </a:prstGeom>
          <a:noFill/>
        </p:spPr>
        <p:txBody>
          <a:bodyPr wrap="square" rtlCol="0">
            <a:spAutoFit/>
          </a:bodyPr>
          <a:lstStyle/>
          <a:p>
            <a:pPr algn="just"/>
            <a:r>
              <a:rPr lang="vi-VN" sz="2200" b="1">
                <a:latin typeface="Arial" pitchFamily="34" charset="0"/>
                <a:cs typeface="Arial" pitchFamily="34" charset="0"/>
              </a:rPr>
              <a:t>Một đường đi Euler từ A đến D là AFEABEDBCD và tổng độ dài của </a:t>
            </a:r>
            <a:r>
              <a:rPr lang="vi-VN" sz="2200" b="1">
                <a:latin typeface="Arial" pitchFamily="34" charset="0"/>
                <a:cs typeface="Arial" pitchFamily="34" charset="0"/>
              </a:rPr>
              <a:t>nó </a:t>
            </a:r>
            <a:r>
              <a:rPr lang="vi-VN" sz="2200" b="1" smtClean="0">
                <a:latin typeface="Arial" pitchFamily="34" charset="0"/>
                <a:cs typeface="Arial" pitchFamily="34" charset="0"/>
              </a:rPr>
              <a:t>là</a:t>
            </a:r>
            <a:r>
              <a:rPr lang="en-US" sz="2200" b="1" smtClean="0">
                <a:latin typeface="Arial" pitchFamily="34" charset="0"/>
                <a:cs typeface="Arial" pitchFamily="34" charset="0"/>
              </a:rPr>
              <a:t> </a:t>
            </a:r>
            <a:r>
              <a:rPr lang="vi-VN" sz="2200" b="1" smtClean="0">
                <a:latin typeface="Arial" pitchFamily="34" charset="0"/>
                <a:cs typeface="Arial" pitchFamily="34" charset="0"/>
              </a:rPr>
              <a:t>10 </a:t>
            </a:r>
            <a:r>
              <a:rPr lang="vi-VN" sz="2200" b="1">
                <a:latin typeface="Arial" pitchFamily="34" charset="0"/>
                <a:cs typeface="Arial" pitchFamily="34" charset="0"/>
              </a:rPr>
              <a:t>+ 9 + 7 + 2 + 8 + 16 + 15 + 3 + 4 = 74.</a:t>
            </a:r>
            <a:endParaRPr lang="vi-VN" sz="2200" b="1">
              <a:latin typeface="Arial" pitchFamily="34" charset="0"/>
              <a:cs typeface="Arial" pitchFamily="34" charset="0"/>
            </a:endParaRPr>
          </a:p>
        </p:txBody>
      </p:sp>
      <p:sp>
        <p:nvSpPr>
          <p:cNvPr id="19" name="AutoShape 4"/>
          <p:cNvSpPr>
            <a:spLocks noChangeArrowheads="1"/>
          </p:cNvSpPr>
          <p:nvPr/>
        </p:nvSpPr>
        <p:spPr bwMode="gray">
          <a:xfrm>
            <a:off x="447214" y="95249"/>
            <a:ext cx="45041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1900" b="1" smtClean="0">
                <a:solidFill>
                  <a:schemeClr val="bg1"/>
                </a:solidFill>
                <a:latin typeface="Arial" pitchFamily="34" charset="0"/>
                <a:cs typeface="Arial" pitchFamily="34" charset="0"/>
              </a:rPr>
              <a:t>2 . BÀI TOÁN NGƯỜI ĐƯA THƯ</a:t>
            </a:r>
            <a:endParaRPr lang="vi-VN" sz="1900" b="1">
              <a:solidFill>
                <a:schemeClr val="bg1"/>
              </a:solidFill>
              <a:latin typeface="Arial" pitchFamily="34" charset="0"/>
              <a:cs typeface="Arial" pitchFamily="34" charset="0"/>
            </a:endParaRPr>
          </a:p>
        </p:txBody>
      </p:sp>
      <p:grpSp>
        <p:nvGrpSpPr>
          <p:cNvPr id="4" name="Group 3"/>
          <p:cNvGrpSpPr/>
          <p:nvPr/>
        </p:nvGrpSpPr>
        <p:grpSpPr>
          <a:xfrm>
            <a:off x="7739639" y="1981200"/>
            <a:ext cx="4450773" cy="2463212"/>
            <a:chOff x="7739639" y="1981200"/>
            <a:chExt cx="4450773" cy="2463212"/>
          </a:xfrm>
        </p:grpSpPr>
        <p:sp>
          <p:nvSpPr>
            <p:cNvPr id="17" name="TextBox 16"/>
            <p:cNvSpPr txBox="1"/>
            <p:nvPr/>
          </p:nvSpPr>
          <p:spPr>
            <a:xfrm>
              <a:off x="9336076" y="4105858"/>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a:t>
              </a:r>
              <a:r>
                <a:rPr lang="en-US" sz="1600" b="1" smtClean="0">
                  <a:solidFill>
                    <a:srgbClr val="FF0000"/>
                  </a:solidFill>
                  <a:latin typeface="Arial" pitchFamily="34" charset="0"/>
                  <a:cs typeface="Arial" pitchFamily="34" charset="0"/>
                </a:rPr>
                <a:t>2.32</a:t>
              </a:r>
              <a:endParaRPr lang="en-US" sz="1600" b="1">
                <a:solidFill>
                  <a:srgbClr val="FF0000"/>
                </a:solidFill>
                <a:latin typeface="Arial" pitchFamily="34" charset="0"/>
                <a:cs typeface="Arial" pitchFamily="34" charset="0"/>
              </a:endParaRPr>
            </a:p>
          </p:txBody>
        </p:sp>
        <p:pic>
          <p:nvPicPr>
            <p:cNvPr id="3891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39639" y="1981200"/>
              <a:ext cx="4450773" cy="219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0" name="TextBox 19"/>
          <p:cNvSpPr txBox="1"/>
          <p:nvPr/>
        </p:nvSpPr>
        <p:spPr>
          <a:xfrm>
            <a:off x="426576" y="4556063"/>
            <a:ext cx="8695198" cy="1107996"/>
          </a:xfrm>
          <a:prstGeom prst="rect">
            <a:avLst/>
          </a:prstGeom>
          <a:noFill/>
        </p:spPr>
        <p:txBody>
          <a:bodyPr wrap="square" rtlCol="0">
            <a:spAutoFit/>
          </a:bodyPr>
          <a:lstStyle/>
          <a:p>
            <a:pPr algn="just"/>
            <a:r>
              <a:rPr lang="vi-VN" sz="2200" b="1">
                <a:latin typeface="Arial" pitchFamily="34" charset="0"/>
                <a:cs typeface="Arial" pitchFamily="34" charset="0"/>
              </a:rPr>
              <a:t>Để quay trở lại điểm xuất phát và có đường đi ngắn nhất, ta cần tìm một đường đi ngắn nhất từ D đến A theo thuật toán gắn nhãn vĩnh viễn.</a:t>
            </a:r>
            <a:endParaRPr lang="vi-VN" sz="2200" b="1">
              <a:latin typeface="Arial" pitchFamily="34" charset="0"/>
              <a:cs typeface="Arial" pitchFamily="34" charset="0"/>
            </a:endParaRPr>
          </a:p>
        </p:txBody>
      </p:sp>
      <p:sp>
        <p:nvSpPr>
          <p:cNvPr id="21" name="TextBox 20"/>
          <p:cNvSpPr txBox="1"/>
          <p:nvPr/>
        </p:nvSpPr>
        <p:spPr>
          <a:xfrm>
            <a:off x="426576" y="5707972"/>
            <a:ext cx="10371598" cy="430887"/>
          </a:xfrm>
          <a:prstGeom prst="rect">
            <a:avLst/>
          </a:prstGeom>
          <a:noFill/>
        </p:spPr>
        <p:txBody>
          <a:bodyPr wrap="square" rtlCol="0">
            <a:spAutoFit/>
          </a:bodyPr>
          <a:lstStyle/>
          <a:p>
            <a:pPr algn="just"/>
            <a:r>
              <a:rPr lang="vi-VN" sz="2200" b="1">
                <a:latin typeface="Arial" pitchFamily="34" charset="0"/>
                <a:cs typeface="Arial" pitchFamily="34" charset="0"/>
              </a:rPr>
              <a:t>Đường đi ngắn nhất từ D đến A là DCBA và có độ dài là 4 + 3 + 2 = 9.</a:t>
            </a:r>
            <a:endParaRPr lang="vi-VN" sz="2200" b="1">
              <a:latin typeface="Arial" pitchFamily="34" charset="0"/>
              <a:cs typeface="Arial" pitchFamily="34" charset="0"/>
            </a:endParaRPr>
          </a:p>
        </p:txBody>
      </p:sp>
      <p:sp>
        <p:nvSpPr>
          <p:cNvPr id="22" name="TextBox 21"/>
          <p:cNvSpPr txBox="1"/>
          <p:nvPr/>
        </p:nvSpPr>
        <p:spPr>
          <a:xfrm>
            <a:off x="426576" y="6182773"/>
            <a:ext cx="10371598" cy="430887"/>
          </a:xfrm>
          <a:prstGeom prst="rect">
            <a:avLst/>
          </a:prstGeom>
          <a:noFill/>
        </p:spPr>
        <p:txBody>
          <a:bodyPr wrap="square" rtlCol="0">
            <a:spAutoFit/>
          </a:bodyPr>
          <a:lstStyle/>
          <a:p>
            <a:pPr algn="just"/>
            <a:r>
              <a:rPr lang="vi-VN" sz="2200" b="1">
                <a:latin typeface="Arial" pitchFamily="34" charset="0"/>
                <a:cs typeface="Arial" pitchFamily="34" charset="0"/>
              </a:rPr>
              <a:t>Vậy một chu trình cần tìm là </a:t>
            </a:r>
            <a:r>
              <a:rPr lang="vi-VN" sz="2200" b="1">
                <a:solidFill>
                  <a:schemeClr val="accent2">
                    <a:lumMod val="75000"/>
                  </a:schemeClr>
                </a:solidFill>
                <a:latin typeface="Arial" pitchFamily="34" charset="0"/>
                <a:cs typeface="Arial" pitchFamily="34" charset="0"/>
              </a:rPr>
              <a:t>AFEABEDBCDCBA</a:t>
            </a:r>
            <a:r>
              <a:rPr lang="vi-VN" sz="2200" b="1">
                <a:latin typeface="Arial" pitchFamily="34" charset="0"/>
                <a:cs typeface="Arial" pitchFamily="34" charset="0"/>
              </a:rPr>
              <a:t> và có độ dài là 74 + 9 = </a:t>
            </a:r>
            <a:r>
              <a:rPr lang="vi-VN" sz="2200" b="1">
                <a:solidFill>
                  <a:schemeClr val="accent2">
                    <a:lumMod val="75000"/>
                  </a:schemeClr>
                </a:solidFill>
                <a:latin typeface="Arial" pitchFamily="34" charset="0"/>
                <a:cs typeface="Arial" pitchFamily="34" charset="0"/>
              </a:rPr>
              <a:t>83</a:t>
            </a:r>
            <a:r>
              <a:rPr lang="vi-VN" sz="2200" b="1">
                <a:latin typeface="Arial" pitchFamily="34" charset="0"/>
                <a:cs typeface="Arial" pitchFamily="34" charset="0"/>
              </a:rPr>
              <a:t>.</a:t>
            </a:r>
            <a:endParaRPr lang="vi-VN" sz="2200" b="1">
              <a:latin typeface="Arial" pitchFamily="34" charset="0"/>
              <a:cs typeface="Arial" pitchFamily="34" charset="0"/>
            </a:endParaRPr>
          </a:p>
        </p:txBody>
      </p:sp>
    </p:spTree>
    <p:extLst>
      <p:ext uri="{BB962C8B-B14F-4D97-AF65-F5344CB8AC3E}">
        <p14:creationId xmlns:p14="http://schemas.microsoft.com/office/powerpoint/2010/main" val="38754222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left)">
                                      <p:cBhvr>
                                        <p:cTn id="4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20" grpId="0"/>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7212" y="914400"/>
            <a:ext cx="9144000" cy="469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4576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5180" y="1611764"/>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61624" y="1981200"/>
            <a:ext cx="6975787" cy="1231084"/>
          </a:xfrm>
          <a:prstGeom prst="rect">
            <a:avLst/>
          </a:prstGeom>
          <a:noFill/>
        </p:spPr>
        <p:txBody>
          <a:bodyPr wrap="square" lIns="121899" tIns="60949" rIns="121899" bIns="60949" rtlCol="0">
            <a:spAutoFit/>
          </a:bodyPr>
          <a:lstStyle/>
          <a:p>
            <a:r>
              <a:rPr lang="vi-VN" sz="1800" b="1">
                <a:latin typeface="Arial" pitchFamily="34" charset="0"/>
                <a:cs typeface="Arial" pitchFamily="34" charset="0"/>
              </a:rPr>
              <a:t>Đầu tiên, ta gắn nhãn đỉnh A là I(A) = 0 và gắn cho ba đỉnh kề với A là B, F và D các nhãn tạm thời I(A) + 4, I(A) + 3 và I(A) + 20. Chọn số nhỏ nhất trong chúng và viết I(F) = 3. Đỉnh F bây giờ được gắn nhãn vĩnh viễn là 3.</a:t>
            </a:r>
            <a:endParaRPr lang="en-US" sz="1800" b="1">
              <a:latin typeface="Arial" pitchFamily="34" charset="0"/>
              <a:cs typeface="Arial" pitchFamily="34" charset="0"/>
            </a:endParaRPr>
          </a:p>
        </p:txBody>
      </p:sp>
      <p:sp>
        <p:nvSpPr>
          <p:cNvPr id="8" name="Rounded Rectangle 7"/>
          <p:cNvSpPr/>
          <p:nvPr/>
        </p:nvSpPr>
        <p:spPr>
          <a:xfrm>
            <a:off x="2160441" y="190501"/>
            <a:ext cx="9837881" cy="1257300"/>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9" name="TextBox 8"/>
          <p:cNvSpPr txBox="1"/>
          <p:nvPr/>
        </p:nvSpPr>
        <p:spPr>
          <a:xfrm>
            <a:off x="2284411" y="292916"/>
            <a:ext cx="9448801" cy="861752"/>
          </a:xfrm>
          <a:prstGeom prst="rect">
            <a:avLst/>
          </a:prstGeom>
          <a:noFill/>
        </p:spPr>
        <p:txBody>
          <a:bodyPr wrap="square" lIns="121899" tIns="60949" rIns="121899" bIns="60949" rtlCol="0">
            <a:spAutoFit/>
          </a:bodyPr>
          <a:lstStyle/>
          <a:p>
            <a:r>
              <a:rPr lang="vi-VN" b="1">
                <a:latin typeface="Arial" pitchFamily="34" charset="0"/>
                <a:cs typeface="Arial" pitchFamily="34" charset="0"/>
              </a:rPr>
              <a:t>Tìm đường đi ngắn nhất từ A đến D trong đồ thị có trọng số trên Hình 2.33.</a:t>
            </a:r>
            <a:endParaRPr lang="vi-VN" b="1">
              <a:latin typeface="Arial" pitchFamily="34" charset="0"/>
              <a:cs typeface="Arial" pitchFamily="34" charset="0"/>
            </a:endParaRPr>
          </a:p>
        </p:txBody>
      </p:sp>
      <p:pic>
        <p:nvPicPr>
          <p:cNvPr id="1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406750" y="457200"/>
            <a:ext cx="1453347"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2.15</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13" name="TextBox 12"/>
          <p:cNvSpPr txBox="1"/>
          <p:nvPr/>
        </p:nvSpPr>
        <p:spPr>
          <a:xfrm>
            <a:off x="9142412" y="4144123"/>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a:t>
            </a:r>
            <a:r>
              <a:rPr lang="en-US" sz="1600" b="1" smtClean="0">
                <a:solidFill>
                  <a:srgbClr val="FF0000"/>
                </a:solidFill>
                <a:latin typeface="Arial" pitchFamily="34" charset="0"/>
                <a:cs typeface="Arial" pitchFamily="34" charset="0"/>
              </a:rPr>
              <a:t>2.33</a:t>
            </a:r>
            <a:endParaRPr lang="en-US" sz="1600" b="1">
              <a:solidFill>
                <a:srgbClr val="FF0000"/>
              </a:solidFill>
              <a:latin typeface="Arial" pitchFamily="34" charset="0"/>
              <a:cs typeface="Arial" pitchFamily="34" charset="0"/>
            </a:endParaRPr>
          </a:p>
        </p:txBody>
      </p:sp>
      <p:pic>
        <p:nvPicPr>
          <p:cNvPr id="3993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26322" y="1611764"/>
            <a:ext cx="4572000" cy="2701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261624" y="3224168"/>
            <a:ext cx="6975787" cy="1508083"/>
          </a:xfrm>
          <a:prstGeom prst="rect">
            <a:avLst/>
          </a:prstGeom>
          <a:noFill/>
        </p:spPr>
        <p:txBody>
          <a:bodyPr wrap="square" lIns="121899" tIns="60949" rIns="121899" bIns="60949" rtlCol="0">
            <a:spAutoFit/>
          </a:bodyPr>
          <a:lstStyle/>
          <a:p>
            <a:r>
              <a:rPr lang="vi-VN" sz="1800" b="1">
                <a:latin typeface="Arial" pitchFamily="34" charset="0"/>
                <a:cs typeface="Arial" pitchFamily="34" charset="0"/>
              </a:rPr>
              <a:t>Tiếp theo, ta gắn cho các đỉnh kề với F là B, C và E các nhãn tạm thời I(F) + 6, I(F) + 5 và I(F) + 15 (B hiện có hai nhãn tạm thời là 4 và 9). Nhãn tạm thời nhỏ nhất trong các nhãn đã gán (ở B, C, E) hiện nay là 4 (tại B), nên ta viết I(B) = 4. Đỉnh B được gắn nhãn vĩnh viễn là 4.</a:t>
            </a:r>
            <a:endParaRPr lang="en-US" sz="1800" b="1">
              <a:latin typeface="Arial" pitchFamily="34" charset="0"/>
              <a:cs typeface="Arial" pitchFamily="34" charset="0"/>
            </a:endParaRPr>
          </a:p>
        </p:txBody>
      </p:sp>
      <p:sp>
        <p:nvSpPr>
          <p:cNvPr id="17" name="TextBox 16"/>
          <p:cNvSpPr txBox="1"/>
          <p:nvPr/>
        </p:nvSpPr>
        <p:spPr>
          <a:xfrm>
            <a:off x="261623" y="4732251"/>
            <a:ext cx="11852589" cy="954085"/>
          </a:xfrm>
          <a:prstGeom prst="rect">
            <a:avLst/>
          </a:prstGeom>
          <a:noFill/>
        </p:spPr>
        <p:txBody>
          <a:bodyPr wrap="square" lIns="121899" tIns="60949" rIns="121899" bIns="60949" rtlCol="0">
            <a:spAutoFit/>
          </a:bodyPr>
          <a:lstStyle/>
          <a:p>
            <a:r>
              <a:rPr lang="vi-VN" sz="1800" b="1">
                <a:latin typeface="Arial" pitchFamily="34" charset="0"/>
                <a:cs typeface="Arial" pitchFamily="34" charset="0"/>
              </a:rPr>
              <a:t>Bây giờ ta xét các đỉnh kề với B (mà chưa được gắn nhãn vĩnh viễn) là C và E. Ta gắn cho đỉnh C nhãn tạm thời là I(B) + 11 (hiện C có hai nhãn tạm thời là 8 và 15), gắn cho đỉnh E nhãn tạm thời là I(B) + 9 (E hiện có hai nhãn tạm thời là 18 và 13. Nhãn tạm thời nhỏ nhất bây giờ là 8 (tại C), do đó ta viết I(C) = 8.</a:t>
            </a:r>
            <a:endParaRPr lang="en-US" sz="1800" b="1">
              <a:latin typeface="Arial" pitchFamily="34" charset="0"/>
              <a:cs typeface="Arial" pitchFamily="34" charset="0"/>
            </a:endParaRPr>
          </a:p>
        </p:txBody>
      </p:sp>
      <p:sp>
        <p:nvSpPr>
          <p:cNvPr id="18" name="TextBox 17"/>
          <p:cNvSpPr txBox="1"/>
          <p:nvPr/>
        </p:nvSpPr>
        <p:spPr>
          <a:xfrm>
            <a:off x="261623" y="5686336"/>
            <a:ext cx="11852589" cy="954085"/>
          </a:xfrm>
          <a:prstGeom prst="rect">
            <a:avLst/>
          </a:prstGeom>
          <a:noFill/>
        </p:spPr>
        <p:txBody>
          <a:bodyPr wrap="square" lIns="121899" tIns="60949" rIns="121899" bIns="60949" rtlCol="0">
            <a:spAutoFit/>
          </a:bodyPr>
          <a:lstStyle/>
          <a:p>
            <a:r>
              <a:rPr lang="vi-VN" sz="1800" b="1">
                <a:latin typeface="Arial" pitchFamily="34" charset="0"/>
                <a:cs typeface="Arial" pitchFamily="34" charset="0"/>
              </a:rPr>
              <a:t>Bây giờ ta xét các đỉnh kề với C (mà chưa được gắn nhãn vĩnh viễn) là E và D. Ta gắn nhãn cho đỉnh E tạm thời là I(C) + 2 (hiện E có ba nhãn tạm thời là 18, 13 và 10), gắn cho đỉnh D nhãn tạm thời là I(C) + 10. Nhãn tạm thời nhỏ nhất bây giờ là 10 (tại E), do đó ta viết I(E) = 10.</a:t>
            </a:r>
            <a:endParaRPr lang="en-US" sz="1800" b="1">
              <a:latin typeface="Arial" pitchFamily="34" charset="0"/>
              <a:cs typeface="Arial" pitchFamily="34" charset="0"/>
            </a:endParaRPr>
          </a:p>
        </p:txBody>
      </p:sp>
    </p:spTree>
    <p:extLst>
      <p:ext uri="{BB962C8B-B14F-4D97-AF65-F5344CB8AC3E}">
        <p14:creationId xmlns:p14="http://schemas.microsoft.com/office/powerpoint/2010/main" val="40695558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5180" y="1611764"/>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61624" y="1981200"/>
            <a:ext cx="6975787" cy="954085"/>
          </a:xfrm>
          <a:prstGeom prst="rect">
            <a:avLst/>
          </a:prstGeom>
          <a:noFill/>
        </p:spPr>
        <p:txBody>
          <a:bodyPr wrap="square" lIns="121899" tIns="60949" rIns="121899" bIns="60949" rtlCol="0">
            <a:spAutoFit/>
          </a:bodyPr>
          <a:lstStyle/>
          <a:p>
            <a:r>
              <a:rPr lang="vi-VN" sz="1800" b="1">
                <a:latin typeface="Arial" pitchFamily="34" charset="0"/>
                <a:cs typeface="Arial" pitchFamily="34" charset="0"/>
              </a:rPr>
              <a:t>Xét đỉnh kề với E là D, ta gắn cho D nhãn tạm thời I(E) + 7 (hiện D có hai nhãn tạm thời là 18 và 17). Vậy đỉnh D sẽ được gắn nhãn vĩnh viễn là 17 hay I(D) = 17.</a:t>
            </a:r>
            <a:endParaRPr lang="en-US" sz="1800" b="1">
              <a:latin typeface="Arial" pitchFamily="34" charset="0"/>
              <a:cs typeface="Arial" pitchFamily="34" charset="0"/>
            </a:endParaRPr>
          </a:p>
        </p:txBody>
      </p:sp>
      <p:sp>
        <p:nvSpPr>
          <p:cNvPr id="8" name="Rounded Rectangle 7"/>
          <p:cNvSpPr/>
          <p:nvPr/>
        </p:nvSpPr>
        <p:spPr>
          <a:xfrm>
            <a:off x="2160441" y="190501"/>
            <a:ext cx="9837881" cy="1257300"/>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9" name="TextBox 8"/>
          <p:cNvSpPr txBox="1"/>
          <p:nvPr/>
        </p:nvSpPr>
        <p:spPr>
          <a:xfrm>
            <a:off x="2284411" y="292916"/>
            <a:ext cx="9448801" cy="861752"/>
          </a:xfrm>
          <a:prstGeom prst="rect">
            <a:avLst/>
          </a:prstGeom>
          <a:noFill/>
        </p:spPr>
        <p:txBody>
          <a:bodyPr wrap="square" lIns="121899" tIns="60949" rIns="121899" bIns="60949" rtlCol="0">
            <a:spAutoFit/>
          </a:bodyPr>
          <a:lstStyle/>
          <a:p>
            <a:r>
              <a:rPr lang="vi-VN" b="1">
                <a:latin typeface="Arial" pitchFamily="34" charset="0"/>
                <a:cs typeface="Arial" pitchFamily="34" charset="0"/>
              </a:rPr>
              <a:t>Tìm đường đi ngắn nhất từ A đến D trong đồ thị có trọng số trên Hình 2.33.</a:t>
            </a:r>
            <a:endParaRPr lang="vi-VN" b="1">
              <a:latin typeface="Arial" pitchFamily="34" charset="0"/>
              <a:cs typeface="Arial" pitchFamily="34" charset="0"/>
            </a:endParaRPr>
          </a:p>
        </p:txBody>
      </p:sp>
      <p:pic>
        <p:nvPicPr>
          <p:cNvPr id="1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406750" y="457200"/>
            <a:ext cx="1453347"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2.15</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13" name="TextBox 12"/>
          <p:cNvSpPr txBox="1"/>
          <p:nvPr/>
        </p:nvSpPr>
        <p:spPr>
          <a:xfrm>
            <a:off x="9083373" y="4144123"/>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a:t>
            </a:r>
            <a:r>
              <a:rPr lang="en-US" sz="1600" b="1" smtClean="0">
                <a:solidFill>
                  <a:srgbClr val="FF0000"/>
                </a:solidFill>
                <a:latin typeface="Arial" pitchFamily="34" charset="0"/>
                <a:cs typeface="Arial" pitchFamily="34" charset="0"/>
              </a:rPr>
              <a:t>2.33</a:t>
            </a:r>
            <a:endParaRPr lang="en-US" sz="1600" b="1">
              <a:solidFill>
                <a:srgbClr val="FF0000"/>
              </a:solidFill>
              <a:latin typeface="Arial" pitchFamily="34" charset="0"/>
              <a:cs typeface="Arial" pitchFamily="34" charset="0"/>
            </a:endParaRPr>
          </a:p>
        </p:txBody>
      </p:sp>
      <p:pic>
        <p:nvPicPr>
          <p:cNvPr id="3993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26322" y="1611764"/>
            <a:ext cx="4572000" cy="2701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212408" y="2980514"/>
            <a:ext cx="7164698" cy="400087"/>
          </a:xfrm>
          <a:prstGeom prst="rect">
            <a:avLst/>
          </a:prstGeom>
          <a:noFill/>
        </p:spPr>
        <p:txBody>
          <a:bodyPr wrap="square" lIns="121899" tIns="60949" rIns="121899" bIns="60949" rtlCol="0">
            <a:spAutoFit/>
          </a:bodyPr>
          <a:lstStyle/>
          <a:p>
            <a:r>
              <a:rPr lang="vi-VN" sz="1800" b="1">
                <a:latin typeface="Arial" pitchFamily="34" charset="0"/>
                <a:cs typeface="Arial" pitchFamily="34" charset="0"/>
              </a:rPr>
              <a:t>Vì I(D) = 17 nên đường đi ngắn nhất từ A đến D có độ dài là 17.</a:t>
            </a:r>
            <a:endParaRPr lang="en-US" sz="1800" b="1">
              <a:latin typeface="Arial" pitchFamily="34" charset="0"/>
              <a:cs typeface="Arial" pitchFamily="34" charset="0"/>
            </a:endParaRPr>
          </a:p>
        </p:txBody>
      </p:sp>
      <p:sp>
        <p:nvSpPr>
          <p:cNvPr id="17" name="TextBox 16"/>
          <p:cNvSpPr txBox="1"/>
          <p:nvPr/>
        </p:nvSpPr>
        <p:spPr>
          <a:xfrm>
            <a:off x="212408" y="3366700"/>
            <a:ext cx="7164699" cy="1508083"/>
          </a:xfrm>
          <a:prstGeom prst="rect">
            <a:avLst/>
          </a:prstGeom>
          <a:noFill/>
        </p:spPr>
        <p:txBody>
          <a:bodyPr wrap="square" lIns="121899" tIns="60949" rIns="121899" bIns="60949" rtlCol="0">
            <a:spAutoFit/>
          </a:bodyPr>
          <a:lstStyle/>
          <a:p>
            <a:r>
              <a:rPr lang="vi-VN" sz="1800" b="1">
                <a:latin typeface="Arial" pitchFamily="34" charset="0"/>
                <a:cs typeface="Arial" pitchFamily="34" charset="0"/>
              </a:rPr>
              <a:t>Để tìm một đường đi ngắn nhất từ A đến D như vậy, ta sẽ lần ngược từ điểm cuối D. Ta chỉ cần giới hạn ở việc xét những cạnh mà độ dài là hiệu của các nhãn gắn tại đầu các mút của nó, đó là DE, EC, CF và FA (do I(D) – I(E) = 17 = 10 = 7, I(E) – I(C) = 10 – 8 = 2, I(C) – I(F) = 8 – 3 = 5 và I(F) – I(A) = 3 – 0 = 3).</a:t>
            </a:r>
            <a:endParaRPr lang="en-US" sz="1800" b="1">
              <a:latin typeface="Arial" pitchFamily="34" charset="0"/>
              <a:cs typeface="Arial" pitchFamily="34" charset="0"/>
            </a:endParaRPr>
          </a:p>
        </p:txBody>
      </p:sp>
      <p:sp>
        <p:nvSpPr>
          <p:cNvPr id="18" name="TextBox 17"/>
          <p:cNvSpPr txBox="1"/>
          <p:nvPr/>
        </p:nvSpPr>
        <p:spPr>
          <a:xfrm>
            <a:off x="212408" y="4860883"/>
            <a:ext cx="11852589" cy="400087"/>
          </a:xfrm>
          <a:prstGeom prst="rect">
            <a:avLst/>
          </a:prstGeom>
          <a:noFill/>
        </p:spPr>
        <p:txBody>
          <a:bodyPr wrap="square" lIns="121899" tIns="60949" rIns="121899" bIns="60949" rtlCol="0">
            <a:spAutoFit/>
          </a:bodyPr>
          <a:lstStyle/>
          <a:p>
            <a:r>
              <a:rPr lang="vi-VN" sz="1800" b="1">
                <a:latin typeface="Arial" pitchFamily="34" charset="0"/>
                <a:cs typeface="Arial" pitchFamily="34" charset="0"/>
              </a:rPr>
              <a:t>Khi đó ta có thể kết luận, đường đi ngắn nhất từ A đến D phải đi qua các cạnh DE, EC, CF và FA</a:t>
            </a:r>
            <a:endParaRPr lang="en-US" sz="1800" b="1">
              <a:latin typeface="Arial" pitchFamily="34" charset="0"/>
              <a:cs typeface="Arial" pitchFamily="34" charset="0"/>
            </a:endParaRPr>
          </a:p>
        </p:txBody>
      </p:sp>
      <p:sp>
        <p:nvSpPr>
          <p:cNvPr id="14" name="TextBox 13"/>
          <p:cNvSpPr txBox="1"/>
          <p:nvPr/>
        </p:nvSpPr>
        <p:spPr>
          <a:xfrm>
            <a:off x="212408" y="5264140"/>
            <a:ext cx="11852589" cy="400087"/>
          </a:xfrm>
          <a:prstGeom prst="rect">
            <a:avLst/>
          </a:prstGeom>
          <a:noFill/>
        </p:spPr>
        <p:txBody>
          <a:bodyPr wrap="square" lIns="121899" tIns="60949" rIns="121899" bIns="60949" rtlCol="0">
            <a:spAutoFit/>
          </a:bodyPr>
          <a:lstStyle/>
          <a:p>
            <a:r>
              <a:rPr lang="vi-VN" sz="1800" b="1">
                <a:latin typeface="Arial" pitchFamily="34" charset="0"/>
                <a:cs typeface="Arial" pitchFamily="34" charset="0"/>
              </a:rPr>
              <a:t>Vậy, đường đi ngắn nhất (trong trường hợp này là duy nhất) từ A đến </a:t>
            </a:r>
            <a:r>
              <a:rPr lang="vi-VN" sz="1800" b="1">
                <a:latin typeface="Arial" pitchFamily="34" charset="0"/>
                <a:cs typeface="Arial" pitchFamily="34" charset="0"/>
              </a:rPr>
              <a:t>D </a:t>
            </a:r>
            <a:r>
              <a:rPr lang="vi-VN" sz="1800" b="1" smtClean="0">
                <a:latin typeface="Arial" pitchFamily="34" charset="0"/>
                <a:cs typeface="Arial" pitchFamily="34" charset="0"/>
              </a:rPr>
              <a:t>là</a:t>
            </a:r>
            <a:r>
              <a:rPr lang="en-US" sz="1800" b="1">
                <a:latin typeface="Arial" pitchFamily="34" charset="0"/>
                <a:cs typeface="Arial" pitchFamily="34" charset="0"/>
              </a:rPr>
              <a:t> </a:t>
            </a:r>
            <a:r>
              <a:rPr lang="en-US" sz="1800" b="1">
                <a:solidFill>
                  <a:schemeClr val="accent2">
                    <a:lumMod val="75000"/>
                  </a:schemeClr>
                </a:solidFill>
                <a:latin typeface="Arial" pitchFamily="34" charset="0"/>
                <a:cs typeface="Arial" pitchFamily="34" charset="0"/>
              </a:rPr>
              <a:t>A → F → C → E → D</a:t>
            </a:r>
            <a:r>
              <a:rPr lang="en-US" sz="1800" b="1">
                <a:latin typeface="Arial" pitchFamily="34" charset="0"/>
                <a:cs typeface="Arial" pitchFamily="34" charset="0"/>
              </a:rPr>
              <a:t>.</a:t>
            </a:r>
            <a:endParaRPr lang="en-US" sz="1800" b="1">
              <a:latin typeface="Arial" pitchFamily="34" charset="0"/>
              <a:cs typeface="Arial" pitchFamily="34" charset="0"/>
            </a:endParaRPr>
          </a:p>
        </p:txBody>
      </p:sp>
    </p:spTree>
    <p:extLst>
      <p:ext uri="{BB962C8B-B14F-4D97-AF65-F5344CB8AC3E}">
        <p14:creationId xmlns:p14="http://schemas.microsoft.com/office/powerpoint/2010/main" val="3895133265"/>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17" grpId="0"/>
      <p:bldP spid="18"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0012" y="157212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14024" y="1981200"/>
            <a:ext cx="7890188" cy="1231084"/>
          </a:xfrm>
          <a:prstGeom prst="rect">
            <a:avLst/>
          </a:prstGeom>
          <a:noFill/>
        </p:spPr>
        <p:txBody>
          <a:bodyPr wrap="square" lIns="121899" tIns="60949" rIns="121899" bIns="60949" rtlCol="0">
            <a:spAutoFit/>
          </a:bodyPr>
          <a:lstStyle/>
          <a:p>
            <a:r>
              <a:rPr lang="vi-VN" sz="1800" b="1">
                <a:latin typeface="Arial" pitchFamily="34" charset="0"/>
                <a:cs typeface="Arial" pitchFamily="34" charset="0"/>
              </a:rPr>
              <a:t>Đầu tiên ta gắn nhãn đỉnh S là I(S) = 0 và gắn cho ba đỉnh kề với S là A, B và C các nhãn tạm thời là I(S) + 2, I(S) + 1 và I(S) + 7. Chọn số nhỏ nhất trong chúng và viết I(B) = 1. Đỉnh B bây giờ được gắn nhãn vĩnh viễn là 1.</a:t>
            </a:r>
            <a:endParaRPr lang="en-US" sz="1800" b="1">
              <a:latin typeface="Arial" pitchFamily="34" charset="0"/>
              <a:cs typeface="Arial" pitchFamily="34" charset="0"/>
            </a:endParaRPr>
          </a:p>
        </p:txBody>
      </p:sp>
      <p:sp>
        <p:nvSpPr>
          <p:cNvPr id="8" name="Rounded Rectangle 7"/>
          <p:cNvSpPr/>
          <p:nvPr/>
        </p:nvSpPr>
        <p:spPr>
          <a:xfrm>
            <a:off x="2160441" y="190501"/>
            <a:ext cx="9837881" cy="1257300"/>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9" name="TextBox 8"/>
          <p:cNvSpPr txBox="1"/>
          <p:nvPr/>
        </p:nvSpPr>
        <p:spPr>
          <a:xfrm>
            <a:off x="2284411" y="292916"/>
            <a:ext cx="9448801" cy="861752"/>
          </a:xfrm>
          <a:prstGeom prst="rect">
            <a:avLst/>
          </a:prstGeom>
          <a:noFill/>
        </p:spPr>
        <p:txBody>
          <a:bodyPr wrap="square" lIns="121899" tIns="60949" rIns="121899" bIns="60949" rtlCol="0">
            <a:spAutoFit/>
          </a:bodyPr>
          <a:lstStyle/>
          <a:p>
            <a:r>
              <a:rPr lang="vi-VN" b="1">
                <a:latin typeface="Arial" pitchFamily="34" charset="0"/>
                <a:cs typeface="Arial" pitchFamily="34" charset="0"/>
              </a:rPr>
              <a:t>Tìm đường đi ngắn nhất từ đỉnh S đến  mỗi đỉnh khác của đồ thị có trọng số trên Hình 2.34.</a:t>
            </a:r>
            <a:endParaRPr lang="vi-VN" b="1">
              <a:latin typeface="Arial" pitchFamily="34" charset="0"/>
              <a:cs typeface="Arial" pitchFamily="34" charset="0"/>
            </a:endParaRPr>
          </a:p>
        </p:txBody>
      </p:sp>
      <p:pic>
        <p:nvPicPr>
          <p:cNvPr id="1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406750" y="457200"/>
            <a:ext cx="1453347"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2.16</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13" name="TextBox 12"/>
          <p:cNvSpPr txBox="1"/>
          <p:nvPr/>
        </p:nvSpPr>
        <p:spPr>
          <a:xfrm>
            <a:off x="10283824" y="4708855"/>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a:t>
            </a:r>
            <a:r>
              <a:rPr lang="en-US" sz="1600" b="1" smtClean="0">
                <a:solidFill>
                  <a:srgbClr val="FF0000"/>
                </a:solidFill>
                <a:latin typeface="Arial" pitchFamily="34" charset="0"/>
                <a:cs typeface="Arial" pitchFamily="34" charset="0"/>
              </a:rPr>
              <a:t>2.34</a:t>
            </a:r>
            <a:endParaRPr lang="en-US" sz="1600" b="1">
              <a:solidFill>
                <a:srgbClr val="FF0000"/>
              </a:solidFill>
              <a:latin typeface="Arial" pitchFamily="34" charset="0"/>
              <a:cs typeface="Arial" pitchFamily="34" charset="0"/>
            </a:endParaRPr>
          </a:p>
        </p:txBody>
      </p:sp>
      <p:sp>
        <p:nvSpPr>
          <p:cNvPr id="16" name="TextBox 15"/>
          <p:cNvSpPr txBox="1"/>
          <p:nvPr/>
        </p:nvSpPr>
        <p:spPr>
          <a:xfrm>
            <a:off x="414024" y="3206528"/>
            <a:ext cx="8042588" cy="1508083"/>
          </a:xfrm>
          <a:prstGeom prst="rect">
            <a:avLst/>
          </a:prstGeom>
          <a:noFill/>
        </p:spPr>
        <p:txBody>
          <a:bodyPr wrap="square" lIns="121899" tIns="60949" rIns="121899" bIns="60949" rtlCol="0">
            <a:spAutoFit/>
          </a:bodyPr>
          <a:lstStyle/>
          <a:p>
            <a:r>
              <a:rPr lang="vi-VN" sz="1800" b="1">
                <a:latin typeface="Arial" pitchFamily="34" charset="0"/>
                <a:cs typeface="Arial" pitchFamily="34" charset="0"/>
              </a:rPr>
              <a:t>Tiếp theo ta gắn nhãn cho các đỉnh kề với B là A, C, D, E và F các nhãn tạm thời là I(B) + 6 (hiện A có 2 nhãn tạm thời là 2 và 7), I(B) + 5 (hiện C có hai nhãn tạm thời là 7 và 6), I(B) + 12, I(B) + 15, I(B) + 9. Nhãn tạm thời nhỏ nhất trong các nhãn đã gắn (tại A, C, D, E, F) hiện nay là 2 (tại A), nên ta viết I(A) = 2. Điểm A được gắn nhãn vĩnh viễn là 2.</a:t>
            </a:r>
            <a:endParaRPr lang="en-US" sz="1800" b="1">
              <a:latin typeface="Arial" pitchFamily="34" charset="0"/>
              <a:cs typeface="Arial" pitchFamily="34" charset="0"/>
            </a:endParaRPr>
          </a:p>
        </p:txBody>
      </p:sp>
      <p:pic>
        <p:nvPicPr>
          <p:cNvPr id="4096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42362" y="1493751"/>
            <a:ext cx="3143250" cy="323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414024" y="4708855"/>
            <a:ext cx="8042588" cy="1785082"/>
          </a:xfrm>
          <a:prstGeom prst="rect">
            <a:avLst/>
          </a:prstGeom>
          <a:noFill/>
        </p:spPr>
        <p:txBody>
          <a:bodyPr wrap="square" lIns="121899" tIns="60949" rIns="121899" bIns="60949" rtlCol="0">
            <a:spAutoFit/>
          </a:bodyPr>
          <a:lstStyle/>
          <a:p>
            <a:r>
              <a:rPr lang="vi-VN" sz="1800" b="1">
                <a:latin typeface="Arial" pitchFamily="34" charset="0"/>
                <a:cs typeface="Arial" pitchFamily="34" charset="0"/>
              </a:rPr>
              <a:t>Bây giờ ta xét các đỉnh kề với A mà chưa được gắn nhãn vĩnh viễn là D và E. Ta gắn cho đỉnh D nhãn tạm thời I(A) + 5 (hiện D có hai nhãn tạm thời là 13 và 7), gắn cho đỉnh E nhãn tạm thời I(A) + 8 (hiện E có hai nhãn tạm thời là 16 và 10). Nhãn tạm thời nhỏ nhất trong các nhãn đã gắn (tại D và E) là 7 (tại D), nên ta viết I(D) = 7. Đỉnh D được gắn nhãn vĩnh viễn là 7.</a:t>
            </a:r>
            <a:endParaRPr lang="en-US" sz="1800" b="1">
              <a:latin typeface="Arial" pitchFamily="34" charset="0"/>
              <a:cs typeface="Arial" pitchFamily="34" charset="0"/>
            </a:endParaRPr>
          </a:p>
        </p:txBody>
      </p:sp>
    </p:spTree>
    <p:extLst>
      <p:ext uri="{BB962C8B-B14F-4D97-AF65-F5344CB8AC3E}">
        <p14:creationId xmlns:p14="http://schemas.microsoft.com/office/powerpoint/2010/main" val="38645695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0012" y="157212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06750" y="1905000"/>
            <a:ext cx="7890188" cy="954085"/>
          </a:xfrm>
          <a:prstGeom prst="rect">
            <a:avLst/>
          </a:prstGeom>
          <a:noFill/>
        </p:spPr>
        <p:txBody>
          <a:bodyPr wrap="square" lIns="121899" tIns="60949" rIns="121899" bIns="60949" rtlCol="0">
            <a:spAutoFit/>
          </a:bodyPr>
          <a:lstStyle/>
          <a:p>
            <a:r>
              <a:rPr lang="vi-VN" sz="1800" b="1">
                <a:latin typeface="Arial" pitchFamily="34" charset="0"/>
                <a:cs typeface="Arial" pitchFamily="34" charset="0"/>
              </a:rPr>
              <a:t>Ta xét đỉnh E (chưa được gắn nhãn vĩnh viễn) kề với D, ta gắn nhãn tạm thời I(D) + 2 (hiện E có ba nhãn tạm thời là 16, 10 và 9). Vậy đỉnh E sẽ được gắn nhãn vĩnh viễn là 9 hay I(E) = 9.</a:t>
            </a:r>
            <a:endParaRPr lang="en-US" sz="1800" b="1">
              <a:latin typeface="Arial" pitchFamily="34" charset="0"/>
              <a:cs typeface="Arial" pitchFamily="34" charset="0"/>
            </a:endParaRPr>
          </a:p>
        </p:txBody>
      </p:sp>
      <p:sp>
        <p:nvSpPr>
          <p:cNvPr id="8" name="Rounded Rectangle 7"/>
          <p:cNvSpPr/>
          <p:nvPr/>
        </p:nvSpPr>
        <p:spPr>
          <a:xfrm>
            <a:off x="2160441" y="190501"/>
            <a:ext cx="9837881" cy="1257300"/>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9" name="TextBox 8"/>
          <p:cNvSpPr txBox="1"/>
          <p:nvPr/>
        </p:nvSpPr>
        <p:spPr>
          <a:xfrm>
            <a:off x="2284411" y="292916"/>
            <a:ext cx="9448801" cy="861752"/>
          </a:xfrm>
          <a:prstGeom prst="rect">
            <a:avLst/>
          </a:prstGeom>
          <a:noFill/>
        </p:spPr>
        <p:txBody>
          <a:bodyPr wrap="square" lIns="121899" tIns="60949" rIns="121899" bIns="60949" rtlCol="0">
            <a:spAutoFit/>
          </a:bodyPr>
          <a:lstStyle/>
          <a:p>
            <a:r>
              <a:rPr lang="vi-VN" b="1">
                <a:latin typeface="Arial" pitchFamily="34" charset="0"/>
                <a:cs typeface="Arial" pitchFamily="34" charset="0"/>
              </a:rPr>
              <a:t>Tìm đường đi ngắn nhất từ đỉnh S đến  mỗi đỉnh khác của đồ thị có trọng số trên Hình 2.34.</a:t>
            </a:r>
            <a:endParaRPr lang="vi-VN" b="1">
              <a:latin typeface="Arial" pitchFamily="34" charset="0"/>
              <a:cs typeface="Arial" pitchFamily="34" charset="0"/>
            </a:endParaRPr>
          </a:p>
        </p:txBody>
      </p:sp>
      <p:pic>
        <p:nvPicPr>
          <p:cNvPr id="1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406750" y="457200"/>
            <a:ext cx="1453347"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2.16</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13" name="TextBox 12"/>
          <p:cNvSpPr txBox="1"/>
          <p:nvPr/>
        </p:nvSpPr>
        <p:spPr>
          <a:xfrm>
            <a:off x="10283824" y="4708855"/>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a:t>
            </a:r>
            <a:r>
              <a:rPr lang="en-US" sz="1600" b="1" smtClean="0">
                <a:solidFill>
                  <a:srgbClr val="FF0000"/>
                </a:solidFill>
                <a:latin typeface="Arial" pitchFamily="34" charset="0"/>
                <a:cs typeface="Arial" pitchFamily="34" charset="0"/>
              </a:rPr>
              <a:t>2.34</a:t>
            </a:r>
            <a:endParaRPr lang="en-US" sz="1600" b="1">
              <a:solidFill>
                <a:srgbClr val="FF0000"/>
              </a:solidFill>
              <a:latin typeface="Arial" pitchFamily="34" charset="0"/>
              <a:cs typeface="Arial" pitchFamily="34" charset="0"/>
            </a:endParaRPr>
          </a:p>
        </p:txBody>
      </p:sp>
      <p:sp>
        <p:nvSpPr>
          <p:cNvPr id="16" name="TextBox 15"/>
          <p:cNvSpPr txBox="1"/>
          <p:nvPr/>
        </p:nvSpPr>
        <p:spPr>
          <a:xfrm>
            <a:off x="406750" y="2835785"/>
            <a:ext cx="8194988" cy="1785082"/>
          </a:xfrm>
          <a:prstGeom prst="rect">
            <a:avLst/>
          </a:prstGeom>
          <a:noFill/>
        </p:spPr>
        <p:txBody>
          <a:bodyPr wrap="square" lIns="121899" tIns="60949" rIns="121899" bIns="60949" rtlCol="0">
            <a:spAutoFit/>
          </a:bodyPr>
          <a:lstStyle/>
          <a:p>
            <a:r>
              <a:rPr lang="vi-VN" sz="1800" b="1">
                <a:latin typeface="Arial" pitchFamily="34" charset="0"/>
                <a:cs typeface="Arial" pitchFamily="34" charset="0"/>
              </a:rPr>
              <a:t>Tiếp tục ta xét các đỉnh kề với E mà chưa được gắn nhãn vĩnh viễn là C và F. Ta gắn cho đỉnh C nhãn tạm thời I(E) + 10 (hiện C có ba nhãn tạm thời là 7, 6 và 19), gắn cho F nhãn tạm thời I(E) + 6 (hiện F có hai nhãn tạm thời là 10 và 15). Nhãn tạm thời nhỏ nhất trong các nhãn đã gắn (ở C, F) hiện nay là 6 (tại C), nên ta viết I(C) = 6. Đỉnh C được gắn nhãn vĩnh viễn là 6.</a:t>
            </a:r>
            <a:endParaRPr lang="en-US" sz="1800" b="1">
              <a:latin typeface="Arial" pitchFamily="34" charset="0"/>
              <a:cs typeface="Arial" pitchFamily="34" charset="0"/>
            </a:endParaRPr>
          </a:p>
        </p:txBody>
      </p:sp>
      <p:pic>
        <p:nvPicPr>
          <p:cNvPr id="4096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42362" y="1493751"/>
            <a:ext cx="3143250" cy="323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406750" y="4597567"/>
            <a:ext cx="9185588" cy="677086"/>
          </a:xfrm>
          <a:prstGeom prst="rect">
            <a:avLst/>
          </a:prstGeom>
          <a:noFill/>
        </p:spPr>
        <p:txBody>
          <a:bodyPr wrap="square" lIns="121899" tIns="60949" rIns="121899" bIns="60949" rtlCol="0">
            <a:spAutoFit/>
          </a:bodyPr>
          <a:lstStyle/>
          <a:p>
            <a:r>
              <a:rPr lang="vi-VN" sz="1800" b="1">
                <a:latin typeface="Arial" pitchFamily="34" charset="0"/>
                <a:cs typeface="Arial" pitchFamily="34" charset="0"/>
              </a:rPr>
              <a:t>Xét đỉnh kề với C là F, ta gắn cho F nhãn tạm thời I(C) + 14 (hiện F có ba nhãn tạm thời là 10, 15 và 20) nên I(F) = 10. Đỉnh F được gắn nhãn vĩnh viễn là </a:t>
            </a:r>
            <a:r>
              <a:rPr lang="vi-VN" sz="1800" b="1">
                <a:latin typeface="Arial" pitchFamily="34" charset="0"/>
                <a:cs typeface="Arial" pitchFamily="34" charset="0"/>
              </a:rPr>
              <a:t>10</a:t>
            </a:r>
            <a:r>
              <a:rPr lang="vi-VN" sz="1800" b="1" smtClean="0">
                <a:latin typeface="Arial" pitchFamily="34" charset="0"/>
                <a:cs typeface="Arial" pitchFamily="34" charset="0"/>
              </a:rPr>
              <a:t>.</a:t>
            </a:r>
            <a:endParaRPr lang="vi-VN" sz="1800" b="1">
              <a:latin typeface="Arial" pitchFamily="34" charset="0"/>
              <a:cs typeface="Arial" pitchFamily="34" charset="0"/>
            </a:endParaRPr>
          </a:p>
        </p:txBody>
      </p:sp>
      <p:sp>
        <p:nvSpPr>
          <p:cNvPr id="15" name="TextBox 14"/>
          <p:cNvSpPr txBox="1"/>
          <p:nvPr/>
        </p:nvSpPr>
        <p:spPr>
          <a:xfrm>
            <a:off x="406750" y="5251353"/>
            <a:ext cx="9185588" cy="400087"/>
          </a:xfrm>
          <a:prstGeom prst="rect">
            <a:avLst/>
          </a:prstGeom>
          <a:noFill/>
        </p:spPr>
        <p:txBody>
          <a:bodyPr wrap="square" lIns="121899" tIns="60949" rIns="121899" bIns="60949" rtlCol="0">
            <a:spAutoFit/>
          </a:bodyPr>
          <a:lstStyle/>
          <a:p>
            <a:r>
              <a:rPr lang="vi-VN" sz="1800" b="1">
                <a:latin typeface="Arial" pitchFamily="34" charset="0"/>
                <a:cs typeface="Arial" pitchFamily="34" charset="0"/>
              </a:rPr>
              <a:t>Vậy, đường đi ngắn nhất từ đỉnh S đến đỉnh A là SA = 2.</a:t>
            </a:r>
          </a:p>
        </p:txBody>
      </p:sp>
      <p:sp>
        <p:nvSpPr>
          <p:cNvPr id="17" name="TextBox 16"/>
          <p:cNvSpPr txBox="1"/>
          <p:nvPr/>
        </p:nvSpPr>
        <p:spPr>
          <a:xfrm>
            <a:off x="406750" y="5628140"/>
            <a:ext cx="9185588" cy="400087"/>
          </a:xfrm>
          <a:prstGeom prst="rect">
            <a:avLst/>
          </a:prstGeom>
          <a:noFill/>
        </p:spPr>
        <p:txBody>
          <a:bodyPr wrap="square" lIns="121899" tIns="60949" rIns="121899" bIns="60949" rtlCol="0">
            <a:spAutoFit/>
          </a:bodyPr>
          <a:lstStyle/>
          <a:p>
            <a:r>
              <a:rPr lang="vi-VN" sz="1800" b="1">
                <a:latin typeface="Arial" pitchFamily="34" charset="0"/>
                <a:cs typeface="Arial" pitchFamily="34" charset="0"/>
              </a:rPr>
              <a:t>Đường đi ngắn nhất từ đỉnh S đến đỉnh B là SB = 1.</a:t>
            </a:r>
          </a:p>
        </p:txBody>
      </p:sp>
      <p:sp>
        <p:nvSpPr>
          <p:cNvPr id="18" name="TextBox 17"/>
          <p:cNvSpPr txBox="1"/>
          <p:nvPr/>
        </p:nvSpPr>
        <p:spPr>
          <a:xfrm>
            <a:off x="406750" y="6004927"/>
            <a:ext cx="11250262" cy="400087"/>
          </a:xfrm>
          <a:prstGeom prst="rect">
            <a:avLst/>
          </a:prstGeom>
          <a:noFill/>
        </p:spPr>
        <p:txBody>
          <a:bodyPr wrap="square" lIns="121899" tIns="60949" rIns="121899" bIns="60949" rtlCol="0">
            <a:spAutoFit/>
          </a:bodyPr>
          <a:lstStyle/>
          <a:p>
            <a:r>
              <a:rPr lang="vi-VN" sz="1800" b="1">
                <a:latin typeface="Arial" pitchFamily="34" charset="0"/>
                <a:cs typeface="Arial" pitchFamily="34" charset="0"/>
              </a:rPr>
              <a:t>Đường đi ngắn nhất từ đỉnh S đến đỉnh C có độ dài là I(C) = 6 và có đường </a:t>
            </a:r>
            <a:r>
              <a:rPr lang="vi-VN" sz="1800" b="1">
                <a:latin typeface="Arial" pitchFamily="34" charset="0"/>
                <a:cs typeface="Arial" pitchFamily="34" charset="0"/>
              </a:rPr>
              <a:t>đi </a:t>
            </a:r>
            <a:r>
              <a:rPr lang="vi-VN" sz="1800" b="1" smtClean="0">
                <a:latin typeface="Arial" pitchFamily="34" charset="0"/>
                <a:cs typeface="Arial" pitchFamily="34" charset="0"/>
              </a:rPr>
              <a:t>là</a:t>
            </a:r>
            <a:r>
              <a:rPr lang="en-US" sz="1800" b="1">
                <a:latin typeface="Arial" pitchFamily="34" charset="0"/>
                <a:cs typeface="Arial" pitchFamily="34" charset="0"/>
              </a:rPr>
              <a:t> S → B → C.</a:t>
            </a:r>
            <a:endParaRPr lang="vi-VN" sz="1800" b="1">
              <a:latin typeface="Arial" pitchFamily="34" charset="0"/>
              <a:cs typeface="Arial" pitchFamily="34" charset="0"/>
            </a:endParaRPr>
          </a:p>
        </p:txBody>
      </p:sp>
      <p:sp>
        <p:nvSpPr>
          <p:cNvPr id="19" name="TextBox 18"/>
          <p:cNvSpPr txBox="1"/>
          <p:nvPr/>
        </p:nvSpPr>
        <p:spPr>
          <a:xfrm>
            <a:off x="406750" y="6381713"/>
            <a:ext cx="11250262" cy="400087"/>
          </a:xfrm>
          <a:prstGeom prst="rect">
            <a:avLst/>
          </a:prstGeom>
          <a:noFill/>
        </p:spPr>
        <p:txBody>
          <a:bodyPr wrap="square" lIns="121899" tIns="60949" rIns="121899" bIns="60949" rtlCol="0">
            <a:spAutoFit/>
          </a:bodyPr>
          <a:lstStyle/>
          <a:p>
            <a:r>
              <a:rPr lang="vi-VN" sz="1800" b="1">
                <a:latin typeface="Arial" pitchFamily="34" charset="0"/>
                <a:cs typeface="Arial" pitchFamily="34" charset="0"/>
              </a:rPr>
              <a:t>Đường đi ngắn nhất từ đỉnh S đến đỉnh D có độ dài là I(D) = 7 và đường </a:t>
            </a:r>
            <a:r>
              <a:rPr lang="vi-VN" sz="1800" b="1">
                <a:latin typeface="Arial" pitchFamily="34" charset="0"/>
                <a:cs typeface="Arial" pitchFamily="34" charset="0"/>
              </a:rPr>
              <a:t>đi </a:t>
            </a:r>
            <a:r>
              <a:rPr lang="vi-VN" sz="1800" b="1" smtClean="0">
                <a:latin typeface="Arial" pitchFamily="34" charset="0"/>
                <a:cs typeface="Arial" pitchFamily="34" charset="0"/>
              </a:rPr>
              <a:t>là</a:t>
            </a:r>
            <a:r>
              <a:rPr lang="en-US" sz="1800" b="1">
                <a:latin typeface="Arial" pitchFamily="34" charset="0"/>
                <a:cs typeface="Arial" pitchFamily="34" charset="0"/>
              </a:rPr>
              <a:t> S → A → D</a:t>
            </a:r>
            <a:endParaRPr lang="vi-VN" sz="1800" b="1">
              <a:latin typeface="Arial" pitchFamily="34" charset="0"/>
              <a:cs typeface="Arial" pitchFamily="34" charset="0"/>
            </a:endParaRPr>
          </a:p>
        </p:txBody>
      </p:sp>
    </p:spTree>
    <p:extLst>
      <p:ext uri="{BB962C8B-B14F-4D97-AF65-F5344CB8AC3E}">
        <p14:creationId xmlns:p14="http://schemas.microsoft.com/office/powerpoint/2010/main" val="140177653"/>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14" grpId="0"/>
      <p:bldP spid="15" grpId="0"/>
      <p:bldP spid="17" grpId="0"/>
      <p:bldP spid="18"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737" y="1548299"/>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14024" y="1981200"/>
            <a:ext cx="7366895" cy="1477305"/>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Vì đồ thị Hình 2.35 là liên thông và các đỉnh đều có bậc chẵn (ở đây chỉ có đỉnh A và đỉnh F có bậc là 2, các đỉnh còn lại đều có bậc 4) nên đồ thị này có chu trình Euler.</a:t>
            </a:r>
            <a:endParaRPr lang="en-US" sz="2200" b="1">
              <a:latin typeface="Arial" pitchFamily="34" charset="0"/>
              <a:cs typeface="Arial" pitchFamily="34" charset="0"/>
            </a:endParaRPr>
          </a:p>
        </p:txBody>
      </p:sp>
      <p:sp>
        <p:nvSpPr>
          <p:cNvPr id="8" name="Rounded Rectangle 7"/>
          <p:cNvSpPr/>
          <p:nvPr/>
        </p:nvSpPr>
        <p:spPr>
          <a:xfrm>
            <a:off x="2160441" y="190501"/>
            <a:ext cx="9837881" cy="1257300"/>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9" name="TextBox 8"/>
          <p:cNvSpPr txBox="1"/>
          <p:nvPr/>
        </p:nvSpPr>
        <p:spPr>
          <a:xfrm>
            <a:off x="2284411" y="292916"/>
            <a:ext cx="9448801" cy="861752"/>
          </a:xfrm>
          <a:prstGeom prst="rect">
            <a:avLst/>
          </a:prstGeom>
          <a:noFill/>
        </p:spPr>
        <p:txBody>
          <a:bodyPr wrap="square" lIns="121899" tIns="60949" rIns="121899" bIns="60949" rtlCol="0">
            <a:spAutoFit/>
          </a:bodyPr>
          <a:lstStyle/>
          <a:p>
            <a:r>
              <a:rPr lang="vi-VN" b="1">
                <a:latin typeface="Arial" pitchFamily="34" charset="0"/>
                <a:cs typeface="Arial" pitchFamily="34" charset="0"/>
              </a:rPr>
              <a:t>Giải bài toán người đưa thư đối với đồ thị có trọng số trên Hình 2.35.</a:t>
            </a:r>
            <a:endParaRPr lang="vi-VN" b="1">
              <a:latin typeface="Arial" pitchFamily="34" charset="0"/>
              <a:cs typeface="Arial" pitchFamily="34" charset="0"/>
            </a:endParaRPr>
          </a:p>
        </p:txBody>
      </p:sp>
      <p:pic>
        <p:nvPicPr>
          <p:cNvPr id="1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406750" y="457200"/>
            <a:ext cx="1453347"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2.17</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13" name="TextBox 12"/>
          <p:cNvSpPr txBox="1"/>
          <p:nvPr/>
        </p:nvSpPr>
        <p:spPr>
          <a:xfrm>
            <a:off x="9335499" y="3791292"/>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a:t>
            </a:r>
            <a:r>
              <a:rPr lang="en-US" sz="1600" b="1" smtClean="0">
                <a:solidFill>
                  <a:srgbClr val="FF0000"/>
                </a:solidFill>
                <a:latin typeface="Arial" pitchFamily="34" charset="0"/>
                <a:cs typeface="Arial" pitchFamily="34" charset="0"/>
              </a:rPr>
              <a:t>2.35</a:t>
            </a:r>
            <a:endParaRPr lang="en-US" sz="1600" b="1">
              <a:solidFill>
                <a:srgbClr val="FF0000"/>
              </a:solidFill>
              <a:latin typeface="Arial" pitchFamily="34" charset="0"/>
              <a:cs typeface="Arial" pitchFamily="34" charset="0"/>
            </a:endParaRPr>
          </a:p>
        </p:txBody>
      </p:sp>
      <p:sp>
        <p:nvSpPr>
          <p:cNvPr id="16" name="TextBox 15"/>
          <p:cNvSpPr txBox="1"/>
          <p:nvPr/>
        </p:nvSpPr>
        <p:spPr>
          <a:xfrm>
            <a:off x="414024" y="3361154"/>
            <a:ext cx="7509188" cy="1138751"/>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Một chu trình Euler xuất phát từ đỉnh A là ABCDBEDFECA và tổng độ dài của </a:t>
            </a:r>
            <a:r>
              <a:rPr lang="vi-VN" sz="2200" b="1">
                <a:latin typeface="Arial" pitchFamily="34" charset="0"/>
                <a:cs typeface="Arial" pitchFamily="34" charset="0"/>
              </a:rPr>
              <a:t>nó </a:t>
            </a:r>
            <a:r>
              <a:rPr lang="vi-VN" sz="2200" b="1" smtClean="0">
                <a:latin typeface="Arial" pitchFamily="34" charset="0"/>
                <a:cs typeface="Arial" pitchFamily="34" charset="0"/>
              </a:rPr>
              <a:t>là</a:t>
            </a:r>
            <a:r>
              <a:rPr lang="en-US" sz="2200" b="1">
                <a:latin typeface="Arial" pitchFamily="34" charset="0"/>
                <a:cs typeface="Arial" pitchFamily="34" charset="0"/>
              </a:rPr>
              <a:t> 3 + 5 + 8 + 6 + 4 + 2 + 3 + 9 + 7 + 4 = 51.</a:t>
            </a:r>
            <a:endParaRPr lang="en-US" sz="2200" b="1">
              <a:latin typeface="Arial" pitchFamily="34" charset="0"/>
              <a:cs typeface="Arial" pitchFamily="34" charset="0"/>
            </a:endParaRPr>
          </a:p>
        </p:txBody>
      </p:sp>
      <p:pic>
        <p:nvPicPr>
          <p:cNvPr id="4198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86098" y="1557247"/>
            <a:ext cx="4502727" cy="2234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395637" y="4402554"/>
            <a:ext cx="7509188" cy="800197"/>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Vậy một chu trình cần tìm là ABCDBEDFECA và có độ dài là 51.</a:t>
            </a:r>
            <a:endParaRPr lang="en-US" sz="2200" b="1">
              <a:latin typeface="Arial" pitchFamily="34" charset="0"/>
              <a:cs typeface="Arial" pitchFamily="34" charset="0"/>
            </a:endParaRPr>
          </a:p>
        </p:txBody>
      </p:sp>
      <p:sp>
        <p:nvSpPr>
          <p:cNvPr id="17" name="TextBox 16"/>
          <p:cNvSpPr txBox="1"/>
          <p:nvPr/>
        </p:nvSpPr>
        <p:spPr>
          <a:xfrm>
            <a:off x="406750" y="5105400"/>
            <a:ext cx="7509188" cy="800197"/>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Vậy một chu trình cần tìm là </a:t>
            </a:r>
            <a:r>
              <a:rPr lang="vi-VN" sz="2200" b="1">
                <a:solidFill>
                  <a:schemeClr val="accent2">
                    <a:lumMod val="75000"/>
                  </a:schemeClr>
                </a:solidFill>
                <a:latin typeface="Arial" pitchFamily="34" charset="0"/>
                <a:cs typeface="Arial" pitchFamily="34" charset="0"/>
              </a:rPr>
              <a:t>ABCDBEDFECA</a:t>
            </a:r>
            <a:r>
              <a:rPr lang="vi-VN" sz="2200" b="1">
                <a:latin typeface="Arial" pitchFamily="34" charset="0"/>
                <a:cs typeface="Arial" pitchFamily="34" charset="0"/>
              </a:rPr>
              <a:t> và có độ dài là </a:t>
            </a:r>
            <a:r>
              <a:rPr lang="vi-VN" sz="2200" b="1">
                <a:solidFill>
                  <a:schemeClr val="accent2">
                    <a:lumMod val="75000"/>
                  </a:schemeClr>
                </a:solidFill>
                <a:latin typeface="Arial" pitchFamily="34" charset="0"/>
                <a:cs typeface="Arial" pitchFamily="34" charset="0"/>
              </a:rPr>
              <a:t>51</a:t>
            </a:r>
            <a:r>
              <a:rPr lang="vi-VN" sz="2200" b="1">
                <a:latin typeface="Arial" pitchFamily="34" charset="0"/>
                <a:cs typeface="Arial" pitchFamily="34" charset="0"/>
              </a:rPr>
              <a:t>.</a:t>
            </a:r>
            <a:endParaRPr lang="en-US" sz="2200" b="1">
              <a:latin typeface="Arial" pitchFamily="34" charset="0"/>
              <a:cs typeface="Arial" pitchFamily="34" charset="0"/>
            </a:endParaRPr>
          </a:p>
        </p:txBody>
      </p:sp>
    </p:spTree>
    <p:extLst>
      <p:ext uri="{BB962C8B-B14F-4D97-AF65-F5344CB8AC3E}">
        <p14:creationId xmlns:p14="http://schemas.microsoft.com/office/powerpoint/2010/main" val="42503940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15"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737" y="1548299"/>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863950" y="1981200"/>
            <a:ext cx="7366895" cy="1138751"/>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Đồ thị Hình 2.36 chỉ có hai đỉnh bậc lẻ là C và E nên ta có thể tìm được một đường đi Euler từ C đến E (đường đi này đi qua mỗi cạnh đúng một lần).</a:t>
            </a:r>
            <a:endParaRPr lang="en-US" sz="2200" b="1">
              <a:latin typeface="Arial" pitchFamily="34" charset="0"/>
              <a:cs typeface="Arial" pitchFamily="34" charset="0"/>
            </a:endParaRPr>
          </a:p>
        </p:txBody>
      </p:sp>
      <p:sp>
        <p:nvSpPr>
          <p:cNvPr id="8" name="Rounded Rectangle 7"/>
          <p:cNvSpPr/>
          <p:nvPr/>
        </p:nvSpPr>
        <p:spPr>
          <a:xfrm>
            <a:off x="2160441" y="190501"/>
            <a:ext cx="9837881" cy="1257300"/>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9" name="TextBox 8"/>
          <p:cNvSpPr txBox="1"/>
          <p:nvPr/>
        </p:nvSpPr>
        <p:spPr>
          <a:xfrm>
            <a:off x="2284411" y="292916"/>
            <a:ext cx="9448801" cy="861752"/>
          </a:xfrm>
          <a:prstGeom prst="rect">
            <a:avLst/>
          </a:prstGeom>
          <a:noFill/>
        </p:spPr>
        <p:txBody>
          <a:bodyPr wrap="square" lIns="121899" tIns="60949" rIns="121899" bIns="60949" rtlCol="0">
            <a:spAutoFit/>
          </a:bodyPr>
          <a:lstStyle/>
          <a:p>
            <a:r>
              <a:rPr lang="vi-VN" b="1">
                <a:latin typeface="Arial" pitchFamily="34" charset="0"/>
                <a:cs typeface="Arial" pitchFamily="34" charset="0"/>
              </a:rPr>
              <a:t>Giải bài toán người đưa thư đối với đồ thị có trọng số trên Hình 2.36.</a:t>
            </a:r>
            <a:endParaRPr lang="vi-VN" b="1">
              <a:latin typeface="Arial" pitchFamily="34" charset="0"/>
              <a:cs typeface="Arial" pitchFamily="34" charset="0"/>
            </a:endParaRPr>
          </a:p>
        </p:txBody>
      </p:sp>
      <p:pic>
        <p:nvPicPr>
          <p:cNvPr id="1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406750" y="457200"/>
            <a:ext cx="1453347"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2.18</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13" name="TextBox 12"/>
          <p:cNvSpPr txBox="1"/>
          <p:nvPr/>
        </p:nvSpPr>
        <p:spPr>
          <a:xfrm>
            <a:off x="9665988" y="4597569"/>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a:t>
            </a:r>
            <a:r>
              <a:rPr lang="en-US" sz="1600" b="1" smtClean="0">
                <a:solidFill>
                  <a:srgbClr val="FF0000"/>
                </a:solidFill>
                <a:latin typeface="Arial" pitchFamily="34" charset="0"/>
                <a:cs typeface="Arial" pitchFamily="34" charset="0"/>
              </a:rPr>
              <a:t>2.35</a:t>
            </a:r>
            <a:endParaRPr lang="en-US" sz="1600" b="1">
              <a:solidFill>
                <a:srgbClr val="FF0000"/>
              </a:solidFill>
              <a:latin typeface="Arial" pitchFamily="34" charset="0"/>
              <a:cs typeface="Arial" pitchFamily="34" charset="0"/>
            </a:endParaRPr>
          </a:p>
        </p:txBody>
      </p:sp>
      <p:sp>
        <p:nvSpPr>
          <p:cNvPr id="16" name="TextBox 15"/>
          <p:cNvSpPr txBox="1"/>
          <p:nvPr/>
        </p:nvSpPr>
        <p:spPr>
          <a:xfrm>
            <a:off x="863950" y="3132639"/>
            <a:ext cx="7509188" cy="1138751"/>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Một đường đi Euler từ đỉnh C đến đỉnh E là CABCEBDE và tổng độ dài của </a:t>
            </a:r>
            <a:r>
              <a:rPr lang="vi-VN" sz="2200" b="1">
                <a:latin typeface="Arial" pitchFamily="34" charset="0"/>
                <a:cs typeface="Arial" pitchFamily="34" charset="0"/>
              </a:rPr>
              <a:t>nó </a:t>
            </a:r>
            <a:r>
              <a:rPr lang="vi-VN" sz="2200" b="1" smtClean="0">
                <a:latin typeface="Arial" pitchFamily="34" charset="0"/>
                <a:cs typeface="Arial" pitchFamily="34" charset="0"/>
              </a:rPr>
              <a:t>là</a:t>
            </a:r>
            <a:r>
              <a:rPr lang="en-US" sz="2200" b="1">
                <a:latin typeface="Arial" pitchFamily="34" charset="0"/>
                <a:cs typeface="Arial" pitchFamily="34" charset="0"/>
              </a:rPr>
              <a:t/>
            </a:r>
            <a:br>
              <a:rPr lang="en-US" sz="2200" b="1">
                <a:latin typeface="Arial" pitchFamily="34" charset="0"/>
                <a:cs typeface="Arial" pitchFamily="34" charset="0"/>
              </a:rPr>
            </a:br>
            <a:r>
              <a:rPr lang="en-US" sz="2200" b="1" smtClean="0">
                <a:latin typeface="Arial" pitchFamily="34" charset="0"/>
                <a:cs typeface="Arial" pitchFamily="34" charset="0"/>
              </a:rPr>
              <a:t>	2 </a:t>
            </a:r>
            <a:r>
              <a:rPr lang="en-US" sz="2200" b="1">
                <a:latin typeface="Arial" pitchFamily="34" charset="0"/>
                <a:cs typeface="Arial" pitchFamily="34" charset="0"/>
              </a:rPr>
              <a:t>+ 1 + 4 + 10 + 5 + 3 + 6 = 31.</a:t>
            </a:r>
            <a:endParaRPr lang="en-US" sz="2200" b="1">
              <a:latin typeface="Arial" pitchFamily="34" charset="0"/>
              <a:cs typeface="Arial" pitchFamily="34" charset="0"/>
            </a:endParaRPr>
          </a:p>
        </p:txBody>
      </p:sp>
      <p:sp>
        <p:nvSpPr>
          <p:cNvPr id="15" name="TextBox 14"/>
          <p:cNvSpPr txBox="1"/>
          <p:nvPr/>
        </p:nvSpPr>
        <p:spPr>
          <a:xfrm>
            <a:off x="863950" y="4284078"/>
            <a:ext cx="7509188" cy="1138751"/>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Để quay trở lại điểm xuất phát và có đường đi ngắn nhất, ta cần tìm một đường đi ngắn nhất từ E đến C theo thuật toán gắn nhãn vĩnh viễn.</a:t>
            </a:r>
            <a:endParaRPr lang="en-US" sz="2200" b="1">
              <a:latin typeface="Arial" pitchFamily="34" charset="0"/>
              <a:cs typeface="Arial" pitchFamily="34" charset="0"/>
            </a:endParaRPr>
          </a:p>
        </p:txBody>
      </p:sp>
      <p:sp>
        <p:nvSpPr>
          <p:cNvPr id="17" name="TextBox 16"/>
          <p:cNvSpPr txBox="1"/>
          <p:nvPr/>
        </p:nvSpPr>
        <p:spPr>
          <a:xfrm>
            <a:off x="863950" y="5435516"/>
            <a:ext cx="11326462"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Đường đi ngắn nhất từ E đến C là EBAC và có độ dài là 5 + 1 + 2 = 8.</a:t>
            </a:r>
            <a:endParaRPr lang="en-US" sz="2200" b="1">
              <a:latin typeface="Arial" pitchFamily="34" charset="0"/>
              <a:cs typeface="Arial" pitchFamily="34" charset="0"/>
            </a:endParaRPr>
          </a:p>
        </p:txBody>
      </p:sp>
      <p:pic>
        <p:nvPicPr>
          <p:cNvPr id="430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0012" y="1447801"/>
            <a:ext cx="2609850" cy="318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863950" y="5909846"/>
            <a:ext cx="11326462"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Vậy một chu trình cần tìm là </a:t>
            </a:r>
            <a:r>
              <a:rPr lang="vi-VN" sz="2200" b="1">
                <a:solidFill>
                  <a:schemeClr val="accent2">
                    <a:lumMod val="75000"/>
                  </a:schemeClr>
                </a:solidFill>
                <a:latin typeface="Arial" pitchFamily="34" charset="0"/>
                <a:cs typeface="Arial" pitchFamily="34" charset="0"/>
              </a:rPr>
              <a:t>CABCEBDEBAC</a:t>
            </a:r>
            <a:r>
              <a:rPr lang="vi-VN" sz="2200" b="1">
                <a:latin typeface="Arial" pitchFamily="34" charset="0"/>
                <a:cs typeface="Arial" pitchFamily="34" charset="0"/>
              </a:rPr>
              <a:t> và có độ dài là 31 + 8 = </a:t>
            </a:r>
            <a:r>
              <a:rPr lang="vi-VN" sz="2200" b="1">
                <a:solidFill>
                  <a:schemeClr val="accent2">
                    <a:lumMod val="75000"/>
                  </a:schemeClr>
                </a:solidFill>
                <a:latin typeface="Arial" pitchFamily="34" charset="0"/>
                <a:cs typeface="Arial" pitchFamily="34" charset="0"/>
              </a:rPr>
              <a:t>39</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spTree>
    <p:extLst>
      <p:ext uri="{BB962C8B-B14F-4D97-AF65-F5344CB8AC3E}">
        <p14:creationId xmlns:p14="http://schemas.microsoft.com/office/powerpoint/2010/main" val="24319529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15" grpId="0"/>
      <p:bldP spid="17"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ectangle 13"/>
          <p:cNvSpPr/>
          <p:nvPr/>
        </p:nvSpPr>
        <p:spPr>
          <a:xfrm>
            <a:off x="-812588" y="473582"/>
            <a:ext cx="5463146" cy="5892800"/>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5" name="Rectangle 15"/>
          <p:cNvSpPr/>
          <p:nvPr/>
        </p:nvSpPr>
        <p:spPr>
          <a:xfrm rot="1132070">
            <a:off x="3697390"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6" name="Rectangle 15"/>
          <p:cNvSpPr/>
          <p:nvPr/>
        </p:nvSpPr>
        <p:spPr>
          <a:xfrm rot="1132070">
            <a:off x="5733438"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043" t="17982" r="12601" b="22046"/>
          <a:stretch/>
        </p:blipFill>
        <p:spPr bwMode="auto">
          <a:xfrm>
            <a:off x="1167199" y="869115"/>
            <a:ext cx="1660188" cy="29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6471" t="11198" r="6916" b="28723"/>
          <a:stretch/>
        </p:blipFill>
        <p:spPr bwMode="auto">
          <a:xfrm>
            <a:off x="1115994" y="1219200"/>
            <a:ext cx="2507896" cy="33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055" t="19121" r="17589" b="20906"/>
          <a:stretch/>
        </p:blipFill>
        <p:spPr bwMode="auto">
          <a:xfrm>
            <a:off x="990697" y="1018100"/>
            <a:ext cx="542890" cy="34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99068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600" fill="hold"/>
                                        <p:tgtEl>
                                          <p:spTgt spid="46"/>
                                        </p:tgtEl>
                                        <p:attrNameLst>
                                          <p:attrName>ppt_x</p:attrName>
                                        </p:attrNameLst>
                                      </p:cBhvr>
                                      <p:tavLst>
                                        <p:tav tm="0">
                                          <p:val>
                                            <p:strVal val="0-#ppt_w/2"/>
                                          </p:val>
                                        </p:tav>
                                        <p:tav tm="100000">
                                          <p:val>
                                            <p:strVal val="#ppt_x"/>
                                          </p:val>
                                        </p:tav>
                                      </p:tavLst>
                                    </p:anim>
                                    <p:anim calcmode="lin" valueType="num">
                                      <p:cBhvr additive="base">
                                        <p:cTn id="17" dur="600" fill="hold"/>
                                        <p:tgtEl>
                                          <p:spTgt spid="46"/>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10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100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4" fill="hold" nodeType="withEffect">
                                  <p:stCondLst>
                                    <p:cond delay="100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03212" y="762001"/>
            <a:ext cx="11885613" cy="2285999"/>
            <a:chOff x="346238" y="742951"/>
            <a:chExt cx="11885613" cy="2285999"/>
          </a:xfrm>
        </p:grpSpPr>
        <p:sp>
          <p:nvSpPr>
            <p:cNvPr id="17" name="Rounded Rectangle 16"/>
            <p:cNvSpPr/>
            <p:nvPr/>
          </p:nvSpPr>
          <p:spPr>
            <a:xfrm>
              <a:off x="346238" y="742951"/>
              <a:ext cx="11596524" cy="2285999"/>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422438" y="783460"/>
              <a:ext cx="11809413" cy="2139047"/>
            </a:xfrm>
            <a:prstGeom prst="rect">
              <a:avLst/>
            </a:prstGeom>
            <a:noFill/>
          </p:spPr>
          <p:txBody>
            <a:bodyPr wrap="square" rtlCol="0">
              <a:spAutoFit/>
            </a:bodyPr>
            <a:lstStyle/>
            <a:p>
              <a:r>
                <a:rPr lang="en-US" sz="2600" b="1" smtClean="0">
                  <a:latin typeface="Arial" pitchFamily="34" charset="0"/>
                  <a:cs typeface="Arial" pitchFamily="34" charset="0"/>
                </a:rPr>
                <a:t>	</a:t>
              </a:r>
              <a:r>
                <a:rPr lang="en-US" sz="2000" b="1" smtClean="0">
                  <a:latin typeface="Arial" pitchFamily="34" charset="0"/>
                  <a:cs typeface="Arial" pitchFamily="34" charset="0"/>
                </a:rPr>
                <a:t>     </a:t>
              </a:r>
              <a:r>
                <a:rPr lang="vi-VN" sz="2200" b="1">
                  <a:latin typeface="Arial" pitchFamily="34" charset="0"/>
                  <a:cs typeface="Arial" pitchFamily="34" charset="0"/>
                </a:rPr>
                <a:t>Cho sơ đồ như trên Hình 2.28, ở đó A, B, C, D, E, F là các địa điểm nối với nhau bởi các con đường với độ dài của mỗi con đường được cho như trên </a:t>
              </a:r>
              <a:r>
                <a:rPr lang="vi-VN" sz="2200" b="1">
                  <a:latin typeface="Arial" pitchFamily="34" charset="0"/>
                  <a:cs typeface="Arial" pitchFamily="34" charset="0"/>
                </a:rPr>
                <a:t>hình</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Hãy </a:t>
              </a:r>
              <a:r>
                <a:rPr lang="vi-VN" sz="2200" b="1">
                  <a:latin typeface="Arial" pitchFamily="34" charset="0"/>
                  <a:cs typeface="Arial" pitchFamily="34" charset="0"/>
                </a:rPr>
                <a:t>chỉ ra 2 đường đi từ A đến F và so sánh độ dài của hai đường đi </a:t>
              </a:r>
              <a:r>
                <a:rPr lang="vi-VN" sz="2200" b="1">
                  <a:latin typeface="Arial" pitchFamily="34" charset="0"/>
                  <a:cs typeface="Arial" pitchFamily="34" charset="0"/>
                </a:rPr>
                <a:t>đó</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100" b="1" smtClean="0">
                  <a:latin typeface="Arial" pitchFamily="34" charset="0"/>
                  <a:cs typeface="Arial" pitchFamily="34" charset="0"/>
                </a:rPr>
                <a:t>Với </a:t>
              </a:r>
              <a:r>
                <a:rPr lang="vi-VN" sz="2100" b="1">
                  <a:latin typeface="Arial" pitchFamily="34" charset="0"/>
                  <a:cs typeface="Arial" pitchFamily="34" charset="0"/>
                </a:rPr>
                <a:t>mỗi đỉnh V của sơ đồ trên Hình 2.28, ta gắn số I(V) là khoảng cách ngắn nhất để đi từ A đến V và gọi là nhãn vĩnh viễn của đỉnh V. Như vậy, ta có ngay I(A) = 0. Dựa vào Hình 2.28, hãy tìm các nhãn vĩnh viễn I(B), I(C) của hai đỉnh kề với A là B, C</a:t>
              </a:r>
              <a:r>
                <a:rPr lang="vi-VN" sz="2100" b="1">
                  <a:latin typeface="Arial" pitchFamily="34" charset="0"/>
                  <a:cs typeface="Arial" pitchFamily="34" charset="0"/>
                </a:rPr>
                <a:t>. </a:t>
              </a:r>
              <a:endParaRPr lang="en-US" sz="2100" b="1" smtClean="0">
                <a:latin typeface="Arial" pitchFamily="34" charset="0"/>
                <a:cs typeface="Arial" pitchFamily="34" charset="0"/>
              </a:endParaRPr>
            </a:p>
          </p:txBody>
        </p:sp>
        <p:pic>
          <p:nvPicPr>
            <p:cNvPr id="30725"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3900" t="8129" r="24004" b="34426"/>
            <a:stretch/>
          </p:blipFill>
          <p:spPr bwMode="auto">
            <a:xfrm>
              <a:off x="539570" y="841258"/>
              <a:ext cx="1406868" cy="387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9"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32987" y="3175837"/>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AutoShape 4"/>
          <p:cNvSpPr>
            <a:spLocks noChangeArrowheads="1"/>
          </p:cNvSpPr>
          <p:nvPr/>
        </p:nvSpPr>
        <p:spPr bwMode="gray">
          <a:xfrm>
            <a:off x="447214" y="95249"/>
            <a:ext cx="5661322"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1900" b="1" smtClean="0">
                <a:solidFill>
                  <a:schemeClr val="bg1"/>
                </a:solidFill>
                <a:latin typeface="Arial" pitchFamily="34" charset="0"/>
                <a:cs typeface="Arial" pitchFamily="34" charset="0"/>
              </a:rPr>
              <a:t>1  . </a:t>
            </a:r>
            <a:r>
              <a:rPr lang="en-US" sz="1900" b="1" smtClean="0">
                <a:solidFill>
                  <a:schemeClr val="bg1"/>
                </a:solidFill>
                <a:latin typeface="Arial" pitchFamily="34" charset="0"/>
                <a:cs typeface="Arial" pitchFamily="34" charset="0"/>
              </a:rPr>
              <a:t>BÀI TOÁN TÌM ĐƯỜNG ĐI NGẮN NHẤT</a:t>
            </a:r>
            <a:endParaRPr lang="vi-VN" sz="1900" b="1">
              <a:solidFill>
                <a:schemeClr val="bg1"/>
              </a:solidFill>
              <a:latin typeface="Arial" pitchFamily="34" charset="0"/>
              <a:cs typeface="Arial" pitchFamily="34" charset="0"/>
            </a:endParaRPr>
          </a:p>
        </p:txBody>
      </p:sp>
      <p:sp>
        <p:nvSpPr>
          <p:cNvPr id="9" name="TextBox 8"/>
          <p:cNvSpPr txBox="1"/>
          <p:nvPr/>
        </p:nvSpPr>
        <p:spPr>
          <a:xfrm>
            <a:off x="303212" y="3581400"/>
            <a:ext cx="7162800" cy="400110"/>
          </a:xfrm>
          <a:prstGeom prst="rect">
            <a:avLst/>
          </a:prstGeom>
          <a:noFill/>
        </p:spPr>
        <p:txBody>
          <a:bodyPr wrap="square" rtlCol="0">
            <a:spAutoFit/>
          </a:bodyPr>
          <a:lstStyle/>
          <a:p>
            <a:pPr algn="just"/>
            <a:r>
              <a:rPr lang="vi-VN" sz="2000" b="1">
                <a:latin typeface="Arial" pitchFamily="34" charset="0"/>
                <a:cs typeface="Arial" pitchFamily="34" charset="0"/>
              </a:rPr>
              <a:t>a) Hai đường đi từ A đến F, chẳng hạn là ABEF và ACEF.</a:t>
            </a:r>
            <a:endParaRPr lang="en-US" sz="2000" b="1">
              <a:solidFill>
                <a:schemeClr val="accent2">
                  <a:lumMod val="75000"/>
                </a:schemeClr>
              </a:solidFill>
              <a:latin typeface="Arial" pitchFamily="34" charset="0"/>
              <a:cs typeface="Arial" pitchFamily="34" charset="0"/>
            </a:endParaRPr>
          </a:p>
        </p:txBody>
      </p:sp>
      <p:sp>
        <p:nvSpPr>
          <p:cNvPr id="28" name="TextBox 27"/>
          <p:cNvSpPr txBox="1"/>
          <p:nvPr/>
        </p:nvSpPr>
        <p:spPr>
          <a:xfrm>
            <a:off x="292099" y="4038600"/>
            <a:ext cx="7483908" cy="400110"/>
          </a:xfrm>
          <a:prstGeom prst="rect">
            <a:avLst/>
          </a:prstGeom>
          <a:noFill/>
        </p:spPr>
        <p:txBody>
          <a:bodyPr wrap="square" rtlCol="0">
            <a:spAutoFit/>
          </a:bodyPr>
          <a:lstStyle/>
          <a:p>
            <a:pPr algn="just"/>
            <a:r>
              <a:rPr lang="vi-VN" sz="2000" b="1">
                <a:latin typeface="Arial" pitchFamily="34" charset="0"/>
                <a:cs typeface="Arial" pitchFamily="34" charset="0"/>
              </a:rPr>
              <a:t>Độ dài của đường đi ABEF là AB + BE + EF = 3 + 2 + 8 = 13.</a:t>
            </a:r>
            <a:endParaRPr lang="en-US" sz="2000" b="1">
              <a:solidFill>
                <a:schemeClr val="accent2">
                  <a:lumMod val="75000"/>
                </a:schemeClr>
              </a:solidFill>
              <a:latin typeface="Arial" pitchFamily="34" charset="0"/>
              <a:cs typeface="Arial" pitchFamily="34" charset="0"/>
            </a:endParaRPr>
          </a:p>
        </p:txBody>
      </p:sp>
      <p:sp>
        <p:nvSpPr>
          <p:cNvPr id="29" name="TextBox 28"/>
          <p:cNvSpPr txBox="1"/>
          <p:nvPr/>
        </p:nvSpPr>
        <p:spPr>
          <a:xfrm>
            <a:off x="292099" y="4438710"/>
            <a:ext cx="7483908" cy="400110"/>
          </a:xfrm>
          <a:prstGeom prst="rect">
            <a:avLst/>
          </a:prstGeom>
          <a:noFill/>
        </p:spPr>
        <p:txBody>
          <a:bodyPr wrap="square" rtlCol="0">
            <a:spAutoFit/>
          </a:bodyPr>
          <a:lstStyle/>
          <a:p>
            <a:pPr algn="just"/>
            <a:r>
              <a:rPr lang="vi-VN" sz="2000" b="1">
                <a:latin typeface="Arial" pitchFamily="34" charset="0"/>
                <a:cs typeface="Arial" pitchFamily="34" charset="0"/>
              </a:rPr>
              <a:t>Độ dài của đường đi ACEF là AC + CE + EF = 1 + 5 + 8 = 14.</a:t>
            </a:r>
            <a:endParaRPr lang="en-US" sz="2000" b="1">
              <a:solidFill>
                <a:schemeClr val="accent2">
                  <a:lumMod val="75000"/>
                </a:schemeClr>
              </a:solidFill>
              <a:latin typeface="Arial" pitchFamily="34" charset="0"/>
              <a:cs typeface="Arial" pitchFamily="34" charset="0"/>
            </a:endParaRPr>
          </a:p>
        </p:txBody>
      </p:sp>
      <p:sp>
        <p:nvSpPr>
          <p:cNvPr id="30" name="TextBox 29"/>
          <p:cNvSpPr txBox="1"/>
          <p:nvPr/>
        </p:nvSpPr>
        <p:spPr>
          <a:xfrm>
            <a:off x="303212" y="4838940"/>
            <a:ext cx="7483908" cy="400110"/>
          </a:xfrm>
          <a:prstGeom prst="rect">
            <a:avLst/>
          </a:prstGeom>
          <a:noFill/>
        </p:spPr>
        <p:txBody>
          <a:bodyPr wrap="square" rtlCol="0">
            <a:spAutoFit/>
          </a:bodyPr>
          <a:lstStyle/>
          <a:p>
            <a:pPr algn="just"/>
            <a:r>
              <a:rPr lang="vi-VN" sz="2000" b="1">
                <a:latin typeface="Arial" pitchFamily="34" charset="0"/>
                <a:cs typeface="Arial" pitchFamily="34" charset="0"/>
              </a:rPr>
              <a:t>Do đó, đường đi ABEF có độ dài ngắn hơn đường đi ACEF.</a:t>
            </a:r>
            <a:endParaRPr lang="en-US" sz="2000" b="1">
              <a:solidFill>
                <a:schemeClr val="accent2">
                  <a:lumMod val="75000"/>
                </a:schemeClr>
              </a:solidFill>
              <a:latin typeface="Arial" pitchFamily="34" charset="0"/>
              <a:cs typeface="Arial" pitchFamily="34" charset="0"/>
            </a:endParaRPr>
          </a:p>
        </p:txBody>
      </p:sp>
      <p:sp>
        <p:nvSpPr>
          <p:cNvPr id="31" name="TextBox 30"/>
          <p:cNvSpPr txBox="1"/>
          <p:nvPr/>
        </p:nvSpPr>
        <p:spPr>
          <a:xfrm>
            <a:off x="282574" y="5239050"/>
            <a:ext cx="7335838" cy="707886"/>
          </a:xfrm>
          <a:prstGeom prst="rect">
            <a:avLst/>
          </a:prstGeom>
          <a:noFill/>
        </p:spPr>
        <p:txBody>
          <a:bodyPr wrap="square" rtlCol="0">
            <a:spAutoFit/>
          </a:bodyPr>
          <a:lstStyle/>
          <a:p>
            <a:pPr algn="just"/>
            <a:r>
              <a:rPr lang="vi-VN" sz="2000" b="1">
                <a:latin typeface="Arial" pitchFamily="34" charset="0"/>
                <a:cs typeface="Arial" pitchFamily="34" charset="0"/>
              </a:rPr>
              <a:t>b) I(B) và I(C) lần lượt là các khoảng cách ngắn nhất để đi từ A đến B và C.</a:t>
            </a:r>
            <a:endParaRPr lang="en-US" sz="2000" b="1">
              <a:solidFill>
                <a:schemeClr val="accent2">
                  <a:lumMod val="75000"/>
                </a:schemeClr>
              </a:solidFill>
              <a:latin typeface="Arial" pitchFamily="34" charset="0"/>
              <a:cs typeface="Arial" pitchFamily="34" charset="0"/>
            </a:endParaRPr>
          </a:p>
        </p:txBody>
      </p:sp>
      <p:sp>
        <p:nvSpPr>
          <p:cNvPr id="32" name="TextBox 31"/>
          <p:cNvSpPr txBox="1"/>
          <p:nvPr/>
        </p:nvSpPr>
        <p:spPr>
          <a:xfrm>
            <a:off x="282574" y="5946936"/>
            <a:ext cx="7335838" cy="400110"/>
          </a:xfrm>
          <a:prstGeom prst="rect">
            <a:avLst/>
          </a:prstGeom>
          <a:noFill/>
        </p:spPr>
        <p:txBody>
          <a:bodyPr wrap="square" rtlCol="0">
            <a:spAutoFit/>
          </a:bodyPr>
          <a:lstStyle/>
          <a:p>
            <a:pPr algn="just"/>
            <a:r>
              <a:rPr lang="pl-PL" sz="2000" b="1">
                <a:latin typeface="Arial" pitchFamily="34" charset="0"/>
                <a:cs typeface="Arial" pitchFamily="34" charset="0"/>
              </a:rPr>
              <a:t>Ta có I(B) = AB = 3, I(C) = AC = 1.</a:t>
            </a:r>
            <a:endParaRPr lang="en-US" sz="2000" b="1">
              <a:solidFill>
                <a:schemeClr val="accent2">
                  <a:lumMod val="75000"/>
                </a:schemeClr>
              </a:solidFill>
              <a:latin typeface="Arial" pitchFamily="34" charset="0"/>
              <a:cs typeface="Arial" pitchFamily="34" charset="0"/>
            </a:endParaRPr>
          </a:p>
        </p:txBody>
      </p:sp>
      <p:grpSp>
        <p:nvGrpSpPr>
          <p:cNvPr id="13" name="Group 12"/>
          <p:cNvGrpSpPr/>
          <p:nvPr/>
        </p:nvGrpSpPr>
        <p:grpSpPr>
          <a:xfrm>
            <a:off x="7758722" y="3155117"/>
            <a:ext cx="4338205" cy="2483683"/>
            <a:chOff x="7758722" y="3077044"/>
            <a:chExt cx="4338205" cy="2483683"/>
          </a:xfrm>
        </p:grpSpPr>
        <p:sp>
          <p:nvSpPr>
            <p:cNvPr id="33" name="TextBox 32"/>
            <p:cNvSpPr txBox="1"/>
            <p:nvPr/>
          </p:nvSpPr>
          <p:spPr>
            <a:xfrm>
              <a:off x="9316160" y="5222173"/>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a:t>
              </a:r>
              <a:r>
                <a:rPr lang="en-US" sz="1600" b="1" smtClean="0">
                  <a:solidFill>
                    <a:srgbClr val="FF0000"/>
                  </a:solidFill>
                  <a:latin typeface="Arial" pitchFamily="34" charset="0"/>
                  <a:cs typeface="Arial" pitchFamily="34" charset="0"/>
                </a:rPr>
                <a:t>2.28</a:t>
              </a:r>
              <a:endParaRPr lang="en-US" sz="1600" b="1">
                <a:solidFill>
                  <a:srgbClr val="FF0000"/>
                </a:solidFill>
                <a:latin typeface="Arial" pitchFamily="34" charset="0"/>
                <a:cs typeface="Arial" pitchFamily="34" charset="0"/>
              </a:endParaRPr>
            </a:p>
          </p:txBody>
        </p:sp>
        <p:pic>
          <p:nvPicPr>
            <p:cNvPr id="29952" name="Picture 25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58722" y="3077044"/>
              <a:ext cx="4338205" cy="2173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8409437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left)">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left)">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left)">
                                      <p:cBhvr>
                                        <p:cTn id="35" dur="500"/>
                                        <p:tgtEl>
                                          <p:spTgt spid="3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wipe(left)">
                                      <p:cBhvr>
                                        <p:cTn id="40" dur="500"/>
                                        <p:tgtEl>
                                          <p:spTgt spid="3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left)">
                                      <p:cBhvr>
                                        <p:cTn id="4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p:bldP spid="29" grpId="0"/>
      <p:bldP spid="30" grpId="0"/>
      <p:bldP spid="31" grpId="0"/>
      <p:bldP spid="3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461399" y="762000"/>
            <a:ext cx="11476368" cy="3199640"/>
            <a:chOff x="536012" y="4495800"/>
            <a:chExt cx="11476368" cy="3199640"/>
          </a:xfrm>
        </p:grpSpPr>
        <p:sp>
          <p:nvSpPr>
            <p:cNvPr id="21" name="Rounded Rectangle 20"/>
            <p:cNvSpPr/>
            <p:nvPr/>
          </p:nvSpPr>
          <p:spPr>
            <a:xfrm>
              <a:off x="536012" y="4495800"/>
              <a:ext cx="11125201" cy="2971800"/>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2" name="TextBox 21"/>
            <p:cNvSpPr txBox="1"/>
            <p:nvPr/>
          </p:nvSpPr>
          <p:spPr>
            <a:xfrm>
              <a:off x="598024" y="4650938"/>
              <a:ext cx="10849646" cy="830997"/>
            </a:xfrm>
            <a:prstGeom prst="rect">
              <a:avLst/>
            </a:prstGeom>
            <a:noFill/>
          </p:spPr>
          <p:txBody>
            <a:bodyPr wrap="square" rtlCol="0">
              <a:spAutoFit/>
            </a:bodyPr>
            <a:lstStyle/>
            <a:p>
              <a:pPr marL="342900" indent="-342900">
                <a:buFont typeface="Arial" pitchFamily="34" charset="0"/>
                <a:buChar char="•"/>
              </a:pPr>
              <a:r>
                <a:rPr lang="en-US" b="1" smtClean="0">
                  <a:solidFill>
                    <a:schemeClr val="accent2">
                      <a:lumMod val="75000"/>
                    </a:schemeClr>
                  </a:solidFill>
                  <a:latin typeface="Arial" pitchFamily="34" charset="0"/>
                  <a:cs typeface="Arial" pitchFamily="34" charset="0"/>
                </a:rPr>
                <a:t>Đồ thị có trọng số </a:t>
              </a:r>
              <a:r>
                <a:rPr lang="en-US" b="1" smtClean="0">
                  <a:latin typeface="Arial" pitchFamily="34" charset="0"/>
                  <a:cs typeface="Arial" pitchFamily="34" charset="0"/>
                </a:rPr>
                <a:t>là một đồ thị liên thông và mỗi cạnh được gắn với một số không âm, gọi là </a:t>
              </a:r>
              <a:r>
                <a:rPr lang="en-US" b="1" smtClean="0">
                  <a:solidFill>
                    <a:schemeClr val="accent2">
                      <a:lumMod val="75000"/>
                    </a:schemeClr>
                  </a:solidFill>
                  <a:latin typeface="Arial" pitchFamily="34" charset="0"/>
                  <a:cs typeface="Arial" pitchFamily="34" charset="0"/>
                </a:rPr>
                <a:t>trọng số </a:t>
              </a:r>
              <a:r>
                <a:rPr lang="en-US" b="1" smtClean="0">
                  <a:latin typeface="Arial" pitchFamily="34" charset="0"/>
                  <a:cs typeface="Arial" pitchFamily="34" charset="0"/>
                </a:rPr>
                <a:t>của cạnh đó.</a:t>
              </a:r>
              <a:endParaRPr lang="vi-VN" b="1">
                <a:latin typeface="Arial" pitchFamily="34" charset="0"/>
                <a:cs typeface="Arial" pitchFamily="34" charset="0"/>
              </a:endParaRP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664825" y="6248400"/>
              <a:ext cx="1347555" cy="1447040"/>
            </a:xfrm>
            <a:prstGeom prst="rect">
              <a:avLst/>
            </a:prstGeom>
          </p:spPr>
        </p:pic>
      </p:grpSp>
      <p:pic>
        <p:nvPicPr>
          <p:cNvPr id="2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1212" y="6089843"/>
            <a:ext cx="1182955" cy="920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AutoShape 4"/>
          <p:cNvSpPr>
            <a:spLocks noChangeArrowheads="1"/>
          </p:cNvSpPr>
          <p:nvPr/>
        </p:nvSpPr>
        <p:spPr bwMode="gray">
          <a:xfrm>
            <a:off x="447214" y="95249"/>
            <a:ext cx="5661322"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1900" b="1" smtClean="0">
                <a:solidFill>
                  <a:schemeClr val="bg1"/>
                </a:solidFill>
                <a:latin typeface="Arial" pitchFamily="34" charset="0"/>
                <a:cs typeface="Arial" pitchFamily="34" charset="0"/>
              </a:rPr>
              <a:t>1  . </a:t>
            </a:r>
            <a:r>
              <a:rPr lang="en-US" sz="1900" b="1" smtClean="0">
                <a:solidFill>
                  <a:schemeClr val="bg1"/>
                </a:solidFill>
                <a:latin typeface="Arial" pitchFamily="34" charset="0"/>
                <a:cs typeface="Arial" pitchFamily="34" charset="0"/>
              </a:rPr>
              <a:t>BÀI TOÁN TÌM ĐƯỜNG ĐI NGẮN NHẤT</a:t>
            </a:r>
            <a:endParaRPr lang="vi-VN" sz="1900" b="1">
              <a:solidFill>
                <a:schemeClr val="bg1"/>
              </a:solidFill>
              <a:latin typeface="Arial" pitchFamily="34" charset="0"/>
              <a:cs typeface="Arial" pitchFamily="34" charset="0"/>
            </a:endParaRPr>
          </a:p>
        </p:txBody>
      </p:sp>
      <p:sp>
        <p:nvSpPr>
          <p:cNvPr id="12" name="TextBox 11"/>
          <p:cNvSpPr txBox="1"/>
          <p:nvPr/>
        </p:nvSpPr>
        <p:spPr>
          <a:xfrm>
            <a:off x="478861" y="1752600"/>
            <a:ext cx="10377389" cy="1938992"/>
          </a:xfrm>
          <a:prstGeom prst="rect">
            <a:avLst/>
          </a:prstGeom>
          <a:noFill/>
        </p:spPr>
        <p:txBody>
          <a:bodyPr wrap="square" rtlCol="0">
            <a:spAutoFit/>
          </a:bodyPr>
          <a:lstStyle/>
          <a:p>
            <a:pPr marL="342900" indent="-342900">
              <a:buFont typeface="Arial" pitchFamily="34" charset="0"/>
              <a:buChar char="•"/>
            </a:pPr>
            <a:r>
              <a:rPr lang="en-US" b="1" smtClean="0">
                <a:latin typeface="Arial" pitchFamily="34" charset="0"/>
                <a:cs typeface="Arial" pitchFamily="34" charset="0"/>
              </a:rPr>
              <a:t>Để tìm đường đi ngắn nhất từ đỉnh A đến đỉnh F của một đồ thị có trọng số, ta xuất phát từ đỉnh A và di chuyển theo các cạnh của đồ thị. Với mỗi đỉnh V, ta gắn một số </a:t>
            </a:r>
            <a:r>
              <a:rPr lang="en-US" b="1" i="1" smtClean="0">
                <a:latin typeface="Arial" pitchFamily="34" charset="0"/>
                <a:cs typeface="Arial" pitchFamily="34" charset="0"/>
              </a:rPr>
              <a:t>I(V)</a:t>
            </a:r>
            <a:r>
              <a:rPr lang="en-US" b="1" smtClean="0">
                <a:latin typeface="Arial" pitchFamily="34" charset="0"/>
                <a:cs typeface="Arial" pitchFamily="34" charset="0"/>
              </a:rPr>
              <a:t> là khoảng cách ngắn nhất để đi từ A đến V, gọi là nhãn vĩnh viễn của đỉnh V. Như vậy, để tìm độ dài của đường đi ngắn nhất nối A với F, ta cần tìm </a:t>
            </a:r>
            <a:r>
              <a:rPr lang="en-US" b="1" i="1" smtClean="0">
                <a:latin typeface="Arial" pitchFamily="34" charset="0"/>
                <a:cs typeface="Arial" pitchFamily="34" charset="0"/>
              </a:rPr>
              <a:t>I(F)</a:t>
            </a:r>
            <a:endParaRPr lang="vi-VN" b="1" i="1">
              <a:latin typeface="Arial" pitchFamily="34" charset="0"/>
              <a:cs typeface="Arial" pitchFamily="34" charset="0"/>
            </a:endParaRPr>
          </a:p>
        </p:txBody>
      </p:sp>
    </p:spTree>
    <p:extLst>
      <p:ext uri="{BB962C8B-B14F-4D97-AF65-F5344CB8AC3E}">
        <p14:creationId xmlns:p14="http://schemas.microsoft.com/office/powerpoint/2010/main" val="299830444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2712" y="685800"/>
            <a:ext cx="11772900" cy="1581727"/>
            <a:chOff x="112712" y="856096"/>
            <a:chExt cx="11772900" cy="1581727"/>
          </a:xfrm>
        </p:grpSpPr>
        <p:sp>
          <p:nvSpPr>
            <p:cNvPr id="8" name="Rounded Rectangle 7"/>
            <p:cNvSpPr/>
            <p:nvPr/>
          </p:nvSpPr>
          <p:spPr>
            <a:xfrm>
              <a:off x="1742930" y="916806"/>
              <a:ext cx="10142682" cy="1216217"/>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3" name="TextBox 12"/>
            <p:cNvSpPr txBox="1"/>
            <p:nvPr/>
          </p:nvSpPr>
          <p:spPr>
            <a:xfrm>
              <a:off x="2202071" y="1008496"/>
              <a:ext cx="9224399" cy="923307"/>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Tìm </a:t>
              </a:r>
              <a:r>
                <a:rPr lang="en-US" sz="2600" b="1" smtClean="0">
                  <a:latin typeface="Arial" pitchFamily="34" charset="0"/>
                  <a:cs typeface="Arial" pitchFamily="34" charset="0"/>
                </a:rPr>
                <a:t>độ dài của đường đi ngắn nhất nối A với F trong đồ thị có trọng số trên Hình 2.28</a:t>
              </a:r>
              <a:endParaRPr lang="vi-VN" sz="2600" b="1">
                <a:latin typeface="Arial" pitchFamily="34" charset="0"/>
                <a:cs typeface="Arial" pitchFamily="34" charset="0"/>
              </a:endParaRPr>
            </a:p>
          </p:txBody>
        </p:sp>
        <p:pic>
          <p:nvPicPr>
            <p:cNvPr id="1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19589"/>
            <a:stretch/>
          </p:blipFill>
          <p:spPr bwMode="auto">
            <a:xfrm>
              <a:off x="112712" y="856096"/>
              <a:ext cx="1668318" cy="1581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4824" y="2033836"/>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14" name="TextBox 13"/>
              <p:cNvSpPr txBox="1"/>
              <p:nvPr/>
            </p:nvSpPr>
            <p:spPr>
              <a:xfrm>
                <a:off x="303212" y="2438400"/>
                <a:ext cx="7391400" cy="1323439"/>
              </a:xfrm>
              <a:prstGeom prst="rect">
                <a:avLst/>
              </a:prstGeom>
              <a:noFill/>
            </p:spPr>
            <p:txBody>
              <a:bodyPr wrap="square" rtlCol="0">
                <a:spAutoFit/>
              </a:bodyPr>
              <a:lstStyle/>
              <a:p>
                <a:pPr marL="457200" indent="-457200">
                  <a:buFont typeface="Arial" pitchFamily="34" charset="0"/>
                  <a:buChar char="•"/>
                </a:pPr>
                <a:r>
                  <a:rPr lang="en-US" sz="2000" b="1" smtClean="0">
                    <a:solidFill>
                      <a:schemeClr val="tx1"/>
                    </a:solidFill>
                    <a:latin typeface="Arial" pitchFamily="34" charset="0"/>
                    <a:cs typeface="Arial" pitchFamily="34" charset="0"/>
                  </a:rPr>
                  <a:t>Ta gắn nhãn đỉnh A là </a:t>
                </a:r>
                <a14:m>
                  <m:oMath xmlns:m="http://schemas.openxmlformats.org/officeDocument/2006/math">
                    <m:r>
                      <a:rPr lang="en-US" sz="2000" b="1" i="1" smtClean="0">
                        <a:solidFill>
                          <a:schemeClr val="tx1"/>
                        </a:solidFill>
                        <a:latin typeface="Cambria Math"/>
                        <a:cs typeface="Arial" pitchFamily="34" charset="0"/>
                      </a:rPr>
                      <m:t>𝑰</m:t>
                    </m:r>
                    <m:d>
                      <m:dPr>
                        <m:ctrlPr>
                          <a:rPr lang="en-US" sz="2000" b="1" i="1" smtClean="0">
                            <a:solidFill>
                              <a:schemeClr val="tx1"/>
                            </a:solidFill>
                            <a:latin typeface="Cambria Math"/>
                            <a:cs typeface="Arial" pitchFamily="34" charset="0"/>
                          </a:rPr>
                        </m:ctrlPr>
                      </m:dPr>
                      <m:e>
                        <m:r>
                          <a:rPr lang="en-US" sz="2000" b="1" i="1" smtClean="0">
                            <a:solidFill>
                              <a:schemeClr val="tx1"/>
                            </a:solidFill>
                            <a:latin typeface="Cambria Math"/>
                            <a:cs typeface="Arial" pitchFamily="34" charset="0"/>
                          </a:rPr>
                          <m:t>𝑨</m:t>
                        </m:r>
                      </m:e>
                    </m:d>
                    <m:r>
                      <a:rPr lang="en-US" sz="2000" b="1" i="1" smtClean="0">
                        <a:solidFill>
                          <a:schemeClr val="tx1"/>
                        </a:solidFill>
                        <a:latin typeface="Cambria Math"/>
                        <a:cs typeface="Arial" pitchFamily="34" charset="0"/>
                      </a:rPr>
                      <m:t>=</m:t>
                    </m:r>
                    <m:r>
                      <a:rPr lang="en-US" sz="2000" b="1" i="1" smtClean="0">
                        <a:solidFill>
                          <a:schemeClr val="tx1"/>
                        </a:solidFill>
                        <a:latin typeface="Cambria Math"/>
                        <a:cs typeface="Arial" pitchFamily="34" charset="0"/>
                      </a:rPr>
                      <m:t>𝟎</m:t>
                    </m:r>
                  </m:oMath>
                </a14:m>
                <a:r>
                  <a:rPr lang="en-US" sz="2000" b="1" smtClean="0">
                    <a:solidFill>
                      <a:schemeClr val="tx1"/>
                    </a:solidFill>
                    <a:latin typeface="Arial" pitchFamily="34" charset="0"/>
                    <a:cs typeface="Arial" pitchFamily="34" charset="0"/>
                  </a:rPr>
                  <a:t> và gắn cho 2 đỉnh kề là A, C các nhãn tạm thời </a:t>
                </a:r>
                <a14:m>
                  <m:oMath xmlns:m="http://schemas.openxmlformats.org/officeDocument/2006/math">
                    <m:r>
                      <a:rPr lang="en-US" sz="2000" b="1" i="1" smtClean="0">
                        <a:solidFill>
                          <a:schemeClr val="tx1"/>
                        </a:solidFill>
                        <a:latin typeface="Cambria Math"/>
                        <a:cs typeface="Arial" pitchFamily="34" charset="0"/>
                      </a:rPr>
                      <m:t>𝑰</m:t>
                    </m:r>
                    <m:d>
                      <m:dPr>
                        <m:ctrlPr>
                          <a:rPr lang="en-US" sz="2000" b="1" i="1" smtClean="0">
                            <a:solidFill>
                              <a:schemeClr val="tx1"/>
                            </a:solidFill>
                            <a:latin typeface="Cambria Math"/>
                            <a:cs typeface="Arial" pitchFamily="34" charset="0"/>
                          </a:rPr>
                        </m:ctrlPr>
                      </m:dPr>
                      <m:e>
                        <m:r>
                          <a:rPr lang="en-US" sz="2000" b="1" i="1" smtClean="0">
                            <a:solidFill>
                              <a:schemeClr val="tx1"/>
                            </a:solidFill>
                            <a:latin typeface="Cambria Math"/>
                            <a:cs typeface="Arial" pitchFamily="34" charset="0"/>
                          </a:rPr>
                          <m:t>𝑨</m:t>
                        </m:r>
                      </m:e>
                    </m:d>
                    <m:r>
                      <a:rPr lang="en-US" sz="2000" b="1" i="1" smtClean="0">
                        <a:solidFill>
                          <a:schemeClr val="tx1"/>
                        </a:solidFill>
                        <a:latin typeface="Cambria Math"/>
                        <a:cs typeface="Arial" pitchFamily="34" charset="0"/>
                      </a:rPr>
                      <m:t>+</m:t>
                    </m:r>
                    <m:r>
                      <a:rPr lang="en-US" sz="2000" b="1" i="1" smtClean="0">
                        <a:solidFill>
                          <a:schemeClr val="tx1"/>
                        </a:solidFill>
                        <a:latin typeface="Cambria Math"/>
                        <a:cs typeface="Arial" pitchFamily="34" charset="0"/>
                      </a:rPr>
                      <m:t>𝟑</m:t>
                    </m:r>
                    <m:r>
                      <a:rPr lang="en-US" sz="2000" b="1" i="1" smtClean="0">
                        <a:solidFill>
                          <a:schemeClr val="tx1"/>
                        </a:solidFill>
                        <a:latin typeface="Cambria Math"/>
                        <a:cs typeface="Arial" pitchFamily="34" charset="0"/>
                      </a:rPr>
                      <m:t>=</m:t>
                    </m:r>
                    <m:r>
                      <a:rPr lang="en-US" sz="2000" b="1" i="1" smtClean="0">
                        <a:solidFill>
                          <a:schemeClr val="tx1"/>
                        </a:solidFill>
                        <a:latin typeface="Cambria Math"/>
                        <a:cs typeface="Arial" pitchFamily="34" charset="0"/>
                      </a:rPr>
                      <m:t>𝟑</m:t>
                    </m:r>
                    <m:r>
                      <a:rPr lang="en-US" sz="2000" b="1" i="1" smtClean="0">
                        <a:solidFill>
                          <a:schemeClr val="tx1"/>
                        </a:solidFill>
                        <a:latin typeface="Cambria Math"/>
                        <a:cs typeface="Arial" pitchFamily="34" charset="0"/>
                      </a:rPr>
                      <m:t> , </m:t>
                    </m:r>
                    <m:r>
                      <a:rPr lang="en-US" sz="2000" b="1" i="1" smtClean="0">
                        <a:solidFill>
                          <a:schemeClr val="tx1"/>
                        </a:solidFill>
                        <a:latin typeface="Cambria Math"/>
                        <a:cs typeface="Arial" pitchFamily="34" charset="0"/>
                      </a:rPr>
                      <m:t>𝑰</m:t>
                    </m:r>
                    <m:d>
                      <m:dPr>
                        <m:ctrlPr>
                          <a:rPr lang="en-US" sz="2000" b="1" i="1" smtClean="0">
                            <a:solidFill>
                              <a:schemeClr val="tx1"/>
                            </a:solidFill>
                            <a:latin typeface="Cambria Math"/>
                            <a:cs typeface="Arial" pitchFamily="34" charset="0"/>
                          </a:rPr>
                        </m:ctrlPr>
                      </m:dPr>
                      <m:e>
                        <m:r>
                          <a:rPr lang="en-US" sz="2000" b="1" i="1" smtClean="0">
                            <a:solidFill>
                              <a:schemeClr val="tx1"/>
                            </a:solidFill>
                            <a:latin typeface="Cambria Math"/>
                            <a:cs typeface="Arial" pitchFamily="34" charset="0"/>
                          </a:rPr>
                          <m:t>𝑨</m:t>
                        </m:r>
                      </m:e>
                    </m:d>
                    <m:r>
                      <a:rPr lang="en-US" sz="2000" b="1" i="1" smtClean="0">
                        <a:solidFill>
                          <a:schemeClr val="tx1"/>
                        </a:solidFill>
                        <a:latin typeface="Cambria Math"/>
                        <a:cs typeface="Arial" pitchFamily="34" charset="0"/>
                      </a:rPr>
                      <m:t>+</m:t>
                    </m:r>
                    <m:r>
                      <a:rPr lang="en-US" sz="2000" b="1" i="1" smtClean="0">
                        <a:solidFill>
                          <a:schemeClr val="tx1"/>
                        </a:solidFill>
                        <a:latin typeface="Cambria Math"/>
                        <a:cs typeface="Arial" pitchFamily="34" charset="0"/>
                      </a:rPr>
                      <m:t>𝟏</m:t>
                    </m:r>
                    <m:r>
                      <a:rPr lang="en-US" sz="2000" b="1" i="1" smtClean="0">
                        <a:solidFill>
                          <a:schemeClr val="tx1"/>
                        </a:solidFill>
                        <a:latin typeface="Cambria Math"/>
                        <a:cs typeface="Arial" pitchFamily="34" charset="0"/>
                      </a:rPr>
                      <m:t>=</m:t>
                    </m:r>
                    <m:r>
                      <a:rPr lang="en-US" sz="2000" b="1" i="1" smtClean="0">
                        <a:solidFill>
                          <a:schemeClr val="tx1"/>
                        </a:solidFill>
                        <a:latin typeface="Cambria Math"/>
                        <a:cs typeface="Arial" pitchFamily="34" charset="0"/>
                      </a:rPr>
                      <m:t>𝟏</m:t>
                    </m:r>
                  </m:oMath>
                </a14:m>
                <a:r>
                  <a:rPr lang="en-US" sz="2000" b="1" smtClean="0">
                    <a:solidFill>
                      <a:schemeClr val="tx1"/>
                    </a:solidFill>
                    <a:latin typeface="Arial" pitchFamily="34" charset="0"/>
                    <a:cs typeface="Arial" pitchFamily="34" charset="0"/>
                  </a:rPr>
                  <a:t> </a:t>
                </a:r>
                <a:br>
                  <a:rPr lang="en-US" sz="2000" b="1" smtClean="0">
                    <a:solidFill>
                      <a:schemeClr val="tx1"/>
                    </a:solidFill>
                    <a:latin typeface="Arial" pitchFamily="34" charset="0"/>
                    <a:cs typeface="Arial" pitchFamily="34" charset="0"/>
                  </a:rPr>
                </a:br>
                <a:r>
                  <a:rPr lang="en-US" sz="2000" b="1" smtClean="0">
                    <a:solidFill>
                      <a:schemeClr val="tx1"/>
                    </a:solidFill>
                    <a:latin typeface="Arial" pitchFamily="34" charset="0"/>
                    <a:cs typeface="Arial" pitchFamily="34" charset="0"/>
                  </a:rPr>
                  <a:t>Chọn số nhỏ nhất trong chúng và viết </a:t>
                </a:r>
                <a14:m>
                  <m:oMath xmlns:m="http://schemas.openxmlformats.org/officeDocument/2006/math">
                    <m:r>
                      <a:rPr lang="en-US" sz="2000" b="1" i="1">
                        <a:latin typeface="Cambria Math"/>
                        <a:cs typeface="Arial" pitchFamily="34" charset="0"/>
                      </a:rPr>
                      <m:t>𝑰</m:t>
                    </m:r>
                    <m:d>
                      <m:dPr>
                        <m:ctrlPr>
                          <a:rPr lang="en-US" sz="2000" b="1" i="1">
                            <a:latin typeface="Cambria Math"/>
                            <a:cs typeface="Arial" pitchFamily="34" charset="0"/>
                          </a:rPr>
                        </m:ctrlPr>
                      </m:dPr>
                      <m:e>
                        <m:r>
                          <a:rPr lang="en-US" sz="2000" b="1" i="1" smtClean="0">
                            <a:latin typeface="Cambria Math"/>
                            <a:cs typeface="Arial" pitchFamily="34" charset="0"/>
                          </a:rPr>
                          <m:t>𝑪</m:t>
                        </m:r>
                      </m:e>
                    </m:d>
                    <m:r>
                      <a:rPr lang="en-US" sz="2000" b="1" i="1">
                        <a:latin typeface="Cambria Math"/>
                        <a:cs typeface="Arial" pitchFamily="34" charset="0"/>
                      </a:rPr>
                      <m:t>=</m:t>
                    </m:r>
                    <m:r>
                      <a:rPr lang="en-US" sz="2000" b="1" i="1">
                        <a:latin typeface="Cambria Math"/>
                        <a:cs typeface="Arial" pitchFamily="34" charset="0"/>
                      </a:rPr>
                      <m:t>𝟏</m:t>
                    </m:r>
                  </m:oMath>
                </a14:m>
                <a:r>
                  <a:rPr lang="en-US" sz="2000" b="1">
                    <a:latin typeface="Arial" pitchFamily="34" charset="0"/>
                    <a:cs typeface="Arial" pitchFamily="34" charset="0"/>
                  </a:rPr>
                  <a:t> </a:t>
                </a:r>
                <a:r>
                  <a:rPr lang="en-US" sz="2000" b="1" smtClean="0">
                    <a:latin typeface="Arial" pitchFamily="34" charset="0"/>
                    <a:cs typeface="Arial" pitchFamily="34" charset="0"/>
                  </a:rPr>
                  <a:t/>
                </a:r>
                <a:br>
                  <a:rPr lang="en-US" sz="2000" b="1" smtClean="0">
                    <a:latin typeface="Arial" pitchFamily="34" charset="0"/>
                    <a:cs typeface="Arial" pitchFamily="34" charset="0"/>
                  </a:rPr>
                </a:br>
                <a:r>
                  <a:rPr lang="en-US" sz="2000" b="1" smtClean="0">
                    <a:latin typeface="Arial" pitchFamily="34" charset="0"/>
                    <a:cs typeface="Arial" pitchFamily="34" charset="0"/>
                  </a:rPr>
                  <a:t>Đỉnh C bây giờ được gắn nhãn vĩnh viễn là 1</a:t>
                </a:r>
                <a:endParaRPr lang="en-US" sz="2000" b="1">
                  <a:solidFill>
                    <a:schemeClr val="tx1"/>
                  </a:solidFill>
                  <a:latin typeface="Arial" pitchFamily="34" charset="0"/>
                  <a:cs typeface="Arial" pitchFamily="34" charset="0"/>
                </a:endParaRPr>
              </a:p>
            </p:txBody>
          </p:sp>
        </mc:Choice>
        <mc:Fallback>
          <p:sp>
            <p:nvSpPr>
              <p:cNvPr id="14" name="TextBox 13"/>
              <p:cNvSpPr txBox="1">
                <a:spLocks noRot="1" noChangeAspect="1" noMove="1" noResize="1" noEditPoints="1" noAdjustHandles="1" noChangeArrowheads="1" noChangeShapeType="1" noTextEdit="1"/>
              </p:cNvSpPr>
              <p:nvPr/>
            </p:nvSpPr>
            <p:spPr>
              <a:xfrm>
                <a:off x="303212" y="2438400"/>
                <a:ext cx="7391400" cy="1323439"/>
              </a:xfrm>
              <a:prstGeom prst="rect">
                <a:avLst/>
              </a:prstGeom>
              <a:blipFill rotWithShape="1">
                <a:blip r:embed="rId5"/>
                <a:stretch>
                  <a:fillRect l="-743" t="-1843" b="-7834"/>
                </a:stretch>
              </a:blipFill>
            </p:spPr>
            <p:txBody>
              <a:bodyPr/>
              <a:lstStyle/>
              <a:p>
                <a:r>
                  <a:rPr lang="en-US">
                    <a:noFill/>
                  </a:rPr>
                  <a:t> </a:t>
                </a:r>
              </a:p>
            </p:txBody>
          </p:sp>
        </mc:Fallback>
      </mc:AlternateContent>
      <p:sp>
        <p:nvSpPr>
          <p:cNvPr id="12" name="AutoShape 4"/>
          <p:cNvSpPr>
            <a:spLocks noChangeArrowheads="1"/>
          </p:cNvSpPr>
          <p:nvPr/>
        </p:nvSpPr>
        <p:spPr bwMode="gray">
          <a:xfrm>
            <a:off x="447214" y="95249"/>
            <a:ext cx="5661322"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1900" b="1" smtClean="0">
                <a:solidFill>
                  <a:schemeClr val="bg1"/>
                </a:solidFill>
                <a:latin typeface="Arial" pitchFamily="34" charset="0"/>
                <a:cs typeface="Arial" pitchFamily="34" charset="0"/>
              </a:rPr>
              <a:t>1  . </a:t>
            </a:r>
            <a:r>
              <a:rPr lang="en-US" sz="1900" b="1" smtClean="0">
                <a:solidFill>
                  <a:schemeClr val="bg1"/>
                </a:solidFill>
                <a:latin typeface="Arial" pitchFamily="34" charset="0"/>
                <a:cs typeface="Arial" pitchFamily="34" charset="0"/>
              </a:rPr>
              <a:t>BÀI TOÁN TÌM ĐƯỜNG ĐI NGẮN NHẤT</a:t>
            </a:r>
            <a:endParaRPr lang="vi-VN" sz="1900" b="1">
              <a:solidFill>
                <a:schemeClr val="bg1"/>
              </a:solidFill>
              <a:latin typeface="Arial" pitchFamily="34" charset="0"/>
              <a:cs typeface="Arial" pitchFamily="34" charset="0"/>
            </a:endParaRPr>
          </a:p>
        </p:txBody>
      </p:sp>
      <mc:AlternateContent xmlns:mc="http://schemas.openxmlformats.org/markup-compatibility/2006">
        <mc:Choice xmlns:a14="http://schemas.microsoft.com/office/drawing/2010/main" Requires="a14">
          <p:sp>
            <p:nvSpPr>
              <p:cNvPr id="22" name="TextBox 21"/>
              <p:cNvSpPr txBox="1"/>
              <p:nvPr/>
            </p:nvSpPr>
            <p:spPr>
              <a:xfrm>
                <a:off x="301624" y="3761839"/>
                <a:ext cx="7391400" cy="1631216"/>
              </a:xfrm>
              <a:prstGeom prst="rect">
                <a:avLst/>
              </a:prstGeom>
              <a:noFill/>
            </p:spPr>
            <p:txBody>
              <a:bodyPr wrap="square" rtlCol="0">
                <a:spAutoFit/>
              </a:bodyPr>
              <a:lstStyle/>
              <a:p>
                <a:pPr marL="457200" indent="-457200">
                  <a:buFont typeface="Arial" pitchFamily="34" charset="0"/>
                  <a:buChar char="•"/>
                </a:pPr>
                <a:r>
                  <a:rPr lang="en-US" sz="2000" b="1" smtClean="0">
                    <a:solidFill>
                      <a:schemeClr val="tx1"/>
                    </a:solidFill>
                    <a:latin typeface="Arial" pitchFamily="34" charset="0"/>
                    <a:cs typeface="Arial" pitchFamily="34" charset="0"/>
                  </a:rPr>
                  <a:t>Tiếp theo gắn cho các đỉnh kề với C là B, D, E các nhãn tạm thời </a:t>
                </a:r>
                <a14:m>
                  <m:oMath xmlns:m="http://schemas.openxmlformats.org/officeDocument/2006/math">
                    <m:r>
                      <a:rPr lang="en-US" sz="2000" b="1" i="1">
                        <a:latin typeface="Cambria Math"/>
                        <a:cs typeface="Arial" pitchFamily="34" charset="0"/>
                      </a:rPr>
                      <m:t>𝑰</m:t>
                    </m:r>
                    <m:d>
                      <m:dPr>
                        <m:ctrlPr>
                          <a:rPr lang="en-US" sz="2000" b="1" i="1">
                            <a:latin typeface="Cambria Math"/>
                            <a:cs typeface="Arial" pitchFamily="34" charset="0"/>
                          </a:rPr>
                        </m:ctrlPr>
                      </m:dPr>
                      <m:e>
                        <m:r>
                          <a:rPr lang="en-US" sz="2000" b="1" i="1" smtClean="0">
                            <a:latin typeface="Cambria Math"/>
                            <a:cs typeface="Arial" pitchFamily="34" charset="0"/>
                          </a:rPr>
                          <m:t>𝑪</m:t>
                        </m:r>
                      </m:e>
                    </m:d>
                    <m:r>
                      <a:rPr lang="en-US" sz="2000" b="1" i="1">
                        <a:latin typeface="Cambria Math"/>
                        <a:cs typeface="Arial" pitchFamily="34" charset="0"/>
                      </a:rPr>
                      <m:t>+</m:t>
                    </m:r>
                    <m:r>
                      <a:rPr lang="en-US" sz="2000" b="1" i="1" smtClean="0">
                        <a:latin typeface="Cambria Math"/>
                        <a:cs typeface="Arial" pitchFamily="34" charset="0"/>
                      </a:rPr>
                      <m:t>𝟔</m:t>
                    </m:r>
                    <m:r>
                      <a:rPr lang="en-US" sz="2000" b="1" i="1">
                        <a:latin typeface="Cambria Math"/>
                        <a:cs typeface="Arial" pitchFamily="34" charset="0"/>
                      </a:rPr>
                      <m:t>=</m:t>
                    </m:r>
                    <m:r>
                      <a:rPr lang="en-US" sz="2000" b="1" i="1" smtClean="0">
                        <a:latin typeface="Cambria Math"/>
                        <a:cs typeface="Arial" pitchFamily="34" charset="0"/>
                      </a:rPr>
                      <m:t>𝟕</m:t>
                    </m:r>
                    <m:r>
                      <a:rPr lang="en-US" sz="2000" b="1" i="1" smtClean="0">
                        <a:latin typeface="Cambria Math"/>
                        <a:cs typeface="Arial" pitchFamily="34" charset="0"/>
                      </a:rPr>
                      <m:t>,</m:t>
                    </m:r>
                    <m:r>
                      <a:rPr lang="en-US" sz="2000" b="1" i="1">
                        <a:latin typeface="Cambria Math"/>
                        <a:cs typeface="Arial" pitchFamily="34" charset="0"/>
                      </a:rPr>
                      <m:t>𝑰</m:t>
                    </m:r>
                    <m:d>
                      <m:dPr>
                        <m:ctrlPr>
                          <a:rPr lang="en-US" sz="2000" b="1" i="1">
                            <a:latin typeface="Cambria Math"/>
                            <a:cs typeface="Arial" pitchFamily="34" charset="0"/>
                          </a:rPr>
                        </m:ctrlPr>
                      </m:dPr>
                      <m:e>
                        <m:r>
                          <a:rPr lang="en-US" sz="2000" b="1" i="1" smtClean="0">
                            <a:latin typeface="Cambria Math"/>
                            <a:cs typeface="Arial" pitchFamily="34" charset="0"/>
                          </a:rPr>
                          <m:t>𝑪</m:t>
                        </m:r>
                      </m:e>
                    </m:d>
                    <m:r>
                      <a:rPr lang="en-US" sz="2000" b="1" i="1">
                        <a:latin typeface="Cambria Math"/>
                        <a:cs typeface="Arial" pitchFamily="34" charset="0"/>
                      </a:rPr>
                      <m:t>+</m:t>
                    </m:r>
                    <m:r>
                      <a:rPr lang="en-US" sz="2000" b="1" i="1" smtClean="0">
                        <a:latin typeface="Cambria Math"/>
                        <a:cs typeface="Arial" pitchFamily="34" charset="0"/>
                      </a:rPr>
                      <m:t>𝟒</m:t>
                    </m:r>
                    <m:r>
                      <a:rPr lang="en-US" sz="2000" b="1" i="1">
                        <a:latin typeface="Cambria Math"/>
                        <a:cs typeface="Arial" pitchFamily="34" charset="0"/>
                      </a:rPr>
                      <m:t>=</m:t>
                    </m:r>
                    <m:r>
                      <a:rPr lang="en-US" sz="2000" b="1" i="1" smtClean="0">
                        <a:latin typeface="Cambria Math"/>
                        <a:cs typeface="Arial" pitchFamily="34" charset="0"/>
                      </a:rPr>
                      <m:t>𝟓</m:t>
                    </m:r>
                  </m:oMath>
                </a14:m>
                <a:r>
                  <a:rPr lang="en-US" sz="2000" b="1" smtClean="0">
                    <a:solidFill>
                      <a:schemeClr val="tx1"/>
                    </a:solidFill>
                    <a:latin typeface="Arial" pitchFamily="34" charset="0"/>
                    <a:cs typeface="Arial" pitchFamily="34" charset="0"/>
                  </a:rPr>
                  <a:t> ,</a:t>
                </a:r>
                <a:r>
                  <a:rPr lang="en-US" sz="2000" b="1">
                    <a:cs typeface="Arial" pitchFamily="34" charset="0"/>
                  </a:rPr>
                  <a:t> </a:t>
                </a:r>
                <a14:m>
                  <m:oMath xmlns:m="http://schemas.openxmlformats.org/officeDocument/2006/math">
                    <m:r>
                      <a:rPr lang="en-US" sz="2000" b="1" i="1">
                        <a:latin typeface="Cambria Math"/>
                        <a:cs typeface="Arial" pitchFamily="34" charset="0"/>
                      </a:rPr>
                      <m:t>𝑰</m:t>
                    </m:r>
                    <m:d>
                      <m:dPr>
                        <m:ctrlPr>
                          <a:rPr lang="en-US" sz="2000" b="1" i="1">
                            <a:latin typeface="Cambria Math"/>
                            <a:cs typeface="Arial" pitchFamily="34" charset="0"/>
                          </a:rPr>
                        </m:ctrlPr>
                      </m:dPr>
                      <m:e>
                        <m:r>
                          <a:rPr lang="en-US" sz="2000" b="1" i="1" smtClean="0">
                            <a:latin typeface="Cambria Math"/>
                            <a:cs typeface="Arial" pitchFamily="34" charset="0"/>
                          </a:rPr>
                          <m:t>𝑪</m:t>
                        </m:r>
                      </m:e>
                    </m:d>
                    <m:r>
                      <a:rPr lang="en-US" sz="2000" b="1" i="1">
                        <a:latin typeface="Cambria Math"/>
                        <a:cs typeface="Arial" pitchFamily="34" charset="0"/>
                      </a:rPr>
                      <m:t>+</m:t>
                    </m:r>
                    <m:r>
                      <a:rPr lang="en-US" sz="2000" b="1" i="1" smtClean="0">
                        <a:latin typeface="Cambria Math"/>
                        <a:cs typeface="Arial" pitchFamily="34" charset="0"/>
                      </a:rPr>
                      <m:t>𝟓</m:t>
                    </m:r>
                    <m:r>
                      <a:rPr lang="en-US" sz="2000" b="1" i="1">
                        <a:latin typeface="Cambria Math"/>
                        <a:cs typeface="Arial" pitchFamily="34" charset="0"/>
                      </a:rPr>
                      <m:t>=</m:t>
                    </m:r>
                    <m:r>
                      <a:rPr lang="en-US" sz="2000" b="1" i="1" smtClean="0">
                        <a:latin typeface="Cambria Math"/>
                        <a:cs typeface="Arial" pitchFamily="34" charset="0"/>
                      </a:rPr>
                      <m:t>𝟔</m:t>
                    </m:r>
                  </m:oMath>
                </a14:m>
                <a:r>
                  <a:rPr lang="en-US" sz="2000" b="1" smtClean="0">
                    <a:solidFill>
                      <a:schemeClr val="tx1"/>
                    </a:solidFill>
                    <a:latin typeface="Arial" pitchFamily="34" charset="0"/>
                    <a:cs typeface="Arial" pitchFamily="34" charset="0"/>
                  </a:rPr>
                  <a:t/>
                </a:r>
                <a:br>
                  <a:rPr lang="en-US" sz="2000" b="1" smtClean="0">
                    <a:solidFill>
                      <a:schemeClr val="tx1"/>
                    </a:solidFill>
                    <a:latin typeface="Arial" pitchFamily="34" charset="0"/>
                    <a:cs typeface="Arial" pitchFamily="34" charset="0"/>
                  </a:rPr>
                </a:br>
                <a:r>
                  <a:rPr lang="en-US" sz="2000" b="1" smtClean="0">
                    <a:solidFill>
                      <a:schemeClr val="tx1"/>
                    </a:solidFill>
                    <a:latin typeface="Arial" pitchFamily="34" charset="0"/>
                    <a:cs typeface="Arial" pitchFamily="34" charset="0"/>
                  </a:rPr>
                  <a:t>Nhãn tạm thời nhỏ nhất trong các nhãn đã gán hiện nay là 3 (tại B) , nên ta viết </a:t>
                </a:r>
                <a14:m>
                  <m:oMath xmlns:m="http://schemas.openxmlformats.org/officeDocument/2006/math">
                    <m:r>
                      <a:rPr lang="en-US" sz="2000" b="1" i="1">
                        <a:latin typeface="Cambria Math"/>
                        <a:cs typeface="Arial" pitchFamily="34" charset="0"/>
                      </a:rPr>
                      <m:t>𝑰</m:t>
                    </m:r>
                    <m:d>
                      <m:dPr>
                        <m:ctrlPr>
                          <a:rPr lang="en-US" sz="2000" b="1" i="1">
                            <a:latin typeface="Cambria Math"/>
                            <a:cs typeface="Arial" pitchFamily="34" charset="0"/>
                          </a:rPr>
                        </m:ctrlPr>
                      </m:dPr>
                      <m:e>
                        <m:r>
                          <a:rPr lang="en-US" sz="2000" b="1" i="1" smtClean="0">
                            <a:latin typeface="Cambria Math"/>
                            <a:cs typeface="Arial" pitchFamily="34" charset="0"/>
                          </a:rPr>
                          <m:t>𝑩</m:t>
                        </m:r>
                      </m:e>
                    </m:d>
                    <m:r>
                      <a:rPr lang="en-US" sz="2000" b="1" i="1">
                        <a:latin typeface="Cambria Math"/>
                        <a:cs typeface="Arial" pitchFamily="34" charset="0"/>
                      </a:rPr>
                      <m:t>=</m:t>
                    </m:r>
                    <m:r>
                      <a:rPr lang="en-US" sz="2000" b="1" i="1">
                        <a:latin typeface="Cambria Math"/>
                        <a:cs typeface="Arial" pitchFamily="34" charset="0"/>
                      </a:rPr>
                      <m:t>𝟑</m:t>
                    </m:r>
                  </m:oMath>
                </a14:m>
                <a:r>
                  <a:rPr lang="en-US" sz="2000" b="1" smtClean="0">
                    <a:solidFill>
                      <a:schemeClr val="tx1"/>
                    </a:solidFill>
                    <a:latin typeface="Arial" pitchFamily="34" charset="0"/>
                    <a:cs typeface="Arial" pitchFamily="34" charset="0"/>
                  </a:rPr>
                  <a:t> . Đỉnh B được gắn nhãn vĩnh viễn là 3.</a:t>
                </a:r>
                <a:endParaRPr lang="en-US" sz="2000" b="1">
                  <a:solidFill>
                    <a:schemeClr val="tx1"/>
                  </a:solidFill>
                  <a:latin typeface="Arial" pitchFamily="34" charset="0"/>
                  <a:cs typeface="Arial" pitchFamily="34" charset="0"/>
                </a:endParaRPr>
              </a:p>
            </p:txBody>
          </p:sp>
        </mc:Choice>
        <mc:Fallback>
          <p:sp>
            <p:nvSpPr>
              <p:cNvPr id="22" name="TextBox 21"/>
              <p:cNvSpPr txBox="1">
                <a:spLocks noRot="1" noChangeAspect="1" noMove="1" noResize="1" noEditPoints="1" noAdjustHandles="1" noChangeArrowheads="1" noChangeShapeType="1" noTextEdit="1"/>
              </p:cNvSpPr>
              <p:nvPr/>
            </p:nvSpPr>
            <p:spPr>
              <a:xfrm>
                <a:off x="301624" y="3761839"/>
                <a:ext cx="7391400" cy="1631216"/>
              </a:xfrm>
              <a:prstGeom prst="rect">
                <a:avLst/>
              </a:prstGeom>
              <a:blipFill rotWithShape="1">
                <a:blip r:embed="rId6"/>
                <a:stretch>
                  <a:fillRect l="-660" t="-1493" r="-1649" b="-597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3" name="TextBox 22"/>
              <p:cNvSpPr txBox="1"/>
              <p:nvPr/>
            </p:nvSpPr>
            <p:spPr>
              <a:xfrm>
                <a:off x="303212" y="5393055"/>
                <a:ext cx="11506200" cy="1015663"/>
              </a:xfrm>
              <a:prstGeom prst="rect">
                <a:avLst/>
              </a:prstGeom>
              <a:noFill/>
            </p:spPr>
            <p:txBody>
              <a:bodyPr wrap="square" rtlCol="0">
                <a:spAutoFit/>
              </a:bodyPr>
              <a:lstStyle/>
              <a:p>
                <a:pPr marL="457200" indent="-457200">
                  <a:buFont typeface="Arial" pitchFamily="34" charset="0"/>
                  <a:buChar char="•"/>
                </a:pPr>
                <a:r>
                  <a:rPr lang="en-US" sz="2000" b="1" smtClean="0">
                    <a:solidFill>
                      <a:schemeClr val="tx1"/>
                    </a:solidFill>
                    <a:latin typeface="Arial" pitchFamily="34" charset="0"/>
                    <a:cs typeface="Arial" pitchFamily="34" charset="0"/>
                  </a:rPr>
                  <a:t>Bây giờ ta xét các đỉnh kề với B là D và E. Ta gắn cho D nhãn tạm thời  </a:t>
                </a:r>
                <a14:m>
                  <m:oMath xmlns:m="http://schemas.openxmlformats.org/officeDocument/2006/math">
                    <m:r>
                      <a:rPr lang="en-US" sz="2000" b="1" i="1">
                        <a:latin typeface="Cambria Math"/>
                        <a:cs typeface="Arial" pitchFamily="34" charset="0"/>
                      </a:rPr>
                      <m:t>𝑰</m:t>
                    </m:r>
                    <m:d>
                      <m:dPr>
                        <m:ctrlPr>
                          <a:rPr lang="en-US" sz="2000" b="1" i="1">
                            <a:latin typeface="Cambria Math"/>
                            <a:cs typeface="Arial" pitchFamily="34" charset="0"/>
                          </a:rPr>
                        </m:ctrlPr>
                      </m:dPr>
                      <m:e>
                        <m:r>
                          <a:rPr lang="en-US" sz="2000" b="1" i="1" smtClean="0">
                            <a:latin typeface="Cambria Math"/>
                            <a:cs typeface="Arial" pitchFamily="34" charset="0"/>
                          </a:rPr>
                          <m:t>𝑩</m:t>
                        </m:r>
                      </m:e>
                    </m:d>
                    <m:r>
                      <a:rPr lang="en-US" sz="2000" b="1" i="1">
                        <a:latin typeface="Cambria Math"/>
                        <a:cs typeface="Arial" pitchFamily="34" charset="0"/>
                      </a:rPr>
                      <m:t>+</m:t>
                    </m:r>
                    <m:r>
                      <a:rPr lang="en-US" sz="2000" b="1" i="1" smtClean="0">
                        <a:latin typeface="Cambria Math"/>
                        <a:cs typeface="Arial" pitchFamily="34" charset="0"/>
                      </a:rPr>
                      <m:t>𝟕</m:t>
                    </m:r>
                    <m:r>
                      <a:rPr lang="en-US" sz="2000" b="1" i="1">
                        <a:latin typeface="Cambria Math"/>
                        <a:cs typeface="Arial" pitchFamily="34" charset="0"/>
                      </a:rPr>
                      <m:t>=</m:t>
                    </m:r>
                    <m:r>
                      <a:rPr lang="en-US" sz="2000" b="1" i="1" smtClean="0">
                        <a:latin typeface="Cambria Math"/>
                        <a:cs typeface="Arial" pitchFamily="34" charset="0"/>
                      </a:rPr>
                      <m:t>𝟏𝟎</m:t>
                    </m:r>
                  </m:oMath>
                </a14:m>
                <a:r>
                  <a:rPr lang="en-US" sz="2000" b="1">
                    <a:latin typeface="Arial" pitchFamily="34" charset="0"/>
                    <a:cs typeface="Arial" pitchFamily="34" charset="0"/>
                  </a:rPr>
                  <a:t/>
                </a:r>
                <a:br>
                  <a:rPr lang="en-US" sz="2000" b="1">
                    <a:latin typeface="Arial" pitchFamily="34" charset="0"/>
                    <a:cs typeface="Arial" pitchFamily="34" charset="0"/>
                  </a:rPr>
                </a:br>
                <a:r>
                  <a:rPr lang="en-US" sz="2000" b="1" smtClean="0">
                    <a:latin typeface="Arial" pitchFamily="34" charset="0"/>
                    <a:cs typeface="Arial" pitchFamily="34" charset="0"/>
                  </a:rPr>
                  <a:t>Gắn cho đỉnh E nhãn tạm thời </a:t>
                </a:r>
                <a14:m>
                  <m:oMath xmlns:m="http://schemas.openxmlformats.org/officeDocument/2006/math">
                    <m:r>
                      <a:rPr lang="en-US" sz="2000" b="1" i="1">
                        <a:latin typeface="Cambria Math"/>
                        <a:cs typeface="Arial" pitchFamily="34" charset="0"/>
                      </a:rPr>
                      <m:t>𝑰</m:t>
                    </m:r>
                    <m:d>
                      <m:dPr>
                        <m:ctrlPr>
                          <a:rPr lang="en-US" sz="2000" b="1" i="1">
                            <a:latin typeface="Cambria Math"/>
                            <a:cs typeface="Arial" pitchFamily="34" charset="0"/>
                          </a:rPr>
                        </m:ctrlPr>
                      </m:dPr>
                      <m:e>
                        <m:r>
                          <a:rPr lang="en-US" sz="2000" b="1" i="1" smtClean="0">
                            <a:latin typeface="Cambria Math"/>
                            <a:cs typeface="Arial" pitchFamily="34" charset="0"/>
                          </a:rPr>
                          <m:t>𝑩</m:t>
                        </m:r>
                      </m:e>
                    </m:d>
                    <m:r>
                      <a:rPr lang="en-US" sz="2000" b="1" i="1">
                        <a:latin typeface="Cambria Math"/>
                        <a:cs typeface="Arial" pitchFamily="34" charset="0"/>
                      </a:rPr>
                      <m:t>+</m:t>
                    </m:r>
                    <m:r>
                      <a:rPr lang="en-US" sz="2000" b="1" i="1" smtClean="0">
                        <a:latin typeface="Cambria Math"/>
                        <a:cs typeface="Arial" pitchFamily="34" charset="0"/>
                      </a:rPr>
                      <m:t>𝟐</m:t>
                    </m:r>
                    <m:r>
                      <a:rPr lang="en-US" sz="2000" b="1" i="1">
                        <a:latin typeface="Cambria Math"/>
                        <a:cs typeface="Arial" pitchFamily="34" charset="0"/>
                      </a:rPr>
                      <m:t>=</m:t>
                    </m:r>
                    <m:r>
                      <a:rPr lang="en-US" sz="2000" b="1" i="1" smtClean="0">
                        <a:latin typeface="Cambria Math"/>
                        <a:cs typeface="Arial" pitchFamily="34" charset="0"/>
                      </a:rPr>
                      <m:t>𝟓</m:t>
                    </m:r>
                  </m:oMath>
                </a14:m>
                <a:r>
                  <a:rPr lang="en-US" sz="2000" b="1">
                    <a:latin typeface="Arial" pitchFamily="34" charset="0"/>
                    <a:cs typeface="Arial" pitchFamily="34" charset="0"/>
                  </a:rPr>
                  <a:t> . Nhãn tạm thời nhỏ </a:t>
                </a:r>
                <a:r>
                  <a:rPr lang="en-US" sz="2000" b="1">
                    <a:latin typeface="Arial" pitchFamily="34" charset="0"/>
                    <a:cs typeface="Arial" pitchFamily="34" charset="0"/>
                  </a:rPr>
                  <a:t>nhất </a:t>
                </a:r>
                <a:r>
                  <a:rPr lang="en-US" sz="2000" b="1" smtClean="0">
                    <a:latin typeface="Arial" pitchFamily="34" charset="0"/>
                    <a:cs typeface="Arial" pitchFamily="34" charset="0"/>
                  </a:rPr>
                  <a:t>bây giờ là 5 (tại D và E) do đó ta viết </a:t>
                </a:r>
                <a14:m>
                  <m:oMath xmlns:m="http://schemas.openxmlformats.org/officeDocument/2006/math">
                    <m:r>
                      <a:rPr lang="en-US" sz="2000" b="1" i="1" smtClean="0">
                        <a:latin typeface="Cambria Math"/>
                        <a:cs typeface="Arial" pitchFamily="34" charset="0"/>
                      </a:rPr>
                      <m:t>𝑰</m:t>
                    </m:r>
                    <m:d>
                      <m:dPr>
                        <m:ctrlPr>
                          <a:rPr lang="en-US" sz="2000" b="1" i="1" smtClean="0">
                            <a:latin typeface="Cambria Math"/>
                            <a:cs typeface="Arial" pitchFamily="34" charset="0"/>
                          </a:rPr>
                        </m:ctrlPr>
                      </m:dPr>
                      <m:e>
                        <m:r>
                          <a:rPr lang="en-US" sz="2000" b="1" i="1" smtClean="0">
                            <a:latin typeface="Cambria Math"/>
                            <a:cs typeface="Arial" pitchFamily="34" charset="0"/>
                          </a:rPr>
                          <m:t>𝑫</m:t>
                        </m:r>
                      </m:e>
                    </m:d>
                    <m:r>
                      <a:rPr lang="en-US" sz="2000" b="1" i="1" smtClean="0">
                        <a:latin typeface="Cambria Math"/>
                        <a:cs typeface="Arial" pitchFamily="34" charset="0"/>
                      </a:rPr>
                      <m:t>=</m:t>
                    </m:r>
                    <m:r>
                      <a:rPr lang="en-US" sz="2000" b="1" i="1" smtClean="0">
                        <a:latin typeface="Cambria Math"/>
                        <a:cs typeface="Arial" pitchFamily="34" charset="0"/>
                      </a:rPr>
                      <m:t>𝟓</m:t>
                    </m:r>
                  </m:oMath>
                </a14:m>
                <a:r>
                  <a:rPr lang="en-US" sz="2000" b="1" smtClean="0">
                    <a:solidFill>
                      <a:schemeClr val="tx1"/>
                    </a:solidFill>
                    <a:latin typeface="Arial" pitchFamily="34" charset="0"/>
                    <a:cs typeface="Arial" pitchFamily="34" charset="0"/>
                  </a:rPr>
                  <a:t> và </a:t>
                </a:r>
                <a14:m>
                  <m:oMath xmlns:m="http://schemas.openxmlformats.org/officeDocument/2006/math">
                    <m:r>
                      <a:rPr lang="en-US" sz="2000" b="1" i="1">
                        <a:latin typeface="Cambria Math"/>
                        <a:cs typeface="Arial" pitchFamily="34" charset="0"/>
                      </a:rPr>
                      <m:t>𝑰</m:t>
                    </m:r>
                    <m:d>
                      <m:dPr>
                        <m:ctrlPr>
                          <a:rPr lang="en-US" sz="2000" b="1" i="1">
                            <a:latin typeface="Cambria Math"/>
                            <a:cs typeface="Arial" pitchFamily="34" charset="0"/>
                          </a:rPr>
                        </m:ctrlPr>
                      </m:dPr>
                      <m:e>
                        <m:r>
                          <a:rPr lang="en-US" sz="2000" b="1" i="1" smtClean="0">
                            <a:latin typeface="Cambria Math"/>
                            <a:cs typeface="Arial" pitchFamily="34" charset="0"/>
                          </a:rPr>
                          <m:t>𝑬</m:t>
                        </m:r>
                      </m:e>
                    </m:d>
                    <m:r>
                      <a:rPr lang="en-US" sz="2000" b="1" i="1">
                        <a:latin typeface="Cambria Math"/>
                        <a:cs typeface="Arial" pitchFamily="34" charset="0"/>
                      </a:rPr>
                      <m:t>=</m:t>
                    </m:r>
                    <m:r>
                      <a:rPr lang="en-US" sz="2000" b="1" i="1">
                        <a:latin typeface="Cambria Math"/>
                        <a:cs typeface="Arial" pitchFamily="34" charset="0"/>
                      </a:rPr>
                      <m:t>𝟓</m:t>
                    </m:r>
                  </m:oMath>
                </a14:m>
                <a:r>
                  <a:rPr lang="en-US" sz="2000" b="1">
                    <a:latin typeface="Arial" pitchFamily="34" charset="0"/>
                    <a:cs typeface="Arial" pitchFamily="34" charset="0"/>
                  </a:rPr>
                  <a:t> </a:t>
                </a:r>
                <a:r>
                  <a:rPr lang="en-US" sz="2000" b="1" smtClean="0">
                    <a:latin typeface="Arial" pitchFamily="34" charset="0"/>
                    <a:cs typeface="Arial" pitchFamily="34" charset="0"/>
                  </a:rPr>
                  <a:t>. Hai đỉnh D và E đều được gắn nhãn vĩnh viễn là 5.</a:t>
                </a:r>
                <a:endParaRPr lang="en-US" sz="2000" b="1">
                  <a:solidFill>
                    <a:schemeClr val="tx1"/>
                  </a:solidFill>
                  <a:latin typeface="Arial" pitchFamily="34" charset="0"/>
                  <a:cs typeface="Arial" pitchFamily="34" charset="0"/>
                </a:endParaRPr>
              </a:p>
            </p:txBody>
          </p:sp>
        </mc:Choice>
        <mc:Fallback>
          <p:sp>
            <p:nvSpPr>
              <p:cNvPr id="23" name="TextBox 22"/>
              <p:cNvSpPr txBox="1">
                <a:spLocks noRot="1" noChangeAspect="1" noMove="1" noResize="1" noEditPoints="1" noAdjustHandles="1" noChangeArrowheads="1" noChangeShapeType="1" noTextEdit="1"/>
              </p:cNvSpPr>
              <p:nvPr/>
            </p:nvSpPr>
            <p:spPr>
              <a:xfrm>
                <a:off x="303212" y="5393055"/>
                <a:ext cx="11506200" cy="1015663"/>
              </a:xfrm>
              <a:prstGeom prst="rect">
                <a:avLst/>
              </a:prstGeom>
              <a:blipFill rotWithShape="1">
                <a:blip r:embed="rId7"/>
                <a:stretch>
                  <a:fillRect l="-477" t="-2410" r="-53" b="-10843"/>
                </a:stretch>
              </a:blipFill>
            </p:spPr>
            <p:txBody>
              <a:bodyPr/>
              <a:lstStyle/>
              <a:p>
                <a:r>
                  <a:rPr lang="en-US">
                    <a:noFill/>
                  </a:rPr>
                  <a:t> </a:t>
                </a:r>
              </a:p>
            </p:txBody>
          </p:sp>
        </mc:Fallback>
      </mc:AlternateContent>
      <p:grpSp>
        <p:nvGrpSpPr>
          <p:cNvPr id="4" name="Group 3"/>
          <p:cNvGrpSpPr/>
          <p:nvPr/>
        </p:nvGrpSpPr>
        <p:grpSpPr>
          <a:xfrm>
            <a:off x="7389812" y="2086128"/>
            <a:ext cx="4701886" cy="2485872"/>
            <a:chOff x="7389812" y="2086128"/>
            <a:chExt cx="4701886" cy="2485872"/>
          </a:xfrm>
        </p:grpSpPr>
        <p:sp>
          <p:nvSpPr>
            <p:cNvPr id="20" name="TextBox 19"/>
            <p:cNvSpPr txBox="1"/>
            <p:nvPr/>
          </p:nvSpPr>
          <p:spPr>
            <a:xfrm>
              <a:off x="9111807" y="4233446"/>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a:t>
              </a:r>
              <a:r>
                <a:rPr lang="en-US" sz="1600" b="1" smtClean="0">
                  <a:solidFill>
                    <a:srgbClr val="FF0000"/>
                  </a:solidFill>
                  <a:latin typeface="Arial" pitchFamily="34" charset="0"/>
                  <a:cs typeface="Arial" pitchFamily="34" charset="0"/>
                </a:rPr>
                <a:t>2.28</a:t>
              </a:r>
              <a:endParaRPr lang="en-US" sz="1600" b="1">
                <a:solidFill>
                  <a:srgbClr val="FF0000"/>
                </a:solidFill>
                <a:latin typeface="Arial" pitchFamily="34" charset="0"/>
                <a:cs typeface="Arial" pitchFamily="34" charset="0"/>
              </a:endParaRPr>
            </a:p>
          </p:txBody>
        </p:sp>
        <p:pic>
          <p:nvPicPr>
            <p:cNvPr id="32773"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89812" y="2086128"/>
              <a:ext cx="4701886" cy="2441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5357067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2712" y="685800"/>
            <a:ext cx="11772900" cy="1581727"/>
            <a:chOff x="112712" y="856096"/>
            <a:chExt cx="11772900" cy="1581727"/>
          </a:xfrm>
        </p:grpSpPr>
        <p:sp>
          <p:nvSpPr>
            <p:cNvPr id="8" name="Rounded Rectangle 7"/>
            <p:cNvSpPr/>
            <p:nvPr/>
          </p:nvSpPr>
          <p:spPr>
            <a:xfrm>
              <a:off x="1742930" y="916806"/>
              <a:ext cx="10142682" cy="1216217"/>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3" name="TextBox 12"/>
            <p:cNvSpPr txBox="1"/>
            <p:nvPr/>
          </p:nvSpPr>
          <p:spPr>
            <a:xfrm>
              <a:off x="2202071" y="1008496"/>
              <a:ext cx="9224399" cy="923307"/>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Tìm </a:t>
              </a:r>
              <a:r>
                <a:rPr lang="en-US" sz="2600" b="1" smtClean="0">
                  <a:latin typeface="Arial" pitchFamily="34" charset="0"/>
                  <a:cs typeface="Arial" pitchFamily="34" charset="0"/>
                </a:rPr>
                <a:t>độ dài của đường đi ngắn nhất nối A với F trong đồ thị có trọng số trên Hình 2.28</a:t>
              </a:r>
              <a:endParaRPr lang="vi-VN" sz="2600" b="1">
                <a:latin typeface="Arial" pitchFamily="34" charset="0"/>
                <a:cs typeface="Arial" pitchFamily="34" charset="0"/>
              </a:endParaRPr>
            </a:p>
          </p:txBody>
        </p:sp>
        <p:pic>
          <p:nvPicPr>
            <p:cNvPr id="1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19589"/>
            <a:stretch/>
          </p:blipFill>
          <p:spPr bwMode="auto">
            <a:xfrm>
              <a:off x="112712" y="856096"/>
              <a:ext cx="1668318" cy="1581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4824" y="2033836"/>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14" name="TextBox 13"/>
              <p:cNvSpPr txBox="1"/>
              <p:nvPr/>
            </p:nvSpPr>
            <p:spPr>
              <a:xfrm>
                <a:off x="301624" y="2438400"/>
                <a:ext cx="6859588" cy="1323439"/>
              </a:xfrm>
              <a:prstGeom prst="rect">
                <a:avLst/>
              </a:prstGeom>
              <a:noFill/>
            </p:spPr>
            <p:txBody>
              <a:bodyPr wrap="square" rtlCol="0">
                <a:spAutoFit/>
              </a:bodyPr>
              <a:lstStyle/>
              <a:p>
                <a:pPr marL="457200" indent="-457200">
                  <a:buFont typeface="Arial" pitchFamily="34" charset="0"/>
                  <a:buChar char="•"/>
                </a:pPr>
                <a:r>
                  <a:rPr lang="en-US" sz="2000" b="1" smtClean="0">
                    <a:solidFill>
                      <a:schemeClr val="tx1"/>
                    </a:solidFill>
                    <a:latin typeface="Arial" pitchFamily="34" charset="0"/>
                    <a:cs typeface="Arial" pitchFamily="34" charset="0"/>
                  </a:rPr>
                  <a:t>Xét đỉnh kề với D là F, ta gắn cho F nhãn tạm thời </a:t>
                </a:r>
                <a14:m>
                  <m:oMath xmlns:m="http://schemas.openxmlformats.org/officeDocument/2006/math">
                    <m:r>
                      <a:rPr lang="en-US" sz="2000" b="1" i="1" smtClean="0">
                        <a:solidFill>
                          <a:schemeClr val="tx1"/>
                        </a:solidFill>
                        <a:latin typeface="Cambria Math"/>
                        <a:cs typeface="Arial" pitchFamily="34" charset="0"/>
                      </a:rPr>
                      <m:t>𝑰</m:t>
                    </m:r>
                    <m:d>
                      <m:dPr>
                        <m:ctrlPr>
                          <a:rPr lang="en-US" sz="2000" b="1" i="1" smtClean="0">
                            <a:solidFill>
                              <a:schemeClr val="tx1"/>
                            </a:solidFill>
                            <a:latin typeface="Cambria Math"/>
                            <a:cs typeface="Arial" pitchFamily="34" charset="0"/>
                          </a:rPr>
                        </m:ctrlPr>
                      </m:dPr>
                      <m:e>
                        <m:r>
                          <a:rPr lang="en-US" sz="2000" b="1" i="1" smtClean="0">
                            <a:solidFill>
                              <a:schemeClr val="tx1"/>
                            </a:solidFill>
                            <a:latin typeface="Cambria Math"/>
                            <a:cs typeface="Arial" pitchFamily="34" charset="0"/>
                          </a:rPr>
                          <m:t>𝑬</m:t>
                        </m:r>
                      </m:e>
                    </m:d>
                    <m:r>
                      <a:rPr lang="en-US" sz="2000" b="1" i="1" smtClean="0">
                        <a:solidFill>
                          <a:schemeClr val="tx1"/>
                        </a:solidFill>
                        <a:latin typeface="Cambria Math"/>
                        <a:cs typeface="Arial" pitchFamily="34" charset="0"/>
                      </a:rPr>
                      <m:t>+</m:t>
                    </m:r>
                    <m:r>
                      <a:rPr lang="en-US" sz="2000" b="1" i="1" smtClean="0">
                        <a:solidFill>
                          <a:schemeClr val="tx1"/>
                        </a:solidFill>
                        <a:latin typeface="Cambria Math"/>
                        <a:cs typeface="Arial" pitchFamily="34" charset="0"/>
                      </a:rPr>
                      <m:t>𝟖</m:t>
                    </m:r>
                    <m:r>
                      <a:rPr lang="en-US" sz="2000" b="1" i="1" smtClean="0">
                        <a:solidFill>
                          <a:schemeClr val="tx1"/>
                        </a:solidFill>
                        <a:latin typeface="Cambria Math"/>
                        <a:cs typeface="Arial" pitchFamily="34" charset="0"/>
                      </a:rPr>
                      <m:t>=</m:t>
                    </m:r>
                    <m:r>
                      <a:rPr lang="en-US" sz="2000" b="1" i="1" smtClean="0">
                        <a:solidFill>
                          <a:schemeClr val="tx1"/>
                        </a:solidFill>
                        <a:latin typeface="Cambria Math"/>
                        <a:cs typeface="Arial" pitchFamily="34" charset="0"/>
                      </a:rPr>
                      <m:t>𝟏𝟑</m:t>
                    </m:r>
                  </m:oMath>
                </a14:m>
                <a:r>
                  <a:rPr lang="en-US" sz="2000" b="1" smtClean="0">
                    <a:solidFill>
                      <a:schemeClr val="tx1"/>
                    </a:solidFill>
                    <a:latin typeface="Arial" pitchFamily="34" charset="0"/>
                    <a:cs typeface="Arial" pitchFamily="34" charset="0"/>
                  </a:rPr>
                  <a:t>. Vậy đỉnh F sẽ được gắn nhãn vĩnh viễn là 13 . Vì </a:t>
                </a:r>
                <a14:m>
                  <m:oMath xmlns:m="http://schemas.openxmlformats.org/officeDocument/2006/math">
                    <m:r>
                      <a:rPr lang="en-US" sz="2000" b="1" i="1" smtClean="0">
                        <a:solidFill>
                          <a:schemeClr val="tx1"/>
                        </a:solidFill>
                        <a:latin typeface="Cambria Math"/>
                        <a:cs typeface="Arial" pitchFamily="34" charset="0"/>
                      </a:rPr>
                      <m:t>𝑰</m:t>
                    </m:r>
                    <m:d>
                      <m:dPr>
                        <m:ctrlPr>
                          <a:rPr lang="en-US" sz="2000" b="1" i="1" smtClean="0">
                            <a:solidFill>
                              <a:schemeClr val="tx1"/>
                            </a:solidFill>
                            <a:latin typeface="Cambria Math"/>
                            <a:cs typeface="Arial" pitchFamily="34" charset="0"/>
                          </a:rPr>
                        </m:ctrlPr>
                      </m:dPr>
                      <m:e>
                        <m:r>
                          <a:rPr lang="en-US" sz="2000" b="1" i="1" smtClean="0">
                            <a:solidFill>
                              <a:schemeClr val="tx1"/>
                            </a:solidFill>
                            <a:latin typeface="Cambria Math"/>
                            <a:cs typeface="Arial" pitchFamily="34" charset="0"/>
                          </a:rPr>
                          <m:t>𝑭</m:t>
                        </m:r>
                      </m:e>
                    </m:d>
                    <m:r>
                      <a:rPr lang="en-US" sz="2000" b="1" i="1" smtClean="0">
                        <a:solidFill>
                          <a:schemeClr val="tx1"/>
                        </a:solidFill>
                        <a:latin typeface="Cambria Math"/>
                        <a:cs typeface="Arial" pitchFamily="34" charset="0"/>
                      </a:rPr>
                      <m:t>=</m:t>
                    </m:r>
                    <m:r>
                      <a:rPr lang="en-US" sz="2000" b="1" i="1" smtClean="0">
                        <a:solidFill>
                          <a:schemeClr val="tx1"/>
                        </a:solidFill>
                        <a:latin typeface="Cambria Math"/>
                        <a:cs typeface="Arial" pitchFamily="34" charset="0"/>
                      </a:rPr>
                      <m:t>𝟏𝟑</m:t>
                    </m:r>
                  </m:oMath>
                </a14:m>
                <a:r>
                  <a:rPr lang="en-US" sz="2000" b="1" smtClean="0">
                    <a:solidFill>
                      <a:schemeClr val="tx1"/>
                    </a:solidFill>
                    <a:latin typeface="Arial" pitchFamily="34" charset="0"/>
                    <a:cs typeface="Arial" pitchFamily="34" charset="0"/>
                  </a:rPr>
                  <a:t> nên đường đi ngắn nhất từ A đến F có độ dài là 13.</a:t>
                </a:r>
                <a:endParaRPr lang="en-US" sz="2000" b="1">
                  <a:solidFill>
                    <a:schemeClr val="tx1"/>
                  </a:solidFill>
                  <a:latin typeface="Arial" pitchFamily="34" charset="0"/>
                  <a:cs typeface="Arial" pitchFamily="34" charset="0"/>
                </a:endParaRPr>
              </a:p>
            </p:txBody>
          </p:sp>
        </mc:Choice>
        <mc:Fallback>
          <p:sp>
            <p:nvSpPr>
              <p:cNvPr id="14" name="TextBox 13"/>
              <p:cNvSpPr txBox="1">
                <a:spLocks noRot="1" noChangeAspect="1" noMove="1" noResize="1" noEditPoints="1" noAdjustHandles="1" noChangeArrowheads="1" noChangeShapeType="1" noTextEdit="1"/>
              </p:cNvSpPr>
              <p:nvPr/>
            </p:nvSpPr>
            <p:spPr>
              <a:xfrm>
                <a:off x="301624" y="2438400"/>
                <a:ext cx="6859588" cy="1323439"/>
              </a:xfrm>
              <a:prstGeom prst="rect">
                <a:avLst/>
              </a:prstGeom>
              <a:blipFill rotWithShape="1">
                <a:blip r:embed="rId5"/>
                <a:stretch>
                  <a:fillRect l="-710" t="-1843" r="-355" b="-7834"/>
                </a:stretch>
              </a:blipFill>
            </p:spPr>
            <p:txBody>
              <a:bodyPr/>
              <a:lstStyle/>
              <a:p>
                <a:r>
                  <a:rPr lang="en-US">
                    <a:noFill/>
                  </a:rPr>
                  <a:t> </a:t>
                </a:r>
              </a:p>
            </p:txBody>
          </p:sp>
        </mc:Fallback>
      </mc:AlternateContent>
      <p:sp>
        <p:nvSpPr>
          <p:cNvPr id="12" name="AutoShape 4"/>
          <p:cNvSpPr>
            <a:spLocks noChangeArrowheads="1"/>
          </p:cNvSpPr>
          <p:nvPr/>
        </p:nvSpPr>
        <p:spPr bwMode="gray">
          <a:xfrm>
            <a:off x="447214" y="95249"/>
            <a:ext cx="5661322"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1900" b="1" smtClean="0">
                <a:solidFill>
                  <a:schemeClr val="bg1"/>
                </a:solidFill>
                <a:latin typeface="Arial" pitchFamily="34" charset="0"/>
                <a:cs typeface="Arial" pitchFamily="34" charset="0"/>
              </a:rPr>
              <a:t>1  . </a:t>
            </a:r>
            <a:r>
              <a:rPr lang="en-US" sz="1900" b="1" smtClean="0">
                <a:solidFill>
                  <a:schemeClr val="bg1"/>
                </a:solidFill>
                <a:latin typeface="Arial" pitchFamily="34" charset="0"/>
                <a:cs typeface="Arial" pitchFamily="34" charset="0"/>
              </a:rPr>
              <a:t>BÀI TOÁN TÌM ĐƯỜNG ĐI NGẮN NHẤT</a:t>
            </a:r>
            <a:endParaRPr lang="vi-VN" sz="1900" b="1">
              <a:solidFill>
                <a:schemeClr val="bg1"/>
              </a:solidFill>
              <a:latin typeface="Arial" pitchFamily="34" charset="0"/>
              <a:cs typeface="Arial" pitchFamily="34" charset="0"/>
            </a:endParaRPr>
          </a:p>
        </p:txBody>
      </p:sp>
      <mc:AlternateContent xmlns:mc="http://schemas.openxmlformats.org/markup-compatibility/2006">
        <mc:Choice xmlns:a14="http://schemas.microsoft.com/office/drawing/2010/main" Requires="a14">
          <p:sp>
            <p:nvSpPr>
              <p:cNvPr id="22" name="TextBox 21"/>
              <p:cNvSpPr txBox="1"/>
              <p:nvPr/>
            </p:nvSpPr>
            <p:spPr>
              <a:xfrm>
                <a:off x="301624" y="3761839"/>
                <a:ext cx="7391400" cy="1631216"/>
              </a:xfrm>
              <a:prstGeom prst="rect">
                <a:avLst/>
              </a:prstGeom>
              <a:noFill/>
            </p:spPr>
            <p:txBody>
              <a:bodyPr wrap="square" rtlCol="0">
                <a:spAutoFit/>
              </a:bodyPr>
              <a:lstStyle/>
              <a:p>
                <a:pPr marL="457200" indent="-457200">
                  <a:buFont typeface="Arial" pitchFamily="34" charset="0"/>
                  <a:buChar char="•"/>
                </a:pPr>
                <a:r>
                  <a:rPr lang="en-US" sz="2000" b="1" smtClean="0">
                    <a:latin typeface="Arial" pitchFamily="34" charset="0"/>
                    <a:cs typeface="Arial" pitchFamily="34" charset="0"/>
                  </a:rPr>
                  <a:t>Để tìm một đường đi ngắn nhất từ A đến F, ta sẽ lần ngược từ điểm cuối F. Ta chỉ cần giới hạn ở việc xét những cạnh mà độ dài là hiệu các nhãn gắn tại các đầu mút của nó : EF, BE, AB ( do </a:t>
                </a:r>
                <a14:m>
                  <m:oMath xmlns:m="http://schemas.openxmlformats.org/officeDocument/2006/math">
                    <m:r>
                      <a:rPr lang="en-US" sz="2000" b="1" i="1" smtClean="0">
                        <a:latin typeface="Cambria Math"/>
                        <a:cs typeface="Arial" pitchFamily="34" charset="0"/>
                      </a:rPr>
                      <m:t>𝑰</m:t>
                    </m:r>
                    <m:d>
                      <m:dPr>
                        <m:ctrlPr>
                          <a:rPr lang="en-US" sz="2000" b="1" i="1" smtClean="0">
                            <a:latin typeface="Cambria Math"/>
                            <a:cs typeface="Arial" pitchFamily="34" charset="0"/>
                          </a:rPr>
                        </m:ctrlPr>
                      </m:dPr>
                      <m:e>
                        <m:r>
                          <a:rPr lang="en-US" sz="2000" b="1" i="1" smtClean="0">
                            <a:latin typeface="Cambria Math"/>
                            <a:cs typeface="Arial" pitchFamily="34" charset="0"/>
                          </a:rPr>
                          <m:t>𝑭</m:t>
                        </m:r>
                      </m:e>
                    </m:d>
                    <m:r>
                      <a:rPr lang="en-US" sz="2000" b="1" i="1" smtClean="0">
                        <a:latin typeface="Cambria Math"/>
                        <a:cs typeface="Arial" pitchFamily="34" charset="0"/>
                      </a:rPr>
                      <m:t>−</m:t>
                    </m:r>
                    <m:r>
                      <a:rPr lang="en-US" sz="2000" b="1" i="1" smtClean="0">
                        <a:latin typeface="Cambria Math"/>
                        <a:cs typeface="Arial" pitchFamily="34" charset="0"/>
                      </a:rPr>
                      <m:t>𝑰</m:t>
                    </m:r>
                    <m:d>
                      <m:dPr>
                        <m:ctrlPr>
                          <a:rPr lang="en-US" sz="2000" b="1" i="1" smtClean="0">
                            <a:latin typeface="Cambria Math"/>
                            <a:cs typeface="Arial" pitchFamily="34" charset="0"/>
                          </a:rPr>
                        </m:ctrlPr>
                      </m:dPr>
                      <m:e>
                        <m:r>
                          <a:rPr lang="en-US" sz="2000" b="1" i="1" smtClean="0">
                            <a:latin typeface="Cambria Math"/>
                            <a:cs typeface="Arial" pitchFamily="34" charset="0"/>
                          </a:rPr>
                          <m:t>𝑬</m:t>
                        </m:r>
                      </m:e>
                    </m:d>
                    <m:r>
                      <a:rPr lang="en-US" sz="2000" b="1" i="1" smtClean="0">
                        <a:latin typeface="Cambria Math"/>
                        <a:cs typeface="Arial" pitchFamily="34" charset="0"/>
                      </a:rPr>
                      <m:t>=</m:t>
                    </m:r>
                    <m:r>
                      <a:rPr lang="en-US" sz="2000" b="1" i="1" smtClean="0">
                        <a:latin typeface="Cambria Math"/>
                        <a:cs typeface="Arial" pitchFamily="34" charset="0"/>
                      </a:rPr>
                      <m:t>𝟏𝟑</m:t>
                    </m:r>
                    <m:r>
                      <a:rPr lang="en-US" sz="2000" b="1" i="1" smtClean="0">
                        <a:latin typeface="Cambria Math"/>
                        <a:cs typeface="Arial" pitchFamily="34" charset="0"/>
                      </a:rPr>
                      <m:t>−</m:t>
                    </m:r>
                    <m:r>
                      <a:rPr lang="en-US" sz="2000" b="1" i="1" smtClean="0">
                        <a:latin typeface="Cambria Math"/>
                        <a:cs typeface="Arial" pitchFamily="34" charset="0"/>
                      </a:rPr>
                      <m:t>𝟓</m:t>
                    </m:r>
                    <m:r>
                      <a:rPr lang="en-US" sz="2000" b="1" i="1" smtClean="0">
                        <a:latin typeface="Cambria Math"/>
                        <a:cs typeface="Arial" pitchFamily="34" charset="0"/>
                      </a:rPr>
                      <m:t>=</m:t>
                    </m:r>
                    <m:r>
                      <a:rPr lang="en-US" sz="2000" b="1" i="1" smtClean="0">
                        <a:latin typeface="Cambria Math"/>
                        <a:cs typeface="Arial" pitchFamily="34" charset="0"/>
                      </a:rPr>
                      <m:t>𝟖</m:t>
                    </m:r>
                  </m:oMath>
                </a14:m>
                <a:r>
                  <a:rPr lang="en-US" sz="2000" b="1" smtClean="0">
                    <a:solidFill>
                      <a:schemeClr val="tx1"/>
                    </a:solidFill>
                    <a:latin typeface="Arial" pitchFamily="34" charset="0"/>
                    <a:cs typeface="Arial" pitchFamily="34" charset="0"/>
                  </a:rPr>
                  <a:t> . </a:t>
                </a:r>
                <a14:m>
                  <m:oMath xmlns:m="http://schemas.openxmlformats.org/officeDocument/2006/math">
                    <m:r>
                      <a:rPr lang="en-US" sz="2000" b="1" i="1">
                        <a:latin typeface="Cambria Math"/>
                        <a:cs typeface="Arial" pitchFamily="34" charset="0"/>
                      </a:rPr>
                      <m:t>𝑰</m:t>
                    </m:r>
                    <m:d>
                      <m:dPr>
                        <m:ctrlPr>
                          <a:rPr lang="en-US" sz="2000" b="1" i="1">
                            <a:latin typeface="Cambria Math"/>
                            <a:cs typeface="Arial" pitchFamily="34" charset="0"/>
                          </a:rPr>
                        </m:ctrlPr>
                      </m:dPr>
                      <m:e>
                        <m:r>
                          <a:rPr lang="en-US" sz="2000" b="1" i="1" smtClean="0">
                            <a:latin typeface="Cambria Math"/>
                            <a:cs typeface="Arial" pitchFamily="34" charset="0"/>
                          </a:rPr>
                          <m:t>𝑬</m:t>
                        </m:r>
                      </m:e>
                    </m:d>
                    <m:r>
                      <a:rPr lang="en-US" sz="2000" b="1" i="1">
                        <a:latin typeface="Cambria Math"/>
                        <a:cs typeface="Arial" pitchFamily="34" charset="0"/>
                      </a:rPr>
                      <m:t>−</m:t>
                    </m:r>
                    <m:r>
                      <a:rPr lang="en-US" sz="2000" b="1" i="1">
                        <a:latin typeface="Cambria Math"/>
                        <a:cs typeface="Arial" pitchFamily="34" charset="0"/>
                      </a:rPr>
                      <m:t>𝑰</m:t>
                    </m:r>
                    <m:d>
                      <m:dPr>
                        <m:ctrlPr>
                          <a:rPr lang="en-US" sz="2000" b="1" i="1">
                            <a:latin typeface="Cambria Math"/>
                            <a:cs typeface="Arial" pitchFamily="34" charset="0"/>
                          </a:rPr>
                        </m:ctrlPr>
                      </m:dPr>
                      <m:e>
                        <m:r>
                          <a:rPr lang="en-US" sz="2000" b="1" i="1" smtClean="0">
                            <a:latin typeface="Cambria Math"/>
                            <a:cs typeface="Arial" pitchFamily="34" charset="0"/>
                          </a:rPr>
                          <m:t>𝑩</m:t>
                        </m:r>
                      </m:e>
                    </m:d>
                    <m:r>
                      <a:rPr lang="en-US" sz="2000" b="1" i="1">
                        <a:latin typeface="Cambria Math"/>
                        <a:cs typeface="Arial" pitchFamily="34" charset="0"/>
                      </a:rPr>
                      <m:t>=</m:t>
                    </m:r>
                    <m:r>
                      <a:rPr lang="en-US" sz="2000" b="1" i="1" smtClean="0">
                        <a:latin typeface="Cambria Math"/>
                        <a:cs typeface="Arial" pitchFamily="34" charset="0"/>
                      </a:rPr>
                      <m:t>𝟓</m:t>
                    </m:r>
                    <m:r>
                      <a:rPr lang="en-US" sz="2000" b="1" i="1" smtClean="0">
                        <a:latin typeface="Cambria Math"/>
                        <a:cs typeface="Arial" pitchFamily="34" charset="0"/>
                      </a:rPr>
                      <m:t>−</m:t>
                    </m:r>
                    <m:r>
                      <a:rPr lang="en-US" sz="2000" b="1" i="1" smtClean="0">
                        <a:latin typeface="Cambria Math"/>
                        <a:cs typeface="Arial" pitchFamily="34" charset="0"/>
                      </a:rPr>
                      <m:t>𝟑</m:t>
                    </m:r>
                    <m:r>
                      <a:rPr lang="en-US" sz="2000" b="1" i="1">
                        <a:latin typeface="Cambria Math"/>
                        <a:cs typeface="Arial" pitchFamily="34" charset="0"/>
                      </a:rPr>
                      <m:t>=</m:t>
                    </m:r>
                    <m:r>
                      <a:rPr lang="en-US" sz="2000" b="1" i="1" smtClean="0">
                        <a:latin typeface="Cambria Math"/>
                        <a:cs typeface="Arial" pitchFamily="34" charset="0"/>
                      </a:rPr>
                      <m:t>𝟐</m:t>
                    </m:r>
                  </m:oMath>
                </a14:m>
                <a:r>
                  <a:rPr lang="en-US" sz="2000" b="1" smtClean="0">
                    <a:latin typeface="Arial" pitchFamily="34" charset="0"/>
                    <a:cs typeface="Arial" pitchFamily="34" charset="0"/>
                  </a:rPr>
                  <a:t> , </a:t>
                </a:r>
                <a14:m>
                  <m:oMath xmlns:m="http://schemas.openxmlformats.org/officeDocument/2006/math">
                    <m:r>
                      <a:rPr lang="en-US" sz="2000" b="1" i="1">
                        <a:latin typeface="Cambria Math"/>
                        <a:cs typeface="Arial" pitchFamily="34" charset="0"/>
                      </a:rPr>
                      <m:t>𝑰</m:t>
                    </m:r>
                    <m:d>
                      <m:dPr>
                        <m:ctrlPr>
                          <a:rPr lang="en-US" sz="2000" b="1" i="1">
                            <a:latin typeface="Cambria Math"/>
                            <a:cs typeface="Arial" pitchFamily="34" charset="0"/>
                          </a:rPr>
                        </m:ctrlPr>
                      </m:dPr>
                      <m:e>
                        <m:r>
                          <a:rPr lang="en-US" sz="2000" b="1" i="1" smtClean="0">
                            <a:latin typeface="Cambria Math"/>
                            <a:cs typeface="Arial" pitchFamily="34" charset="0"/>
                          </a:rPr>
                          <m:t>𝑩</m:t>
                        </m:r>
                      </m:e>
                    </m:d>
                    <m:r>
                      <a:rPr lang="en-US" sz="2000" b="1" i="1">
                        <a:latin typeface="Cambria Math"/>
                        <a:cs typeface="Arial" pitchFamily="34" charset="0"/>
                      </a:rPr>
                      <m:t>−</m:t>
                    </m:r>
                    <m:r>
                      <a:rPr lang="en-US" sz="2000" b="1" i="1">
                        <a:latin typeface="Cambria Math"/>
                        <a:cs typeface="Arial" pitchFamily="34" charset="0"/>
                      </a:rPr>
                      <m:t>𝑰</m:t>
                    </m:r>
                    <m:d>
                      <m:dPr>
                        <m:ctrlPr>
                          <a:rPr lang="en-US" sz="2000" b="1" i="1">
                            <a:latin typeface="Cambria Math"/>
                            <a:cs typeface="Arial" pitchFamily="34" charset="0"/>
                          </a:rPr>
                        </m:ctrlPr>
                      </m:dPr>
                      <m:e>
                        <m:r>
                          <a:rPr lang="en-US" sz="2000" b="1" i="1" smtClean="0">
                            <a:latin typeface="Cambria Math"/>
                            <a:cs typeface="Arial" pitchFamily="34" charset="0"/>
                          </a:rPr>
                          <m:t>𝑨</m:t>
                        </m:r>
                      </m:e>
                    </m:d>
                    <m:r>
                      <a:rPr lang="en-US" sz="2000" b="1" i="1">
                        <a:latin typeface="Cambria Math"/>
                        <a:cs typeface="Arial" pitchFamily="34" charset="0"/>
                      </a:rPr>
                      <m:t>=</m:t>
                    </m:r>
                    <m:r>
                      <a:rPr lang="en-US" sz="2000" b="1" i="1">
                        <a:latin typeface="Cambria Math"/>
                        <a:cs typeface="Arial" pitchFamily="34" charset="0"/>
                      </a:rPr>
                      <m:t>𝟑</m:t>
                    </m:r>
                    <m:r>
                      <a:rPr lang="en-US" sz="2000" b="1" i="1">
                        <a:latin typeface="Cambria Math"/>
                        <a:cs typeface="Arial" pitchFamily="34" charset="0"/>
                      </a:rPr>
                      <m:t>−</m:t>
                    </m:r>
                    <m:r>
                      <a:rPr lang="en-US" sz="2000" b="1" i="1" smtClean="0">
                        <a:latin typeface="Cambria Math"/>
                        <a:cs typeface="Arial" pitchFamily="34" charset="0"/>
                      </a:rPr>
                      <m:t>𝟎</m:t>
                    </m:r>
                    <m:r>
                      <a:rPr lang="en-US" sz="2000" b="1" i="1">
                        <a:latin typeface="Cambria Math"/>
                        <a:cs typeface="Arial" pitchFamily="34" charset="0"/>
                      </a:rPr>
                      <m:t>=</m:t>
                    </m:r>
                    <m:r>
                      <a:rPr lang="en-US" sz="2000" b="1" i="1" smtClean="0">
                        <a:latin typeface="Cambria Math"/>
                        <a:cs typeface="Arial" pitchFamily="34" charset="0"/>
                      </a:rPr>
                      <m:t>𝟑</m:t>
                    </m:r>
                  </m:oMath>
                </a14:m>
                <a:r>
                  <a:rPr lang="en-US" sz="2000" b="1" smtClean="0">
                    <a:latin typeface="Arial" pitchFamily="34" charset="0"/>
                    <a:cs typeface="Arial" pitchFamily="34" charset="0"/>
                  </a:rPr>
                  <a:t> </a:t>
                </a:r>
                <a:endParaRPr lang="en-US" sz="2000" b="1">
                  <a:solidFill>
                    <a:schemeClr val="tx1"/>
                  </a:solidFill>
                  <a:latin typeface="Arial" pitchFamily="34" charset="0"/>
                  <a:cs typeface="Arial" pitchFamily="34" charset="0"/>
                </a:endParaRPr>
              </a:p>
            </p:txBody>
          </p:sp>
        </mc:Choice>
        <mc:Fallback>
          <p:sp>
            <p:nvSpPr>
              <p:cNvPr id="22" name="TextBox 21"/>
              <p:cNvSpPr txBox="1">
                <a:spLocks noRot="1" noChangeAspect="1" noMove="1" noResize="1" noEditPoints="1" noAdjustHandles="1" noChangeArrowheads="1" noChangeShapeType="1" noTextEdit="1"/>
              </p:cNvSpPr>
              <p:nvPr/>
            </p:nvSpPr>
            <p:spPr>
              <a:xfrm>
                <a:off x="301624" y="3761839"/>
                <a:ext cx="7391400" cy="1631216"/>
              </a:xfrm>
              <a:prstGeom prst="rect">
                <a:avLst/>
              </a:prstGeom>
              <a:blipFill rotWithShape="1">
                <a:blip r:embed="rId6"/>
                <a:stretch>
                  <a:fillRect l="-660" t="-1493" r="-742" b="-597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3" name="TextBox 22"/>
              <p:cNvSpPr txBox="1"/>
              <p:nvPr/>
            </p:nvSpPr>
            <p:spPr>
              <a:xfrm>
                <a:off x="303212" y="5393055"/>
                <a:ext cx="11506200" cy="400110"/>
              </a:xfrm>
              <a:prstGeom prst="rect">
                <a:avLst/>
              </a:prstGeom>
              <a:noFill/>
            </p:spPr>
            <p:txBody>
              <a:bodyPr wrap="square" rtlCol="0">
                <a:spAutoFit/>
              </a:bodyPr>
              <a:lstStyle/>
              <a:p>
                <a:pPr marL="457200" indent="-457200">
                  <a:buFont typeface="Arial" pitchFamily="34" charset="0"/>
                  <a:buChar char="•"/>
                </a:pPr>
                <a:r>
                  <a:rPr lang="en-US" sz="2000" b="1" smtClean="0">
                    <a:solidFill>
                      <a:schemeClr val="tx1"/>
                    </a:solidFill>
                    <a:latin typeface="Arial" pitchFamily="34" charset="0"/>
                    <a:cs typeface="Arial" pitchFamily="34" charset="0"/>
                  </a:rPr>
                  <a:t>Vậy đường đi ngắn nhất từ A đến F là :  </a:t>
                </a:r>
                <a14:m>
                  <m:oMath xmlns:m="http://schemas.openxmlformats.org/officeDocument/2006/math">
                    <m:r>
                      <a:rPr lang="en-US" sz="2000" b="1" i="1" smtClean="0">
                        <a:solidFill>
                          <a:schemeClr val="accent2">
                            <a:lumMod val="75000"/>
                          </a:schemeClr>
                        </a:solidFill>
                        <a:latin typeface="Cambria Math"/>
                        <a:cs typeface="Arial" pitchFamily="34" charset="0"/>
                      </a:rPr>
                      <m:t>𝑨</m:t>
                    </m:r>
                    <m:r>
                      <a:rPr lang="en-US" sz="2000" b="1" i="1">
                        <a:solidFill>
                          <a:schemeClr val="accent2">
                            <a:lumMod val="75000"/>
                          </a:schemeClr>
                        </a:solidFill>
                        <a:latin typeface="Cambria Math"/>
                        <a:ea typeface="Cambria Math"/>
                        <a:cs typeface="Arial" pitchFamily="34" charset="0"/>
                      </a:rPr>
                      <m:t>→</m:t>
                    </m:r>
                    <m:r>
                      <a:rPr lang="en-US" sz="2000" b="1" i="1" smtClean="0">
                        <a:solidFill>
                          <a:schemeClr val="accent2">
                            <a:lumMod val="75000"/>
                          </a:schemeClr>
                        </a:solidFill>
                        <a:latin typeface="Cambria Math"/>
                        <a:ea typeface="Cambria Math"/>
                        <a:cs typeface="Arial" pitchFamily="34" charset="0"/>
                      </a:rPr>
                      <m:t>𝑩</m:t>
                    </m:r>
                    <m:r>
                      <a:rPr lang="en-US" sz="2000" b="1" i="1">
                        <a:solidFill>
                          <a:schemeClr val="accent2">
                            <a:lumMod val="75000"/>
                          </a:schemeClr>
                        </a:solidFill>
                        <a:latin typeface="Cambria Math"/>
                        <a:ea typeface="Cambria Math"/>
                        <a:cs typeface="Arial" pitchFamily="34" charset="0"/>
                      </a:rPr>
                      <m:t>→</m:t>
                    </m:r>
                    <m:r>
                      <a:rPr lang="en-US" sz="2000" b="1" i="0" smtClean="0">
                        <a:solidFill>
                          <a:schemeClr val="accent2">
                            <a:lumMod val="75000"/>
                          </a:schemeClr>
                        </a:solidFill>
                        <a:latin typeface="Cambria Math"/>
                        <a:ea typeface="Cambria Math"/>
                        <a:cs typeface="Arial" pitchFamily="34" charset="0"/>
                      </a:rPr>
                      <m:t>𝐄</m:t>
                    </m:r>
                    <m:r>
                      <a:rPr lang="en-US" sz="2000" b="1" i="1">
                        <a:solidFill>
                          <a:schemeClr val="accent2">
                            <a:lumMod val="75000"/>
                          </a:schemeClr>
                        </a:solidFill>
                        <a:latin typeface="Cambria Math"/>
                        <a:ea typeface="Cambria Math"/>
                        <a:cs typeface="Arial" pitchFamily="34" charset="0"/>
                      </a:rPr>
                      <m:t>→</m:t>
                    </m:r>
                  </m:oMath>
                </a14:m>
                <a:r>
                  <a:rPr lang="en-US" sz="2000" b="1" smtClean="0">
                    <a:solidFill>
                      <a:schemeClr val="accent2">
                        <a:lumMod val="75000"/>
                      </a:schemeClr>
                    </a:solidFill>
                    <a:latin typeface="Arial" pitchFamily="34" charset="0"/>
                    <a:cs typeface="Arial" pitchFamily="34" charset="0"/>
                  </a:rPr>
                  <a:t> </a:t>
                </a:r>
                <a14:m>
                  <m:oMath xmlns:m="http://schemas.openxmlformats.org/officeDocument/2006/math">
                    <m:r>
                      <a:rPr lang="en-US" sz="2000" b="1" i="1" smtClean="0">
                        <a:solidFill>
                          <a:schemeClr val="accent2">
                            <a:lumMod val="75000"/>
                          </a:schemeClr>
                        </a:solidFill>
                        <a:latin typeface="Cambria Math"/>
                        <a:cs typeface="Arial" pitchFamily="34" charset="0"/>
                      </a:rPr>
                      <m:t>𝑭</m:t>
                    </m:r>
                  </m:oMath>
                </a14:m>
                <a:endParaRPr lang="en-US" sz="2000" b="1">
                  <a:solidFill>
                    <a:schemeClr val="accent2">
                      <a:lumMod val="75000"/>
                    </a:schemeClr>
                  </a:solidFill>
                  <a:latin typeface="Arial" pitchFamily="34" charset="0"/>
                  <a:cs typeface="Arial" pitchFamily="34" charset="0"/>
                </a:endParaRPr>
              </a:p>
            </p:txBody>
          </p:sp>
        </mc:Choice>
        <mc:Fallback>
          <p:sp>
            <p:nvSpPr>
              <p:cNvPr id="23" name="TextBox 22"/>
              <p:cNvSpPr txBox="1">
                <a:spLocks noRot="1" noChangeAspect="1" noMove="1" noResize="1" noEditPoints="1" noAdjustHandles="1" noChangeArrowheads="1" noChangeShapeType="1" noTextEdit="1"/>
              </p:cNvSpPr>
              <p:nvPr/>
            </p:nvSpPr>
            <p:spPr>
              <a:xfrm>
                <a:off x="303212" y="5393055"/>
                <a:ext cx="11506200" cy="400110"/>
              </a:xfrm>
              <a:prstGeom prst="rect">
                <a:avLst/>
              </a:prstGeom>
              <a:blipFill rotWithShape="1">
                <a:blip r:embed="rId7"/>
                <a:stretch>
                  <a:fillRect l="-477" t="-6154" b="-29231"/>
                </a:stretch>
              </a:blipFill>
            </p:spPr>
            <p:txBody>
              <a:bodyPr/>
              <a:lstStyle/>
              <a:p>
                <a:r>
                  <a:rPr lang="en-US">
                    <a:noFill/>
                  </a:rPr>
                  <a:t> </a:t>
                </a:r>
              </a:p>
            </p:txBody>
          </p:sp>
        </mc:Fallback>
      </mc:AlternateContent>
      <p:grpSp>
        <p:nvGrpSpPr>
          <p:cNvPr id="4" name="Group 3"/>
          <p:cNvGrpSpPr/>
          <p:nvPr/>
        </p:nvGrpSpPr>
        <p:grpSpPr>
          <a:xfrm>
            <a:off x="7389812" y="2086128"/>
            <a:ext cx="4701886" cy="2485872"/>
            <a:chOff x="7389812" y="2086128"/>
            <a:chExt cx="4701886" cy="2485872"/>
          </a:xfrm>
        </p:grpSpPr>
        <p:pic>
          <p:nvPicPr>
            <p:cNvPr id="32773"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89812" y="2086128"/>
              <a:ext cx="4701886" cy="2441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9111807" y="4233446"/>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a:t>
              </a:r>
              <a:r>
                <a:rPr lang="en-US" sz="1600" b="1" smtClean="0">
                  <a:solidFill>
                    <a:srgbClr val="FF0000"/>
                  </a:solidFill>
                  <a:latin typeface="Arial" pitchFamily="34" charset="0"/>
                  <a:cs typeface="Arial" pitchFamily="34" charset="0"/>
                </a:rPr>
                <a:t>2.29</a:t>
              </a:r>
              <a:endParaRPr lang="en-US" sz="1600" b="1">
                <a:solidFill>
                  <a:srgbClr val="FF0000"/>
                </a:solidFill>
                <a:latin typeface="Arial" pitchFamily="34" charset="0"/>
                <a:cs typeface="Arial" pitchFamily="34" charset="0"/>
              </a:endParaRPr>
            </a:p>
          </p:txBody>
        </p:sp>
      </p:grpSp>
    </p:spTree>
    <p:extLst>
      <p:ext uri="{BB962C8B-B14F-4D97-AF65-F5344CB8AC3E}">
        <p14:creationId xmlns:p14="http://schemas.microsoft.com/office/powerpoint/2010/main" val="386980668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461399" y="1219200"/>
            <a:ext cx="11271813" cy="2971800"/>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2" name="AutoShape 4"/>
          <p:cNvSpPr>
            <a:spLocks noChangeArrowheads="1"/>
          </p:cNvSpPr>
          <p:nvPr/>
        </p:nvSpPr>
        <p:spPr bwMode="gray">
          <a:xfrm>
            <a:off x="447214" y="95249"/>
            <a:ext cx="5661322"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1900" b="1" smtClean="0">
                <a:solidFill>
                  <a:schemeClr val="bg1"/>
                </a:solidFill>
                <a:latin typeface="Arial" pitchFamily="34" charset="0"/>
                <a:cs typeface="Arial" pitchFamily="34" charset="0"/>
              </a:rPr>
              <a:t>1  . </a:t>
            </a:r>
            <a:r>
              <a:rPr lang="en-US" sz="1900" b="1" smtClean="0">
                <a:solidFill>
                  <a:schemeClr val="bg1"/>
                </a:solidFill>
                <a:latin typeface="Arial" pitchFamily="34" charset="0"/>
                <a:cs typeface="Arial" pitchFamily="34" charset="0"/>
              </a:rPr>
              <a:t>BÀI TOÁN TÌM ĐƯỜNG ĐI NGẮN NHẤT</a:t>
            </a:r>
            <a:endParaRPr lang="vi-VN" sz="1900" b="1">
              <a:solidFill>
                <a:schemeClr val="bg1"/>
              </a:solidFill>
              <a:latin typeface="Arial" pitchFamily="34" charset="0"/>
              <a:cs typeface="Arial" pitchFamily="34" charset="0"/>
            </a:endParaRPr>
          </a:p>
        </p:txBody>
      </p:sp>
      <p:sp>
        <p:nvSpPr>
          <p:cNvPr id="15" name="TextBox 14"/>
          <p:cNvSpPr txBox="1"/>
          <p:nvPr/>
        </p:nvSpPr>
        <p:spPr>
          <a:xfrm>
            <a:off x="464676" y="762000"/>
            <a:ext cx="6859588" cy="461665"/>
          </a:xfrm>
          <a:prstGeom prst="rect">
            <a:avLst/>
          </a:prstGeom>
          <a:noFill/>
        </p:spPr>
        <p:txBody>
          <a:bodyPr wrap="square" rtlCol="0">
            <a:spAutoFit/>
          </a:bodyPr>
          <a:lstStyle/>
          <a:p>
            <a:pPr marL="457200" indent="-457200">
              <a:buFont typeface="Wingdings" pitchFamily="2" charset="2"/>
              <a:buChar char="v"/>
            </a:pPr>
            <a:r>
              <a:rPr lang="en-US" b="1" smtClean="0">
                <a:solidFill>
                  <a:srgbClr val="C00000"/>
                </a:solidFill>
                <a:latin typeface="Arial" pitchFamily="34" charset="0"/>
                <a:cs typeface="Arial" pitchFamily="34" charset="0"/>
              </a:rPr>
              <a:t>Chú ý :</a:t>
            </a:r>
            <a:endParaRPr lang="en-US" b="1">
              <a:solidFill>
                <a:srgbClr val="C00000"/>
              </a:solidFill>
              <a:latin typeface="Arial" pitchFamily="34" charset="0"/>
              <a:cs typeface="Arial" pitchFamily="34" charset="0"/>
            </a:endParaRPr>
          </a:p>
        </p:txBody>
      </p:sp>
      <p:sp>
        <p:nvSpPr>
          <p:cNvPr id="18" name="TextBox 17"/>
          <p:cNvSpPr txBox="1"/>
          <p:nvPr/>
        </p:nvSpPr>
        <p:spPr>
          <a:xfrm>
            <a:off x="836612" y="1304330"/>
            <a:ext cx="10744200" cy="830997"/>
          </a:xfrm>
          <a:prstGeom prst="rect">
            <a:avLst/>
          </a:prstGeom>
          <a:noFill/>
        </p:spPr>
        <p:txBody>
          <a:bodyPr wrap="square" rtlCol="0">
            <a:spAutoFit/>
          </a:bodyPr>
          <a:lstStyle/>
          <a:p>
            <a:pPr marL="457200" indent="-457200">
              <a:buFont typeface="+mj-lt"/>
              <a:buAutoNum type="alphaLcPeriod"/>
            </a:pPr>
            <a:r>
              <a:rPr lang="en-US" b="1" smtClean="0">
                <a:solidFill>
                  <a:schemeClr val="tx1"/>
                </a:solidFill>
                <a:latin typeface="Arial" pitchFamily="34" charset="0"/>
                <a:cs typeface="Arial" pitchFamily="34" charset="0"/>
              </a:rPr>
              <a:t> Nếu đồ thị có trọng số mà mỗi cạnh đều có trọng số là 1 thì bài toán trở thành tìm số các cạnh của đường đi ngắn nhất từ A đến F</a:t>
            </a:r>
            <a:endParaRPr lang="en-US" b="1">
              <a:solidFill>
                <a:schemeClr val="tx1"/>
              </a:solidFill>
              <a:latin typeface="Arial" pitchFamily="34" charset="0"/>
              <a:cs typeface="Arial" pitchFamily="34" charset="0"/>
            </a:endParaRPr>
          </a:p>
        </p:txBody>
      </p:sp>
      <p:sp>
        <p:nvSpPr>
          <p:cNvPr id="19" name="TextBox 18"/>
          <p:cNvSpPr txBox="1"/>
          <p:nvPr/>
        </p:nvSpPr>
        <p:spPr>
          <a:xfrm>
            <a:off x="836612" y="2209800"/>
            <a:ext cx="10744200" cy="1938992"/>
          </a:xfrm>
          <a:prstGeom prst="rect">
            <a:avLst/>
          </a:prstGeom>
          <a:noFill/>
        </p:spPr>
        <p:txBody>
          <a:bodyPr wrap="square" rtlCol="0">
            <a:spAutoFit/>
          </a:bodyPr>
          <a:lstStyle/>
          <a:p>
            <a:pPr marL="457200" indent="-457200">
              <a:buFont typeface="+mj-lt"/>
              <a:buAutoNum type="alphaLcPeriod" startAt="2"/>
            </a:pPr>
            <a:r>
              <a:rPr lang="en-US" b="1" smtClean="0">
                <a:solidFill>
                  <a:schemeClr val="tx1"/>
                </a:solidFill>
                <a:latin typeface="Arial" pitchFamily="34" charset="0"/>
                <a:cs typeface="Arial" pitchFamily="34" charset="0"/>
              </a:rPr>
              <a:t>Các con số trong sơ đồ Hình 2.28 có thể là thời gian để đi dọc con đường đó, hoặc là chi phí khi đi hết con đường đó … Bởi vậy , ta có sử dụng thuật toán giải quyết bài toán gốc về bài toán tìm đường đi ngắn nhất để giải quyết bài toán tìm đường đi nhanh nhất hoặc đường đi có chi phí rẻ nhất…</a:t>
            </a:r>
            <a:endParaRPr lang="en-US" b="1">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9905415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5"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utoShape 4"/>
          <p:cNvSpPr>
            <a:spLocks noChangeArrowheads="1"/>
          </p:cNvSpPr>
          <p:nvPr/>
        </p:nvSpPr>
        <p:spPr bwMode="gray">
          <a:xfrm>
            <a:off x="447214" y="95249"/>
            <a:ext cx="45041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1900" b="1" smtClean="0">
                <a:solidFill>
                  <a:schemeClr val="bg1"/>
                </a:solidFill>
                <a:latin typeface="Arial" pitchFamily="34" charset="0"/>
                <a:cs typeface="Arial" pitchFamily="34" charset="0"/>
              </a:rPr>
              <a:t>2 . BÀI TOÁN NGƯỜI ĐƯA THƯ</a:t>
            </a:r>
            <a:endParaRPr lang="vi-VN" sz="1900" b="1">
              <a:solidFill>
                <a:schemeClr val="bg1"/>
              </a:solidFill>
              <a:latin typeface="Arial" pitchFamily="34" charset="0"/>
              <a:cs typeface="Arial" pitchFamily="34" charset="0"/>
            </a:endParaRPr>
          </a:p>
        </p:txBody>
      </p:sp>
      <p:grpSp>
        <p:nvGrpSpPr>
          <p:cNvPr id="2" name="Group 1"/>
          <p:cNvGrpSpPr/>
          <p:nvPr/>
        </p:nvGrpSpPr>
        <p:grpSpPr>
          <a:xfrm>
            <a:off x="531812" y="791152"/>
            <a:ext cx="11430000" cy="1837748"/>
            <a:chOff x="531812" y="791152"/>
            <a:chExt cx="11430000" cy="1837748"/>
          </a:xfrm>
        </p:grpSpPr>
        <p:sp>
          <p:nvSpPr>
            <p:cNvPr id="13" name="Rounded Rectangle 12"/>
            <p:cNvSpPr/>
            <p:nvPr/>
          </p:nvSpPr>
          <p:spPr>
            <a:xfrm>
              <a:off x="531812" y="791152"/>
              <a:ext cx="11430000" cy="1837748"/>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4" name="TextBox 13"/>
            <p:cNvSpPr txBox="1"/>
            <p:nvPr/>
          </p:nvSpPr>
          <p:spPr>
            <a:xfrm>
              <a:off x="684212" y="882842"/>
              <a:ext cx="11277600" cy="1723527"/>
            </a:xfrm>
            <a:prstGeom prst="rect">
              <a:avLst/>
            </a:prstGeom>
            <a:noFill/>
          </p:spPr>
          <p:txBody>
            <a:bodyPr wrap="square" lIns="121899" tIns="60949" rIns="121899" bIns="60949" rtlCol="0">
              <a:spAutoFit/>
            </a:bodyPr>
            <a:lstStyle/>
            <a:p>
              <a:r>
                <a:rPr lang="en-US" sz="2500" b="1" smtClean="0">
                  <a:latin typeface="Arial" pitchFamily="34" charset="0"/>
                  <a:cs typeface="Arial" pitchFamily="34" charset="0"/>
                </a:rPr>
                <a:t>       Một người đưa thư xuất phát từ bưu điện phải đi qua một số con đường để phát thư rồi quay lại điểm xuất phát, hỏi người đó phải đi như thế nào để đường đi là ngắn nhất. Ở đây các điểm cần phát thư nằm dọc theo các con đường cần phải đi qua.</a:t>
              </a:r>
              <a:endParaRPr lang="vi-VN" sz="2500" b="1">
                <a:latin typeface="Arial" pitchFamily="34" charset="0"/>
                <a:cs typeface="Arial" pitchFamily="34" charset="0"/>
              </a:endParaRPr>
            </a:p>
          </p:txBody>
        </p:sp>
      </p:grpSp>
      <p:sp>
        <p:nvSpPr>
          <p:cNvPr id="16" name="TextBox 15"/>
          <p:cNvSpPr txBox="1"/>
          <p:nvPr/>
        </p:nvSpPr>
        <p:spPr>
          <a:xfrm>
            <a:off x="1065212" y="2819400"/>
            <a:ext cx="10668000" cy="1200329"/>
          </a:xfrm>
          <a:prstGeom prst="rect">
            <a:avLst/>
          </a:prstGeom>
          <a:noFill/>
        </p:spPr>
        <p:txBody>
          <a:bodyPr wrap="square" rtlCol="0">
            <a:spAutoFit/>
          </a:bodyPr>
          <a:lstStyle/>
          <a:p>
            <a:pPr marL="457200" indent="-457200">
              <a:buFont typeface="Wingdings" pitchFamily="2" charset="2"/>
              <a:buChar char="v"/>
            </a:pPr>
            <a:r>
              <a:rPr lang="en-US" b="1" smtClean="0">
                <a:solidFill>
                  <a:schemeClr val="tx1"/>
                </a:solidFill>
                <a:latin typeface="Arial" pitchFamily="34" charset="0"/>
                <a:cs typeface="Arial" pitchFamily="34" charset="0"/>
              </a:rPr>
              <a:t>Trong ngôn ngữ của lí thuyết đô thị, </a:t>
            </a:r>
            <a:r>
              <a:rPr lang="en-US" b="1" smtClean="0">
                <a:solidFill>
                  <a:schemeClr val="accent2">
                    <a:lumMod val="75000"/>
                  </a:schemeClr>
                </a:solidFill>
                <a:latin typeface="Arial" pitchFamily="34" charset="0"/>
                <a:cs typeface="Arial" pitchFamily="34" charset="0"/>
              </a:rPr>
              <a:t>bài toán người đưa thư </a:t>
            </a:r>
            <a:r>
              <a:rPr lang="en-US" b="1" smtClean="0">
                <a:solidFill>
                  <a:schemeClr val="tx1"/>
                </a:solidFill>
                <a:latin typeface="Arial" pitchFamily="34" charset="0"/>
                <a:cs typeface="Arial" pitchFamily="34" charset="0"/>
              </a:rPr>
              <a:t>tương đương với bài toán tìm chu trình ngắn nhất đi qua tất cả các cạnh của một đô thị cho trước.</a:t>
            </a:r>
            <a:endParaRPr lang="en-US" b="1">
              <a:solidFill>
                <a:schemeClr val="tx1"/>
              </a:solidFill>
              <a:latin typeface="Arial" pitchFamily="34" charset="0"/>
              <a:cs typeface="Arial" pitchFamily="34" charset="0"/>
            </a:endParaRPr>
          </a:p>
        </p:txBody>
      </p:sp>
      <p:sp>
        <p:nvSpPr>
          <p:cNvPr id="26" name="TextBox 25"/>
          <p:cNvSpPr txBox="1"/>
          <p:nvPr/>
        </p:nvSpPr>
        <p:spPr>
          <a:xfrm>
            <a:off x="447214" y="4048483"/>
            <a:ext cx="11514598" cy="830997"/>
          </a:xfrm>
          <a:prstGeom prst="rect">
            <a:avLst/>
          </a:prstGeom>
          <a:noFill/>
        </p:spPr>
        <p:txBody>
          <a:bodyPr wrap="square" rtlCol="0">
            <a:spAutoFit/>
          </a:bodyPr>
          <a:lstStyle/>
          <a:p>
            <a:pPr marL="457200" indent="-457200" algn="just">
              <a:buFont typeface="+mj-lt"/>
              <a:buAutoNum type="arabicPeriod"/>
            </a:pPr>
            <a:r>
              <a:rPr lang="en-US" b="1" smtClean="0">
                <a:latin typeface="Arial" pitchFamily="34" charset="0"/>
                <a:cs typeface="Arial" pitchFamily="34" charset="0"/>
              </a:rPr>
              <a:t>Tất cả các đỉnh của đồ thị đều có bậc chẵn. Khi đó đồ thị có chu trình Euler và chu trình Euler đó chính là một đường đi yêu cầu.</a:t>
            </a:r>
            <a:endParaRPr lang="en-US" b="1">
              <a:solidFill>
                <a:schemeClr val="tx1"/>
              </a:solidFill>
              <a:latin typeface="Arial" pitchFamily="34" charset="0"/>
              <a:cs typeface="Arial" pitchFamily="34" charset="0"/>
            </a:endParaRPr>
          </a:p>
        </p:txBody>
      </p:sp>
      <p:sp>
        <p:nvSpPr>
          <p:cNvPr id="27" name="TextBox 26"/>
          <p:cNvSpPr txBox="1"/>
          <p:nvPr/>
        </p:nvSpPr>
        <p:spPr>
          <a:xfrm>
            <a:off x="447214" y="4879480"/>
            <a:ext cx="11514598" cy="1569660"/>
          </a:xfrm>
          <a:prstGeom prst="rect">
            <a:avLst/>
          </a:prstGeom>
          <a:noFill/>
        </p:spPr>
        <p:txBody>
          <a:bodyPr wrap="square" rtlCol="0">
            <a:spAutoFit/>
          </a:bodyPr>
          <a:lstStyle/>
          <a:p>
            <a:pPr marL="457200" indent="-457200" algn="just">
              <a:buFont typeface="+mj-lt"/>
              <a:buAutoNum type="arabicPeriod" startAt="2"/>
            </a:pPr>
            <a:r>
              <a:rPr lang="en-US" b="1" smtClean="0">
                <a:latin typeface="Arial" pitchFamily="34" charset="0"/>
                <a:cs typeface="Arial" pitchFamily="34" charset="0"/>
              </a:rPr>
              <a:t>Chỉ có đúng hai đỉnh của đồ thị có bậc lẻ. Khi đó ta có thể tìm một đường đi Euler từ đỉnh bậc lẻ này đến đỉnh bậc lẻ kia, sau đó dùng thuật toán ở Mục 1 tìm đường đi ngắn nhất để quay trở lại đỉnh xuất phát. Kết hợp hai đường đi đó, ta được lời giải của bài toán đã cho.</a:t>
            </a:r>
            <a:endParaRPr lang="en-US" b="1">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8830723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1812" y="233412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450450" y="2688848"/>
            <a:ext cx="7167962" cy="1200329"/>
          </a:xfrm>
          <a:prstGeom prst="rect">
            <a:avLst/>
          </a:prstGeom>
          <a:noFill/>
        </p:spPr>
        <p:txBody>
          <a:bodyPr wrap="square" rtlCol="0">
            <a:spAutoFit/>
          </a:bodyPr>
          <a:lstStyle/>
          <a:p>
            <a:pPr marL="457200" indent="-457200">
              <a:buFont typeface="Wingdings" pitchFamily="2" charset="2"/>
              <a:buChar char="v"/>
            </a:pPr>
            <a:r>
              <a:rPr lang="en-US" b="1" smtClean="0">
                <a:latin typeface="Arial" pitchFamily="34" charset="0"/>
                <a:cs typeface="Arial" pitchFamily="34" charset="0"/>
              </a:rPr>
              <a:t>Vì đồ thị là liên thông và các đỉnh đều có bậc chẵn (ở đây đều là bậc 4) nên đồ thị có chu trình Euler.</a:t>
            </a:r>
            <a:endParaRPr lang="en-US" b="1">
              <a:solidFill>
                <a:schemeClr val="accent2">
                  <a:lumMod val="75000"/>
                </a:schemeClr>
              </a:solidFill>
              <a:latin typeface="Arial" pitchFamily="34" charset="0"/>
              <a:cs typeface="Arial" pitchFamily="34" charset="0"/>
            </a:endParaRPr>
          </a:p>
        </p:txBody>
      </p:sp>
      <p:grpSp>
        <p:nvGrpSpPr>
          <p:cNvPr id="12" name="Group 11"/>
          <p:cNvGrpSpPr/>
          <p:nvPr/>
        </p:nvGrpSpPr>
        <p:grpSpPr>
          <a:xfrm>
            <a:off x="150376" y="686195"/>
            <a:ext cx="11735236" cy="1523605"/>
            <a:chOff x="150376" y="809606"/>
            <a:chExt cx="11735236" cy="1523605"/>
          </a:xfrm>
        </p:grpSpPr>
        <p:sp>
          <p:nvSpPr>
            <p:cNvPr id="19" name="Rounded Rectangle 18"/>
            <p:cNvSpPr/>
            <p:nvPr/>
          </p:nvSpPr>
          <p:spPr>
            <a:xfrm>
              <a:off x="1742930" y="892231"/>
              <a:ext cx="10142682" cy="1421929"/>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0" name="TextBox 19"/>
            <p:cNvSpPr txBox="1"/>
            <p:nvPr/>
          </p:nvSpPr>
          <p:spPr>
            <a:xfrm>
              <a:off x="1903412" y="961611"/>
              <a:ext cx="9829800" cy="1323417"/>
            </a:xfrm>
            <a:prstGeom prst="rect">
              <a:avLst/>
            </a:prstGeom>
            <a:noFill/>
          </p:spPr>
          <p:txBody>
            <a:bodyPr wrap="square" lIns="121899" tIns="60949" rIns="121899" bIns="60949" rtlCol="0">
              <a:spAutoFit/>
            </a:bodyPr>
            <a:lstStyle/>
            <a:p>
              <a:pPr algn="just"/>
              <a:r>
                <a:rPr lang="en-US" sz="2600" b="1" smtClean="0">
                  <a:latin typeface="Arial" pitchFamily="34" charset="0"/>
                  <a:cs typeface="Arial" pitchFamily="34" charset="0"/>
                </a:rPr>
                <a:t>Cho đồ thị có trọng số như Hình 2.30. chứng tỏ rằng đồ thị có chu trình Euler và hãy tìm một chu trình Euler xuất phát từ đỉnh A</a:t>
              </a:r>
              <a:endParaRPr lang="vi-VN" sz="2600" b="1">
                <a:latin typeface="Arial" pitchFamily="34" charset="0"/>
                <a:cs typeface="Arial" pitchFamily="34" charset="0"/>
              </a:endParaRPr>
            </a:p>
          </p:txBody>
        </p:sp>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l="13493" t="12538" r="16345" b="11211"/>
            <a:stretch/>
          </p:blipFill>
          <p:spPr>
            <a:xfrm>
              <a:off x="150376" y="809606"/>
              <a:ext cx="1515280" cy="1523605"/>
            </a:xfrm>
            <a:prstGeom prst="rect">
              <a:avLst/>
            </a:prstGeom>
          </p:spPr>
        </p:pic>
        <p:sp>
          <p:nvSpPr>
            <p:cNvPr id="22" name="Rectangle 21"/>
            <p:cNvSpPr/>
            <p:nvPr/>
          </p:nvSpPr>
          <p:spPr>
            <a:xfrm>
              <a:off x="578154" y="1250853"/>
              <a:ext cx="635687"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23" name="Picture 22"/>
            <p:cNvPicPr>
              <a:picLocks noChangeAspect="1" noChangeArrowheads="1"/>
            </p:cNvPicPr>
            <p:nvPr/>
          </p:nvPicPr>
          <p:blipFill rotWithShape="1">
            <a:blip r:embed="rId5">
              <a:extLst>
                <a:ext uri="{28A0092B-C50C-407E-A947-70E740481C1C}">
                  <a14:useLocalDpi xmlns:a14="http://schemas.microsoft.com/office/drawing/2010/main" val="0"/>
                </a:ext>
              </a:extLst>
            </a:blip>
            <a:srcRect r="8652" b="33102"/>
            <a:stretch/>
          </p:blipFill>
          <p:spPr bwMode="auto">
            <a:xfrm>
              <a:off x="212503" y="1129796"/>
              <a:ext cx="1313241" cy="3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6" name="AutoShape 4"/>
          <p:cNvSpPr>
            <a:spLocks noChangeArrowheads="1"/>
          </p:cNvSpPr>
          <p:nvPr/>
        </p:nvSpPr>
        <p:spPr bwMode="gray">
          <a:xfrm>
            <a:off x="447214" y="95249"/>
            <a:ext cx="45041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1900" b="1" smtClean="0">
                <a:solidFill>
                  <a:schemeClr val="bg1"/>
                </a:solidFill>
                <a:latin typeface="Arial" pitchFamily="34" charset="0"/>
                <a:cs typeface="Arial" pitchFamily="34" charset="0"/>
              </a:rPr>
              <a:t>2 . BÀI TOÁN NGƯỜI ĐƯA THƯ</a:t>
            </a:r>
            <a:endParaRPr lang="vi-VN" sz="1900" b="1">
              <a:solidFill>
                <a:schemeClr val="bg1"/>
              </a:solidFill>
              <a:latin typeface="Arial" pitchFamily="34" charset="0"/>
              <a:cs typeface="Arial" pitchFamily="34" charset="0"/>
            </a:endParaRPr>
          </a:p>
        </p:txBody>
      </p:sp>
      <p:sp>
        <p:nvSpPr>
          <p:cNvPr id="27" name="TextBox 26"/>
          <p:cNvSpPr txBox="1"/>
          <p:nvPr/>
        </p:nvSpPr>
        <p:spPr>
          <a:xfrm>
            <a:off x="836611" y="3889177"/>
            <a:ext cx="6577049" cy="830997"/>
          </a:xfrm>
          <a:prstGeom prst="rect">
            <a:avLst/>
          </a:prstGeom>
          <a:noFill/>
        </p:spPr>
        <p:txBody>
          <a:bodyPr wrap="square" rtlCol="0">
            <a:spAutoFit/>
          </a:bodyPr>
          <a:lstStyle/>
          <a:p>
            <a:r>
              <a:rPr lang="en-US" b="1" smtClean="0">
                <a:latin typeface="Arial" pitchFamily="34" charset="0"/>
                <a:cs typeface="Arial" pitchFamily="34" charset="0"/>
              </a:rPr>
              <a:t>Một chu trình Euler xuất phát từ đỉnh A là </a:t>
            </a:r>
            <a:r>
              <a:rPr lang="en-US" b="1" smtClean="0">
                <a:solidFill>
                  <a:schemeClr val="accent2">
                    <a:lumMod val="75000"/>
                  </a:schemeClr>
                </a:solidFill>
                <a:latin typeface="Arial" pitchFamily="34" charset="0"/>
                <a:cs typeface="Arial" pitchFamily="34" charset="0"/>
              </a:rPr>
              <a:t>ABCBECDEADA</a:t>
            </a:r>
            <a:r>
              <a:rPr lang="en-US" b="1" smtClean="0">
                <a:latin typeface="Arial" pitchFamily="34" charset="0"/>
                <a:cs typeface="Arial" pitchFamily="34" charset="0"/>
              </a:rPr>
              <a:t>.</a:t>
            </a:r>
            <a:endParaRPr lang="en-US" b="1">
              <a:solidFill>
                <a:schemeClr val="accent2">
                  <a:lumMod val="75000"/>
                </a:schemeClr>
              </a:solidFill>
              <a:latin typeface="Arial" pitchFamily="34" charset="0"/>
              <a:cs typeface="Arial" pitchFamily="34" charset="0"/>
            </a:endParaRPr>
          </a:p>
        </p:txBody>
      </p:sp>
      <p:sp>
        <p:nvSpPr>
          <p:cNvPr id="28" name="TextBox 27"/>
          <p:cNvSpPr txBox="1"/>
          <p:nvPr/>
        </p:nvSpPr>
        <p:spPr>
          <a:xfrm>
            <a:off x="531812" y="5124271"/>
            <a:ext cx="10857676" cy="1200329"/>
          </a:xfrm>
          <a:prstGeom prst="rect">
            <a:avLst/>
          </a:prstGeom>
          <a:solidFill>
            <a:schemeClr val="accent2">
              <a:lumMod val="20000"/>
              <a:lumOff val="80000"/>
            </a:schemeClr>
          </a:solidFill>
        </p:spPr>
        <p:txBody>
          <a:bodyPr wrap="square" rtlCol="0">
            <a:spAutoFit/>
          </a:bodyPr>
          <a:lstStyle/>
          <a:p>
            <a:pPr marL="342900" indent="-342900">
              <a:buFont typeface="Wingdings" pitchFamily="2" charset="2"/>
              <a:buChar char="q"/>
            </a:pPr>
            <a:r>
              <a:rPr lang="en-US" b="1" smtClean="0">
                <a:solidFill>
                  <a:schemeClr val="accent2">
                    <a:lumMod val="75000"/>
                  </a:schemeClr>
                </a:solidFill>
                <a:latin typeface="Arial" pitchFamily="34" charset="0"/>
                <a:cs typeface="Arial" pitchFamily="34" charset="0"/>
              </a:rPr>
              <a:t>Chú ý : </a:t>
            </a:r>
            <a:r>
              <a:rPr lang="vi-VN" b="1">
                <a:latin typeface="Arial" pitchFamily="34" charset="0"/>
                <a:cs typeface="Arial" pitchFamily="34" charset="0"/>
              </a:rPr>
              <a:t>Nếu đồ thị có chu </a:t>
            </a:r>
            <a:r>
              <a:rPr lang="vi-VN" b="1">
                <a:latin typeface="Arial" pitchFamily="34" charset="0"/>
                <a:cs typeface="Arial" pitchFamily="34" charset="0"/>
              </a:rPr>
              <a:t>trình </a:t>
            </a:r>
            <a:r>
              <a:rPr lang="en-US" b="1">
                <a:latin typeface="Arial" pitchFamily="34" charset="0"/>
                <a:cs typeface="Arial" pitchFamily="34" charset="0"/>
              </a:rPr>
              <a:t>Euler</a:t>
            </a:r>
            <a:r>
              <a:rPr lang="vi-VN" b="1" smtClean="0">
                <a:latin typeface="Arial" pitchFamily="34" charset="0"/>
                <a:cs typeface="Arial" pitchFamily="34" charset="0"/>
              </a:rPr>
              <a:t> </a:t>
            </a:r>
            <a:r>
              <a:rPr lang="vi-VN" b="1">
                <a:latin typeface="Arial" pitchFamily="34" charset="0"/>
                <a:cs typeface="Arial" pitchFamily="34" charset="0"/>
              </a:rPr>
              <a:t>thì độ dài quãng đường phải đi trong lời giải của bài toán người đưa thư chính là tổng </a:t>
            </a:r>
            <a:r>
              <a:rPr lang="vi-VN" b="1">
                <a:latin typeface="Arial" pitchFamily="34" charset="0"/>
                <a:cs typeface="Arial" pitchFamily="34" charset="0"/>
              </a:rPr>
              <a:t>các </a:t>
            </a:r>
            <a:r>
              <a:rPr lang="en-US" b="1" smtClean="0">
                <a:latin typeface="Arial" pitchFamily="34" charset="0"/>
                <a:cs typeface="Arial" pitchFamily="34" charset="0"/>
              </a:rPr>
              <a:t>trọ</a:t>
            </a:r>
            <a:r>
              <a:rPr lang="vi-VN" b="1" smtClean="0">
                <a:latin typeface="Arial" pitchFamily="34" charset="0"/>
                <a:cs typeface="Arial" pitchFamily="34" charset="0"/>
              </a:rPr>
              <a:t>ng </a:t>
            </a:r>
            <a:r>
              <a:rPr lang="vi-VN" b="1">
                <a:latin typeface="Arial" pitchFamily="34" charset="0"/>
                <a:cs typeface="Arial" pitchFamily="34" charset="0"/>
              </a:rPr>
              <a:t>số gắn trên các cạnh của đồ </a:t>
            </a:r>
            <a:r>
              <a:rPr lang="vi-VN" b="1">
                <a:latin typeface="Arial" pitchFamily="34" charset="0"/>
                <a:cs typeface="Arial" pitchFamily="34" charset="0"/>
              </a:rPr>
              <a:t>thị </a:t>
            </a:r>
            <a:r>
              <a:rPr lang="en-US" b="1" smtClean="0">
                <a:latin typeface="Arial" pitchFamily="34" charset="0"/>
                <a:cs typeface="Arial" pitchFamily="34" charset="0"/>
              </a:rPr>
              <a:t>.</a:t>
            </a:r>
            <a:endParaRPr lang="en-US" b="1">
              <a:solidFill>
                <a:schemeClr val="accent2">
                  <a:lumMod val="75000"/>
                </a:schemeClr>
              </a:solidFill>
              <a:latin typeface="Arial" pitchFamily="34" charset="0"/>
              <a:cs typeface="Arial" pitchFamily="34" charset="0"/>
            </a:endParaRPr>
          </a:p>
        </p:txBody>
      </p:sp>
      <p:grpSp>
        <p:nvGrpSpPr>
          <p:cNvPr id="2" name="Group 1"/>
          <p:cNvGrpSpPr/>
          <p:nvPr/>
        </p:nvGrpSpPr>
        <p:grpSpPr>
          <a:xfrm>
            <a:off x="8239026" y="2219325"/>
            <a:ext cx="3324225" cy="2731502"/>
            <a:chOff x="8227319" y="2219325"/>
            <a:chExt cx="3324225" cy="2731502"/>
          </a:xfrm>
        </p:grpSpPr>
        <p:sp>
          <p:nvSpPr>
            <p:cNvPr id="15" name="TextBox 14"/>
            <p:cNvSpPr txBox="1"/>
            <p:nvPr/>
          </p:nvSpPr>
          <p:spPr>
            <a:xfrm>
              <a:off x="9260482" y="4612273"/>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a:t>
              </a:r>
              <a:r>
                <a:rPr lang="en-US" sz="1600" b="1" smtClean="0">
                  <a:solidFill>
                    <a:srgbClr val="FF0000"/>
                  </a:solidFill>
                  <a:latin typeface="Arial" pitchFamily="34" charset="0"/>
                  <a:cs typeface="Arial" pitchFamily="34" charset="0"/>
                </a:rPr>
                <a:t>2.30</a:t>
              </a:r>
              <a:endParaRPr lang="en-US" sz="1600" b="1">
                <a:solidFill>
                  <a:srgbClr val="FF0000"/>
                </a:solidFill>
                <a:latin typeface="Arial" pitchFamily="34" charset="0"/>
                <a:cs typeface="Arial" pitchFamily="34" charset="0"/>
              </a:endParaRPr>
            </a:p>
          </p:txBody>
        </p:sp>
        <p:pic>
          <p:nvPicPr>
            <p:cNvPr id="3686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27319" y="2219325"/>
              <a:ext cx="3324225" cy="256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55455531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7" grpId="0"/>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4212" y="2320087"/>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14" name="TextBox 13"/>
              <p:cNvSpPr txBox="1"/>
              <p:nvPr/>
            </p:nvSpPr>
            <p:spPr>
              <a:xfrm>
                <a:off x="450450" y="2688848"/>
                <a:ext cx="7167962" cy="1446550"/>
              </a:xfrm>
              <a:prstGeom prst="rect">
                <a:avLst/>
              </a:prstGeom>
              <a:noFill/>
            </p:spPr>
            <p:txBody>
              <a:bodyPr wrap="square" rtlCol="0">
                <a:spAutoFit/>
              </a:bodyPr>
              <a:lstStyle/>
              <a:p>
                <a:pPr marL="457200" indent="-457200">
                  <a:buFont typeface="Wingdings" pitchFamily="2" charset="2"/>
                  <a:buChar char="v"/>
                </a:pPr>
                <a:r>
                  <a:rPr lang="en-US" sz="2200" b="1" smtClean="0">
                    <a:latin typeface="Arial" pitchFamily="34" charset="0"/>
                    <a:cs typeface="Arial" pitchFamily="34" charset="0"/>
                  </a:rPr>
                  <a:t>Đồ thị có hai đỉnh bậc lẻ là A và D nên ta có thể tìm một đường đi Euler từ A đến D là AEABEDBCD và tổng độ dài của nó là :</a:t>
                </a:r>
                <a:br>
                  <a:rPr lang="en-US" sz="2200" b="1" smtClean="0">
                    <a:latin typeface="Arial" pitchFamily="34" charset="0"/>
                    <a:cs typeface="Arial" pitchFamily="34" charset="0"/>
                  </a:rPr>
                </a:br>
                <a:r>
                  <a:rPr lang="en-US" sz="2200" b="1" smtClean="0">
                    <a:latin typeface="Arial" pitchFamily="34" charset="0"/>
                    <a:cs typeface="Arial" pitchFamily="34" charset="0"/>
                  </a:rPr>
                  <a:t>	</a:t>
                </a:r>
                <a14:m>
                  <m:oMath xmlns:m="http://schemas.openxmlformats.org/officeDocument/2006/math">
                    <m:r>
                      <a:rPr lang="en-US" sz="2200" b="1" i="1" smtClean="0">
                        <a:latin typeface="Cambria Math"/>
                        <a:cs typeface="Arial" pitchFamily="34" charset="0"/>
                      </a:rPr>
                      <m:t>𝟔</m:t>
                    </m:r>
                    <m:r>
                      <a:rPr lang="en-US" sz="2200" b="1" i="1" smtClean="0">
                        <a:latin typeface="Cambria Math"/>
                        <a:cs typeface="Arial" pitchFamily="34" charset="0"/>
                      </a:rPr>
                      <m:t>+</m:t>
                    </m:r>
                    <m:r>
                      <a:rPr lang="en-US" sz="2200" b="1" i="1" smtClean="0">
                        <a:latin typeface="Cambria Math"/>
                        <a:cs typeface="Arial" pitchFamily="34" charset="0"/>
                      </a:rPr>
                      <m:t>𝟖</m:t>
                    </m:r>
                    <m:r>
                      <a:rPr lang="en-US" sz="2200" b="1" i="1" smtClean="0">
                        <a:latin typeface="Cambria Math"/>
                        <a:cs typeface="Arial" pitchFamily="34" charset="0"/>
                      </a:rPr>
                      <m:t>+</m:t>
                    </m:r>
                    <m:r>
                      <a:rPr lang="en-US" sz="2200" b="1" i="1" smtClean="0">
                        <a:latin typeface="Cambria Math"/>
                        <a:cs typeface="Arial" pitchFamily="34" charset="0"/>
                      </a:rPr>
                      <m:t>𝟏</m:t>
                    </m:r>
                    <m:r>
                      <a:rPr lang="en-US" sz="2200" b="1" i="1" smtClean="0">
                        <a:latin typeface="Cambria Math"/>
                        <a:cs typeface="Arial" pitchFamily="34" charset="0"/>
                      </a:rPr>
                      <m:t>+</m:t>
                    </m:r>
                    <m:r>
                      <a:rPr lang="en-US" sz="2200" b="1" i="1" smtClean="0">
                        <a:latin typeface="Cambria Math"/>
                        <a:cs typeface="Arial" pitchFamily="34" charset="0"/>
                      </a:rPr>
                      <m:t>𝟕</m:t>
                    </m:r>
                    <m:r>
                      <a:rPr lang="en-US" sz="2200" b="1" i="1" smtClean="0">
                        <a:latin typeface="Cambria Math"/>
                        <a:cs typeface="Arial" pitchFamily="34" charset="0"/>
                      </a:rPr>
                      <m:t>+</m:t>
                    </m:r>
                    <m:r>
                      <a:rPr lang="en-US" sz="2200" b="1" i="1" smtClean="0">
                        <a:latin typeface="Cambria Math"/>
                        <a:cs typeface="Arial" pitchFamily="34" charset="0"/>
                      </a:rPr>
                      <m:t>𝟓</m:t>
                    </m:r>
                    <m:r>
                      <a:rPr lang="en-US" sz="2200" b="1" i="1" smtClean="0">
                        <a:latin typeface="Cambria Math"/>
                        <a:cs typeface="Arial" pitchFamily="34" charset="0"/>
                      </a:rPr>
                      <m:t>+</m:t>
                    </m:r>
                    <m:r>
                      <a:rPr lang="en-US" sz="2200" b="1" i="1" smtClean="0">
                        <a:latin typeface="Cambria Math"/>
                        <a:cs typeface="Arial" pitchFamily="34" charset="0"/>
                      </a:rPr>
                      <m:t>𝟒</m:t>
                    </m:r>
                    <m:r>
                      <a:rPr lang="en-US" sz="2200" b="1" i="1" smtClean="0">
                        <a:latin typeface="Cambria Math"/>
                        <a:cs typeface="Arial" pitchFamily="34" charset="0"/>
                      </a:rPr>
                      <m:t>+</m:t>
                    </m:r>
                    <m:r>
                      <a:rPr lang="en-US" sz="2200" b="1" i="1" smtClean="0">
                        <a:latin typeface="Cambria Math"/>
                        <a:cs typeface="Arial" pitchFamily="34" charset="0"/>
                      </a:rPr>
                      <m:t>𝟐</m:t>
                    </m:r>
                    <m:r>
                      <a:rPr lang="en-US" sz="2200" b="1" i="1" smtClean="0">
                        <a:latin typeface="Cambria Math"/>
                        <a:cs typeface="Arial" pitchFamily="34" charset="0"/>
                      </a:rPr>
                      <m:t>+</m:t>
                    </m:r>
                    <m:r>
                      <a:rPr lang="en-US" sz="2200" b="1" i="1" smtClean="0">
                        <a:latin typeface="Cambria Math"/>
                        <a:cs typeface="Arial" pitchFamily="34" charset="0"/>
                      </a:rPr>
                      <m:t>𝟑</m:t>
                    </m:r>
                    <m:r>
                      <a:rPr lang="en-US" sz="2200" b="1" i="1" smtClean="0">
                        <a:latin typeface="Cambria Math"/>
                        <a:cs typeface="Arial" pitchFamily="34" charset="0"/>
                      </a:rPr>
                      <m:t>=</m:t>
                    </m:r>
                    <m:r>
                      <a:rPr lang="en-US" sz="2200" b="1" i="1" smtClean="0">
                        <a:latin typeface="Cambria Math"/>
                        <a:cs typeface="Arial" pitchFamily="34" charset="0"/>
                      </a:rPr>
                      <m:t>𝟑𝟔</m:t>
                    </m:r>
                  </m:oMath>
                </a14:m>
                <a:endParaRPr lang="en-US" sz="2200" b="1">
                  <a:solidFill>
                    <a:schemeClr val="accent2">
                      <a:lumMod val="75000"/>
                    </a:schemeClr>
                  </a:solidFill>
                  <a:latin typeface="Arial" pitchFamily="34" charset="0"/>
                  <a:cs typeface="Arial" pitchFamily="34" charset="0"/>
                </a:endParaRPr>
              </a:p>
            </p:txBody>
          </p:sp>
        </mc:Choice>
        <mc:Fallback>
          <p:sp>
            <p:nvSpPr>
              <p:cNvPr id="14" name="TextBox 13"/>
              <p:cNvSpPr txBox="1">
                <a:spLocks noRot="1" noChangeAspect="1" noMove="1" noResize="1" noEditPoints="1" noAdjustHandles="1" noChangeArrowheads="1" noChangeShapeType="1" noTextEdit="1"/>
              </p:cNvSpPr>
              <p:nvPr/>
            </p:nvSpPr>
            <p:spPr>
              <a:xfrm>
                <a:off x="450450" y="2688848"/>
                <a:ext cx="7167962" cy="1446550"/>
              </a:xfrm>
              <a:prstGeom prst="rect">
                <a:avLst/>
              </a:prstGeom>
              <a:blipFill rotWithShape="1">
                <a:blip r:embed="rId4"/>
                <a:stretch>
                  <a:fillRect l="-935" t="-2110"/>
                </a:stretch>
              </a:blipFill>
            </p:spPr>
            <p:txBody>
              <a:bodyPr/>
              <a:lstStyle/>
              <a:p>
                <a:r>
                  <a:rPr lang="en-US">
                    <a:noFill/>
                  </a:rPr>
                  <a:t> </a:t>
                </a:r>
              </a:p>
            </p:txBody>
          </p:sp>
        </mc:Fallback>
      </mc:AlternateContent>
      <p:grpSp>
        <p:nvGrpSpPr>
          <p:cNvPr id="12" name="Group 11"/>
          <p:cNvGrpSpPr/>
          <p:nvPr/>
        </p:nvGrpSpPr>
        <p:grpSpPr>
          <a:xfrm>
            <a:off x="150376" y="686195"/>
            <a:ext cx="11735236" cy="1523605"/>
            <a:chOff x="150376" y="809606"/>
            <a:chExt cx="11735236" cy="1523605"/>
          </a:xfrm>
        </p:grpSpPr>
        <p:sp>
          <p:nvSpPr>
            <p:cNvPr id="19" name="Rounded Rectangle 18"/>
            <p:cNvSpPr/>
            <p:nvPr/>
          </p:nvSpPr>
          <p:spPr>
            <a:xfrm>
              <a:off x="1742930" y="892231"/>
              <a:ext cx="10142682" cy="1421929"/>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0" name="TextBox 19"/>
            <p:cNvSpPr txBox="1"/>
            <p:nvPr/>
          </p:nvSpPr>
          <p:spPr>
            <a:xfrm>
              <a:off x="1903412" y="961611"/>
              <a:ext cx="9829800" cy="1323417"/>
            </a:xfrm>
            <a:prstGeom prst="rect">
              <a:avLst/>
            </a:prstGeom>
            <a:noFill/>
          </p:spPr>
          <p:txBody>
            <a:bodyPr wrap="square" lIns="121899" tIns="60949" rIns="121899" bIns="60949" rtlCol="0">
              <a:spAutoFit/>
            </a:bodyPr>
            <a:lstStyle/>
            <a:p>
              <a:pPr algn="just"/>
              <a:r>
                <a:rPr lang="en-US" sz="2600" b="1" smtClean="0">
                  <a:latin typeface="Arial" pitchFamily="34" charset="0"/>
                  <a:cs typeface="Arial" pitchFamily="34" charset="0"/>
                </a:rPr>
                <a:t>Cho đồ thị có trọng số như Hình 2.31. Tìm một chu trình xuất phát từ đỉnh A của đồ thị có tổng trọng số nhỏ nhất và chứa mỗi cạnh ít nhất một lần.</a:t>
              </a:r>
              <a:endParaRPr lang="vi-VN" sz="2600" b="1">
                <a:latin typeface="Arial" pitchFamily="34" charset="0"/>
                <a:cs typeface="Arial" pitchFamily="34" charset="0"/>
              </a:endParaRPr>
            </a:p>
          </p:txBody>
        </p:sp>
        <p:pic>
          <p:nvPicPr>
            <p:cNvPr id="21" name="Picture 20"/>
            <p:cNvPicPr>
              <a:picLocks noChangeAspect="1"/>
            </p:cNvPicPr>
            <p:nvPr/>
          </p:nvPicPr>
          <p:blipFill rotWithShape="1">
            <a:blip r:embed="rId5" cstate="print">
              <a:extLst>
                <a:ext uri="{28A0092B-C50C-407E-A947-70E740481C1C}">
                  <a14:useLocalDpi xmlns:a14="http://schemas.microsoft.com/office/drawing/2010/main" val="0"/>
                </a:ext>
              </a:extLst>
            </a:blip>
            <a:srcRect l="13493" t="12538" r="16345" b="11211"/>
            <a:stretch/>
          </p:blipFill>
          <p:spPr>
            <a:xfrm>
              <a:off x="150376" y="809606"/>
              <a:ext cx="1515280" cy="1523605"/>
            </a:xfrm>
            <a:prstGeom prst="rect">
              <a:avLst/>
            </a:prstGeom>
          </p:spPr>
        </p:pic>
        <p:sp>
          <p:nvSpPr>
            <p:cNvPr id="22" name="Rectangle 21"/>
            <p:cNvSpPr/>
            <p:nvPr/>
          </p:nvSpPr>
          <p:spPr>
            <a:xfrm>
              <a:off x="578154" y="1250853"/>
              <a:ext cx="635687"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23" name="Picture 22"/>
            <p:cNvPicPr>
              <a:picLocks noChangeAspect="1" noChangeArrowheads="1"/>
            </p:cNvPicPr>
            <p:nvPr/>
          </p:nvPicPr>
          <p:blipFill rotWithShape="1">
            <a:blip r:embed="rId6">
              <a:extLst>
                <a:ext uri="{28A0092B-C50C-407E-A947-70E740481C1C}">
                  <a14:useLocalDpi xmlns:a14="http://schemas.microsoft.com/office/drawing/2010/main" val="0"/>
                </a:ext>
              </a:extLst>
            </a:blip>
            <a:srcRect r="8652" b="33102"/>
            <a:stretch/>
          </p:blipFill>
          <p:spPr bwMode="auto">
            <a:xfrm>
              <a:off x="212503" y="1129796"/>
              <a:ext cx="1313241" cy="3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6" name="AutoShape 4"/>
          <p:cNvSpPr>
            <a:spLocks noChangeArrowheads="1"/>
          </p:cNvSpPr>
          <p:nvPr/>
        </p:nvSpPr>
        <p:spPr bwMode="gray">
          <a:xfrm>
            <a:off x="447214" y="95249"/>
            <a:ext cx="45041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1900" b="1" smtClean="0">
                <a:solidFill>
                  <a:schemeClr val="bg1"/>
                </a:solidFill>
                <a:latin typeface="Arial" pitchFamily="34" charset="0"/>
                <a:cs typeface="Arial" pitchFamily="34" charset="0"/>
              </a:rPr>
              <a:t>2 . BÀI TOÁN NGƯỜI ĐƯA THƯ</a:t>
            </a:r>
            <a:endParaRPr lang="vi-VN" sz="1900" b="1">
              <a:solidFill>
                <a:schemeClr val="bg1"/>
              </a:solidFill>
              <a:latin typeface="Arial" pitchFamily="34" charset="0"/>
              <a:cs typeface="Arial" pitchFamily="34" charset="0"/>
            </a:endParaRPr>
          </a:p>
        </p:txBody>
      </p:sp>
      <mc:AlternateContent xmlns:mc="http://schemas.openxmlformats.org/markup-compatibility/2006">
        <mc:Choice xmlns:a14="http://schemas.microsoft.com/office/drawing/2010/main" Requires="a14">
          <p:sp>
            <p:nvSpPr>
              <p:cNvPr id="27" name="TextBox 26"/>
              <p:cNvSpPr txBox="1"/>
              <p:nvPr/>
            </p:nvSpPr>
            <p:spPr>
              <a:xfrm>
                <a:off x="745906" y="4114800"/>
                <a:ext cx="6577049" cy="1446550"/>
              </a:xfrm>
              <a:prstGeom prst="rect">
                <a:avLst/>
              </a:prstGeom>
              <a:noFill/>
            </p:spPr>
            <p:txBody>
              <a:bodyPr wrap="square" rtlCol="0">
                <a:spAutoFit/>
              </a:bodyPr>
              <a:lstStyle/>
              <a:p>
                <a:r>
                  <a:rPr lang="en-US" sz="2200" b="1" smtClean="0">
                    <a:latin typeface="Arial" pitchFamily="34" charset="0"/>
                    <a:cs typeface="Arial" pitchFamily="34" charset="0"/>
                  </a:rPr>
                  <a:t>Để quay lại điểm xuất phát và có đường đi ngắn nhất, ta cần tìm đường đi ngắn nhất từ D đến A , theo thuật toán ở Mục 1 thì đó là DBA và có độ dài là </a:t>
                </a:r>
                <a14:m>
                  <m:oMath xmlns:m="http://schemas.openxmlformats.org/officeDocument/2006/math">
                    <m:r>
                      <a:rPr lang="en-US" sz="2200" b="1" i="1" smtClean="0">
                        <a:latin typeface="Cambria Math"/>
                        <a:cs typeface="Arial" pitchFamily="34" charset="0"/>
                      </a:rPr>
                      <m:t>𝟒</m:t>
                    </m:r>
                    <m:r>
                      <a:rPr lang="en-US" sz="2200" b="1" i="1" smtClean="0">
                        <a:latin typeface="Cambria Math"/>
                        <a:cs typeface="Arial" pitchFamily="34" charset="0"/>
                      </a:rPr>
                      <m:t>+</m:t>
                    </m:r>
                    <m:r>
                      <a:rPr lang="en-US" sz="2200" b="1" i="1" smtClean="0">
                        <a:latin typeface="Cambria Math"/>
                        <a:cs typeface="Arial" pitchFamily="34" charset="0"/>
                      </a:rPr>
                      <m:t>𝟏</m:t>
                    </m:r>
                    <m:r>
                      <a:rPr lang="en-US" sz="2200" b="1" i="1" smtClean="0">
                        <a:latin typeface="Cambria Math"/>
                        <a:cs typeface="Arial" pitchFamily="34" charset="0"/>
                      </a:rPr>
                      <m:t>=</m:t>
                    </m:r>
                    <m:r>
                      <a:rPr lang="en-US" sz="2200" b="1" i="1" smtClean="0">
                        <a:latin typeface="Cambria Math"/>
                        <a:cs typeface="Arial" pitchFamily="34" charset="0"/>
                      </a:rPr>
                      <m:t>𝟓</m:t>
                    </m:r>
                  </m:oMath>
                </a14:m>
                <a:endParaRPr lang="en-US" sz="2200" b="1">
                  <a:solidFill>
                    <a:schemeClr val="accent2">
                      <a:lumMod val="75000"/>
                    </a:schemeClr>
                  </a:solidFill>
                  <a:latin typeface="Arial" pitchFamily="34" charset="0"/>
                  <a:cs typeface="Arial" pitchFamily="34" charset="0"/>
                </a:endParaRPr>
              </a:p>
            </p:txBody>
          </p:sp>
        </mc:Choice>
        <mc:Fallback>
          <p:sp>
            <p:nvSpPr>
              <p:cNvPr id="27" name="TextBox 26"/>
              <p:cNvSpPr txBox="1">
                <a:spLocks noRot="1" noChangeAspect="1" noMove="1" noResize="1" noEditPoints="1" noAdjustHandles="1" noChangeArrowheads="1" noChangeShapeType="1" noTextEdit="1"/>
              </p:cNvSpPr>
              <p:nvPr/>
            </p:nvSpPr>
            <p:spPr>
              <a:xfrm>
                <a:off x="745906" y="4114800"/>
                <a:ext cx="6577049" cy="1446550"/>
              </a:xfrm>
              <a:prstGeom prst="rect">
                <a:avLst/>
              </a:prstGeom>
              <a:blipFill rotWithShape="1">
                <a:blip r:embed="rId7"/>
                <a:stretch>
                  <a:fillRect l="-1112" t="-2110" r="-2410" b="-8017"/>
                </a:stretch>
              </a:blipFill>
            </p:spPr>
            <p:txBody>
              <a:bodyPr/>
              <a:lstStyle/>
              <a:p>
                <a:r>
                  <a:rPr lang="en-US">
                    <a:noFill/>
                  </a:rPr>
                  <a:t> </a:t>
                </a:r>
              </a:p>
            </p:txBody>
          </p:sp>
        </mc:Fallback>
      </mc:AlternateContent>
      <p:grpSp>
        <p:nvGrpSpPr>
          <p:cNvPr id="3" name="Group 2"/>
          <p:cNvGrpSpPr/>
          <p:nvPr/>
        </p:nvGrpSpPr>
        <p:grpSpPr>
          <a:xfrm>
            <a:off x="7694612" y="2219325"/>
            <a:ext cx="4400550" cy="2615029"/>
            <a:chOff x="7805737" y="2219325"/>
            <a:chExt cx="4400550" cy="2615029"/>
          </a:xfrm>
        </p:grpSpPr>
        <p:sp>
          <p:nvSpPr>
            <p:cNvPr id="15" name="TextBox 14"/>
            <p:cNvSpPr txBox="1"/>
            <p:nvPr/>
          </p:nvSpPr>
          <p:spPr>
            <a:xfrm>
              <a:off x="8761412" y="4495800"/>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a:t>
              </a:r>
              <a:r>
                <a:rPr lang="en-US" sz="1600" b="1" smtClean="0">
                  <a:solidFill>
                    <a:srgbClr val="FF0000"/>
                  </a:solidFill>
                  <a:latin typeface="Arial" pitchFamily="34" charset="0"/>
                  <a:cs typeface="Arial" pitchFamily="34" charset="0"/>
                </a:rPr>
                <a:t>2.31</a:t>
              </a:r>
              <a:endParaRPr lang="en-US" sz="1600" b="1">
                <a:solidFill>
                  <a:srgbClr val="FF0000"/>
                </a:solidFill>
                <a:latin typeface="Arial" pitchFamily="34" charset="0"/>
                <a:cs typeface="Arial" pitchFamily="34" charset="0"/>
              </a:endParaRPr>
            </a:p>
          </p:txBody>
        </p:sp>
        <p:pic>
          <p:nvPicPr>
            <p:cNvPr id="37891"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05737" y="2219325"/>
              <a:ext cx="4400550" cy="256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mc:AlternateContent xmlns:mc="http://schemas.openxmlformats.org/markup-compatibility/2006">
        <mc:Choice xmlns:a14="http://schemas.microsoft.com/office/drawing/2010/main" Requires="a14">
          <p:sp>
            <p:nvSpPr>
              <p:cNvPr id="24" name="TextBox 23"/>
              <p:cNvSpPr txBox="1"/>
              <p:nvPr/>
            </p:nvSpPr>
            <p:spPr>
              <a:xfrm>
                <a:off x="745905" y="5561350"/>
                <a:ext cx="11139707" cy="430887"/>
              </a:xfrm>
              <a:prstGeom prst="rect">
                <a:avLst/>
              </a:prstGeom>
              <a:noFill/>
            </p:spPr>
            <p:txBody>
              <a:bodyPr wrap="square" rtlCol="0">
                <a:spAutoFit/>
              </a:bodyPr>
              <a:lstStyle/>
              <a:p>
                <a:r>
                  <a:rPr lang="en-US" sz="2200" b="1" smtClean="0">
                    <a:latin typeface="Arial" pitchFamily="34" charset="0"/>
                    <a:cs typeface="Arial" pitchFamily="34" charset="0"/>
                  </a:rPr>
                  <a:t>Vậy một chu trình cần tìm là AEABEDBCDBA và có độ dài là </a:t>
                </a:r>
                <a14:m>
                  <m:oMath xmlns:m="http://schemas.openxmlformats.org/officeDocument/2006/math">
                    <m:r>
                      <a:rPr lang="en-US" sz="2200" b="1" i="1" smtClean="0">
                        <a:latin typeface="Cambria Math"/>
                        <a:cs typeface="Arial" pitchFamily="34" charset="0"/>
                      </a:rPr>
                      <m:t>𝟑𝟔</m:t>
                    </m:r>
                    <m:r>
                      <a:rPr lang="en-US" sz="2200" b="1" i="1" smtClean="0">
                        <a:latin typeface="Cambria Math"/>
                        <a:cs typeface="Arial" pitchFamily="34" charset="0"/>
                      </a:rPr>
                      <m:t>+</m:t>
                    </m:r>
                    <m:r>
                      <a:rPr lang="en-US" sz="2200" b="1" i="1" smtClean="0">
                        <a:latin typeface="Cambria Math"/>
                        <a:cs typeface="Arial" pitchFamily="34" charset="0"/>
                      </a:rPr>
                      <m:t>𝟓</m:t>
                    </m:r>
                    <m:r>
                      <a:rPr lang="en-US" sz="2200" b="1" i="1" smtClean="0">
                        <a:latin typeface="Cambria Math"/>
                        <a:cs typeface="Arial" pitchFamily="34" charset="0"/>
                      </a:rPr>
                      <m:t>=</m:t>
                    </m:r>
                    <m:r>
                      <a:rPr lang="en-US" sz="2200" b="1" i="1" smtClean="0">
                        <a:solidFill>
                          <a:schemeClr val="accent2">
                            <a:lumMod val="75000"/>
                          </a:schemeClr>
                        </a:solidFill>
                        <a:latin typeface="Cambria Math"/>
                        <a:cs typeface="Arial" pitchFamily="34" charset="0"/>
                      </a:rPr>
                      <m:t>𝟒𝟏</m:t>
                    </m:r>
                  </m:oMath>
                </a14:m>
                <a:endParaRPr lang="en-US" sz="2200" b="1">
                  <a:solidFill>
                    <a:schemeClr val="accent2">
                      <a:lumMod val="75000"/>
                    </a:schemeClr>
                  </a:solidFill>
                  <a:latin typeface="Arial" pitchFamily="34" charset="0"/>
                  <a:cs typeface="Arial" pitchFamily="34" charset="0"/>
                </a:endParaRPr>
              </a:p>
            </p:txBody>
          </p:sp>
        </mc:Choice>
        <mc:Fallback>
          <p:sp>
            <p:nvSpPr>
              <p:cNvPr id="24" name="TextBox 23"/>
              <p:cNvSpPr txBox="1">
                <a:spLocks noRot="1" noChangeAspect="1" noMove="1" noResize="1" noEditPoints="1" noAdjustHandles="1" noChangeArrowheads="1" noChangeShapeType="1" noTextEdit="1"/>
              </p:cNvSpPr>
              <p:nvPr/>
            </p:nvSpPr>
            <p:spPr>
              <a:xfrm>
                <a:off x="745905" y="5561350"/>
                <a:ext cx="11139707" cy="430887"/>
              </a:xfrm>
              <a:prstGeom prst="rect">
                <a:avLst/>
              </a:prstGeom>
              <a:blipFill rotWithShape="1">
                <a:blip r:embed="rId9"/>
                <a:stretch>
                  <a:fillRect l="-656" t="-7042" b="-28169"/>
                </a:stretch>
              </a:blipFill>
            </p:spPr>
            <p:txBody>
              <a:bodyPr/>
              <a:lstStyle/>
              <a:p>
                <a:r>
                  <a:rPr lang="en-US">
                    <a:noFill/>
                  </a:rPr>
                  <a:t> </a:t>
                </a:r>
              </a:p>
            </p:txBody>
          </p:sp>
        </mc:Fallback>
      </mc:AlternateContent>
    </p:spTree>
    <p:extLst>
      <p:ext uri="{BB962C8B-B14F-4D97-AF65-F5344CB8AC3E}">
        <p14:creationId xmlns:p14="http://schemas.microsoft.com/office/powerpoint/2010/main" val="373328524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left)">
                                      <p:cBhvr>
                                        <p:cTn id="3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7" grpId="0"/>
      <p:bldP spid="2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42353</TotalTime>
  <Words>2978</Words>
  <Application>Microsoft Office PowerPoint</Application>
  <PresentationFormat>Custom</PresentationFormat>
  <Paragraphs>122</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Phienbanmoi.com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2585</cp:revision>
  <dcterms:created xsi:type="dcterms:W3CDTF">2021-08-04T05:24:17Z</dcterms:created>
  <dcterms:modified xsi:type="dcterms:W3CDTF">2023-07-24T13:02:26Z</dcterms:modified>
</cp:coreProperties>
</file>