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70" r:id="rId2"/>
    <p:sldId id="859" r:id="rId3"/>
    <p:sldId id="872" r:id="rId4"/>
    <p:sldId id="871" r:id="rId5"/>
    <p:sldId id="873" r:id="rId6"/>
    <p:sldId id="874" r:id="rId7"/>
    <p:sldId id="875" r:id="rId8"/>
    <p:sldId id="876" r:id="rId9"/>
    <p:sldId id="877" r:id="rId10"/>
    <p:sldId id="878" r:id="rId11"/>
    <p:sldId id="879" r:id="rId12"/>
    <p:sldId id="723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2"/>
            <p14:sldId id="871"/>
            <p14:sldId id="873"/>
            <p14:sldId id="874"/>
            <p14:sldId id="875"/>
            <p14:sldId id="876"/>
            <p14:sldId id="877"/>
            <p14:sldId id="878"/>
            <p14:sldId id="87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10D"/>
    <a:srgbClr val="355216"/>
    <a:srgbClr val="FDEED7"/>
    <a:srgbClr val="FDE9CB"/>
    <a:srgbClr val="FDF3B5"/>
    <a:srgbClr val="FEF4EC"/>
    <a:srgbClr val="E3E6E2"/>
    <a:srgbClr val="CDD2CC"/>
    <a:srgbClr val="D3DDD1"/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438" y="-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7.pn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8.wmf"/><Relationship Id="rId5" Type="http://schemas.openxmlformats.org/officeDocument/2006/relationships/image" Target="../media/image9.png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7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wmf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9.pn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32.wmf"/><Relationship Id="rId14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7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9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845033" y="2453262"/>
            <a:ext cx="4724400" cy="137159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151063"/>
            <a:ext cx="1757346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6" b="17614"/>
          <a:stretch/>
        </p:blipFill>
        <p:spPr bwMode="auto">
          <a:xfrm>
            <a:off x="6145195" y="2600897"/>
            <a:ext cx="40386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40" y="1534899"/>
            <a:ext cx="5818909" cy="9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914082" cy="1752674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200583"/>
            <a:ext cx="9677398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Cho nửa đường tròn tâm O, đường kính AB và điểm M trên nửa đường tròn đó. Dựng về phía ngoài của tam giác ABM tam giác AMN vuông cân tại M. Chứng minh rằng khi M thay đổi trên nửa đường tròn thì điểm N luôn thuộc một nửa đường tròn cố định.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012" y="2362200"/>
            <a:ext cx="6858001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Trên cạnh AN, lấy điểm C sao cho AC = AM.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63" y="195312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31812" y="2771194"/>
                <a:ext cx="7619999" cy="8592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Tam giác AMN vuông cân tại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M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𝑪𝑨𝑴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𝑵𝑨𝑴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sz="22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𝑨𝑵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𝑨𝑴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𝑨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2771194"/>
                <a:ext cx="7619999" cy="859252"/>
              </a:xfrm>
              <a:prstGeom prst="rect">
                <a:avLst/>
              </a:prstGeom>
              <a:blipFill rotWithShape="1">
                <a:blip r:embed="rId5"/>
                <a:stretch>
                  <a:fillRect l="-560" t="-1418" r="-5440" b="-9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579" y="2057400"/>
            <a:ext cx="3007066" cy="293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31811" y="3581400"/>
                <a:ext cx="7619999" cy="81161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𝑨𝑴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𝑨𝑪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𝑪𝑨𝑴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nên ta có phép quay tâm A, góc quay 45° biến điểm M thành điểm C.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1" y="3581400"/>
                <a:ext cx="7619999" cy="811610"/>
              </a:xfrm>
              <a:prstGeom prst="rect">
                <a:avLst/>
              </a:prstGeom>
              <a:blipFill rotWithShape="1">
                <a:blip r:embed="rId7"/>
                <a:stretch>
                  <a:fillRect l="-560" t="-1504"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39749" y="4386417"/>
                <a:ext cx="7619999" cy="86559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𝑨𝑵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𝑨𝑪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do đó ta có phép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vị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biến điểm C thành điểm N.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9" y="4386417"/>
                <a:ext cx="7619999" cy="865599"/>
              </a:xfrm>
              <a:prstGeom prst="rect">
                <a:avLst/>
              </a:prstGeom>
              <a:blipFill rotWithShape="1">
                <a:blip r:embed="rId8"/>
                <a:stretch>
                  <a:fillRect l="-640" t="-1408" r="-1280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39749" y="5218604"/>
                <a:ext cx="11498263" cy="159035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Như vậy, phép đồng dạng có được bằng cách thực hiện liên tiếp phép quay tâm A, góc quay 45° và phép vị tự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)</m:t>
                        </m:r>
                      </m:sub>
                    </m:sSub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biến điểm M thành điểm N. Mặt khác, M thuộc nửa đường tròn đường kính AB nên N thuộc nửa đường tròn đường kính AK cố định là ảnh của nửa đường tròn đường kính AB qua phép đồng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dạng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trên với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𝑨𝑲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𝑨𝑩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9" y="5218604"/>
                <a:ext cx="11498263" cy="1590350"/>
              </a:xfrm>
              <a:prstGeom prst="rect">
                <a:avLst/>
              </a:prstGeom>
              <a:blipFill rotWithShape="1">
                <a:blip r:embed="rId9"/>
                <a:stretch>
                  <a:fillRect l="-424" t="-766" r="-159" b="-5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3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263538"/>
            <a:ext cx="9914082" cy="1336662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412498"/>
            <a:ext cx="9677398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Bằng quan sát và đo đạc, hãy cho biết hai hình sau (H.1.55) có đồng dạng với nhau hay không.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3810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758112"/>
            <a:ext cx="62484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51012" y="4267200"/>
            <a:ext cx="6858001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Thực hiện đo đạc và quan sát, ta nhận thấy hai hình đã cho không đồng dạng với nhau.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267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13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13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2000384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140516"/>
            <a:ext cx="9829799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Trong mặt phẳng tọa độ Oxy, cho đường thẳng ∆: 2x – y – 1 = 0 và hai điểm A(– 1; 2), B(– 3; </a:t>
            </a:r>
            <a:r>
              <a:rPr lang="vi-VN" b="1">
                <a:latin typeface="Arial" pitchFamily="34" charset="0"/>
                <a:cs typeface="Arial" pitchFamily="34" charset="0"/>
              </a:rPr>
              <a:t>4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Tìm </a:t>
            </a:r>
            <a:r>
              <a:rPr lang="vi-VN" b="1">
                <a:latin typeface="Arial" pitchFamily="34" charset="0"/>
                <a:cs typeface="Arial" pitchFamily="34" charset="0"/>
              </a:rPr>
              <a:t>tọa độ điểm A' là ảnh của điểm A qua phép đối xứng </a:t>
            </a:r>
            <a:r>
              <a:rPr lang="vi-VN" b="1">
                <a:latin typeface="Arial" pitchFamily="34" charset="0"/>
                <a:cs typeface="Arial" pitchFamily="34" charset="0"/>
              </a:rPr>
              <a:t>trục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∆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Xác </a:t>
            </a:r>
            <a:r>
              <a:rPr lang="vi-VN" b="1">
                <a:latin typeface="Arial" pitchFamily="34" charset="0"/>
                <a:cs typeface="Arial" pitchFamily="34" charset="0"/>
              </a:rPr>
              <a:t>định điểm M thuộc đường thẳng ∆ sao cho MA + MB đạt giá trị nhỏ nhất.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1.27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674812" y="2457450"/>
                <a:ext cx="9756513" cy="50300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. Ta có :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 . (– 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 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 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≠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nên A(– 1; 2) không thuộc ∆.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2457450"/>
                <a:ext cx="9756513" cy="503001"/>
              </a:xfrm>
              <a:prstGeom prst="rect">
                <a:avLst/>
              </a:prstGeom>
              <a:blipFill rotWithShape="1">
                <a:blip r:embed="rId5"/>
                <a:stretch>
                  <a:fillRect l="-500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96" y="218920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10011"/>
              </p:ext>
            </p:extLst>
          </p:nvPr>
        </p:nvGraphicFramePr>
        <p:xfrm>
          <a:off x="7313613" y="4248080"/>
          <a:ext cx="30416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6" name="Equation" r:id="rId7" imgW="1562040" imgH="203040" progId="Equation.DSMT4">
                  <p:embed/>
                </p:oleObj>
              </mc:Choice>
              <mc:Fallback>
                <p:oleObj name="Equation" r:id="rId7" imgW="1562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4248080"/>
                        <a:ext cx="30416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982525" y="2920325"/>
            <a:ext cx="9448799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Gọi H là chân đường vuông góc hạ từ A xuống ∆.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982526" y="3341842"/>
                <a:ext cx="9448799" cy="84232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pt-BR" sz="2200" b="1" smtClean="0">
                    <a:latin typeface="Arial" pitchFamily="34" charset="0"/>
                    <a:cs typeface="Arial" pitchFamily="34" charset="0"/>
                  </a:rPr>
                  <a:t>Vì H thuộc ∆ nên </a:t>
                </a:r>
                <a14:m>
                  <m:oMath xmlns:m="http://schemas.openxmlformats.org/officeDocument/2006/math"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𝑯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 –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). </m:t>
                    </m:r>
                  </m:oMath>
                </a14:m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Ta </a:t>
                </a:r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pt-BR" sz="2200" b="1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𝑨𝑯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, v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chỉ phương của </a:t>
                </a:r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∆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26" y="3341842"/>
                <a:ext cx="9448799" cy="842324"/>
              </a:xfrm>
              <a:prstGeom prst="rect">
                <a:avLst/>
              </a:prstGeom>
              <a:blipFill rotWithShape="1">
                <a:blip r:embed="rId9"/>
                <a:stretch>
                  <a:fillRect l="-452" b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982525" y="4144040"/>
                <a:ext cx="5331088" cy="50377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pt-BR" sz="2200" b="1" smtClean="0">
                    <a:latin typeface="Arial" pitchFamily="34" charset="0"/>
                    <a:cs typeface="Arial" pitchFamily="34" charset="0"/>
                  </a:rPr>
                  <a:t>Vì AH vuông góc </a:t>
                </a:r>
                <a:r>
                  <a:rPr lang="pt-BR" sz="2200" b="1" smtClean="0">
                    <a:latin typeface="Arial" pitchFamily="34" charset="0"/>
                    <a:cs typeface="Arial" pitchFamily="34" charset="0"/>
                  </a:rPr>
                  <a:t>với ∆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𝑨𝑯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25" y="4144040"/>
                <a:ext cx="5331088" cy="503770"/>
              </a:xfrm>
              <a:prstGeom prst="rect">
                <a:avLst/>
              </a:prstGeom>
              <a:blipFill rotWithShape="1">
                <a:blip r:embed="rId10"/>
                <a:stretch>
                  <a:fillRect l="-800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982527" y="4607684"/>
                <a:ext cx="4873886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Từ đó suy ra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nên </a:t>
                </a:r>
                <a:r>
                  <a:rPr lang="vi-VN" sz="22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H(1; 1).</a:t>
                </a:r>
                <a:endParaRPr lang="vi-VN" sz="22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27" y="4607684"/>
                <a:ext cx="4873886" cy="461643"/>
              </a:xfrm>
              <a:prstGeom prst="rect">
                <a:avLst/>
              </a:prstGeom>
              <a:blipFill rotWithShape="1">
                <a:blip r:embed="rId11"/>
                <a:stretch>
                  <a:fillRect l="-875" t="-3947"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982523" y="5029200"/>
            <a:ext cx="9448799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Vì A' là ảnh của điểm A qua phép đối xứng trục ∆ nên AA' vuông góc với ∆ tại H và H là trung điểm của AA'.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815398"/>
              </p:ext>
            </p:extLst>
          </p:nvPr>
        </p:nvGraphicFramePr>
        <p:xfrm>
          <a:off x="2473325" y="5791200"/>
          <a:ext cx="415448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7" name="Equation" r:id="rId12" imgW="2133360" imgH="507960" progId="Equation.DSMT4">
                  <p:embed/>
                </p:oleObj>
              </mc:Choice>
              <mc:Fallback>
                <p:oleObj name="Equation" r:id="rId12" imgW="2133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5791200"/>
                        <a:ext cx="4154487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873876" y="6096000"/>
            <a:ext cx="1963736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A'(3; 0).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/>
      <p:bldP spid="29" grpId="0"/>
      <p:bldP spid="31" grpId="0"/>
      <p:bldP spid="37" grpId="0"/>
      <p:bldP spid="38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2000384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140516"/>
            <a:ext cx="9829799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Trong mặt phẳng tọa độ Oxy, cho đường thẳng ∆: 2x – y – 1 = 0 và hai điểm A(– 1; 2), B(– 3; </a:t>
            </a:r>
            <a:r>
              <a:rPr lang="vi-VN" b="1">
                <a:latin typeface="Arial" pitchFamily="34" charset="0"/>
                <a:cs typeface="Arial" pitchFamily="34" charset="0"/>
              </a:rPr>
              <a:t>4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Tìm </a:t>
            </a:r>
            <a:r>
              <a:rPr lang="vi-VN" b="1">
                <a:latin typeface="Arial" pitchFamily="34" charset="0"/>
                <a:cs typeface="Arial" pitchFamily="34" charset="0"/>
              </a:rPr>
              <a:t>tọa độ điểm A' là ảnh của điểm A qua phép đối xứng </a:t>
            </a:r>
            <a:r>
              <a:rPr lang="vi-VN" b="1">
                <a:latin typeface="Arial" pitchFamily="34" charset="0"/>
                <a:cs typeface="Arial" pitchFamily="34" charset="0"/>
              </a:rPr>
              <a:t>trục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∆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Xác </a:t>
            </a:r>
            <a:r>
              <a:rPr lang="vi-VN" b="1">
                <a:latin typeface="Arial" pitchFamily="34" charset="0"/>
                <a:cs typeface="Arial" pitchFamily="34" charset="0"/>
              </a:rPr>
              <a:t>định điểm M thuộc đường thẳng ∆ sao cho MA + MB đạt giá trị nhỏ nhất.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1.27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2763" y="2286000"/>
            <a:ext cx="10356061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b.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Ta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có: 2 . (– 3) – 4 – 1 =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–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;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2 . (– 1) – 2 – 1 = – 5 và (– 11) . (– 5) = 55 &gt;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0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nên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hai điểm A và B nằm về một phía của đường thẳng ∆.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031063"/>
              </p:ext>
            </p:extLst>
          </p:nvPr>
        </p:nvGraphicFramePr>
        <p:xfrm>
          <a:off x="4210764" y="4724400"/>
          <a:ext cx="2883058" cy="43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7" name="Equation" r:id="rId5" imgW="1346040" imgH="203040" progId="Equation.DSMT4">
                  <p:embed/>
                </p:oleObj>
              </mc:Choice>
              <mc:Fallback>
                <p:oleObj name="Equation" r:id="rId5" imgW="1346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764" y="4724400"/>
                        <a:ext cx="2883058" cy="434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13764" y="3124200"/>
            <a:ext cx="8305796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Do đó, MA + MB = MA' + MB đạt giá trị nhỏ nhất khi M là giao điểm của A'B và ∆.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213764" y="3886200"/>
                <a:ext cx="8305796" cy="86931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=(−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,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b="1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 smtClean="0">
                                    <a:latin typeface="Cambria Math"/>
                                    <a:cs typeface="Arial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200" b="1" i="1" smtClean="0">
                                    <a:latin typeface="Cambria Math"/>
                                    <a:cs typeface="Arial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𝑩</m:t>
                            </m:r>
                          </m:sub>
                        </m:sSub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là v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ectơ pháp tuyến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của A’B. P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A’B là :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764" y="3886200"/>
                <a:ext cx="8305796" cy="869318"/>
              </a:xfrm>
              <a:prstGeom prst="rect">
                <a:avLst/>
              </a:prstGeom>
              <a:blipFill rotWithShape="1">
                <a:blip r:embed="rId7"/>
                <a:stretch>
                  <a:fillRect l="-514" r="-514" b="-1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218283"/>
              </p:ext>
            </p:extLst>
          </p:nvPr>
        </p:nvGraphicFramePr>
        <p:xfrm>
          <a:off x="7504111" y="4753690"/>
          <a:ext cx="24209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8" name="Equation" r:id="rId8" imgW="1130040" imgH="203040" progId="Equation.DSMT4">
                  <p:embed/>
                </p:oleObj>
              </mc:Choice>
              <mc:Fallback>
                <p:oleObj name="Equation" r:id="rId8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111" y="4753690"/>
                        <a:ext cx="24209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13764" y="5121401"/>
            <a:ext cx="9367048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Tọa độ giao điểm M của A'B và ∆ là nghiệm của hệ phương trình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647624"/>
              </p:ext>
            </p:extLst>
          </p:nvPr>
        </p:nvGraphicFramePr>
        <p:xfrm>
          <a:off x="4037013" y="5549900"/>
          <a:ext cx="2176462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9" name="Equation" r:id="rId10" imgW="1015920" imgH="482400" progId="Equation.DSMT4">
                  <p:embed/>
                </p:oleObj>
              </mc:Choice>
              <mc:Fallback>
                <p:oleObj name="Equation" r:id="rId10" imgW="1015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3" y="5549900"/>
                        <a:ext cx="2176462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094464"/>
              </p:ext>
            </p:extLst>
          </p:nvPr>
        </p:nvGraphicFramePr>
        <p:xfrm>
          <a:off x="6551612" y="5603875"/>
          <a:ext cx="21764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0" name="Equation" r:id="rId12" imgW="1015920" imgH="419040" progId="Equation.DSMT4">
                  <p:embed/>
                </p:oleObj>
              </mc:Choice>
              <mc:Fallback>
                <p:oleObj name="Equation" r:id="rId12" imgW="1015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2" y="5603875"/>
                        <a:ext cx="217646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905418"/>
              </p:ext>
            </p:extLst>
          </p:nvPr>
        </p:nvGraphicFramePr>
        <p:xfrm>
          <a:off x="9348892" y="5562600"/>
          <a:ext cx="17414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1" name="Equation" r:id="rId14" imgW="812520" imgH="457200" progId="Equation.DSMT4">
                  <p:embed/>
                </p:oleObj>
              </mc:Choice>
              <mc:Fallback>
                <p:oleObj name="Equation" r:id="rId14" imgW="812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8892" y="5562600"/>
                        <a:ext cx="1741488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566520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08212" y="200583"/>
                <a:ext cx="9829800" cy="132341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Trong mặt phẳng tọa độ Oxy, cho đường thẳng d: 2x – y + 5 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= 0 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Viết phương trình đường thẳng d' là ảnh của đường thẳng d qua phép tịnh tiến theo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vectơ 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=(−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00583"/>
                <a:ext cx="9829800" cy="1323417"/>
              </a:xfrm>
              <a:prstGeom prst="rect">
                <a:avLst/>
              </a:prstGeom>
              <a:blipFill rotWithShape="1">
                <a:blip r:embed="rId4"/>
                <a:stretch>
                  <a:fillRect l="-682" t="-2304" r="-1178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1.28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3812" y="2209800"/>
            <a:ext cx="9598561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Lấy A(0; 5), B(1; 7) thuộc đường thẳng d.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00" y="18007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08266"/>
              </p:ext>
            </p:extLst>
          </p:nvPr>
        </p:nvGraphicFramePr>
        <p:xfrm>
          <a:off x="6345554" y="5098016"/>
          <a:ext cx="2720658" cy="43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0" name="Equation" r:id="rId7" imgW="1269720" imgH="203040" progId="Equation.DSMT4">
                  <p:embed/>
                </p:oleObj>
              </mc:Choice>
              <mc:Fallback>
                <p:oleObj name="Equation" r:id="rId7" imgW="1269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554" y="5098016"/>
                        <a:ext cx="2720658" cy="434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584977" y="2671443"/>
                <a:ext cx="10529235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Gọi A', B' tương ứng là ảnh của A, B qua phép tịnh tiến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theo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=(−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77" y="2671443"/>
                <a:ext cx="10529235" cy="461643"/>
              </a:xfrm>
              <a:prstGeom prst="rect">
                <a:avLst/>
              </a:prstGeom>
              <a:blipFill rotWithShape="1">
                <a:blip r:embed="rId9"/>
                <a:stretch>
                  <a:fillRect l="-405" t="-2632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584977" y="3133086"/>
                <a:ext cx="10529235" cy="53076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Khi đó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𝑨𝑨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  <m:t>𝑩𝑩</m:t>
                        </m:r>
                        <m:r>
                          <a:rPr lang="en-US" sz="2000" b="1" i="1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e>
                    </m:acc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. Suy ra  A'(– 3; 9) và B'(– 2; 11).</a:t>
                </a:r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77" y="3133086"/>
                <a:ext cx="10529235" cy="530764"/>
              </a:xfrm>
              <a:prstGeom prst="rect">
                <a:avLst/>
              </a:prstGeom>
              <a:blipFill rotWithShape="1">
                <a:blip r:embed="rId10"/>
                <a:stretch>
                  <a:fillRect l="-405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584977" y="3663850"/>
                <a:ext cx="10529235" cy="76941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Vì đường thẳng d' là ảnh của đường thẳng d qua phép tịnh tiến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theo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=(−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nên hai điểm A', B' thuộc đường thẳng d'.</a:t>
                </a:r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77" y="3663850"/>
                <a:ext cx="10529235" cy="769419"/>
              </a:xfrm>
              <a:prstGeom prst="rect">
                <a:avLst/>
              </a:prstGeom>
              <a:blipFill rotWithShape="1">
                <a:blip r:embed="rId11"/>
                <a:stretch>
                  <a:fillRect l="-405" t="-1587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584977" y="4437413"/>
                <a:ext cx="10529235" cy="53076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suy ra d’ có v</a:t>
                </a: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ectơ pháp tuyến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</m:acc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;−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77" y="4437413"/>
                <a:ext cx="10529235" cy="530764"/>
              </a:xfrm>
              <a:prstGeom prst="rect">
                <a:avLst/>
              </a:prstGeom>
              <a:blipFill rotWithShape="1">
                <a:blip r:embed="rId12"/>
                <a:stretch>
                  <a:fillRect l="-405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583390" y="5051425"/>
            <a:ext cx="4783247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d’ là :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800570"/>
              </p:ext>
            </p:extLst>
          </p:nvPr>
        </p:nvGraphicFramePr>
        <p:xfrm>
          <a:off x="6627812" y="5661025"/>
          <a:ext cx="23939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1" name="Equation" r:id="rId13" imgW="1117440" imgH="203040" progId="Equation.DSMT4">
                  <p:embed/>
                </p:oleObj>
              </mc:Choice>
              <mc:Fallback>
                <p:oleObj name="Equation" r:id="rId13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5661025"/>
                        <a:ext cx="23939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752674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200583"/>
            <a:ext cx="9829800" cy="166197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500" b="1">
                <a:latin typeface="Arial" pitchFamily="34" charset="0"/>
                <a:cs typeface="Arial" pitchFamily="34" charset="0"/>
              </a:rPr>
              <a:t>Trong mặt phẳng tọa độ Oxy, cho đường tròn (C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): 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500" b="1" smtClean="0">
                <a:latin typeface="Arial" pitchFamily="34" charset="0"/>
                <a:cs typeface="Arial" pitchFamily="34" charset="0"/>
              </a:rPr>
            </a:br>
            <a:r>
              <a:rPr lang="en-US" sz="2500" b="1" smtClean="0">
                <a:latin typeface="Arial" pitchFamily="34" charset="0"/>
                <a:cs typeface="Arial" pitchFamily="34" charset="0"/>
              </a:rPr>
              <a:t>		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x</a:t>
            </a:r>
            <a:r>
              <a:rPr lang="vi-VN" sz="2500" b="1" baseline="30000" smtClean="0">
                <a:latin typeface="Arial" pitchFamily="34" charset="0"/>
                <a:cs typeface="Arial" pitchFamily="34" charset="0"/>
              </a:rPr>
              <a:t>2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+ y</a:t>
            </a:r>
            <a:r>
              <a:rPr lang="vi-VN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 – 2x – 4y – 4 = 0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. </a:t>
            </a:r>
            <a:endParaRPr lang="en-US" sz="2500" b="1" smtClean="0">
              <a:latin typeface="Arial" pitchFamily="34" charset="0"/>
              <a:cs typeface="Arial" pitchFamily="34" charset="0"/>
            </a:endParaRPr>
          </a:p>
          <a:p>
            <a:r>
              <a:rPr lang="vi-VN" sz="2500" b="1" smtClean="0">
                <a:latin typeface="Arial" pitchFamily="34" charset="0"/>
                <a:cs typeface="Arial" pitchFamily="34" charset="0"/>
              </a:rPr>
              <a:t>Viết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phương trình của đường tròn (C') là ảnh của đường tròn (C) qua phép đối xứng tâm A(3; – 3).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1.29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3812" y="2357757"/>
            <a:ext cx="10667999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200" b="1">
                <a:latin typeface="Arial" pitchFamily="34" charset="0"/>
                <a:cs typeface="Arial" pitchFamily="34" charset="0"/>
              </a:rPr>
              <a:t>Ta có (C): x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+ y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– 2x – 4y – 4 = 0 hay x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+ y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– 2 . 1 x – 2 . 2 y – 4 = 0.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00" y="1953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16496"/>
              </p:ext>
            </p:extLst>
          </p:nvPr>
        </p:nvGraphicFramePr>
        <p:xfrm>
          <a:off x="3198812" y="4728843"/>
          <a:ext cx="46529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2" name="Equation" r:id="rId6" imgW="2171520" imgH="507960" progId="Equation.DSMT4">
                  <p:embed/>
                </p:oleObj>
              </mc:Choice>
              <mc:Fallback>
                <p:oleObj name="Equation" r:id="rId6" imgW="2171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4728843"/>
                        <a:ext cx="4652963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98613" y="2815448"/>
            <a:ext cx="6781800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Suy ra đường tròn (C) có tâm I(1; 2) và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bán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kính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978410"/>
              </p:ext>
            </p:extLst>
          </p:nvPr>
        </p:nvGraphicFramePr>
        <p:xfrm>
          <a:off x="8200303" y="2742911"/>
          <a:ext cx="2770909" cy="56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3" name="Equation" r:id="rId8" imgW="1422360" imgH="291960" progId="Equation.DSMT4">
                  <p:embed/>
                </p:oleObj>
              </mc:Choice>
              <mc:Fallback>
                <p:oleObj name="Equation" r:id="rId8" imgW="1422360" imgH="29196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0303" y="2742911"/>
                        <a:ext cx="2770909" cy="568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98612" y="3276600"/>
            <a:ext cx="10286999" cy="113875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Gọi I' và R' lần lượt là tâm và bán kính của đường tròn (C'). Vì (C') là ảnh của (C) qua phép đối xứng tâm A(3; – 3) nên I' là ảnh của I qua phép đối xứng tâm A(3; – 3) và R' = R =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3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8611" y="4343400"/>
            <a:ext cx="10286999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Vì I' là ảnh của I qua phép đối xứng tâm A nên A là trung điểm của II'.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655370"/>
              </p:ext>
            </p:extLst>
          </p:nvPr>
        </p:nvGraphicFramePr>
        <p:xfrm>
          <a:off x="8407400" y="4957443"/>
          <a:ext cx="16049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4" name="Equation" r:id="rId10" imgW="749160" imgH="203040" progId="Equation.DSMT4">
                  <p:embed/>
                </p:oleObj>
              </mc:Choice>
              <mc:Fallback>
                <p:oleObj name="Equation" r:id="rId10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7400" y="4957443"/>
                        <a:ext cx="16049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79417" y="5823904"/>
            <a:ext cx="5463454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phương trình đường tròn (C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')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880899"/>
              </p:ext>
            </p:extLst>
          </p:nvPr>
        </p:nvGraphicFramePr>
        <p:xfrm>
          <a:off x="6856412" y="5715000"/>
          <a:ext cx="33734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5" name="Equation" r:id="rId12" imgW="1574640" imgH="317160" progId="Equation.DSMT4">
                  <p:embed/>
                </p:oleObj>
              </mc:Choice>
              <mc:Fallback>
                <p:oleObj name="Equation" r:id="rId12" imgW="15746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5715000"/>
                        <a:ext cx="33734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599679"/>
              </p:ext>
            </p:extLst>
          </p:nvPr>
        </p:nvGraphicFramePr>
        <p:xfrm>
          <a:off x="6856412" y="6276661"/>
          <a:ext cx="32369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6" name="Equation" r:id="rId14" imgW="1511280" imgH="241200" progId="Equation.DSMT4">
                  <p:embed/>
                </p:oleObj>
              </mc:Choice>
              <mc:Fallback>
                <p:oleObj name="Equation" r:id="rId14" imgW="1511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6276661"/>
                        <a:ext cx="323691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7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23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914082" cy="1752674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200583"/>
            <a:ext cx="9677398" cy="166197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500" b="1">
                <a:latin typeface="Arial" pitchFamily="34" charset="0"/>
                <a:cs typeface="Arial" pitchFamily="34" charset="0"/>
              </a:rPr>
              <a:t>Trong mặt phẳng tọa độ Oxy, cho đường tròn (C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): </a:t>
            </a:r>
            <a:endParaRPr lang="en-US" sz="2500" b="1" smtClean="0">
              <a:latin typeface="Arial" pitchFamily="34" charset="0"/>
              <a:cs typeface="Arial" pitchFamily="34" charset="0"/>
            </a:endParaRPr>
          </a:p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		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x – 1)</a:t>
            </a:r>
            <a:r>
              <a:rPr lang="vi-VN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 + (y + 2)</a:t>
            </a:r>
            <a:r>
              <a:rPr lang="vi-VN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 = 9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. </a:t>
            </a:r>
            <a:endParaRPr lang="en-US" sz="2500" b="1" smtClean="0">
              <a:latin typeface="Arial" pitchFamily="34" charset="0"/>
              <a:cs typeface="Arial" pitchFamily="34" charset="0"/>
            </a:endParaRPr>
          </a:p>
          <a:p>
            <a:r>
              <a:rPr lang="vi-VN" sz="2500" b="1" smtClean="0">
                <a:latin typeface="Arial" pitchFamily="34" charset="0"/>
                <a:cs typeface="Arial" pitchFamily="34" charset="0"/>
              </a:rPr>
              <a:t>Phép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vị tự tâm O(0; 0) với tỉ số k = – 2 biến đường tròn (C) thành đường tròn (C'). Viết phương trình đường tròn (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C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').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8233" y="44325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3812" y="2357757"/>
            <a:ext cx="10667999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200" b="1">
                <a:latin typeface="Arial" pitchFamily="34" charset="0"/>
                <a:cs typeface="Arial" pitchFamily="34" charset="0"/>
              </a:rPr>
              <a:t>Ta có (C): (x – 1)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+ (y + 2)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= 9 hay (x – 1)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+ [y – (– 2)]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= 3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00" y="1953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18381" y="2819400"/>
            <a:ext cx="10360892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Suy ra đường tròn (C) có tâm I(1; – 2) và bán kính R = 3.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38368"/>
              </p:ext>
            </p:extLst>
          </p:nvPr>
        </p:nvGraphicFramePr>
        <p:xfrm>
          <a:off x="2846386" y="4742402"/>
          <a:ext cx="37814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7" name="Equation" r:id="rId6" imgW="1765080" imgH="507960" progId="Equation.DSMT4">
                  <p:embed/>
                </p:oleObj>
              </mc:Choice>
              <mc:Fallback>
                <p:oleObj name="Equation" r:id="rId6" imgW="1765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6" y="4742402"/>
                        <a:ext cx="37814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686238"/>
              </p:ext>
            </p:extLst>
          </p:nvPr>
        </p:nvGraphicFramePr>
        <p:xfrm>
          <a:off x="7389812" y="5082662"/>
          <a:ext cx="15763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8" name="Equation" r:id="rId8" imgW="736560" imgH="203040" progId="Equation.DSMT4">
                  <p:embed/>
                </p:oleObj>
              </mc:Choice>
              <mc:Fallback>
                <p:oleObj name="Equation" r:id="rId8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2" y="5082662"/>
                        <a:ext cx="15763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8381" y="3276600"/>
            <a:ext cx="10360892" cy="113875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Gọi I' và R' lần lượt là tâm và bán kính của đường tròn (C'). Vì (C') là ảnh của (C) qua phép vị tự tâm O(0; 0) với tỉ số k = – 2 nên I' là ảnh của I qua phép vị tự tâm O(0; 0) với tỉ số k = – 2 và R' = |– 2|.R = 2 . 3 = 6.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618381" y="4343400"/>
                <a:ext cx="7600231" cy="53076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Vì I' là ảnh của I qua phép vị tự V</a:t>
                </a:r>
                <a:r>
                  <a:rPr lang="vi-VN" sz="2200" b="1" baseline="-25000">
                    <a:latin typeface="Arial" pitchFamily="34" charset="0"/>
                    <a:cs typeface="Arial" pitchFamily="34" charset="0"/>
                  </a:rPr>
                  <a:t>(O, – 2</a:t>
                </a:r>
                <a:r>
                  <a:rPr lang="vi-VN" sz="2200" b="1" baseline="-2500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𝑶𝑰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𝑶𝑰</m:t>
                        </m:r>
                      </m:e>
                    </m:acc>
                  </m:oMath>
                </a14:m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381" y="4343400"/>
                <a:ext cx="7600231" cy="530764"/>
              </a:xfrm>
              <a:prstGeom prst="rect">
                <a:avLst/>
              </a:prstGeom>
              <a:blipFill rotWithShape="1">
                <a:blip r:embed="rId10"/>
                <a:stretch>
                  <a:fillRect l="-561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618381" y="5754908"/>
            <a:ext cx="5463454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phương trình đường tròn (C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')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599243"/>
              </p:ext>
            </p:extLst>
          </p:nvPr>
        </p:nvGraphicFramePr>
        <p:xfrm>
          <a:off x="6884988" y="5645690"/>
          <a:ext cx="34290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9" name="Equation" r:id="rId11" imgW="1600200" imgH="317160" progId="Equation.DSMT4">
                  <p:embed/>
                </p:oleObj>
              </mc:Choice>
              <mc:Fallback>
                <p:oleObj name="Equation" r:id="rId11" imgW="16002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5645690"/>
                        <a:ext cx="34290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003460"/>
              </p:ext>
            </p:extLst>
          </p:nvPr>
        </p:nvGraphicFramePr>
        <p:xfrm>
          <a:off x="6816725" y="6207665"/>
          <a:ext cx="34274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0" name="Equation" r:id="rId13" imgW="1600200" imgH="241200" progId="Equation.DSMT4">
                  <p:embed/>
                </p:oleObj>
              </mc:Choice>
              <mc:Fallback>
                <p:oleObj name="Equation" r:id="rId13" imgW="1600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6207665"/>
                        <a:ext cx="342741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70" y="1905000"/>
            <a:ext cx="3413542" cy="392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0" y="109880"/>
            <a:ext cx="9761680" cy="16579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08212" y="240555"/>
                <a:ext cx="9677398" cy="1359645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Cho đường thẳng d và hai điểm A, B cùng thuộc một nửa mặt phẳng bờ d. Hai điểm E, F thay đổi trên d sao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𝑬𝑭</m:t>
                        </m:r>
                      </m:e>
                    </m:acc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không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đổi. Xác định vị trí của hai điểm E, F để AE + BF nhỏ nhất.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40555"/>
                <a:ext cx="9677398" cy="1359645"/>
              </a:xfrm>
              <a:prstGeom prst="rect">
                <a:avLst/>
              </a:prstGeom>
              <a:blipFill rotWithShape="1">
                <a:blip r:embed="rId4"/>
                <a:stretch>
                  <a:fillRect l="-693" t="-1786" r="-504" b="-5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4612" y="2286000"/>
                <a:ext cx="7543796" cy="87271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Gọi G là ảnh của điểm B qua phép tịnh tiến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theo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𝑩𝑮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.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2" y="2286000"/>
                <a:ext cx="7543796" cy="872717"/>
              </a:xfrm>
              <a:prstGeom prst="rect">
                <a:avLst/>
              </a:prstGeom>
              <a:blipFill rotWithShape="1">
                <a:blip r:embed="rId6"/>
                <a:stretch>
                  <a:fillRect l="-404" t="-2098"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74" y="190499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5199" y="3128644"/>
            <a:ext cx="8270007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Gọi G' là ảnh của G qua phép đối xứng trục d thì G'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cố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định.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23136" y="3634997"/>
                <a:ext cx="8270007" cy="87271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Gọi giao điểm của AG' và đường thẳng d là E, trên d lấy điểm F thỏa mãn EF =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m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𝑬𝑭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𝑩𝑮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𝑬𝑭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𝑮𝑩</m:t>
                        </m:r>
                      </m:e>
                    </m:acc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6" y="3634997"/>
                <a:ext cx="8270007" cy="872717"/>
              </a:xfrm>
              <a:prstGeom prst="rect">
                <a:avLst/>
              </a:prstGeom>
              <a:blipFill rotWithShape="1">
                <a:blip r:embed="rId8"/>
                <a:stretch>
                  <a:fillRect l="-516" t="-139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13180" y="4481528"/>
            <a:ext cx="8270007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Khi đó BGEF là hình bình hành nên BF = GE.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416" y="4923817"/>
            <a:ext cx="8270007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Mà G và G' đối xứng nhau qua d nên GE = G'E. Do đó BF = GE =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G'E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Ta có: AE + BF = AE + G'E = AG'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253" y="5713978"/>
            <a:ext cx="9631359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Ta có E và F như trên là hai điểm cần tìm để AE + BF nhỏ nhất.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49252" y="6198092"/>
                <a:ext cx="11383960" cy="62732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ọi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E' và F' là 2 điểm trên d, khác E và F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sao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cho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𝑭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200" b="1" i="1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latin typeface="Cambria Math"/>
                                    <a:cs typeface="Arial" pitchFamily="34" charset="0"/>
                                  </a:rPr>
                                  <m:t>𝑬</m:t>
                                </m:r>
                              </m:e>
                              <m:sup>
                                <m:r>
                                  <a:rPr lang="en-US" sz="2200" b="1" i="1">
                                    <a:latin typeface="Cambria Math"/>
                                    <a:cs typeface="Arial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2" y="6198092"/>
                <a:ext cx="11383960" cy="627329"/>
              </a:xfrm>
              <a:prstGeom prst="rect">
                <a:avLst/>
              </a:prstGeom>
              <a:blipFill rotWithShape="1">
                <a:blip r:embed="rId9"/>
                <a:stretch>
                  <a:fillRect l="-375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7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2" grpId="0"/>
      <p:bldP spid="23" grpId="0"/>
      <p:bldP spid="24" grpId="0"/>
      <p:bldP spid="25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70" y="1905000"/>
            <a:ext cx="3413542" cy="392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0" y="109880"/>
            <a:ext cx="9761680" cy="16579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08212" y="240555"/>
                <a:ext cx="9677398" cy="1359645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Cho đường thẳng d và hai điểm A, B cùng thuộc một nửa mặt phẳng bờ d. Hai điểm E, F thay đổi trên d sao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𝑬𝑭</m:t>
                        </m:r>
                      </m:e>
                    </m:acc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không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đổi. Xác định vị trí của hai điểm E, F để AE + BF nhỏ nhất.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40555"/>
                <a:ext cx="9677398" cy="1359645"/>
              </a:xfrm>
              <a:prstGeom prst="rect">
                <a:avLst/>
              </a:prstGeom>
              <a:blipFill rotWithShape="1">
                <a:blip r:embed="rId4"/>
                <a:stretch>
                  <a:fillRect l="-693" t="-1786" r="-504" b="-5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24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72405" y="2438400"/>
            <a:ext cx="7127007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Ta có :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AE' + BF' = AE' + GE' = AE' + G'E' &gt; AG'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bất đẳng thức trong tam giác AG'E').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0748" y="3238597"/>
            <a:ext cx="6433276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Từ (1) và (2) suy ra AE + BF &lt; AE' + BF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'. 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Từ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đó suy ra điều phải chứng minh.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914082" cy="1752674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200583"/>
            <a:ext cx="9677398" cy="166197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500" b="1">
                <a:latin typeface="Arial" pitchFamily="34" charset="0"/>
                <a:cs typeface="Arial" pitchFamily="34" charset="0"/>
              </a:rPr>
              <a:t>Cho tam giác ABC nội tiếp đường tròn tâm O. Các đỉnh B, C cố định còn đỉnh A thay đổi trên đường tròn đó. Vẽ hình bình hành ABCD. Chứng minh rằng điểm D luôn thuộc một đường tròn cố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định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55611" y="2438400"/>
                <a:ext cx="6858001" cy="50377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s-ES" sz="2200" b="1" smtClean="0">
                    <a:latin typeface="Arial" pitchFamily="34" charset="0"/>
                    <a:cs typeface="Arial" pitchFamily="34" charset="0"/>
                  </a:rPr>
                  <a:t>Vì ABCD là hình bình </a:t>
                </a:r>
                <a:r>
                  <a:rPr lang="es-ES" sz="2200" b="1">
                    <a:latin typeface="Arial" pitchFamily="34" charset="0"/>
                    <a:cs typeface="Arial" pitchFamily="34" charset="0"/>
                  </a:rPr>
                  <a:t>hành </a:t>
                </a:r>
                <a:r>
                  <a:rPr lang="es-ES" sz="2200" b="1" smtClean="0">
                    <a:latin typeface="Arial" pitchFamily="34" charset="0"/>
                    <a:cs typeface="Arial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𝑨𝑫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𝑩𝑪</m:t>
                        </m:r>
                      </m:e>
                    </m:acc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1" y="2438400"/>
                <a:ext cx="6858001" cy="503770"/>
              </a:xfrm>
              <a:prstGeom prst="rect">
                <a:avLst/>
              </a:prstGeom>
              <a:blipFill rotWithShape="1">
                <a:blip r:embed="rId4"/>
                <a:stretch>
                  <a:fillRect l="-533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00" y="1953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760412" y="2942170"/>
                <a:ext cx="5323677" cy="50280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Do B, C cố định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nên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cố định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2942170"/>
                <a:ext cx="5323677" cy="502808"/>
              </a:xfrm>
              <a:prstGeom prst="rect">
                <a:avLst/>
              </a:prstGeom>
              <a:blipFill rotWithShape="1">
                <a:blip r:embed="rId6"/>
                <a:stretch>
                  <a:fillRect l="-916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4" y="1862554"/>
            <a:ext cx="41529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760411" y="3465052"/>
                <a:ext cx="6705601" cy="84354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Khi đó ta có phép tịnh tiến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theo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biến điểm A thành điểm D.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1" y="3465052"/>
                <a:ext cx="6705601" cy="843542"/>
              </a:xfrm>
              <a:prstGeom prst="rect">
                <a:avLst/>
              </a:prstGeom>
              <a:blipFill rotWithShape="1">
                <a:blip r:embed="rId8"/>
                <a:stretch>
                  <a:fillRect l="-727" b="-1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60412" y="4328668"/>
                <a:ext cx="11125198" cy="84912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Mặt khác, A thuộc đường tròn tâm O ngoại tiếp tam giác ABC nên D thuộc đường tròn tâm O' cố định là ảnh của đường tròn tâm O qua phép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tịnh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tiến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𝑩𝑪</m:t>
                            </m:r>
                          </m:e>
                        </m:acc>
                      </m:sub>
                    </m:sSub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4328668"/>
                <a:ext cx="11125198" cy="849121"/>
              </a:xfrm>
              <a:prstGeom prst="rect">
                <a:avLst/>
              </a:prstGeom>
              <a:blipFill rotWithShape="1">
                <a:blip r:embed="rId9"/>
                <a:stretch>
                  <a:fillRect l="-438" t="-1439" r="-712" b="-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60412" y="5197863"/>
                <a:ext cx="11125198" cy="87271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Ở đó, bán kính hai đường tròn bằng nhau và O' là ảnh của O qua phép tịnh tiến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theo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được xác định bởi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𝑶𝑶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5197863"/>
                <a:ext cx="11125198" cy="872717"/>
              </a:xfrm>
              <a:prstGeom prst="rect">
                <a:avLst/>
              </a:prstGeom>
              <a:blipFill rotWithShape="1">
                <a:blip r:embed="rId10"/>
                <a:stretch>
                  <a:fillRect l="-438" t="-2098" b="-1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3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39083</TotalTime>
  <Words>1768</Words>
  <Application>Microsoft Office PowerPoint</Application>
  <PresentationFormat>Custom</PresentationFormat>
  <Paragraphs>87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2407</cp:revision>
  <dcterms:created xsi:type="dcterms:W3CDTF">2021-08-04T05:24:17Z</dcterms:created>
  <dcterms:modified xsi:type="dcterms:W3CDTF">2023-07-19T14:01:01Z</dcterms:modified>
</cp:coreProperties>
</file>