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969" r:id="rId2"/>
    <p:sldId id="808" r:id="rId3"/>
    <p:sldId id="809" r:id="rId4"/>
    <p:sldId id="978" r:id="rId5"/>
    <p:sldId id="937" r:id="rId6"/>
    <p:sldId id="852" r:id="rId7"/>
    <p:sldId id="972" r:id="rId8"/>
    <p:sldId id="957" r:id="rId9"/>
    <p:sldId id="939" r:id="rId10"/>
    <p:sldId id="971" r:id="rId11"/>
    <p:sldId id="973" r:id="rId12"/>
    <p:sldId id="974" r:id="rId13"/>
    <p:sldId id="897" r:id="rId14"/>
    <p:sldId id="975" r:id="rId15"/>
    <p:sldId id="979" r:id="rId16"/>
    <p:sldId id="976" r:id="rId17"/>
    <p:sldId id="977" r:id="rId18"/>
    <p:sldId id="980" r:id="rId19"/>
    <p:sldId id="981" r:id="rId20"/>
    <p:sldId id="982" r:id="rId21"/>
    <p:sldId id="983" r:id="rId22"/>
    <p:sldId id="984" r:id="rId23"/>
    <p:sldId id="956" r:id="rId24"/>
    <p:sldId id="985"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69"/>
            <p14:sldId id="808"/>
            <p14:sldId id="809"/>
            <p14:sldId id="978"/>
            <p14:sldId id="937"/>
            <p14:sldId id="852"/>
            <p14:sldId id="972"/>
            <p14:sldId id="957"/>
            <p14:sldId id="939"/>
            <p14:sldId id="971"/>
            <p14:sldId id="973"/>
            <p14:sldId id="974"/>
            <p14:sldId id="897"/>
            <p14:sldId id="975"/>
            <p14:sldId id="979"/>
            <p14:sldId id="976"/>
            <p14:sldId id="977"/>
            <p14:sldId id="980"/>
            <p14:sldId id="981"/>
            <p14:sldId id="982"/>
            <p14:sldId id="983"/>
            <p14:sldId id="984"/>
            <p14:sldId id="956"/>
            <p14:sldId id="9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5E4E3"/>
    <a:srgbClr val="1D5E75"/>
    <a:srgbClr val="255997"/>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9" autoAdjust="0"/>
    <p:restoredTop sz="94057" autoAdjust="0"/>
  </p:normalViewPr>
  <p:slideViewPr>
    <p:cSldViewPr>
      <p:cViewPr>
        <p:scale>
          <a:sx n="100" d="100"/>
          <a:sy n="100" d="100"/>
        </p:scale>
        <p:origin x="-106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03/09/2023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38.emf"/><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oleObject" Target="../embeddings/oleObject7.bin"/><Relationship Id="rId5" Type="http://schemas.openxmlformats.org/officeDocument/2006/relationships/image" Target="../media/image37.png"/><Relationship Id="rId15" Type="http://schemas.openxmlformats.org/officeDocument/2006/relationships/oleObject" Target="../embeddings/oleObject9.bin"/><Relationship Id="rId10" Type="http://schemas.openxmlformats.org/officeDocument/2006/relationships/image" Target="../media/image33.wmf"/><Relationship Id="rId4" Type="http://schemas.openxmlformats.org/officeDocument/2006/relationships/image" Target="../media/image300.png"/><Relationship Id="rId9" Type="http://schemas.openxmlformats.org/officeDocument/2006/relationships/oleObject" Target="../embeddings/oleObject6.bin"/><Relationship Id="rId1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1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9.png"/><Relationship Id="rId7" Type="http://schemas.openxmlformats.org/officeDocument/2006/relationships/image" Target="../media/image3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10" Type="http://schemas.openxmlformats.org/officeDocument/2006/relationships/image" Target="../media/image42.emf"/><Relationship Id="rId4" Type="http://schemas.microsoft.com/office/2007/relationships/hdphoto" Target="../media/hdphoto1.wdp"/><Relationship Id="rId9"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3.xml"/><Relationship Id="rId7" Type="http://schemas.openxmlformats.org/officeDocument/2006/relationships/image" Target="../media/image46.png"/><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png"/><Relationship Id="rId11" Type="http://schemas.openxmlformats.org/officeDocument/2006/relationships/image" Target="../media/image44.wmf"/><Relationship Id="rId5" Type="http://schemas.openxmlformats.org/officeDocument/2006/relationships/image" Target="../media/image50.png"/><Relationship Id="rId10" Type="http://schemas.openxmlformats.org/officeDocument/2006/relationships/oleObject" Target="../embeddings/oleObject11.bin"/><Relationship Id="rId4" Type="http://schemas.openxmlformats.org/officeDocument/2006/relationships/image" Target="../media/image13.png"/><Relationship Id="rId9"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9.wmf"/><Relationship Id="rId3" Type="http://schemas.openxmlformats.org/officeDocument/2006/relationships/notesSlide" Target="../notesSlides/notesSlide14.xml"/><Relationship Id="rId7" Type="http://schemas.openxmlformats.org/officeDocument/2006/relationships/image" Target="../media/image27.png"/><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11" Type="http://schemas.openxmlformats.org/officeDocument/2006/relationships/image" Target="../media/image58.png"/><Relationship Id="rId5" Type="http://schemas.openxmlformats.org/officeDocument/2006/relationships/image" Target="../media/image42.png"/><Relationship Id="rId15" Type="http://schemas.openxmlformats.org/officeDocument/2006/relationships/image" Target="../media/image50.wmf"/><Relationship Id="rId10" Type="http://schemas.openxmlformats.org/officeDocument/2006/relationships/image" Target="../media/image48.wmf"/><Relationship Id="rId4" Type="http://schemas.openxmlformats.org/officeDocument/2006/relationships/image" Target="../media/image13.png"/><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46.png"/><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png"/><Relationship Id="rId11" Type="http://schemas.openxmlformats.org/officeDocument/2006/relationships/image" Target="../media/image460.png"/><Relationship Id="rId5" Type="http://schemas.openxmlformats.org/officeDocument/2006/relationships/image" Target="../media/image440.png"/><Relationship Id="rId10" Type="http://schemas.openxmlformats.org/officeDocument/2006/relationships/image" Target="../media/image52.emf"/><Relationship Id="rId4" Type="http://schemas.openxmlformats.org/officeDocument/2006/relationships/image" Target="../media/image13.png"/><Relationship Id="rId9" Type="http://schemas.openxmlformats.org/officeDocument/2006/relationships/image" Target="../media/image5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7.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11" Type="http://schemas.openxmlformats.org/officeDocument/2006/relationships/image" Target="../media/image54.wmf"/><Relationship Id="rId5" Type="http://schemas.openxmlformats.org/officeDocument/2006/relationships/image" Target="../media/image31.png"/><Relationship Id="rId10" Type="http://schemas.openxmlformats.org/officeDocument/2006/relationships/oleObject" Target="../embeddings/oleObject17.bin"/><Relationship Id="rId4" Type="http://schemas.openxmlformats.org/officeDocument/2006/relationships/image" Target="../media/image13.png"/><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image" Target="../media/image13.png"/><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11" Type="http://schemas.openxmlformats.org/officeDocument/2006/relationships/image" Target="../media/image65.png"/><Relationship Id="rId5" Type="http://schemas.openxmlformats.org/officeDocument/2006/relationships/image" Target="../media/image26.png"/><Relationship Id="rId10" Type="http://schemas.openxmlformats.org/officeDocument/2006/relationships/image" Target="../media/image61.wmf"/><Relationship Id="rId4" Type="http://schemas.openxmlformats.org/officeDocument/2006/relationships/image" Target="../media/image63.png"/><Relationship Id="rId9" Type="http://schemas.openxmlformats.org/officeDocument/2006/relationships/oleObject" Target="../embeddings/oleObject19.bin"/><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23.bin"/><Relationship Id="rId3" Type="http://schemas.openxmlformats.org/officeDocument/2006/relationships/image" Target="../media/image13.png"/><Relationship Id="rId7" Type="http://schemas.openxmlformats.org/officeDocument/2006/relationships/image" Target="../media/image64.wmf"/><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oleObject" Target="../embeddings/oleObject22.bin"/><Relationship Id="rId5" Type="http://schemas.openxmlformats.org/officeDocument/2006/relationships/image" Target="../media/image26.pn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72.png"/><Relationship Id="rId14"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3.png"/><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5" Type="http://schemas.openxmlformats.org/officeDocument/2006/relationships/oleObject" Target="../embeddings/oleObject24.bin"/><Relationship Id="rId4" Type="http://schemas.openxmlformats.org/officeDocument/2006/relationships/image" Target="../media/image26.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0.png"/><Relationship Id="rId7"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23.wmf"/><Relationship Id="rId4" Type="http://schemas.openxmlformats.org/officeDocument/2006/relationships/image" Target="../media/image170.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14.png"/><Relationship Id="rId12"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11" Type="http://schemas.openxmlformats.org/officeDocument/2006/relationships/image" Target="../media/image29.wmf"/><Relationship Id="rId5" Type="http://schemas.openxmlformats.org/officeDocument/2006/relationships/image" Target="../media/image31.png"/><Relationship Id="rId10" Type="http://schemas.openxmlformats.org/officeDocument/2006/relationships/oleObject" Target="../embeddings/oleObject5.bin"/><Relationship Id="rId4" Type="http://schemas.openxmlformats.org/officeDocument/2006/relationships/image" Target="../media/image13.png"/><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9944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257" y="2560625"/>
            <a:ext cx="1067955" cy="13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2877" b="25865"/>
          <a:stretch/>
        </p:blipFill>
        <p:spPr bwMode="auto">
          <a:xfrm>
            <a:off x="5330879" y="2545009"/>
            <a:ext cx="6249933" cy="10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7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4"/>
          <p:cNvSpPr>
            <a:spLocks noChangeArrowheads="1"/>
          </p:cNvSpPr>
          <p:nvPr/>
        </p:nvSpPr>
        <p:spPr bwMode="gray">
          <a:xfrm>
            <a:off x="608012" y="57149"/>
            <a:ext cx="24384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a:t>
            </a:r>
            <a:endParaRPr lang="vi-VN" sz="1800" b="1">
              <a:solidFill>
                <a:schemeClr val="bg1"/>
              </a:solidFill>
              <a:latin typeface="Arial" pitchFamily="34" charset="0"/>
              <a:cs typeface="Arial" pitchFamily="34" charset="0"/>
            </a:endParaRPr>
          </a:p>
        </p:txBody>
      </p:sp>
      <p:grpSp>
        <p:nvGrpSpPr>
          <p:cNvPr id="16" name="Group 15"/>
          <p:cNvGrpSpPr/>
          <p:nvPr/>
        </p:nvGrpSpPr>
        <p:grpSpPr>
          <a:xfrm>
            <a:off x="289088" y="646336"/>
            <a:ext cx="11558425" cy="2096864"/>
            <a:chOff x="289088" y="762000"/>
            <a:chExt cx="11558425" cy="2096864"/>
          </a:xfrm>
        </p:grpSpPr>
        <p:sp>
          <p:nvSpPr>
            <p:cNvPr id="21" name="Rounded Rectangle 20"/>
            <p:cNvSpPr/>
            <p:nvPr/>
          </p:nvSpPr>
          <p:spPr>
            <a:xfrm>
              <a:off x="289088" y="762000"/>
              <a:ext cx="11558425" cy="209686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66264" y="859988"/>
                  <a:ext cx="11324098" cy="1860125"/>
                </a:xfrm>
                <a:prstGeom prst="rect">
                  <a:avLst/>
                </a:prstGeom>
                <a:noFill/>
              </p:spPr>
              <p:txBody>
                <a:bodyPr wrap="square" rtlCol="0">
                  <a:spAutoFit/>
                </a:bodyPr>
                <a:lstStyle/>
                <a:p>
                  <a:r>
                    <a:rPr lang="en-US" sz="2600" b="1" smtClean="0">
                      <a:latin typeface="Arial" pitchFamily="34" charset="0"/>
                      <a:cs typeface="Arial" pitchFamily="34" charset="0"/>
                    </a:rPr>
                    <a:t>	     Cho phép vị tự tâm O, tỉ số k biến điểm M thành điểm M’, </a:t>
                  </a:r>
                  <a:br>
                    <a:rPr lang="en-US" sz="2600" b="1" smtClean="0">
                      <a:latin typeface="Arial" pitchFamily="34" charset="0"/>
                      <a:cs typeface="Arial" pitchFamily="34" charset="0"/>
                    </a:rPr>
                  </a:br>
                  <a:r>
                    <a:rPr lang="en-US" sz="2600" b="1" smtClean="0">
                      <a:latin typeface="Arial" pitchFamily="34" charset="0"/>
                      <a:cs typeface="Arial" pitchFamily="34" charset="0"/>
                    </a:rPr>
                    <a:t> 	     điểm N thành điểm N’</a:t>
                  </a:r>
                </a:p>
                <a:p>
                  <a:pPr marL="514350" indent="-514350">
                    <a:buAutoNum type="alphaLcPeriod"/>
                  </a:pPr>
                  <a:r>
                    <a:rPr lang="en-US" sz="2600" b="1" smtClean="0">
                      <a:latin typeface="Arial" pitchFamily="34" charset="0"/>
                      <a:cs typeface="Arial" pitchFamily="34" charset="0"/>
                    </a:rPr>
                    <a:t>Biểu diễn các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r>
                            <a:rPr lang="en-US" sz="2600" b="1" i="1" smtClean="0">
                              <a:latin typeface="Cambria Math"/>
                              <a:cs typeface="Arial" pitchFamily="34" charset="0"/>
                            </a:rPr>
                            <m:t>′</m:t>
                          </m:r>
                        </m:e>
                      </m:acc>
                    </m:oMath>
                  </a14:m>
                  <a:r>
                    <a:rPr lang="en-US" sz="2600" b="1" smtClean="0">
                      <a:latin typeface="Arial" pitchFamily="34" charset="0"/>
                      <a:cs typeface="Arial" pitchFamily="34" charset="0"/>
                    </a:rPr>
                    <a:t>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tương ứng theo các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𝑶𝑴</m:t>
                          </m:r>
                        </m:e>
                      </m:acc>
                    </m:oMath>
                  </a14:m>
                  <a:r>
                    <a:rPr lang="en-US" sz="2600" b="1">
                      <a:latin typeface="Arial" pitchFamily="34" charset="0"/>
                      <a:cs typeface="Arial" pitchFamily="34" charset="0"/>
                    </a:rPr>
                    <a:t> ,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𝑶𝑵</m:t>
                          </m:r>
                        </m:e>
                      </m:acc>
                    </m:oMath>
                  </a14:m>
                  <a:r>
                    <a:rPr lang="en-US" sz="2600" b="1" smtClean="0">
                      <a:latin typeface="Arial" pitchFamily="34" charset="0"/>
                      <a:cs typeface="Arial" pitchFamily="34" charset="0"/>
                    </a:rPr>
                    <a:t> </a:t>
                  </a:r>
                </a:p>
                <a:p>
                  <a:pPr marL="514350" indent="-514350">
                    <a:buAutoNum type="alphaLcPeriod"/>
                  </a:pPr>
                  <a:r>
                    <a:rPr lang="en-US" sz="2600" b="1" smtClean="0">
                      <a:latin typeface="Arial" pitchFamily="34" charset="0"/>
                      <a:cs typeface="Arial" pitchFamily="34" charset="0"/>
                    </a:rPr>
                    <a:t>Giải thích vì sao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r>
                        <a:rPr lang="en-US" sz="2600" b="1" i="1" smtClean="0">
                          <a:latin typeface="Cambria Math"/>
                          <a:cs typeface="Arial" pitchFamily="34" charset="0"/>
                        </a:rPr>
                        <m:t>=</m:t>
                      </m:r>
                      <m:r>
                        <a:rPr lang="en-US" sz="2600" b="1" i="1" smtClean="0">
                          <a:latin typeface="Cambria Math"/>
                          <a:cs typeface="Arial" pitchFamily="34" charset="0"/>
                        </a:rPr>
                        <m:t>𝒌</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endParaRPr lang="en-US" sz="2600" b="1" smtClean="0">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66264" y="859988"/>
                  <a:ext cx="11324098" cy="1860125"/>
                </a:xfrm>
                <a:prstGeom prst="rect">
                  <a:avLst/>
                </a:prstGeom>
                <a:blipFill rotWithShape="1">
                  <a:blip r:embed="rId4"/>
                  <a:stretch>
                    <a:fillRect l="-807" t="-2951" b="-6885"/>
                  </a:stretch>
                </a:blipFill>
              </p:spPr>
              <p:txBody>
                <a:bodyPr/>
                <a:lstStyle/>
                <a:p>
                  <a:r>
                    <a:rPr lang="en-US">
                      <a:noFill/>
                    </a:rPr>
                    <a:t> </a:t>
                  </a:r>
                </a:p>
              </p:txBody>
            </p:sp>
          </mc:Fallback>
        </mc:AlternateContent>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514" y="28625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532812" y="2845868"/>
            <a:ext cx="3124200" cy="2640532"/>
            <a:chOff x="8532812" y="2845868"/>
            <a:chExt cx="3124200" cy="2640532"/>
          </a:xfrm>
        </p:grpSpPr>
        <p:pic>
          <p:nvPicPr>
            <p:cNvPr id="215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812" y="2845868"/>
              <a:ext cx="3124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841767" y="51478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1.44</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1" name="TextBox 10"/>
              <p:cNvSpPr txBox="1"/>
              <p:nvPr/>
            </p:nvSpPr>
            <p:spPr>
              <a:xfrm>
                <a:off x="694864" y="3296394"/>
                <a:ext cx="7609348" cy="1275606"/>
              </a:xfrm>
              <a:prstGeom prst="rect">
                <a:avLst/>
              </a:prstGeom>
              <a:noFill/>
            </p:spPr>
            <p:txBody>
              <a:bodyPr wrap="square" rtlCol="0">
                <a:spAutoFit/>
              </a:bodyPr>
              <a:lstStyle/>
              <a:p>
                <a:r>
                  <a:rPr lang="vi-VN" b="1" smtClean="0">
                    <a:latin typeface="Arial" pitchFamily="34" charset="0"/>
                    <a:cs typeface="Arial" pitchFamily="34" charset="0"/>
                  </a:rPr>
                  <a:t>a) Phép vị tự tâm O, tỉ số k biến điểm M thành điểm M', điểm N thành điểm N' nên </a:t>
                </a:r>
                <a:r>
                  <a:rPr lang="vi-VN" b="1">
                    <a:latin typeface="Arial" pitchFamily="34" charset="0"/>
                    <a:cs typeface="Arial" pitchFamily="34" charset="0"/>
                  </a:rPr>
                  <a:t>ta </a:t>
                </a:r>
                <a:r>
                  <a:rPr lang="vi-VN" b="1" smtClean="0">
                    <a:latin typeface="Arial" pitchFamily="34" charset="0"/>
                    <a:cs typeface="Arial" pitchFamily="34" charset="0"/>
                  </a:rPr>
                  <a:t>có</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𝒌</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và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𝑶</m:t>
                        </m:r>
                        <m:r>
                          <a:rPr lang="en-US" b="1" i="1" smtClean="0">
                            <a:latin typeface="Cambria Math"/>
                            <a:cs typeface="Arial" pitchFamily="34" charset="0"/>
                          </a:rPr>
                          <m:t>𝑵</m:t>
                        </m:r>
                        <m:r>
                          <a:rPr lang="en-US" b="1" i="1">
                            <a:latin typeface="Cambria Math"/>
                            <a:cs typeface="Arial" pitchFamily="34" charset="0"/>
                          </a:rPr>
                          <m:t>′</m:t>
                        </m:r>
                      </m:e>
                    </m:acc>
                    <m:r>
                      <a:rPr lang="en-US" b="1" i="1">
                        <a:latin typeface="Cambria Math"/>
                        <a:cs typeface="Arial" pitchFamily="34" charset="0"/>
                      </a:rPr>
                      <m:t>=</m:t>
                    </m:r>
                    <m:r>
                      <a:rPr lang="en-US" b="1" i="1">
                        <a:latin typeface="Cambria Math"/>
                        <a:cs typeface="Arial" pitchFamily="34" charset="0"/>
                      </a:rPr>
                      <m:t>𝒌</m:t>
                    </m:r>
                    <m:acc>
                      <m:accPr>
                        <m:chr m:val="⃗"/>
                        <m:ctrlPr>
                          <a:rPr lang="en-US" b="1" i="1">
                            <a:latin typeface="Cambria Math"/>
                            <a:cs typeface="Arial" pitchFamily="34" charset="0"/>
                          </a:rPr>
                        </m:ctrlPr>
                      </m:accPr>
                      <m:e>
                        <m:r>
                          <a:rPr lang="en-US" b="1" i="1">
                            <a:latin typeface="Cambria Math"/>
                            <a:cs typeface="Arial" pitchFamily="34" charset="0"/>
                          </a:rPr>
                          <m:t>𝑶</m:t>
                        </m:r>
                        <m:r>
                          <a:rPr lang="en-US" b="1" i="1" smtClean="0">
                            <a:latin typeface="Cambria Math"/>
                            <a:cs typeface="Arial" pitchFamily="34" charset="0"/>
                          </a:rPr>
                          <m:t>𝑵</m:t>
                        </m:r>
                      </m:e>
                    </m:acc>
                  </m:oMath>
                </a14:m>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94864" y="3296394"/>
                <a:ext cx="7609348" cy="1275606"/>
              </a:xfrm>
              <a:prstGeom prst="rect">
                <a:avLst/>
              </a:prstGeom>
              <a:blipFill rotWithShape="1">
                <a:blip r:embed="rId8"/>
                <a:stretch>
                  <a:fillRect l="-1282" t="-3349" r="-1843" b="-10526"/>
                </a:stretch>
              </a:blipFill>
            </p:spPr>
            <p:txBody>
              <a:bodyPr/>
              <a:lstStyle/>
              <a:p>
                <a:r>
                  <a:rPr lang="en-US">
                    <a:noFill/>
                  </a:rPr>
                  <a:t> </a:t>
                </a:r>
              </a:p>
            </p:txBody>
          </p:sp>
        </mc:Fallback>
      </mc:AlternateContent>
      <p:sp>
        <p:nvSpPr>
          <p:cNvPr id="13" name="TextBox 12"/>
          <p:cNvSpPr txBox="1"/>
          <p:nvPr/>
        </p:nvSpPr>
        <p:spPr>
          <a:xfrm>
            <a:off x="674226" y="4800015"/>
            <a:ext cx="1610186"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23888878"/>
              </p:ext>
            </p:extLst>
          </p:nvPr>
        </p:nvGraphicFramePr>
        <p:xfrm>
          <a:off x="2199656" y="4793929"/>
          <a:ext cx="2667911" cy="490025"/>
        </p:xfrm>
        <a:graphic>
          <a:graphicData uri="http://schemas.openxmlformats.org/presentationml/2006/ole">
            <mc:AlternateContent xmlns:mc="http://schemas.openxmlformats.org/markup-compatibility/2006">
              <mc:Choice xmlns:v="urn:schemas-microsoft-com:vml" Requires="v">
                <p:oleObj spid="_x0000_s27708" name="Equation" r:id="rId9" imgW="1244520" imgH="228600" progId="Equation.DSMT4">
                  <p:embed/>
                </p:oleObj>
              </mc:Choice>
              <mc:Fallback>
                <p:oleObj name="Equation" r:id="rId9" imgW="1244520" imgH="228600" progId="Equation.DSMT4">
                  <p:embed/>
                  <p:pic>
                    <p:nvPicPr>
                      <p:cNvPr id="0" name=""/>
                      <p:cNvPicPr/>
                      <p:nvPr/>
                    </p:nvPicPr>
                    <p:blipFill>
                      <a:blip r:embed="rId10"/>
                      <a:stretch>
                        <a:fillRect/>
                      </a:stretch>
                    </p:blipFill>
                    <p:spPr>
                      <a:xfrm>
                        <a:off x="2199656" y="4793929"/>
                        <a:ext cx="2667911" cy="4900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30699450"/>
              </p:ext>
            </p:extLst>
          </p:nvPr>
        </p:nvGraphicFramePr>
        <p:xfrm>
          <a:off x="4867433" y="4793288"/>
          <a:ext cx="1988979" cy="490696"/>
        </p:xfrm>
        <a:graphic>
          <a:graphicData uri="http://schemas.openxmlformats.org/presentationml/2006/ole">
            <mc:AlternateContent xmlns:mc="http://schemas.openxmlformats.org/markup-compatibility/2006">
              <mc:Choice xmlns:v="urn:schemas-microsoft-com:vml" Requires="v">
                <p:oleObj spid="_x0000_s27709" name="Equation" r:id="rId11" imgW="927000" imgH="228600" progId="Equation.DSMT4">
                  <p:embed/>
                </p:oleObj>
              </mc:Choice>
              <mc:Fallback>
                <p:oleObj name="Equation" r:id="rId11" imgW="927000" imgH="228600" progId="Equation.DSMT4">
                  <p:embed/>
                  <p:pic>
                    <p:nvPicPr>
                      <p:cNvPr id="0" name=""/>
                      <p:cNvPicPr/>
                      <p:nvPr/>
                    </p:nvPicPr>
                    <p:blipFill>
                      <a:blip r:embed="rId12"/>
                      <a:stretch>
                        <a:fillRect/>
                      </a:stretch>
                    </p:blipFill>
                    <p:spPr>
                      <a:xfrm>
                        <a:off x="4867433" y="4793288"/>
                        <a:ext cx="1988979" cy="49069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402205007"/>
              </p:ext>
            </p:extLst>
          </p:nvPr>
        </p:nvGraphicFramePr>
        <p:xfrm>
          <a:off x="3027203" y="5387022"/>
          <a:ext cx="2098993" cy="708978"/>
        </p:xfrm>
        <a:graphic>
          <a:graphicData uri="http://schemas.openxmlformats.org/presentationml/2006/ole">
            <mc:AlternateContent xmlns:mc="http://schemas.openxmlformats.org/markup-compatibility/2006">
              <mc:Choice xmlns:v="urn:schemas-microsoft-com:vml" Requires="v">
                <p:oleObj spid="_x0000_s27710" name="Equation" r:id="rId13" imgW="977760" imgH="330120" progId="Equation.DSMT4">
                  <p:embed/>
                </p:oleObj>
              </mc:Choice>
              <mc:Fallback>
                <p:oleObj name="Equation" r:id="rId13" imgW="977760" imgH="330120" progId="Equation.DSMT4">
                  <p:embed/>
                  <p:pic>
                    <p:nvPicPr>
                      <p:cNvPr id="0" name=""/>
                      <p:cNvPicPr/>
                      <p:nvPr/>
                    </p:nvPicPr>
                    <p:blipFill>
                      <a:blip r:embed="rId14"/>
                      <a:stretch>
                        <a:fillRect/>
                      </a:stretch>
                    </p:blipFill>
                    <p:spPr>
                      <a:xfrm>
                        <a:off x="3027203" y="5387022"/>
                        <a:ext cx="2098993" cy="70897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35832350"/>
              </p:ext>
            </p:extLst>
          </p:nvPr>
        </p:nvGraphicFramePr>
        <p:xfrm>
          <a:off x="5183346" y="5437425"/>
          <a:ext cx="1063466" cy="490696"/>
        </p:xfrm>
        <a:graphic>
          <a:graphicData uri="http://schemas.openxmlformats.org/presentationml/2006/ole">
            <mc:AlternateContent xmlns:mc="http://schemas.openxmlformats.org/markup-compatibility/2006">
              <mc:Choice xmlns:v="urn:schemas-microsoft-com:vml" Requires="v">
                <p:oleObj spid="_x0000_s27711" name="Equation" r:id="rId15" imgW="495000" imgH="228600" progId="Equation.DSMT4">
                  <p:embed/>
                </p:oleObj>
              </mc:Choice>
              <mc:Fallback>
                <p:oleObj name="Equation" r:id="rId15" imgW="495000" imgH="228600" progId="Equation.DSMT4">
                  <p:embed/>
                  <p:pic>
                    <p:nvPicPr>
                      <p:cNvPr id="0" name=""/>
                      <p:cNvPicPr/>
                      <p:nvPr/>
                    </p:nvPicPr>
                    <p:blipFill>
                      <a:blip r:embed="rId16"/>
                      <a:stretch>
                        <a:fillRect/>
                      </a:stretch>
                    </p:blipFill>
                    <p:spPr>
                      <a:xfrm>
                        <a:off x="5183346" y="5437425"/>
                        <a:ext cx="1063466" cy="490696"/>
                      </a:xfrm>
                      <a:prstGeom prst="rect">
                        <a:avLst/>
                      </a:prstGeom>
                    </p:spPr>
                  </p:pic>
                </p:oleObj>
              </mc:Fallback>
            </mc:AlternateContent>
          </a:graphicData>
        </a:graphic>
      </p:graphicFrame>
    </p:spTree>
    <p:extLst>
      <p:ext uri="{BB962C8B-B14F-4D97-AF65-F5344CB8AC3E}">
        <p14:creationId xmlns:p14="http://schemas.microsoft.com/office/powerpoint/2010/main" val="6686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1812" y="736345"/>
            <a:ext cx="11277600" cy="1778255"/>
            <a:chOff x="451874" y="723901"/>
            <a:chExt cx="11277600" cy="1778255"/>
          </a:xfrm>
        </p:grpSpPr>
        <p:sp>
          <p:nvSpPr>
            <p:cNvPr id="21" name="Rounded Rectangle 20"/>
            <p:cNvSpPr/>
            <p:nvPr/>
          </p:nvSpPr>
          <p:spPr>
            <a:xfrm>
              <a:off x="451874" y="723901"/>
              <a:ext cx="10824138" cy="162661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13886" y="838200"/>
              <a:ext cx="10685926"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Nếu một phép vị tự tâm O, tỉ số k biến điểm M thành điểm M’, điểm N thành điểm N’ thì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81919" y="1055116"/>
              <a:ext cx="1347555" cy="144704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513012" y="1664716"/>
                  <a:ext cx="6705600" cy="574068"/>
                </a:xfrm>
                <a:prstGeom prst="rect">
                  <a:avLst/>
                </a:prstGeom>
                <a:noFill/>
              </p:spPr>
              <p:txBody>
                <a:bodyPr wrap="square" rtlCol="0">
                  <a:spAutoFit/>
                </a:bodyPr>
                <a:lstStyle/>
                <a:p>
                  <a14:m>
                    <m:oMath xmlns:m="http://schemas.openxmlformats.org/officeDocument/2006/math">
                      <m:acc>
                        <m:accPr>
                          <m:chr m:val="⃗"/>
                          <m:ctrlPr>
                            <a:rPr lang="en-US" sz="2600" b="1" i="1" smtClean="0">
                              <a:solidFill>
                                <a:srgbClr val="C00000"/>
                              </a:solidFill>
                              <a:latin typeface="Cambria Math"/>
                              <a:cs typeface="Arial" pitchFamily="34" charset="0"/>
                            </a:rPr>
                          </m:ctrlPr>
                        </m:accPr>
                        <m:e>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𝑴</m:t>
                              </m:r>
                            </m:e>
                            <m:sup>
                              <m:r>
                                <a:rPr lang="en-US" sz="2600" b="1" i="1" smtClean="0">
                                  <a:solidFill>
                                    <a:srgbClr val="C00000"/>
                                  </a:solidFill>
                                  <a:latin typeface="Cambria Math"/>
                                  <a:cs typeface="Arial" pitchFamily="34" charset="0"/>
                                </a:rPr>
                                <m:t>′</m:t>
                              </m:r>
                            </m:sup>
                          </m:sSup>
                          <m:r>
                            <a:rPr lang="en-US" sz="2600" b="1" i="1" smtClean="0">
                              <a:solidFill>
                                <a:srgbClr val="C00000"/>
                              </a:solidFill>
                              <a:latin typeface="Cambria Math"/>
                              <a:cs typeface="Arial" pitchFamily="34" charset="0"/>
                            </a:rPr>
                            <m:t>𝑵</m:t>
                          </m:r>
                          <m:r>
                            <a:rPr lang="en-US" sz="2600" b="1" i="1" smtClean="0">
                              <a:solidFill>
                                <a:srgbClr val="C00000"/>
                              </a:solidFill>
                              <a:latin typeface="Cambria Math"/>
                              <a:cs typeface="Arial" pitchFamily="34" charset="0"/>
                            </a:rPr>
                            <m:t>′</m:t>
                          </m:r>
                        </m:e>
                      </m:acc>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𝒌</m:t>
                      </m:r>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𝑴𝑵</m:t>
                          </m:r>
                        </m:e>
                      </m:acc>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 ( và do đó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sSup>
                        <m:sSupPr>
                          <m:ctrlPr>
                            <a:rPr lang="en-US" sz="2600" b="1" i="1" smtClean="0">
                              <a:latin typeface="Cambria Math"/>
                              <a:cs typeface="Arial" pitchFamily="34" charset="0"/>
                            </a:rPr>
                          </m:ctrlPr>
                        </m:sSupPr>
                        <m:e>
                          <m:r>
                            <a:rPr lang="en-US" sz="2600" b="1" i="1" smtClean="0">
                              <a:latin typeface="Cambria Math"/>
                              <a:cs typeface="Arial" pitchFamily="34" charset="0"/>
                            </a:rPr>
                            <m:t>𝑵</m:t>
                          </m:r>
                        </m:e>
                        <m:sup>
                          <m:r>
                            <a:rPr lang="en-US" sz="2600" b="1" i="1" smtClean="0">
                              <a:latin typeface="Cambria Math"/>
                              <a:cs typeface="Arial" pitchFamily="34" charset="0"/>
                            </a:rPr>
                            <m:t>′</m:t>
                          </m:r>
                        </m:sup>
                      </m:sSup>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𝒌</m:t>
                          </m:r>
                        </m:e>
                      </m:d>
                      <m:r>
                        <a:rPr lang="en-US" sz="2600" b="1" i="1" smtClean="0">
                          <a:latin typeface="Cambria Math"/>
                          <a:cs typeface="Arial" pitchFamily="34" charset="0"/>
                        </a:rPr>
                        <m:t>𝑴𝑵</m:t>
                      </m:r>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513012" y="1664716"/>
                  <a:ext cx="6705600" cy="574068"/>
                </a:xfrm>
                <a:prstGeom prst="rect">
                  <a:avLst/>
                </a:prstGeom>
                <a:blipFill rotWithShape="1">
                  <a:blip r:embed="rId4"/>
                  <a:stretch>
                    <a:fillRect b="-25532"/>
                  </a:stretch>
                </a:blipFill>
              </p:spPr>
              <p:txBody>
                <a:bodyPr/>
                <a:lstStyle/>
                <a:p>
                  <a:r>
                    <a:rPr lang="en-US">
                      <a:noFill/>
                    </a:rPr>
                    <a:t> </a:t>
                  </a:r>
                </a:p>
              </p:txBody>
            </p:sp>
          </mc:Fallback>
        </mc:AlternateContent>
      </p:grpSp>
      <p:sp>
        <p:nvSpPr>
          <p:cNvPr id="11" name="AutoShape 4"/>
          <p:cNvSpPr>
            <a:spLocks noChangeArrowheads="1"/>
          </p:cNvSpPr>
          <p:nvPr/>
        </p:nvSpPr>
        <p:spPr bwMode="gray">
          <a:xfrm>
            <a:off x="531812" y="133349"/>
            <a:ext cx="24384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275813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1782" y="609600"/>
            <a:ext cx="11438045" cy="4242444"/>
            <a:chOff x="461399" y="2743199"/>
            <a:chExt cx="11438045" cy="4242444"/>
          </a:xfrm>
        </p:grpSpPr>
        <p:grpSp>
          <p:nvGrpSpPr>
            <p:cNvPr id="2" name="Group 1"/>
            <p:cNvGrpSpPr/>
            <p:nvPr/>
          </p:nvGrpSpPr>
          <p:grpSpPr>
            <a:xfrm>
              <a:off x="461399" y="2743199"/>
              <a:ext cx="11125201" cy="4215159"/>
              <a:chOff x="461399" y="2743199"/>
              <a:chExt cx="11125201" cy="4215159"/>
            </a:xfrm>
          </p:grpSpPr>
          <p:sp>
            <p:nvSpPr>
              <p:cNvPr id="23" name="Rounded Rectangle 22"/>
              <p:cNvSpPr/>
              <p:nvPr/>
            </p:nvSpPr>
            <p:spPr>
              <a:xfrm>
                <a:off x="461399" y="2743199"/>
                <a:ext cx="11125201" cy="4215159"/>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531813" y="2771775"/>
                <a:ext cx="5631704" cy="461665"/>
              </a:xfrm>
              <a:prstGeom prst="rect">
                <a:avLst/>
              </a:prstGeom>
              <a:noFill/>
            </p:spPr>
            <p:txBody>
              <a:bodyPr wrap="square" rtlCol="0">
                <a:spAutoFit/>
              </a:bodyPr>
              <a:lstStyle/>
              <a:p>
                <a:pPr marL="457200" indent="-457200">
                  <a:buFont typeface="Wingdings" pitchFamily="2" charset="2"/>
                  <a:buChar char="q"/>
                </a:pPr>
                <a:r>
                  <a:rPr lang="en-US" b="1" smtClean="0">
                    <a:solidFill>
                      <a:schemeClr val="tx1"/>
                    </a:solidFill>
                    <a:latin typeface="Arial" pitchFamily="34" charset="0"/>
                    <a:cs typeface="Arial" pitchFamily="34" charset="0"/>
                  </a:rPr>
                  <a:t>Phép vị tự tâm O, tỉ số k :</a:t>
                </a:r>
                <a:endParaRPr lang="vi-VN" b="1">
                  <a:solidFill>
                    <a:schemeClr val="tx1"/>
                  </a:solidFill>
                  <a:latin typeface="Arial" pitchFamily="34" charset="0"/>
                  <a:cs typeface="Arial" pitchFamily="34" charset="0"/>
                </a:endParaRPr>
              </a:p>
            </p:txBody>
          </p:sp>
          <p:sp>
            <p:nvSpPr>
              <p:cNvPr id="13" name="TextBox 12"/>
              <p:cNvSpPr txBox="1"/>
              <p:nvPr/>
            </p:nvSpPr>
            <p:spPr>
              <a:xfrm>
                <a:off x="974823" y="3204865"/>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ba</a:t>
                </a:r>
                <a:r>
                  <a:rPr lang="vi-VN" b="1" smtClean="0">
                    <a:latin typeface="Arial" pitchFamily="34" charset="0"/>
                    <a:cs typeface="Arial" pitchFamily="34" charset="0"/>
                  </a:rPr>
                  <a:t> </a:t>
                </a:r>
                <a:r>
                  <a:rPr lang="vi-VN" b="1">
                    <a:latin typeface="Arial" pitchFamily="34" charset="0"/>
                    <a:cs typeface="Arial" pitchFamily="34" charset="0"/>
                  </a:rPr>
                  <a:t>điểm thẳng hàng thành ba điểm thẳng hàng và </a:t>
                </a:r>
                <a:r>
                  <a:rPr lang="en-US" b="1" smtClean="0">
                    <a:latin typeface="Arial" pitchFamily="34" charset="0"/>
                    <a:cs typeface="Arial" pitchFamily="34" charset="0"/>
                  </a:rPr>
                  <a:t>bảo toàn</a:t>
                </a:r>
                <a:r>
                  <a:rPr lang="vi-VN" b="1" smtClean="0">
                    <a:latin typeface="Arial" pitchFamily="34" charset="0"/>
                    <a:cs typeface="Arial" pitchFamily="34" charset="0"/>
                  </a:rPr>
                  <a:t> </a:t>
                </a:r>
                <a:r>
                  <a:rPr lang="vi-VN" b="1">
                    <a:latin typeface="Arial" pitchFamily="34" charset="0"/>
                    <a:cs typeface="Arial" pitchFamily="34" charset="0"/>
                  </a:rPr>
                  <a:t>thứ tự ba điểm đó</a:t>
                </a:r>
              </a:p>
            </p:txBody>
          </p:sp>
        </p:grpSp>
        <p:pic>
          <p:nvPicPr>
            <p:cNvPr id="2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07429" y="5562599"/>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905206" y="1876425"/>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đoạn thẳng (độ dài a) thành đoạn thẳng (độ dài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𝒌</m:t>
                        </m:r>
                      </m:e>
                    </m:d>
                    <m:r>
                      <a:rPr lang="en-US" b="1" i="1" smtClean="0">
                        <a:latin typeface="Cambria Math"/>
                        <a:cs typeface="Arial" pitchFamily="34" charset="0"/>
                      </a:rPr>
                      <m:t>𝒂</m:t>
                    </m:r>
                  </m:oMath>
                </a14:m>
                <a:r>
                  <a:rPr lang="en-US" b="1" smtClean="0">
                    <a:solidFill>
                      <a:schemeClr val="tx1"/>
                    </a:solidFill>
                    <a:latin typeface="Arial" pitchFamily="34" charset="0"/>
                    <a:cs typeface="Arial" pitchFamily="34" charset="0"/>
                  </a:rPr>
                  <a:t> )</a:t>
                </a:r>
                <a:endParaRPr lang="vi-VN" b="1">
                  <a:solidFill>
                    <a:schemeClr val="tx1"/>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05206" y="1876425"/>
                <a:ext cx="10377389" cy="461665"/>
              </a:xfrm>
              <a:prstGeom prst="rect">
                <a:avLst/>
              </a:prstGeom>
              <a:blipFill rotWithShape="1">
                <a:blip r:embed="rId5"/>
                <a:stretch>
                  <a:fillRect l="-76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05206" y="2335983"/>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a:t>
                </a:r>
                <a:r>
                  <a:rPr lang="vi-VN" b="1" smtClean="0">
                    <a:latin typeface="Arial" pitchFamily="34" charset="0"/>
                    <a:cs typeface="Arial" pitchFamily="34" charset="0"/>
                  </a:rPr>
                  <a:t>đường tròn</a:t>
                </a:r>
                <a:r>
                  <a:rPr lang="en-US" b="1" smtClean="0">
                    <a:latin typeface="Arial" pitchFamily="34" charset="0"/>
                    <a:cs typeface="Arial" pitchFamily="34" charset="0"/>
                  </a:rPr>
                  <a:t> (bán kính R) thành </a:t>
                </a:r>
                <a:r>
                  <a:rPr lang="vi-VN" b="1" smtClean="0">
                    <a:latin typeface="Arial" pitchFamily="34" charset="0"/>
                    <a:cs typeface="Arial" pitchFamily="34" charset="0"/>
                  </a:rPr>
                  <a:t>đường tròn</a:t>
                </a:r>
                <a:r>
                  <a:rPr lang="en-US" b="1" smtClean="0">
                    <a:latin typeface="Arial" pitchFamily="34" charset="0"/>
                    <a:cs typeface="Arial" pitchFamily="34" charset="0"/>
                  </a:rPr>
                  <a:t> (bán kính</a:t>
                </a:r>
                <a:r>
                  <a:rPr lang="en-US" b="1">
                    <a:cs typeface="Arial" pitchFamily="34" charset="0"/>
                  </a:rPr>
                  <a:t> </a:t>
                </a:r>
                <a14:m>
                  <m:oMath xmlns:m="http://schemas.openxmlformats.org/officeDocument/2006/math">
                    <m:d>
                      <m:dPr>
                        <m:begChr m:val="|"/>
                        <m:endChr m:val="|"/>
                        <m:ctrlPr>
                          <a:rPr lang="en-US" b="1" i="1">
                            <a:latin typeface="Cambria Math"/>
                            <a:cs typeface="Arial" pitchFamily="34" charset="0"/>
                          </a:rPr>
                        </m:ctrlPr>
                      </m:dPr>
                      <m:e>
                        <m:r>
                          <a:rPr lang="en-US" b="1" i="1">
                            <a:latin typeface="Cambria Math"/>
                            <a:cs typeface="Arial" pitchFamily="34" charset="0"/>
                          </a:rPr>
                          <m:t>𝒌</m:t>
                        </m:r>
                      </m:e>
                    </m:d>
                    <m:r>
                      <a:rPr lang="en-US" b="1" i="1" smtClean="0">
                        <a:latin typeface="Cambria Math"/>
                        <a:cs typeface="Arial" pitchFamily="34" charset="0"/>
                      </a:rPr>
                      <m:t>𝑹</m:t>
                    </m:r>
                  </m:oMath>
                </a14:m>
                <a:r>
                  <a:rPr lang="en-US" b="1" smtClean="0">
                    <a:latin typeface="Arial" pitchFamily="34" charset="0"/>
                    <a:cs typeface="Arial" pitchFamily="34" charset="0"/>
                  </a:rPr>
                  <a:t> ) với tâm là ảnh của tâm.</a:t>
                </a:r>
                <a:endParaRPr lang="vi-VN" b="1">
                  <a:solidFill>
                    <a:schemeClr val="tx1"/>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05206" y="2335983"/>
                <a:ext cx="10377389" cy="830997"/>
              </a:xfrm>
              <a:prstGeom prst="rect">
                <a:avLst/>
              </a:prstGeom>
              <a:blipFill rotWithShape="1">
                <a:blip r:embed="rId6"/>
                <a:stretch>
                  <a:fillRect l="-763" t="-6569" r="-881"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05206" y="3164873"/>
                <a:ext cx="9685006"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tam giác thành tam giác đồng dạng với nó ( tỉ số đồng dạng</a:t>
                </a:r>
                <a:r>
                  <a:rPr lang="en-US" b="1">
                    <a:cs typeface="Arial" pitchFamily="34" charset="0"/>
                  </a:rPr>
                  <a:t> </a:t>
                </a:r>
                <a14:m>
                  <m:oMath xmlns:m="http://schemas.openxmlformats.org/officeDocument/2006/math">
                    <m:d>
                      <m:dPr>
                        <m:begChr m:val="|"/>
                        <m:endChr m:val="|"/>
                        <m:ctrlPr>
                          <a:rPr lang="en-US" b="1" i="1">
                            <a:latin typeface="Cambria Math"/>
                            <a:cs typeface="Arial" pitchFamily="34" charset="0"/>
                          </a:rPr>
                        </m:ctrlPr>
                      </m:dPr>
                      <m:e>
                        <m:r>
                          <a:rPr lang="en-US" b="1" i="1">
                            <a:latin typeface="Cambria Math"/>
                            <a:cs typeface="Arial" pitchFamily="34" charset="0"/>
                          </a:rPr>
                          <m:t>𝒌</m:t>
                        </m:r>
                      </m:e>
                    </m:d>
                  </m:oMath>
                </a14:m>
                <a:r>
                  <a:rPr lang="en-US" b="1" smtClean="0">
                    <a:solidFill>
                      <a:schemeClr val="tx1"/>
                    </a:solidFill>
                    <a:latin typeface="Arial" pitchFamily="34" charset="0"/>
                    <a:cs typeface="Arial" pitchFamily="34" charset="0"/>
                  </a:rPr>
                  <a:t>)</a:t>
                </a:r>
                <a:endParaRPr lang="vi-VN" b="1">
                  <a:solidFill>
                    <a:schemeClr val="tx1"/>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5206" y="3164873"/>
                <a:ext cx="9685006" cy="830997"/>
              </a:xfrm>
              <a:prstGeom prst="rect">
                <a:avLst/>
              </a:prstGeom>
              <a:blipFill rotWithShape="1">
                <a:blip r:embed="rId7"/>
                <a:stretch>
                  <a:fillRect l="-818" t="-5147" b="-15441"/>
                </a:stretch>
              </a:blipFill>
            </p:spPr>
            <p:txBody>
              <a:bodyPr/>
              <a:lstStyle/>
              <a:p>
                <a:r>
                  <a:rPr lang="en-US">
                    <a:noFill/>
                  </a:rPr>
                  <a:t> </a:t>
                </a:r>
              </a:p>
            </p:txBody>
          </p:sp>
        </mc:Fallback>
      </mc:AlternateContent>
      <p:sp>
        <p:nvSpPr>
          <p:cNvPr id="22" name="TextBox 21"/>
          <p:cNvSpPr txBox="1"/>
          <p:nvPr/>
        </p:nvSpPr>
        <p:spPr>
          <a:xfrm>
            <a:off x="905206" y="3993762"/>
            <a:ext cx="9456405"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Biến đ</a:t>
            </a:r>
            <a:r>
              <a:rPr lang="vi-VN" b="1" smtClean="0">
                <a:latin typeface="Arial" pitchFamily="34" charset="0"/>
                <a:cs typeface="Arial" pitchFamily="34" charset="0"/>
              </a:rPr>
              <a:t>ường </a:t>
            </a:r>
            <a:r>
              <a:rPr lang="vi-VN" b="1">
                <a:latin typeface="Arial" pitchFamily="34" charset="0"/>
                <a:cs typeface="Arial" pitchFamily="34" charset="0"/>
              </a:rPr>
              <a:t>thẳng thành đường </a:t>
            </a:r>
            <a:r>
              <a:rPr lang="vi-VN" b="1" smtClean="0">
                <a:latin typeface="Arial" pitchFamily="34" charset="0"/>
                <a:cs typeface="Arial" pitchFamily="34" charset="0"/>
              </a:rPr>
              <a:t>thẳng</a:t>
            </a:r>
            <a:r>
              <a:rPr lang="en-US" b="1" smtClean="0">
                <a:latin typeface="Arial" pitchFamily="34" charset="0"/>
                <a:cs typeface="Arial" pitchFamily="34" charset="0"/>
              </a:rPr>
              <a:t> song song hoặc trùng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đó</a:t>
            </a:r>
            <a:endParaRPr lang="vi-VN" b="1">
              <a:latin typeface="Arial" pitchFamily="34" charset="0"/>
              <a:cs typeface="Arial" pitchFamily="34" charset="0"/>
            </a:endParaRPr>
          </a:p>
        </p:txBody>
      </p:sp>
      <p:pic>
        <p:nvPicPr>
          <p:cNvPr id="2355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23420">
            <a:off x="1543626" y="4778874"/>
            <a:ext cx="28860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9012" y="5105400"/>
            <a:ext cx="257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7194" y="5083674"/>
            <a:ext cx="34766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96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left)">
                                      <p:cBhvr>
                                        <p:cTn id="11" dur="500"/>
                                        <p:tgtEl>
                                          <p:spTgt spid="235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556"/>
                                        </p:tgtEl>
                                        <p:attrNameLst>
                                          <p:attrName>style.visibility</p:attrName>
                                        </p:attrNameLst>
                                      </p:cBhvr>
                                      <p:to>
                                        <p:strVal val="visible"/>
                                      </p:to>
                                    </p:set>
                                    <p:animEffect transition="in" filter="wipe(left)">
                                      <p:cBhvr>
                                        <p:cTn id="25" dur="500"/>
                                        <p:tgtEl>
                                          <p:spTgt spid="23556"/>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wipe(left)">
                                      <p:cBhvr>
                                        <p:cTn id="29" dur="500"/>
                                        <p:tgtEl>
                                          <p:spTgt spid="2355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92" y="22062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989012" y="26670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Phép vị tự tỉ số k biến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m:t>
                    </m:r>
                    <m:r>
                      <a:rPr lang="en-US" b="1" i="1" smtClean="0">
                        <a:latin typeface="Cambria Math"/>
                        <a:ea typeface="Cambria Math"/>
                        <a:cs typeface="Arial" pitchFamily="34" charset="0"/>
                      </a:rPr>
                      <m:t>′</m:t>
                    </m:r>
                    <m:r>
                      <a:rPr lang="en-US" b="1" i="1">
                        <a:latin typeface="Cambria Math"/>
                        <a:ea typeface="Cambria Math"/>
                        <a:cs typeface="Arial" pitchFamily="34" charset="0"/>
                      </a:rPr>
                      <m:t>𝑩</m:t>
                    </m:r>
                    <m:r>
                      <a:rPr lang="en-US" b="1" i="1" smtClean="0">
                        <a:latin typeface="Cambria Math"/>
                        <a:ea typeface="Cambria Math"/>
                        <a:cs typeface="Arial" pitchFamily="34" charset="0"/>
                      </a:rPr>
                      <m:t>′</m:t>
                    </m:r>
                    <m:r>
                      <a:rPr lang="en-US" b="1" i="1">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nên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𝑩</m:t>
                    </m:r>
                    <m:r>
                      <a:rPr lang="en-US" b="1" i="1">
                        <a:latin typeface="Cambria Math"/>
                        <a:ea typeface="Cambria Math"/>
                        <a:cs typeface="Arial" pitchFamily="34" charset="0"/>
                      </a:rPr>
                      <m:t>′</m:t>
                    </m:r>
                    <m:r>
                      <a:rPr lang="en-US" b="1" i="1">
                        <a:latin typeface="Cambria Math"/>
                        <a:ea typeface="Cambria Math"/>
                        <a:cs typeface="Arial" pitchFamily="34" charset="0"/>
                      </a:rPr>
                      <m:t>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đồng dạng với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𝑨𝑩𝑪</m:t>
                    </m:r>
                  </m:oMath>
                </a14:m>
                <a:r>
                  <a:rPr lang="en-US" b="1">
                    <a:latin typeface="Arial" pitchFamily="34" charset="0"/>
                    <a:cs typeface="Arial" pitchFamily="34" charset="0"/>
                  </a:rPr>
                  <a:t> </a:t>
                </a:r>
                <a:r>
                  <a:rPr lang="en-US" b="1" smtClean="0">
                    <a:latin typeface="Arial" pitchFamily="34" charset="0"/>
                    <a:cs typeface="Arial" pitchFamily="34" charset="0"/>
                  </a:rPr>
                  <a:t>theo tỉ số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𝒌</m:t>
                        </m:r>
                      </m:e>
                    </m:d>
                  </m:oMath>
                </a14:m>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89012" y="2667000"/>
                <a:ext cx="7391400" cy="830997"/>
              </a:xfrm>
              <a:prstGeom prst="rect">
                <a:avLst/>
              </a:prstGeom>
              <a:blipFill rotWithShape="1">
                <a:blip r:embed="rId5"/>
                <a:stretch>
                  <a:fillRect l="-1072" t="-5147" r="-1237" b="-16176"/>
                </a:stretch>
              </a:blipFill>
            </p:spPr>
            <p:txBody>
              <a:bodyPr/>
              <a:lstStyle/>
              <a:p>
                <a:r>
                  <a:rPr lang="en-US">
                    <a:noFill/>
                  </a:rPr>
                  <a:t> </a:t>
                </a:r>
              </a:p>
            </p:txBody>
          </p:sp>
        </mc:Fallback>
      </mc:AlternateContent>
      <p:grpSp>
        <p:nvGrpSpPr>
          <p:cNvPr id="2" name="Group 1"/>
          <p:cNvGrpSpPr/>
          <p:nvPr/>
        </p:nvGrpSpPr>
        <p:grpSpPr>
          <a:xfrm>
            <a:off x="150376" y="647700"/>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206014"/>
            </a:xfrm>
            <a:prstGeom prst="rect">
              <a:avLst/>
            </a:prstGeom>
            <a:noFill/>
          </p:spPr>
          <p:txBody>
            <a:bodyPr wrap="square" lIns="121899" tIns="60949" rIns="121899" bIns="60949" rtlCol="0">
              <a:spAutoFit/>
            </a:bodyPr>
            <a:lstStyle/>
            <a:p>
              <a:pPr algn="just">
                <a:lnSpc>
                  <a:spcPct val="150000"/>
                </a:lnSpc>
              </a:pPr>
              <a:r>
                <a:rPr lang="en-US" sz="2500" b="1" smtClean="0">
                  <a:latin typeface="Arial" pitchFamily="34" charset="0"/>
                  <a:cs typeface="Arial" pitchFamily="34" charset="0"/>
                </a:rPr>
                <a:t>Một phép vị tự tâm O, tỉ số k biến tam giác ABC thành tam giác A’B’C’. Tính tỉ số diện tích hai tam giác A’B’C’ và ABC</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1751012" y="4601179"/>
            <a:ext cx="1400499"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14210458"/>
              </p:ext>
            </p:extLst>
          </p:nvPr>
        </p:nvGraphicFramePr>
        <p:xfrm>
          <a:off x="1836338" y="3657600"/>
          <a:ext cx="6018213" cy="600075"/>
        </p:xfrm>
        <a:graphic>
          <a:graphicData uri="http://schemas.openxmlformats.org/presentationml/2006/ole">
            <mc:AlternateContent xmlns:mc="http://schemas.openxmlformats.org/markup-compatibility/2006">
              <mc:Choice xmlns:v="urn:schemas-microsoft-com:vml" Requires="v">
                <p:oleObj spid="_x0000_s14414" name="Equation" r:id="rId8" imgW="2806560" imgH="279360" progId="Equation.DSMT4">
                  <p:embed/>
                </p:oleObj>
              </mc:Choice>
              <mc:Fallback>
                <p:oleObj name="Equation" r:id="rId8" imgW="2806560" imgH="279360" progId="Equation.DSMT4">
                  <p:embed/>
                  <p:pic>
                    <p:nvPicPr>
                      <p:cNvPr id="0" name="Object 3"/>
                      <p:cNvPicPr>
                        <a:picLocks noChangeAspect="1" noChangeArrowheads="1"/>
                      </p:cNvPicPr>
                      <p:nvPr/>
                    </p:nvPicPr>
                    <p:blipFill>
                      <a:blip r:embed="rId9"/>
                      <a:srcRect/>
                      <a:stretch>
                        <a:fillRect/>
                      </a:stretch>
                    </p:blipFill>
                    <p:spPr bwMode="auto">
                      <a:xfrm>
                        <a:off x="1836338" y="3657600"/>
                        <a:ext cx="60182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97652268"/>
              </p:ext>
            </p:extLst>
          </p:nvPr>
        </p:nvGraphicFramePr>
        <p:xfrm>
          <a:off x="3038402" y="4379277"/>
          <a:ext cx="2488407" cy="1107123"/>
        </p:xfrm>
        <a:graphic>
          <a:graphicData uri="http://schemas.openxmlformats.org/presentationml/2006/ole">
            <mc:AlternateContent xmlns:mc="http://schemas.openxmlformats.org/markup-compatibility/2006">
              <mc:Choice xmlns:v="urn:schemas-microsoft-com:vml" Requires="v">
                <p:oleObj spid="_x0000_s14415" name="Equation" r:id="rId10" imgW="1054080" imgH="469800" progId="Equation.DSMT4">
                  <p:embed/>
                </p:oleObj>
              </mc:Choice>
              <mc:Fallback>
                <p:oleObj name="Equation" r:id="rId10" imgW="1054080" imgH="469800" progId="Equation.DSMT4">
                  <p:embed/>
                  <p:pic>
                    <p:nvPicPr>
                      <p:cNvPr id="0" name=""/>
                      <p:cNvPicPr>
                        <a:picLocks noChangeAspect="1" noChangeArrowheads="1"/>
                      </p:cNvPicPr>
                      <p:nvPr/>
                    </p:nvPicPr>
                    <p:blipFill>
                      <a:blip r:embed="rId11"/>
                      <a:srcRect/>
                      <a:stretch>
                        <a:fillRect/>
                      </a:stretch>
                    </p:blipFill>
                    <p:spPr bwMode="auto">
                      <a:xfrm>
                        <a:off x="3038402" y="4379277"/>
                        <a:ext cx="2488407" cy="110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pic>
        <p:nvPicPr>
          <p:cNvPr id="14362"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99462" y="2209800"/>
            <a:ext cx="3714750" cy="197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62"/>
                                        </p:tgtEl>
                                        <p:attrNameLst>
                                          <p:attrName>style.visibility</p:attrName>
                                        </p:attrNameLst>
                                      </p:cBhvr>
                                      <p:to>
                                        <p:strVal val="visible"/>
                                      </p:to>
                                    </p:set>
                                    <p:animEffect transition="in" filter="wipe(left)">
                                      <p:cBhvr>
                                        <p:cTn id="11" dur="500"/>
                                        <p:tgtEl>
                                          <p:spTgt spid="143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38"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09600"/>
            <a:ext cx="11582401" cy="2347415"/>
            <a:chOff x="150812" y="722195"/>
            <a:chExt cx="11582401" cy="2347415"/>
          </a:xfrm>
        </p:grpSpPr>
        <p:sp>
          <p:nvSpPr>
            <p:cNvPr id="8" name="Rounded Rectangle 7"/>
            <p:cNvSpPr/>
            <p:nvPr/>
          </p:nvSpPr>
          <p:spPr>
            <a:xfrm>
              <a:off x="1979613" y="750769"/>
              <a:ext cx="9753600" cy="231884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722195"/>
                  <a:ext cx="9372600" cy="234741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toạ độ Oxy, cho </a:t>
                  </a:r>
                  <a:r>
                    <a:rPr lang="vi-VN" b="1" smtClean="0">
                      <a:latin typeface="Arial" pitchFamily="34" charset="0"/>
                      <a:cs typeface="Arial" pitchFamily="34" charset="0"/>
                    </a:rPr>
                    <a:t>đường tròn</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(C)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endParaRPr lang="en-US" b="1" smtClean="0">
                    <a:latin typeface="Arial" pitchFamily="34" charset="0"/>
                    <a:cs typeface="Arial" pitchFamily="34" charset="0"/>
                  </a:endParaRP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a:t>
                  </a: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qua phép vị tự tâm A(3;5), tỉ số 2</a:t>
                  </a:r>
                </a:p>
                <a:p>
                  <a:pPr marL="514350" indent="-514350">
                    <a:buAutoNum type="alphaLcPeriod"/>
                  </a:pPr>
                  <a:r>
                    <a:rPr lang="en-US" b="1" smtClean="0">
                      <a:latin typeface="Arial" pitchFamily="34" charset="0"/>
                      <a:cs typeface="Arial" pitchFamily="34" charset="0"/>
                    </a:rPr>
                    <a:t>Viết p</a:t>
                  </a:r>
                  <a:r>
                    <a:rPr lang="vi-VN" b="1" smtClean="0">
                      <a:latin typeface="Arial" pitchFamily="34" charset="0"/>
                      <a:cs typeface="Arial" pitchFamily="34" charset="0"/>
                    </a:rPr>
                    <a:t>hương trình</a:t>
                  </a:r>
                  <a:r>
                    <a:rPr lang="en-US" b="1" smtClean="0">
                      <a:latin typeface="Arial" pitchFamily="34" charset="0"/>
                      <a:cs typeface="Arial" pitchFamily="34" charset="0"/>
                    </a:rPr>
                    <a:t> của (C’)</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722195"/>
                  <a:ext cx="9372600" cy="2347415"/>
                </a:xfrm>
                <a:prstGeom prst="rect">
                  <a:avLst/>
                </a:prstGeom>
                <a:blipFill rotWithShape="1">
                  <a:blip r:embed="rId5"/>
                  <a:stretch>
                    <a:fillRect l="-716" t="-1299" b="-4416"/>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2" name="TextBox 11"/>
          <p:cNvSpPr txBox="1"/>
          <p:nvPr/>
        </p:nvSpPr>
        <p:spPr>
          <a:xfrm>
            <a:off x="914401" y="3429000"/>
            <a:ext cx="10818812" cy="430887"/>
          </a:xfrm>
          <a:prstGeom prst="rect">
            <a:avLst/>
          </a:prstGeom>
          <a:noFill/>
        </p:spPr>
        <p:txBody>
          <a:bodyPr wrap="square" rtlCol="0">
            <a:spAutoFit/>
          </a:bodyPr>
          <a:lstStyle/>
          <a:p>
            <a:pPr algn="just"/>
            <a:r>
              <a:rPr lang="es-ES" sz="2200" b="1">
                <a:latin typeface="Arial" pitchFamily="34" charset="0"/>
                <a:cs typeface="Arial" pitchFamily="34" charset="0"/>
              </a:rPr>
              <a:t>a) Ta có (C): (x – 1)</a:t>
            </a:r>
            <a:r>
              <a:rPr lang="es-ES" sz="2200" b="1" baseline="30000">
                <a:latin typeface="Arial" pitchFamily="34" charset="0"/>
                <a:cs typeface="Arial" pitchFamily="34" charset="0"/>
              </a:rPr>
              <a:t>2</a:t>
            </a:r>
            <a:r>
              <a:rPr lang="es-ES" sz="2200" b="1">
                <a:latin typeface="Arial" pitchFamily="34" charset="0"/>
                <a:cs typeface="Arial" pitchFamily="34" charset="0"/>
              </a:rPr>
              <a:t> + (y – 2)</a:t>
            </a:r>
            <a:r>
              <a:rPr lang="es-ES" sz="2200" b="1" baseline="30000">
                <a:latin typeface="Arial" pitchFamily="34" charset="0"/>
                <a:cs typeface="Arial" pitchFamily="34" charset="0"/>
              </a:rPr>
              <a:t>2</a:t>
            </a:r>
            <a:r>
              <a:rPr lang="es-ES" sz="2200" b="1">
                <a:latin typeface="Arial" pitchFamily="34" charset="0"/>
                <a:cs typeface="Arial" pitchFamily="34" charset="0"/>
              </a:rPr>
              <a:t> = 25 hay (x – 1)</a:t>
            </a:r>
            <a:r>
              <a:rPr lang="es-ES" sz="2200" b="1" baseline="30000">
                <a:latin typeface="Arial" pitchFamily="34" charset="0"/>
                <a:cs typeface="Arial" pitchFamily="34" charset="0"/>
              </a:rPr>
              <a:t>2</a:t>
            </a:r>
            <a:r>
              <a:rPr lang="es-ES" sz="2200" b="1">
                <a:latin typeface="Arial" pitchFamily="34" charset="0"/>
                <a:cs typeface="Arial" pitchFamily="34" charset="0"/>
              </a:rPr>
              <a:t> + (y – 2)</a:t>
            </a:r>
            <a:r>
              <a:rPr lang="es-ES" sz="2200" b="1" baseline="30000">
                <a:latin typeface="Arial" pitchFamily="34" charset="0"/>
                <a:cs typeface="Arial" pitchFamily="34" charset="0"/>
              </a:rPr>
              <a:t>2</a:t>
            </a:r>
            <a:r>
              <a:rPr lang="es-ES" sz="2200" b="1">
                <a:latin typeface="Arial" pitchFamily="34" charset="0"/>
                <a:cs typeface="Arial" pitchFamily="34" charset="0"/>
              </a:rPr>
              <a:t> = 5</a:t>
            </a:r>
            <a:r>
              <a:rPr lang="es-ES" sz="2200" b="1" baseline="30000">
                <a:latin typeface="Arial" pitchFamily="34" charset="0"/>
                <a:cs typeface="Arial" pitchFamily="34" charset="0"/>
              </a:rPr>
              <a:t>2</a:t>
            </a:r>
            <a:r>
              <a:rPr lang="es-ES" sz="2200" b="1">
                <a:latin typeface="Arial" pitchFamily="34" charset="0"/>
                <a:cs typeface="Arial" pitchFamily="34" charset="0"/>
              </a:rPr>
              <a:t>.</a:t>
            </a:r>
            <a:endParaRPr lang="vi-VN" sz="2200" b="1">
              <a:latin typeface="Arial" pitchFamily="34" charset="0"/>
              <a:cs typeface="Arial" pitchFamily="34" charset="0"/>
            </a:endParaRPr>
          </a:p>
        </p:txBody>
      </p:sp>
      <p:sp>
        <p:nvSpPr>
          <p:cNvPr id="13" name="TextBox 12"/>
          <p:cNvSpPr txBox="1"/>
          <p:nvPr/>
        </p:nvSpPr>
        <p:spPr>
          <a:xfrm>
            <a:off x="1141411" y="3859887"/>
            <a:ext cx="10591801" cy="430887"/>
          </a:xfrm>
          <a:prstGeom prst="rect">
            <a:avLst/>
          </a:prstGeom>
          <a:noFill/>
        </p:spPr>
        <p:txBody>
          <a:bodyPr wrap="square" rtlCol="0">
            <a:spAutoFit/>
          </a:bodyPr>
          <a:lstStyle/>
          <a:p>
            <a:pPr algn="just"/>
            <a:r>
              <a:rPr lang="vi-VN" sz="2200" b="1">
                <a:latin typeface="Arial" pitchFamily="34" charset="0"/>
                <a:cs typeface="Arial" pitchFamily="34" charset="0"/>
              </a:rPr>
              <a:t>Do đó, đường tròn (C) có tâm I(1; 2) và bán kính R = 5.</a:t>
            </a:r>
          </a:p>
        </p:txBody>
      </p:sp>
      <mc:AlternateContent xmlns:mc="http://schemas.openxmlformats.org/markup-compatibility/2006" xmlns:a14="http://schemas.microsoft.com/office/drawing/2010/main">
        <mc:Choice Requires="a14">
          <p:sp>
            <p:nvSpPr>
              <p:cNvPr id="14" name="TextBox 13"/>
              <p:cNvSpPr txBox="1"/>
              <p:nvPr/>
            </p:nvSpPr>
            <p:spPr>
              <a:xfrm>
                <a:off x="914400" y="4312086"/>
                <a:ext cx="10818812" cy="801951"/>
              </a:xfrm>
              <a:prstGeom prst="rect">
                <a:avLst/>
              </a:prstGeom>
              <a:noFill/>
            </p:spPr>
            <p:txBody>
              <a:bodyPr wrap="square" rtlCol="0">
                <a:spAutoFit/>
              </a:bodyPr>
              <a:lstStyle/>
              <a:p>
                <a:pPr algn="just"/>
                <a:r>
                  <a:rPr lang="vi-VN" sz="2200" b="1" smtClean="0">
                    <a:latin typeface="Arial" pitchFamily="34" charset="0"/>
                    <a:cs typeface="Arial" pitchFamily="34" charset="0"/>
                  </a:rPr>
                  <a:t>b) Đường tròn (C') là ảnh của đường tròn (C) qua phép vị </a:t>
                </a:r>
                <a:r>
                  <a:rPr lang="vi-VN" sz="2200" b="1">
                    <a:latin typeface="Arial" pitchFamily="34" charset="0"/>
                    <a:cs typeface="Arial" pitchFamily="34" charset="0"/>
                  </a:rPr>
                  <a:t>tự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r>
                      <a:rPr lang="en-US" sz="2200" b="1" i="1" smtClean="0">
                        <a:latin typeface="Cambria Math"/>
                        <a:cs typeface="Arial" pitchFamily="34" charset="0"/>
                      </a:rPr>
                      <m:t> </m:t>
                    </m:r>
                  </m:oMath>
                </a14:m>
                <a:r>
                  <a:rPr lang="vi-VN" sz="2200" b="1" smtClean="0">
                    <a:latin typeface="Arial" pitchFamily="34" charset="0"/>
                    <a:cs typeface="Arial" pitchFamily="34" charset="0"/>
                  </a:rPr>
                  <a:t>nên </a:t>
                </a:r>
                <a:r>
                  <a:rPr lang="vi-VN" sz="2200" b="1">
                    <a:latin typeface="Arial" pitchFamily="34" charset="0"/>
                    <a:cs typeface="Arial" pitchFamily="34" charset="0"/>
                  </a:rPr>
                  <a:t>tâm I' của </a:t>
                </a:r>
                <a:r>
                  <a:rPr lang="vi-VN" sz="2200" b="1" smtClean="0">
                    <a:latin typeface="Arial" pitchFamily="34" charset="0"/>
                    <a:cs typeface="Arial" pitchFamily="34" charset="0"/>
                  </a:rPr>
                  <a:t>(</a:t>
                </a:r>
                <a:r>
                  <a:rPr lang="vi-VN" sz="2200" b="1">
                    <a:latin typeface="Arial" pitchFamily="34" charset="0"/>
                    <a:cs typeface="Arial" pitchFamily="34" charset="0"/>
                  </a:rPr>
                  <a:t>C') là ảnh của tâm I của </a:t>
                </a:r>
                <a:r>
                  <a:rPr lang="vi-VN" sz="2200" b="1" smtClean="0">
                    <a:latin typeface="Arial" pitchFamily="34" charset="0"/>
                    <a:cs typeface="Arial" pitchFamily="34" charset="0"/>
                  </a:rPr>
                  <a:t>(</a:t>
                </a:r>
                <a:r>
                  <a:rPr lang="vi-VN" sz="2200" b="1">
                    <a:latin typeface="Arial" pitchFamily="34" charset="0"/>
                    <a:cs typeface="Arial" pitchFamily="34" charset="0"/>
                  </a:rPr>
                  <a:t>C) </a:t>
                </a:r>
                <a:r>
                  <a:rPr lang="vi-VN" sz="2200" b="1" smtClean="0">
                    <a:latin typeface="Arial" pitchFamily="34" charset="0"/>
                    <a:cs typeface="Arial" pitchFamily="34" charset="0"/>
                  </a:rPr>
                  <a:t>và R</a:t>
                </a:r>
                <a:r>
                  <a:rPr lang="vi-VN" sz="2200" b="1">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2R =</a:t>
                </a:r>
                <a:r>
                  <a:rPr lang="vi-VN" sz="2200" b="1" smtClean="0">
                    <a:latin typeface="Arial" pitchFamily="34" charset="0"/>
                    <a:cs typeface="Arial" pitchFamily="34" charset="0"/>
                  </a:rPr>
                  <a:t> </a:t>
                </a:r>
                <a:r>
                  <a:rPr lang="vi-VN" sz="2200" b="1">
                    <a:latin typeface="Arial" pitchFamily="34" charset="0"/>
                    <a:cs typeface="Arial" pitchFamily="34" charset="0"/>
                  </a:rPr>
                  <a:t>2 . 5 = 10.</a:t>
                </a:r>
              </a:p>
            </p:txBody>
          </p:sp>
        </mc:Choice>
        <mc:Fallback xmlns="">
          <p:sp>
            <p:nvSpPr>
              <p:cNvPr id="14" name="TextBox 13"/>
              <p:cNvSpPr txBox="1">
                <a:spLocks noRot="1" noChangeAspect="1" noMove="1" noResize="1" noEditPoints="1" noAdjustHandles="1" noChangeArrowheads="1" noChangeShapeType="1" noTextEdit="1"/>
              </p:cNvSpPr>
              <p:nvPr/>
            </p:nvSpPr>
            <p:spPr>
              <a:xfrm>
                <a:off x="914400" y="4312086"/>
                <a:ext cx="10818812" cy="801951"/>
              </a:xfrm>
              <a:prstGeom prst="rect">
                <a:avLst/>
              </a:prstGeom>
              <a:blipFill rotWithShape="1">
                <a:blip r:embed="rId8"/>
                <a:stretch>
                  <a:fillRect l="-676" t="-4545" r="-732" b="-14394"/>
                </a:stretch>
              </a:blipFill>
            </p:spPr>
            <p:txBody>
              <a:bodyPr/>
              <a:lstStyle/>
              <a:p>
                <a:r>
                  <a:rPr lang="en-US">
                    <a:noFill/>
                  </a:rPr>
                  <a:t> </a:t>
                </a:r>
              </a:p>
            </p:txBody>
          </p:sp>
        </mc:Fallback>
      </mc:AlternateContent>
      <p:sp>
        <p:nvSpPr>
          <p:cNvPr id="17" name="TextBox 16"/>
          <p:cNvSpPr txBox="1"/>
          <p:nvPr/>
        </p:nvSpPr>
        <p:spPr>
          <a:xfrm>
            <a:off x="1141411" y="5114037"/>
            <a:ext cx="1219201"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28466403"/>
              </p:ext>
            </p:extLst>
          </p:nvPr>
        </p:nvGraphicFramePr>
        <p:xfrm>
          <a:off x="2360612" y="5028987"/>
          <a:ext cx="3594100" cy="544512"/>
        </p:xfrm>
        <a:graphic>
          <a:graphicData uri="http://schemas.openxmlformats.org/presentationml/2006/ole">
            <mc:AlternateContent xmlns:mc="http://schemas.openxmlformats.org/markup-compatibility/2006">
              <mc:Choice xmlns:v="urn:schemas-microsoft-com:vml" Requires="v">
                <p:oleObj spid="_x0000_s28709" name="Equation" r:id="rId9" imgW="1676160" imgH="253800" progId="Equation.DSMT4">
                  <p:embed/>
                </p:oleObj>
              </mc:Choice>
              <mc:Fallback>
                <p:oleObj name="Equation" r:id="rId9" imgW="1676160" imgH="253800" progId="Equation.DSMT4">
                  <p:embed/>
                  <p:pic>
                    <p:nvPicPr>
                      <p:cNvPr id="0" name="Object 2"/>
                      <p:cNvPicPr>
                        <a:picLocks noChangeAspect="1" noChangeArrowheads="1"/>
                      </p:cNvPicPr>
                      <p:nvPr/>
                    </p:nvPicPr>
                    <p:blipFill>
                      <a:blip r:embed="rId10"/>
                      <a:srcRect/>
                      <a:stretch>
                        <a:fillRect/>
                      </a:stretch>
                    </p:blipFill>
                    <p:spPr bwMode="auto">
                      <a:xfrm>
                        <a:off x="2360612" y="5028987"/>
                        <a:ext cx="3594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141411" y="5486400"/>
                <a:ext cx="9906001" cy="500009"/>
              </a:xfrm>
              <a:prstGeom prst="rect">
                <a:avLst/>
              </a:prstGeom>
              <a:noFill/>
            </p:spPr>
            <p:txBody>
              <a:bodyPr wrap="square" rtlCol="0">
                <a:spAutoFit/>
              </a:bodyPr>
              <a:lstStyle/>
              <a:p>
                <a:pPr algn="just"/>
                <a:r>
                  <a:rPr lang="en-US" sz="2200" b="1" smtClean="0">
                    <a:latin typeface="Arial" pitchFamily="34" charset="0"/>
                    <a:cs typeface="Arial" pitchFamily="34" charset="0"/>
                  </a:rPr>
                  <a:t>Vì I' là ảnh của I qua phép vị tự </a:t>
                </a:r>
                <a14:m>
                  <m:oMath xmlns:m="http://schemas.openxmlformats.org/officeDocument/2006/math">
                    <m:sSub>
                      <m:sSubPr>
                        <m:ctrlPr>
                          <a:rPr lang="vi-VN"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𝑨</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en-US" sz="2200" b="1" smtClean="0">
                    <a:latin typeface="Arial" pitchFamily="34" charset="0"/>
                    <a:cs typeface="Arial" pitchFamily="34" charset="0"/>
                  </a:rPr>
                  <a:t>nên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𝑨𝑰</m:t>
                        </m:r>
                        <m:r>
                          <a:rPr lang="en-US" sz="2200" b="1" i="1" smtClean="0">
                            <a:latin typeface="Cambria Math"/>
                            <a:cs typeface="Arial" pitchFamily="34" charset="0"/>
                          </a:rPr>
                          <m:t>′</m:t>
                        </m:r>
                      </m:e>
                    </m:acc>
                    <m:r>
                      <a:rPr lang="en-US" sz="2200" b="1" i="1" smtClean="0">
                        <a:latin typeface="Cambria Math"/>
                        <a:cs typeface="Arial" pitchFamily="34" charset="0"/>
                      </a:rPr>
                      <m:t>=</m:t>
                    </m:r>
                    <m:r>
                      <a:rPr lang="en-US" sz="2200" b="1" i="1" smtClean="0">
                        <a:latin typeface="Cambria Math"/>
                        <a:cs typeface="Arial" pitchFamily="34" charset="0"/>
                      </a:rPr>
                      <m:t>𝟐</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𝑨𝑰</m:t>
                        </m:r>
                      </m:e>
                    </m:acc>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41411" y="5486400"/>
                <a:ext cx="9906001" cy="500009"/>
              </a:xfrm>
              <a:prstGeom prst="rect">
                <a:avLst/>
              </a:prstGeom>
              <a:blipFill rotWithShape="1">
                <a:blip r:embed="rId11"/>
                <a:stretch>
                  <a:fillRect l="-738" b="-18293"/>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2349917892"/>
              </p:ext>
            </p:extLst>
          </p:nvPr>
        </p:nvGraphicFramePr>
        <p:xfrm>
          <a:off x="2513012" y="5858452"/>
          <a:ext cx="2550102" cy="990023"/>
        </p:xfrm>
        <a:graphic>
          <a:graphicData uri="http://schemas.openxmlformats.org/presentationml/2006/ole">
            <mc:AlternateContent xmlns:mc="http://schemas.openxmlformats.org/markup-compatibility/2006">
              <mc:Choice xmlns:v="urn:schemas-microsoft-com:vml" Requires="v">
                <p:oleObj spid="_x0000_s28710" name="Equation" r:id="rId12" imgW="1307880" imgH="507960" progId="Equation.DSMT4">
                  <p:embed/>
                </p:oleObj>
              </mc:Choice>
              <mc:Fallback>
                <p:oleObj name="Equation" r:id="rId12" imgW="1307880" imgH="507960" progId="Equation.DSMT4">
                  <p:embed/>
                  <p:pic>
                    <p:nvPicPr>
                      <p:cNvPr id="0" name=""/>
                      <p:cNvPicPr>
                        <a:picLocks noChangeAspect="1" noChangeArrowheads="1"/>
                      </p:cNvPicPr>
                      <p:nvPr/>
                    </p:nvPicPr>
                    <p:blipFill>
                      <a:blip r:embed="rId13"/>
                      <a:srcRect/>
                      <a:stretch>
                        <a:fillRect/>
                      </a:stretch>
                    </p:blipFill>
                    <p:spPr bwMode="auto">
                      <a:xfrm>
                        <a:off x="2513012" y="5858452"/>
                        <a:ext cx="2550102" cy="9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43823766"/>
              </p:ext>
            </p:extLst>
          </p:nvPr>
        </p:nvGraphicFramePr>
        <p:xfrm>
          <a:off x="5478462" y="5867400"/>
          <a:ext cx="1535112" cy="990600"/>
        </p:xfrm>
        <a:graphic>
          <a:graphicData uri="http://schemas.openxmlformats.org/presentationml/2006/ole">
            <mc:AlternateContent xmlns:mc="http://schemas.openxmlformats.org/markup-compatibility/2006">
              <mc:Choice xmlns:v="urn:schemas-microsoft-com:vml" Requires="v">
                <p:oleObj spid="_x0000_s28711" name="Equation" r:id="rId14" imgW="787320" imgH="507960" progId="Equation.DSMT4">
                  <p:embed/>
                </p:oleObj>
              </mc:Choice>
              <mc:Fallback>
                <p:oleObj name="Equation" r:id="rId14" imgW="787320" imgH="507960" progId="Equation.DSMT4">
                  <p:embed/>
                  <p:pic>
                    <p:nvPicPr>
                      <p:cNvPr id="0" name=""/>
                      <p:cNvPicPr>
                        <a:picLocks noChangeAspect="1" noChangeArrowheads="1"/>
                      </p:cNvPicPr>
                      <p:nvPr/>
                    </p:nvPicPr>
                    <p:blipFill>
                      <a:blip r:embed="rId15"/>
                      <a:srcRect/>
                      <a:stretch>
                        <a:fillRect/>
                      </a:stretch>
                    </p:blipFill>
                    <p:spPr bwMode="auto">
                      <a:xfrm>
                        <a:off x="5478462" y="5867400"/>
                        <a:ext cx="15351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8171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38"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09600"/>
            <a:ext cx="11582401" cy="2347415"/>
            <a:chOff x="150812" y="722195"/>
            <a:chExt cx="11582401" cy="2347415"/>
          </a:xfrm>
        </p:grpSpPr>
        <p:sp>
          <p:nvSpPr>
            <p:cNvPr id="8" name="Rounded Rectangle 7"/>
            <p:cNvSpPr/>
            <p:nvPr/>
          </p:nvSpPr>
          <p:spPr>
            <a:xfrm>
              <a:off x="1979613" y="750769"/>
              <a:ext cx="9753600" cy="231884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722195"/>
                  <a:ext cx="9372600" cy="234741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toạ độ Oxy, cho </a:t>
                  </a:r>
                  <a:r>
                    <a:rPr lang="vi-VN" b="1" smtClean="0">
                      <a:latin typeface="Arial" pitchFamily="34" charset="0"/>
                      <a:cs typeface="Arial" pitchFamily="34" charset="0"/>
                    </a:rPr>
                    <a:t>đường tròn</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(C)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endParaRPr lang="en-US" b="1" smtClean="0">
                    <a:latin typeface="Arial" pitchFamily="34" charset="0"/>
                    <a:cs typeface="Arial" pitchFamily="34" charset="0"/>
                  </a:endParaRP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a:t>
                  </a:r>
                </a:p>
                <a:p>
                  <a:pPr marL="514350" indent="-514350">
                    <a:buAutoNum type="alphaLcPeriod"/>
                  </a:pPr>
                  <a:r>
                    <a:rPr lang="en-US" b="1" smtClean="0">
                      <a:latin typeface="Arial" pitchFamily="34" charset="0"/>
                      <a:cs typeface="Arial" pitchFamily="34" charset="0"/>
                    </a:rPr>
                    <a:t>Tìm tâm I’ và bán kính R’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(C) qua phép vị tự tâm A(3;5), tỉ số 2</a:t>
                  </a:r>
                </a:p>
                <a:p>
                  <a:pPr marL="514350" indent="-514350">
                    <a:buAutoNum type="alphaLcPeriod"/>
                  </a:pPr>
                  <a:r>
                    <a:rPr lang="en-US" b="1" smtClean="0">
                      <a:latin typeface="Arial" pitchFamily="34" charset="0"/>
                      <a:cs typeface="Arial" pitchFamily="34" charset="0"/>
                    </a:rPr>
                    <a:t>Viết p</a:t>
                  </a:r>
                  <a:r>
                    <a:rPr lang="vi-VN" b="1" smtClean="0">
                      <a:latin typeface="Arial" pitchFamily="34" charset="0"/>
                      <a:cs typeface="Arial" pitchFamily="34" charset="0"/>
                    </a:rPr>
                    <a:t>hương trình</a:t>
                  </a:r>
                  <a:r>
                    <a:rPr lang="en-US" b="1" smtClean="0">
                      <a:latin typeface="Arial" pitchFamily="34" charset="0"/>
                      <a:cs typeface="Arial" pitchFamily="34" charset="0"/>
                    </a:rPr>
                    <a:t> của (C’)</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722195"/>
                  <a:ext cx="9372600" cy="2347415"/>
                </a:xfrm>
                <a:prstGeom prst="rect">
                  <a:avLst/>
                </a:prstGeom>
                <a:blipFill rotWithShape="1">
                  <a:blip r:embed="rId4"/>
                  <a:stretch>
                    <a:fillRect l="-716" t="-1299" b="-4416"/>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2" name="TextBox 11"/>
          <p:cNvSpPr txBox="1"/>
          <p:nvPr/>
        </p:nvSpPr>
        <p:spPr>
          <a:xfrm>
            <a:off x="2666207" y="3555087"/>
            <a:ext cx="5865811" cy="430887"/>
          </a:xfrm>
          <a:prstGeom prst="rect">
            <a:avLst/>
          </a:prstGeom>
          <a:noFill/>
        </p:spPr>
        <p:txBody>
          <a:bodyPr wrap="square" rtlCol="0">
            <a:spAutoFit/>
          </a:bodyPr>
          <a:lstStyle/>
          <a:p>
            <a:pPr algn="just"/>
            <a:r>
              <a:rPr lang="pt-BR" sz="2200" b="1">
                <a:latin typeface="Arial" pitchFamily="34" charset="0"/>
                <a:cs typeface="Arial" pitchFamily="34" charset="0"/>
              </a:rPr>
              <a:t>Vậy I'(– 1; – 1) và R' = 10.</a:t>
            </a:r>
            <a:endParaRPr lang="vi-VN" sz="2200" b="1">
              <a:latin typeface="Arial" pitchFamily="34" charset="0"/>
              <a:cs typeface="Arial" pitchFamily="34" charset="0"/>
            </a:endParaRPr>
          </a:p>
        </p:txBody>
      </p:sp>
      <p:sp>
        <p:nvSpPr>
          <p:cNvPr id="14" name="TextBox 13"/>
          <p:cNvSpPr txBox="1"/>
          <p:nvPr/>
        </p:nvSpPr>
        <p:spPr>
          <a:xfrm>
            <a:off x="2360612" y="4038600"/>
            <a:ext cx="8228012" cy="430887"/>
          </a:xfrm>
          <a:prstGeom prst="rect">
            <a:avLst/>
          </a:prstGeom>
          <a:noFill/>
        </p:spPr>
        <p:txBody>
          <a:bodyPr wrap="square" rtlCol="0">
            <a:spAutoFit/>
          </a:bodyPr>
          <a:lstStyle/>
          <a:p>
            <a:r>
              <a:rPr lang="vi-VN" sz="2200" b="1">
                <a:latin typeface="Arial" pitchFamily="34" charset="0"/>
                <a:cs typeface="Arial" pitchFamily="34" charset="0"/>
              </a:rPr>
              <a:t>c) Phương trình đường tròn (C') là </a:t>
            </a:r>
            <a:r>
              <a:rPr lang="vi-VN" sz="2200" b="1">
                <a:solidFill>
                  <a:schemeClr val="accent2">
                    <a:lumMod val="75000"/>
                  </a:schemeClr>
                </a:solidFill>
                <a:latin typeface="Arial" pitchFamily="34" charset="0"/>
                <a:cs typeface="Arial" pitchFamily="34" charset="0"/>
              </a:rPr>
              <a:t>(x + 1)</a:t>
            </a:r>
            <a:r>
              <a:rPr lang="vi-VN" sz="2200" b="1" baseline="30000">
                <a:solidFill>
                  <a:schemeClr val="accent2">
                    <a:lumMod val="75000"/>
                  </a:schemeClr>
                </a:solidFill>
                <a:latin typeface="Arial" pitchFamily="34" charset="0"/>
                <a:cs typeface="Arial" pitchFamily="34" charset="0"/>
              </a:rPr>
              <a:t>2</a:t>
            </a:r>
            <a:r>
              <a:rPr lang="vi-VN" sz="2200" b="1">
                <a:solidFill>
                  <a:schemeClr val="accent2">
                    <a:lumMod val="75000"/>
                  </a:schemeClr>
                </a:solidFill>
                <a:latin typeface="Arial" pitchFamily="34" charset="0"/>
                <a:cs typeface="Arial" pitchFamily="34" charset="0"/>
              </a:rPr>
              <a:t> + (y + 1)</a:t>
            </a:r>
            <a:r>
              <a:rPr lang="vi-VN" sz="2200" b="1" baseline="30000">
                <a:solidFill>
                  <a:schemeClr val="accent2">
                    <a:lumMod val="75000"/>
                  </a:schemeClr>
                </a:solidFill>
                <a:latin typeface="Arial" pitchFamily="34" charset="0"/>
                <a:cs typeface="Arial" pitchFamily="34" charset="0"/>
              </a:rPr>
              <a:t>2</a:t>
            </a:r>
            <a:r>
              <a:rPr lang="vi-VN" sz="2200" b="1">
                <a:solidFill>
                  <a:schemeClr val="accent2">
                    <a:lumMod val="75000"/>
                  </a:schemeClr>
                </a:solidFill>
                <a:latin typeface="Arial" pitchFamily="34" charset="0"/>
                <a:cs typeface="Arial" pitchFamily="34" charset="0"/>
              </a:rPr>
              <a:t> = 100. </a:t>
            </a:r>
          </a:p>
        </p:txBody>
      </p:sp>
    </p:spTree>
    <p:extLst>
      <p:ext uri="{BB962C8B-B14F-4D97-AF65-F5344CB8AC3E}">
        <p14:creationId xmlns:p14="http://schemas.microsoft.com/office/powerpoint/2010/main" val="8027598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92" y="24348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447213" y="2895600"/>
                <a:ext cx="8466597" cy="461665"/>
              </a:xfrm>
              <a:prstGeom prst="rect">
                <a:avLst/>
              </a:prstGeom>
              <a:noFill/>
            </p:spPr>
            <p:txBody>
              <a:bodyPr wrap="square" rtlCol="0">
                <a:spAutoFit/>
              </a:bodyPr>
              <a:lstStyle/>
              <a:p>
                <a:pPr algn="just"/>
                <a:r>
                  <a:rPr lang="en-US" b="1" smtClean="0">
                    <a:latin typeface="Arial" pitchFamily="34" charset="0"/>
                    <a:cs typeface="Arial" pitchFamily="34" charset="0"/>
                  </a:rPr>
                  <a:t>Gọi M là trung điểm của BC . Vì G là trọng tâm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nên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3" y="2895600"/>
                <a:ext cx="8466597" cy="461665"/>
              </a:xfrm>
              <a:prstGeom prst="rect">
                <a:avLst/>
              </a:prstGeom>
              <a:blipFill rotWithShape="1">
                <a:blip r:embed="rId5"/>
                <a:stretch>
                  <a:fillRect l="-1080" t="-9211" b="-30263"/>
                </a:stretch>
              </a:blipFill>
            </p:spPr>
            <p:txBody>
              <a:bodyPr/>
              <a:lstStyle/>
              <a:p>
                <a:r>
                  <a:rPr lang="en-US">
                    <a:noFill/>
                  </a:rPr>
                  <a:t> </a:t>
                </a:r>
              </a:p>
            </p:txBody>
          </p:sp>
        </mc:Fallback>
      </mc:AlternateContent>
      <p:grpSp>
        <p:nvGrpSpPr>
          <p:cNvPr id="2" name="Group 1"/>
          <p:cNvGrpSpPr/>
          <p:nvPr/>
        </p:nvGrpSpPr>
        <p:grpSpPr>
          <a:xfrm>
            <a:off x="150376" y="647700"/>
            <a:ext cx="11735236" cy="1690565"/>
            <a:chOff x="150376" y="733406"/>
            <a:chExt cx="11735236" cy="1690565"/>
          </a:xfrm>
        </p:grpSpPr>
        <p:sp>
          <p:nvSpPr>
            <p:cNvPr id="8" name="Rounded Rectangle 7"/>
            <p:cNvSpPr/>
            <p:nvPr/>
          </p:nvSpPr>
          <p:spPr>
            <a:xfrm>
              <a:off x="1742930" y="764984"/>
              <a:ext cx="10142682" cy="16589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(O, R) và 2 điểm phân biệt B, C sao cho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BC và (O,R) không có điểm chung. Cho điểm A thay đổi trên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(O,R). Chứng minh rằng trọng tâm G của tam giác ABC thuộc một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cố định.</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513591" y="4110335"/>
            <a:ext cx="8781221" cy="461665"/>
          </a:xfrm>
          <a:prstGeom prst="rect">
            <a:avLst/>
          </a:prstGeom>
          <a:noFill/>
        </p:spPr>
        <p:txBody>
          <a:bodyPr wrap="square" rtlCol="0">
            <a:spAutoFit/>
          </a:bodyPr>
          <a:lstStyle/>
          <a:p>
            <a:pPr algn="just"/>
            <a:r>
              <a:rPr lang="en-US" b="1" smtClean="0">
                <a:latin typeface="Arial" pitchFamily="34" charset="0"/>
                <a:cs typeface="Arial" pitchFamily="34" charset="0"/>
              </a:rPr>
              <a:t>Do đó phép vị tự tâm M, tỉ số 1/3 biến điểm A thành điểm G</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08352501"/>
              </p:ext>
            </p:extLst>
          </p:nvPr>
        </p:nvGraphicFramePr>
        <p:xfrm>
          <a:off x="3983192" y="3370905"/>
          <a:ext cx="1394638" cy="743895"/>
        </p:xfrm>
        <a:graphic>
          <a:graphicData uri="http://schemas.openxmlformats.org/presentationml/2006/ole">
            <mc:AlternateContent xmlns:mc="http://schemas.openxmlformats.org/markup-compatibility/2006">
              <mc:Choice xmlns:v="urn:schemas-microsoft-com:vml" Requires="v">
                <p:oleObj spid="_x0000_s21535" name="Equation" r:id="rId8" imgW="787320" imgH="419040" progId="Equation.DSMT4">
                  <p:embed/>
                </p:oleObj>
              </mc:Choice>
              <mc:Fallback>
                <p:oleObj name="Equation" r:id="rId8" imgW="787320" imgH="419040" progId="Equation.DSMT4">
                  <p:embed/>
                  <p:pic>
                    <p:nvPicPr>
                      <p:cNvPr id="0" name=""/>
                      <p:cNvPicPr>
                        <a:picLocks noChangeAspect="1" noChangeArrowheads="1"/>
                      </p:cNvPicPr>
                      <p:nvPr/>
                    </p:nvPicPr>
                    <p:blipFill>
                      <a:blip r:embed="rId9"/>
                      <a:srcRect/>
                      <a:stretch>
                        <a:fillRect/>
                      </a:stretch>
                    </p:blipFill>
                    <p:spPr bwMode="auto">
                      <a:xfrm>
                        <a:off x="3983192" y="3370905"/>
                        <a:ext cx="1394638" cy="7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9294812" y="2443469"/>
            <a:ext cx="2514600" cy="3042931"/>
            <a:chOff x="9294812" y="2443469"/>
            <a:chExt cx="2514600" cy="3042931"/>
          </a:xfrm>
        </p:grpSpPr>
        <p:pic>
          <p:nvPicPr>
            <p:cNvPr id="2150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94812" y="2443469"/>
              <a:ext cx="2514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841767" y="51478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1.46</a:t>
              </a:r>
              <a:endParaRPr lang="en-US" sz="1600" b="1">
                <a:solidFill>
                  <a:srgbClr val="FF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5" name="TextBox 24"/>
              <p:cNvSpPr txBox="1"/>
              <p:nvPr/>
            </p:nvSpPr>
            <p:spPr>
              <a:xfrm>
                <a:off x="513590" y="4704723"/>
                <a:ext cx="8400221" cy="1010277"/>
              </a:xfrm>
              <a:prstGeom prst="rect">
                <a:avLst/>
              </a:prstGeom>
              <a:noFill/>
            </p:spPr>
            <p:txBody>
              <a:bodyPr wrap="square" rtlCol="0">
                <a:spAutoFit/>
              </a:bodyPr>
              <a:lstStyle/>
              <a:p>
                <a:pPr algn="just"/>
                <a:r>
                  <a:rPr lang="en-US" b="1" smtClean="0">
                    <a:latin typeface="Arial" pitchFamily="34" charset="0"/>
                    <a:cs typeface="Arial" pitchFamily="34" charset="0"/>
                  </a:rPr>
                  <a:t>Mặt khác, A thuộc (O,R) nên G cũng thuộc (O’,R’) là ảnh của </a:t>
                </a:r>
                <a:r>
                  <a:rPr lang="vi-VN" b="1" smtClean="0">
                    <a:latin typeface="Arial" pitchFamily="34" charset="0"/>
                    <a:cs typeface="Arial" pitchFamily="34" charset="0"/>
                  </a:rPr>
                  <a:t>đường tròn</a:t>
                </a:r>
                <a:r>
                  <a:rPr lang="en-US" b="1" smtClean="0">
                    <a:latin typeface="Arial" pitchFamily="34" charset="0"/>
                    <a:cs typeface="Arial" pitchFamily="34" charset="0"/>
                  </a:rPr>
                  <a:t> (O,R) qua phép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𝑽</m:t>
                        </m:r>
                      </m:e>
                      <m:sub>
                        <m:r>
                          <a:rPr lang="en-US" b="1" i="1" smtClean="0">
                            <a:latin typeface="Cambria Math"/>
                            <a:cs typeface="Arial" pitchFamily="34" charset="0"/>
                          </a:rPr>
                          <m:t>(</m:t>
                        </m:r>
                        <m:r>
                          <a:rPr lang="en-US" b="1" i="1" smtClean="0">
                            <a:latin typeface="Cambria Math"/>
                            <a:cs typeface="Arial" pitchFamily="34" charset="0"/>
                          </a:rPr>
                          <m:t>𝑴</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𝟑</m:t>
                            </m:r>
                          </m:den>
                        </m:f>
                        <m:r>
                          <a:rPr lang="en-US" b="1" i="1" smtClean="0">
                            <a:latin typeface="Cambria Math"/>
                            <a:cs typeface="Arial" pitchFamily="34" charset="0"/>
                          </a:rPr>
                          <m:t>)</m:t>
                        </m:r>
                      </m:sub>
                    </m:sSub>
                  </m:oMath>
                </a14:m>
                <a:endParaRPr lang="vi-VN" b="1">
                  <a:solidFill>
                    <a:schemeClr val="accent2">
                      <a:lumMod val="75000"/>
                    </a:schemeClr>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3590" y="4704723"/>
                <a:ext cx="8400221" cy="1010277"/>
              </a:xfrm>
              <a:prstGeom prst="rect">
                <a:avLst/>
              </a:prstGeom>
              <a:blipFill rotWithShape="1">
                <a:blip r:embed="rId11"/>
                <a:stretch>
                  <a:fillRect l="-1089" t="-4217" r="-1161" b="-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31422" y="5662032"/>
                <a:ext cx="8400221" cy="1195968"/>
              </a:xfrm>
              <a:prstGeom prst="rect">
                <a:avLst/>
              </a:prstGeom>
              <a:noFill/>
            </p:spPr>
            <p:txBody>
              <a:bodyPr wrap="square" rtlCol="0">
                <a:spAutoFit/>
              </a:bodyPr>
              <a:lstStyle/>
              <a:p>
                <a:pPr algn="just"/>
                <a:r>
                  <a:rPr lang="en-US" b="1" smtClean="0">
                    <a:solidFill>
                      <a:schemeClr val="tx1"/>
                    </a:solidFill>
                    <a:latin typeface="Arial" pitchFamily="34" charset="0"/>
                    <a:cs typeface="Arial" pitchFamily="34" charset="0"/>
                  </a:rPr>
                  <a:t>Với </a:t>
                </a:r>
                <a14:m>
                  <m:oMath xmlns:m="http://schemas.openxmlformats.org/officeDocument/2006/math">
                    <m:sSup>
                      <m:sSupPr>
                        <m:ctrlPr>
                          <a:rPr lang="en-US" b="1" i="1" smtClean="0">
                            <a:solidFill>
                              <a:schemeClr val="tx1"/>
                            </a:solidFill>
                            <a:latin typeface="Cambria Math"/>
                            <a:cs typeface="Arial" pitchFamily="34" charset="0"/>
                          </a:rPr>
                        </m:ctrlPr>
                      </m:sSupPr>
                      <m:e>
                        <m:r>
                          <a:rPr lang="en-US" b="1" i="1" smtClean="0">
                            <a:solidFill>
                              <a:schemeClr val="tx1"/>
                            </a:solidFill>
                            <a:latin typeface="Cambria Math"/>
                            <a:cs typeface="Arial" pitchFamily="34" charset="0"/>
                          </a:rPr>
                          <m:t>𝑹</m:t>
                        </m:r>
                      </m:e>
                      <m:sup>
                        <m:r>
                          <a:rPr lang="en-US" b="1" i="1" smtClean="0">
                            <a:solidFill>
                              <a:schemeClr val="tx1"/>
                            </a:solidFill>
                            <a:latin typeface="Cambria Math"/>
                            <a:cs typeface="Arial" pitchFamily="34" charset="0"/>
                          </a:rPr>
                          <m:t>′</m:t>
                        </m:r>
                      </m:sup>
                    </m:sSup>
                    <m:r>
                      <a:rPr lang="en-US" b="1" i="1" smtClean="0">
                        <a:solidFill>
                          <a:schemeClr val="tx1"/>
                        </a:solidFill>
                        <a:latin typeface="Cambria Math"/>
                        <a:cs typeface="Arial" pitchFamily="34" charset="0"/>
                      </a:rPr>
                      <m:t>=</m:t>
                    </m:r>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𝟏</m:t>
                        </m:r>
                      </m:num>
                      <m:den>
                        <m:r>
                          <a:rPr lang="en-US" b="1" i="1" smtClean="0">
                            <a:solidFill>
                              <a:schemeClr val="tx1"/>
                            </a:solidFill>
                            <a:latin typeface="Cambria Math"/>
                            <a:cs typeface="Arial" pitchFamily="34" charset="0"/>
                          </a:rPr>
                          <m:t>𝟑</m:t>
                        </m:r>
                      </m:den>
                    </m:f>
                    <m:r>
                      <a:rPr lang="en-US" b="1" i="1" smtClean="0">
                        <a:solidFill>
                          <a:schemeClr val="tx1"/>
                        </a:solidFill>
                        <a:latin typeface="Cambria Math"/>
                        <a:cs typeface="Arial" pitchFamily="34" charset="0"/>
                      </a:rPr>
                      <m:t>𝑹</m:t>
                    </m:r>
                  </m:oMath>
                </a14:m>
                <a:r>
                  <a:rPr lang="en-US" b="1" smtClean="0">
                    <a:solidFill>
                      <a:schemeClr val="tx1"/>
                    </a:solidFill>
                    <a:latin typeface="Arial" pitchFamily="34" charset="0"/>
                    <a:cs typeface="Arial" pitchFamily="34" charset="0"/>
                  </a:rPr>
                  <a:t> và O’ là ảnh của O qua </a:t>
                </a:r>
                <a14:m>
                  <m:oMath xmlns:m="http://schemas.openxmlformats.org/officeDocument/2006/math">
                    <m:sSub>
                      <m:sSubPr>
                        <m:ctrlPr>
                          <a:rPr lang="en-US" b="1" i="1">
                            <a:solidFill>
                              <a:schemeClr val="tx1"/>
                            </a:solidFill>
                            <a:latin typeface="Cambria Math"/>
                            <a:cs typeface="Arial" pitchFamily="34" charset="0"/>
                          </a:rPr>
                        </m:ctrlPr>
                      </m:sSubPr>
                      <m:e>
                        <m:r>
                          <a:rPr lang="en-US" b="1" i="1">
                            <a:solidFill>
                              <a:schemeClr val="tx1"/>
                            </a:solidFill>
                            <a:latin typeface="Cambria Math"/>
                            <a:cs typeface="Arial" pitchFamily="34" charset="0"/>
                          </a:rPr>
                          <m:t>𝑽</m:t>
                        </m:r>
                      </m:e>
                      <m:sub>
                        <m:r>
                          <a:rPr lang="en-US" b="1" i="1">
                            <a:solidFill>
                              <a:schemeClr val="tx1"/>
                            </a:solidFill>
                            <a:latin typeface="Cambria Math"/>
                            <a:cs typeface="Arial" pitchFamily="34" charset="0"/>
                          </a:rPr>
                          <m:t>(</m:t>
                        </m:r>
                        <m:r>
                          <a:rPr lang="en-US" b="1" i="1">
                            <a:solidFill>
                              <a:schemeClr val="tx1"/>
                            </a:solidFill>
                            <a:latin typeface="Cambria Math"/>
                            <a:cs typeface="Arial" pitchFamily="34" charset="0"/>
                          </a:rPr>
                          <m:t>𝑴</m:t>
                        </m:r>
                        <m:r>
                          <a:rPr lang="en-US" b="1" i="1">
                            <a:solidFill>
                              <a:schemeClr val="tx1"/>
                            </a:solidFill>
                            <a:latin typeface="Cambria Math"/>
                            <a:cs typeface="Arial" pitchFamily="34" charset="0"/>
                          </a:rPr>
                          <m:t>,</m:t>
                        </m:r>
                        <m:f>
                          <m:fPr>
                            <m:ctrlPr>
                              <a:rPr lang="en-US" b="1" i="1">
                                <a:solidFill>
                                  <a:schemeClr val="tx1"/>
                                </a:solidFill>
                                <a:latin typeface="Cambria Math"/>
                                <a:cs typeface="Arial" pitchFamily="34" charset="0"/>
                              </a:rPr>
                            </m:ctrlPr>
                          </m:fPr>
                          <m:num>
                            <m:r>
                              <a:rPr lang="en-US" b="1" i="1">
                                <a:solidFill>
                                  <a:schemeClr val="tx1"/>
                                </a:solidFill>
                                <a:latin typeface="Cambria Math"/>
                                <a:cs typeface="Arial" pitchFamily="34" charset="0"/>
                              </a:rPr>
                              <m:t>𝟏</m:t>
                            </m:r>
                          </m:num>
                          <m:den>
                            <m:r>
                              <a:rPr lang="en-US" b="1" i="1">
                                <a:solidFill>
                                  <a:schemeClr val="tx1"/>
                                </a:solidFill>
                                <a:latin typeface="Cambria Math"/>
                                <a:cs typeface="Arial" pitchFamily="34" charset="0"/>
                              </a:rPr>
                              <m:t>𝟑</m:t>
                            </m:r>
                          </m:den>
                        </m:f>
                        <m:r>
                          <a:rPr lang="en-US" b="1" i="1">
                            <a:solidFill>
                              <a:schemeClr val="tx1"/>
                            </a:solidFill>
                            <a:latin typeface="Cambria Math"/>
                            <a:cs typeface="Arial" pitchFamily="34" charset="0"/>
                          </a:rPr>
                          <m:t>)</m:t>
                        </m:r>
                      </m:sub>
                    </m:sSub>
                  </m:oMath>
                </a14:m>
                <a:r>
                  <a:rPr lang="en-US" b="1" smtClean="0">
                    <a:solidFill>
                      <a:schemeClr val="tx1"/>
                    </a:solidFill>
                    <a:latin typeface="Arial" pitchFamily="34" charset="0"/>
                    <a:cs typeface="Arial" pitchFamily="34" charset="0"/>
                  </a:rPr>
                  <a:t> nên được xác định bởi </a:t>
                </a:r>
                <a14:m>
                  <m:oMath xmlns:m="http://schemas.openxmlformats.org/officeDocument/2006/math">
                    <m:acc>
                      <m:accPr>
                        <m:chr m:val="⃗"/>
                        <m:ctrlPr>
                          <a:rPr lang="en-US" b="1" i="1" smtClean="0">
                            <a:solidFill>
                              <a:schemeClr val="tx1"/>
                            </a:solidFill>
                            <a:latin typeface="Cambria Math"/>
                            <a:cs typeface="Arial" pitchFamily="34" charset="0"/>
                          </a:rPr>
                        </m:ctrlPr>
                      </m:accPr>
                      <m:e>
                        <m:r>
                          <a:rPr lang="en-US" b="1" i="1" smtClean="0">
                            <a:solidFill>
                              <a:schemeClr val="tx1"/>
                            </a:solidFill>
                            <a:latin typeface="Cambria Math"/>
                            <a:cs typeface="Arial" pitchFamily="34" charset="0"/>
                          </a:rPr>
                          <m:t>𝑴𝑶</m:t>
                        </m:r>
                        <m:r>
                          <a:rPr lang="en-US" b="1" i="1" smtClean="0">
                            <a:solidFill>
                              <a:schemeClr val="tx1"/>
                            </a:solidFill>
                            <a:latin typeface="Cambria Math"/>
                            <a:cs typeface="Arial" pitchFamily="34" charset="0"/>
                          </a:rPr>
                          <m:t>′</m:t>
                        </m:r>
                      </m:e>
                    </m:acc>
                    <m:r>
                      <a:rPr lang="en-US" b="1" i="1" smtClean="0">
                        <a:solidFill>
                          <a:schemeClr val="tx1"/>
                        </a:solidFill>
                        <a:latin typeface="Cambria Math"/>
                        <a:cs typeface="Arial" pitchFamily="34" charset="0"/>
                      </a:rPr>
                      <m:t>=</m:t>
                    </m:r>
                    <m:f>
                      <m:fPr>
                        <m:ctrlPr>
                          <a:rPr lang="en-US" b="1" i="1" smtClean="0">
                            <a:solidFill>
                              <a:schemeClr val="tx1"/>
                            </a:solidFill>
                            <a:latin typeface="Cambria Math"/>
                            <a:cs typeface="Arial" pitchFamily="34" charset="0"/>
                          </a:rPr>
                        </m:ctrlPr>
                      </m:fPr>
                      <m:num>
                        <m:r>
                          <a:rPr lang="en-US" b="1" i="1" smtClean="0">
                            <a:solidFill>
                              <a:schemeClr val="tx1"/>
                            </a:solidFill>
                            <a:latin typeface="Cambria Math"/>
                            <a:cs typeface="Arial" pitchFamily="34" charset="0"/>
                          </a:rPr>
                          <m:t>𝟏</m:t>
                        </m:r>
                      </m:num>
                      <m:den>
                        <m:r>
                          <a:rPr lang="en-US" b="1" i="1" smtClean="0">
                            <a:solidFill>
                              <a:schemeClr val="tx1"/>
                            </a:solidFill>
                            <a:latin typeface="Cambria Math"/>
                            <a:cs typeface="Arial" pitchFamily="34" charset="0"/>
                          </a:rPr>
                          <m:t>𝟑</m:t>
                        </m:r>
                      </m:den>
                    </m:f>
                    <m:acc>
                      <m:accPr>
                        <m:chr m:val="⃗"/>
                        <m:ctrlPr>
                          <a:rPr lang="en-US" b="1" i="1" smtClean="0">
                            <a:solidFill>
                              <a:schemeClr val="tx1"/>
                            </a:solidFill>
                            <a:latin typeface="Cambria Math"/>
                            <a:cs typeface="Arial" pitchFamily="34" charset="0"/>
                          </a:rPr>
                        </m:ctrlPr>
                      </m:accPr>
                      <m:e>
                        <m:r>
                          <a:rPr lang="en-US" b="1" i="1" smtClean="0">
                            <a:solidFill>
                              <a:schemeClr val="tx1"/>
                            </a:solidFill>
                            <a:latin typeface="Cambria Math"/>
                            <a:cs typeface="Arial" pitchFamily="34" charset="0"/>
                          </a:rPr>
                          <m:t>𝑴𝑶</m:t>
                        </m:r>
                      </m:e>
                    </m:acc>
                  </m:oMath>
                </a14:m>
                <a:r>
                  <a:rPr lang="en-US" b="1" smtClean="0">
                    <a:solidFill>
                      <a:schemeClr val="tx1"/>
                    </a:solidFill>
                    <a:latin typeface="Arial" pitchFamily="34" charset="0"/>
                    <a:cs typeface="Arial" pitchFamily="34" charset="0"/>
                  </a:rPr>
                  <a:t> </a:t>
                </a:r>
                <a:endParaRPr lang="vi-VN" b="1">
                  <a:solidFill>
                    <a:schemeClr val="tx1"/>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31422" y="5662032"/>
                <a:ext cx="8400221" cy="1195968"/>
              </a:xfrm>
              <a:prstGeom prst="rect">
                <a:avLst/>
              </a:prstGeom>
              <a:blipFill rotWithShape="1">
                <a:blip r:embed="rId12"/>
                <a:stretch>
                  <a:fillRect l="-1089" t="-1531" r="-1161" b="-2041"/>
                </a:stretch>
              </a:blipFill>
            </p:spPr>
            <p:txBody>
              <a:bodyPr/>
              <a:lstStyle/>
              <a:p>
                <a:r>
                  <a:rPr lang="en-US">
                    <a:noFill/>
                  </a:rPr>
                  <a:t> </a:t>
                </a:r>
              </a:p>
            </p:txBody>
          </p:sp>
        </mc:Fallback>
      </mc:AlternateContent>
    </p:spTree>
    <p:extLst>
      <p:ext uri="{BB962C8B-B14F-4D97-AF65-F5344CB8AC3E}">
        <p14:creationId xmlns:p14="http://schemas.microsoft.com/office/powerpoint/2010/main" val="138646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2341043"/>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5317"/>
            <a:ext cx="11782531" cy="1603902"/>
            <a:chOff x="150812" y="635317"/>
            <a:chExt cx="11782531" cy="1603902"/>
          </a:xfrm>
        </p:grpSpPr>
        <p:sp>
          <p:nvSpPr>
            <p:cNvPr id="15" name="Rectangle 14"/>
            <p:cNvSpPr/>
            <p:nvPr/>
          </p:nvSpPr>
          <p:spPr>
            <a:xfrm>
              <a:off x="150812" y="63531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6818"/>
              <a:ext cx="9801331" cy="15024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71964"/>
              <a:ext cx="937260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Quan sát Hình 1.47 và cho biết hình nào trong hai hình nhỏ không phải là ảnh của hình lớn qua một phép vị tự. Nêu lí do cho sự lựa chọn đó.</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7014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38200"/>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79209" y="1162645"/>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effectLst>
                    <a:outerShdw blurRad="76200" dist="50800" dir="5400000" algn="tl" rotWithShape="0">
                      <a:srgbClr val="000000">
                        <a:alpha val="65000"/>
                      </a:srgbClr>
                    </a:outerShdw>
                  </a:effectLst>
                  <a:latin typeface=".VnCentury SchoolbookH" pitchFamily="34" charset="0"/>
                </a:rPr>
                <a:t>2</a:t>
              </a:r>
              <a:endParaRPr lang="en-US" sz="60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5" name="Group 4"/>
          <p:cNvGrpSpPr/>
          <p:nvPr/>
        </p:nvGrpSpPr>
        <p:grpSpPr>
          <a:xfrm>
            <a:off x="5479910" y="2362200"/>
            <a:ext cx="6405702" cy="3862975"/>
            <a:chOff x="5479910" y="2362200"/>
            <a:chExt cx="6405702" cy="3862975"/>
          </a:xfrm>
        </p:grpSpPr>
        <p:pic>
          <p:nvPicPr>
            <p:cNvPr id="225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8745" t="3994" b="2081"/>
            <a:stretch/>
          </p:blipFill>
          <p:spPr bwMode="auto">
            <a:xfrm>
              <a:off x="9290095" y="2362200"/>
              <a:ext cx="2595517" cy="353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259" t="26835" r="39762" b="2587"/>
            <a:stretch/>
          </p:blipFill>
          <p:spPr bwMode="auto">
            <a:xfrm>
              <a:off x="5479910" y="3231080"/>
              <a:ext cx="3818122" cy="265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758015519"/>
                </p:ext>
              </p:extLst>
            </p:nvPr>
          </p:nvGraphicFramePr>
          <p:xfrm>
            <a:off x="7268879" y="5897919"/>
            <a:ext cx="286349" cy="327256"/>
          </p:xfrm>
          <a:graphic>
            <a:graphicData uri="http://schemas.openxmlformats.org/presentationml/2006/ole">
              <mc:AlternateContent xmlns:mc="http://schemas.openxmlformats.org/markup-compatibility/2006">
                <mc:Choice xmlns:v="urn:schemas-microsoft-com:vml" Requires="v">
                  <p:oleObj spid="_x0000_s22573"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7268879" y="5897919"/>
                          <a:ext cx="286349" cy="32725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29081256"/>
                </p:ext>
              </p:extLst>
            </p:nvPr>
          </p:nvGraphicFramePr>
          <p:xfrm>
            <a:off x="10455275" y="5867400"/>
            <a:ext cx="265113" cy="327025"/>
          </p:xfrm>
          <a:graphic>
            <a:graphicData uri="http://schemas.openxmlformats.org/presentationml/2006/ole">
              <mc:AlternateContent xmlns:mc="http://schemas.openxmlformats.org/markup-compatibility/2006">
                <mc:Choice xmlns:v="urn:schemas-microsoft-com:vml" Requires="v">
                  <p:oleObj spid="_x0000_s22574" name="Equation" r:id="rId10" imgW="164880" imgH="203040" progId="Equation.DSMT4">
                    <p:embed/>
                  </p:oleObj>
                </mc:Choice>
                <mc:Fallback>
                  <p:oleObj name="Equation" r:id="rId10" imgW="164880" imgH="203040" progId="Equation.DSMT4">
                    <p:embed/>
                    <p:pic>
                      <p:nvPicPr>
                        <p:cNvPr id="0" name="Object 2"/>
                        <p:cNvPicPr>
                          <a:picLocks noChangeAspect="1" noChangeArrowheads="1"/>
                        </p:cNvPicPr>
                        <p:nvPr/>
                      </p:nvPicPr>
                      <p:blipFill>
                        <a:blip r:embed="rId11"/>
                        <a:srcRect/>
                        <a:stretch>
                          <a:fillRect/>
                        </a:stretch>
                      </p:blipFill>
                      <p:spPr bwMode="auto">
                        <a:xfrm>
                          <a:off x="10455275" y="5867400"/>
                          <a:ext cx="2651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8" name="TextBox 17"/>
          <p:cNvSpPr txBox="1"/>
          <p:nvPr/>
        </p:nvSpPr>
        <p:spPr>
          <a:xfrm>
            <a:off x="150812" y="2726256"/>
            <a:ext cx="5105400" cy="1107996"/>
          </a:xfrm>
          <a:prstGeom prst="rect">
            <a:avLst/>
          </a:prstGeom>
          <a:noFill/>
        </p:spPr>
        <p:txBody>
          <a:bodyPr wrap="square" rtlCol="0">
            <a:spAutoFit/>
          </a:bodyPr>
          <a:lstStyle/>
          <a:p>
            <a:pPr algn="just"/>
            <a:r>
              <a:rPr lang="en-US" sz="2200" b="1" smtClean="0">
                <a:latin typeface="Arial" pitchFamily="34" charset="0"/>
                <a:cs typeface="Arial" pitchFamily="34" charset="0"/>
              </a:rPr>
              <a:t>     Ta </a:t>
            </a:r>
            <a:r>
              <a:rPr lang="en-US" sz="2200" b="1">
                <a:latin typeface="Arial" pitchFamily="34" charset="0"/>
                <a:cs typeface="Arial" pitchFamily="34" charset="0"/>
              </a:rPr>
              <a:t>thấy hình b) có hình dạng khác hẳn so với 2 hình còn lại (về cây ở góc trên bên phải, về mây và núi).</a:t>
            </a:r>
            <a:endParaRPr lang="vi-VN" sz="2200" b="1">
              <a:latin typeface="Arial" pitchFamily="34" charset="0"/>
              <a:cs typeface="Arial" pitchFamily="34" charset="0"/>
            </a:endParaRPr>
          </a:p>
        </p:txBody>
      </p:sp>
      <p:sp>
        <p:nvSpPr>
          <p:cNvPr id="22" name="TextBox 21"/>
          <p:cNvSpPr txBox="1"/>
          <p:nvPr/>
        </p:nvSpPr>
        <p:spPr>
          <a:xfrm>
            <a:off x="150812" y="3829929"/>
            <a:ext cx="5105400" cy="1785104"/>
          </a:xfrm>
          <a:prstGeom prst="rect">
            <a:avLst/>
          </a:prstGeom>
          <a:noFill/>
        </p:spPr>
        <p:txBody>
          <a:bodyPr wrap="square" rtlCol="0">
            <a:spAutoFit/>
          </a:bodyPr>
          <a:lstStyle/>
          <a:p>
            <a:pPr algn="just"/>
            <a:r>
              <a:rPr lang="en-US" sz="2200" b="1" smtClean="0">
                <a:latin typeface="Arial" pitchFamily="34" charset="0"/>
                <a:cs typeface="Arial" pitchFamily="34" charset="0"/>
              </a:rPr>
              <a:t>      </a:t>
            </a:r>
            <a:r>
              <a:rPr lang="vi-VN" sz="2200" b="1" smtClean="0">
                <a:latin typeface="Arial" pitchFamily="34" charset="0"/>
                <a:cs typeface="Arial" pitchFamily="34" charset="0"/>
              </a:rPr>
              <a:t>Mà </a:t>
            </a:r>
            <a:r>
              <a:rPr lang="vi-VN" sz="2200" b="1">
                <a:latin typeface="Arial" pitchFamily="34" charset="0"/>
                <a:cs typeface="Arial" pitchFamily="34" charset="0"/>
              </a:rPr>
              <a:t>phép vị tự thì chỉ thay đổi về kích thước mà không thay đổi về hình dạng, do đó hình b) không phải là ảnh của hình lớn qua một phép vị tự</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3" name="TextBox 22"/>
          <p:cNvSpPr txBox="1"/>
          <p:nvPr/>
        </p:nvSpPr>
        <p:spPr>
          <a:xfrm>
            <a:off x="8601332" y="60198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1.47</a:t>
            </a:r>
            <a:endParaRPr lang="en-US" sz="1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4125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076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7018" y="2286000"/>
            <a:ext cx="814582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Vì ABCD là hình thang có hai đáy AB và CD </a:t>
            </a:r>
            <a:r>
              <a:rPr lang="vi-VN" b="1" smtClean="0">
                <a:latin typeface="Arial" pitchFamily="34" charset="0"/>
                <a:cs typeface="Arial" pitchFamily="34" charset="0"/>
              </a:rPr>
              <a:t>nên</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 </a:t>
            </a:r>
            <a:r>
              <a:rPr lang="vi-VN" b="1">
                <a:latin typeface="Arial" pitchFamily="34" charset="0"/>
                <a:cs typeface="Arial" pitchFamily="34" charset="0"/>
              </a:rPr>
              <a:t>AB // CD. </a:t>
            </a:r>
            <a:r>
              <a:rPr lang="en-US" b="1" smtClean="0">
                <a:latin typeface="Arial" pitchFamily="34" charset="0"/>
                <a:cs typeface="Arial" pitchFamily="34" charset="0"/>
              </a:rPr>
              <a:t>T</a:t>
            </a:r>
            <a:r>
              <a:rPr lang="vi-VN" b="1" smtClean="0">
                <a:latin typeface="Arial" pitchFamily="34" charset="0"/>
                <a:cs typeface="Arial" pitchFamily="34" charset="0"/>
              </a:rPr>
              <a:t>a </a:t>
            </a:r>
            <a:r>
              <a:rPr lang="vi-VN" b="1">
                <a:latin typeface="Arial" pitchFamily="34" charset="0"/>
                <a:cs typeface="Arial" pitchFamily="34" charset="0"/>
              </a:rPr>
              <a:t>có:</a:t>
            </a:r>
            <a:endParaRPr lang="en-US"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171450"/>
                <a:ext cx="9753600" cy="136188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hình thang ABCD có hai đáy AB và CD, CD = 2AB. Gọi O là giao của hai cạnh bên và I là giao của hai đường chéo. Tìm ảnh của đoạn thẳng AB qua các phép vị tự</a:t>
                </a:r>
                <a:r>
                  <a:rPr lang="en-US" sz="2600" b="1" smtClean="0">
                    <a:latin typeface="Arial" pitchFamily="34" charset="0"/>
                    <a:cs typeface="Arial" pitchFamily="34" charset="0"/>
                  </a:rPr>
                  <a:t>  </a:t>
                </a:r>
                <a14:m>
                  <m:oMath xmlns:m="http://schemas.openxmlformats.org/officeDocument/2006/math">
                    <m:sSub>
                      <m:sSubPr>
                        <m:ctrlPr>
                          <a:rPr lang="vi-VN"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r>
                      <a:rPr lang="en-US" sz="2600" b="1" i="1" smtClean="0">
                        <a:latin typeface="Cambria Math"/>
                        <a:cs typeface="Arial" pitchFamily="34" charset="0"/>
                      </a:rPr>
                      <m:t> ,</m:t>
                    </m:r>
                    <m:sSub>
                      <m:sSubPr>
                        <m:ctrlPr>
                          <a:rPr lang="vi-VN"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𝑰</m:t>
                        </m:r>
                        <m:r>
                          <a:rPr lang="en-US" sz="2600" b="1" i="1">
                            <a:latin typeface="Cambria Math"/>
                            <a:cs typeface="Arial" pitchFamily="34" charset="0"/>
                          </a:rPr>
                          <m:t>,</m:t>
                        </m:r>
                        <m:r>
                          <a:rPr lang="en-US" sz="2600" b="1" i="1" smtClean="0">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171450"/>
                <a:ext cx="9753600" cy="1361889"/>
              </a:xfrm>
              <a:prstGeom prst="rect">
                <a:avLst/>
              </a:prstGeom>
              <a:blipFill rotWithShape="1">
                <a:blip r:embed="rId4"/>
                <a:stretch>
                  <a:fillRect l="-813" t="-2679" b="-580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6992" y="435828"/>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96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1757363"/>
            <a:ext cx="3305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330001708"/>
              </p:ext>
            </p:extLst>
          </p:nvPr>
        </p:nvGraphicFramePr>
        <p:xfrm>
          <a:off x="3592430" y="2707351"/>
          <a:ext cx="2573973" cy="818991"/>
        </p:xfrm>
        <a:graphic>
          <a:graphicData uri="http://schemas.openxmlformats.org/presentationml/2006/ole">
            <mc:AlternateContent xmlns:mc="http://schemas.openxmlformats.org/markup-compatibility/2006">
              <mc:Choice xmlns:v="urn:schemas-microsoft-com:vml" Requires="v">
                <p:oleObj spid="_x0000_s29726" name="Equation" r:id="rId7" imgW="1320480" imgH="419040" progId="Equation.DSMT4">
                  <p:embed/>
                </p:oleObj>
              </mc:Choice>
              <mc:Fallback>
                <p:oleObj name="Equation" r:id="rId7" imgW="1320480" imgH="419040" progId="Equation.DSMT4">
                  <p:embed/>
                  <p:pic>
                    <p:nvPicPr>
                      <p:cNvPr id="0" name="Object 2"/>
                      <p:cNvPicPr>
                        <a:picLocks noChangeAspect="1" noChangeArrowheads="1"/>
                      </p:cNvPicPr>
                      <p:nvPr/>
                    </p:nvPicPr>
                    <p:blipFill>
                      <a:blip r:embed="rId8"/>
                      <a:srcRect/>
                      <a:stretch>
                        <a:fillRect/>
                      </a:stretch>
                    </p:blipFill>
                    <p:spPr bwMode="auto">
                      <a:xfrm>
                        <a:off x="3592430" y="2707351"/>
                        <a:ext cx="2573973" cy="8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51627071"/>
              </p:ext>
            </p:extLst>
          </p:nvPr>
        </p:nvGraphicFramePr>
        <p:xfrm>
          <a:off x="3448050" y="3733800"/>
          <a:ext cx="2846388" cy="497682"/>
        </p:xfrm>
        <a:graphic>
          <a:graphicData uri="http://schemas.openxmlformats.org/presentationml/2006/ole">
            <mc:AlternateContent xmlns:mc="http://schemas.openxmlformats.org/markup-compatibility/2006">
              <mc:Choice xmlns:v="urn:schemas-microsoft-com:vml" Requires="v">
                <p:oleObj spid="_x0000_s29727" name="Equation" r:id="rId9" imgW="1460160" imgH="253800" progId="Equation.DSMT4">
                  <p:embed/>
                </p:oleObj>
              </mc:Choice>
              <mc:Fallback>
                <p:oleObj name="Equation" r:id="rId9" imgW="1460160" imgH="253800" progId="Equation.DSMT4">
                  <p:embed/>
                  <p:pic>
                    <p:nvPicPr>
                      <p:cNvPr id="0" name=""/>
                      <p:cNvPicPr>
                        <a:picLocks noChangeAspect="1" noChangeArrowheads="1"/>
                      </p:cNvPicPr>
                      <p:nvPr/>
                    </p:nvPicPr>
                    <p:blipFill>
                      <a:blip r:embed="rId10"/>
                      <a:srcRect/>
                      <a:stretch>
                        <a:fillRect/>
                      </a:stretch>
                    </p:blipFill>
                    <p:spPr bwMode="auto">
                      <a:xfrm>
                        <a:off x="3448050" y="3733800"/>
                        <a:ext cx="2846388" cy="4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76512" y="3735490"/>
            <a:ext cx="151591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Suy ra :</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94406" y="4227910"/>
                <a:ext cx="7428832" cy="96658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D, C là ảnh của A, 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Đoạn thẳng DC là ảnh của đoạn thẳng AB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94406" y="4227910"/>
                <a:ext cx="7428832" cy="966589"/>
              </a:xfrm>
              <a:prstGeom prst="rect">
                <a:avLst/>
              </a:prstGeom>
              <a:blipFill rotWithShape="1">
                <a:blip r:embed="rId11"/>
                <a:stretch>
                  <a:fillRect l="-902" t="-3797" b="-5063"/>
                </a:stretch>
              </a:blipFill>
            </p:spPr>
            <p:txBody>
              <a:bodyPr/>
              <a:lstStyle/>
              <a:p>
                <a:r>
                  <a:rPr lang="en-US">
                    <a:noFill/>
                  </a:rPr>
                  <a:t> </a:t>
                </a:r>
              </a:p>
            </p:txBody>
          </p:sp>
        </mc:Fallback>
      </mc:AlternateContent>
      <p:sp>
        <p:nvSpPr>
          <p:cNvPr id="20" name="TextBox 19"/>
          <p:cNvSpPr txBox="1"/>
          <p:nvPr/>
        </p:nvSpPr>
        <p:spPr>
          <a:xfrm>
            <a:off x="683293" y="5194499"/>
            <a:ext cx="27155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Tương tự, 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97406944"/>
              </p:ext>
            </p:extLst>
          </p:nvPr>
        </p:nvGraphicFramePr>
        <p:xfrm>
          <a:off x="3409951" y="5194300"/>
          <a:ext cx="2822575" cy="498475"/>
        </p:xfrm>
        <a:graphic>
          <a:graphicData uri="http://schemas.openxmlformats.org/presentationml/2006/ole">
            <mc:AlternateContent xmlns:mc="http://schemas.openxmlformats.org/markup-compatibility/2006">
              <mc:Choice xmlns:v="urn:schemas-microsoft-com:vml" Requires="v">
                <p:oleObj spid="_x0000_s29728" name="Equation" r:id="rId12" imgW="1447560" imgH="253800" progId="Equation.DSMT4">
                  <p:embed/>
                </p:oleObj>
              </mc:Choice>
              <mc:Fallback>
                <p:oleObj name="Equation" r:id="rId12" imgW="1447560" imgH="253800" progId="Equation.DSMT4">
                  <p:embed/>
                  <p:pic>
                    <p:nvPicPr>
                      <p:cNvPr id="0" name=""/>
                      <p:cNvPicPr>
                        <a:picLocks noChangeAspect="1" noChangeArrowheads="1"/>
                      </p:cNvPicPr>
                      <p:nvPr/>
                    </p:nvPicPr>
                    <p:blipFill>
                      <a:blip r:embed="rId13"/>
                      <a:srcRect/>
                      <a:stretch>
                        <a:fillRect/>
                      </a:stretch>
                    </p:blipFill>
                    <p:spPr bwMode="auto">
                      <a:xfrm>
                        <a:off x="3409951" y="5194300"/>
                        <a:ext cx="2822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694405" y="5709343"/>
                <a:ext cx="11419807" cy="96658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C, D là ảnh của A, 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smtClean="0">
                            <a:latin typeface="Cambria Math"/>
                            <a:cs typeface="Arial" pitchFamily="34" charset="0"/>
                          </a:rPr>
                          <m:t>𝑰</m:t>
                        </m:r>
                        <m:r>
                          <a:rPr lang="en-US" b="1" i="1">
                            <a:latin typeface="Cambria Math"/>
                            <a:cs typeface="Arial" pitchFamily="34" charset="0"/>
                          </a:rPr>
                          <m:t>,</m:t>
                        </m:r>
                        <m:r>
                          <a:rPr lang="en-US" b="1" i="1" smtClean="0">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r>
                  <a:rPr lang="en-US" b="1" smtClean="0">
                    <a:latin typeface="Arial" pitchFamily="34" charset="0"/>
                    <a:cs typeface="Arial" pitchFamily="34" charset="0"/>
                  </a:rPr>
                  <a:t>. Đoạn thẳng CD là ảnh của đoạn thẳng AB qua </a:t>
                </a:r>
                <a14:m>
                  <m:oMath xmlns:m="http://schemas.openxmlformats.org/officeDocument/2006/math">
                    <m:sSub>
                      <m:sSubPr>
                        <m:ctrlPr>
                          <a:rPr lang="vi-VN"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𝑰</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sub>
                    </m:sSub>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4405" y="5709343"/>
                <a:ext cx="11419807" cy="966589"/>
              </a:xfrm>
              <a:prstGeom prst="rect">
                <a:avLst/>
              </a:prstGeom>
              <a:blipFill rotWithShape="1">
                <a:blip r:embed="rId14"/>
                <a:stretch>
                  <a:fillRect l="-587" t="-3797" b="-5063"/>
                </a:stretch>
              </a:blipFill>
            </p:spPr>
            <p:txBody>
              <a:bodyPr/>
              <a:lstStyle/>
              <a:p>
                <a:r>
                  <a:rPr lang="en-US">
                    <a:noFill/>
                  </a:rPr>
                  <a:t> </a:t>
                </a:r>
              </a:p>
            </p:txBody>
          </p:sp>
        </mc:Fallback>
      </mc:AlternateContent>
    </p:spTree>
    <p:extLst>
      <p:ext uri="{BB962C8B-B14F-4D97-AF65-F5344CB8AC3E}">
        <p14:creationId xmlns:p14="http://schemas.microsoft.com/office/powerpoint/2010/main" val="81826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762000"/>
            <a:ext cx="11277600" cy="1981199"/>
            <a:chOff x="608012" y="802154"/>
            <a:chExt cx="11277600" cy="1981199"/>
          </a:xfrm>
        </p:grpSpPr>
        <p:sp>
          <p:nvSpPr>
            <p:cNvPr id="3" name="Rounded Rectangle 2"/>
            <p:cNvSpPr/>
            <p:nvPr/>
          </p:nvSpPr>
          <p:spPr>
            <a:xfrm>
              <a:off x="608012" y="802154"/>
              <a:ext cx="11277600" cy="1981199"/>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0412" y="938183"/>
              <a:ext cx="10925176"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600" b="1">
                  <a:latin typeface="Arial" pitchFamily="34" charset="0"/>
                  <a:cs typeface="Arial" pitchFamily="34" charset="0"/>
                </a:rPr>
                <a:t>Hai bức tranh ở hình 1.41 có hình dạng giống nhau nhưng khác nhau về kích </a:t>
              </a:r>
              <a:r>
                <a:rPr lang="vi-VN" sz="2600" b="1" smtClean="0">
                  <a:latin typeface="Arial" pitchFamily="34" charset="0"/>
                  <a:cs typeface="Arial" pitchFamily="34" charset="0"/>
                </a:rPr>
                <a:t>thước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nên không </a:t>
              </a:r>
              <a:r>
                <a:rPr lang="vi-VN" sz="2600" b="1" smtClean="0">
                  <a:latin typeface="Arial" pitchFamily="34" charset="0"/>
                  <a:cs typeface="Arial" pitchFamily="34" charset="0"/>
                </a:rPr>
                <a:t>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phép </a:t>
              </a:r>
              <a:r>
                <a:rPr lang="en-US" sz="2600" b="1" smtClean="0">
                  <a:latin typeface="Arial" pitchFamily="34" charset="0"/>
                  <a:cs typeface="Arial" pitchFamily="34" charset="0"/>
                </a:rPr>
                <a:t>dời</a:t>
              </a:r>
              <a:r>
                <a:rPr lang="vi-VN" sz="2600" b="1" smtClean="0">
                  <a:latin typeface="Arial" pitchFamily="34" charset="0"/>
                  <a:cs typeface="Arial" pitchFamily="34" charset="0"/>
                </a:rPr>
                <a:t> </a:t>
              </a:r>
              <a:r>
                <a:rPr lang="vi-VN" sz="2600" b="1">
                  <a:latin typeface="Arial" pitchFamily="34" charset="0"/>
                  <a:cs typeface="Arial" pitchFamily="34" charset="0"/>
                </a:rPr>
                <a:t>hình biến bức tranh này thành bức tranh </a:t>
              </a:r>
              <a:r>
                <a:rPr lang="vi-VN" sz="2600" b="1" smtClean="0">
                  <a:latin typeface="Arial" pitchFamily="34" charset="0"/>
                  <a:cs typeface="Arial" pitchFamily="34" charset="0"/>
                </a:rPr>
                <a:t>kia</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uy vậy</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ta sẽ biết bức tranh này như là ảnh của bức tranh kia qua </a:t>
              </a:r>
              <a:r>
                <a:rPr lang="vi-VN" sz="2600" b="1">
                  <a:solidFill>
                    <a:schemeClr val="accent2">
                      <a:lumMod val="75000"/>
                    </a:schemeClr>
                  </a:solidFill>
                  <a:latin typeface="Arial" pitchFamily="34" charset="0"/>
                  <a:cs typeface="Arial" pitchFamily="34" charset="0"/>
                </a:rPr>
                <a:t>một phép vị </a:t>
              </a:r>
              <a:r>
                <a:rPr lang="vi-VN" sz="2600" b="1" smtClean="0">
                  <a:solidFill>
                    <a:schemeClr val="accent2">
                      <a:lumMod val="75000"/>
                    </a:schemeClr>
                  </a:solidFill>
                  <a:latin typeface="Arial" pitchFamily="34" charset="0"/>
                  <a:cs typeface="Arial" pitchFamily="34" charset="0"/>
                </a:rPr>
                <a:t>tự</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grpSp>
      <p:grpSp>
        <p:nvGrpSpPr>
          <p:cNvPr id="11" name="Group 10"/>
          <p:cNvGrpSpPr/>
          <p:nvPr/>
        </p:nvGrpSpPr>
        <p:grpSpPr>
          <a:xfrm>
            <a:off x="7237412" y="3352800"/>
            <a:ext cx="4572000" cy="2217477"/>
            <a:chOff x="989013" y="4672923"/>
            <a:chExt cx="4572000" cy="2217477"/>
          </a:xfrm>
        </p:grpSpPr>
        <p:sp>
          <p:nvSpPr>
            <p:cNvPr id="12" name="AutoShape 26"/>
            <p:cNvSpPr>
              <a:spLocks noChangeArrowheads="1"/>
            </p:cNvSpPr>
            <p:nvPr/>
          </p:nvSpPr>
          <p:spPr bwMode="auto">
            <a:xfrm>
              <a:off x="989013" y="4672923"/>
              <a:ext cx="3886200" cy="1838978"/>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1162552" y="4890152"/>
              <a:ext cx="3636461" cy="1384995"/>
            </a:xfrm>
            <a:prstGeom prst="rect">
              <a:avLst/>
            </a:prstGeom>
            <a:noFill/>
          </p:spPr>
          <p:txBody>
            <a:bodyPr wrap="square" rtlCol="0">
              <a:spAutoFit/>
            </a:bodyPr>
            <a:lstStyle/>
            <a:p>
              <a:pPr algn="ctr"/>
              <a:r>
                <a:rPr lang="en-US" sz="2800" b="1" smtClean="0">
                  <a:solidFill>
                    <a:schemeClr val="tx2">
                      <a:lumMod val="75000"/>
                    </a:schemeClr>
                  </a:solidFill>
                  <a:latin typeface="Arial" pitchFamily="34" charset="0"/>
                  <a:cs typeface="Arial" pitchFamily="34" charset="0"/>
                </a:rPr>
                <a:t>Vậy </a:t>
              </a:r>
              <a:r>
                <a:rPr lang="en-US" sz="2800" b="1" smtClean="0">
                  <a:solidFill>
                    <a:schemeClr val="accent2">
                      <a:lumMod val="75000"/>
                    </a:schemeClr>
                  </a:solidFill>
                  <a:latin typeface="Arial" pitchFamily="34" charset="0"/>
                  <a:cs typeface="Arial" pitchFamily="34" charset="0"/>
                </a:rPr>
                <a:t>phép vị tự </a:t>
              </a:r>
              <a:r>
                <a:rPr lang="en-US" sz="2800" b="1" smtClean="0">
                  <a:solidFill>
                    <a:schemeClr val="tx2">
                      <a:lumMod val="75000"/>
                    </a:schemeClr>
                  </a:solidFill>
                  <a:latin typeface="Arial" pitchFamily="34" charset="0"/>
                  <a:cs typeface="Arial" pitchFamily="34" charset="0"/>
                </a:rPr>
                <a:t>có những tính chất hình học gì?</a:t>
              </a:r>
              <a:endParaRPr lang="vi-VN" sz="2800" b="1">
                <a:solidFill>
                  <a:schemeClr val="tx2">
                    <a:lumMod val="75000"/>
                  </a:schemeClr>
                </a:solidFill>
                <a:latin typeface="Arial" pitchFamily="34" charset="0"/>
                <a:cs typeface="Arial"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7052" y="5053923"/>
              <a:ext cx="1653961" cy="1836477"/>
            </a:xfrm>
            <a:prstGeom prst="rect">
              <a:avLst/>
            </a:prstGeom>
          </p:spPr>
        </p:pic>
      </p:grpSp>
      <p:grpSp>
        <p:nvGrpSpPr>
          <p:cNvPr id="5" name="Group 4"/>
          <p:cNvGrpSpPr/>
          <p:nvPr/>
        </p:nvGrpSpPr>
        <p:grpSpPr>
          <a:xfrm>
            <a:off x="173037" y="2895600"/>
            <a:ext cx="6572250" cy="3305175"/>
            <a:chOff x="173037" y="2895600"/>
            <a:chExt cx="6572250" cy="3305175"/>
          </a:xfrm>
        </p:grpSpPr>
        <p:pic>
          <p:nvPicPr>
            <p:cNvPr id="6221" name="Picture 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037" y="2895600"/>
              <a:ext cx="65722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18009" y="497922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1.41</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209800"/>
            <a:ext cx="761116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Gọi I là trung điểm của AB, ta có I(2; 4) là tâm của đường tròn đường kính AB với bán kính là</a:t>
            </a:r>
            <a:endParaRPr lang="en-US"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238311"/>
                <a:ext cx="9753600" cy="1361889"/>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Trong mặt phẳng tọa độ Oxy, cho A(1; 2), B(3; 6).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Viết phương trình đường tròn (C) là ảnh của đường tròn đường kính AB qua phép vị tự </a:t>
                </a:r>
                <a14:m>
                  <m:oMath xmlns:m="http://schemas.openxmlformats.org/officeDocument/2006/math">
                    <m:sSub>
                      <m:sSubPr>
                        <m:ctrlPr>
                          <a:rPr lang="vi-VN"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m:t>
                        </m:r>
                      </m:sub>
                    </m:sSub>
                    <m:r>
                      <a:rPr lang="en-US" sz="2600" b="1" i="1" smtClean="0">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238311"/>
                <a:ext cx="9753600" cy="1361889"/>
              </a:xfrm>
              <a:prstGeom prst="rect">
                <a:avLst/>
              </a:prstGeom>
              <a:blipFill rotWithShape="1">
                <a:blip r:embed="rId4"/>
                <a:stretch>
                  <a:fillRect l="-813" t="-2679" b="-580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0871525"/>
              </p:ext>
            </p:extLst>
          </p:nvPr>
        </p:nvGraphicFramePr>
        <p:xfrm>
          <a:off x="2024324" y="3071552"/>
          <a:ext cx="4032250" cy="571500"/>
        </p:xfrm>
        <a:graphic>
          <a:graphicData uri="http://schemas.openxmlformats.org/presentationml/2006/ole">
            <mc:AlternateContent xmlns:mc="http://schemas.openxmlformats.org/markup-compatibility/2006">
              <mc:Choice xmlns:v="urn:schemas-microsoft-com:vml" Requires="v">
                <p:oleObj spid="_x0000_s30741" name="Equation" r:id="rId6" imgW="2070000" imgH="291960" progId="Equation.DSMT4">
                  <p:embed/>
                </p:oleObj>
              </mc:Choice>
              <mc:Fallback>
                <p:oleObj name="Equation" r:id="rId6" imgW="2070000" imgH="291960" progId="Equation.DSMT4">
                  <p:embed/>
                  <p:pic>
                    <p:nvPicPr>
                      <p:cNvPr id="0" name=""/>
                      <p:cNvPicPr>
                        <a:picLocks noChangeAspect="1" noChangeArrowheads="1"/>
                      </p:cNvPicPr>
                      <p:nvPr/>
                    </p:nvPicPr>
                    <p:blipFill>
                      <a:blip r:embed="rId7"/>
                      <a:srcRect/>
                      <a:stretch>
                        <a:fillRect/>
                      </a:stretch>
                    </p:blipFill>
                    <p:spPr bwMode="auto">
                      <a:xfrm>
                        <a:off x="2024324" y="3071552"/>
                        <a:ext cx="4032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9336" y="1828800"/>
            <a:ext cx="4124876" cy="217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67061" y="3657600"/>
            <a:ext cx="945003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 Gọi I' và R' lần lượt là tâm và bán kính của đường tròn (C).</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367061" y="4150020"/>
                <a:ext cx="11594749" cy="90028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Vì đường tròn (C) là ảnh của đường tròn đường kính AB qua phép vị tự V</a:t>
                </a:r>
                <a:r>
                  <a:rPr lang="vi-VN" b="1" baseline="-25000">
                    <a:latin typeface="Arial" pitchFamily="34" charset="0"/>
                    <a:cs typeface="Arial" pitchFamily="34" charset="0"/>
                  </a:rPr>
                  <a:t>(O, 3)</a:t>
                </a:r>
                <a:r>
                  <a:rPr lang="vi-VN" b="1">
                    <a:latin typeface="Arial" pitchFamily="34" charset="0"/>
                    <a:cs typeface="Arial" pitchFamily="34" charset="0"/>
                  </a:rPr>
                  <a:t> nên I' là ảnh của I qua phép vị </a:t>
                </a:r>
                <a:r>
                  <a:rPr lang="vi-VN" b="1" smtClean="0">
                    <a:latin typeface="Arial" pitchFamily="34" charset="0"/>
                    <a:cs typeface="Arial" pitchFamily="34" charset="0"/>
                  </a:rPr>
                  <a:t>tự</a:t>
                </a:r>
                <a:r>
                  <a:rPr lang="en-US" b="1" smtClean="0">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𝑹</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𝑹</m:t>
                    </m:r>
                    <m:r>
                      <a:rPr lang="en-US" b="1" i="1" smtClean="0">
                        <a:latin typeface="Cambria Math"/>
                        <a:cs typeface="Arial" pitchFamily="34" charset="0"/>
                      </a:rPr>
                      <m:t>=</m:t>
                    </m:r>
                    <m:r>
                      <a:rPr lang="en-US" b="1" i="1" smtClean="0">
                        <a:latin typeface="Cambria Math"/>
                        <a:cs typeface="Arial" pitchFamily="34" charset="0"/>
                      </a:rPr>
                      <m:t>𝟑</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𝟓</m:t>
                        </m:r>
                      </m:e>
                    </m:rad>
                  </m:oMath>
                </a14:m>
                <a:endParaRPr lang="en-US"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67061" y="4150020"/>
                <a:ext cx="11594749" cy="900289"/>
              </a:xfrm>
              <a:prstGeom prst="rect">
                <a:avLst/>
              </a:prstGeom>
              <a:blipFill rotWithShape="1">
                <a:blip r:embed="rId9"/>
                <a:stretch>
                  <a:fillRect l="-526" t="-3401" b="-13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67061" y="5050309"/>
                <a:ext cx="11594749" cy="56769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Khi đó 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𝑶𝑰</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𝟑</m:t>
                    </m:r>
                    <m:acc>
                      <m:accPr>
                        <m:chr m:val="⃗"/>
                        <m:ctrlPr>
                          <a:rPr lang="en-US" b="1" i="1" smtClean="0">
                            <a:latin typeface="Cambria Math"/>
                            <a:cs typeface="Arial" pitchFamily="34" charset="0"/>
                          </a:rPr>
                        </m:ctrlPr>
                      </m:accPr>
                      <m:e>
                        <m:r>
                          <a:rPr lang="en-US" b="1" i="1" smtClean="0">
                            <a:latin typeface="Cambria Math"/>
                            <a:cs typeface="Arial" pitchFamily="34" charset="0"/>
                          </a:rPr>
                          <m:t>𝑶𝑰</m:t>
                        </m:r>
                      </m:e>
                    </m:acc>
                  </m:oMath>
                </a14:m>
                <a:r>
                  <a:rPr lang="en-US" b="1" smtClean="0">
                    <a:latin typeface="Arial" pitchFamily="34" charset="0"/>
                    <a:cs typeface="Arial" pitchFamily="34" charset="0"/>
                  </a:rPr>
                  <a:t> .</a:t>
                </a:r>
                <a:r>
                  <a:rPr lang="es-ES" b="1">
                    <a:latin typeface="Arial" pitchFamily="34" charset="0"/>
                    <a:cs typeface="Arial" pitchFamily="34" charset="0"/>
                  </a:rPr>
                  <a:t> Từ đó suy ra </a:t>
                </a:r>
                <a:r>
                  <a:rPr lang="es-ES" b="1" i="1">
                    <a:latin typeface="Times New Roman" pitchFamily="18" charset="0"/>
                    <a:cs typeface="Times New Roman" pitchFamily="18" charset="0"/>
                  </a:rPr>
                  <a:t>I'</a:t>
                </a:r>
                <a:r>
                  <a:rPr lang="es-ES" b="1">
                    <a:latin typeface="Arial" pitchFamily="34" charset="0"/>
                    <a:cs typeface="Arial" pitchFamily="34" charset="0"/>
                  </a:rPr>
                  <a:t>(6; 12).</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67061" y="5050309"/>
                <a:ext cx="11594749" cy="567697"/>
              </a:xfrm>
              <a:prstGeom prst="rect">
                <a:avLst/>
              </a:prstGeom>
              <a:blipFill rotWithShape="1">
                <a:blip r:embed="rId10"/>
                <a:stretch>
                  <a:fillRect l="-526" b="-21277"/>
                </a:stretch>
              </a:blipFill>
            </p:spPr>
            <p:txBody>
              <a:bodyPr/>
              <a:lstStyle/>
              <a:p>
                <a:r>
                  <a:rPr lang="en-US">
                    <a:noFill/>
                  </a:rPr>
                  <a:t> </a:t>
                </a:r>
              </a:p>
            </p:txBody>
          </p:sp>
        </mc:Fallback>
      </mc:AlternateContent>
      <p:sp>
        <p:nvSpPr>
          <p:cNvPr id="27" name="TextBox 26"/>
          <p:cNvSpPr txBox="1"/>
          <p:nvPr/>
        </p:nvSpPr>
        <p:spPr>
          <a:xfrm>
            <a:off x="367061" y="5618006"/>
            <a:ext cx="511775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a:t>
            </a:r>
            <a:r>
              <a:rPr lang="vi-VN" b="1" smtClean="0">
                <a:latin typeface="Arial" pitchFamily="34" charset="0"/>
                <a:cs typeface="Arial" pitchFamily="34" charset="0"/>
              </a:rPr>
              <a:t>hương trình</a:t>
            </a:r>
            <a:r>
              <a:rPr lang="en-US" b="1" smtClean="0">
                <a:latin typeface="Arial" pitchFamily="34" charset="0"/>
                <a:cs typeface="Arial" pitchFamily="34" charset="0"/>
              </a:rPr>
              <a:t> </a:t>
            </a:r>
            <a:r>
              <a:rPr lang="vi-VN" b="1" smtClean="0">
                <a:latin typeface="Arial" pitchFamily="34" charset="0"/>
                <a:cs typeface="Arial" pitchFamily="34" charset="0"/>
              </a:rPr>
              <a:t>đường tròn</a:t>
            </a:r>
            <a:r>
              <a:rPr lang="en-US" b="1" smtClean="0">
                <a:latin typeface="Arial" pitchFamily="34" charset="0"/>
                <a:cs typeface="Arial" pitchFamily="34" charset="0"/>
              </a:rPr>
              <a:t> (C) 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420254740"/>
              </p:ext>
            </p:extLst>
          </p:nvPr>
        </p:nvGraphicFramePr>
        <p:xfrm>
          <a:off x="5473699" y="5588138"/>
          <a:ext cx="3363912" cy="522288"/>
        </p:xfrm>
        <a:graphic>
          <a:graphicData uri="http://schemas.openxmlformats.org/presentationml/2006/ole">
            <mc:AlternateContent xmlns:mc="http://schemas.openxmlformats.org/markup-compatibility/2006">
              <mc:Choice xmlns:v="urn:schemas-microsoft-com:vml" Requires="v">
                <p:oleObj spid="_x0000_s30742" name="Equation" r:id="rId11" imgW="1726920" imgH="266400" progId="Equation.DSMT4">
                  <p:embed/>
                </p:oleObj>
              </mc:Choice>
              <mc:Fallback>
                <p:oleObj name="Equation" r:id="rId11" imgW="1726920" imgH="266400" progId="Equation.DSMT4">
                  <p:embed/>
                  <p:pic>
                    <p:nvPicPr>
                      <p:cNvPr id="0" name=""/>
                      <p:cNvPicPr>
                        <a:picLocks noChangeAspect="1" noChangeArrowheads="1"/>
                      </p:cNvPicPr>
                      <p:nvPr/>
                    </p:nvPicPr>
                    <p:blipFill>
                      <a:blip r:embed="rId12"/>
                      <a:srcRect/>
                      <a:stretch>
                        <a:fillRect/>
                      </a:stretch>
                    </p:blipFill>
                    <p:spPr bwMode="auto">
                      <a:xfrm>
                        <a:off x="5473699" y="5588138"/>
                        <a:ext cx="3363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167410629"/>
              </p:ext>
            </p:extLst>
          </p:nvPr>
        </p:nvGraphicFramePr>
        <p:xfrm>
          <a:off x="5445125" y="6232525"/>
          <a:ext cx="3240087" cy="473075"/>
        </p:xfrm>
        <a:graphic>
          <a:graphicData uri="http://schemas.openxmlformats.org/presentationml/2006/ole">
            <mc:AlternateContent xmlns:mc="http://schemas.openxmlformats.org/markup-compatibility/2006">
              <mc:Choice xmlns:v="urn:schemas-microsoft-com:vml" Requires="v">
                <p:oleObj spid="_x0000_s30743" name="Equation" r:id="rId13" imgW="1663560" imgH="241200" progId="Equation.DSMT4">
                  <p:embed/>
                </p:oleObj>
              </mc:Choice>
              <mc:Fallback>
                <p:oleObj name="Equation" r:id="rId13" imgW="1663560" imgH="241200" progId="Equation.DSMT4">
                  <p:embed/>
                  <p:pic>
                    <p:nvPicPr>
                      <p:cNvPr id="0" name=""/>
                      <p:cNvPicPr>
                        <a:picLocks noChangeAspect="1" noChangeArrowheads="1"/>
                      </p:cNvPicPr>
                      <p:nvPr/>
                    </p:nvPicPr>
                    <p:blipFill>
                      <a:blip r:embed="rId14"/>
                      <a:srcRect/>
                      <a:stretch>
                        <a:fillRect/>
                      </a:stretch>
                    </p:blipFill>
                    <p:spPr bwMode="auto">
                      <a:xfrm>
                        <a:off x="5445125" y="6232525"/>
                        <a:ext cx="32400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5819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7"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209800"/>
            <a:ext cx="8078436"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Vì A', B', C', D', E' tương ứng là trung điểm của các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đoạn </a:t>
            </a:r>
            <a:r>
              <a:rPr lang="vi-VN" sz="2200" b="1">
                <a:latin typeface="Arial" pitchFamily="34" charset="0"/>
                <a:cs typeface="Arial" pitchFamily="34" charset="0"/>
              </a:rPr>
              <a:t>thẳng IA, IB, IC, ID, IE nên ta suy ra</a:t>
            </a:r>
            <a:endParaRPr lang="en-US" sz="2200" b="1">
              <a:latin typeface="Arial" pitchFamily="34" charset="0"/>
              <a:cs typeface="Arial" pitchFamily="34" charset="0"/>
            </a:endParaRPr>
          </a:p>
        </p:txBody>
      </p:sp>
      <p:sp>
        <p:nvSpPr>
          <p:cNvPr id="8" name="Rounded Rectangle 7"/>
          <p:cNvSpPr/>
          <p:nvPr/>
        </p:nvSpPr>
        <p:spPr>
          <a:xfrm>
            <a:off x="2123930" y="95251"/>
            <a:ext cx="9837881" cy="16103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8311"/>
            <a:ext cx="9753600" cy="1361889"/>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Ở Hình 1.48, A', B', C', D', E' tương ứng là trung điểm của các đoạn thẳng IA, IB, IC, ID, IE. Hỏi năm điểm đó có thuộc một đường tròn hay không? Vì sao?</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71083973"/>
              </p:ext>
            </p:extLst>
          </p:nvPr>
        </p:nvGraphicFramePr>
        <p:xfrm>
          <a:off x="954262" y="3071552"/>
          <a:ext cx="6926263" cy="820737"/>
        </p:xfrm>
        <a:graphic>
          <a:graphicData uri="http://schemas.openxmlformats.org/presentationml/2006/ole">
            <mc:AlternateContent xmlns:mc="http://schemas.openxmlformats.org/markup-compatibility/2006">
              <mc:Choice xmlns:v="urn:schemas-microsoft-com:vml" Requires="v">
                <p:oleObj spid="_x0000_s31752" name="Equation" r:id="rId5" imgW="3555720" imgH="419040" progId="Equation.DSMT4">
                  <p:embed/>
                </p:oleObj>
              </mc:Choice>
              <mc:Fallback>
                <p:oleObj name="Equation" r:id="rId5" imgW="3555720" imgH="419040" progId="Equation.DSMT4">
                  <p:embed/>
                  <p:pic>
                    <p:nvPicPr>
                      <p:cNvPr id="0" name=""/>
                      <p:cNvPicPr>
                        <a:picLocks noChangeAspect="1" noChangeArrowheads="1"/>
                      </p:cNvPicPr>
                      <p:nvPr/>
                    </p:nvPicPr>
                    <p:blipFill>
                      <a:blip r:embed="rId6"/>
                      <a:srcRect/>
                      <a:stretch>
                        <a:fillRect/>
                      </a:stretch>
                    </p:blipFill>
                    <p:spPr bwMode="auto">
                      <a:xfrm>
                        <a:off x="954262" y="3071552"/>
                        <a:ext cx="69262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212" y="1700307"/>
            <a:ext cx="3008091" cy="310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0285412" y="44620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1.48</a:t>
            </a:r>
            <a:endParaRPr lang="en-US" sz="1600" b="1">
              <a:solidFill>
                <a:srgbClr val="0F3D13"/>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348013" y="3938848"/>
                <a:ext cx="8078436" cy="96319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Do đó, A', B', C', D', E' tương ứng là ảnh của các điểm A, B, C, D, E qua phép vị tự </a:t>
                </a:r>
                <a14:m>
                  <m:oMath xmlns:m="http://schemas.openxmlformats.org/officeDocument/2006/math">
                    <m:sSub>
                      <m:sSubPr>
                        <m:ctrlPr>
                          <a:rPr lang="vi-VN"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𝑰</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m:t>
                        </m:r>
                      </m:sub>
                    </m:sSub>
                  </m:oMath>
                </a14:m>
                <a:endParaRPr lang="vi-VN" sz="22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48013" y="3938848"/>
                <a:ext cx="8078436" cy="963190"/>
              </a:xfrm>
              <a:prstGeom prst="rect">
                <a:avLst/>
              </a:prstGeom>
              <a:blipFill rotWithShape="1">
                <a:blip r:embed="rId8"/>
                <a:stretch>
                  <a:fillRect l="-528" t="-1266"/>
                </a:stretch>
              </a:blipFill>
            </p:spPr>
            <p:txBody>
              <a:bodyPr/>
              <a:lstStyle/>
              <a:p>
                <a:r>
                  <a:rPr lang="en-US">
                    <a:noFill/>
                  </a:rPr>
                  <a:t> </a:t>
                </a:r>
              </a:p>
            </p:txBody>
          </p:sp>
        </mc:Fallback>
      </mc:AlternateContent>
      <p:sp>
        <p:nvSpPr>
          <p:cNvPr id="20" name="TextBox 19"/>
          <p:cNvSpPr txBox="1"/>
          <p:nvPr/>
        </p:nvSpPr>
        <p:spPr>
          <a:xfrm>
            <a:off x="348013" y="4905132"/>
            <a:ext cx="10592429"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Hình 1.48, ta thấy các điểm A, B, C, D, E cùng thuộc một đường tròn.</a:t>
            </a:r>
          </a:p>
        </p:txBody>
      </p:sp>
      <mc:AlternateContent xmlns:mc="http://schemas.openxmlformats.org/markup-compatibility/2006" xmlns:a14="http://schemas.microsoft.com/office/drawing/2010/main">
        <mc:Choice Requires="a14">
          <p:sp>
            <p:nvSpPr>
              <p:cNvPr id="21" name="TextBox 20"/>
              <p:cNvSpPr txBox="1"/>
              <p:nvPr/>
            </p:nvSpPr>
            <p:spPr>
              <a:xfrm>
                <a:off x="348013" y="5369869"/>
                <a:ext cx="11689999" cy="96319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các điểm A', B', C', D', E' đều cùng thuộc một đường tròn là ảnh của đường tròn đi qua 5 điểm A, B, C, D, E qua phép 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vi-VN"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𝑰</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m:t>
                        </m:r>
                      </m:sub>
                    </m:sSub>
                  </m:oMath>
                </a14:m>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8013" y="5369869"/>
                <a:ext cx="11689999" cy="963190"/>
              </a:xfrm>
              <a:prstGeom prst="rect">
                <a:avLst/>
              </a:prstGeom>
              <a:blipFill rotWithShape="1">
                <a:blip r:embed="rId9"/>
                <a:stretch>
                  <a:fillRect l="-365" t="-1899"/>
                </a:stretch>
              </a:blipFill>
            </p:spPr>
            <p:txBody>
              <a:bodyPr/>
              <a:lstStyle/>
              <a:p>
                <a:r>
                  <a:rPr lang="en-US">
                    <a:noFill/>
                  </a:rPr>
                  <a:t> </a:t>
                </a:r>
              </a:p>
            </p:txBody>
          </p:sp>
        </mc:Fallback>
      </mc:AlternateContent>
    </p:spTree>
    <p:extLst>
      <p:ext uri="{BB962C8B-B14F-4D97-AF65-F5344CB8AC3E}">
        <p14:creationId xmlns:p14="http://schemas.microsoft.com/office/powerpoint/2010/main" val="2118348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37" y="17526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51311" y="2209800"/>
            <a:ext cx="6587258" cy="92330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smtClean="0">
                <a:latin typeface="Arial" pitchFamily="34" charset="0"/>
                <a:cs typeface="Arial" pitchFamily="34" charset="0"/>
              </a:rPr>
              <a:t>Hình </a:t>
            </a:r>
            <a:r>
              <a:rPr lang="vi-VN" sz="2600" b="1">
                <a:latin typeface="Arial" pitchFamily="34" charset="0"/>
                <a:cs typeface="Arial" pitchFamily="34" charset="0"/>
              </a:rPr>
              <a:t>nhỏ </a:t>
            </a:r>
            <a:r>
              <a:rPr lang="en-US" sz="2600" b="1" smtClean="0">
                <a:solidFill>
                  <a:schemeClr val="accent2">
                    <a:lumMod val="75000"/>
                  </a:schemeClr>
                </a:solidFill>
                <a:latin typeface="Arial" pitchFamily="34" charset="0"/>
                <a:cs typeface="Arial" pitchFamily="34" charset="0"/>
              </a:rPr>
              <a:t>(</a:t>
            </a:r>
            <a:r>
              <a:rPr lang="vi-VN" sz="2600" b="1" smtClean="0">
                <a:solidFill>
                  <a:schemeClr val="accent2">
                    <a:lumMod val="75000"/>
                  </a:schemeClr>
                </a:solidFill>
                <a:latin typeface="Arial" pitchFamily="34" charset="0"/>
                <a:cs typeface="Arial" pitchFamily="34" charset="0"/>
              </a:rPr>
              <a:t>2</a:t>
            </a:r>
            <a:r>
              <a:rPr lang="en-US" sz="2600" b="1" smtClean="0">
                <a:solidFill>
                  <a:schemeClr val="accent2">
                    <a:lumMod val="75000"/>
                  </a:schemeClr>
                </a:solidFill>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là ảnh của hình </a:t>
            </a:r>
            <a:r>
              <a:rPr lang="vi-VN" sz="2600" b="1" smtClean="0">
                <a:latin typeface="Arial" pitchFamily="34" charset="0"/>
                <a:cs typeface="Arial" pitchFamily="34" charset="0"/>
              </a:rPr>
              <a:t>lớn</a:t>
            </a:r>
            <a:r>
              <a:rPr lang="en-US" sz="2600" b="1" smtClean="0">
                <a:latin typeface="Arial" pitchFamily="34" charset="0"/>
                <a:cs typeface="Arial" pitchFamily="34" charset="0"/>
              </a:rPr>
              <a:t> </a:t>
            </a:r>
            <a:r>
              <a:rPr lang="en-US" sz="2600" b="1" smtClean="0">
                <a:solidFill>
                  <a:schemeClr val="accent2">
                    <a:lumMod val="75000"/>
                  </a:schemeClr>
                </a:solidFill>
                <a:latin typeface="Arial" pitchFamily="34" charset="0"/>
                <a:cs typeface="Arial" pitchFamily="34" charset="0"/>
              </a:rPr>
              <a:t>(1)</a:t>
            </a:r>
            <a:r>
              <a:rPr lang="en-US" sz="2600" b="1" smtClean="0">
                <a:latin typeface="Arial" pitchFamily="34" charset="0"/>
                <a:cs typeface="Arial" pitchFamily="34" charset="0"/>
              </a:rPr>
              <a:t> </a:t>
            </a:r>
            <a:r>
              <a:rPr lang="vi-VN" sz="2600" b="1" smtClean="0">
                <a:latin typeface="Arial" pitchFamily="34" charset="0"/>
                <a:cs typeface="Arial" pitchFamily="34" charset="0"/>
              </a:rPr>
              <a:t>qua </a:t>
            </a:r>
            <a:r>
              <a:rPr lang="vi-VN" sz="2600" b="1">
                <a:latin typeface="Arial" pitchFamily="34" charset="0"/>
                <a:cs typeface="Arial" pitchFamily="34" charset="0"/>
              </a:rPr>
              <a:t>một phép vị tự.</a:t>
            </a:r>
            <a:endParaRPr lang="en-US" sz="2600" b="1">
              <a:latin typeface="Arial" pitchFamily="34" charset="0"/>
              <a:cs typeface="Arial" pitchFamily="34" charset="0"/>
            </a:endParaRPr>
          </a:p>
        </p:txBody>
      </p:sp>
      <p:sp>
        <p:nvSpPr>
          <p:cNvPr id="8" name="Rounded Rectangle 7"/>
          <p:cNvSpPr/>
          <p:nvPr/>
        </p:nvSpPr>
        <p:spPr>
          <a:xfrm>
            <a:off x="2123930" y="152400"/>
            <a:ext cx="9837881" cy="14478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8311"/>
            <a:ext cx="9753600" cy="1249294"/>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Quan sát ba hình được tô màu ở Hình 1.49, hình nhỏ nào là ảnh của hình lớn qua một phép vị tự?</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6"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9732963" y="4907061"/>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1.49</a:t>
            </a:r>
            <a:endParaRPr lang="en-US" sz="1600" b="1">
              <a:solidFill>
                <a:srgbClr val="C00000"/>
              </a:solidFill>
              <a:latin typeface="Arial" pitchFamily="34" charset="0"/>
              <a:cs typeface="Arial" pitchFamily="34" charset="0"/>
            </a:endParaRP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212" y="1773336"/>
            <a:ext cx="31051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9066212" y="3048000"/>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1</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
        <p:nvSpPr>
          <p:cNvPr id="16" name="Rectangle 15"/>
          <p:cNvSpPr/>
          <p:nvPr/>
        </p:nvSpPr>
        <p:spPr>
          <a:xfrm>
            <a:off x="10287386" y="2302110"/>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2</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
        <p:nvSpPr>
          <p:cNvPr id="18" name="Rectangle 17"/>
          <p:cNvSpPr/>
          <p:nvPr/>
        </p:nvSpPr>
        <p:spPr>
          <a:xfrm>
            <a:off x="11214266" y="3686175"/>
            <a:ext cx="54752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solidFill>
                  <a:srgbClr val="0F3D13"/>
                </a:solidFill>
                <a:effectLst>
                  <a:outerShdw blurRad="76200" dist="50800" dir="5400000" algn="tl" rotWithShape="0">
                    <a:srgbClr val="000000">
                      <a:alpha val="65000"/>
                    </a:srgbClr>
                  </a:outerShdw>
                </a:effectLst>
                <a:latin typeface=".VnCentury SchoolbookH" pitchFamily="34" charset="0"/>
              </a:rPr>
              <a:t>3</a:t>
            </a:r>
            <a:endParaRPr lang="en-US" sz="6600" b="1" spc="67">
              <a:ln w="11430"/>
              <a:solidFill>
                <a:srgbClr val="0F3D13"/>
              </a:soli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934005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3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647701"/>
            <a:ext cx="11672724" cy="2781300"/>
            <a:chOff x="270038" y="742952"/>
            <a:chExt cx="11672724" cy="2781300"/>
          </a:xfrm>
        </p:grpSpPr>
        <p:sp>
          <p:nvSpPr>
            <p:cNvPr id="17" name="Rounded Rectangle 16"/>
            <p:cNvSpPr/>
            <p:nvPr/>
          </p:nvSpPr>
          <p:spPr>
            <a:xfrm>
              <a:off x="270038" y="742952"/>
              <a:ext cx="11672724" cy="27813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684212" y="781051"/>
                  <a:ext cx="10972800" cy="267425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en-US" sz="2200" b="1" smtClean="0">
                      <a:latin typeface="Arial" pitchFamily="34" charset="0"/>
                      <a:cs typeface="Arial" pitchFamily="34" charset="0"/>
                    </a:rPr>
                    <a:t>Trong 2 bức tranh ở Hình 1.41, các hình chữ nhật ABCD, A’B’C’D’ có các cạnh tương ứng song song , bức tranh lớn có kích thước gấp đôi bức tranh nhỏ.</a:t>
                  </a:r>
                </a:p>
                <a:p>
                  <a:pPr marL="457200" indent="-457200">
                    <a:buAutoNum type="alphaLcPeriod"/>
                  </a:pPr>
                  <a:r>
                    <a:rPr lang="en-US" sz="2200" b="1" smtClean="0">
                      <a:latin typeface="Arial" pitchFamily="34" charset="0"/>
                      <a:cs typeface="Arial" pitchFamily="34" charset="0"/>
                    </a:rPr>
                    <a:t>Giải thích vì sao các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AA’, BB’, CC’, DD’ cùng đi qua O</a:t>
                  </a:r>
                </a:p>
                <a:p>
                  <a:pPr marL="457200" indent="-457200">
                    <a:buAutoNum type="alphaLcPeriod"/>
                  </a:pPr>
                  <a:r>
                    <a:rPr lang="en-US" sz="2200" b="1" smtClean="0">
                      <a:latin typeface="Arial" pitchFamily="34" charset="0"/>
                      <a:cs typeface="Arial" pitchFamily="34" charset="0"/>
                    </a:rPr>
                    <a:t>Hãy tính các tỉ số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𝑶𝑨</m:t>
                          </m:r>
                        </m:num>
                        <m:den>
                          <m:r>
                            <a:rPr lang="en-US" sz="2200" b="1" i="1" smtClean="0">
                              <a:latin typeface="Cambria Math"/>
                              <a:cs typeface="Arial" pitchFamily="34" charset="0"/>
                            </a:rPr>
                            <m:t>𝑶𝑨</m:t>
                          </m:r>
                          <m:r>
                            <a:rPr lang="en-US" sz="2200" b="1" i="1" smtClean="0">
                              <a:latin typeface="Cambria Math"/>
                              <a:cs typeface="Arial" pitchFamily="34" charset="0"/>
                            </a:rPr>
                            <m:t>′</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𝑩</m:t>
                          </m:r>
                        </m:num>
                        <m:den>
                          <m:r>
                            <a:rPr lang="en-US" sz="2200" b="1" i="1">
                              <a:latin typeface="Cambria Math"/>
                              <a:cs typeface="Arial" pitchFamily="34" charset="0"/>
                            </a:rPr>
                            <m:t>𝑶</m:t>
                          </m:r>
                          <m:r>
                            <a:rPr lang="en-US" sz="2200" b="1" i="1" smtClean="0">
                              <a:latin typeface="Cambria Math"/>
                              <a:cs typeface="Arial" pitchFamily="34" charset="0"/>
                            </a:rPr>
                            <m:t>𝑩</m:t>
                          </m:r>
                          <m:r>
                            <a:rPr lang="en-US" sz="2200" b="1" i="1">
                              <a:latin typeface="Cambria Math"/>
                              <a:cs typeface="Arial" pitchFamily="34" charset="0"/>
                            </a:rPr>
                            <m:t>′</m:t>
                          </m:r>
                        </m:den>
                      </m:f>
                      <m:r>
                        <a:rPr lang="en-US" sz="2200" b="1" i="0"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𝑪</m:t>
                          </m:r>
                        </m:num>
                        <m:den>
                          <m:r>
                            <a:rPr lang="en-US" sz="2200" b="1" i="1">
                              <a:latin typeface="Cambria Math"/>
                              <a:cs typeface="Arial" pitchFamily="34" charset="0"/>
                            </a:rPr>
                            <m:t>𝑶</m:t>
                          </m:r>
                          <m:r>
                            <a:rPr lang="en-US" sz="2200" b="1" i="1" smtClean="0">
                              <a:latin typeface="Cambria Math"/>
                              <a:cs typeface="Arial" pitchFamily="34" charset="0"/>
                            </a:rPr>
                            <m:t>𝑪</m:t>
                          </m:r>
                          <m:r>
                            <a:rPr lang="en-US" sz="2200" b="1" i="1">
                              <a:latin typeface="Cambria Math"/>
                              <a:cs typeface="Arial" pitchFamily="34" charset="0"/>
                            </a:rPr>
                            <m:t>′</m:t>
                          </m:r>
                        </m:den>
                      </m:f>
                    </m:oMath>
                  </a14:m>
                  <a:r>
                    <a:rPr lang="en-US" sz="2200" b="1" smtClean="0">
                      <a:latin typeface="Arial" pitchFamily="34" charset="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𝑶</m:t>
                          </m:r>
                          <m:r>
                            <a:rPr lang="en-US" sz="2200" b="1" i="1" smtClean="0">
                              <a:latin typeface="Cambria Math"/>
                              <a:cs typeface="Arial" pitchFamily="34" charset="0"/>
                            </a:rPr>
                            <m:t>𝑫</m:t>
                          </m:r>
                        </m:num>
                        <m:den>
                          <m:r>
                            <a:rPr lang="en-US" sz="2200" b="1" i="1">
                              <a:latin typeface="Cambria Math"/>
                              <a:cs typeface="Arial" pitchFamily="34" charset="0"/>
                            </a:rPr>
                            <m:t>𝑶</m:t>
                          </m:r>
                          <m:r>
                            <a:rPr lang="en-US" sz="2200" b="1" i="1" smtClean="0">
                              <a:latin typeface="Cambria Math"/>
                              <a:cs typeface="Arial" pitchFamily="34" charset="0"/>
                            </a:rPr>
                            <m:t>𝑫</m:t>
                          </m:r>
                          <m:r>
                            <a:rPr lang="en-US" sz="2200" b="1" i="1">
                              <a:latin typeface="Cambria Math"/>
                              <a:cs typeface="Arial" pitchFamily="34" charset="0"/>
                            </a:rPr>
                            <m:t>′</m:t>
                          </m:r>
                        </m:den>
                      </m:f>
                    </m:oMath>
                  </a14:m>
                  <a:r>
                    <a:rPr lang="en-US" sz="2200" b="1" smtClean="0">
                      <a:latin typeface="Arial" pitchFamily="34" charset="0"/>
                      <a:cs typeface="Arial" pitchFamily="34" charset="0"/>
                    </a:rPr>
                    <a:t> </a:t>
                  </a:r>
                </a:p>
                <a:p>
                  <a:pPr marL="457200" indent="-457200">
                    <a:buAutoNum type="alphaLcPeriod"/>
                  </a:pPr>
                  <a:r>
                    <a:rPr lang="en-US" sz="2200" b="1" smtClean="0">
                      <a:latin typeface="Arial" pitchFamily="34" charset="0"/>
                      <a:cs typeface="Arial" pitchFamily="34" charset="0"/>
                    </a:rPr>
                    <a:t>Dùng thước thẳng nối 2 điểm tương ứng nào đó trên 2 bức tranh.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có đi qua O hay không?</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4212" y="781051"/>
                  <a:ext cx="10972800" cy="2674258"/>
                </a:xfrm>
                <a:prstGeom prst="rect">
                  <a:avLst/>
                </a:prstGeom>
                <a:blipFill rotWithShape="1">
                  <a:blip r:embed="rId4"/>
                  <a:stretch>
                    <a:fillRect l="-667" r="-611" b="-3653"/>
                  </a:stretch>
                </a:blipFill>
              </p:spPr>
              <p:txBody>
                <a:bodyPr/>
                <a:lstStyle/>
                <a:p>
                  <a:r>
                    <a:rPr lang="en-US">
                      <a:noFill/>
                    </a:rPr>
                    <a:t> </a:t>
                  </a:r>
                </a:p>
              </p:txBody>
            </p:sp>
          </mc:Fallback>
        </mc:AlternateContent>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24490" b="34426"/>
            <a:stretch/>
          </p:blipFill>
          <p:spPr bwMode="auto">
            <a:xfrm>
              <a:off x="369887" y="790575"/>
              <a:ext cx="1588076"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812" y="35043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53" y="3746761"/>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0039" y="3886200"/>
            <a:ext cx="6129174" cy="430887"/>
          </a:xfrm>
          <a:prstGeom prst="rect">
            <a:avLst/>
          </a:prstGeom>
          <a:noFill/>
        </p:spPr>
        <p:txBody>
          <a:bodyPr wrap="square" rtlCol="0">
            <a:spAutoFit/>
          </a:bodyPr>
          <a:lstStyle/>
          <a:p>
            <a:r>
              <a:rPr lang="vi-VN" sz="2200" b="1">
                <a:latin typeface="Arial" pitchFamily="34" charset="0"/>
                <a:cs typeface="Arial" pitchFamily="34" charset="0"/>
              </a:rPr>
              <a:t>a) Gọi O là giao điểm của AA' và BB'.</a:t>
            </a:r>
            <a:endParaRPr lang="en-US" sz="2200" b="1">
              <a:latin typeface="Arial" pitchFamily="34" charset="0"/>
              <a:cs typeface="Arial" pitchFamily="34" charset="0"/>
            </a:endParaRPr>
          </a:p>
        </p:txBody>
      </p:sp>
      <p:sp>
        <p:nvSpPr>
          <p:cNvPr id="10" name="TextBox 9"/>
          <p:cNvSpPr txBox="1"/>
          <p:nvPr/>
        </p:nvSpPr>
        <p:spPr>
          <a:xfrm>
            <a:off x="595342" y="4328874"/>
            <a:ext cx="5756336" cy="430887"/>
          </a:xfrm>
          <a:prstGeom prst="rect">
            <a:avLst/>
          </a:prstGeom>
          <a:noFill/>
        </p:spPr>
        <p:txBody>
          <a:bodyPr wrap="square" rtlCol="0">
            <a:spAutoFit/>
          </a:bodyPr>
          <a:lstStyle/>
          <a:p>
            <a:r>
              <a:rPr lang="en-US" sz="2200" b="1" smtClean="0">
                <a:latin typeface="Arial" pitchFamily="34" charset="0"/>
                <a:cs typeface="Arial" pitchFamily="34" charset="0"/>
              </a:rPr>
              <a:t>Xét tam giác OA’B’ có AB//A’B’ , ta có :</a:t>
            </a:r>
            <a:endParaRPr lang="en-US"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23619884"/>
              </p:ext>
            </p:extLst>
          </p:nvPr>
        </p:nvGraphicFramePr>
        <p:xfrm>
          <a:off x="1914787" y="4735236"/>
          <a:ext cx="2352151" cy="674964"/>
        </p:xfrm>
        <a:graphic>
          <a:graphicData uri="http://schemas.openxmlformats.org/presentationml/2006/ole">
            <mc:AlternateContent xmlns:mc="http://schemas.openxmlformats.org/markup-compatibility/2006">
              <mc:Choice xmlns:v="urn:schemas-microsoft-com:vml" Requires="v">
                <p:oleObj spid="_x0000_s23573" name="Equation" r:id="rId8" imgW="1460160" imgH="419040" progId="Equation.DSMT4">
                  <p:embed/>
                </p:oleObj>
              </mc:Choice>
              <mc:Fallback>
                <p:oleObj name="Equation" r:id="rId8" imgW="1460160" imgH="419040" progId="Equation.DSMT4">
                  <p:embed/>
                  <p:pic>
                    <p:nvPicPr>
                      <p:cNvPr id="0" name=""/>
                      <p:cNvPicPr/>
                      <p:nvPr/>
                    </p:nvPicPr>
                    <p:blipFill>
                      <a:blip r:embed="rId9"/>
                      <a:stretch>
                        <a:fillRect/>
                      </a:stretch>
                    </p:blipFill>
                    <p:spPr>
                      <a:xfrm>
                        <a:off x="1914787" y="4735236"/>
                        <a:ext cx="2352151" cy="674964"/>
                      </a:xfrm>
                      <a:prstGeom prst="rect">
                        <a:avLst/>
                      </a:prstGeom>
                    </p:spPr>
                  </p:pic>
                </p:oleObj>
              </mc:Fallback>
            </mc:AlternateContent>
          </a:graphicData>
        </a:graphic>
      </p:graphicFrame>
      <p:sp>
        <p:nvSpPr>
          <p:cNvPr id="13" name="TextBox 12"/>
          <p:cNvSpPr txBox="1"/>
          <p:nvPr/>
        </p:nvSpPr>
        <p:spPr>
          <a:xfrm>
            <a:off x="595342" y="5555159"/>
            <a:ext cx="5756336" cy="769441"/>
          </a:xfrm>
          <a:prstGeom prst="rect">
            <a:avLst/>
          </a:prstGeom>
          <a:noFill/>
        </p:spPr>
        <p:txBody>
          <a:bodyPr wrap="square" rtlCol="0">
            <a:spAutoFit/>
          </a:bodyPr>
          <a:lstStyle/>
          <a:p>
            <a:r>
              <a:rPr lang="vi-VN" sz="2200" b="1">
                <a:latin typeface="Arial" pitchFamily="34" charset="0"/>
                <a:cs typeface="Arial" pitchFamily="34" charset="0"/>
              </a:rPr>
              <a:t>Từ đó suy ra A, B lần lượt là trung điểm của OA' và OB'.</a:t>
            </a:r>
            <a:endParaRPr lang="en-US" sz="2200" b="1">
              <a:latin typeface="Arial" pitchFamily="34" charset="0"/>
              <a:cs typeface="Arial" pitchFamily="34" charset="0"/>
            </a:endParaRPr>
          </a:p>
        </p:txBody>
      </p:sp>
      <p:sp>
        <p:nvSpPr>
          <p:cNvPr id="14" name="TextBox 13"/>
          <p:cNvSpPr txBox="1"/>
          <p:nvPr/>
        </p:nvSpPr>
        <p:spPr>
          <a:xfrm>
            <a:off x="595342" y="6274713"/>
            <a:ext cx="9156670" cy="430887"/>
          </a:xfrm>
          <a:prstGeom prst="rect">
            <a:avLst/>
          </a:prstGeom>
          <a:noFill/>
        </p:spPr>
        <p:txBody>
          <a:bodyPr wrap="square" rtlCol="0">
            <a:spAutoFit/>
          </a:bodyPr>
          <a:lstStyle/>
          <a:p>
            <a:r>
              <a:rPr lang="vi-VN" sz="2200" b="1">
                <a:latin typeface="Arial" pitchFamily="34" charset="0"/>
                <a:cs typeface="Arial" pitchFamily="34" charset="0"/>
              </a:rPr>
              <a:t>Gọi C" là giao điểm của BC và OC'. Vì BC // B'C' nên BC" // B'C'.</a:t>
            </a:r>
            <a:endParaRPr lang="en-US" sz="2200"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2" y="609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966" y="0"/>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222504" y="1066800"/>
                <a:ext cx="6129174" cy="1595437"/>
              </a:xfrm>
              <a:prstGeom prst="rect">
                <a:avLst/>
              </a:prstGeom>
              <a:noFill/>
            </p:spPr>
            <p:txBody>
              <a:bodyPr wrap="square" rtlCol="0">
                <a:spAutoFit/>
              </a:bodyPr>
              <a:lstStyle/>
              <a:p>
                <a:r>
                  <a:rPr lang="vi-VN" sz="2200" b="1" smtClean="0">
                    <a:latin typeface="Arial" pitchFamily="34" charset="0"/>
                    <a:cs typeface="Arial" pitchFamily="34" charset="0"/>
                  </a:rPr>
                  <a:t>Xét tam giác OB'C' có BC" // B'C' và B là trung điểm của OB' nên BC" là đường trung bình của tam giác OB'C'. </a:t>
                </a:r>
                <a:r>
                  <a:rPr lang="vi-VN" sz="2200" b="1">
                    <a:latin typeface="Arial" pitchFamily="34" charset="0"/>
                    <a:cs typeface="Arial" pitchFamily="34" charset="0"/>
                  </a:rPr>
                  <a:t>Suy </a:t>
                </a:r>
                <a:r>
                  <a:rPr lang="vi-VN" sz="2200" b="1" smtClean="0">
                    <a:latin typeface="Arial" pitchFamily="34" charset="0"/>
                    <a:cs typeface="Arial" pitchFamily="34" charset="0"/>
                  </a:rPr>
                  <a:t>ra</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𝑩𝑪</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m:t>
                    </m:r>
                    <m:r>
                      <a:rPr lang="en-US" sz="2200" b="1" i="1" smtClean="0">
                        <a:latin typeface="Cambria Math"/>
                        <a:cs typeface="Arial" pitchFamily="34" charset="0"/>
                      </a:rPr>
                      <m:t>′</m:t>
                    </m:r>
                    <m:r>
                      <a:rPr lang="en-US" sz="2200" b="1" i="1" smtClean="0">
                        <a:latin typeface="Cambria Math"/>
                        <a:cs typeface="Arial" pitchFamily="34" charset="0"/>
                      </a:rPr>
                      <m:t>𝑪</m:t>
                    </m:r>
                    <m:r>
                      <a:rPr lang="en-US" sz="2200" b="1" i="1" smtClean="0">
                        <a:latin typeface="Cambria Math"/>
                        <a:cs typeface="Arial" pitchFamily="34" charset="0"/>
                      </a:rPr>
                      <m:t>′</m:t>
                    </m:r>
                  </m:oMath>
                </a14:m>
                <a:r>
                  <a:rPr lang="vi-VN" sz="2200" b="1" smtClean="0">
                    <a:latin typeface="Arial" pitchFamily="34" charset="0"/>
                    <a:cs typeface="Arial" pitchFamily="34" charset="0"/>
                  </a:rPr>
                  <a:t>  </a:t>
                </a:r>
                <a:r>
                  <a:rPr lang="vi-VN" sz="2200" b="1">
                    <a:latin typeface="Arial" pitchFamily="34" charset="0"/>
                    <a:cs typeface="Arial" pitchFamily="34" charset="0"/>
                  </a:rPr>
                  <a:t>và C" là trung điểm của OC'.</a:t>
                </a:r>
                <a:endParaRPr lang="en-US" sz="22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2504" y="1066800"/>
                <a:ext cx="6129174" cy="1595437"/>
              </a:xfrm>
              <a:prstGeom prst="rect">
                <a:avLst/>
              </a:prstGeom>
              <a:blipFill rotWithShape="1">
                <a:blip r:embed="rId6"/>
                <a:stretch>
                  <a:fillRect l="-1294" t="-1908" r="-1095" b="-6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9490" y="2744288"/>
                <a:ext cx="11788522" cy="579774"/>
              </a:xfrm>
              <a:prstGeom prst="rect">
                <a:avLst/>
              </a:prstGeom>
              <a:noFill/>
            </p:spPr>
            <p:txBody>
              <a:bodyPr wrap="square" rtlCol="0">
                <a:spAutoFit/>
              </a:bodyPr>
              <a:lstStyle/>
              <a:p>
                <a:r>
                  <a:rPr lang="en-US" sz="2200" b="1" smtClean="0">
                    <a:latin typeface="Arial" pitchFamily="34" charset="0"/>
                    <a:cs typeface="Arial" pitchFamily="34" charset="0"/>
                  </a:rPr>
                  <a:t>Mặt khác theo giả thiết </a:t>
                </a:r>
                <a:r>
                  <a:rPr lang="en-US" sz="2200" b="1">
                    <a:latin typeface="Arial" pitchFamily="34" charset="0"/>
                    <a:cs typeface="Arial" pitchFamily="34" charset="0"/>
                  </a:rPr>
                  <a:t>ta </a:t>
                </a:r>
                <a:r>
                  <a:rPr lang="en-US" sz="2200" b="1" smtClean="0">
                    <a:latin typeface="Arial" pitchFamily="34" charset="0"/>
                    <a:cs typeface="Arial" pitchFamily="34" charset="0"/>
                  </a:rPr>
                  <a:t>có </a:t>
                </a:r>
                <a14:m>
                  <m:oMath xmlns:m="http://schemas.openxmlformats.org/officeDocument/2006/math">
                    <m:r>
                      <a:rPr lang="en-US" sz="2200" b="1" i="1">
                        <a:latin typeface="Cambria Math"/>
                        <a:cs typeface="Arial" pitchFamily="34" charset="0"/>
                      </a:rPr>
                      <m:t>𝑩𝑪</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sSup>
                      <m:sSupPr>
                        <m:ctrlPr>
                          <a:rPr lang="en-US" sz="2200" b="1" i="1">
                            <a:latin typeface="Cambria Math"/>
                            <a:cs typeface="Arial" pitchFamily="34" charset="0"/>
                          </a:rPr>
                        </m:ctrlPr>
                      </m:sSupPr>
                      <m:e>
                        <m:r>
                          <a:rPr lang="en-US" sz="2200" b="1" i="1">
                            <a:latin typeface="Cambria Math"/>
                            <a:cs typeface="Arial" pitchFamily="34" charset="0"/>
                          </a:rPr>
                          <m:t>𝑩</m:t>
                        </m:r>
                      </m:e>
                      <m:sup>
                        <m:r>
                          <a:rPr lang="en-US" sz="2200" b="1" i="1">
                            <a:latin typeface="Cambria Math"/>
                            <a:cs typeface="Arial" pitchFamily="34" charset="0"/>
                          </a:rPr>
                          <m:t>′</m:t>
                        </m:r>
                      </m:sup>
                    </m:sSup>
                    <m:sSup>
                      <m:sSupPr>
                        <m:ctrlPr>
                          <a:rPr lang="en-US" sz="2200" b="1" i="1">
                            <a:latin typeface="Cambria Math"/>
                            <a:cs typeface="Arial" pitchFamily="34" charset="0"/>
                          </a:rPr>
                        </m:ctrlPr>
                      </m:sSupPr>
                      <m:e>
                        <m:r>
                          <a:rPr lang="en-US" sz="2200" b="1" i="1">
                            <a:latin typeface="Cambria Math"/>
                            <a:cs typeface="Arial" pitchFamily="34" charset="0"/>
                          </a:rPr>
                          <m:t>𝑪</m:t>
                        </m:r>
                      </m:e>
                      <m:sup>
                        <m:r>
                          <a:rPr lang="en-US" sz="2200" b="1" i="1">
                            <a:latin typeface="Cambria Math"/>
                            <a:cs typeface="Arial" pitchFamily="34" charset="0"/>
                          </a:rPr>
                          <m:t>′</m:t>
                        </m:r>
                      </m:sup>
                    </m:sSup>
                  </m:oMath>
                </a14:m>
                <a:r>
                  <a:rPr lang="en-US" sz="2200" b="1" smtClean="0">
                    <a:latin typeface="Arial" pitchFamily="34" charset="0"/>
                    <a:cs typeface="Arial" pitchFamily="34" charset="0"/>
                  </a:rPr>
                  <a:t>. </a:t>
                </a:r>
                <a:r>
                  <a:rPr lang="vi-VN" sz="2200" b="1">
                    <a:latin typeface="Arial" pitchFamily="34" charset="0"/>
                    <a:cs typeface="Arial" pitchFamily="34" charset="0"/>
                  </a:rPr>
                  <a:t>Do vậy C" trùng với C và C là trung điểm </a:t>
                </a:r>
                <a:r>
                  <a:rPr lang="vi-VN" sz="2200" b="1" smtClean="0">
                    <a:latin typeface="Arial" pitchFamily="34" charset="0"/>
                    <a:cs typeface="Arial" pitchFamily="34" charset="0"/>
                  </a:rPr>
                  <a:t>OC</a:t>
                </a:r>
                <a:r>
                  <a:rPr lang="vi-VN" sz="2200" b="1">
                    <a:latin typeface="Arial" pitchFamily="34" charset="0"/>
                    <a:cs typeface="Arial" pitchFamily="34" charset="0"/>
                  </a:rPr>
                  <a:t>'.</a:t>
                </a:r>
                <a:endParaRPr lang="en-US" sz="22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9490" y="2744288"/>
                <a:ext cx="11788522" cy="579774"/>
              </a:xfrm>
              <a:prstGeom prst="rect">
                <a:avLst/>
              </a:prstGeom>
              <a:blipFill rotWithShape="1">
                <a:blip r:embed="rId7"/>
                <a:stretch>
                  <a:fillRect l="-672" b="-7368"/>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729164971"/>
              </p:ext>
            </p:extLst>
          </p:nvPr>
        </p:nvGraphicFramePr>
        <p:xfrm>
          <a:off x="3737860" y="4953000"/>
          <a:ext cx="2965450" cy="674688"/>
        </p:xfrm>
        <a:graphic>
          <a:graphicData uri="http://schemas.openxmlformats.org/presentationml/2006/ole">
            <mc:AlternateContent xmlns:mc="http://schemas.openxmlformats.org/markup-compatibility/2006">
              <mc:Choice xmlns:v="urn:schemas-microsoft-com:vml" Requires="v">
                <p:oleObj spid="_x0000_s24598" name="Equation" r:id="rId8" imgW="1841400" imgH="419040" progId="Equation.DSMT4">
                  <p:embed/>
                </p:oleObj>
              </mc:Choice>
              <mc:Fallback>
                <p:oleObj name="Equation" r:id="rId8" imgW="1841400" imgH="419040" progId="Equation.DSMT4">
                  <p:embed/>
                  <p:pic>
                    <p:nvPicPr>
                      <p:cNvPr id="0" name=""/>
                      <p:cNvPicPr/>
                      <p:nvPr/>
                    </p:nvPicPr>
                    <p:blipFill>
                      <a:blip r:embed="rId9"/>
                      <a:stretch>
                        <a:fillRect/>
                      </a:stretch>
                    </p:blipFill>
                    <p:spPr>
                      <a:xfrm>
                        <a:off x="3737860" y="4953000"/>
                        <a:ext cx="2965450" cy="674688"/>
                      </a:xfrm>
                      <a:prstGeom prst="rect">
                        <a:avLst/>
                      </a:prstGeom>
                    </p:spPr>
                  </p:pic>
                </p:oleObj>
              </mc:Fallback>
            </mc:AlternateContent>
          </a:graphicData>
        </a:graphic>
      </p:graphicFrame>
      <p:sp>
        <p:nvSpPr>
          <p:cNvPr id="13" name="TextBox 12"/>
          <p:cNvSpPr txBox="1"/>
          <p:nvPr/>
        </p:nvSpPr>
        <p:spPr>
          <a:xfrm>
            <a:off x="249490" y="5783759"/>
            <a:ext cx="11788522" cy="769441"/>
          </a:xfrm>
          <a:prstGeom prst="rect">
            <a:avLst/>
          </a:prstGeom>
          <a:noFill/>
        </p:spPr>
        <p:txBody>
          <a:bodyPr wrap="square" rtlCol="0">
            <a:spAutoFit/>
          </a:bodyPr>
          <a:lstStyle/>
          <a:p>
            <a:r>
              <a:rPr lang="vi-VN" sz="2200" b="1">
                <a:latin typeface="Arial" pitchFamily="34" charset="0"/>
                <a:cs typeface="Arial" pitchFamily="34" charset="0"/>
              </a:rPr>
              <a:t>c) Dùng thước thẳng nối hai điểm tương ứng trên hai bức tranh, cụ thể, đầu mỏ trên của chú gà ở hai bức tranh, ta thấy đường thẳng này đi qua điểm O.</a:t>
            </a:r>
            <a:endParaRPr lang="en-US" sz="2200" b="1">
              <a:latin typeface="Arial" pitchFamily="34" charset="0"/>
              <a:cs typeface="Arial" pitchFamily="34" charset="0"/>
            </a:endParaRPr>
          </a:p>
        </p:txBody>
      </p:sp>
      <p:sp>
        <p:nvSpPr>
          <p:cNvPr id="15" name="TextBox 14"/>
          <p:cNvSpPr txBox="1"/>
          <p:nvPr/>
        </p:nvSpPr>
        <p:spPr>
          <a:xfrm>
            <a:off x="249490" y="3324062"/>
            <a:ext cx="11788522" cy="430887"/>
          </a:xfrm>
          <a:prstGeom prst="rect">
            <a:avLst/>
          </a:prstGeom>
          <a:noFill/>
        </p:spPr>
        <p:txBody>
          <a:bodyPr wrap="square" rtlCol="0">
            <a:spAutoFit/>
          </a:bodyPr>
          <a:lstStyle/>
          <a:p>
            <a:r>
              <a:rPr lang="vi-VN" sz="2200" b="1">
                <a:latin typeface="Arial" pitchFamily="34" charset="0"/>
                <a:cs typeface="Arial" pitchFamily="34" charset="0"/>
              </a:rPr>
              <a:t>Chứng minh tương tự, ta được D là trung điểm của OD'.</a:t>
            </a:r>
            <a:endParaRPr lang="en-US" sz="2200" b="1">
              <a:latin typeface="Arial" pitchFamily="34" charset="0"/>
              <a:cs typeface="Arial" pitchFamily="34" charset="0"/>
            </a:endParaRPr>
          </a:p>
        </p:txBody>
      </p:sp>
      <p:sp>
        <p:nvSpPr>
          <p:cNvPr id="16" name="TextBox 15"/>
          <p:cNvSpPr txBox="1"/>
          <p:nvPr/>
        </p:nvSpPr>
        <p:spPr>
          <a:xfrm>
            <a:off x="249490" y="3912513"/>
            <a:ext cx="11788522" cy="430887"/>
          </a:xfrm>
          <a:prstGeom prst="rect">
            <a:avLst/>
          </a:prstGeom>
          <a:noFill/>
        </p:spPr>
        <p:txBody>
          <a:bodyPr wrap="square" rtlCol="0">
            <a:spAutoFit/>
          </a:bodyPr>
          <a:lstStyle/>
          <a:p>
            <a:r>
              <a:rPr lang="vi-VN" sz="2200" b="1">
                <a:latin typeface="Arial" pitchFamily="34" charset="0"/>
                <a:cs typeface="Arial" pitchFamily="34" charset="0"/>
              </a:rPr>
              <a:t>Vậy các đường thẳng AA', BB', CC', DD' cùng đi qua một điểm O.</a:t>
            </a:r>
            <a:endParaRPr lang="en-US" sz="2200" b="1">
              <a:latin typeface="Arial" pitchFamily="34" charset="0"/>
              <a:cs typeface="Arial" pitchFamily="34" charset="0"/>
            </a:endParaRPr>
          </a:p>
        </p:txBody>
      </p:sp>
      <p:sp>
        <p:nvSpPr>
          <p:cNvPr id="20" name="TextBox 19"/>
          <p:cNvSpPr txBox="1"/>
          <p:nvPr/>
        </p:nvSpPr>
        <p:spPr>
          <a:xfrm>
            <a:off x="249490" y="4445913"/>
            <a:ext cx="11788522" cy="430887"/>
          </a:xfrm>
          <a:prstGeom prst="rect">
            <a:avLst/>
          </a:prstGeom>
          <a:noFill/>
        </p:spPr>
        <p:txBody>
          <a:bodyPr wrap="square" rtlCol="0">
            <a:spAutoFit/>
          </a:bodyPr>
          <a:lstStyle/>
          <a:p>
            <a:r>
              <a:rPr lang="vi-VN" sz="2200" b="1">
                <a:latin typeface="Arial" pitchFamily="34" charset="0"/>
                <a:cs typeface="Arial" pitchFamily="34" charset="0"/>
              </a:rPr>
              <a:t>b) Vì A, B, C, D lần lượt là trung điểm của OA', OB', OC', OD'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en-US" sz="2200" b="1">
              <a:latin typeface="Arial" pitchFamily="34" charset="0"/>
              <a:cs typeface="Arial" pitchFamily="34" charset="0"/>
            </a:endParaRPr>
          </a:p>
        </p:txBody>
      </p:sp>
    </p:spTree>
    <p:extLst>
      <p:ext uri="{BB962C8B-B14F-4D97-AF65-F5344CB8AC3E}">
        <p14:creationId xmlns:p14="http://schemas.microsoft.com/office/powerpoint/2010/main" val="209872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1874" y="723900"/>
            <a:ext cx="11333493" cy="2582449"/>
            <a:chOff x="451874" y="723900"/>
            <a:chExt cx="11333493" cy="2582449"/>
          </a:xfrm>
        </p:grpSpPr>
        <p:sp>
          <p:nvSpPr>
            <p:cNvPr id="21" name="Rounded Rectangle 20"/>
            <p:cNvSpPr/>
            <p:nvPr/>
          </p:nvSpPr>
          <p:spPr>
            <a:xfrm>
              <a:off x="451874" y="723900"/>
              <a:ext cx="11063218" cy="24003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13886" y="838200"/>
                  <a:ext cx="10685926" cy="1514004"/>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điểm O và số thực </a:t>
                  </a:r>
                  <a14:m>
                    <m:oMath xmlns:m="http://schemas.openxmlformats.org/officeDocument/2006/math">
                      <m:r>
                        <a:rPr lang="en-US" sz="2600" b="1" i="1" smtClean="0">
                          <a:latin typeface="Cambria Math"/>
                          <a:cs typeface="Arial" pitchFamily="34" charset="0"/>
                        </a:rPr>
                        <m:t>𝒌</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𝟎</m:t>
                      </m:r>
                    </m:oMath>
                  </a14:m>
                  <a:r>
                    <a:rPr lang="en-US" sz="2600" b="1" smtClean="0">
                      <a:latin typeface="Arial" pitchFamily="34" charset="0"/>
                      <a:cs typeface="Arial" pitchFamily="34" charset="0"/>
                    </a:rPr>
                    <a:t> . Phép biến hình biến mỗi điểm M thành điểm M’ sao 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r>
                            <a:rPr lang="en-US" sz="2600" b="1" i="1" smtClean="0">
                              <a:latin typeface="Cambria Math"/>
                              <a:cs typeface="Arial" pitchFamily="34" charset="0"/>
                            </a:rPr>
                            <m:t>′</m:t>
                          </m:r>
                        </m:e>
                      </m:acc>
                      <m:r>
                        <a:rPr lang="en-US" sz="2600" b="1" i="1" smtClean="0">
                          <a:latin typeface="Cambria Math"/>
                          <a:cs typeface="Arial" pitchFamily="34" charset="0"/>
                        </a:rPr>
                        <m:t>=</m:t>
                      </m:r>
                      <m:r>
                        <a:rPr lang="en-US" sz="2600" b="1" i="1" smtClean="0">
                          <a:latin typeface="Cambria Math"/>
                          <a:cs typeface="Arial" pitchFamily="34" charset="0"/>
                        </a:rPr>
                        <m:t>𝒌</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𝑶𝑴</m:t>
                          </m:r>
                        </m:e>
                      </m:acc>
                    </m:oMath>
                  </a14:m>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phép vị tự tâm O, tỉ số k</a:t>
                  </a:r>
                  <a:r>
                    <a:rPr lang="en-US" sz="2600" b="1" smtClean="0">
                      <a:latin typeface="Arial" pitchFamily="34" charset="0"/>
                      <a:cs typeface="Arial" pitchFamily="34" charset="0"/>
                    </a:rPr>
                    <a:t> . Kí hiệu là </a:t>
                  </a:r>
                  <a14:m>
                    <m:oMath xmlns:m="http://schemas.openxmlformats.org/officeDocument/2006/math">
                      <m:sSub>
                        <m:sSubPr>
                          <m:ctrlPr>
                            <a:rPr lang="en-US" sz="3200" b="1" i="1" smtClean="0">
                              <a:solidFill>
                                <a:srgbClr val="C00000"/>
                              </a:solidFill>
                              <a:latin typeface="Cambria Math"/>
                              <a:cs typeface="Arial" pitchFamily="34" charset="0"/>
                            </a:rPr>
                          </m:ctrlPr>
                        </m:sSubPr>
                        <m:e>
                          <m:r>
                            <a:rPr lang="en-US" sz="3200" b="1" i="1" smtClean="0">
                              <a:solidFill>
                                <a:srgbClr val="C00000"/>
                              </a:solidFill>
                              <a:latin typeface="Cambria Math"/>
                              <a:cs typeface="Arial" pitchFamily="34" charset="0"/>
                            </a:rPr>
                            <m:t>𝑽</m:t>
                          </m:r>
                        </m:e>
                        <m:sub>
                          <m:r>
                            <a:rPr lang="en-US" sz="3200" b="1" i="1" smtClean="0">
                              <a:solidFill>
                                <a:srgbClr val="C00000"/>
                              </a:solidFill>
                              <a:latin typeface="Cambria Math"/>
                              <a:cs typeface="Arial" pitchFamily="34" charset="0"/>
                            </a:rPr>
                            <m:t>(</m:t>
                          </m:r>
                          <m:r>
                            <a:rPr lang="en-US" sz="3200" b="1" i="1" smtClean="0">
                              <a:solidFill>
                                <a:srgbClr val="C00000"/>
                              </a:solidFill>
                              <a:latin typeface="Cambria Math"/>
                              <a:cs typeface="Arial" pitchFamily="34" charset="0"/>
                            </a:rPr>
                            <m:t>𝑶</m:t>
                          </m:r>
                          <m:r>
                            <a:rPr lang="en-US" sz="3200" b="1" i="1" smtClean="0">
                              <a:solidFill>
                                <a:srgbClr val="C00000"/>
                              </a:solidFill>
                              <a:latin typeface="Cambria Math"/>
                              <a:cs typeface="Arial" pitchFamily="34" charset="0"/>
                            </a:rPr>
                            <m:t>,</m:t>
                          </m:r>
                          <m:r>
                            <a:rPr lang="en-US" sz="3200" b="1" i="1" smtClean="0">
                              <a:solidFill>
                                <a:srgbClr val="C00000"/>
                              </a:solidFill>
                              <a:latin typeface="Cambria Math"/>
                              <a:cs typeface="Arial" pitchFamily="34" charset="0"/>
                            </a:rPr>
                            <m:t>𝒌</m:t>
                          </m:r>
                          <m:r>
                            <a:rPr lang="en-US" sz="3200" b="1" i="1" smtClean="0">
                              <a:solidFill>
                                <a:srgbClr val="C00000"/>
                              </a:solidFill>
                              <a:latin typeface="Cambria Math"/>
                              <a:cs typeface="Arial" pitchFamily="34" charset="0"/>
                            </a:rPr>
                            <m:t>)</m:t>
                          </m:r>
                        </m:sub>
                      </m:sSub>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13886" y="838200"/>
                  <a:ext cx="10685926" cy="1514004"/>
                </a:xfrm>
                <a:prstGeom prst="rect">
                  <a:avLst/>
                </a:prstGeom>
                <a:blipFill rotWithShape="1">
                  <a:blip r:embed="rId3"/>
                  <a:stretch>
                    <a:fillRect l="-856" t="-3629" r="-1940" b="-4032"/>
                  </a:stretch>
                </a:blipFill>
              </p:spPr>
              <p:txBody>
                <a:bodyPr/>
                <a:lstStyle/>
                <a:p>
                  <a:r>
                    <a:rPr lang="en-US">
                      <a:noFill/>
                    </a:rPr>
                    <a:t> </a:t>
                  </a:r>
                </a:p>
              </p:txBody>
            </p:sp>
          </mc:Fallback>
        </mc:AlternateContent>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1859309"/>
              <a:ext cx="1347555" cy="1447040"/>
            </a:xfrm>
            <a:prstGeom prst="rect">
              <a:avLst/>
            </a:prstGeom>
          </p:spPr>
        </p:pic>
        <p:sp>
          <p:nvSpPr>
            <p:cNvPr id="20" name="TextBox 19"/>
            <p:cNvSpPr txBox="1"/>
            <p:nvPr/>
          </p:nvSpPr>
          <p:spPr>
            <a:xfrm>
              <a:off x="760412" y="2373659"/>
              <a:ext cx="10792752" cy="492443"/>
            </a:xfrm>
            <a:prstGeom prst="rect">
              <a:avLst/>
            </a:prstGeom>
            <a:noFill/>
          </p:spPr>
          <p:txBody>
            <a:bodyPr wrap="square" rtlCol="0">
              <a:spAutoFit/>
            </a:bodyPr>
            <a:lstStyle/>
            <a:p>
              <a:r>
                <a:rPr lang="en-US" sz="2600" b="1" smtClean="0">
                  <a:latin typeface="Arial" pitchFamily="34" charset="0"/>
                  <a:cs typeface="Arial" pitchFamily="34" charset="0"/>
                </a:rPr>
                <a:t>Điểm O gọi là </a:t>
              </a:r>
              <a:r>
                <a:rPr lang="en-US" sz="2600" b="1" smtClean="0">
                  <a:solidFill>
                    <a:schemeClr val="accent2">
                      <a:lumMod val="75000"/>
                    </a:schemeClr>
                  </a:solidFill>
                  <a:latin typeface="Arial" pitchFamily="34" charset="0"/>
                  <a:cs typeface="Arial" pitchFamily="34" charset="0"/>
                </a:rPr>
                <a:t>tâm vị tự</a:t>
              </a:r>
              <a:r>
                <a:rPr lang="en-US" sz="2600" b="1" smtClean="0">
                  <a:latin typeface="Arial" pitchFamily="34" charset="0"/>
                  <a:cs typeface="Arial" pitchFamily="34" charset="0"/>
                </a:rPr>
                <a:t>, k gọi là </a:t>
              </a:r>
              <a:r>
                <a:rPr lang="en-US" sz="2600" b="1" smtClean="0">
                  <a:solidFill>
                    <a:schemeClr val="accent2">
                      <a:lumMod val="75000"/>
                    </a:schemeClr>
                  </a:solidFill>
                  <a:latin typeface="Arial" pitchFamily="34" charset="0"/>
                  <a:cs typeface="Arial" pitchFamily="34" charset="0"/>
                </a:rPr>
                <a:t>tỉ số vị tự</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3" name="Group 2"/>
          <p:cNvGrpSpPr/>
          <p:nvPr/>
        </p:nvGrpSpPr>
        <p:grpSpPr>
          <a:xfrm>
            <a:off x="4322603" y="3105150"/>
            <a:ext cx="4264343" cy="2402424"/>
            <a:chOff x="4322603" y="3105150"/>
            <a:chExt cx="4264343" cy="2402424"/>
          </a:xfrm>
        </p:grpSpPr>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603" y="3105150"/>
              <a:ext cx="4264343" cy="238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916353" y="516902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1.42</a:t>
              </a:r>
              <a:endParaRPr lang="en-US" sz="1600" b="1">
                <a:solidFill>
                  <a:srgbClr val="C00000"/>
                </a:solidFill>
                <a:latin typeface="Arial" pitchFamily="34" charset="0"/>
                <a:cs typeface="Arial" pitchFamily="34" charset="0"/>
              </a:endParaRPr>
            </a:p>
          </p:txBody>
        </p:sp>
      </p:grpSp>
      <p:sp>
        <p:nvSpPr>
          <p:cNvPr id="28" name="AutoShape 4"/>
          <p:cNvSpPr>
            <a:spLocks noChangeArrowheads="1"/>
          </p:cNvSpPr>
          <p:nvPr/>
        </p:nvSpPr>
        <p:spPr bwMode="gray">
          <a:xfrm>
            <a:off x="531812" y="1333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647123"/>
            <a:ext cx="11772900" cy="2071027"/>
            <a:chOff x="112712" y="817996"/>
            <a:chExt cx="11772900" cy="2071027"/>
          </a:xfrm>
        </p:grpSpPr>
        <p:sp>
          <p:nvSpPr>
            <p:cNvPr id="8" name="Rounded Rectangle 7"/>
            <p:cNvSpPr/>
            <p:nvPr/>
          </p:nvSpPr>
          <p:spPr>
            <a:xfrm>
              <a:off x="1742930" y="840607"/>
              <a:ext cx="10142682" cy="20484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197519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tam giác ABC có ba đường trung tuyến AM, BN, CP và trọng tâm G</a:t>
                  </a:r>
                </a:p>
                <a:p>
                  <a:pPr marL="514350" indent="-514350">
                    <a:buAutoNum type="alphaLcPeriod"/>
                  </a:pPr>
                  <a:r>
                    <a:rPr lang="en-US" sz="2600" b="1" smtClean="0">
                      <a:latin typeface="Arial" pitchFamily="34" charset="0"/>
                      <a:cs typeface="Arial" pitchFamily="34" charset="0"/>
                    </a:rPr>
                    <a:t>Tìm ảnh của các điểm A, N, P qua phép vị tự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oMath>
                  </a14:m>
                  <a:r>
                    <a:rPr lang="en-US" sz="2600" b="1" smtClean="0">
                      <a:latin typeface="Arial" pitchFamily="34" charset="0"/>
                      <a:cs typeface="Arial" pitchFamily="34" charset="0"/>
                    </a:rPr>
                    <a:t> </a:t>
                  </a:r>
                </a:p>
                <a:p>
                  <a:pPr marL="514350" indent="-514350">
                    <a:buFontTx/>
                    <a:buAutoNum type="alphaLcPeriod"/>
                  </a:pPr>
                  <a:r>
                    <a:rPr lang="en-US" sz="2600" b="1">
                      <a:latin typeface="Arial" pitchFamily="34" charset="0"/>
                      <a:cs typeface="Arial" pitchFamily="34" charset="0"/>
                    </a:rPr>
                    <a:t>Tìm ảnh của các điểm A, </a:t>
                  </a:r>
                  <a:r>
                    <a:rPr lang="en-US" sz="2600" b="1" smtClean="0">
                      <a:latin typeface="Arial" pitchFamily="34" charset="0"/>
                      <a:cs typeface="Arial" pitchFamily="34" charset="0"/>
                    </a:rPr>
                    <a:t>B, C </a:t>
                  </a:r>
                  <a:r>
                    <a:rPr lang="en-US" sz="2600" b="1">
                      <a:latin typeface="Arial" pitchFamily="34" charset="0"/>
                      <a:cs typeface="Arial" pitchFamily="34" charset="0"/>
                    </a:rPr>
                    <a:t>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𝑮</m:t>
                          </m:r>
                          <m:r>
                            <a:rPr lang="en-US" sz="2600" b="1" i="1">
                              <a:latin typeface="Cambria Math"/>
                              <a:cs typeface="Arial" pitchFamily="34" charset="0"/>
                            </a:rPr>
                            <m:t>,</m:t>
                          </m:r>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a:latin typeface="Cambria Math"/>
                              <a:cs typeface="Arial" pitchFamily="34" charset="0"/>
                            </a:rPr>
                            <m:t>)</m:t>
                          </m:r>
                        </m:sub>
                      </m:sSub>
                    </m:oMath>
                  </a14:m>
                  <a:r>
                    <a:rPr lang="en-US" sz="2600" b="1">
                      <a:latin typeface="Arial" pitchFamily="34" charset="0"/>
                      <a:cs typeface="Arial" pitchFamily="34"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1975199"/>
                </a:xfrm>
                <a:prstGeom prst="rect">
                  <a:avLst/>
                </a:prstGeom>
                <a:blipFill rotWithShape="1">
                  <a:blip r:embed="rId3"/>
                  <a:stretch>
                    <a:fillRect l="-792" t="-2160"/>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8179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2367" y="286948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370011" y="3355285"/>
                <a:ext cx="7239001" cy="530915"/>
              </a:xfrm>
              <a:prstGeom prst="rect">
                <a:avLst/>
              </a:prstGeom>
              <a:noFill/>
            </p:spPr>
            <p:txBody>
              <a:bodyPr wrap="square" rtlCol="0">
                <a:spAutoFit/>
              </a:bodyPr>
              <a:lstStyle/>
              <a:p>
                <a:r>
                  <a:rPr lang="en-US" sz="2600" b="1" smtClean="0">
                    <a:latin typeface="Arial" pitchFamily="34" charset="0"/>
                    <a:cs typeface="Arial" pitchFamily="34" charset="0"/>
                  </a:rPr>
                  <a:t>a. Phép </a:t>
                </a:r>
                <a:r>
                  <a:rPr lang="en-US" sz="2600" b="1">
                    <a:latin typeface="Arial" pitchFamily="34" charset="0"/>
                    <a:cs typeface="Arial" pitchFamily="34" charset="0"/>
                  </a:rPr>
                  <a:t>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a:latin typeface="Arial" pitchFamily="34" charset="0"/>
                    <a:cs typeface="Arial" pitchFamily="34" charset="0"/>
                  </a:rPr>
                  <a:t> </a:t>
                </a:r>
                <a:r>
                  <a:rPr lang="en-US" sz="2600" b="1" smtClean="0">
                    <a:latin typeface="Arial" pitchFamily="34" charset="0"/>
                    <a:cs typeface="Arial" pitchFamily="34" charset="0"/>
                  </a:rPr>
                  <a:t>biến điểm A thành điểm A</a:t>
                </a:r>
                <a:endParaRPr lang="en-US"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0011" y="3355285"/>
                <a:ext cx="7239001" cy="530915"/>
              </a:xfrm>
              <a:prstGeom prst="rect">
                <a:avLst/>
              </a:prstGeom>
              <a:blipFill rotWithShape="1">
                <a:blip r:embed="rId6"/>
                <a:stretch>
                  <a:fillRect l="-1516" t="-11364" r="-253"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74812" y="5088776"/>
                <a:ext cx="6858000" cy="931024"/>
              </a:xfrm>
              <a:prstGeom prst="rect">
                <a:avLst/>
              </a:prstGeom>
              <a:noFill/>
            </p:spPr>
            <p:txBody>
              <a:bodyPr wrap="square" rtlCol="0">
                <a:spAutoFit/>
              </a:bodyPr>
              <a:lstStyle/>
              <a:p>
                <a:pPr algn="just"/>
                <a:r>
                  <a:rPr lang="en-US" sz="2600" b="1" smtClean="0">
                    <a:latin typeface="Arial" pitchFamily="34" charset="0"/>
                    <a:cs typeface="Arial" pitchFamily="34" charset="0"/>
                  </a:rPr>
                  <a:t>Vậy ảnh của các điểm A, N, P 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a:latin typeface="Arial" pitchFamily="34" charset="0"/>
                    <a:cs typeface="Arial" pitchFamily="34" charset="0"/>
                  </a:rPr>
                  <a:t> </a:t>
                </a:r>
                <a:r>
                  <a:rPr lang="en-US" sz="2600" b="1" smtClean="0">
                    <a:latin typeface="Arial" pitchFamily="34" charset="0"/>
                    <a:cs typeface="Arial" pitchFamily="34" charset="0"/>
                  </a:rPr>
                  <a:t>tương ứng là </a:t>
                </a:r>
                <a:r>
                  <a:rPr lang="en-US" sz="2600" b="1" smtClean="0">
                    <a:solidFill>
                      <a:schemeClr val="accent2">
                        <a:lumMod val="75000"/>
                      </a:schemeClr>
                    </a:solidFill>
                    <a:latin typeface="Arial" pitchFamily="34" charset="0"/>
                    <a:cs typeface="Arial" pitchFamily="34" charset="0"/>
                  </a:rPr>
                  <a:t>A, C, P</a:t>
                </a:r>
                <a:endParaRPr lang="vi-VN" sz="2600"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674812" y="5088776"/>
                <a:ext cx="6858000" cy="931024"/>
              </a:xfrm>
              <a:prstGeom prst="rect">
                <a:avLst/>
              </a:prstGeom>
              <a:blipFill rotWithShape="1">
                <a:blip r:embed="rId7"/>
                <a:stretch>
                  <a:fillRect l="-1600" t="-5882" r="-1600" b="-10458"/>
                </a:stretch>
              </a:blipFill>
            </p:spPr>
            <p:txBody>
              <a:bodyPr/>
              <a:lstStyle/>
              <a:p>
                <a:r>
                  <a:rPr lang="en-US">
                    <a:noFill/>
                  </a:rPr>
                  <a:t> </a:t>
                </a:r>
              </a:p>
            </p:txBody>
          </p:sp>
        </mc:Fallback>
      </mc:AlternateContent>
      <p:sp>
        <p:nvSpPr>
          <p:cNvPr id="15"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03421" y="2817184"/>
            <a:ext cx="3134591" cy="2669216"/>
            <a:chOff x="8841942" y="2879148"/>
            <a:chExt cx="3134591" cy="2669216"/>
          </a:xfrm>
        </p:grpSpPr>
        <p:pic>
          <p:nvPicPr>
            <p:cNvPr id="10264"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1942" y="2879148"/>
              <a:ext cx="3134591" cy="23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80288" y="520981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1.43</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674812" y="3957050"/>
                <a:ext cx="6858000" cy="982192"/>
              </a:xfrm>
              <a:prstGeom prst="rect">
                <a:avLst/>
              </a:prstGeom>
              <a:noFill/>
            </p:spPr>
            <p:txBody>
              <a:bodyPr wrap="square" rtlCol="0">
                <a:spAutoFit/>
              </a:bodyPr>
              <a:lstStyle/>
              <a:p>
                <a:r>
                  <a:rPr lang="en-US" sz="2600" b="1" smtClean="0">
                    <a:latin typeface="Arial" pitchFamily="34" charset="0"/>
                    <a:cs typeface="Arial" pitchFamily="34" charset="0"/>
                  </a:rPr>
                  <a:t>Do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𝑨𝑪</m:t>
                        </m:r>
                      </m:e>
                    </m:acc>
                    <m:r>
                      <a:rPr lang="en-US" sz="2600" b="1" i="1" smtClean="0">
                        <a:latin typeface="Cambria Math"/>
                        <a:cs typeface="Arial" pitchFamily="34" charset="0"/>
                      </a:rPr>
                      <m:t>=</m:t>
                    </m:r>
                    <m:r>
                      <a:rPr lang="en-US" sz="2600" b="1" i="1" smtClean="0">
                        <a:latin typeface="Cambria Math"/>
                        <a:cs typeface="Arial" pitchFamily="34" charset="0"/>
                      </a:rPr>
                      <m:t>𝟐</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𝑨𝑵</m:t>
                        </m:r>
                      </m:e>
                    </m:acc>
                  </m:oMath>
                </a14:m>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m:t>
                        </m:r>
                      </m:e>
                    </m:acc>
                    <m:r>
                      <a:rPr lang="en-US" sz="2600" b="1" i="1" smtClean="0">
                        <a:latin typeface="Cambria Math"/>
                        <a:cs typeface="Arial" pitchFamily="34" charset="0"/>
                      </a:rPr>
                      <m:t>=</m:t>
                    </m:r>
                    <m:r>
                      <a:rPr lang="en-US" sz="2600" b="1" i="1" smtClean="0">
                        <a:latin typeface="Cambria Math"/>
                        <a:cs typeface="Arial" pitchFamily="34" charset="0"/>
                      </a:rPr>
                      <m:t>𝟐</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𝑨𝑩</m:t>
                        </m:r>
                      </m:e>
                    </m:acc>
                  </m:oMath>
                </a14:m>
                <a:r>
                  <a:rPr lang="en-US" sz="2600" b="1" smtClean="0">
                    <a:latin typeface="Arial" pitchFamily="34" charset="0"/>
                    <a:cs typeface="Arial" pitchFamily="34" charset="0"/>
                  </a:rPr>
                  <a:t> nên phép vị tự</a:t>
                </a:r>
                <a:r>
                  <a:rPr lang="en-US" sz="2600" b="1">
                    <a:cs typeface="Arial" pitchFamily="34" charset="0"/>
                  </a:rPr>
                  <a:t>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𝑨</m:t>
                        </m:r>
                        <m:r>
                          <a:rPr lang="en-US" sz="2600" b="1" i="1">
                            <a:latin typeface="Cambria Math"/>
                            <a:cs typeface="Arial" pitchFamily="34" charset="0"/>
                          </a:rPr>
                          <m:t>,</m:t>
                        </m:r>
                        <m:r>
                          <a:rPr lang="en-US" sz="2600" b="1" i="1">
                            <a:latin typeface="Cambria Math"/>
                            <a:cs typeface="Arial" pitchFamily="34" charset="0"/>
                          </a:rPr>
                          <m:t>𝟐</m:t>
                        </m:r>
                        <m:r>
                          <a:rPr lang="en-US" sz="2600" b="1" i="1">
                            <a:latin typeface="Cambria Math"/>
                            <a:cs typeface="Arial" pitchFamily="34" charset="0"/>
                          </a:rPr>
                          <m:t>)</m:t>
                        </m:r>
                      </m:sub>
                    </m:sSub>
                  </m:oMath>
                </a14:m>
                <a:r>
                  <a:rPr lang="en-US" sz="2600" b="1" smtClean="0">
                    <a:latin typeface="Arial" pitchFamily="34" charset="0"/>
                    <a:cs typeface="Arial" pitchFamily="34" charset="0"/>
                  </a:rPr>
                  <a:t> biến N, P thành C, B </a:t>
                </a:r>
                <a:endParaRPr lang="en-US"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74812" y="3957050"/>
                <a:ext cx="6858000" cy="982192"/>
              </a:xfrm>
              <a:prstGeom prst="rect">
                <a:avLst/>
              </a:prstGeom>
              <a:blipFill rotWithShape="1">
                <a:blip r:embed="rId9"/>
                <a:stretch>
                  <a:fillRect l="-1600" t="-1863" b="-9938"/>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127600"/>
            <a:chOff x="112712" y="761423"/>
            <a:chExt cx="11772900" cy="2127600"/>
          </a:xfrm>
        </p:grpSpPr>
        <p:sp>
          <p:nvSpPr>
            <p:cNvPr id="8" name="Rounded Rectangle 7"/>
            <p:cNvSpPr/>
            <p:nvPr/>
          </p:nvSpPr>
          <p:spPr>
            <a:xfrm>
              <a:off x="1742930" y="840607"/>
              <a:ext cx="10142682" cy="2048416"/>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197519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tam giác ABC có ba đường trung tuyến AM, BN, CP và trọng tâm G</a:t>
                  </a:r>
                </a:p>
                <a:p>
                  <a:pPr marL="514350" indent="-514350">
                    <a:buAutoNum type="alphaLcPeriod"/>
                  </a:pPr>
                  <a:r>
                    <a:rPr lang="en-US" sz="2600" b="1" smtClean="0">
                      <a:latin typeface="Arial" pitchFamily="34" charset="0"/>
                      <a:cs typeface="Arial" pitchFamily="34" charset="0"/>
                    </a:rPr>
                    <a:t>Tìm ảnh của các điểm A, N, P qua phép vị tự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𝑽</m:t>
                          </m:r>
                        </m:e>
                        <m:sub>
                          <m:r>
                            <a:rPr lang="en-US" sz="2600" b="1" i="1" smtClean="0">
                              <a:latin typeface="Cambria Math"/>
                              <a:cs typeface="Arial" pitchFamily="34" charset="0"/>
                            </a:rPr>
                            <m:t>(</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sub>
                      </m:sSub>
                    </m:oMath>
                  </a14:m>
                  <a:r>
                    <a:rPr lang="en-US" sz="2600" b="1" smtClean="0">
                      <a:latin typeface="Arial" pitchFamily="34" charset="0"/>
                      <a:cs typeface="Arial" pitchFamily="34" charset="0"/>
                    </a:rPr>
                    <a:t> </a:t>
                  </a:r>
                </a:p>
                <a:p>
                  <a:pPr marL="514350" indent="-514350">
                    <a:buFontTx/>
                    <a:buAutoNum type="alphaLcPeriod"/>
                  </a:pPr>
                  <a:r>
                    <a:rPr lang="en-US" sz="2600" b="1">
                      <a:latin typeface="Arial" pitchFamily="34" charset="0"/>
                      <a:cs typeface="Arial" pitchFamily="34" charset="0"/>
                    </a:rPr>
                    <a:t>Tìm ảnh của các điểm A, </a:t>
                  </a:r>
                  <a:r>
                    <a:rPr lang="en-US" sz="2600" b="1" smtClean="0">
                      <a:latin typeface="Arial" pitchFamily="34" charset="0"/>
                      <a:cs typeface="Arial" pitchFamily="34" charset="0"/>
                    </a:rPr>
                    <a:t>B, C </a:t>
                  </a:r>
                  <a:r>
                    <a:rPr lang="en-US" sz="2600" b="1">
                      <a:latin typeface="Arial" pitchFamily="34" charset="0"/>
                      <a:cs typeface="Arial" pitchFamily="34" charset="0"/>
                    </a:rPr>
                    <a:t>qua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𝑮</m:t>
                          </m:r>
                          <m:r>
                            <a:rPr lang="en-US" sz="2600" b="1" i="1">
                              <a:latin typeface="Cambria Math"/>
                              <a:cs typeface="Arial" pitchFamily="34" charset="0"/>
                            </a:rPr>
                            <m:t>,</m:t>
                          </m:r>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a:latin typeface="Cambria Math"/>
                              <a:cs typeface="Arial" pitchFamily="34" charset="0"/>
                            </a:rPr>
                            <m:t>)</m:t>
                          </m:r>
                        </m:sub>
                      </m:sSub>
                    </m:oMath>
                  </a14:m>
                  <a:r>
                    <a:rPr lang="en-US" sz="2600" b="1">
                      <a:latin typeface="Arial" pitchFamily="34" charset="0"/>
                      <a:cs typeface="Arial" pitchFamily="34"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1975199"/>
                </a:xfrm>
                <a:prstGeom prst="rect">
                  <a:avLst/>
                </a:prstGeom>
                <a:blipFill rotWithShape="1">
                  <a:blip r:embed="rId4"/>
                  <a:stretch>
                    <a:fillRect l="-792" t="-2160"/>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9163" y="283770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1" y="3276600"/>
            <a:ext cx="7239001" cy="492443"/>
          </a:xfrm>
          <a:prstGeom prst="rect">
            <a:avLst/>
          </a:prstGeom>
          <a:noFill/>
        </p:spPr>
        <p:txBody>
          <a:bodyPr wrap="square" rtlCol="0">
            <a:spAutoFit/>
          </a:bodyPr>
          <a:lstStyle/>
          <a:p>
            <a:r>
              <a:rPr lang="en-US" sz="2600" b="1" smtClean="0">
                <a:latin typeface="Arial" pitchFamily="34" charset="0"/>
                <a:cs typeface="Arial" pitchFamily="34" charset="0"/>
              </a:rPr>
              <a:t>b. Vì G là trọng tâm tam giác ABC nên :</a:t>
            </a:r>
            <a:endParaRPr lang="en-US" sz="2600" b="1">
              <a:latin typeface="Arial" pitchFamily="34" charset="0"/>
              <a:cs typeface="Arial" pitchFamily="34" charset="0"/>
            </a:endParaRPr>
          </a:p>
        </p:txBody>
      </p:sp>
      <p:sp>
        <p:nvSpPr>
          <p:cNvPr id="15"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03421" y="2817184"/>
            <a:ext cx="3134591" cy="2669216"/>
            <a:chOff x="8841942" y="2879148"/>
            <a:chExt cx="3134591" cy="2669216"/>
          </a:xfrm>
        </p:grpSpPr>
        <p:pic>
          <p:nvPicPr>
            <p:cNvPr id="10264"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1942" y="2879148"/>
              <a:ext cx="3134591" cy="23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80288" y="520981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1.43</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720849" y="4876800"/>
                <a:ext cx="6858000" cy="1085041"/>
              </a:xfrm>
              <a:prstGeom prst="rect">
                <a:avLst/>
              </a:prstGeom>
              <a:noFill/>
            </p:spPr>
            <p:txBody>
              <a:bodyPr wrap="square" rtlCol="0">
                <a:spAutoFit/>
              </a:bodyPr>
              <a:lstStyle/>
              <a:p>
                <a:r>
                  <a:rPr lang="en-US" sz="2600" b="1" smtClean="0">
                    <a:latin typeface="Arial" pitchFamily="34" charset="0"/>
                    <a:cs typeface="Arial" pitchFamily="34" charset="0"/>
                  </a:rPr>
                  <a:t>Do đó, ảnh của các điểm A, B, C qua phép vị tự </a:t>
                </a:r>
                <a14:m>
                  <m:oMath xmlns:m="http://schemas.openxmlformats.org/officeDocument/2006/math">
                    <m:sSub>
                      <m:sSubPr>
                        <m:ctrlPr>
                          <a:rPr lang="en-US" sz="2600" b="1" i="1">
                            <a:latin typeface="Cambria Math"/>
                            <a:cs typeface="Arial" pitchFamily="34" charset="0"/>
                          </a:rPr>
                        </m:ctrlPr>
                      </m:sSubPr>
                      <m:e>
                        <m:r>
                          <a:rPr lang="en-US" sz="2600" b="1" i="1" smtClean="0">
                            <a:latin typeface="Cambria Math"/>
                            <a:cs typeface="Arial" pitchFamily="34" charset="0"/>
                          </a:rPr>
                          <m:t> </m:t>
                        </m:r>
                        <m:r>
                          <a:rPr lang="en-US" sz="2600" b="1" i="1">
                            <a:latin typeface="Cambria Math"/>
                            <a:cs typeface="Arial" pitchFamily="34" charset="0"/>
                          </a:rPr>
                          <m:t>𝑽</m:t>
                        </m:r>
                      </m:e>
                      <m:sub>
                        <m:r>
                          <a:rPr lang="en-US" sz="2600" b="1" i="1">
                            <a:latin typeface="Cambria Math"/>
                            <a:cs typeface="Arial" pitchFamily="34" charset="0"/>
                          </a:rPr>
                          <m:t>(</m:t>
                        </m:r>
                        <m:r>
                          <a:rPr lang="en-US" sz="2600" b="1" i="1">
                            <a:latin typeface="Cambria Math"/>
                            <a:cs typeface="Arial" pitchFamily="34" charset="0"/>
                          </a:rPr>
                          <m:t>𝑮</m:t>
                        </m:r>
                        <m:r>
                          <a:rPr lang="en-US" sz="2600" b="1" i="1">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a:latin typeface="Cambria Math"/>
                                <a:cs typeface="Arial" pitchFamily="34" charset="0"/>
                              </a:rPr>
                              <m:t>𝟐</m:t>
                            </m:r>
                          </m:den>
                        </m:f>
                        <m:r>
                          <a:rPr lang="en-US" sz="2600" b="1" i="1">
                            <a:latin typeface="Cambria Math"/>
                            <a:cs typeface="Arial" pitchFamily="34" charset="0"/>
                          </a:rPr>
                          <m:t>)</m:t>
                        </m:r>
                      </m:sub>
                    </m:sSub>
                  </m:oMath>
                </a14:m>
                <a:r>
                  <a:rPr lang="en-US" sz="2600" b="1" smtClean="0">
                    <a:latin typeface="Arial" pitchFamily="34" charset="0"/>
                    <a:cs typeface="Arial" pitchFamily="34" charset="0"/>
                  </a:rPr>
                  <a:t> tương ứng là </a:t>
                </a:r>
                <a:r>
                  <a:rPr lang="en-US" sz="2600" b="1" smtClean="0">
                    <a:solidFill>
                      <a:schemeClr val="accent2">
                        <a:lumMod val="75000"/>
                      </a:schemeClr>
                    </a:solidFill>
                    <a:latin typeface="Arial" pitchFamily="34" charset="0"/>
                    <a:cs typeface="Arial" pitchFamily="34" charset="0"/>
                  </a:rPr>
                  <a:t>M, N, P</a:t>
                </a:r>
                <a:endParaRPr lang="en-US" sz="2600" b="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720849" y="4876800"/>
                <a:ext cx="6858000" cy="1085041"/>
              </a:xfrm>
              <a:prstGeom prst="rect">
                <a:avLst/>
              </a:prstGeom>
              <a:blipFill rotWithShape="1">
                <a:blip r:embed="rId8"/>
                <a:stretch>
                  <a:fillRect l="-1511" t="-5056" r="-1956"/>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104616809"/>
              </p:ext>
            </p:extLst>
          </p:nvPr>
        </p:nvGraphicFramePr>
        <p:xfrm>
          <a:off x="2006599" y="3886200"/>
          <a:ext cx="5770563" cy="898525"/>
        </p:xfrm>
        <a:graphic>
          <a:graphicData uri="http://schemas.openxmlformats.org/presentationml/2006/ole">
            <mc:AlternateContent xmlns:mc="http://schemas.openxmlformats.org/markup-compatibility/2006">
              <mc:Choice xmlns:v="urn:schemas-microsoft-com:vml" Requires="v">
                <p:oleObj spid="_x0000_s19490" name="Equation" r:id="rId9" imgW="2692080" imgH="419040" progId="Equation.DSMT4">
                  <p:embed/>
                </p:oleObj>
              </mc:Choice>
              <mc:Fallback>
                <p:oleObj name="Equation" r:id="rId9" imgW="2692080" imgH="419040" progId="Equation.DSMT4">
                  <p:embed/>
                  <p:pic>
                    <p:nvPicPr>
                      <p:cNvPr id="0" name=""/>
                      <p:cNvPicPr/>
                      <p:nvPr/>
                    </p:nvPicPr>
                    <p:blipFill>
                      <a:blip r:embed="rId10"/>
                      <a:stretch>
                        <a:fillRect/>
                      </a:stretch>
                    </p:blipFill>
                    <p:spPr>
                      <a:xfrm>
                        <a:off x="2006599" y="3886200"/>
                        <a:ext cx="5770563" cy="898525"/>
                      </a:xfrm>
                      <a:prstGeom prst="rect">
                        <a:avLst/>
                      </a:prstGeom>
                    </p:spPr>
                  </p:pic>
                </p:oleObj>
              </mc:Fallback>
            </mc:AlternateContent>
          </a:graphicData>
        </a:graphic>
      </p:graphicFrame>
    </p:spTree>
    <p:extLst>
      <p:ext uri="{BB962C8B-B14F-4D97-AF65-F5344CB8AC3E}">
        <p14:creationId xmlns:p14="http://schemas.microsoft.com/office/powerpoint/2010/main" val="1094534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151" y="218308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54076"/>
            <a:ext cx="11582401" cy="1481229"/>
            <a:chOff x="150812" y="766671"/>
            <a:chExt cx="11582401" cy="1481229"/>
          </a:xfrm>
        </p:grpSpPr>
        <p:sp>
          <p:nvSpPr>
            <p:cNvPr id="8" name="Rounded Rectangle 7"/>
            <p:cNvSpPr/>
            <p:nvPr/>
          </p:nvSpPr>
          <p:spPr>
            <a:xfrm>
              <a:off x="1979613" y="825264"/>
              <a:ext cx="9753600" cy="134473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941143"/>
                  <a:ext cx="9372600" cy="100025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a:latin typeface="Cambria Math"/>
                              <a:cs typeface="Arial" pitchFamily="34" charset="0"/>
                            </a:rPr>
                            <m:t>)</m:t>
                          </m:r>
                        </m:sub>
                      </m:sSub>
                    </m:oMath>
                  </a14:m>
                  <a:r>
                    <a:rPr lang="en-US" sz="2600" b="1">
                      <a:latin typeface="Arial" pitchFamily="34" charset="0"/>
                      <a:cs typeface="Arial" pitchFamily="34" charset="0"/>
                    </a:rPr>
                    <a:t>  là phép đồng nhất,</a:t>
                  </a:r>
                  <a:br>
                    <a:rPr lang="en-US" sz="2600" b="1">
                      <a:latin typeface="Arial" pitchFamily="34" charset="0"/>
                      <a:cs typeface="Arial" pitchFamily="34" charset="0"/>
                    </a:rPr>
                  </a:br>
                  <a:r>
                    <a:rPr lang="en-US" sz="2600" b="1">
                      <a:latin typeface="Arial" pitchFamily="34" charset="0"/>
                      <a:cs typeface="Arial" pitchFamily="34" charset="0"/>
                    </a:rPr>
                    <a:t>phép vị tự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𝑽</m:t>
                          </m:r>
                        </m:e>
                        <m:sub>
                          <m:r>
                            <a:rPr lang="en-US" sz="2600" b="1" i="1">
                              <a:latin typeface="Cambria Math"/>
                              <a:cs typeface="Arial" pitchFamily="34" charset="0"/>
                            </a:rPr>
                            <m:t>(</m:t>
                          </m:r>
                          <m:r>
                            <a:rPr lang="en-US" sz="2600" b="1" i="1" smtClean="0">
                              <a:latin typeface="Cambria Math"/>
                              <a:cs typeface="Arial" pitchFamily="34" charset="0"/>
                            </a:rPr>
                            <m:t>𝑶</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a:latin typeface="Cambria Math"/>
                              <a:cs typeface="Arial" pitchFamily="34" charset="0"/>
                            </a:rPr>
                            <m:t>)</m:t>
                          </m:r>
                        </m:sub>
                      </m:sSub>
                    </m:oMath>
                  </a14:m>
                  <a:r>
                    <a:rPr lang="en-US" sz="2600" b="1">
                      <a:latin typeface="Arial" pitchFamily="34" charset="0"/>
                      <a:cs typeface="Arial" pitchFamily="34" charset="0"/>
                    </a:rPr>
                    <a:t>  là phép </a:t>
                  </a:r>
                  <a:r>
                    <a:rPr lang="en-US" sz="2600" b="1" smtClean="0">
                      <a:latin typeface="Arial" pitchFamily="34" charset="0"/>
                      <a:cs typeface="Arial" pitchFamily="34" charset="0"/>
                    </a:rPr>
                    <a:t>đối xứng tâm O</a:t>
                  </a:r>
                  <a:endParaRPr lang="vi-VN" sz="26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941143"/>
                  <a:ext cx="9372600" cy="1000252"/>
                </a:xfrm>
                <a:prstGeom prst="rect">
                  <a:avLst/>
                </a:prstGeom>
                <a:blipFill rotWithShape="1">
                  <a:blip r:embed="rId4"/>
                  <a:stretch>
                    <a:fillRect l="-846" t="-4878" b="-792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065212" y="2590800"/>
                <a:ext cx="10681814" cy="906274"/>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a:t>
                </a:r>
                <a:r>
                  <a:rPr lang="en-US" b="1">
                    <a:latin typeface="Arial" pitchFamily="34" charset="0"/>
                    <a:cs typeface="Arial" pitchFamily="34" charset="0"/>
                  </a:rPr>
                  <a:t>vị </a:t>
                </a:r>
                <a:r>
                  <a:rPr lang="en-US" b="1" smtClean="0">
                    <a:latin typeface="Arial" pitchFamily="34" charset="0"/>
                    <a:cs typeface="Arial" pitchFamily="34" charset="0"/>
                  </a:rPr>
                  <a:t>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oMath>
                </a14:m>
                <a:r>
                  <a:rPr lang="en-US" b="1" smtClean="0">
                    <a:latin typeface="Arial" pitchFamily="34" charset="0"/>
                    <a:cs typeface="Arial" pitchFamily="34" charset="0"/>
                  </a:rPr>
                  <a:t> </a:t>
                </a:r>
                <a:r>
                  <a:rPr lang="vi-VN" b="1">
                    <a:latin typeface="Arial" pitchFamily="34" charset="0"/>
                    <a:cs typeface="Arial" pitchFamily="34" charset="0"/>
                  </a:rPr>
                  <a:t>biến điểm M thành điểm M' thỏa </a:t>
                </a:r>
                <a:r>
                  <a:rPr lang="vi-VN" b="1" smtClean="0">
                    <a:latin typeface="Arial" pitchFamily="34" charset="0"/>
                    <a:cs typeface="Arial" pitchFamily="34" charset="0"/>
                  </a:rPr>
                  <a:t>mãn</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a:t>
                </a:r>
                <a:br>
                  <a:rPr lang="en-US" b="1" smtClean="0">
                    <a:latin typeface="Arial" pitchFamily="34" charset="0"/>
                    <a:cs typeface="Arial" pitchFamily="34" charset="0"/>
                  </a:rPr>
                </a:br>
                <a:r>
                  <a:rPr lang="vi-VN" b="1" smtClean="0">
                    <a:latin typeface="Arial" pitchFamily="34" charset="0"/>
                    <a:cs typeface="Arial" pitchFamily="34" charset="0"/>
                  </a:rPr>
                  <a:t>Khi </a:t>
                </a:r>
                <a:r>
                  <a:rPr lang="vi-VN" b="1">
                    <a:latin typeface="Arial" pitchFamily="34" charset="0"/>
                    <a:cs typeface="Arial" pitchFamily="34" charset="0"/>
                  </a:rPr>
                  <a:t>đó M' trùng với M. Do đó, phép vị tự V(O, 1) là phép đồng nhất.</a:t>
                </a:r>
                <a:endParaRPr lang="en-US"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65212" y="2590800"/>
                <a:ext cx="10681814" cy="906274"/>
              </a:xfrm>
              <a:prstGeom prst="rect">
                <a:avLst/>
              </a:prstGeom>
              <a:blipFill rotWithShape="1">
                <a:blip r:embed="rId7"/>
                <a:stretch>
                  <a:fillRect l="-799" b="-14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65212" y="3686308"/>
                <a:ext cx="10681814" cy="885692"/>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a:t>
                </a:r>
                <a:r>
                  <a:rPr lang="en-US" b="1">
                    <a:latin typeface="Arial" pitchFamily="34" charset="0"/>
                    <a:cs typeface="Arial" pitchFamily="34" charset="0"/>
                  </a:rPr>
                  <a:t>vị </a:t>
                </a:r>
                <a:r>
                  <a:rPr lang="en-US" b="1" smtClean="0">
                    <a:latin typeface="Arial" pitchFamily="34" charset="0"/>
                    <a:cs typeface="Arial" pitchFamily="34" charset="0"/>
                  </a:rPr>
                  <a:t>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oMath>
                </a14:m>
                <a:r>
                  <a:rPr lang="en-US" b="1" smtClean="0">
                    <a:latin typeface="Arial" pitchFamily="34" charset="0"/>
                    <a:cs typeface="Arial" pitchFamily="34" charset="0"/>
                  </a:rPr>
                  <a:t> </a:t>
                </a:r>
                <a:r>
                  <a:rPr lang="vi-VN" b="1">
                    <a:latin typeface="Arial" pitchFamily="34" charset="0"/>
                    <a:cs typeface="Arial" pitchFamily="34" charset="0"/>
                  </a:rPr>
                  <a:t>biến điểm M thành điểm </a:t>
                </a:r>
                <a:r>
                  <a:rPr lang="vi-VN" b="1" smtClean="0">
                    <a:latin typeface="Arial" pitchFamily="34" charset="0"/>
                    <a:cs typeface="Arial" pitchFamily="34" charset="0"/>
                  </a:rPr>
                  <a:t>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thỏa </a:t>
                </a:r>
                <a:r>
                  <a:rPr lang="vi-VN" b="1" smtClean="0">
                    <a:latin typeface="Arial" pitchFamily="34" charset="0"/>
                    <a:cs typeface="Arial" pitchFamily="34" charset="0"/>
                  </a:rPr>
                  <a:t>mãn</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𝑶𝑴</m:t>
                        </m:r>
                      </m:e>
                    </m:acc>
                  </m:oMath>
                </a14:m>
                <a:r>
                  <a:rPr lang="en-US" b="1" smtClean="0">
                    <a:latin typeface="Arial" pitchFamily="34" charset="0"/>
                    <a:cs typeface="Arial" pitchFamily="34" charset="0"/>
                  </a:rPr>
                  <a:t> </a:t>
                </a:r>
                <a:r>
                  <a:rPr lang="vi-VN" b="1">
                    <a:latin typeface="Arial" pitchFamily="34" charset="0"/>
                    <a:cs typeface="Arial" pitchFamily="34" charset="0"/>
                  </a:rPr>
                  <a:t>Khi đó O là trung điểm của MM". </a:t>
                </a:r>
                <a:endParaRPr lang="en-US"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65212" y="3686308"/>
                <a:ext cx="10681814" cy="885692"/>
              </a:xfrm>
              <a:prstGeom prst="rect">
                <a:avLst/>
              </a:prstGeom>
              <a:blipFill rotWithShape="1">
                <a:blip r:embed="rId8"/>
                <a:stretch>
                  <a:fillRect l="-799" t="-2759" b="-1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83824" y="4648200"/>
                <a:ext cx="10363202" cy="866584"/>
              </a:xfrm>
              <a:prstGeom prst="rect">
                <a:avLst/>
              </a:prstGeom>
              <a:noFill/>
            </p:spPr>
            <p:txBody>
              <a:bodyPr wrap="square" rtlCol="0">
                <a:spAutoFit/>
              </a:bodyPr>
              <a:lstStyle/>
              <a:p>
                <a:r>
                  <a:rPr lang="vi-VN" b="1" smtClean="0">
                    <a:latin typeface="Arial" pitchFamily="34" charset="0"/>
                    <a:cs typeface="Arial" pitchFamily="34" charset="0"/>
                  </a:rPr>
                  <a:t>Do </a:t>
                </a:r>
                <a:r>
                  <a:rPr lang="vi-VN" b="1">
                    <a:latin typeface="Arial" pitchFamily="34" charset="0"/>
                    <a:cs typeface="Arial" pitchFamily="34" charset="0"/>
                  </a:rPr>
                  <a:t>đó, M" là ảnh của M qua phép đối xứng tâm O hay phép vị tự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𝑽</m:t>
                        </m:r>
                      </m:e>
                      <m:sub>
                        <m:r>
                          <a:rPr lang="en-US" b="1" i="1">
                            <a:latin typeface="Cambria Math"/>
                            <a:cs typeface="Arial" pitchFamily="34" charset="0"/>
                          </a:rPr>
                          <m:t>(</m:t>
                        </m:r>
                        <m:r>
                          <a:rPr lang="en-US" b="1" i="1">
                            <a:latin typeface="Cambria Math"/>
                            <a:cs typeface="Arial" pitchFamily="34" charset="0"/>
                          </a:rPr>
                          <m:t>𝑶</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sub>
                    </m:sSub>
                    <m:r>
                      <a:rPr lang="en-US" b="1" i="1">
                        <a:latin typeface="Cambria Math"/>
                        <a:cs typeface="Arial" pitchFamily="34" charset="0"/>
                      </a:rPr>
                      <m:t> </m:t>
                    </m:r>
                  </m:oMath>
                </a14:m>
                <a:r>
                  <a:rPr lang="vi-VN" b="1">
                    <a:latin typeface="Arial" pitchFamily="34" charset="0"/>
                    <a:cs typeface="Arial" pitchFamily="34" charset="0"/>
                  </a:rPr>
                  <a:t>là phép đối xứng tâm O.</a:t>
                </a:r>
                <a:endParaRPr lang="en-US"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83824" y="4648200"/>
                <a:ext cx="10363202" cy="866584"/>
              </a:xfrm>
              <a:prstGeom prst="rect">
                <a:avLst/>
              </a:prstGeom>
              <a:blipFill rotWithShape="1">
                <a:blip r:embed="rId9"/>
                <a:stretch>
                  <a:fillRect l="-882" t="-4930" b="-10563"/>
                </a:stretch>
              </a:blipFill>
            </p:spPr>
            <p:txBody>
              <a:bodyPr/>
              <a:lstStyle/>
              <a:p>
                <a:r>
                  <a:rPr lang="en-US">
                    <a:noFill/>
                  </a:rPr>
                  <a:t> </a:t>
                </a:r>
              </a:p>
            </p:txBody>
          </p:sp>
        </mc:Fallback>
      </mc:AlternateContent>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2" y="23576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5317"/>
            <a:ext cx="11782531" cy="1603902"/>
            <a:chOff x="150812" y="635317"/>
            <a:chExt cx="11782531" cy="1603902"/>
          </a:xfrm>
        </p:grpSpPr>
        <p:sp>
          <p:nvSpPr>
            <p:cNvPr id="15" name="Rectangle 14"/>
            <p:cNvSpPr/>
            <p:nvPr/>
          </p:nvSpPr>
          <p:spPr>
            <a:xfrm>
              <a:off x="150812" y="63531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6818"/>
              <a:ext cx="9801331" cy="15024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826316"/>
              <a:ext cx="9372601"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Quan sát hai bức tranh chú bé ôm gà ở phần mở đầu bài học và chỉ ra phép vị tự biến bức tranh nhỏ thành bức tranh lớn và phép vị tự biến bức tranh lớn thành bức tranh nhỏ.</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7014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38200"/>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79209" y="1162645"/>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effectLst>
                    <a:outerShdw blurRad="76200" dist="50800" dir="5400000" algn="tl" rotWithShape="0">
                      <a:srgbClr val="000000">
                        <a:alpha val="65000"/>
                      </a:srgbClr>
                    </a:outerShdw>
                  </a:effectLst>
                  <a:latin typeface=".VnCentury SchoolbookH" pitchFamily="34" charset="0"/>
                </a:rPr>
                <a:t>1</a:t>
              </a:r>
              <a:endParaRPr lang="en-US" sz="6000" b="1" spc="67">
                <a:ln w="11430"/>
                <a:effectLst>
                  <a:outerShdw blurRad="76200" dist="50800" dir="5400000" algn="tl" rotWithShape="0">
                    <a:srgbClr val="000000">
                      <a:alpha val="65000"/>
                    </a:srgbClr>
                  </a:outerShdw>
                </a:effectLst>
                <a:latin typeface=".VnCentury SchoolbookH" pitchFamily="34" charset="0"/>
              </a:endParaRPr>
            </a:p>
          </p:txBody>
        </p:sp>
      </p:grpSp>
      <p:pic>
        <p:nvPicPr>
          <p:cNvPr id="3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483" y="2524125"/>
            <a:ext cx="5436859" cy="273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gray">
          <a:xfrm>
            <a:off x="608012" y="95249"/>
            <a:ext cx="2743200"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VỊ TỰ</a:t>
            </a:r>
            <a:endParaRPr lang="vi-VN" sz="1800" b="1">
              <a:solidFill>
                <a:schemeClr val="bg1"/>
              </a:solidFill>
              <a:latin typeface="Arial" pitchFamily="34" charset="0"/>
              <a:cs typeface="Arial" pitchFamily="34" charset="0"/>
            </a:endParaRPr>
          </a:p>
        </p:txBody>
      </p:sp>
      <p:sp>
        <p:nvSpPr>
          <p:cNvPr id="17" name="TextBox 16"/>
          <p:cNvSpPr txBox="1"/>
          <p:nvPr/>
        </p:nvSpPr>
        <p:spPr>
          <a:xfrm>
            <a:off x="482345" y="2988444"/>
            <a:ext cx="1657603"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36589901"/>
              </p:ext>
            </p:extLst>
          </p:nvPr>
        </p:nvGraphicFramePr>
        <p:xfrm>
          <a:off x="2024123" y="2819400"/>
          <a:ext cx="3587750" cy="815975"/>
        </p:xfrm>
        <a:graphic>
          <a:graphicData uri="http://schemas.openxmlformats.org/presentationml/2006/ole">
            <mc:AlternateContent xmlns:mc="http://schemas.openxmlformats.org/markup-compatibility/2006">
              <mc:Choice xmlns:v="urn:schemas-microsoft-com:vml" Requires="v">
                <p:oleObj spid="_x0000_s26659" name="Equation" r:id="rId8" imgW="1841400" imgH="419040" progId="Equation.DSMT4">
                  <p:embed/>
                </p:oleObj>
              </mc:Choice>
              <mc:Fallback>
                <p:oleObj name="Equation" r:id="rId8" imgW="1841400" imgH="419040" progId="Equation.DSMT4">
                  <p:embed/>
                  <p:pic>
                    <p:nvPicPr>
                      <p:cNvPr id="0" name="Object 3"/>
                      <p:cNvPicPr>
                        <a:picLocks noChangeAspect="1" noChangeArrowheads="1"/>
                      </p:cNvPicPr>
                      <p:nvPr/>
                    </p:nvPicPr>
                    <p:blipFill>
                      <a:blip r:embed="rId9"/>
                      <a:srcRect/>
                      <a:stretch>
                        <a:fillRect/>
                      </a:stretch>
                    </p:blipFill>
                    <p:spPr bwMode="auto">
                      <a:xfrm>
                        <a:off x="2024123" y="2819400"/>
                        <a:ext cx="3587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25282136"/>
              </p:ext>
            </p:extLst>
          </p:nvPr>
        </p:nvGraphicFramePr>
        <p:xfrm>
          <a:off x="727868" y="3782063"/>
          <a:ext cx="5246688" cy="493712"/>
        </p:xfrm>
        <a:graphic>
          <a:graphicData uri="http://schemas.openxmlformats.org/presentationml/2006/ole">
            <mc:AlternateContent xmlns:mc="http://schemas.openxmlformats.org/markup-compatibility/2006">
              <mc:Choice xmlns:v="urn:schemas-microsoft-com:vml" Requires="v">
                <p:oleObj spid="_x0000_s26660" name="Equation" r:id="rId10" imgW="2692080" imgH="253800" progId="Equation.DSMT4">
                  <p:embed/>
                </p:oleObj>
              </mc:Choice>
              <mc:Fallback>
                <p:oleObj name="Equation" r:id="rId10" imgW="2692080" imgH="253800" progId="Equation.DSMT4">
                  <p:embed/>
                  <p:pic>
                    <p:nvPicPr>
                      <p:cNvPr id="0" name=""/>
                      <p:cNvPicPr>
                        <a:picLocks noChangeAspect="1" noChangeArrowheads="1"/>
                      </p:cNvPicPr>
                      <p:nvPr/>
                    </p:nvPicPr>
                    <p:blipFill>
                      <a:blip r:embed="rId11"/>
                      <a:srcRect/>
                      <a:stretch>
                        <a:fillRect/>
                      </a:stretch>
                    </p:blipFill>
                    <p:spPr bwMode="auto">
                      <a:xfrm>
                        <a:off x="727868" y="3782063"/>
                        <a:ext cx="52466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30517" y="4572000"/>
                <a:ext cx="7745095" cy="1140505"/>
              </a:xfrm>
              <a:prstGeom prst="rect">
                <a:avLst/>
              </a:prstGeom>
              <a:noFill/>
            </p:spPr>
            <p:txBody>
              <a:bodyPr wrap="square" rtlCol="0">
                <a:spAutoFit/>
              </a:bodyPr>
              <a:lstStyle/>
              <a:p>
                <a:r>
                  <a:rPr lang="vi-VN" sz="2200" b="1" smtClean="0">
                    <a:latin typeface="Arial" pitchFamily="34" charset="0"/>
                    <a:cs typeface="Arial" pitchFamily="34" charset="0"/>
                  </a:rPr>
                  <a:t>Từ đó ta có các điểm A', B', C', D' lần lượt là ảnh của các điểm A, B, C, D qua phép </a:t>
                </a:r>
                <a:r>
                  <a:rPr lang="vi-VN" sz="2200" b="1">
                    <a:latin typeface="Arial" pitchFamily="34" charset="0"/>
                    <a:cs typeface="Arial" pitchFamily="34" charset="0"/>
                  </a:rPr>
                  <a:t>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𝑽</m:t>
                        </m:r>
                      </m:e>
                      <m:sub>
                        <m:r>
                          <a:rPr lang="en-US" sz="2200" b="1" i="1" smtClean="0">
                            <a:latin typeface="Cambria Math"/>
                            <a:cs typeface="Arial" pitchFamily="34" charset="0"/>
                          </a:rPr>
                          <m:t>(</m:t>
                        </m:r>
                        <m:r>
                          <a:rPr lang="en-US" sz="2200" b="1" i="1" smtClean="0">
                            <a:latin typeface="Cambria Math"/>
                            <a:cs typeface="Arial" pitchFamily="34" charset="0"/>
                          </a:rPr>
                          <m:t>𝑶</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sub>
                    </m:sSub>
                  </m:oMath>
                </a14:m>
                <a:r>
                  <a:rPr lang="en-US" sz="2200" b="1" smtClean="0">
                    <a:latin typeface="Arial" pitchFamily="34" charset="0"/>
                    <a:cs typeface="Arial" pitchFamily="34" charset="0"/>
                  </a:rPr>
                  <a:t> . Do đó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oMath>
                </a14:m>
                <a:r>
                  <a:rPr lang="en-US" sz="2200" b="1">
                    <a:latin typeface="Arial" pitchFamily="34" charset="0"/>
                    <a:cs typeface="Arial" pitchFamily="34" charset="0"/>
                  </a:rPr>
                  <a:t> biến hình chữ nhật ABCD thành hình chữ nhật A'B'C'D'.</a:t>
                </a:r>
              </a:p>
            </p:txBody>
          </p:sp>
        </mc:Choice>
        <mc:Fallback xmlns="">
          <p:sp>
            <p:nvSpPr>
              <p:cNvPr id="21" name="TextBox 20"/>
              <p:cNvSpPr txBox="1">
                <a:spLocks noRot="1" noChangeAspect="1" noMove="1" noResize="1" noEditPoints="1" noAdjustHandles="1" noChangeArrowheads="1" noChangeShapeType="1" noTextEdit="1"/>
              </p:cNvSpPr>
              <p:nvPr/>
            </p:nvSpPr>
            <p:spPr>
              <a:xfrm>
                <a:off x="330517" y="4572000"/>
                <a:ext cx="7745095" cy="1140505"/>
              </a:xfrm>
              <a:prstGeom prst="rect">
                <a:avLst/>
              </a:prstGeom>
              <a:blipFill rotWithShape="1">
                <a:blip r:embed="rId12"/>
                <a:stretch>
                  <a:fillRect l="-944" t="-2674" r="-1652" b="-10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0517" y="5816856"/>
                <a:ext cx="11602826" cy="964944"/>
              </a:xfrm>
              <a:prstGeom prst="rect">
                <a:avLst/>
              </a:prstGeom>
              <a:noFill/>
            </p:spPr>
            <p:txBody>
              <a:bodyPr wrap="square" rtlCol="0">
                <a:spAutoFit/>
              </a:bodyPr>
              <a:lstStyle/>
              <a:p>
                <a:r>
                  <a:rPr lang="vi-VN" sz="2200" b="1" smtClean="0">
                    <a:latin typeface="Arial" pitchFamily="34" charset="0"/>
                    <a:cs typeface="Arial" pitchFamily="34" charset="0"/>
                  </a:rPr>
                  <a:t>Vậy phép vị tự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r>
                          <a:rPr lang="en-US" sz="2200" b="1" i="1">
                            <a:latin typeface="Cambria Math"/>
                            <a:cs typeface="Arial" pitchFamily="34" charset="0"/>
                          </a:rPr>
                          <m:t>𝟐</m:t>
                        </m:r>
                        <m:r>
                          <a:rPr lang="en-US" sz="2200" b="1" i="1">
                            <a:latin typeface="Cambria Math"/>
                            <a:cs typeface="Arial" pitchFamily="34" charset="0"/>
                          </a:rPr>
                          <m:t>)</m:t>
                        </m:r>
                      </m:sub>
                    </m:sSub>
                    <m:r>
                      <a:rPr lang="en-US" sz="2200" b="1" i="1">
                        <a:latin typeface="Cambria Math"/>
                        <a:cs typeface="Arial" pitchFamily="34" charset="0"/>
                      </a:rPr>
                      <m:t> </m:t>
                    </m:r>
                  </m:oMath>
                </a14:m>
                <a:r>
                  <a:rPr lang="vi-VN" sz="2200" b="1" smtClean="0">
                    <a:latin typeface="Arial" pitchFamily="34" charset="0"/>
                    <a:cs typeface="Arial" pitchFamily="34" charset="0"/>
                  </a:rPr>
                  <a:t>biến bức tranh nhỏ thành bức tranh lớn.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Khi đó, phép </a:t>
                </a:r>
                <a:r>
                  <a:rPr lang="vi-VN" sz="2200" b="1">
                    <a:latin typeface="Arial" pitchFamily="34" charset="0"/>
                    <a:cs typeface="Arial" pitchFamily="34" charset="0"/>
                  </a:rPr>
                  <a:t>vị </a:t>
                </a:r>
                <a:r>
                  <a:rPr lang="vi-VN" sz="2200" b="1" smtClean="0">
                    <a:latin typeface="Arial" pitchFamily="34" charset="0"/>
                    <a:cs typeface="Arial" pitchFamily="34" charset="0"/>
                  </a:rPr>
                  <a:t>tự</a:t>
                </a:r>
                <a:r>
                  <a:rPr lang="en-US" sz="2200" b="1" smtClean="0">
                    <a:latin typeface="Arial" pitchFamily="34" charset="0"/>
                    <a:cs typeface="Arial" pitchFamily="34" charset="0"/>
                  </a:rPr>
                  <a:t>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𝑽</m:t>
                        </m:r>
                      </m:e>
                      <m:sub>
                        <m:r>
                          <a:rPr lang="en-US" sz="2200" b="1" i="1">
                            <a:latin typeface="Cambria Math"/>
                            <a:cs typeface="Arial" pitchFamily="34" charset="0"/>
                          </a:rPr>
                          <m:t>(</m:t>
                        </m:r>
                        <m:r>
                          <a:rPr lang="en-US" sz="2200" b="1" i="1">
                            <a:latin typeface="Cambria Math"/>
                            <a:cs typeface="Arial" pitchFamily="34" charset="0"/>
                          </a:rPr>
                          <m:t>𝑶</m:t>
                        </m:r>
                        <m:r>
                          <a:rPr lang="en-US" sz="2200" b="1" i="1">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a:latin typeface="Cambria Math"/>
                            <a:cs typeface="Arial" pitchFamily="34" charset="0"/>
                          </a:rPr>
                          <m:t>)</m:t>
                        </m:r>
                      </m:sub>
                    </m:sSub>
                  </m:oMath>
                </a14:m>
                <a:r>
                  <a:rPr lang="en-US" sz="2200" b="1" smtClean="0">
                    <a:latin typeface="Arial" pitchFamily="34" charset="0"/>
                    <a:cs typeface="Arial" pitchFamily="34" charset="0"/>
                  </a:rPr>
                  <a:t> </a:t>
                </a:r>
                <a:r>
                  <a:rPr lang="en-US" sz="2200" b="1">
                    <a:latin typeface="Arial" pitchFamily="34" charset="0"/>
                    <a:cs typeface="Arial" pitchFamily="34" charset="0"/>
                  </a:rPr>
                  <a:t>biến bức tranh lớn thành bức tranh nhỏ.</a:t>
                </a:r>
              </a:p>
            </p:txBody>
          </p:sp>
        </mc:Choice>
        <mc:Fallback xmlns="">
          <p:sp>
            <p:nvSpPr>
              <p:cNvPr id="22" name="TextBox 21"/>
              <p:cNvSpPr txBox="1">
                <a:spLocks noRot="1" noChangeAspect="1" noMove="1" noResize="1" noEditPoints="1" noAdjustHandles="1" noChangeArrowheads="1" noChangeShapeType="1" noTextEdit="1"/>
              </p:cNvSpPr>
              <p:nvPr/>
            </p:nvSpPr>
            <p:spPr>
              <a:xfrm>
                <a:off x="330517" y="5816856"/>
                <a:ext cx="11602826" cy="964944"/>
              </a:xfrm>
              <a:prstGeom prst="rect">
                <a:avLst/>
              </a:prstGeom>
              <a:blipFill rotWithShape="1">
                <a:blip r:embed="rId13"/>
                <a:stretch>
                  <a:fillRect l="-630" t="-3774"/>
                </a:stretch>
              </a:blipFill>
            </p:spPr>
            <p:txBody>
              <a:bodyPr/>
              <a:lstStyle/>
              <a:p>
                <a:r>
                  <a:rPr lang="en-US">
                    <a:noFill/>
                  </a:rPr>
                  <a:t> </a:t>
                </a:r>
              </a:p>
            </p:txBody>
          </p:sp>
        </mc:Fallback>
      </mc:AlternateContent>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41091</TotalTime>
  <Words>2300</Words>
  <Application>Microsoft Office PowerPoint</Application>
  <PresentationFormat>Custom</PresentationFormat>
  <Paragraphs>154</Paragraphs>
  <Slides>24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2584</cp:revision>
  <dcterms:created xsi:type="dcterms:W3CDTF">2021-08-04T05:24:17Z</dcterms:created>
  <dcterms:modified xsi:type="dcterms:W3CDTF">2023-09-03T03:24:19Z</dcterms:modified>
</cp:coreProperties>
</file>