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952" r:id="rId2"/>
    <p:sldId id="808" r:id="rId3"/>
    <p:sldId id="809" r:id="rId4"/>
    <p:sldId id="937" r:id="rId5"/>
    <p:sldId id="852" r:id="rId6"/>
    <p:sldId id="957" r:id="rId7"/>
    <p:sldId id="939" r:id="rId8"/>
    <p:sldId id="910" r:id="rId9"/>
    <p:sldId id="961" r:id="rId10"/>
    <p:sldId id="953" r:id="rId11"/>
    <p:sldId id="958" r:id="rId12"/>
    <p:sldId id="897" r:id="rId13"/>
    <p:sldId id="959" r:id="rId14"/>
    <p:sldId id="960" r:id="rId15"/>
    <p:sldId id="966" r:id="rId16"/>
    <p:sldId id="963" r:id="rId17"/>
    <p:sldId id="964" r:id="rId18"/>
    <p:sldId id="965" r:id="rId19"/>
    <p:sldId id="956"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57"/>
            <p14:sldId id="939"/>
            <p14:sldId id="910"/>
            <p14:sldId id="961"/>
            <p14:sldId id="953"/>
            <p14:sldId id="958"/>
            <p14:sldId id="897"/>
            <p14:sldId id="959"/>
            <p14:sldId id="960"/>
            <p14:sldId id="966"/>
            <p14:sldId id="963"/>
            <p14:sldId id="964"/>
            <p14:sldId id="965"/>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997"/>
    <a:srgbClr val="0F3D13"/>
    <a:srgbClr val="F5E4E3"/>
    <a:srgbClr val="1D5E75"/>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100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265395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1.emf"/><Relationship Id="rId5" Type="http://schemas.openxmlformats.org/officeDocument/2006/relationships/image" Target="../media/image37.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410.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1.png"/><Relationship Id="rId3" Type="http://schemas.openxmlformats.org/officeDocument/2006/relationships/notesSlide" Target="../notesSlides/notesSlide13.xml"/><Relationship Id="rId7" Type="http://schemas.openxmlformats.org/officeDocument/2006/relationships/image" Target="../media/image54.emf"/><Relationship Id="rId12"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55.emf"/><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oleObject" Target="../embeddings/oleObject13.bin"/><Relationship Id="rId5" Type="http://schemas.openxmlformats.org/officeDocument/2006/relationships/image" Target="../media/image23.png"/><Relationship Id="rId15" Type="http://schemas.openxmlformats.org/officeDocument/2006/relationships/image" Target="../media/image63.png"/><Relationship Id="rId10" Type="http://schemas.openxmlformats.org/officeDocument/2006/relationships/image" Target="../media/image52.wmf"/><Relationship Id="rId4" Type="http://schemas.openxmlformats.org/officeDocument/2006/relationships/image" Target="../media/image11.png"/><Relationship Id="rId9" Type="http://schemas.openxmlformats.org/officeDocument/2006/relationships/oleObject" Target="../embeddings/oleObject12.bin"/><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70.png"/><Relationship Id="rId3" Type="http://schemas.openxmlformats.org/officeDocument/2006/relationships/image" Target="../media/image11.png"/><Relationship Id="rId7" Type="http://schemas.openxmlformats.org/officeDocument/2006/relationships/image" Target="../media/image56.png"/><Relationship Id="rId12"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68.png"/><Relationship Id="rId5" Type="http://schemas.openxmlformats.org/officeDocument/2006/relationships/image" Target="../media/image32.png"/><Relationship Id="rId10" Type="http://schemas.openxmlformats.org/officeDocument/2006/relationships/image" Target="../media/image67.png"/><Relationship Id="rId4" Type="http://schemas.openxmlformats.org/officeDocument/2006/relationships/image" Target="../media/image440.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23.png"/><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image" Target="../media/image11.png"/><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1.png"/><Relationship Id="rId11" Type="http://schemas.openxmlformats.org/officeDocument/2006/relationships/image" Target="../media/image82.png"/><Relationship Id="rId5" Type="http://schemas.openxmlformats.org/officeDocument/2006/relationships/image" Target="../media/image23.png"/><Relationship Id="rId10" Type="http://schemas.openxmlformats.org/officeDocument/2006/relationships/image" Target="../media/image61.wmf"/><Relationship Id="rId4" Type="http://schemas.openxmlformats.org/officeDocument/2006/relationships/image" Target="../media/image80.png"/><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16.xml"/><Relationship Id="rId7" Type="http://schemas.openxmlformats.org/officeDocument/2006/relationships/oleObject" Target="../embeddings/oleObject17.bin"/><Relationship Id="rId12"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11" Type="http://schemas.openxmlformats.org/officeDocument/2006/relationships/image" Target="../media/image87.png"/><Relationship Id="rId5" Type="http://schemas.openxmlformats.org/officeDocument/2006/relationships/image" Target="../media/image84.png"/><Relationship Id="rId10" Type="http://schemas.openxmlformats.org/officeDocument/2006/relationships/image" Target="../media/image65.png"/><Relationship Id="rId4" Type="http://schemas.openxmlformats.org/officeDocument/2006/relationships/image" Target="../media/image11.png"/><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4.xml"/><Relationship Id="rId7" Type="http://schemas.openxmlformats.org/officeDocument/2006/relationships/oleObject" Target="../embeddings/oleObject1.bin"/><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image" Target="../media/image16.emf"/><Relationship Id="rId5" Type="http://schemas.openxmlformats.org/officeDocument/2006/relationships/image" Target="../media/image140.png"/><Relationship Id="rId10" Type="http://schemas.openxmlformats.org/officeDocument/2006/relationships/image" Target="../media/image13.wmf"/><Relationship Id="rId4" Type="http://schemas.openxmlformats.org/officeDocument/2006/relationships/image" Target="../media/image14.png"/><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11.png"/><Relationship Id="rId10" Type="http://schemas.openxmlformats.org/officeDocument/2006/relationships/image" Target="../media/image18.wmf"/><Relationship Id="rId4" Type="http://schemas.openxmlformats.org/officeDocument/2006/relationships/image" Target="../media/image19.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6.emf"/><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image" Target="../media/image39.emf"/><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png"/><Relationship Id="rId11" Type="http://schemas.openxmlformats.org/officeDocument/2006/relationships/oleObject" Target="../embeddings/oleObject5.bin"/><Relationship Id="rId5" Type="http://schemas.openxmlformats.org/officeDocument/2006/relationships/image" Target="../media/image300.png"/><Relationship Id="rId10" Type="http://schemas.openxmlformats.org/officeDocument/2006/relationships/image" Target="../media/image35.wmf"/><Relationship Id="rId4" Type="http://schemas.openxmlformats.org/officeDocument/2006/relationships/image" Target="../media/image11.png"/><Relationship Id="rId9" Type="http://schemas.openxmlformats.org/officeDocument/2006/relationships/oleObject" Target="../embeddings/oleObject4.bin"/><Relationship Id="rId14" Type="http://schemas.openxmlformats.org/officeDocument/2006/relationships/image" Target="../media/image37.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2.wmf"/><Relationship Id="rId3" Type="http://schemas.openxmlformats.org/officeDocument/2006/relationships/notesSlide" Target="../notesSlides/notesSlide9.xml"/><Relationship Id="rId7" Type="http://schemas.openxmlformats.org/officeDocument/2006/relationships/image" Target="../media/image39.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png"/><Relationship Id="rId11" Type="http://schemas.openxmlformats.org/officeDocument/2006/relationships/image" Target="../media/image41.wmf"/><Relationship Id="rId5" Type="http://schemas.openxmlformats.org/officeDocument/2006/relationships/image" Target="../media/image300.png"/><Relationship Id="rId15" Type="http://schemas.openxmlformats.org/officeDocument/2006/relationships/image" Target="../media/image43.wmf"/><Relationship Id="rId10" Type="http://schemas.openxmlformats.org/officeDocument/2006/relationships/oleObject" Target="../embeddings/oleObject8.bin"/><Relationship Id="rId4" Type="http://schemas.openxmlformats.org/officeDocument/2006/relationships/image" Target="../media/image11.png"/><Relationship Id="rId9" Type="http://schemas.openxmlformats.org/officeDocument/2006/relationships/image" Target="../media/image40.wmf"/><Relationship Id="rId1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106728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3267"/>
          <a:stretch/>
        </p:blipFill>
        <p:spPr bwMode="auto">
          <a:xfrm>
            <a:off x="4147992" y="2586950"/>
            <a:ext cx="1067955" cy="1149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r="7917" b="30349"/>
          <a:stretch/>
        </p:blipFill>
        <p:spPr bwMode="auto">
          <a:xfrm>
            <a:off x="5332412" y="2586950"/>
            <a:ext cx="6172200" cy="91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685800"/>
            <a:ext cx="11476368" cy="1980440"/>
            <a:chOff x="536012" y="4495800"/>
            <a:chExt cx="11476368" cy="1980440"/>
          </a:xfrm>
        </p:grpSpPr>
        <p:sp>
          <p:nvSpPr>
            <p:cNvPr id="14" name="Rounded Rectangle 13"/>
            <p:cNvSpPr/>
            <p:nvPr/>
          </p:nvSpPr>
          <p:spPr>
            <a:xfrm>
              <a:off x="536012" y="4495800"/>
              <a:ext cx="11125201" cy="18288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598024" y="4648200"/>
                  <a:ext cx="10377389" cy="1374287"/>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phép tịnh tiến biến các điểm M, N tương ứng thành các điểm M’, N’ thì </a:t>
                  </a:r>
                  <a14:m>
                    <m:oMath xmlns:m="http://schemas.openxmlformats.org/officeDocument/2006/math">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𝑴𝑵</m:t>
                          </m:r>
                        </m:e>
                      </m:acc>
                      <m:r>
                        <a:rPr lang="en-US" sz="2600" b="1" i="1" smtClean="0">
                          <a:solidFill>
                            <a:srgbClr val="C00000"/>
                          </a:solidFill>
                          <a:latin typeface="Cambria Math"/>
                          <a:cs typeface="Arial" pitchFamily="34" charset="0"/>
                        </a:rPr>
                        <m:t>=</m:t>
                      </m:r>
                      <m:acc>
                        <m:accPr>
                          <m:chr m:val="⃗"/>
                          <m:ctrlPr>
                            <a:rPr lang="en-US" sz="2600" b="1" i="1" smtClean="0">
                              <a:solidFill>
                                <a:srgbClr val="C00000"/>
                              </a:solidFill>
                              <a:latin typeface="Cambria Math"/>
                              <a:cs typeface="Arial" pitchFamily="34" charset="0"/>
                            </a:rPr>
                          </m:ctrlPr>
                        </m:accPr>
                        <m:e>
                          <m:sSup>
                            <m:sSupPr>
                              <m:ctrlPr>
                                <a:rPr lang="en-US" sz="2600" b="1" i="1" smtClean="0">
                                  <a:solidFill>
                                    <a:srgbClr val="C00000"/>
                                  </a:solidFill>
                                  <a:latin typeface="Cambria Math"/>
                                  <a:cs typeface="Arial" pitchFamily="34" charset="0"/>
                                </a:rPr>
                              </m:ctrlPr>
                            </m:sSupPr>
                            <m:e>
                              <m:r>
                                <a:rPr lang="en-US" sz="2600" b="1" i="1" smtClean="0">
                                  <a:solidFill>
                                    <a:srgbClr val="C00000"/>
                                  </a:solidFill>
                                  <a:latin typeface="Cambria Math"/>
                                  <a:cs typeface="Arial" pitchFamily="34" charset="0"/>
                                </a:rPr>
                                <m:t>𝑴</m:t>
                              </m:r>
                            </m:e>
                            <m:sup>
                              <m:r>
                                <a:rPr lang="en-US" sz="2600" b="1" i="1" smtClean="0">
                                  <a:solidFill>
                                    <a:srgbClr val="C00000"/>
                                  </a:solidFill>
                                  <a:latin typeface="Cambria Math"/>
                                  <a:cs typeface="Arial" pitchFamily="34" charset="0"/>
                                </a:rPr>
                                <m:t>′</m:t>
                              </m:r>
                            </m:sup>
                          </m:sSup>
                          <m:r>
                            <a:rPr lang="en-US" sz="2600" b="1" i="1" smtClean="0">
                              <a:solidFill>
                                <a:srgbClr val="C00000"/>
                              </a:solidFill>
                              <a:latin typeface="Cambria Math"/>
                              <a:cs typeface="Arial" pitchFamily="34" charset="0"/>
                            </a:rPr>
                            <m:t>𝑵</m:t>
                          </m:r>
                          <m:r>
                            <a:rPr lang="en-US" sz="2600" b="1" i="1" smtClean="0">
                              <a:solidFill>
                                <a:srgbClr val="C00000"/>
                              </a:solidFill>
                              <a:latin typeface="Cambria Math"/>
                              <a:cs typeface="Arial" pitchFamily="34" charset="0"/>
                            </a:rPr>
                            <m:t>′</m:t>
                          </m:r>
                        </m:e>
                      </m:acc>
                    </m:oMath>
                  </a14:m>
                  <a:r>
                    <a:rPr lang="en-US" sz="2600" b="1" smtClean="0">
                      <a:solidFill>
                        <a:srgbClr val="C00000"/>
                      </a:solidFill>
                      <a:latin typeface="Arial" pitchFamily="34" charset="0"/>
                      <a:cs typeface="Arial" pitchFamily="34" charset="0"/>
                    </a:rPr>
                    <a:t/>
                  </a:r>
                  <a:br>
                    <a:rPr lang="en-US" sz="2600" b="1" smtClean="0">
                      <a:solidFill>
                        <a:srgbClr val="C00000"/>
                      </a:solidFill>
                      <a:latin typeface="Arial" pitchFamily="34" charset="0"/>
                      <a:cs typeface="Arial" pitchFamily="34" charset="0"/>
                    </a:rPr>
                  </a:br>
                  <a:r>
                    <a:rPr lang="en-US" sz="2600" b="1" smtClean="0">
                      <a:solidFill>
                        <a:schemeClr val="tx1"/>
                      </a:solidFill>
                      <a:latin typeface="Arial" pitchFamily="34" charset="0"/>
                      <a:cs typeface="Arial" pitchFamily="34" charset="0"/>
                    </a:rPr>
                    <a:t>Vậy phép tịnh tiến bảo toàn khoảng cách giữa hai điểm.</a:t>
                  </a:r>
                  <a:endParaRPr lang="vi-VN" sz="2600" b="1">
                    <a:solidFill>
                      <a:schemeClr val="tx1"/>
                    </a:solidFill>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98024" y="4648200"/>
                  <a:ext cx="10377389" cy="1374287"/>
                </a:xfrm>
                <a:prstGeom prst="rect">
                  <a:avLst/>
                </a:prstGeom>
                <a:blipFill rotWithShape="1">
                  <a:blip r:embed="rId3"/>
                  <a:stretch>
                    <a:fillRect l="-940" t="-4000" b="-9778"/>
                  </a:stretch>
                </a:blipFill>
              </p:spPr>
              <p:txBody>
                <a:bodyPr/>
                <a:lstStyle/>
                <a:p>
                  <a:r>
                    <a:rPr lang="en-US">
                      <a:noFill/>
                    </a:rPr>
                    <a:t> </a:t>
                  </a:r>
                </a:p>
              </p:txBody>
            </p:sp>
          </mc:Fallback>
        </mc:AlternateContent>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64825" y="5029200"/>
              <a:ext cx="1347555" cy="1447040"/>
            </a:xfrm>
            <a:prstGeom prst="rect">
              <a:avLst/>
            </a:prstGeom>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1782" y="609600"/>
            <a:ext cx="11493830" cy="3959783"/>
            <a:chOff x="461399" y="2743199"/>
            <a:chExt cx="11493830" cy="3959783"/>
          </a:xfrm>
        </p:grpSpPr>
        <p:grpSp>
          <p:nvGrpSpPr>
            <p:cNvPr id="2" name="Group 1"/>
            <p:cNvGrpSpPr/>
            <p:nvPr/>
          </p:nvGrpSpPr>
          <p:grpSpPr>
            <a:xfrm>
              <a:off x="461399" y="2743199"/>
              <a:ext cx="11125201" cy="3959783"/>
              <a:chOff x="461399" y="2743199"/>
              <a:chExt cx="11125201" cy="3959783"/>
            </a:xfrm>
          </p:grpSpPr>
          <p:sp>
            <p:nvSpPr>
              <p:cNvPr id="23" name="Rounded Rectangle 22"/>
              <p:cNvSpPr/>
              <p:nvPr/>
            </p:nvSpPr>
            <p:spPr>
              <a:xfrm>
                <a:off x="461399" y="2743199"/>
                <a:ext cx="11125201" cy="3959783"/>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531813" y="2743200"/>
                <a:ext cx="4038600" cy="461665"/>
              </a:xfrm>
              <a:prstGeom prst="rect">
                <a:avLst/>
              </a:prstGeom>
              <a:noFill/>
            </p:spPr>
            <p:txBody>
              <a:bodyPr wrap="square" rtlCol="0">
                <a:spAutoFit/>
              </a:bodyPr>
              <a:lstStyle/>
              <a:p>
                <a:pPr marL="457200" indent="-457200">
                  <a:buFont typeface="Wingdings" pitchFamily="2" charset="2"/>
                  <a:buChar char="q"/>
                </a:pPr>
                <a:r>
                  <a:rPr lang="en-US" b="1" smtClean="0">
                    <a:solidFill>
                      <a:schemeClr val="tx1"/>
                    </a:solidFill>
                    <a:latin typeface="Arial" pitchFamily="34" charset="0"/>
                    <a:cs typeface="Arial" pitchFamily="34" charset="0"/>
                  </a:rPr>
                  <a:t>Phép tịnh tiến biến :</a:t>
                </a:r>
                <a:endParaRPr lang="vi-VN" b="1">
                  <a:solidFill>
                    <a:schemeClr val="tx1"/>
                  </a:solidFill>
                  <a:latin typeface="Arial" pitchFamily="34" charset="0"/>
                  <a:cs typeface="Arial" pitchFamily="34" charset="0"/>
                </a:endParaRPr>
              </a:p>
            </p:txBody>
          </p:sp>
          <p:sp>
            <p:nvSpPr>
              <p:cNvPr id="13" name="TextBox 12"/>
              <p:cNvSpPr txBox="1"/>
              <p:nvPr/>
            </p:nvSpPr>
            <p:spPr>
              <a:xfrm>
                <a:off x="974823" y="3204865"/>
                <a:ext cx="10377389" cy="461665"/>
              </a:xfrm>
              <a:prstGeom prst="rect">
                <a:avLst/>
              </a:prstGeom>
              <a:noFill/>
            </p:spPr>
            <p:txBody>
              <a:bodyPr wrap="square" rtlCol="0">
                <a:spAutoFit/>
              </a:bodyPr>
              <a:lstStyle/>
              <a:p>
                <a:pPr marL="342900" indent="-342900">
                  <a:buFont typeface="Arial" pitchFamily="34" charset="0"/>
                  <a:buChar char="•"/>
                </a:pPr>
                <a:r>
                  <a:rPr lang="vi-VN" b="1">
                    <a:latin typeface="Arial" pitchFamily="34" charset="0"/>
                    <a:cs typeface="Arial" pitchFamily="34" charset="0"/>
                  </a:rPr>
                  <a:t>Đoạn thẳng thành đoạn thẳng bằng </a:t>
                </a:r>
                <a:r>
                  <a:rPr lang="vi-VN" b="1" smtClean="0">
                    <a:latin typeface="Arial" pitchFamily="34" charset="0"/>
                    <a:cs typeface="Arial" pitchFamily="34" charset="0"/>
                  </a:rPr>
                  <a:t>nó</a:t>
                </a:r>
                <a:endParaRPr lang="vi-VN" b="1">
                  <a:solidFill>
                    <a:schemeClr val="tx1"/>
                  </a:solidFill>
                  <a:latin typeface="Arial" pitchFamily="34" charset="0"/>
                  <a:cs typeface="Arial" pitchFamily="34" charset="0"/>
                </a:endParaRPr>
              </a:p>
            </p:txBody>
          </p:sp>
        </p:grpSp>
        <p:pic>
          <p:nvPicPr>
            <p:cNvPr id="2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804804" y="5526913"/>
              <a:ext cx="1150425" cy="117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sp>
        <p:nvSpPr>
          <p:cNvPr id="15" name="TextBox 14"/>
          <p:cNvSpPr txBox="1"/>
          <p:nvPr/>
        </p:nvSpPr>
        <p:spPr>
          <a:xfrm>
            <a:off x="905206" y="1530824"/>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a:t>
            </a:r>
            <a:r>
              <a:rPr lang="vi-VN" b="1" smtClean="0">
                <a:latin typeface="Arial" pitchFamily="34" charset="0"/>
                <a:cs typeface="Arial" pitchFamily="34" charset="0"/>
              </a:rPr>
              <a:t>am </a:t>
            </a:r>
            <a:r>
              <a:rPr lang="vi-VN" b="1">
                <a:latin typeface="Arial" pitchFamily="34" charset="0"/>
                <a:cs typeface="Arial" pitchFamily="34" charset="0"/>
              </a:rPr>
              <a:t>giác thành tam giác bằng nó </a:t>
            </a:r>
            <a:endParaRPr lang="vi-VN" b="1">
              <a:solidFill>
                <a:schemeClr val="tx1"/>
              </a:solidFill>
              <a:latin typeface="Arial" pitchFamily="34" charset="0"/>
              <a:cs typeface="Arial" pitchFamily="34" charset="0"/>
            </a:endParaRPr>
          </a:p>
        </p:txBody>
      </p:sp>
      <p:sp>
        <p:nvSpPr>
          <p:cNvPr id="17" name="TextBox 16"/>
          <p:cNvSpPr txBox="1"/>
          <p:nvPr/>
        </p:nvSpPr>
        <p:spPr>
          <a:xfrm>
            <a:off x="905206" y="1990382"/>
            <a:ext cx="10377389" cy="830997"/>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ường </a:t>
            </a:r>
            <a:r>
              <a:rPr lang="vi-VN" b="1">
                <a:latin typeface="Arial" pitchFamily="34" charset="0"/>
                <a:cs typeface="Arial" pitchFamily="34" charset="0"/>
              </a:rPr>
              <a:t>tròn thành đường tròn các cùng bán kính và có tâm là ảnh của tâm</a:t>
            </a:r>
            <a:endParaRPr lang="vi-VN" b="1">
              <a:solidFill>
                <a:schemeClr val="tx1"/>
              </a:solidFill>
              <a:latin typeface="Arial" pitchFamily="34" charset="0"/>
              <a:cs typeface="Arial" pitchFamily="34" charset="0"/>
            </a:endParaRPr>
          </a:p>
        </p:txBody>
      </p:sp>
      <p:sp>
        <p:nvSpPr>
          <p:cNvPr id="18" name="TextBox 17"/>
          <p:cNvSpPr txBox="1"/>
          <p:nvPr/>
        </p:nvSpPr>
        <p:spPr>
          <a:xfrm>
            <a:off x="905206" y="2819272"/>
            <a:ext cx="10377389"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B</a:t>
            </a:r>
            <a:r>
              <a:rPr lang="vi-VN" b="1" smtClean="0">
                <a:latin typeface="Arial" pitchFamily="34" charset="0"/>
                <a:cs typeface="Arial" pitchFamily="34" charset="0"/>
              </a:rPr>
              <a:t>a </a:t>
            </a:r>
            <a:r>
              <a:rPr lang="vi-VN" b="1">
                <a:latin typeface="Arial" pitchFamily="34" charset="0"/>
                <a:cs typeface="Arial" pitchFamily="34" charset="0"/>
              </a:rPr>
              <a:t>điểm thẳng hàng thành ba điểm thẳng hàng và không làm thay đổi thứ tự ba điểm đó</a:t>
            </a:r>
            <a:endParaRPr lang="vi-VN" b="1">
              <a:solidFill>
                <a:schemeClr val="tx1"/>
              </a:solidFill>
              <a:latin typeface="Arial" pitchFamily="34" charset="0"/>
              <a:cs typeface="Arial" pitchFamily="34" charset="0"/>
            </a:endParaRPr>
          </a:p>
        </p:txBody>
      </p:sp>
      <p:sp>
        <p:nvSpPr>
          <p:cNvPr id="19" name="TextBox 18"/>
          <p:cNvSpPr txBox="1"/>
          <p:nvPr/>
        </p:nvSpPr>
        <p:spPr>
          <a:xfrm>
            <a:off x="905206" y="3648162"/>
            <a:ext cx="10377389"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T</a:t>
            </a:r>
            <a:r>
              <a:rPr lang="vi-VN" b="1" smtClean="0">
                <a:latin typeface="Arial" pitchFamily="34" charset="0"/>
                <a:cs typeface="Arial" pitchFamily="34" charset="0"/>
              </a:rPr>
              <a:t>ia </a:t>
            </a:r>
            <a:r>
              <a:rPr lang="vi-VN" b="1">
                <a:latin typeface="Arial" pitchFamily="34" charset="0"/>
                <a:cs typeface="Arial" pitchFamily="34" charset="0"/>
              </a:rPr>
              <a:t>thành </a:t>
            </a:r>
            <a:r>
              <a:rPr lang="vi-VN" b="1" smtClean="0">
                <a:latin typeface="Arial" pitchFamily="34" charset="0"/>
                <a:cs typeface="Arial" pitchFamily="34" charset="0"/>
              </a:rPr>
              <a:t>tia</a:t>
            </a:r>
            <a:r>
              <a:rPr lang="en-US" b="1" smtClean="0">
                <a:latin typeface="Arial" pitchFamily="34" charset="0"/>
                <a:cs typeface="Arial" pitchFamily="34" charset="0"/>
              </a:rPr>
              <a:t> , </a:t>
            </a:r>
            <a:r>
              <a:rPr lang="vi-VN" b="1" smtClean="0">
                <a:latin typeface="Arial" pitchFamily="34" charset="0"/>
                <a:cs typeface="Arial" pitchFamily="34" charset="0"/>
              </a:rPr>
              <a:t>g</a:t>
            </a:r>
            <a:r>
              <a:rPr lang="en-US" b="1" smtClean="0">
                <a:latin typeface="Arial" pitchFamily="34" charset="0"/>
                <a:cs typeface="Arial" pitchFamily="34" charset="0"/>
              </a:rPr>
              <a:t>óc</a:t>
            </a:r>
            <a:r>
              <a:rPr lang="vi-VN" b="1" smtClean="0">
                <a:latin typeface="Arial" pitchFamily="34" charset="0"/>
                <a:cs typeface="Arial" pitchFamily="34" charset="0"/>
              </a:rPr>
              <a:t> </a:t>
            </a:r>
            <a:r>
              <a:rPr lang="vi-VN" b="1">
                <a:latin typeface="Arial" pitchFamily="34" charset="0"/>
                <a:cs typeface="Arial" pitchFamily="34" charset="0"/>
              </a:rPr>
              <a:t>thành góc bằng nó </a:t>
            </a:r>
            <a:endParaRPr lang="vi-VN" b="1">
              <a:solidFill>
                <a:schemeClr val="tx1"/>
              </a:solidFill>
              <a:latin typeface="Arial" pitchFamily="34" charset="0"/>
              <a:cs typeface="Arial" pitchFamily="34" charset="0"/>
            </a:endParaRPr>
          </a:p>
        </p:txBody>
      </p:sp>
      <p:sp>
        <p:nvSpPr>
          <p:cNvPr id="22" name="TextBox 21"/>
          <p:cNvSpPr txBox="1"/>
          <p:nvPr/>
        </p:nvSpPr>
        <p:spPr>
          <a:xfrm>
            <a:off x="905206" y="4107719"/>
            <a:ext cx="10377389" cy="461665"/>
          </a:xfrm>
          <a:prstGeom prst="rect">
            <a:avLst/>
          </a:prstGeom>
          <a:noFill/>
        </p:spPr>
        <p:txBody>
          <a:bodyPr wrap="square" rtlCol="0">
            <a:spAutoFit/>
          </a:bodyPr>
          <a:lstStyle/>
          <a:p>
            <a:pPr marL="342900" indent="-342900">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ường </a:t>
            </a:r>
            <a:r>
              <a:rPr lang="vi-VN" b="1">
                <a:latin typeface="Arial" pitchFamily="34" charset="0"/>
                <a:cs typeface="Arial" pitchFamily="34" charset="0"/>
              </a:rPr>
              <a:t>thẳng thành đường thẳng song song hoặc trùng với nó </a:t>
            </a:r>
            <a:r>
              <a:rPr lang="en-US" b="1">
                <a:latin typeface="Arial" pitchFamily="34" charset="0"/>
                <a:cs typeface="Arial" pitchFamily="34" charset="0"/>
              </a:rPr>
              <a:t> </a:t>
            </a:r>
            <a:endParaRPr lang="vi-VN" b="1">
              <a:latin typeface="Arial" pitchFamily="34" charset="0"/>
              <a:cs typeface="Arial" pitchFamily="34" charset="0"/>
            </a:endParaRPr>
          </a:p>
        </p:txBody>
      </p:sp>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2" y="4606185"/>
            <a:ext cx="2727614" cy="226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9832" y="4569384"/>
            <a:ext cx="2438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1632" y="4878946"/>
            <a:ext cx="25622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475412" y="630769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1.8</a:t>
            </a:r>
            <a:endParaRPr lang="en-US" sz="1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1853501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wipe(left)">
                                      <p:cBhvr>
                                        <p:cTn id="16" dur="500"/>
                                        <p:tgtEl>
                                          <p:spTgt spid="174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left)">
                                      <p:cBhvr>
                                        <p:cTn id="25" dur="500"/>
                                        <p:tgtEl>
                                          <p:spTgt spid="17411"/>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7412"/>
                                        </p:tgtEl>
                                        <p:attrNameLst>
                                          <p:attrName>style.visibility</p:attrName>
                                        </p:attrNameLst>
                                      </p:cBhvr>
                                      <p:to>
                                        <p:strVal val="visible"/>
                                      </p:to>
                                    </p:set>
                                    <p:animEffect transition="in" filter="wipe(left)">
                                      <p:cBhvr>
                                        <p:cTn id="38" dur="500"/>
                                        <p:tgtEl>
                                          <p:spTgt spid="174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91" y="2209629"/>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578154" y="2730432"/>
                <a:ext cx="7746327" cy="87818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𝑴𝑪</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𝑷𝑵</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𝑩𝑴</m:t>
                        </m:r>
                      </m:e>
                    </m:acc>
                  </m:oMath>
                </a14:m>
                <a:r>
                  <a:rPr lang="en-US" b="1" smtClean="0">
                    <a:latin typeface="Arial" pitchFamily="34" charset="0"/>
                    <a:cs typeface="Arial" pitchFamily="34" charset="0"/>
                  </a:rPr>
                  <a:t> nên phép tịnh tiến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𝑩𝑴</m:t>
                            </m:r>
                          </m:e>
                        </m:acc>
                      </m:sub>
                    </m:sSub>
                  </m:oMath>
                </a14:m>
                <a:r>
                  <a:rPr lang="en-US" b="1" smtClean="0">
                    <a:latin typeface="Arial" pitchFamily="34" charset="0"/>
                    <a:cs typeface="Arial" pitchFamily="34" charset="0"/>
                  </a:rPr>
                  <a:t> biến các điểm B, M, P tương ứng thành M, C, N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78154" y="2730432"/>
                <a:ext cx="7746327" cy="878189"/>
              </a:xfrm>
              <a:prstGeom prst="rect">
                <a:avLst/>
              </a:prstGeom>
              <a:blipFill rotWithShape="1">
                <a:blip r:embed="rId4"/>
                <a:stretch>
                  <a:fillRect l="-1101" t="-2778" r="-1180" b="-15278"/>
                </a:stretch>
              </a:blipFill>
            </p:spPr>
            <p:txBody>
              <a:bodyPr/>
              <a:lstStyle/>
              <a:p>
                <a:r>
                  <a:rPr lang="en-US">
                    <a:noFill/>
                  </a:rPr>
                  <a:t> </a:t>
                </a:r>
              </a:p>
            </p:txBody>
          </p:sp>
        </mc:Fallback>
      </mc:AlternateContent>
      <p:grpSp>
        <p:nvGrpSpPr>
          <p:cNvPr id="2" name="Group 1"/>
          <p:cNvGrpSpPr/>
          <p:nvPr/>
        </p:nvGrpSpPr>
        <p:grpSpPr>
          <a:xfrm>
            <a:off x="150376" y="609600"/>
            <a:ext cx="11735236" cy="1523605"/>
            <a:chOff x="150376" y="733406"/>
            <a:chExt cx="11735236" cy="1523605"/>
          </a:xfrm>
        </p:grpSpPr>
        <p:sp>
          <p:nvSpPr>
            <p:cNvPr id="8" name="Rounded Rectangle 7"/>
            <p:cNvSpPr/>
            <p:nvPr/>
          </p:nvSpPr>
          <p:spPr>
            <a:xfrm>
              <a:off x="1742930" y="764984"/>
              <a:ext cx="10142682" cy="141580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27212" y="762000"/>
                  <a:ext cx="9829800" cy="1332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tam giác ABC và M, N, P tương ứng là trung điểm của các cạnh BC, CA, AB</a:t>
                  </a:r>
                </a:p>
                <a:p>
                  <a:pPr algn="just"/>
                  <a:r>
                    <a:rPr lang="en-US" sz="2500" b="1" smtClean="0">
                      <a:latin typeface="Arial" pitchFamily="34" charset="0"/>
                      <a:cs typeface="Arial" pitchFamily="34" charset="0"/>
                    </a:rPr>
                    <a:t>Tìm ảnh của tam giác BMP qua phép tịnh tiến </a:t>
                  </a:r>
                  <a14:m>
                    <m:oMath xmlns:m="http://schemas.openxmlformats.org/officeDocument/2006/math">
                      <m:sSub>
                        <m:sSubPr>
                          <m:ctrlPr>
                            <a:rPr lang="en-US" sz="2500" b="1" i="1" smtClean="0">
                              <a:latin typeface="Cambria Math"/>
                              <a:cs typeface="Arial" pitchFamily="34" charset="0"/>
                            </a:rPr>
                          </m:ctrlPr>
                        </m:sSubPr>
                        <m:e>
                          <m:r>
                            <a:rPr lang="en-US" sz="2500" b="1" i="1" smtClean="0">
                              <a:latin typeface="Cambria Math"/>
                              <a:cs typeface="Arial" pitchFamily="34" charset="0"/>
                            </a:rPr>
                            <m:t>𝑻</m:t>
                          </m:r>
                        </m:e>
                        <m:sub>
                          <m:acc>
                            <m:accPr>
                              <m:chr m:val="⃗"/>
                              <m:ctrlPr>
                                <a:rPr lang="en-US" sz="2500" b="1" i="1" smtClean="0">
                                  <a:latin typeface="Cambria Math"/>
                                  <a:cs typeface="Arial" pitchFamily="34" charset="0"/>
                                </a:rPr>
                              </m:ctrlPr>
                            </m:accPr>
                            <m:e>
                              <m:r>
                                <a:rPr lang="en-US" sz="2500" b="1" i="1" smtClean="0">
                                  <a:latin typeface="Cambria Math"/>
                                  <a:cs typeface="Arial" pitchFamily="34" charset="0"/>
                                </a:rPr>
                                <m:t>𝑩𝑴</m:t>
                              </m:r>
                            </m:e>
                          </m:acc>
                        </m:sub>
                      </m:sSub>
                    </m:oMath>
                  </a14:m>
                  <a:r>
                    <a:rPr lang="en-US" sz="2500" b="1" smtClean="0">
                      <a:latin typeface="Arial" pitchFamily="34" charset="0"/>
                      <a:cs typeface="Arial" pitchFamily="34" charset="0"/>
                    </a:rPr>
                    <a:t> và </a:t>
                  </a:r>
                  <a14:m>
                    <m:oMath xmlns:m="http://schemas.openxmlformats.org/officeDocument/2006/math">
                      <m:sSub>
                        <m:sSubPr>
                          <m:ctrlPr>
                            <a:rPr lang="en-US" sz="2500" b="1" i="1">
                              <a:latin typeface="Cambria Math"/>
                              <a:cs typeface="Arial" pitchFamily="34" charset="0"/>
                            </a:rPr>
                          </m:ctrlPr>
                        </m:sSubPr>
                        <m:e>
                          <m:r>
                            <a:rPr lang="en-US" sz="2500" b="1" i="1">
                              <a:latin typeface="Cambria Math"/>
                              <a:cs typeface="Arial" pitchFamily="34" charset="0"/>
                            </a:rPr>
                            <m:t>𝑻</m:t>
                          </m:r>
                        </m:e>
                        <m:sub>
                          <m:acc>
                            <m:accPr>
                              <m:chr m:val="⃗"/>
                              <m:ctrlPr>
                                <a:rPr lang="en-US" sz="2500" b="1" i="1">
                                  <a:latin typeface="Cambria Math"/>
                                  <a:cs typeface="Arial" pitchFamily="34" charset="0"/>
                                </a:rPr>
                              </m:ctrlPr>
                            </m:accPr>
                            <m:e>
                              <m:r>
                                <a:rPr lang="en-US" sz="2500" b="1" i="1">
                                  <a:latin typeface="Cambria Math"/>
                                  <a:cs typeface="Arial" pitchFamily="34" charset="0"/>
                                </a:rPr>
                                <m:t>𝑩</m:t>
                              </m:r>
                              <m:r>
                                <a:rPr lang="en-US" sz="2500" b="1" i="1" smtClean="0">
                                  <a:latin typeface="Cambria Math"/>
                                  <a:cs typeface="Arial" pitchFamily="34" charset="0"/>
                                </a:rPr>
                                <m:t>𝑷</m:t>
                              </m:r>
                            </m:e>
                          </m:acc>
                        </m:sub>
                      </m:sSub>
                    </m:oMath>
                  </a14:m>
                  <a:endParaRPr lang="vi-VN" sz="2500"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7212" y="762000"/>
                  <a:ext cx="9829800" cy="1332971"/>
                </a:xfrm>
                <a:prstGeom prst="rect">
                  <a:avLst/>
                </a:prstGeom>
                <a:blipFill rotWithShape="1">
                  <a:blip r:embed="rId5"/>
                  <a:stretch>
                    <a:fillRect l="-744" t="-2294" r="-682" b="-4587"/>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30" name="TextBox 29"/>
              <p:cNvSpPr txBox="1"/>
              <p:nvPr/>
            </p:nvSpPr>
            <p:spPr>
              <a:xfrm>
                <a:off x="912812" y="3742018"/>
                <a:ext cx="7716469" cy="490199"/>
              </a:xfrm>
              <a:prstGeom prst="rect">
                <a:avLst/>
              </a:prstGeom>
              <a:noFill/>
            </p:spPr>
            <p:txBody>
              <a:bodyPr wrap="square" rtlCol="0">
                <a:spAutoFit/>
              </a:bodyPr>
              <a:lstStyle/>
              <a:p>
                <a:pPr algn="just"/>
                <a:r>
                  <a:rPr lang="en-US" b="1" smtClean="0">
                    <a:latin typeface="Arial" pitchFamily="34" charset="0"/>
                    <a:cs typeface="Arial" pitchFamily="34" charset="0"/>
                  </a:rPr>
                  <a:t>Do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𝑩𝑴</m:t>
                            </m:r>
                          </m:e>
                        </m:acc>
                      </m:sub>
                    </m:sSub>
                    <m:r>
                      <a:rPr lang="en-US" b="1" i="0" smtClean="0">
                        <a:latin typeface="Cambria Math"/>
                        <a:cs typeface="Arial" pitchFamily="34" charset="0"/>
                      </a:rPr>
                      <m:t> </m:t>
                    </m:r>
                  </m:oMath>
                </a14:m>
                <a:r>
                  <a:rPr lang="en-US" b="1" smtClean="0">
                    <a:latin typeface="Arial" pitchFamily="34" charset="0"/>
                    <a:cs typeface="Arial" pitchFamily="34" charset="0"/>
                  </a:rPr>
                  <a:t> biến tam giác BMP thành tam giác MCN</a:t>
                </a:r>
                <a:endParaRPr lang="vi-VN"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12812" y="3742018"/>
                <a:ext cx="7716469" cy="490199"/>
              </a:xfrm>
              <a:prstGeom prst="rect">
                <a:avLst/>
              </a:prstGeom>
              <a:blipFill rotWithShape="1">
                <a:blip r:embed="rId8"/>
                <a:stretch>
                  <a:fillRect l="-1264" t="-10000" b="-22500"/>
                </a:stretch>
              </a:blipFill>
            </p:spPr>
            <p:txBody>
              <a:bodyPr/>
              <a:lstStyle/>
              <a:p>
                <a:r>
                  <a:rPr lang="en-US">
                    <a:noFill/>
                  </a:rPr>
                  <a:t> </a:t>
                </a:r>
              </a:p>
            </p:txBody>
          </p:sp>
        </mc:Fallback>
      </mc:AlternateContent>
      <p:sp>
        <p:nvSpPr>
          <p:cNvPr id="26"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912812" y="4365614"/>
                <a:ext cx="7411669" cy="878189"/>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𝑴𝑵</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𝑷𝑨</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𝑩𝑷</m:t>
                        </m:r>
                      </m:e>
                    </m:acc>
                  </m:oMath>
                </a14:m>
                <a:r>
                  <a:rPr lang="en-US" b="1" smtClean="0">
                    <a:latin typeface="Arial" pitchFamily="34" charset="0"/>
                    <a:cs typeface="Arial" pitchFamily="34" charset="0"/>
                  </a:rPr>
                  <a:t> nên phép tịnh tiến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m:t>
                            </m:r>
                            <m:r>
                              <a:rPr lang="en-US" b="1" i="1" smtClean="0">
                                <a:latin typeface="Cambria Math"/>
                                <a:cs typeface="Arial" pitchFamily="34" charset="0"/>
                              </a:rPr>
                              <m:t>𝑷</m:t>
                            </m:r>
                          </m:e>
                        </m:acc>
                      </m:sub>
                    </m:sSub>
                  </m:oMath>
                </a14:m>
                <a:r>
                  <a:rPr lang="en-US" b="1" smtClean="0">
                    <a:latin typeface="Arial" pitchFamily="34" charset="0"/>
                    <a:cs typeface="Arial" pitchFamily="34" charset="0"/>
                  </a:rPr>
                  <a:t> biến các điểm B, M, P tương ứng thành P, N, A</a:t>
                </a:r>
                <a:endParaRPr lang="vi-VN"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12812" y="4365614"/>
                <a:ext cx="7411669" cy="878189"/>
              </a:xfrm>
              <a:prstGeom prst="rect">
                <a:avLst/>
              </a:prstGeom>
              <a:blipFill rotWithShape="1">
                <a:blip r:embed="rId9"/>
                <a:stretch>
                  <a:fillRect l="-1316" t="-2778" r="-1234"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912812" y="5377201"/>
                <a:ext cx="7737107" cy="490199"/>
              </a:xfrm>
              <a:prstGeom prst="rect">
                <a:avLst/>
              </a:prstGeom>
              <a:noFill/>
            </p:spPr>
            <p:txBody>
              <a:bodyPr wrap="square" rtlCol="0">
                <a:spAutoFit/>
              </a:bodyPr>
              <a:lstStyle/>
              <a:p>
                <a:pPr algn="just"/>
                <a:r>
                  <a:rPr lang="en-US" b="1" smtClean="0">
                    <a:latin typeface="Arial" pitchFamily="34" charset="0"/>
                    <a:cs typeface="Arial" pitchFamily="34" charset="0"/>
                  </a:rPr>
                  <a:t>Do đó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𝑩</m:t>
                            </m:r>
                            <m:r>
                              <a:rPr lang="en-US" b="1" i="1" smtClean="0">
                                <a:latin typeface="Cambria Math"/>
                                <a:cs typeface="Arial" pitchFamily="34" charset="0"/>
                              </a:rPr>
                              <m:t>𝑷</m:t>
                            </m:r>
                          </m:e>
                        </m:acc>
                      </m:sub>
                    </m:sSub>
                    <m:r>
                      <a:rPr lang="en-US" b="1" i="0" smtClean="0">
                        <a:latin typeface="Cambria Math"/>
                        <a:cs typeface="Arial" pitchFamily="34" charset="0"/>
                      </a:rPr>
                      <m:t> </m:t>
                    </m:r>
                  </m:oMath>
                </a14:m>
                <a:r>
                  <a:rPr lang="en-US" b="1" smtClean="0">
                    <a:latin typeface="Arial" pitchFamily="34" charset="0"/>
                    <a:cs typeface="Arial" pitchFamily="34" charset="0"/>
                  </a:rPr>
                  <a:t> biến tam giác BMP thành tam giác PNA</a:t>
                </a:r>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12812" y="5377201"/>
                <a:ext cx="7737107" cy="490199"/>
              </a:xfrm>
              <a:prstGeom prst="rect">
                <a:avLst/>
              </a:prstGeom>
              <a:blipFill rotWithShape="1">
                <a:blip r:embed="rId10"/>
                <a:stretch>
                  <a:fillRect l="-1261" t="-9877" b="-20988"/>
                </a:stretch>
              </a:blipFill>
            </p:spPr>
            <p:txBody>
              <a:bodyPr/>
              <a:lstStyle/>
              <a:p>
                <a:r>
                  <a:rPr lang="en-US">
                    <a:noFill/>
                  </a:rPr>
                  <a:t> </a:t>
                </a:r>
              </a:p>
            </p:txBody>
          </p:sp>
        </mc:Fallback>
      </mc:AlternateContent>
      <p:grpSp>
        <p:nvGrpSpPr>
          <p:cNvPr id="3" name="Group 2"/>
          <p:cNvGrpSpPr/>
          <p:nvPr/>
        </p:nvGrpSpPr>
        <p:grpSpPr>
          <a:xfrm>
            <a:off x="8761412" y="2133600"/>
            <a:ext cx="3400425" cy="2617486"/>
            <a:chOff x="8761412" y="2335514"/>
            <a:chExt cx="3400425" cy="2617486"/>
          </a:xfrm>
        </p:grpSpPr>
        <p:pic>
          <p:nvPicPr>
            <p:cNvPr id="8544" name="Picture 3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1412" y="2335514"/>
              <a:ext cx="34004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9599612" y="46144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1.9</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7"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2" y="195663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45096" y="152400"/>
            <a:ext cx="11582401" cy="1678800"/>
            <a:chOff x="150812" y="804771"/>
            <a:chExt cx="11582401" cy="1678800"/>
          </a:xfrm>
        </p:grpSpPr>
        <p:sp>
          <p:nvSpPr>
            <p:cNvPr id="8" name="Rounded Rectangle 7"/>
            <p:cNvSpPr/>
            <p:nvPr/>
          </p:nvSpPr>
          <p:spPr>
            <a:xfrm>
              <a:off x="1979613" y="807185"/>
              <a:ext cx="9753600" cy="167638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39948" y="836028"/>
              <a:ext cx="9212263"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a:t>
              </a:r>
              <a:r>
                <a:rPr lang="vi-VN" b="1" smtClean="0">
                  <a:latin typeface="Arial" pitchFamily="34" charset="0"/>
                  <a:cs typeface="Arial" pitchFamily="34" charset="0"/>
                </a:rPr>
                <a:t>đường tròn</a:t>
              </a:r>
              <a:r>
                <a:rPr lang="en-US" b="1" smtClean="0">
                  <a:latin typeface="Arial" pitchFamily="34" charset="0"/>
                  <a:cs typeface="Arial" pitchFamily="34" charset="0"/>
                </a:rPr>
                <a:t> (O;R) và điểm O’ khác O. Với mỗi điểm M thuộc (O;R) sao cho O, O’, M không thẳng hàng, vẽ hình bình hành MOO’M’ . Hỏi khi M thay đổi trên (O;R) thì M’ thay đổi trên đường nào?</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8047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227364"/>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125433"/>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45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6012" y="2012673"/>
            <a:ext cx="4468091" cy="213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0983" y="2362200"/>
            <a:ext cx="7128829" cy="430887"/>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Ta có : MOO’M’ là hình bình hành nên </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334379" y="3505200"/>
                <a:ext cx="2483434" cy="430887"/>
              </a:xfrm>
              <a:prstGeom prst="rect">
                <a:avLst/>
              </a:prstGeom>
              <a:noFill/>
            </p:spPr>
            <p:txBody>
              <a:bodyPr wrap="square" rtlCol="0">
                <a:spAutoFit/>
              </a:bodyPr>
              <a:lstStyle/>
              <a:p>
                <a:pPr algn="just"/>
                <a:r>
                  <a:rPr lang="en-US" sz="2200" b="1" smtClean="0">
                    <a:latin typeface="Arial" pitchFamily="34" charset="0"/>
                    <a:cs typeface="Arial" pitchFamily="34" charset="0"/>
                  </a:rPr>
                  <a:t>Vì </a:t>
                </a:r>
                <a14:m>
                  <m:oMath xmlns:m="http://schemas.openxmlformats.org/officeDocument/2006/math">
                    <m:r>
                      <a:rPr lang="en-US" sz="2200" b="1" i="1" smtClean="0">
                        <a:latin typeface="Cambria Math"/>
                        <a:cs typeface="Arial" pitchFamily="34" charset="0"/>
                      </a:rPr>
                      <m:t>𝑶𝑴</m:t>
                    </m:r>
                    <m:r>
                      <a:rPr lang="en-US" sz="2200" b="1" i="1" smtClean="0">
                        <a:latin typeface="Cambria Math"/>
                        <a:cs typeface="Arial" pitchFamily="34" charset="0"/>
                      </a:rPr>
                      <m:t>=</m:t>
                    </m:r>
                    <m:r>
                      <a:rPr lang="en-US" sz="2200" b="1" i="1" smtClean="0">
                        <a:latin typeface="Cambria Math"/>
                        <a:cs typeface="Arial" pitchFamily="34" charset="0"/>
                      </a:rPr>
                      <m:t>𝑹</m:t>
                    </m:r>
                  </m:oMath>
                </a14:m>
                <a:r>
                  <a:rPr lang="en-US" sz="2200" b="1" smtClean="0">
                    <a:latin typeface="Arial" pitchFamily="34" charset="0"/>
                    <a:cs typeface="Arial" pitchFamily="34" charset="0"/>
                  </a:rPr>
                  <a:t> nên </a:t>
                </a:r>
                <a:endParaRPr lang="vi-VN" sz="2200"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4379" y="3505200"/>
                <a:ext cx="2483434" cy="430887"/>
              </a:xfrm>
              <a:prstGeom prst="rect">
                <a:avLst/>
              </a:prstGeom>
              <a:blipFill rotWithShape="1">
                <a:blip r:embed="rId8"/>
                <a:stretch>
                  <a:fillRect l="-3194" t="-7042" b="-28169"/>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86362502"/>
              </p:ext>
            </p:extLst>
          </p:nvPr>
        </p:nvGraphicFramePr>
        <p:xfrm>
          <a:off x="2500961" y="2819400"/>
          <a:ext cx="3537238" cy="542636"/>
        </p:xfrm>
        <a:graphic>
          <a:graphicData uri="http://schemas.openxmlformats.org/presentationml/2006/ole">
            <mc:AlternateContent xmlns:mc="http://schemas.openxmlformats.org/markup-compatibility/2006">
              <mc:Choice xmlns:v="urn:schemas-microsoft-com:vml" Requires="v">
                <p:oleObj spid="_x0000_s19481" name="Equation" r:id="rId9" imgW="1650960" imgH="253800" progId="Equation.DSMT4">
                  <p:embed/>
                </p:oleObj>
              </mc:Choice>
              <mc:Fallback>
                <p:oleObj name="Equation" r:id="rId9" imgW="1650960" imgH="253800" progId="Equation.DSMT4">
                  <p:embed/>
                  <p:pic>
                    <p:nvPicPr>
                      <p:cNvPr id="0" name="Object 13"/>
                      <p:cNvPicPr>
                        <a:picLocks noChangeAspect="1" noChangeArrowheads="1"/>
                      </p:cNvPicPr>
                      <p:nvPr/>
                    </p:nvPicPr>
                    <p:blipFill>
                      <a:blip r:embed="rId10"/>
                      <a:srcRect/>
                      <a:stretch>
                        <a:fillRect/>
                      </a:stretch>
                    </p:blipFill>
                    <p:spPr bwMode="auto">
                      <a:xfrm>
                        <a:off x="2500961" y="2819400"/>
                        <a:ext cx="3537238" cy="54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16812648"/>
              </p:ext>
            </p:extLst>
          </p:nvPr>
        </p:nvGraphicFramePr>
        <p:xfrm>
          <a:off x="2513012" y="3407797"/>
          <a:ext cx="3430588" cy="706437"/>
        </p:xfrm>
        <a:graphic>
          <a:graphicData uri="http://schemas.openxmlformats.org/presentationml/2006/ole">
            <mc:AlternateContent xmlns:mc="http://schemas.openxmlformats.org/markup-compatibility/2006">
              <mc:Choice xmlns:v="urn:schemas-microsoft-com:vml" Requires="v">
                <p:oleObj spid="_x0000_s19482" name="Equation" r:id="rId11" imgW="1600200" imgH="330120" progId="Equation.DSMT4">
                  <p:embed/>
                </p:oleObj>
              </mc:Choice>
              <mc:Fallback>
                <p:oleObj name="Equation" r:id="rId11" imgW="1600200" imgH="330120" progId="Equation.DSMT4">
                  <p:embed/>
                  <p:pic>
                    <p:nvPicPr>
                      <p:cNvPr id="0" name=""/>
                      <p:cNvPicPr>
                        <a:picLocks noChangeAspect="1" noChangeArrowheads="1"/>
                      </p:cNvPicPr>
                      <p:nvPr/>
                    </p:nvPicPr>
                    <p:blipFill>
                      <a:blip r:embed="rId12"/>
                      <a:srcRect/>
                      <a:stretch>
                        <a:fillRect/>
                      </a:stretch>
                    </p:blipFill>
                    <p:spPr bwMode="auto">
                      <a:xfrm>
                        <a:off x="2513012" y="3407797"/>
                        <a:ext cx="34305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334377" y="4191000"/>
            <a:ext cx="9722435" cy="430887"/>
          </a:xfrm>
          <a:prstGeom prst="rect">
            <a:avLst/>
          </a:prstGeom>
          <a:noFill/>
        </p:spPr>
        <p:txBody>
          <a:bodyPr wrap="square" rtlCol="0">
            <a:spAutoFit/>
          </a:bodyPr>
          <a:lstStyle/>
          <a:p>
            <a:pPr algn="just"/>
            <a:r>
              <a:rPr lang="vi-VN" sz="2200" b="1">
                <a:latin typeface="Arial" pitchFamily="34" charset="0"/>
                <a:cs typeface="Arial" pitchFamily="34" charset="0"/>
              </a:rPr>
              <a:t>R cố định nên O' luôn cách M' một khoảng không đổi bằng R.</a:t>
            </a:r>
            <a:endParaRPr lang="vi-VN" sz="2200"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323289" y="4652665"/>
                <a:ext cx="12248123" cy="500009"/>
              </a:xfrm>
              <a:prstGeom prst="rect">
                <a:avLst/>
              </a:prstGeom>
              <a:noFill/>
            </p:spPr>
            <p:txBody>
              <a:bodyPr wrap="square" rtlCol="0">
                <a:spAutoFit/>
              </a:bodyPr>
              <a:lstStyle/>
              <a:p>
                <a:pPr algn="just"/>
                <a:r>
                  <a:rPr lang="en-US" sz="2200" b="1" smtClean="0">
                    <a:latin typeface="Arial" pitchFamily="34" charset="0"/>
                    <a:cs typeface="Arial" pitchFamily="34" charset="0"/>
                  </a:rPr>
                  <a:t>Do O, O’ cố định và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𝑶𝑶</m:t>
                        </m:r>
                        <m:r>
                          <a:rPr lang="en-US" sz="2200" b="1" i="1" smtClean="0">
                            <a:latin typeface="Cambria Math"/>
                            <a:cs typeface="Arial" pitchFamily="34" charset="0"/>
                          </a:rPr>
                          <m:t>′</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𝑴𝑴</m:t>
                        </m:r>
                        <m:r>
                          <a:rPr lang="en-US" sz="2200" b="1" i="1" smtClean="0">
                            <a:latin typeface="Cambria Math"/>
                            <a:cs typeface="Arial" pitchFamily="34" charset="0"/>
                          </a:rPr>
                          <m:t>′</m:t>
                        </m:r>
                      </m:e>
                    </m:acc>
                  </m:oMath>
                </a14:m>
                <a:r>
                  <a:rPr lang="en-US" sz="2200" b="1" smtClean="0">
                    <a:solidFill>
                      <a:schemeClr val="accent2">
                        <a:lumMod val="75000"/>
                      </a:schemeClr>
                    </a:solidFill>
                    <a:latin typeface="Arial" pitchFamily="34" charset="0"/>
                    <a:cs typeface="Arial" pitchFamily="34" charset="0"/>
                  </a:rPr>
                  <a:t> </a:t>
                </a:r>
                <a:r>
                  <a:rPr lang="vi-VN" sz="2200" b="1" smtClean="0">
                    <a:solidFill>
                      <a:schemeClr val="tx1"/>
                    </a:solidFill>
                    <a:latin typeface="Arial" pitchFamily="34" charset="0"/>
                    <a:cs typeface="Arial" pitchFamily="34" charset="0"/>
                  </a:rPr>
                  <a:t>nên phép tịnh tiến theo </a:t>
                </a:r>
                <a:r>
                  <a:rPr lang="vi-VN" sz="2200" b="1">
                    <a:solidFill>
                      <a:schemeClr val="tx1"/>
                    </a:solidFill>
                    <a:latin typeface="Arial" pitchFamily="34" charset="0"/>
                    <a:cs typeface="Arial" pitchFamily="34" charset="0"/>
                  </a:rPr>
                  <a:t>vectơ </a:t>
                </a:r>
                <a14:m>
                  <m:oMath xmlns:m="http://schemas.openxmlformats.org/officeDocument/2006/math">
                    <m:acc>
                      <m:accPr>
                        <m:chr m:val="⃗"/>
                        <m:ctrlPr>
                          <a:rPr lang="en-US" sz="2200" b="1" i="1">
                            <a:solidFill>
                              <a:schemeClr val="tx1"/>
                            </a:solidFill>
                            <a:latin typeface="Cambria Math"/>
                            <a:cs typeface="Arial" pitchFamily="34" charset="0"/>
                          </a:rPr>
                        </m:ctrlPr>
                      </m:accPr>
                      <m:e>
                        <m:r>
                          <a:rPr lang="en-US" sz="2200" b="1" i="1">
                            <a:solidFill>
                              <a:schemeClr val="tx1"/>
                            </a:solidFill>
                            <a:latin typeface="Cambria Math"/>
                            <a:cs typeface="Arial" pitchFamily="34" charset="0"/>
                          </a:rPr>
                          <m:t>𝑶𝑶</m:t>
                        </m:r>
                        <m:r>
                          <a:rPr lang="en-US" sz="2200" b="1" i="1">
                            <a:solidFill>
                              <a:schemeClr val="tx1"/>
                            </a:solidFill>
                            <a:latin typeface="Cambria Math"/>
                            <a:cs typeface="Arial" pitchFamily="34" charset="0"/>
                          </a:rPr>
                          <m:t>′</m:t>
                        </m:r>
                      </m:e>
                    </m:acc>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biến </a:t>
                </a:r>
                <a:r>
                  <a:rPr lang="vi-VN" sz="2200" b="1" smtClean="0">
                    <a:solidFill>
                      <a:schemeClr val="tx1"/>
                    </a:solidFill>
                    <a:latin typeface="Arial" pitchFamily="34" charset="0"/>
                    <a:cs typeface="Arial" pitchFamily="34" charset="0"/>
                  </a:rPr>
                  <a:t>M </a:t>
                </a:r>
                <a:r>
                  <a:rPr lang="vi-VN" sz="2200" b="1">
                    <a:solidFill>
                      <a:schemeClr val="tx1"/>
                    </a:solidFill>
                    <a:latin typeface="Arial" pitchFamily="34" charset="0"/>
                    <a:cs typeface="Arial" pitchFamily="34" charset="0"/>
                  </a:rPr>
                  <a:t>thành </a:t>
                </a:r>
                <a:r>
                  <a:rPr lang="vi-VN" sz="2200" b="1" smtClean="0">
                    <a:solidFill>
                      <a:schemeClr val="tx1"/>
                    </a:solidFill>
                    <a:latin typeface="Arial" pitchFamily="34" charset="0"/>
                    <a:cs typeface="Arial" pitchFamily="34" charset="0"/>
                  </a:rPr>
                  <a:t>M</a:t>
                </a:r>
                <a:r>
                  <a:rPr lang="vi-VN" sz="2200" b="1">
                    <a:solidFill>
                      <a:schemeClr val="tx1"/>
                    </a:solidFill>
                    <a:latin typeface="Arial" pitchFamily="34" charset="0"/>
                    <a:cs typeface="Arial" pitchFamily="34"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323289" y="4652665"/>
                <a:ext cx="12248123" cy="500009"/>
              </a:xfrm>
              <a:prstGeom prst="rect">
                <a:avLst/>
              </a:prstGeom>
              <a:blipFill rotWithShape="1">
                <a:blip r:embed="rId13"/>
                <a:stretch>
                  <a:fillRect l="-597" b="-24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4379" y="5189607"/>
                <a:ext cx="12248123" cy="460126"/>
              </a:xfrm>
              <a:prstGeom prst="rect">
                <a:avLst/>
              </a:prstGeom>
              <a:noFill/>
            </p:spPr>
            <p:txBody>
              <a:bodyPr wrap="square" rtlCol="0">
                <a:spAutoFit/>
              </a:bodyPr>
              <a:lstStyle/>
              <a:p>
                <a:pPr algn="just"/>
                <a:r>
                  <a:rPr lang="en-US" sz="2200" b="1" smtClean="0">
                    <a:latin typeface="Arial" pitchFamily="34" charset="0"/>
                    <a:cs typeface="Arial" pitchFamily="34" charset="0"/>
                  </a:rPr>
                  <a:t>Vậy </a:t>
                </a:r>
                <a:r>
                  <a:rPr lang="vi-VN" sz="2200" b="1" smtClean="0">
                    <a:latin typeface="Arial" pitchFamily="34" charset="0"/>
                    <a:cs typeface="Arial" pitchFamily="34" charset="0"/>
                  </a:rPr>
                  <a:t>nếu </a:t>
                </a:r>
                <a:r>
                  <a:rPr lang="vi-VN" sz="2200" b="1">
                    <a:latin typeface="Arial" pitchFamily="34" charset="0"/>
                    <a:cs typeface="Arial" pitchFamily="34" charset="0"/>
                  </a:rPr>
                  <a:t>M thay đổi trên (O; R) thì M' luôn là ảnh của điểm M qua phép tịnh </a:t>
                </a:r>
                <a:r>
                  <a:rPr lang="vi-VN" sz="2200" b="1" smtClean="0">
                    <a:latin typeface="Arial" pitchFamily="34" charset="0"/>
                    <a:cs typeface="Arial" pitchFamily="34" charset="0"/>
                  </a:rPr>
                  <a:t>tiến</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𝑶𝑶</m:t>
                            </m:r>
                            <m:r>
                              <a:rPr lang="en-US" sz="2200" b="1" i="1" smtClean="0">
                                <a:latin typeface="Cambria Math"/>
                                <a:cs typeface="Arial" pitchFamily="34" charset="0"/>
                              </a:rPr>
                              <m:t>′</m:t>
                            </m:r>
                          </m:e>
                        </m:acc>
                      </m:sub>
                    </m:sSub>
                  </m:oMath>
                </a14:m>
                <a:endParaRPr lang="vi-VN" sz="2200"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4379" y="5189607"/>
                <a:ext cx="12248123" cy="460126"/>
              </a:xfrm>
              <a:prstGeom prst="rect">
                <a:avLst/>
              </a:prstGeom>
              <a:blipFill rotWithShape="1">
                <a:blip r:embed="rId14"/>
                <a:stretch>
                  <a:fillRect l="-647" t="-7895"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34379" y="5679716"/>
                <a:ext cx="12248123" cy="460126"/>
              </a:xfrm>
              <a:prstGeom prst="rect">
                <a:avLst/>
              </a:prstGeom>
              <a:noFill/>
            </p:spPr>
            <p:txBody>
              <a:bodyPr wrap="square" rtlCol="0">
                <a:spAutoFit/>
              </a:bodyPr>
              <a:lstStyle/>
              <a:p>
                <a:pPr algn="just"/>
                <a:r>
                  <a:rPr lang="en-US" sz="2200" b="1" smtClean="0">
                    <a:latin typeface="Arial" pitchFamily="34" charset="0"/>
                    <a:cs typeface="Arial" pitchFamily="34" charset="0"/>
                  </a:rPr>
                  <a:t>Lại có : phép tịnh tiến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𝑶𝑶</m:t>
                            </m:r>
                            <m:r>
                              <a:rPr lang="en-US" sz="2200" b="1" i="1">
                                <a:latin typeface="Cambria Math"/>
                                <a:cs typeface="Arial" pitchFamily="34" charset="0"/>
                              </a:rPr>
                              <m:t>′</m:t>
                            </m:r>
                          </m:e>
                        </m:acc>
                      </m:sub>
                    </m:sSub>
                  </m:oMath>
                </a14:m>
                <a:r>
                  <a:rPr lang="en-US" sz="2200" b="1" smtClean="0">
                    <a:latin typeface="Arial" pitchFamily="34" charset="0"/>
                    <a:cs typeface="Arial" pitchFamily="34" charset="0"/>
                  </a:rPr>
                  <a:t> biến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 thành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a:t>
                </a:r>
                <a:endParaRPr lang="vi-VN" sz="2200" b="1">
                  <a:solidFill>
                    <a:schemeClr val="accent2">
                      <a:lumMod val="75000"/>
                    </a:schemeClr>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34379" y="5679716"/>
                <a:ext cx="12248123" cy="460126"/>
              </a:xfrm>
              <a:prstGeom prst="rect">
                <a:avLst/>
              </a:prstGeom>
              <a:blipFill rotWithShape="1">
                <a:blip r:embed="rId15"/>
                <a:stretch>
                  <a:fillRect l="-647" t="-8000" b="-20000"/>
                </a:stretch>
              </a:blipFill>
            </p:spPr>
            <p:txBody>
              <a:bodyPr/>
              <a:lstStyle/>
              <a:p>
                <a:r>
                  <a:rPr lang="en-US">
                    <a:noFill/>
                  </a:rPr>
                  <a:t> </a:t>
                </a:r>
              </a:p>
            </p:txBody>
          </p:sp>
        </mc:Fallback>
      </mc:AlternateContent>
      <p:sp>
        <p:nvSpPr>
          <p:cNvPr id="22" name="TextBox 21"/>
          <p:cNvSpPr txBox="1"/>
          <p:nvPr/>
        </p:nvSpPr>
        <p:spPr>
          <a:xfrm>
            <a:off x="334379" y="6248400"/>
            <a:ext cx="12248123" cy="430887"/>
          </a:xfrm>
          <a:prstGeom prst="rect">
            <a:avLst/>
          </a:prstGeom>
          <a:noFill/>
        </p:spPr>
        <p:txBody>
          <a:bodyPr wrap="square" rtlCol="0">
            <a:spAutoFit/>
          </a:bodyPr>
          <a:lstStyle/>
          <a:p>
            <a:pPr algn="just"/>
            <a:r>
              <a:rPr lang="en-US" sz="2200" b="1" smtClean="0">
                <a:latin typeface="Arial" pitchFamily="34" charset="0"/>
                <a:cs typeface="Arial" pitchFamily="34" charset="0"/>
              </a:rPr>
              <a:t>Vậy khi M thay đổi trên (O;R) thì M’ thay đổi trên </a:t>
            </a:r>
            <a:r>
              <a:rPr lang="vi-VN" sz="2200" b="1" smtClean="0">
                <a:latin typeface="Arial" pitchFamily="34" charset="0"/>
                <a:cs typeface="Arial" pitchFamily="34" charset="0"/>
              </a:rPr>
              <a:t>đường tròn</a:t>
            </a:r>
            <a:r>
              <a:rPr lang="en-US" sz="2200" b="1" smtClean="0">
                <a:latin typeface="Arial" pitchFamily="34" charset="0"/>
                <a:cs typeface="Arial" pitchFamily="34" charset="0"/>
              </a:rPr>
              <a:t> (O’;R)</a:t>
            </a:r>
            <a:endParaRPr lang="vi-VN" sz="2200" b="1">
              <a:solidFill>
                <a:schemeClr val="accent2">
                  <a:lumMod val="75000"/>
                </a:schemeClr>
              </a:solidFill>
              <a:latin typeface="Arial" pitchFamily="34" charset="0"/>
              <a:cs typeface="Arial" pitchFamily="34" charset="0"/>
            </a:endParaRPr>
          </a:p>
        </p:txBody>
      </p:sp>
      <p:pic>
        <p:nvPicPr>
          <p:cNvPr id="19465"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97361" y="2577643"/>
            <a:ext cx="2130136" cy="213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2285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ipe(left)">
                                      <p:cBhvr>
                                        <p:cTn id="11" dur="500"/>
                                        <p:tgtEl>
                                          <p:spTgt spid="1945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00"/>
                            </p:stCondLst>
                            <p:childTnLst>
                              <p:par>
                                <p:cTn id="55" presetID="21" presetClass="entr" presetSubtype="1" fill="hold" nodeType="afterEffect">
                                  <p:stCondLst>
                                    <p:cond delay="0"/>
                                  </p:stCondLst>
                                  <p:childTnLst>
                                    <p:set>
                                      <p:cBhvr>
                                        <p:cTn id="56" dur="1" fill="hold">
                                          <p:stCondLst>
                                            <p:cond delay="0"/>
                                          </p:stCondLst>
                                        </p:cTn>
                                        <p:tgtEl>
                                          <p:spTgt spid="19465"/>
                                        </p:tgtEl>
                                        <p:attrNameLst>
                                          <p:attrName>style.visibility</p:attrName>
                                        </p:attrNameLst>
                                      </p:cBhvr>
                                      <p:to>
                                        <p:strVal val="visible"/>
                                      </p:to>
                                    </p:set>
                                    <p:animEffect transition="in" filter="wheel(1)">
                                      <p:cBhvr>
                                        <p:cTn id="57" dur="500"/>
                                        <p:tgtEl>
                                          <p:spTgt spid="194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212" y="217682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6200"/>
            <a:ext cx="11782531" cy="1955483"/>
            <a:chOff x="150812" y="630257"/>
            <a:chExt cx="11782531" cy="195548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185398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2208212" y="766904"/>
                  <a:ext cx="9601199"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Trong việc lát mặt phẳng bởi các tam giác đều bằng nhau như Hình 1.10,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a:latin typeface="Arial" pitchFamily="34" charset="0"/>
                      <a:cs typeface="Arial" pitchFamily="34" charset="0"/>
                    </a:rPr>
                    <a:t> có biến mỗi viên gạch màu xanh thành một viên gạch màu xanh, mỗi viên gạch màu </a:t>
                  </a:r>
                  <a:r>
                    <a:rPr lang="en-US" sz="2600" b="1" smtClean="0">
                      <a:latin typeface="Arial" pitchFamily="34" charset="0"/>
                      <a:cs typeface="Arial" pitchFamily="34" charset="0"/>
                    </a:rPr>
                    <a:t>đỏ </a:t>
                  </a:r>
                  <a:r>
                    <a:rPr lang="en-US" sz="2600" b="1">
                      <a:latin typeface="Arial" pitchFamily="34" charset="0"/>
                      <a:cs typeface="Arial" pitchFamily="34" charset="0"/>
                    </a:rPr>
                    <a:t>thành một viên gạch màu </a:t>
                  </a:r>
                  <a:r>
                    <a:rPr lang="en-US" sz="2600" b="1" smtClean="0">
                      <a:latin typeface="Arial" pitchFamily="34" charset="0"/>
                      <a:cs typeface="Arial" pitchFamily="34" charset="0"/>
                    </a:rPr>
                    <a:t>đỏ hay không?</a:t>
                  </a:r>
                </a:p>
              </p:txBody>
            </p:sp>
          </mc:Choice>
          <mc:Fallback xmlns="">
            <p:sp>
              <p:nvSpPr>
                <p:cNvPr id="16" name="TextBox 15"/>
                <p:cNvSpPr txBox="1">
                  <a:spLocks noRot="1" noChangeAspect="1" noMove="1" noResize="1" noEditPoints="1" noAdjustHandles="1" noChangeArrowheads="1" noChangeShapeType="1" noTextEdit="1"/>
                </p:cNvSpPr>
                <p:nvPr/>
              </p:nvSpPr>
              <p:spPr>
                <a:xfrm>
                  <a:off x="2208212" y="766904"/>
                  <a:ext cx="9601199" cy="1723527"/>
                </a:xfrm>
                <a:prstGeom prst="rect">
                  <a:avLst/>
                </a:prstGeom>
                <a:blipFill rotWithShape="1">
                  <a:blip r:embed="rId4"/>
                  <a:stretch>
                    <a:fillRect l="-762" t="-2482" r="-889" b="-7092"/>
                  </a:stretch>
                </a:blipFill>
              </p:spPr>
              <p:txBody>
                <a:bodyPr/>
                <a:lstStyle/>
                <a:p>
                  <a:r>
                    <a:rPr lang="en-US">
                      <a:noFill/>
                    </a:rPr>
                    <a:t> </a:t>
                  </a:r>
                </a:p>
              </p:txBody>
            </p:sp>
          </mc:Fallback>
        </mc:AlternateContent>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73175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922942"/>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88958"/>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2" name="Group 1"/>
          <p:cNvGrpSpPr/>
          <p:nvPr/>
        </p:nvGrpSpPr>
        <p:grpSpPr>
          <a:xfrm>
            <a:off x="7297724" y="2184083"/>
            <a:ext cx="4605350" cy="3640871"/>
            <a:chOff x="7297724" y="2743200"/>
            <a:chExt cx="4605350" cy="3640871"/>
          </a:xfrm>
        </p:grpSpPr>
        <p:pic>
          <p:nvPicPr>
            <p:cNvPr id="15363"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7297724" y="2743200"/>
              <a:ext cx="4605350" cy="315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64674" y="6045517"/>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1.10</a:t>
              </a:r>
              <a:endParaRPr lang="en-US" sz="1600" b="1">
                <a:solidFill>
                  <a:srgbClr val="0F3D13"/>
                </a:solidFill>
                <a:latin typeface="Arial" pitchFamily="34" charset="0"/>
                <a:cs typeface="Arial" pitchFamily="34" charset="0"/>
              </a:endParaRPr>
            </a:p>
          </p:txBody>
        </p:sp>
      </p:grpSp>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2152" y="2184083"/>
            <a:ext cx="4690921" cy="335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60983" y="2509695"/>
            <a:ext cx="6951169" cy="430887"/>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Đặt một số điểm như hình vẽ.</a:t>
            </a:r>
          </a:p>
        </p:txBody>
      </p:sp>
      <mc:AlternateContent xmlns:mc="http://schemas.openxmlformats.org/markup-compatibility/2006" xmlns:a14="http://schemas.microsoft.com/office/drawing/2010/main">
        <mc:Choice Requires="a14">
          <p:sp>
            <p:nvSpPr>
              <p:cNvPr id="27" name="TextBox 26"/>
              <p:cNvSpPr txBox="1"/>
              <p:nvPr/>
            </p:nvSpPr>
            <p:spPr>
              <a:xfrm>
                <a:off x="249870" y="2971800"/>
                <a:ext cx="6951169" cy="812787"/>
              </a:xfrm>
              <a:prstGeom prst="rect">
                <a:avLst/>
              </a:prstGeom>
              <a:noFill/>
            </p:spPr>
            <p:txBody>
              <a:bodyPr wrap="square" rtlCol="0">
                <a:spAutoFit/>
              </a:bodyPr>
              <a:lstStyle/>
              <a:p>
                <a:pPr algn="just"/>
                <a:r>
                  <a:rPr lang="en-US" sz="2200" b="1" smtClean="0">
                    <a:latin typeface="Arial" pitchFamily="34" charset="0"/>
                    <a:cs typeface="Arial" pitchFamily="34" charset="0"/>
                  </a:rPr>
                  <a:t>Ta thấy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𝑯𝑬</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 </m:t>
                    </m:r>
                    <m:acc>
                      <m:accPr>
                        <m:chr m:val="⃗"/>
                        <m:ctrlPr>
                          <a:rPr lang="en-US" sz="2200" b="1" i="1">
                            <a:latin typeface="Cambria Math"/>
                            <a:cs typeface="Arial" pitchFamily="34" charset="0"/>
                          </a:rPr>
                        </m:ctrlPr>
                      </m:accPr>
                      <m:e>
                        <m:r>
                          <a:rPr lang="en-US" sz="2200" b="1" i="1" smtClean="0">
                            <a:latin typeface="Cambria Math"/>
                            <a:cs typeface="Arial" pitchFamily="34" charset="0"/>
                          </a:rPr>
                          <m:t>𝑪𝑫</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𝑬</m:t>
                        </m:r>
                        <m:r>
                          <a:rPr lang="en-US" sz="2200" b="1" i="1" smtClean="0">
                            <a:latin typeface="Cambria Math"/>
                            <a:cs typeface="Arial" pitchFamily="34" charset="0"/>
                          </a:rPr>
                          <m:t>𝑭</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nên phép tịnh tiến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H, C, E thành E, D, F</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49870" y="2971800"/>
                <a:ext cx="6951169" cy="812787"/>
              </a:xfrm>
              <a:prstGeom prst="rect">
                <a:avLst/>
              </a:prstGeom>
              <a:blipFill rotWithShape="1">
                <a:blip r:embed="rId10"/>
                <a:stretch>
                  <a:fillRect l="-1140" r="-114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9870" y="3784587"/>
                <a:ext cx="6951169" cy="769441"/>
              </a:xfrm>
              <a:prstGeom prst="rect">
                <a:avLst/>
              </a:prstGeom>
              <a:noFill/>
            </p:spPr>
            <p:txBody>
              <a:bodyPr wrap="square" rtlCol="0">
                <a:spAutoFit/>
              </a:bodyPr>
              <a:lstStyle/>
              <a:p>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𝑯𝑪𝑬</m:t>
                    </m:r>
                  </m:oMath>
                </a14:m>
                <a:r>
                  <a:rPr lang="en-US" sz="2200" b="1" smtClean="0">
                    <a:latin typeface="Arial" pitchFamily="34" charset="0"/>
                    <a:cs typeface="Arial" pitchFamily="34" charset="0"/>
                  </a:rPr>
                  <a:t> thành </a:t>
                </a:r>
                <a14:m>
                  <m:oMath xmlns:m="http://schemas.openxmlformats.org/officeDocument/2006/math">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𝑬𝑫𝑭</m:t>
                    </m:r>
                  </m:oMath>
                </a14:m>
                <a:r>
                  <a:rPr lang="en-US" sz="2200" b="1">
                    <a:latin typeface="Arial" pitchFamily="34" charset="0"/>
                    <a:cs typeface="Arial" pitchFamily="34" charset="0"/>
                  </a:rPr>
                  <a:t> , </a:t>
                </a:r>
                <a:r>
                  <a:rPr lang="en-US" sz="2200" b="1" smtClean="0">
                    <a:latin typeface="Arial" pitchFamily="34" charset="0"/>
                    <a:cs typeface="Arial" pitchFamily="34" charset="0"/>
                  </a:rPr>
                  <a:t>hay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biến </a:t>
                </a:r>
                <a:r>
                  <a:rPr lang="en-US" sz="2200" b="1">
                    <a:latin typeface="Arial" pitchFamily="34" charset="0"/>
                    <a:cs typeface="Arial" pitchFamily="34" charset="0"/>
                  </a:rPr>
                  <a:t>một viên gạch màu xanh thành một viên gạch màu xanh </a:t>
                </a:r>
                <a:endParaRPr lang="vi-VN" sz="22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49870" y="3784587"/>
                <a:ext cx="6951169" cy="769441"/>
              </a:xfrm>
              <a:prstGeom prst="rect">
                <a:avLst/>
              </a:prstGeom>
              <a:blipFill rotWithShape="1">
                <a:blip r:embed="rId11"/>
                <a:stretch>
                  <a:fillRect l="-1140" t="-3968"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60983" y="4673613"/>
                <a:ext cx="6951169" cy="812787"/>
              </a:xfrm>
              <a:prstGeom prst="rect">
                <a:avLst/>
              </a:prstGeom>
              <a:noFill/>
            </p:spPr>
            <p:txBody>
              <a:bodyPr wrap="square" rtlCol="0">
                <a:spAutoFit/>
              </a:bodyPr>
              <a:lstStyle/>
              <a:p>
                <a:pPr algn="just"/>
                <a:r>
                  <a:rPr lang="en-US" sz="2200" b="1" smtClean="0">
                    <a:latin typeface="Arial" pitchFamily="34" charset="0"/>
                    <a:cs typeface="Arial" pitchFamily="34" charset="0"/>
                  </a:rPr>
                  <a:t>Ta cũng có :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𝑪𝑫</m:t>
                        </m:r>
                      </m:e>
                    </m:acc>
                    <m:r>
                      <a:rPr lang="en-US" sz="2200" b="1" i="1" smtClean="0">
                        <a:latin typeface="Cambria Math"/>
                        <a:cs typeface="Arial" pitchFamily="34" charset="0"/>
                      </a:rPr>
                      <m:t>=</m:t>
                    </m:r>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 </m:t>
                    </m:r>
                    <m:acc>
                      <m:accPr>
                        <m:chr m:val="⃗"/>
                        <m:ctrlPr>
                          <a:rPr lang="en-US" sz="2200" b="1" i="1">
                            <a:latin typeface="Cambria Math"/>
                            <a:cs typeface="Arial" pitchFamily="34" charset="0"/>
                          </a:rPr>
                        </m:ctrlPr>
                      </m:accPr>
                      <m:e>
                        <m:r>
                          <a:rPr lang="en-US" sz="2200" b="1" i="1" smtClean="0">
                            <a:latin typeface="Cambria Math"/>
                            <a:cs typeface="Arial" pitchFamily="34" charset="0"/>
                          </a:rPr>
                          <m:t>𝑫𝑮</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𝑬</m:t>
                        </m:r>
                        <m:r>
                          <a:rPr lang="en-US" sz="2200" b="1" i="1" smtClean="0">
                            <a:latin typeface="Cambria Math"/>
                            <a:cs typeface="Arial" pitchFamily="34" charset="0"/>
                          </a:rPr>
                          <m:t>𝑭</m:t>
                        </m:r>
                      </m:e>
                    </m:acc>
                    <m:r>
                      <a:rPr lang="en-US" sz="2200" b="1" i="1">
                        <a:latin typeface="Cambria Math"/>
                        <a:cs typeface="Arial" pitchFamily="34" charset="0"/>
                      </a:rPr>
                      <m:t>=</m:t>
                    </m:r>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nên phép tịnh tiến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C, D, E thành D, G, F</a:t>
                </a:r>
                <a:endParaRPr lang="vi-VN" sz="22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60983" y="4673613"/>
                <a:ext cx="6951169" cy="812787"/>
              </a:xfrm>
              <a:prstGeom prst="rect">
                <a:avLst/>
              </a:prstGeom>
              <a:blipFill rotWithShape="1">
                <a:blip r:embed="rId12"/>
                <a:stretch>
                  <a:fillRect l="-1140" r="-1140" b="-15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60982" y="5655677"/>
                <a:ext cx="6951169" cy="769441"/>
              </a:xfrm>
              <a:prstGeom prst="rect">
                <a:avLst/>
              </a:prstGeom>
              <a:noFill/>
            </p:spPr>
            <p:txBody>
              <a:bodyPr wrap="square" rtlCol="0">
                <a:spAutoFit/>
              </a:bodyPr>
              <a:lstStyle/>
              <a:p>
                <a:r>
                  <a:rPr lang="en-US" sz="2200" b="1" smtClean="0">
                    <a:cs typeface="Arial" pitchFamily="34" charset="0"/>
                  </a:rPr>
                  <a:t>Do đó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biến </a:t>
                </a:r>
                <a14:m>
                  <m:oMath xmlns:m="http://schemas.openxmlformats.org/officeDocument/2006/math">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𝑪𝑫𝑬</m:t>
                    </m:r>
                  </m:oMath>
                </a14:m>
                <a:r>
                  <a:rPr lang="en-US" sz="2200" b="1" smtClean="0">
                    <a:latin typeface="Arial" pitchFamily="34" charset="0"/>
                    <a:cs typeface="Arial" pitchFamily="34" charset="0"/>
                  </a:rPr>
                  <a:t> thành </a:t>
                </a:r>
                <a14:m>
                  <m:oMath xmlns:m="http://schemas.openxmlformats.org/officeDocument/2006/math">
                    <m:r>
                      <a:rPr lang="en-US" sz="2200" b="1" i="1">
                        <a:latin typeface="Cambria Math"/>
                        <a:ea typeface="Cambria Math"/>
                        <a:cs typeface="Arial" pitchFamily="34" charset="0"/>
                      </a:rPr>
                      <m:t>∆</m:t>
                    </m:r>
                    <m:r>
                      <a:rPr lang="en-US" sz="2200" b="1" i="1" smtClean="0">
                        <a:latin typeface="Cambria Math"/>
                        <a:ea typeface="Cambria Math"/>
                        <a:cs typeface="Arial" pitchFamily="34" charset="0"/>
                      </a:rPr>
                      <m:t>𝑫𝑮𝑭</m:t>
                    </m:r>
                  </m:oMath>
                </a14:m>
                <a:r>
                  <a:rPr lang="en-US" sz="2200" b="1">
                    <a:latin typeface="Arial" pitchFamily="34" charset="0"/>
                    <a:cs typeface="Arial" pitchFamily="34" charset="0"/>
                  </a:rPr>
                  <a:t> , </a:t>
                </a:r>
                <a:r>
                  <a:rPr lang="en-US" sz="2200" b="1" smtClean="0">
                    <a:latin typeface="Arial" pitchFamily="34" charset="0"/>
                    <a:cs typeface="Arial" pitchFamily="34" charset="0"/>
                  </a:rPr>
                  <a:t>hay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biến </a:t>
                </a:r>
                <a:r>
                  <a:rPr lang="en-US" sz="2200" b="1">
                    <a:latin typeface="Arial" pitchFamily="34" charset="0"/>
                    <a:cs typeface="Arial" pitchFamily="34" charset="0"/>
                  </a:rPr>
                  <a:t>một viên gạch màu </a:t>
                </a:r>
                <a:r>
                  <a:rPr lang="en-US" sz="2200" b="1" smtClean="0">
                    <a:latin typeface="Arial" pitchFamily="34" charset="0"/>
                    <a:cs typeface="Arial" pitchFamily="34" charset="0"/>
                  </a:rPr>
                  <a:t>đỏ </a:t>
                </a:r>
                <a:r>
                  <a:rPr lang="en-US" sz="2200" b="1">
                    <a:latin typeface="Arial" pitchFamily="34" charset="0"/>
                    <a:cs typeface="Arial" pitchFamily="34" charset="0"/>
                  </a:rPr>
                  <a:t>thành một viên gạch màu </a:t>
                </a:r>
                <a:r>
                  <a:rPr lang="en-US" sz="2200" b="1" smtClean="0">
                    <a:latin typeface="Arial" pitchFamily="34" charset="0"/>
                    <a:cs typeface="Arial" pitchFamily="34" charset="0"/>
                  </a:rPr>
                  <a:t>đỏ. </a:t>
                </a:r>
                <a:endParaRPr lang="vi-VN" sz="22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60982" y="5655677"/>
                <a:ext cx="6951169" cy="769441"/>
              </a:xfrm>
              <a:prstGeom prst="rect">
                <a:avLst/>
              </a:prstGeom>
              <a:blipFill rotWithShape="1">
                <a:blip r:embed="rId13"/>
                <a:stretch>
                  <a:fillRect l="-1140" t="-5556" b="-15873"/>
                </a:stretch>
              </a:blipFill>
            </p:spPr>
            <p:txBody>
              <a:bodyPr/>
              <a:lstStyle/>
              <a:p>
                <a:r>
                  <a:rPr lang="en-US">
                    <a:noFill/>
                  </a:rPr>
                  <a:t> </a:t>
                </a:r>
              </a:p>
            </p:txBody>
          </p:sp>
        </mc:Fallback>
      </mc:AlternateContent>
    </p:spTree>
    <p:extLst>
      <p:ext uri="{BB962C8B-B14F-4D97-AF65-F5344CB8AC3E}">
        <p14:creationId xmlns:p14="http://schemas.microsoft.com/office/powerpoint/2010/main" val="17412862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00"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1446212" y="2238227"/>
                <a:ext cx="10515597"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Vì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oMath>
                </a14:m>
                <a:r>
                  <a:rPr lang="en-US" b="1" smtClean="0">
                    <a:latin typeface="Arial" pitchFamily="34" charset="0"/>
                    <a:cs typeface="Arial" pitchFamily="34" charset="0"/>
                  </a:rPr>
                  <a:t> </a:t>
                </a:r>
                <a:r>
                  <a:rPr lang="vi-VN" b="1">
                    <a:latin typeface="Arial" pitchFamily="34" charset="0"/>
                    <a:cs typeface="Arial" pitchFamily="34" charset="0"/>
                  </a:rPr>
                  <a:t>là vectơ chỉ phương của đường thẳng ∆ nên giá của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oMath>
                </a14:m>
                <a:r>
                  <a:rPr lang="en-US" b="1" smtClean="0">
                    <a:latin typeface="Arial" pitchFamily="34" charset="0"/>
                    <a:cs typeface="Arial" pitchFamily="34" charset="0"/>
                  </a:rPr>
                  <a:t> song song hoặc trùng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46212" y="2238227"/>
                <a:ext cx="10515597" cy="861752"/>
              </a:xfrm>
              <a:prstGeom prst="rect">
                <a:avLst/>
              </a:prstGeom>
              <a:blipFill rotWithShape="1">
                <a:blip r:embed="rId3"/>
                <a:stretch>
                  <a:fillRect l="-464" t="-2817" b="-14085"/>
                </a:stretch>
              </a:blipFill>
            </p:spPr>
            <p:txBody>
              <a:bodyPr/>
              <a:lstStyle/>
              <a:p>
                <a:r>
                  <a:rPr lang="en-US">
                    <a:noFill/>
                  </a:rPr>
                  <a:t> </a:t>
                </a:r>
              </a:p>
            </p:txBody>
          </p:sp>
        </mc:Fallback>
      </mc:AlternateContent>
      <p:sp>
        <p:nvSpPr>
          <p:cNvPr id="8" name="Rounded Rectangle 7"/>
          <p:cNvSpPr/>
          <p:nvPr/>
        </p:nvSpPr>
        <p:spPr>
          <a:xfrm>
            <a:off x="2123930" y="152401"/>
            <a:ext cx="9837881" cy="1562100"/>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84412" y="333993"/>
                <a:ext cx="9753600" cy="104923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a:t>
                </a:r>
                <a:r>
                  <a:rPr lang="vi-VN" sz="2600" b="1">
                    <a:latin typeface="Arial" pitchFamily="34" charset="0"/>
                    <a:cs typeface="Arial" pitchFamily="34" charset="0"/>
                  </a:rPr>
                  <a:t>là một vectơ chỉ phương của đường thẳng ∆. </a:t>
                </a:r>
                <a:endParaRPr lang="en-US" sz="2600" b="1" smtClean="0">
                  <a:latin typeface="Arial" pitchFamily="34" charset="0"/>
                  <a:cs typeface="Arial" pitchFamily="34" charset="0"/>
                </a:endParaRPr>
              </a:p>
              <a:p>
                <a:pPr>
                  <a:lnSpc>
                    <a:spcPct val="150000"/>
                  </a:lnSpc>
                </a:pPr>
                <a:r>
                  <a:rPr lang="vi-VN" sz="2600" b="1" smtClean="0">
                    <a:latin typeface="Arial" pitchFamily="34" charset="0"/>
                    <a:cs typeface="Arial" pitchFamily="34" charset="0"/>
                  </a:rPr>
                  <a:t>Hỏi </a:t>
                </a:r>
                <a:r>
                  <a:rPr lang="vi-VN" sz="2600" b="1">
                    <a:latin typeface="Arial" pitchFamily="34" charset="0"/>
                    <a:cs typeface="Arial" pitchFamily="34" charset="0"/>
                  </a:rPr>
                  <a:t>phép tịnh </a:t>
                </a:r>
                <a:r>
                  <a:rPr lang="vi-VN" sz="2600" b="1" smtClean="0">
                    <a:latin typeface="Arial" pitchFamily="34" charset="0"/>
                    <a:cs typeface="Arial" pitchFamily="34" charset="0"/>
                  </a:rPr>
                  <a:t>tiến</a:t>
                </a:r>
                <a:r>
                  <a:rPr lang="en-US" sz="2600" b="1" smtClean="0">
                    <a:latin typeface="Arial" pitchFamily="34" charset="0"/>
                    <a:cs typeface="Arial" pitchFamily="34" charset="0"/>
                  </a:rPr>
                  <a:t>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a:t>
                </a:r>
                <a:r>
                  <a:rPr lang="vi-VN" sz="2600" b="1" smtClean="0">
                    <a:latin typeface="Arial" pitchFamily="34" charset="0"/>
                    <a:cs typeface="Arial" pitchFamily="34" charset="0"/>
                  </a:rPr>
                  <a:t>∆</a:t>
                </a:r>
                <a:r>
                  <a:rPr lang="en-US" sz="2600" b="1" smtClean="0">
                    <a:latin typeface="Arial" pitchFamily="34" charset="0"/>
                    <a:cs typeface="Arial" pitchFamily="34" charset="0"/>
                  </a:rPr>
                  <a:t> thành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nào ? </a:t>
                </a:r>
                <a:endParaRPr lang="vi-VN" sz="2600"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84412" y="333993"/>
                <a:ext cx="9753600" cy="1049239"/>
              </a:xfrm>
              <a:prstGeom prst="rect">
                <a:avLst/>
              </a:prstGeom>
              <a:blipFill rotWithShape="1">
                <a:blip r:embed="rId4"/>
                <a:stretch>
                  <a:fillRect l="-813" t="-4070" b="-11628"/>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732367" y="3095595"/>
                <a:ext cx="10229441" cy="940813"/>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Lấy điểm M bất kì thuộc đường thẳng ∆, gọi M' là ảnh của M qua phép </a:t>
                </a:r>
                <a:r>
                  <a:rPr lang="vi-VN" b="1">
                    <a:latin typeface="Arial" pitchFamily="34" charset="0"/>
                    <a:cs typeface="Arial" pitchFamily="34" charset="0"/>
                  </a:rPr>
                  <a:t>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a:latin typeface="Arial" pitchFamily="34" charset="0"/>
                    <a:cs typeface="Arial" pitchFamily="34" charset="0"/>
                  </a:rPr>
                  <a:t> </a:t>
                </a:r>
                <a:r>
                  <a:rPr lang="en-US" b="1" smtClean="0">
                    <a:latin typeface="Arial" pitchFamily="34" charset="0"/>
                    <a:cs typeface="Arial" pitchFamily="34" charset="0"/>
                  </a:rPr>
                  <a:t>. 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endParaRPr lang="en-US"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32367" y="3095595"/>
                <a:ext cx="10229441" cy="940813"/>
              </a:xfrm>
              <a:prstGeom prst="rect">
                <a:avLst/>
              </a:prstGeom>
              <a:blipFill rotWithShape="1">
                <a:blip r:embed="rId6"/>
                <a:stretch>
                  <a:fillRect l="-596" t="-3247" b="-12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732367" y="4032024"/>
                <a:ext cx="9924645" cy="1306361"/>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đó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oMath>
                </a14:m>
                <a:r>
                  <a:rPr lang="en-US" b="1" smtClean="0">
                    <a:latin typeface="Arial" pitchFamily="34" charset="0"/>
                    <a:cs typeface="Arial" pitchFamily="34" charset="0"/>
                  </a:rPr>
                  <a:t> </a:t>
                </a:r>
                <a:r>
                  <a:rPr lang="vi-VN" b="1">
                    <a:latin typeface="Arial" pitchFamily="34" charset="0"/>
                    <a:cs typeface="Arial" pitchFamily="34" charset="0"/>
                  </a:rPr>
                  <a:t>có giá là đường thẳng MM' phải song song hoặc trùng với đường thẳng ∆, mà M ∈ ∆ nên hai đường thẳng MM' và ∆ trùng nhau hay M' ∈ ∆.</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32367" y="4032024"/>
                <a:ext cx="9924645" cy="1306361"/>
              </a:xfrm>
              <a:prstGeom prst="rect">
                <a:avLst/>
              </a:prstGeom>
              <a:blipFill rotWithShape="1">
                <a:blip r:embed="rId7"/>
                <a:stretch>
                  <a:fillRect l="-614" r="-553" b="-8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732367" y="5334000"/>
                <a:ext cx="91440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smtClean="0">
                    <a:latin typeface="Arial" pitchFamily="34" charset="0"/>
                    <a:cs typeface="Arial" pitchFamily="34" charset="0"/>
                  </a:rPr>
                  <a:t> </a:t>
                </a:r>
                <a:r>
                  <a:rPr lang="vi-VN" b="1">
                    <a:latin typeface="Arial" pitchFamily="34" charset="0"/>
                    <a:cs typeface="Arial" pitchFamily="34" charset="0"/>
                  </a:rPr>
                  <a:t>biến mỗi điểm M thuộc ∆ thành điểm M' cũng thuộc ∆ hay </a:t>
                </a:r>
                <a:r>
                  <a:rPr lang="en-US" b="1" smtClean="0">
                    <a:latin typeface="Arial" pitchFamily="34" charset="0"/>
                    <a:cs typeface="Arial" pitchFamily="34" charset="0"/>
                  </a:rPr>
                  <a:t>biến </a:t>
                </a:r>
                <a:r>
                  <a:rPr lang="en-US" b="1">
                    <a:latin typeface="Arial" pitchFamily="34" charset="0"/>
                    <a:cs typeface="Arial" pitchFamily="34" charset="0"/>
                  </a:rPr>
                  <a:t>∆ thành chính nó.</a:t>
                </a:r>
              </a:p>
            </p:txBody>
          </p:sp>
        </mc:Choice>
        <mc:Fallback xmlns="">
          <p:sp>
            <p:nvSpPr>
              <p:cNvPr id="18" name="TextBox 17"/>
              <p:cNvSpPr txBox="1">
                <a:spLocks noRot="1" noChangeAspect="1" noMove="1" noResize="1" noEditPoints="1" noAdjustHandles="1" noChangeArrowheads="1" noChangeShapeType="1" noTextEdit="1"/>
              </p:cNvSpPr>
              <p:nvPr/>
            </p:nvSpPr>
            <p:spPr>
              <a:xfrm>
                <a:off x="1732367" y="5334000"/>
                <a:ext cx="9144000" cy="861752"/>
              </a:xfrm>
              <a:prstGeom prst="rect">
                <a:avLst/>
              </a:prstGeom>
              <a:blipFill rotWithShape="1">
                <a:blip r:embed="rId8"/>
                <a:stretch>
                  <a:fillRect l="-667" t="-3546" r="-800" b="-14184"/>
                </a:stretch>
              </a:blipFill>
            </p:spPr>
            <p:txBody>
              <a:bodyPr/>
              <a:lstStyle/>
              <a:p>
                <a:r>
                  <a:rPr lang="en-US">
                    <a:noFill/>
                  </a:rPr>
                  <a:t> </a:t>
                </a:r>
              </a:p>
            </p:txBody>
          </p:sp>
        </mc:Fallback>
      </mc:AlternateContent>
    </p:spTree>
    <p:extLst>
      <p:ext uri="{BB962C8B-B14F-4D97-AF65-F5344CB8AC3E}">
        <p14:creationId xmlns:p14="http://schemas.microsoft.com/office/powerpoint/2010/main" val="998403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050"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32367" y="2479380"/>
            <a:ext cx="16002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8" name="Rounded Rectangle 7"/>
          <p:cNvSpPr/>
          <p:nvPr/>
        </p:nvSpPr>
        <p:spPr>
          <a:xfrm>
            <a:off x="2123930" y="152401"/>
            <a:ext cx="9837881" cy="179034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08212" y="228600"/>
                <a:ext cx="9753600" cy="1608752"/>
              </a:xfrm>
              <a:prstGeom prst="rect">
                <a:avLst/>
              </a:prstGeom>
              <a:noFill/>
            </p:spPr>
            <p:txBody>
              <a:bodyPr wrap="square" lIns="121899" tIns="60949" rIns="121899" bIns="60949" rtlCol="0">
                <a:spAutoFit/>
              </a:bodyPr>
              <a:lstStyle/>
              <a:p>
                <a:r>
                  <a:rPr lang="en-US" b="1">
                    <a:latin typeface="Arial" pitchFamily="34" charset="0"/>
                    <a:cs typeface="Arial" pitchFamily="34" charset="0"/>
                  </a:rPr>
                  <a:t>Trong mặt phẳng toạ độ Oxy, cho v</a:t>
                </a:r>
                <a:r>
                  <a:rPr lang="vi-VN" b="1">
                    <a:latin typeface="Arial" pitchFamily="34" charset="0"/>
                    <a:cs typeface="Arial" pitchFamily="34" charset="0"/>
                  </a:rPr>
                  <a:t>ectơ</a:t>
                </a:r>
                <a:r>
                  <a:rPr lang="en-US" b="1">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𝒖</m:t>
                        </m:r>
                      </m:e>
                    </m:acc>
                    <m:r>
                      <a:rPr lang="en-US" b="1" i="1">
                        <a:latin typeface="Cambria Math"/>
                        <a:cs typeface="Arial" pitchFamily="34" charset="0"/>
                      </a:rPr>
                      <m:t>=(</m:t>
                    </m:r>
                    <m:r>
                      <a:rPr lang="en-US" b="1" i="1">
                        <a:latin typeface="Cambria Math"/>
                        <a:cs typeface="Arial" pitchFamily="34" charset="0"/>
                      </a:rPr>
                      <m:t>𝟑</m:t>
                    </m:r>
                    <m:r>
                      <a:rPr lang="en-US" b="1" i="1">
                        <a:latin typeface="Cambria Math"/>
                        <a:cs typeface="Arial" pitchFamily="34" charset="0"/>
                      </a:rPr>
                      <m:t>;</m:t>
                    </m:r>
                    <m:r>
                      <a:rPr lang="en-US" b="1" i="1">
                        <a:latin typeface="Cambria Math"/>
                        <a:cs typeface="Arial" pitchFamily="34" charset="0"/>
                      </a:rPr>
                      <m:t>𝟒</m:t>
                    </m:r>
                    <m:r>
                      <a:rPr lang="en-US" b="1" i="1">
                        <a:latin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và </a:t>
                </a:r>
                <a:r>
                  <a:rPr lang="vi-VN" b="1" smtClean="0">
                    <a:latin typeface="Arial" pitchFamily="34" charset="0"/>
                    <a:cs typeface="Arial" pitchFamily="34" charset="0"/>
                  </a:rPr>
                  <a:t>đường tròn</a:t>
                </a:r>
                <a:r>
                  <a:rPr lang="en-US" b="1" smtClean="0">
                    <a:latin typeface="Arial" pitchFamily="34" charset="0"/>
                    <a:cs typeface="Arial" pitchFamily="34" charset="0"/>
                  </a:rPr>
                  <a:t> (C):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𝟐𝟓</m:t>
                    </m:r>
                  </m:oMath>
                </a14:m>
                <a:r>
                  <a:rPr lang="en-US" b="1" smtClean="0">
                    <a:latin typeface="Arial" pitchFamily="34" charset="0"/>
                    <a:cs typeface="Arial" pitchFamily="34" charset="0"/>
                  </a:rPr>
                  <a:t> </a:t>
                </a:r>
              </a:p>
              <a:p>
                <a:pPr marL="457200" indent="-457200">
                  <a:buAutoNum type="alphaLcPeriod"/>
                </a:pPr>
                <a:r>
                  <a:rPr lang="vi-VN" b="1" smtClean="0">
                    <a:latin typeface="Arial" pitchFamily="34" charset="0"/>
                    <a:cs typeface="Arial" pitchFamily="34" charset="0"/>
                  </a:rPr>
                  <a:t>Xác </a:t>
                </a:r>
                <a:r>
                  <a:rPr lang="vi-VN" b="1">
                    <a:latin typeface="Arial" pitchFamily="34" charset="0"/>
                    <a:cs typeface="Arial" pitchFamily="34" charset="0"/>
                  </a:rPr>
                  <a:t>định ảnh của tâm đường tròn (C) qua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vi-VN" b="1">
                    <a:latin typeface="Arial" pitchFamily="34" charset="0"/>
                    <a:cs typeface="Arial" pitchFamily="34" charset="0"/>
                  </a:rPr>
                  <a:t>Viết phương trình đường tròn (C') là ảnh của (C) </a:t>
                </a:r>
                <a:r>
                  <a:rPr lang="vi-VN" b="1" smtClean="0">
                    <a:latin typeface="Arial" pitchFamily="34" charset="0"/>
                    <a:cs typeface="Arial" pitchFamily="34" charset="0"/>
                  </a:rPr>
                  <a:t>qua</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endParaRPr lang="vi-VN"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08212" y="228600"/>
                <a:ext cx="9753600" cy="1608752"/>
              </a:xfrm>
              <a:prstGeom prst="rect">
                <a:avLst/>
              </a:prstGeom>
              <a:blipFill rotWithShape="1">
                <a:blip r:embed="rId4"/>
                <a:stretch>
                  <a:fillRect l="-625" t="-1901" b="-722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2063750" y="2991995"/>
            <a:ext cx="872408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Suy ra đường tròn (C) có tâm I(1; – 2) và bán kính R = 5.</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743089" y="3581400"/>
                <a:ext cx="11045685"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a) Ảnh của đường tròn (C)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oMath>
                </a14:m>
                <a:r>
                  <a:rPr lang="en-US" b="1" smtClean="0">
                    <a:latin typeface="Arial" pitchFamily="34" charset="0"/>
                    <a:cs typeface="Arial" pitchFamily="34" charset="0"/>
                  </a:rPr>
                  <a:t> là </a:t>
                </a:r>
                <a:r>
                  <a:rPr lang="vi-VN" b="1" smtClean="0">
                    <a:latin typeface="Arial" pitchFamily="34" charset="0"/>
                    <a:cs typeface="Arial" pitchFamily="34" charset="0"/>
                  </a:rPr>
                  <a:t>đường tròn</a:t>
                </a:r>
                <a:r>
                  <a:rPr lang="en-US" b="1" smtClean="0">
                    <a:latin typeface="Arial" pitchFamily="34" charset="0"/>
                    <a:cs typeface="Arial" pitchFamily="34" charset="0"/>
                  </a:rPr>
                  <a:t> (C’) có bán kính bằng 5</a:t>
                </a:r>
                <a:endParaRPr lang="en-US"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43089" y="3581400"/>
                <a:ext cx="11045685" cy="861752"/>
              </a:xfrm>
              <a:prstGeom prst="rect">
                <a:avLst/>
              </a:prstGeom>
              <a:blipFill rotWithShape="1">
                <a:blip r:embed="rId6"/>
                <a:stretch>
                  <a:fillRect l="-607" t="-3546" b="-14184"/>
                </a:stretch>
              </a:blipFill>
            </p:spPr>
            <p:txBody>
              <a:bodyPr/>
              <a:lstStyle/>
              <a:p>
                <a:r>
                  <a:rPr lang="en-US">
                    <a:noFill/>
                  </a:rPr>
                  <a:t> </a:t>
                </a:r>
              </a:p>
            </p:txBody>
          </p:sp>
        </mc:Fallback>
      </mc:AlternateContent>
      <p:sp>
        <p:nvSpPr>
          <p:cNvPr id="18" name="TextBox 17"/>
          <p:cNvSpPr txBox="1"/>
          <p:nvPr/>
        </p:nvSpPr>
        <p:spPr>
          <a:xfrm>
            <a:off x="743089" y="5374873"/>
            <a:ext cx="11277600"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ảnh của (C) là đường tròn (C') có tâm I'(4; 2) và bán kính bằng 5.</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65724440"/>
              </p:ext>
            </p:extLst>
          </p:nvPr>
        </p:nvGraphicFramePr>
        <p:xfrm>
          <a:off x="3351212" y="2455715"/>
          <a:ext cx="2940050" cy="515938"/>
        </p:xfrm>
        <a:graphic>
          <a:graphicData uri="http://schemas.openxmlformats.org/presentationml/2006/ole">
            <mc:AlternateContent xmlns:mc="http://schemas.openxmlformats.org/markup-compatibility/2006">
              <mc:Choice xmlns:v="urn:schemas-microsoft-com:vml" Requires="v">
                <p:oleObj spid="_x0000_s22546" name="Equation" r:id="rId7" imgW="1371600" imgH="241200" progId="Equation.DSMT4">
                  <p:embed/>
                </p:oleObj>
              </mc:Choice>
              <mc:Fallback>
                <p:oleObj name="Equation" r:id="rId7" imgW="1371600" imgH="241200" progId="Equation.DSMT4">
                  <p:embed/>
                  <p:pic>
                    <p:nvPicPr>
                      <p:cNvPr id="0" name="Object 2"/>
                      <p:cNvPicPr>
                        <a:picLocks noChangeAspect="1" noChangeArrowheads="1"/>
                      </p:cNvPicPr>
                      <p:nvPr/>
                    </p:nvPicPr>
                    <p:blipFill>
                      <a:blip r:embed="rId8"/>
                      <a:srcRect/>
                      <a:stretch>
                        <a:fillRect/>
                      </a:stretch>
                    </p:blipFill>
                    <p:spPr bwMode="auto">
                      <a:xfrm>
                        <a:off x="3351212" y="2455715"/>
                        <a:ext cx="2940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869102796"/>
              </p:ext>
            </p:extLst>
          </p:nvPr>
        </p:nvGraphicFramePr>
        <p:xfrm>
          <a:off x="6780212" y="2362200"/>
          <a:ext cx="3783013" cy="679450"/>
        </p:xfrm>
        <a:graphic>
          <a:graphicData uri="http://schemas.openxmlformats.org/presentationml/2006/ole">
            <mc:AlternateContent xmlns:mc="http://schemas.openxmlformats.org/markup-compatibility/2006">
              <mc:Choice xmlns:v="urn:schemas-microsoft-com:vml" Requires="v">
                <p:oleObj spid="_x0000_s22547" name="Equation" r:id="rId9" imgW="1765080" imgH="317160" progId="Equation.DSMT4">
                  <p:embed/>
                </p:oleObj>
              </mc:Choice>
              <mc:Fallback>
                <p:oleObj name="Equation" r:id="rId9" imgW="1765080" imgH="317160" progId="Equation.DSMT4">
                  <p:embed/>
                  <p:pic>
                    <p:nvPicPr>
                      <p:cNvPr id="0" name=""/>
                      <p:cNvPicPr>
                        <a:picLocks noChangeAspect="1" noChangeArrowheads="1"/>
                      </p:cNvPicPr>
                      <p:nvPr/>
                    </p:nvPicPr>
                    <p:blipFill>
                      <a:blip r:embed="rId10"/>
                      <a:srcRect/>
                      <a:stretch>
                        <a:fillRect/>
                      </a:stretch>
                    </p:blipFill>
                    <p:spPr bwMode="auto">
                      <a:xfrm>
                        <a:off x="6780212" y="2362200"/>
                        <a:ext cx="3783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743089" y="4457179"/>
                <a:ext cx="11045685" cy="940813"/>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Gọi I' là tâm của (C'). Ta có I' là ảnh của I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𝑰𝑰</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m:t>
                    </m:r>
                  </m:oMath>
                </a14:m>
                <a:r>
                  <a:rPr lang="en-US" b="1" smtClean="0">
                    <a:latin typeface="Arial" pitchFamily="34" charset="0"/>
                    <a:cs typeface="Arial" pitchFamily="34" charset="0"/>
                  </a:rPr>
                  <a:t> . </a:t>
                </a:r>
                <a:r>
                  <a:rPr lang="es-ES" b="1">
                    <a:latin typeface="Arial" pitchFamily="34" charset="0"/>
                    <a:cs typeface="Arial" pitchFamily="34" charset="0"/>
                  </a:rPr>
                  <a:t>Suy ra I'(4; 2).</a:t>
                </a:r>
                <a:endParaRPr lang="en-US"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43089" y="4457179"/>
                <a:ext cx="11045685" cy="940813"/>
              </a:xfrm>
              <a:prstGeom prst="rect">
                <a:avLst/>
              </a:prstGeom>
              <a:blipFill rotWithShape="1">
                <a:blip r:embed="rId11"/>
                <a:stretch>
                  <a:fillRect l="-607" t="-2597" b="-12987"/>
                </a:stretch>
              </a:blipFill>
            </p:spPr>
            <p:txBody>
              <a:bodyPr/>
              <a:lstStyle/>
              <a:p>
                <a:r>
                  <a:rPr lang="en-US">
                    <a:noFill/>
                  </a:rPr>
                  <a:t> </a:t>
                </a:r>
              </a:p>
            </p:txBody>
          </p:sp>
        </mc:Fallback>
      </mc:AlternateContent>
      <p:sp>
        <p:nvSpPr>
          <p:cNvPr id="19" name="TextBox 18"/>
          <p:cNvSpPr txBox="1"/>
          <p:nvPr/>
        </p:nvSpPr>
        <p:spPr>
          <a:xfrm>
            <a:off x="743089" y="5943600"/>
            <a:ext cx="178937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061113283"/>
              </p:ext>
            </p:extLst>
          </p:nvPr>
        </p:nvGraphicFramePr>
        <p:xfrm>
          <a:off x="2443163" y="5930900"/>
          <a:ext cx="3895725" cy="515938"/>
        </p:xfrm>
        <a:graphic>
          <a:graphicData uri="http://schemas.openxmlformats.org/presentationml/2006/ole">
            <mc:AlternateContent xmlns:mc="http://schemas.openxmlformats.org/markup-compatibility/2006">
              <mc:Choice xmlns:v="urn:schemas-microsoft-com:vml" Requires="v">
                <p:oleObj spid="_x0000_s22548" name="Equation" r:id="rId12" imgW="1815840" imgH="241200" progId="Equation.DSMT4">
                  <p:embed/>
                </p:oleObj>
              </mc:Choice>
              <mc:Fallback>
                <p:oleObj name="Equation" r:id="rId12" imgW="1815840" imgH="241200" progId="Equation.DSMT4">
                  <p:embed/>
                  <p:pic>
                    <p:nvPicPr>
                      <p:cNvPr id="0" name=""/>
                      <p:cNvPicPr>
                        <a:picLocks noChangeAspect="1" noChangeArrowheads="1"/>
                      </p:cNvPicPr>
                      <p:nvPr/>
                    </p:nvPicPr>
                    <p:blipFill>
                      <a:blip r:embed="rId13"/>
                      <a:srcRect/>
                      <a:stretch>
                        <a:fillRect/>
                      </a:stretch>
                    </p:blipFill>
                    <p:spPr bwMode="auto">
                      <a:xfrm>
                        <a:off x="2443163" y="5930900"/>
                        <a:ext cx="38957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754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8"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2" y="2057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6847" y="2438184"/>
            <a:ext cx="7156765" cy="1600416"/>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các điểm như hình vẽ trên. Viên gạch ở hàng dọc thứ 4 từ trái sang và hàng ngang thứ 2 từ dưới lên là viên gạch GDFJ, viên gạch ở góc dưới bên trái là viên gạch HCEI.</a:t>
            </a:r>
            <a:endParaRPr lang="en-US" b="1">
              <a:latin typeface="Arial" pitchFamily="34" charset="0"/>
              <a:cs typeface="Arial" pitchFamily="34" charset="0"/>
            </a:endParaRPr>
          </a:p>
        </p:txBody>
      </p:sp>
      <p:sp>
        <p:nvSpPr>
          <p:cNvPr id="8" name="Rounded Rectangle 7"/>
          <p:cNvSpPr/>
          <p:nvPr/>
        </p:nvSpPr>
        <p:spPr>
          <a:xfrm>
            <a:off x="2123930" y="152401"/>
            <a:ext cx="9837881" cy="1790344"/>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9" name="TextBox 8"/>
              <p:cNvSpPr txBox="1"/>
              <p:nvPr/>
            </p:nvSpPr>
            <p:spPr>
              <a:xfrm>
                <a:off x="2208212" y="228600"/>
                <a:ext cx="9753600" cy="1600416"/>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Trong việc lát sàn nhà như Hình 1.11, viên gạch ở hàng dọc thứ 4 từ trái sang và hàng ngang thứ 2 từ dưới lên là ảnh của viên gạch ở góc dưới bên trái qua phép tịnh tiến theo vectơ nào</a:t>
                </a:r>
                <a:r>
                  <a:rPr lang="vi-VN" b="1">
                    <a:latin typeface="Arial" pitchFamily="34" charset="0"/>
                    <a:cs typeface="Arial" pitchFamily="34" charset="0"/>
                  </a:rPr>
                  <a:t>? </a:t>
                </a:r>
                <a:endParaRPr lang="en-US" b="1" smtClean="0">
                  <a:latin typeface="Arial" pitchFamily="34" charset="0"/>
                  <a:cs typeface="Arial" pitchFamily="34" charset="0"/>
                </a:endParaRPr>
              </a:p>
              <a:p>
                <a:r>
                  <a:rPr lang="vi-VN" b="1">
                    <a:latin typeface="Arial" pitchFamily="34" charset="0"/>
                    <a:cs typeface="Arial" pitchFamily="34" charset="0"/>
                  </a:rPr>
                  <a:t>(Gợi ý: Tính vectơ tịnh tiến đó theo hai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 </m:t>
                    </m:r>
                    <m:acc>
                      <m:accPr>
                        <m:chr m:val="⃗"/>
                        <m:ctrlPr>
                          <a:rPr lang="en-US" b="1" i="1" smtClean="0">
                            <a:latin typeface="Cambria Math"/>
                            <a:cs typeface="Arial" pitchFamily="34" charset="0"/>
                          </a:rPr>
                        </m:ctrlPr>
                      </m:accPr>
                      <m:e>
                        <m:r>
                          <a:rPr lang="en-US" b="1" i="1" smtClean="0">
                            <a:latin typeface="Cambria Math"/>
                            <a:cs typeface="Arial" pitchFamily="34" charset="0"/>
                          </a:rPr>
                          <m:t>𝒗</m:t>
                        </m:r>
                      </m:e>
                    </m:acc>
                  </m:oMath>
                </a14:m>
                <a:r>
                  <a:rPr lang="en-US" b="1" smtClean="0">
                    <a:latin typeface="Arial" pitchFamily="34" charset="0"/>
                    <a:cs typeface="Arial" pitchFamily="34" charset="0"/>
                  </a:rPr>
                  <a:t> trên hình vẽ )</a:t>
                </a:r>
                <a:endParaRPr lang="vi-VN" b="1">
                  <a:latin typeface="Arial" pitchFamily="34" charset="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208212" y="228600"/>
                <a:ext cx="9753600" cy="1600416"/>
              </a:xfrm>
              <a:prstGeom prst="rect">
                <a:avLst/>
              </a:prstGeom>
              <a:blipFill rotWithShape="1">
                <a:blip r:embed="rId5"/>
                <a:stretch>
                  <a:fillRect l="-625" t="-1908" r="-1000" b="-7252"/>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7"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05902" y="42862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4509271"/>
              </p:ext>
            </p:extLst>
          </p:nvPr>
        </p:nvGraphicFramePr>
        <p:xfrm>
          <a:off x="1703795" y="3962400"/>
          <a:ext cx="1470025" cy="487362"/>
        </p:xfrm>
        <a:graphic>
          <a:graphicData uri="http://schemas.openxmlformats.org/presentationml/2006/ole">
            <mc:AlternateContent xmlns:mc="http://schemas.openxmlformats.org/markup-compatibility/2006">
              <mc:Choice xmlns:v="urn:schemas-microsoft-com:vml" Requires="v">
                <p:oleObj spid="_x0000_s23559" name="Equation" r:id="rId7" imgW="685800" imgH="228600" progId="Equation.DSMT4">
                  <p:embed/>
                </p:oleObj>
              </mc:Choice>
              <mc:Fallback>
                <p:oleObj name="Equation" r:id="rId7" imgW="685800" imgH="228600" progId="Equation.DSMT4">
                  <p:embed/>
                  <p:pic>
                    <p:nvPicPr>
                      <p:cNvPr id="0" name=""/>
                      <p:cNvPicPr>
                        <a:picLocks noChangeAspect="1" noChangeArrowheads="1"/>
                      </p:cNvPicPr>
                      <p:nvPr/>
                    </p:nvPicPr>
                    <p:blipFill>
                      <a:blip r:embed="rId8"/>
                      <a:srcRect/>
                      <a:stretch>
                        <a:fillRect/>
                      </a:stretch>
                    </p:blipFill>
                    <p:spPr bwMode="auto">
                      <a:xfrm>
                        <a:off x="1703795" y="3962400"/>
                        <a:ext cx="14700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355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2050" y="2057400"/>
            <a:ext cx="4419600" cy="294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9813" y="2057400"/>
            <a:ext cx="4549774" cy="318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294812" y="5061263"/>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1.11</a:t>
            </a:r>
            <a:endParaRPr lang="en-US" sz="1600" b="1">
              <a:solidFill>
                <a:srgbClr val="C00000"/>
              </a:solidFill>
              <a:latin typeface="Arial" pitchFamily="34" charset="0"/>
              <a:cs typeface="Arial" pitchFamily="34" charset="0"/>
            </a:endParaRPr>
          </a:p>
        </p:txBody>
      </p:sp>
      <p:sp>
        <p:nvSpPr>
          <p:cNvPr id="22" name="TextBox 21"/>
          <p:cNvSpPr txBox="1"/>
          <p:nvPr/>
        </p:nvSpPr>
        <p:spPr>
          <a:xfrm>
            <a:off x="377233" y="4012276"/>
            <a:ext cx="686018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77233" y="4579540"/>
                <a:ext cx="6860180" cy="1302001"/>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Phép tịnh tiến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acc>
                          <m:accPr>
                            <m:chr m:val="⃗"/>
                            <m:ctrlPr>
                              <a:rPr lang="en-US" b="1" i="1" smtClean="0">
                                <a:latin typeface="Cambria Math"/>
                                <a:cs typeface="Arial" pitchFamily="34" charset="0"/>
                              </a:rPr>
                            </m:ctrlPr>
                          </m:accPr>
                          <m:e>
                            <m:r>
                              <a:rPr lang="en-US" b="1" i="1" smtClean="0">
                                <a:latin typeface="Cambria Math"/>
                                <a:cs typeface="Arial" pitchFamily="34" charset="0"/>
                              </a:rPr>
                              <m:t>𝑰𝑱</m:t>
                            </m:r>
                          </m:e>
                        </m:acc>
                      </m:sub>
                    </m:sSub>
                  </m:oMath>
                </a14:m>
                <a:r>
                  <a:rPr lang="en-US" b="1" smtClean="0">
                    <a:latin typeface="Arial" pitchFamily="34" charset="0"/>
                    <a:cs typeface="Arial" pitchFamily="34" charset="0"/>
                  </a:rPr>
                  <a:t> biến các điểm H, C, E, I thành G, D, F, J . Vậy phép tịnh tiến biến viên gạch HCEI thành viên gạch GDFJ</a:t>
                </a:r>
                <a:endParaRPr lang="en-US"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77233" y="4579540"/>
                <a:ext cx="6860180" cy="1302001"/>
              </a:xfrm>
              <a:prstGeom prst="rect">
                <a:avLst/>
              </a:prstGeom>
              <a:blipFill rotWithShape="1">
                <a:blip r:embed="rId11"/>
                <a:stretch>
                  <a:fillRect l="-978" t="-2336" r="-89" b="-88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77233" y="5905207"/>
                <a:ext cx="11527430" cy="932669"/>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a:t>
                </a:r>
                <a:r>
                  <a:rPr lang="vi-VN" b="1" smtClean="0">
                    <a:latin typeface="Arial" pitchFamily="34" charset="0"/>
                    <a:cs typeface="Arial" pitchFamily="34" charset="0"/>
                  </a:rPr>
                  <a:t>viên </a:t>
                </a:r>
                <a:r>
                  <a:rPr lang="vi-VN" b="1">
                    <a:latin typeface="Arial" pitchFamily="34" charset="0"/>
                    <a:cs typeface="Arial" pitchFamily="34" charset="0"/>
                  </a:rPr>
                  <a:t>gạch ở hàng dọc thứ 4 từ trái sang và hàng ngang thứ 2 từ dưới lên là ảnh của viên gạch ở góc dưới bên trái qua phép tịnh </a:t>
                </a:r>
                <a:r>
                  <a:rPr lang="vi-VN" b="1" smtClean="0">
                    <a:latin typeface="Arial" pitchFamily="34" charset="0"/>
                    <a:cs typeface="Arial" pitchFamily="34" charset="0"/>
                  </a:rPr>
                  <a:t>tiến</a:t>
                </a:r>
                <a:r>
                  <a:rPr lang="en-US" b="1" smtClean="0">
                    <a:latin typeface="Arial" pitchFamily="34" charset="0"/>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𝑰𝑱</m:t>
                            </m:r>
                          </m:e>
                        </m:acc>
                      </m:sub>
                    </m:sSub>
                  </m:oMath>
                </a14:m>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77233" y="5905207"/>
                <a:ext cx="11527430" cy="932669"/>
              </a:xfrm>
              <a:prstGeom prst="rect">
                <a:avLst/>
              </a:prstGeom>
              <a:blipFill rotWithShape="1">
                <a:blip r:embed="rId12"/>
                <a:stretch>
                  <a:fillRect l="-582" t="-3268" r="-317" b="-4575"/>
                </a:stretch>
              </a:blipFill>
            </p:spPr>
            <p:txBody>
              <a:bodyPr/>
              <a:lstStyle/>
              <a:p>
                <a:r>
                  <a:rPr lang="en-US">
                    <a:noFill/>
                  </a:rPr>
                  <a:t> </a:t>
                </a:r>
              </a:p>
            </p:txBody>
          </p:sp>
        </mc:Fallback>
      </mc:AlternateContent>
    </p:spTree>
    <p:extLst>
      <p:ext uri="{BB962C8B-B14F-4D97-AF65-F5344CB8AC3E}">
        <p14:creationId xmlns:p14="http://schemas.microsoft.com/office/powerpoint/2010/main" val="3246171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35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30451" y="762000"/>
            <a:ext cx="10950361" cy="2377554"/>
            <a:chOff x="531812" y="830523"/>
            <a:chExt cx="10950361" cy="2377554"/>
          </a:xfrm>
        </p:grpSpPr>
        <p:grpSp>
          <p:nvGrpSpPr>
            <p:cNvPr id="2" name="Group 1"/>
            <p:cNvGrpSpPr/>
            <p:nvPr/>
          </p:nvGrpSpPr>
          <p:grpSpPr>
            <a:xfrm>
              <a:off x="531812" y="830523"/>
              <a:ext cx="10744200" cy="2217477"/>
              <a:chOff x="608012" y="802154"/>
              <a:chExt cx="10744200" cy="2217477"/>
            </a:xfrm>
          </p:grpSpPr>
          <p:sp>
            <p:nvSpPr>
              <p:cNvPr id="3" name="Rounded Rectangle 2"/>
              <p:cNvSpPr/>
              <p:nvPr/>
            </p:nvSpPr>
            <p:spPr>
              <a:xfrm>
                <a:off x="608012" y="802154"/>
                <a:ext cx="10744200" cy="2217477"/>
              </a:xfrm>
              <a:prstGeom prst="roundRect">
                <a:avLst>
                  <a:gd name="adj" fmla="val 4061"/>
                </a:avLst>
              </a:prstGeom>
              <a:solidFill>
                <a:srgbClr val="F5E4E3"/>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962231"/>
                <a:ext cx="9525000" cy="181588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800" b="1" smtClean="0">
                    <a:latin typeface="Arial" pitchFamily="34" charset="0"/>
                    <a:cs typeface="Arial" pitchFamily="34" charset="0"/>
                  </a:rPr>
                  <a:t> </a:t>
                </a:r>
                <a:r>
                  <a:rPr lang="vi-VN" sz="2800" b="1">
                    <a:latin typeface="Arial" pitchFamily="34" charset="0"/>
                    <a:cs typeface="Arial" pitchFamily="34" charset="0"/>
                  </a:rPr>
                  <a:t>Khi diễu </a:t>
                </a:r>
                <a:r>
                  <a:rPr lang="vi-VN" sz="2800" b="1" smtClean="0">
                    <a:latin typeface="Arial" pitchFamily="34" charset="0"/>
                    <a:cs typeface="Arial" pitchFamily="34" charset="0"/>
                  </a:rPr>
                  <a:t>hành</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để đội hình được giữ </a:t>
                </a:r>
                <a:r>
                  <a:rPr lang="vi-VN" sz="2800" b="1" smtClean="0">
                    <a:latin typeface="Arial" pitchFamily="34" charset="0"/>
                    <a:cs typeface="Arial" pitchFamily="34" charset="0"/>
                  </a:rPr>
                  <a:t>vững</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ở mỗi </a:t>
                </a:r>
                <a:r>
                  <a:rPr lang="vi-VN" sz="2800" b="1" smtClean="0">
                    <a:latin typeface="Arial" pitchFamily="34" charset="0"/>
                    <a:cs typeface="Arial" pitchFamily="34" charset="0"/>
                  </a:rPr>
                  <a:t>bước</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những người tham gia cần tiến </a:t>
                </a:r>
                <a:r>
                  <a:rPr lang="vi-VN" sz="2800" b="1" smtClean="0">
                    <a:latin typeface="Arial" pitchFamily="34" charset="0"/>
                    <a:cs typeface="Arial" pitchFamily="34" charset="0"/>
                  </a:rPr>
                  <a:t>đều </a:t>
                </a:r>
                <a:r>
                  <a:rPr lang="vi-VN" sz="2800" b="1">
                    <a:latin typeface="Arial" pitchFamily="34" charset="0"/>
                    <a:cs typeface="Arial" pitchFamily="34" charset="0"/>
                  </a:rPr>
                  <a:t>nhau về cùng một </a:t>
                </a:r>
                <a:r>
                  <a:rPr lang="vi-VN" sz="2800" b="1" smtClean="0">
                    <a:latin typeface="Arial" pitchFamily="34" charset="0"/>
                    <a:cs typeface="Arial" pitchFamily="34" charset="0"/>
                  </a:rPr>
                  <a:t>hướng</a:t>
                </a:r>
                <a:r>
                  <a:rPr lang="en-US" sz="2800" b="1" smtClean="0">
                    <a:latin typeface="Arial" pitchFamily="34" charset="0"/>
                    <a:cs typeface="Arial" pitchFamily="34" charset="0"/>
                  </a:rPr>
                  <a:t>.</a:t>
                </a:r>
                <a:r>
                  <a:rPr lang="vi-VN" sz="2800" b="1" smtClean="0">
                    <a:latin typeface="Arial" pitchFamily="34" charset="0"/>
                    <a:cs typeface="Arial" pitchFamily="34" charset="0"/>
                  </a:rPr>
                  <a:t> </a:t>
                </a:r>
                <a:endParaRPr lang="en-US" sz="2800" b="1" smtClean="0">
                  <a:latin typeface="Arial" pitchFamily="34" charset="0"/>
                  <a:cs typeface="Arial" pitchFamily="34" charset="0"/>
                </a:endParaRPr>
              </a:p>
              <a:p>
                <a:pPr algn="just"/>
                <a:r>
                  <a:rPr lang="en-US" sz="2800" b="1">
                    <a:latin typeface="Arial" pitchFamily="34" charset="0"/>
                    <a:cs typeface="Arial" pitchFamily="34" charset="0"/>
                  </a:rPr>
                  <a:t>Đ</a:t>
                </a:r>
                <a:r>
                  <a:rPr lang="vi-VN" sz="2800" b="1" smtClean="0">
                    <a:latin typeface="Arial" pitchFamily="34" charset="0"/>
                    <a:cs typeface="Arial" pitchFamily="34" charset="0"/>
                  </a:rPr>
                  <a:t>iều </a:t>
                </a:r>
                <a:r>
                  <a:rPr lang="vi-VN" sz="2800" b="1">
                    <a:latin typeface="Arial" pitchFamily="34" charset="0"/>
                    <a:cs typeface="Arial" pitchFamily="34" charset="0"/>
                  </a:rPr>
                  <a:t>này có gì liên quan tới </a:t>
                </a:r>
                <a:r>
                  <a:rPr lang="en-US" sz="2800" b="1" smtClean="0">
                    <a:latin typeface="Arial" pitchFamily="34" charset="0"/>
                    <a:cs typeface="Arial" pitchFamily="34" charset="0"/>
                  </a:rPr>
                  <a:t>Toán học?</a:t>
                </a:r>
                <a:endParaRPr lang="vi-VN" sz="2500" b="1">
                  <a:latin typeface="Arial" pitchFamily="34" charset="0"/>
                  <a:cs typeface="Arial" pitchFamily="34"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28212" y="1371600"/>
              <a:ext cx="1653961" cy="1836477"/>
            </a:xfrm>
            <a:prstGeom prst="rect">
              <a:avLst/>
            </a:prstGeom>
          </p:spPr>
        </p:pic>
      </p:gr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424" y="3189027"/>
            <a:ext cx="5715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left)">
                                      <p:cBhvr>
                                        <p:cTn id="1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742951"/>
            <a:ext cx="11672724" cy="2305049"/>
            <a:chOff x="270038" y="742951"/>
            <a:chExt cx="11672724" cy="2305049"/>
          </a:xfrm>
        </p:grpSpPr>
        <p:sp>
          <p:nvSpPr>
            <p:cNvPr id="17" name="Rounded Rectangle 16"/>
            <p:cNvSpPr/>
            <p:nvPr/>
          </p:nvSpPr>
          <p:spPr>
            <a:xfrm>
              <a:off x="270038" y="742951"/>
              <a:ext cx="11672724" cy="230504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837962"/>
              <a:ext cx="11582400"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latin typeface="Arial" pitchFamily="34" charset="0"/>
                  <a:cs typeface="Arial" pitchFamily="34" charset="0"/>
                </a:rPr>
                <a:t>Ở mỗi bước của đội hình diễu </a:t>
              </a:r>
              <a:r>
                <a:rPr lang="vi-VN" sz="2600" b="1" smtClean="0">
                  <a:latin typeface="Arial" pitchFamily="34" charset="0"/>
                  <a:cs typeface="Arial" pitchFamily="34" charset="0"/>
                </a:rPr>
                <a:t>hành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g</a:t>
              </a:r>
              <a:r>
                <a:rPr lang="vi-VN" sz="2600" b="1" smtClean="0">
                  <a:latin typeface="Arial" pitchFamily="34" charset="0"/>
                  <a:cs typeface="Arial" pitchFamily="34" charset="0"/>
                </a:rPr>
                <a:t>ọi </a:t>
              </a:r>
              <a:r>
                <a:rPr lang="vi-VN" sz="2600" b="1">
                  <a:latin typeface="Arial" pitchFamily="34" charset="0"/>
                  <a:cs typeface="Arial" pitchFamily="34" charset="0"/>
                </a:rPr>
                <a:t>vectơ dịch chuyển của mỗi người tham gia là vectơ có điểm gốc và điểm ngọn tương ứng là vị trí trước và sau khi bước của người </a:t>
              </a:r>
              <a:r>
                <a:rPr lang="vi-VN" sz="2600" b="1" smtClean="0">
                  <a:latin typeface="Arial" pitchFamily="34" charset="0"/>
                  <a:cs typeface="Arial" pitchFamily="34" charset="0"/>
                </a:rPr>
                <a:t>đó</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a:latin typeface="Arial" pitchFamily="34" charset="0"/>
                  <a:cs typeface="Arial" pitchFamily="34" charset="0"/>
                </a:rPr>
                <a:t>Đ</a:t>
              </a:r>
              <a:r>
                <a:rPr lang="vi-VN" sz="2600" b="1" smtClean="0">
                  <a:latin typeface="Arial" pitchFamily="34" charset="0"/>
                  <a:cs typeface="Arial" pitchFamily="34" charset="0"/>
                </a:rPr>
                <a:t>ể </a:t>
              </a:r>
              <a:r>
                <a:rPr lang="vi-VN" sz="2600" b="1">
                  <a:latin typeface="Arial" pitchFamily="34" charset="0"/>
                  <a:cs typeface="Arial" pitchFamily="34" charset="0"/>
                </a:rPr>
                <a:t>giữ vững đội </a:t>
              </a:r>
              <a:r>
                <a:rPr lang="vi-VN" sz="2600" b="1" smtClean="0">
                  <a:latin typeface="Arial" pitchFamily="34" charset="0"/>
                  <a:cs typeface="Arial" pitchFamily="34" charset="0"/>
                </a:rPr>
                <a:t>hình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ở mỗi </a:t>
              </a:r>
              <a:r>
                <a:rPr lang="vi-VN" sz="2600" b="1" smtClean="0">
                  <a:latin typeface="Arial" pitchFamily="34" charset="0"/>
                  <a:cs typeface="Arial" pitchFamily="34" charset="0"/>
                </a:rPr>
                <a:t>bước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các vectơ dịch chuyển của những người tham gia cần có mối quan hệ gì với nhau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70038" y="826565"/>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136" y="3172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sp>
        <p:nvSpPr>
          <p:cNvPr id="9" name="TextBox 8"/>
          <p:cNvSpPr txBox="1"/>
          <p:nvPr/>
        </p:nvSpPr>
        <p:spPr>
          <a:xfrm>
            <a:off x="270038" y="3641229"/>
            <a:ext cx="7272174" cy="1692771"/>
          </a:xfrm>
          <a:prstGeom prst="rect">
            <a:avLst/>
          </a:prstGeom>
          <a:noFill/>
        </p:spPr>
        <p:txBody>
          <a:bodyPr wrap="square" rtlCol="0">
            <a:spAutoFit/>
          </a:bodyPr>
          <a:lstStyle/>
          <a:p>
            <a:pPr marL="342900" indent="-342900" algn="just">
              <a:buFont typeface="Wingdings" pitchFamily="2" charset="2"/>
              <a:buChar char="v"/>
            </a:pPr>
            <a:r>
              <a:rPr lang="vi-VN" sz="2600" b="1">
                <a:latin typeface="Arial" pitchFamily="34" charset="0"/>
                <a:cs typeface="Arial" pitchFamily="34" charset="0"/>
              </a:rPr>
              <a:t>Để giữa vững đội hình, ở mỗi bước, các vectơ dịch chuyển của những người tham gia cần có cùng phương, cùng hướng và có độ dài bằng nhau </a:t>
            </a:r>
          </a:p>
        </p:txBody>
      </p:sp>
      <p:sp>
        <p:nvSpPr>
          <p:cNvPr id="10" name="TextBox 9"/>
          <p:cNvSpPr txBox="1"/>
          <p:nvPr/>
        </p:nvSpPr>
        <p:spPr>
          <a:xfrm>
            <a:off x="596898" y="5505271"/>
            <a:ext cx="7848601" cy="492443"/>
          </a:xfrm>
          <a:prstGeom prst="rect">
            <a:avLst/>
          </a:prstGeom>
          <a:noFill/>
        </p:spPr>
        <p:txBody>
          <a:bodyPr wrap="square" rtlCol="0">
            <a:spAutoFit/>
          </a:bodyPr>
          <a:lstStyle/>
          <a:p>
            <a:r>
              <a:rPr lang="en-US" sz="2600" b="1" smtClean="0">
                <a:latin typeface="Arial" pitchFamily="34" charset="0"/>
                <a:cs typeface="Arial" pitchFamily="34" charset="0"/>
              </a:rPr>
              <a:t>H</a:t>
            </a:r>
            <a:r>
              <a:rPr lang="vi-VN" sz="2600" b="1" smtClean="0">
                <a:latin typeface="Arial" pitchFamily="34" charset="0"/>
                <a:cs typeface="Arial" pitchFamily="34" charset="0"/>
              </a:rPr>
              <a:t>ay </a:t>
            </a:r>
            <a:r>
              <a:rPr lang="vi-VN" sz="2600" b="1">
                <a:latin typeface="Arial" pitchFamily="34" charset="0"/>
                <a:cs typeface="Arial" pitchFamily="34" charset="0"/>
              </a:rPr>
              <a:t>các vectơ dịch chuyển này phải bằng nhau.</a:t>
            </a: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012" y="3200400"/>
            <a:ext cx="42957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wipe(left)">
                                      <p:cBhvr>
                                        <p:cTn id="11" dur="500"/>
                                        <p:tgtEl>
                                          <p:spTgt spid="143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pSp>
        <p:nvGrpSpPr>
          <p:cNvPr id="6" name="Group 5"/>
          <p:cNvGrpSpPr/>
          <p:nvPr/>
        </p:nvGrpSpPr>
        <p:grpSpPr>
          <a:xfrm>
            <a:off x="461399" y="762000"/>
            <a:ext cx="11652813" cy="2287339"/>
            <a:chOff x="461399" y="762000"/>
            <a:chExt cx="11652813" cy="2287339"/>
          </a:xfrm>
        </p:grpSpPr>
        <p:grpSp>
          <p:nvGrpSpPr>
            <p:cNvPr id="16" name="Group 15"/>
            <p:cNvGrpSpPr/>
            <p:nvPr/>
          </p:nvGrpSpPr>
          <p:grpSpPr>
            <a:xfrm>
              <a:off x="461399" y="762000"/>
              <a:ext cx="11652813" cy="2287339"/>
              <a:chOff x="536012" y="4495800"/>
              <a:chExt cx="11652813" cy="2287339"/>
            </a:xfrm>
          </p:grpSpPr>
          <p:sp>
            <p:nvSpPr>
              <p:cNvPr id="21" name="Rounded Rectangle 20"/>
              <p:cNvSpPr/>
              <p:nvPr/>
            </p:nvSpPr>
            <p:spPr>
              <a:xfrm>
                <a:off x="536012" y="4495800"/>
                <a:ext cx="11125201"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8024" y="4674841"/>
                    <a:ext cx="10377389" cy="1774397"/>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 Phép biến hình biến mỗi điểm M thành điểm M’ sao cho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oMath>
                    </a14:m>
                    <a:r>
                      <a:rPr lang="en-US" sz="2600" b="1" smtClean="0">
                        <a:latin typeface="Arial" pitchFamily="34" charset="0"/>
                        <a:cs typeface="Arial" pitchFamily="34" charset="0"/>
                      </a:rPr>
                      <a:t> gọi là </a:t>
                    </a:r>
                    <a:r>
                      <a:rPr lang="en-US" sz="2600" b="1" smtClean="0">
                        <a:solidFill>
                          <a:schemeClr val="accent2">
                            <a:lumMod val="75000"/>
                          </a:schemeClr>
                        </a:solidFill>
                        <a:latin typeface="Arial" pitchFamily="34" charset="0"/>
                        <a:cs typeface="Arial" pitchFamily="34" charset="0"/>
                      </a:rPr>
                      <a:t>phép tịnh tiến </a:t>
                    </a:r>
                    <a:r>
                      <a:rPr lang="en-US" sz="2600" b="1" smtClean="0">
                        <a:latin typeface="Arial" pitchFamily="34" charset="0"/>
                        <a:cs typeface="Arial" pitchFamily="34" charset="0"/>
                      </a:rPr>
                      <a:t>theo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Kí hiệu :   </a:t>
                    </a:r>
                    <a:br>
                      <a:rPr lang="en-US" sz="2600" b="1" smtClean="0">
                        <a:latin typeface="Arial" pitchFamily="34" charset="0"/>
                        <a:cs typeface="Arial" pitchFamily="34" charset="0"/>
                      </a:rPr>
                    </a:br>
                    <a:r>
                      <a:rPr lang="en-US" sz="2600" b="1" smtClean="0">
                        <a:latin typeface="Arial" pitchFamily="34" charset="0"/>
                        <a:cs typeface="Arial" pitchFamily="34" charset="0"/>
                      </a:rPr>
                      <a:t>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v</a:t>
                    </a:r>
                    <a:r>
                      <a:rPr lang="vi-VN" sz="2600" b="1" smtClean="0">
                        <a:solidFill>
                          <a:schemeClr val="accent2">
                            <a:lumMod val="75000"/>
                          </a:schemeClr>
                        </a:solidFill>
                        <a:latin typeface="Arial" pitchFamily="34" charset="0"/>
                        <a:cs typeface="Arial" pitchFamily="34" charset="0"/>
                      </a:rPr>
                      <a:t>ectơ</a:t>
                    </a:r>
                    <a:r>
                      <a:rPr lang="en-US" sz="2600" b="1" smtClean="0">
                        <a:solidFill>
                          <a:schemeClr val="accent2">
                            <a:lumMod val="75000"/>
                          </a:schemeClr>
                        </a:solidFill>
                        <a:latin typeface="Arial" pitchFamily="34" charset="0"/>
                        <a:cs typeface="Arial" pitchFamily="34" charset="0"/>
                      </a:rPr>
                      <a:t> tịnh tiến</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8024" y="4674841"/>
                    <a:ext cx="10377389" cy="1774397"/>
                  </a:xfrm>
                  <a:prstGeom prst="rect">
                    <a:avLst/>
                  </a:prstGeom>
                  <a:blipFill rotWithShape="1">
                    <a:blip r:embed="rId5"/>
                    <a:stretch>
                      <a:fillRect l="-940" t="-3093" b="-7560"/>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mc:AlternateContent xmlns:mc="http://schemas.openxmlformats.org/markup-compatibility/2006" xmlns:a14="http://schemas.microsoft.com/office/drawing/2010/main">
          <mc:Choice Requires="a14">
            <p:graphicFrame>
              <p:nvGraphicFramePr>
                <p:cNvPr id="2" name="Object 1"/>
                <p:cNvGraphicFramePr>
                  <a:graphicFrameLocks noChangeAspect="1"/>
                </p:cNvGraphicFramePr>
                <p:nvPr>
                  <p:extLst>
                    <p:ext uri="{D42A27DB-BD31-4B8C-83A1-F6EECF244321}">
                      <p14:modId xmlns:p14="http://schemas.microsoft.com/office/powerpoint/2010/main" val="1697947243"/>
                    </p:ext>
                  </p:extLst>
                </p:nvPr>
              </p:nvGraphicFramePr>
              <p:xfrm>
                <a:off x="3234123" y="1828239"/>
                <a:ext cx="450464" cy="571696"/>
              </p:xfrm>
              <a:graphic>
                <a:graphicData uri="http://schemas.openxmlformats.org/presentationml/2006/ole">
                  <mc:AlternateContent>
                    <mc:Choice xmlns:v="urn:schemas-microsoft-com:vml" Requires="v">
                      <p:oleObj spid="_x0000_s12320" name="Equation" r:id="rId7" imgW="164880" imgH="266400" progId="Equation.DSMT4">
                        <p:embed/>
                      </p:oleObj>
                    </mc:Choice>
                    <mc:Fallback>
                      <p:oleObj name="Equation" r:id="rId7" imgW="164880" imgH="266400" progId="Equation.DSMT4">
                        <p:embed/>
                        <p:pic>
                          <p:nvPicPr>
                            <p:cNvPr id="0" name=""/>
                            <p:cNvPicPr/>
                            <p:nvPr/>
                          </p:nvPicPr>
                          <p:blipFill>
                            <a:blip r:embed="rId8"/>
                            <a:stretch>
                              <a:fillRect/>
                            </a:stretch>
                          </p:blipFill>
                          <p:spPr>
                            <a:xfrm>
                              <a:off x="3234123" y="1828239"/>
                              <a:ext cx="450464" cy="571696"/>
                            </a:xfrm>
                            <a:prstGeom prst="rect">
                              <a:avLst/>
                            </a:prstGeom>
                          </p:spPr>
                        </p:pic>
                      </p:oleObj>
                    </mc:Fallback>
                  </mc:AlternateContent>
                </a:graphicData>
              </a:graphic>
            </p:graphicFrame>
          </mc:Choice>
          <mc:Fallback xmlns="">
            <p:graphicFrame>
              <p:nvGraphicFramePr>
                <p:cNvPr id="2" name="Object 1"/>
                <p:cNvGraphicFramePr>
                  <a:graphicFrameLocks noChangeAspect="1"/>
                </p:cNvGraphicFramePr>
                <p:nvPr>
                  <p:extLst>
                    <p:ext uri="{D42A27DB-BD31-4B8C-83A1-F6EECF244321}">
                      <p14:modId xmlns:p14="http://schemas.microsoft.com/office/powerpoint/2010/main" val="1697947243"/>
                    </p:ext>
                  </p:extLst>
                </p:nvPr>
              </p:nvGraphicFramePr>
              <p:xfrm>
                <a:off x="3234123" y="1828239"/>
                <a:ext cx="450464" cy="571696"/>
              </p:xfrm>
              <a:graphic>
                <a:graphicData uri="http://schemas.openxmlformats.org/presentationml/2006/ole">
                  <mc:AlternateContent>
                    <mc:Choice xmlns:v="urn:schemas-microsoft-com:vml" Requires="v">
                      <p:oleObj spid="_x0000_s12302" name="Equation" r:id="rId9" imgW="164880" imgH="266400" progId="Equation.DSMT4">
                        <p:embed/>
                      </p:oleObj>
                    </mc:Choice>
                    <mc:Fallback>
                      <p:oleObj name="Equation" r:id="rId9" imgW="164880" imgH="266400" progId="Equation.DSMT4">
                        <p:embed/>
                        <p:pic>
                          <p:nvPicPr>
                            <p:cNvPr id="0" name=""/>
                            <p:cNvPicPr/>
                            <p:nvPr/>
                          </p:nvPicPr>
                          <p:blipFill>
                            <a:blip r:embed="rId10"/>
                            <a:stretch>
                              <a:fillRect/>
                            </a:stretch>
                          </p:blipFill>
                          <p:spPr>
                            <a:xfrm>
                              <a:off x="3234123" y="1828239"/>
                              <a:ext cx="450464" cy="571696"/>
                            </a:xfrm>
                            <a:prstGeom prst="rect">
                              <a:avLst/>
                            </a:prstGeom>
                          </p:spPr>
                        </p:pic>
                      </p:oleObj>
                    </mc:Fallback>
                  </mc:AlternateContent>
                </a:graphicData>
              </a:graphic>
            </p:graphicFrame>
          </mc:Fallback>
        </mc:AlternateContent>
      </p:grpSp>
      <p:grpSp>
        <p:nvGrpSpPr>
          <p:cNvPr id="3" name="Group 2"/>
          <p:cNvGrpSpPr/>
          <p:nvPr/>
        </p:nvGrpSpPr>
        <p:grpSpPr>
          <a:xfrm>
            <a:off x="3871349" y="2914650"/>
            <a:ext cx="4305300" cy="2114550"/>
            <a:chOff x="3871349" y="2971800"/>
            <a:chExt cx="4305300" cy="2114550"/>
          </a:xfrm>
        </p:grpSpPr>
        <p:pic>
          <p:nvPicPr>
            <p:cNvPr id="1229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1349" y="2971800"/>
              <a:ext cx="43053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083156" y="474779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1.5</a:t>
              </a:r>
              <a:endParaRPr lang="en-US" sz="1600" b="1">
                <a:solidFill>
                  <a:srgbClr val="FF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6" name="TextBox 25"/>
              <p:cNvSpPr txBox="1"/>
              <p:nvPr/>
            </p:nvSpPr>
            <p:spPr>
              <a:xfrm>
                <a:off x="1099526" y="5529605"/>
                <a:ext cx="9530788" cy="543610"/>
              </a:xfrm>
              <a:prstGeom prst="rect">
                <a:avLst/>
              </a:prstGeom>
              <a:noFill/>
            </p:spPr>
            <p:txBody>
              <a:bodyPr wrap="square" rtlCol="0">
                <a:spAutoFit/>
              </a:bodyPr>
              <a:lstStyle/>
              <a:p>
                <a:pPr marL="457200" indent="-457200" algn="just">
                  <a:buFont typeface="Arial" pitchFamily="34" charset="0"/>
                  <a:buChar char="•"/>
                </a:pPr>
                <a:r>
                  <a:rPr lang="en-US" sz="2600" b="1" smtClean="0">
                    <a:solidFill>
                      <a:schemeClr val="accent2">
                        <a:lumMod val="75000"/>
                      </a:schemeClr>
                    </a:solidFill>
                    <a:latin typeface="Arial" pitchFamily="34" charset="0"/>
                    <a:cs typeface="Arial" pitchFamily="34" charset="0"/>
                  </a:rPr>
                  <a:t>Chú ý</a:t>
                </a:r>
                <a:r>
                  <a:rPr lang="en-US" sz="2600" b="1" smtClean="0">
                    <a:latin typeface="Arial" pitchFamily="34" charset="0"/>
                    <a:cs typeface="Arial" pitchFamily="34" charset="0"/>
                  </a:rPr>
                  <a:t> :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𝟎</m:t>
                        </m:r>
                      </m:e>
                    </m:acc>
                  </m:oMath>
                </a14:m>
                <a:r>
                  <a:rPr lang="en-US" sz="2600" b="1" i="1" smtClean="0">
                    <a:solidFill>
                      <a:schemeClr val="accent2">
                        <a:lumMod val="75000"/>
                      </a:schemeClr>
                    </a:solidFill>
                    <a:latin typeface="Arial" pitchFamily="34" charset="0"/>
                    <a:cs typeface="Arial" pitchFamily="34" charset="0"/>
                  </a:rPr>
                  <a:t> </a:t>
                </a:r>
                <a:r>
                  <a:rPr lang="en-US" sz="2600" b="1">
                    <a:latin typeface="Arial" pitchFamily="34" charset="0"/>
                    <a:cs typeface="Arial" pitchFamily="34" charset="0"/>
                  </a:rPr>
                  <a:t>là</a:t>
                </a:r>
                <a:r>
                  <a:rPr lang="en-US" sz="2600" b="1" i="1" smtClean="0">
                    <a:solidFill>
                      <a:schemeClr val="accent2">
                        <a:lumMod val="75000"/>
                      </a:schemeClr>
                    </a:solidFill>
                    <a:latin typeface="Arial" pitchFamily="34" charset="0"/>
                    <a:cs typeface="Arial" pitchFamily="34" charset="0"/>
                  </a:rPr>
                  <a:t> phép đồng nhất.</a:t>
                </a:r>
                <a:endParaRPr lang="vi-VN" sz="2600" b="1" i="1">
                  <a:solidFill>
                    <a:schemeClr val="accent2">
                      <a:lumMod val="75000"/>
                    </a:schemeClr>
                  </a:solidFill>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99526" y="5529605"/>
                <a:ext cx="9530788" cy="543610"/>
              </a:xfrm>
              <a:prstGeom prst="rect">
                <a:avLst/>
              </a:prstGeom>
              <a:blipFill rotWithShape="1">
                <a:blip r:embed="rId12"/>
                <a:stretch>
                  <a:fillRect l="-959" t="-1124" b="-26966"/>
                </a:stretch>
              </a:blipFill>
            </p:spPr>
            <p:txBody>
              <a:bodyPr/>
              <a:lstStyle/>
              <a:p>
                <a:r>
                  <a:rPr lang="en-US">
                    <a:noFill/>
                  </a:rPr>
                  <a:t> </a:t>
                </a:r>
              </a:p>
            </p:txBody>
          </p:sp>
        </mc:Fallback>
      </mc:AlternateContent>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685800"/>
            <a:ext cx="11772900" cy="1581727"/>
            <a:chOff x="112712" y="761423"/>
            <a:chExt cx="11772900" cy="1581727"/>
          </a:xfrm>
        </p:grpSpPr>
        <p:sp>
          <p:nvSpPr>
            <p:cNvPr id="8" name="Rounded Rectangle 7"/>
            <p:cNvSpPr/>
            <p:nvPr/>
          </p:nvSpPr>
          <p:spPr>
            <a:xfrm>
              <a:off x="1742930" y="840606"/>
              <a:ext cx="10142682" cy="12924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1" y="981116"/>
              <a:ext cx="9889791"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mặt phẳng</a:t>
              </a:r>
              <a:r>
                <a:rPr lang="en-US" sz="2600" b="1">
                  <a:latin typeface="Arial" pitchFamily="34" charset="0"/>
                  <a:cs typeface="Arial" pitchFamily="34" charset="0"/>
                </a:rPr>
                <a:t> </a:t>
              </a:r>
              <a:r>
                <a:rPr lang="en-US" sz="2600" b="1" smtClean="0">
                  <a:latin typeface="Arial" pitchFamily="34" charset="0"/>
                  <a:cs typeface="Arial" pitchFamily="34" charset="0"/>
                </a:rPr>
                <a:t>toạ độ Oxy, xác định phép tịnh tiến biến điểm A(1;2) thành điểm A’(2;5)</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338"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946871" y="2667000"/>
                <a:ext cx="7772400" cy="89255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Giả sử phép tịnh tiến theo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a:latin typeface="Cambria Math"/>
                            <a:cs typeface="Arial" pitchFamily="34" charset="0"/>
                          </a:rPr>
                        </m:ctrlPr>
                      </m:accPr>
                      <m:e>
                        <m:r>
                          <a:rPr lang="en-US" sz="2600" b="1" i="1">
                            <a:latin typeface="Cambria Math"/>
                            <a:cs typeface="Arial" pitchFamily="34" charset="0"/>
                          </a:rPr>
                          <m:t>𝒖</m:t>
                        </m:r>
                      </m:e>
                    </m:acc>
                  </m:oMath>
                </a14:m>
                <a:r>
                  <a:rPr lang="en-US" sz="2600" b="1" smtClean="0">
                    <a:solidFill>
                      <a:schemeClr val="accent2">
                        <a:lumMod val="75000"/>
                      </a:schemeClr>
                    </a:solidFill>
                    <a:latin typeface="Arial" pitchFamily="34" charset="0"/>
                    <a:cs typeface="Arial" pitchFamily="34" charset="0"/>
                  </a:rPr>
                  <a:t> biến </a:t>
                </a:r>
                <a:r>
                  <a:rPr lang="en-US" sz="2600" b="1" smtClean="0">
                    <a:latin typeface="Arial" pitchFamily="34" charset="0"/>
                    <a:cs typeface="Arial" pitchFamily="34" charset="0"/>
                  </a:rPr>
                  <a:t>điểm </a:t>
                </a:r>
                <a:r>
                  <a:rPr lang="en-US" sz="2600" b="1">
                    <a:latin typeface="Arial" pitchFamily="34" charset="0"/>
                    <a:cs typeface="Arial" pitchFamily="34" charset="0"/>
                  </a:rPr>
                  <a:t>A(1;2) thành điểm A’(2;5</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46871" y="2667000"/>
                <a:ext cx="7772400" cy="892552"/>
              </a:xfrm>
              <a:prstGeom prst="rect">
                <a:avLst/>
              </a:prstGeom>
              <a:blipFill rotWithShape="1">
                <a:blip r:embed="rId6"/>
                <a:stretch>
                  <a:fillRect l="-1176" t="-6164" r="-1490" b="-15753"/>
                </a:stretch>
              </a:blipFill>
            </p:spPr>
            <p:txBody>
              <a:bodyPr/>
              <a:lstStyle/>
              <a:p>
                <a:r>
                  <a:rPr lang="en-US">
                    <a:noFill/>
                  </a:rPr>
                  <a:t> </a:t>
                </a:r>
              </a:p>
            </p:txBody>
          </p:sp>
        </mc:Fallback>
      </mc:AlternateContent>
      <p:sp>
        <p:nvSpPr>
          <p:cNvPr id="19" name="TextBox 18"/>
          <p:cNvSpPr txBox="1"/>
          <p:nvPr/>
        </p:nvSpPr>
        <p:spPr>
          <a:xfrm>
            <a:off x="1293812" y="3622357"/>
            <a:ext cx="1524000" cy="492443"/>
          </a:xfrm>
          <a:prstGeom prst="rect">
            <a:avLst/>
          </a:prstGeom>
          <a:noFill/>
        </p:spPr>
        <p:txBody>
          <a:bodyPr wrap="square" rtlCol="0">
            <a:spAutoFit/>
          </a:bodyPr>
          <a:lstStyle/>
          <a:p>
            <a:pPr algn="just"/>
            <a:r>
              <a:rPr lang="en-US" sz="2600" b="1" smtClean="0">
                <a:latin typeface="Arial" pitchFamily="34" charset="0"/>
                <a:cs typeface="Arial" pitchFamily="34" charset="0"/>
              </a:rPr>
              <a:t>Ta có : </a:t>
            </a:r>
            <a:endParaRPr lang="en-US" sz="2600" b="1">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46439442"/>
              </p:ext>
            </p:extLst>
          </p:nvPr>
        </p:nvGraphicFramePr>
        <p:xfrm>
          <a:off x="2741612" y="3622357"/>
          <a:ext cx="1855787" cy="1316038"/>
        </p:xfrm>
        <a:graphic>
          <a:graphicData uri="http://schemas.openxmlformats.org/presentationml/2006/ole">
            <mc:AlternateContent xmlns:mc="http://schemas.openxmlformats.org/markup-compatibility/2006">
              <mc:Choice xmlns:v="urn:schemas-microsoft-com:vml" Requires="v">
                <p:oleObj spid="_x0000_s13372" name="Equation" r:id="rId7" imgW="787320" imgH="558720" progId="Equation.DSMT4">
                  <p:embed/>
                </p:oleObj>
              </mc:Choice>
              <mc:Fallback>
                <p:oleObj name="Equation" r:id="rId7" imgW="787320" imgH="558720" progId="Equation.DSMT4">
                  <p:embed/>
                  <p:pic>
                    <p:nvPicPr>
                      <p:cNvPr id="0" name=""/>
                      <p:cNvPicPr/>
                      <p:nvPr/>
                    </p:nvPicPr>
                    <p:blipFill>
                      <a:blip r:embed="rId8"/>
                      <a:stretch>
                        <a:fillRect/>
                      </a:stretch>
                    </p:blipFill>
                    <p:spPr>
                      <a:xfrm>
                        <a:off x="2741612" y="3622357"/>
                        <a:ext cx="1855787" cy="1316038"/>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20710069"/>
              </p:ext>
            </p:extLst>
          </p:nvPr>
        </p:nvGraphicFramePr>
        <p:xfrm>
          <a:off x="5232089" y="3897153"/>
          <a:ext cx="1735138" cy="598487"/>
        </p:xfrm>
        <a:graphic>
          <a:graphicData uri="http://schemas.openxmlformats.org/presentationml/2006/ole">
            <mc:AlternateContent xmlns:mc="http://schemas.openxmlformats.org/markup-compatibility/2006">
              <mc:Choice xmlns:v="urn:schemas-microsoft-com:vml" Requires="v">
                <p:oleObj spid="_x0000_s13373" name="Equation" r:id="rId9" imgW="736560" imgH="253800" progId="Equation.DSMT4">
                  <p:embed/>
                </p:oleObj>
              </mc:Choice>
              <mc:Fallback>
                <p:oleObj name="Equation" r:id="rId9" imgW="736560" imgH="253800" progId="Equation.DSMT4">
                  <p:embed/>
                  <p:pic>
                    <p:nvPicPr>
                      <p:cNvPr id="0" name=""/>
                      <p:cNvPicPr/>
                      <p:nvPr/>
                    </p:nvPicPr>
                    <p:blipFill>
                      <a:blip r:embed="rId10"/>
                      <a:stretch>
                        <a:fillRect/>
                      </a:stretch>
                    </p:blipFill>
                    <p:spPr>
                      <a:xfrm>
                        <a:off x="5232089" y="3897153"/>
                        <a:ext cx="1735138" cy="5984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1141410" y="5059203"/>
                <a:ext cx="7315202" cy="892552"/>
              </a:xfrm>
              <a:prstGeom prst="rect">
                <a:avLst/>
              </a:prstGeom>
              <a:noFill/>
            </p:spPr>
            <p:txBody>
              <a:bodyPr wrap="square" rtlCol="0">
                <a:spAutoFit/>
              </a:bodyPr>
              <a:lstStyle/>
              <a:p>
                <a:pPr algn="just"/>
                <a:r>
                  <a:rPr lang="en-US" sz="2600" b="1" smtClean="0">
                    <a:latin typeface="Arial" pitchFamily="34" charset="0"/>
                    <a:cs typeface="Arial" pitchFamily="34" charset="0"/>
                  </a:rPr>
                  <a:t>Vậy phép tịnh tiến biến A(1;2</a:t>
                </a:r>
                <a:r>
                  <a:rPr lang="en-US" sz="2600" b="1">
                    <a:latin typeface="Arial" pitchFamily="34" charset="0"/>
                    <a:cs typeface="Arial" pitchFamily="34" charset="0"/>
                  </a:rPr>
                  <a:t>) thành </a:t>
                </a:r>
                <a:r>
                  <a:rPr lang="en-US" sz="2600" b="1" smtClean="0">
                    <a:latin typeface="Arial" pitchFamily="34" charset="0"/>
                    <a:cs typeface="Arial" pitchFamily="34" charset="0"/>
                  </a:rPr>
                  <a:t>A</a:t>
                </a:r>
                <a:r>
                  <a:rPr lang="en-US" sz="2600" b="1">
                    <a:latin typeface="Arial" pitchFamily="34" charset="0"/>
                    <a:cs typeface="Arial" pitchFamily="34" charset="0"/>
                  </a:rPr>
                  <a:t>’(2;5</a:t>
                </a:r>
                <a:r>
                  <a:rPr lang="en-US" sz="2600" b="1" smtClean="0">
                    <a:latin typeface="Arial" pitchFamily="34" charset="0"/>
                    <a:cs typeface="Arial" pitchFamily="34" charset="0"/>
                  </a:rPr>
                  <a:t>) là phép tịnh tiến theo v</a:t>
                </a:r>
                <a:r>
                  <a:rPr lang="vi-VN" sz="2600" b="1" smtClean="0">
                    <a:latin typeface="Arial" pitchFamily="34" charset="0"/>
                    <a:cs typeface="Arial" pitchFamily="34" charset="0"/>
                  </a:rPr>
                  <a:t>ectơ</a:t>
                </a:r>
                <a:r>
                  <a:rPr lang="en-US" sz="2600" b="1" smtClean="0">
                    <a:solidFill>
                      <a:srgbClr val="C00000"/>
                    </a:solidFill>
                    <a:latin typeface="Arial" pitchFamily="34" charset="0"/>
                    <a:cs typeface="Arial" pitchFamily="34" charset="0"/>
                  </a:rPr>
                  <a:t> </a:t>
                </a:r>
                <a14:m>
                  <m:oMath xmlns:m="http://schemas.openxmlformats.org/officeDocument/2006/math">
                    <m:acc>
                      <m:accPr>
                        <m:chr m:val="⃗"/>
                        <m:ctrlPr>
                          <a:rPr lang="en-US" sz="2600" b="1" i="1" smtClean="0">
                            <a:solidFill>
                              <a:srgbClr val="C00000"/>
                            </a:solidFill>
                            <a:latin typeface="Cambria Math"/>
                            <a:cs typeface="Arial" pitchFamily="34" charset="0"/>
                          </a:rPr>
                        </m:ctrlPr>
                      </m:accPr>
                      <m:e>
                        <m:r>
                          <a:rPr lang="en-US" sz="2600" b="1" i="1" smtClean="0">
                            <a:solidFill>
                              <a:srgbClr val="C00000"/>
                            </a:solidFill>
                            <a:latin typeface="Cambria Math"/>
                            <a:cs typeface="Arial" pitchFamily="34" charset="0"/>
                          </a:rPr>
                          <m:t>𝒖</m:t>
                        </m:r>
                      </m:e>
                    </m:acc>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𝟏</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𝟑</m:t>
                    </m:r>
                    <m:r>
                      <a:rPr lang="en-US" sz="2600" b="1" i="1" smtClean="0">
                        <a:solidFill>
                          <a:srgbClr val="C00000"/>
                        </a:solidFill>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41410" y="5059203"/>
                <a:ext cx="7315202" cy="892552"/>
              </a:xfrm>
              <a:prstGeom prst="rect">
                <a:avLst/>
              </a:prstGeom>
              <a:blipFill rotWithShape="1">
                <a:blip r:embed="rId11"/>
                <a:stretch>
                  <a:fillRect l="-1417" t="-6164" r="-1583" b="-16438"/>
                </a:stretch>
              </a:blipFill>
            </p:spPr>
            <p:txBody>
              <a:bodyPr/>
              <a:lstStyle/>
              <a:p>
                <a:r>
                  <a:rPr lang="en-US">
                    <a:noFill/>
                  </a:rPr>
                  <a:t> </a:t>
                </a:r>
              </a:p>
            </p:txBody>
          </p:sp>
        </mc:Fallback>
      </mc:AlternateContent>
      <p:pic>
        <p:nvPicPr>
          <p:cNvPr id="1331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02724" y="2199734"/>
            <a:ext cx="2771775" cy="284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wipe(left)">
                                      <p:cBhvr>
                                        <p:cTn id="11" dur="500"/>
                                        <p:tgtEl>
                                          <p:spTgt spid="133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766671"/>
            <a:ext cx="11582401" cy="1481229"/>
            <a:chOff x="150812" y="766671"/>
            <a:chExt cx="11582401" cy="1481229"/>
          </a:xfrm>
        </p:grpSpPr>
        <p:sp>
          <p:nvSpPr>
            <p:cNvPr id="8" name="Rounded Rectangle 7"/>
            <p:cNvSpPr/>
            <p:nvPr/>
          </p:nvSpPr>
          <p:spPr>
            <a:xfrm>
              <a:off x="1979613" y="807185"/>
              <a:ext cx="9753600" cy="13645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9948" y="925960"/>
                  <a:ext cx="9212263" cy="1077132"/>
                </a:xfrm>
                <a:prstGeom prst="rect">
                  <a:avLst/>
                </a:prstGeom>
                <a:noFill/>
              </p:spPr>
              <p:txBody>
                <a:bodyPr wrap="square" lIns="121899" tIns="60949" rIns="121899" bIns="60949" rtlCol="0">
                  <a:spAutoFit/>
                </a:bodyPr>
                <a:lstStyle/>
                <a:p>
                  <a:pPr algn="just"/>
                  <a:r>
                    <a:rPr lang="en-US" sz="2800" b="1" smtClean="0">
                      <a:latin typeface="Arial" pitchFamily="34" charset="0"/>
                      <a:cs typeface="Arial" pitchFamily="34" charset="0"/>
                    </a:rPr>
                    <a:t>Trong Hình 1.6 , tìm ảnh của các điểm M, N, Q, B qua phép tịnh tiến theo </a:t>
                  </a:r>
                  <a14:m>
                    <m:oMath xmlns:m="http://schemas.openxmlformats.org/officeDocument/2006/math">
                      <m:acc>
                        <m:accPr>
                          <m:chr m:val="⃗"/>
                          <m:ctrlPr>
                            <a:rPr lang="en-US" sz="2800" b="1" i="1" smtClean="0">
                              <a:latin typeface="Cambria Math"/>
                              <a:cs typeface="Arial" pitchFamily="34" charset="0"/>
                            </a:rPr>
                          </m:ctrlPr>
                        </m:accPr>
                        <m:e>
                          <m:r>
                            <a:rPr lang="en-US" sz="2800" b="1" i="1" smtClean="0">
                              <a:latin typeface="Cambria Math"/>
                              <a:cs typeface="Arial" pitchFamily="34" charset="0"/>
                            </a:rPr>
                            <m:t>𝑨𝑩</m:t>
                          </m:r>
                        </m:e>
                      </m:acc>
                    </m:oMath>
                  </a14:m>
                  <a:r>
                    <a:rPr lang="en-US" sz="2800" b="1" smtClean="0">
                      <a:latin typeface="Arial" pitchFamily="34" charset="0"/>
                      <a:cs typeface="Arial" pitchFamily="34" charset="0"/>
                    </a:rPr>
                    <a:t> </a:t>
                  </a:r>
                  <a:endParaRPr lang="vi-VN" sz="2800"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9948" y="925960"/>
                  <a:ext cx="9212263" cy="1077132"/>
                </a:xfrm>
                <a:prstGeom prst="rect">
                  <a:avLst/>
                </a:prstGeom>
                <a:blipFill rotWithShape="1">
                  <a:blip r:embed="rId4"/>
                  <a:stretch>
                    <a:fillRect l="-993" t="-4520" r="-1059" b="-9040"/>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896542" y="2198175"/>
            <a:ext cx="4065270" cy="3550579"/>
            <a:chOff x="7662227" y="2198175"/>
            <a:chExt cx="4065270" cy="3550579"/>
          </a:xfrm>
        </p:grpSpPr>
        <p:pic>
          <p:nvPicPr>
            <p:cNvPr id="143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2227" y="2198175"/>
              <a:ext cx="4065270" cy="327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990012" y="54102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1.6</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4" name="TextBox 13"/>
              <p:cNvSpPr txBox="1"/>
              <p:nvPr/>
            </p:nvSpPr>
            <p:spPr>
              <a:xfrm>
                <a:off x="447214" y="2695075"/>
                <a:ext cx="7094998" cy="924036"/>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𝑴𝑪</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M qua</a:t>
                </a:r>
                <a:r>
                  <a:rPr lang="vi-VN" b="1" smtClean="0">
                    <a:latin typeface="Arial" pitchFamily="34" charset="0"/>
                    <a:cs typeface="Arial" pitchFamily="34" charset="0"/>
                  </a:rPr>
                  <a:t> </a:t>
                </a:r>
                <a:r>
                  <a:rPr lang="vi-VN" b="1">
                    <a:latin typeface="Arial" pitchFamily="34" charset="0"/>
                    <a:cs typeface="Arial" pitchFamily="34" charset="0"/>
                  </a:rPr>
                  <a:t>phép tịnh tiến 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𝑨𝑩</m:t>
                        </m:r>
                      </m:e>
                    </m:acc>
                  </m:oMath>
                </a14:m>
                <a:r>
                  <a:rPr lang="en-US" b="1" smtClean="0">
                    <a:latin typeface="Arial" pitchFamily="34" charset="0"/>
                    <a:cs typeface="Arial" pitchFamily="34" charset="0"/>
                  </a:rPr>
                  <a:t>  là điểm </a:t>
                </a:r>
                <a:r>
                  <a:rPr lang="en-US" b="1" smtClean="0">
                    <a:solidFill>
                      <a:srgbClr val="FF0000"/>
                    </a:solidFill>
                    <a:latin typeface="Arial" pitchFamily="34" charset="0"/>
                    <a:cs typeface="Arial" pitchFamily="34" charset="0"/>
                  </a:rPr>
                  <a:t>C</a:t>
                </a:r>
                <a:endParaRPr lang="vi-VN" b="1">
                  <a:solidFill>
                    <a:srgbClr val="FF0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7214" y="2695075"/>
                <a:ext cx="7094998" cy="924036"/>
              </a:xfrm>
              <a:prstGeom prst="rect">
                <a:avLst/>
              </a:prstGeom>
              <a:blipFill rotWithShape="1">
                <a:blip r:embed="rId8"/>
                <a:stretch>
                  <a:fillRect l="-1117" r="-1375"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04411" y="37338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𝑵𝑫</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N là điểm </a:t>
                </a:r>
                <a:r>
                  <a:rPr lang="en-US" b="1" smtClean="0">
                    <a:solidFill>
                      <a:srgbClr val="FF0000"/>
                    </a:solidFill>
                    <a:latin typeface="Arial" pitchFamily="34" charset="0"/>
                    <a:cs typeface="Arial" pitchFamily="34" charset="0"/>
                  </a:rPr>
                  <a:t>D</a:t>
                </a:r>
                <a:endParaRPr lang="vi-VN" b="1">
                  <a:solidFill>
                    <a:srgbClr val="FF0000"/>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904411" y="3733800"/>
                <a:ext cx="6409199" cy="507511"/>
              </a:xfrm>
              <a:prstGeom prst="rect">
                <a:avLst/>
              </a:prstGeom>
              <a:blipFill rotWithShape="1">
                <a:blip r:embed="rId9"/>
                <a:stretch>
                  <a:fillRect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04411" y="43263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𝑷𝑬</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P là điểm </a:t>
                </a:r>
                <a:r>
                  <a:rPr lang="en-US" b="1" smtClean="0">
                    <a:solidFill>
                      <a:srgbClr val="FF0000"/>
                    </a:solidFill>
                    <a:latin typeface="Arial" pitchFamily="34" charset="0"/>
                    <a:cs typeface="Arial" pitchFamily="34" charset="0"/>
                  </a:rPr>
                  <a:t>E</a:t>
                </a:r>
                <a:endParaRPr lang="vi-VN" b="1">
                  <a:solidFill>
                    <a:srgbClr val="FF0000"/>
                  </a:solidFill>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04411" y="4326300"/>
                <a:ext cx="6409199" cy="507511"/>
              </a:xfrm>
              <a:prstGeom prst="rect">
                <a:avLst/>
              </a:prstGeom>
              <a:blipFill rotWithShape="1">
                <a:blip r:embed="rId10"/>
                <a:stretch>
                  <a:fillRect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904411" y="49188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𝑸𝑭</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Q là điểm </a:t>
                </a:r>
                <a:r>
                  <a:rPr lang="en-US" b="1" smtClean="0">
                    <a:solidFill>
                      <a:srgbClr val="FF0000"/>
                    </a:solidFill>
                    <a:latin typeface="Arial" pitchFamily="34" charset="0"/>
                    <a:cs typeface="Arial" pitchFamily="34" charset="0"/>
                  </a:rPr>
                  <a:t>F</a:t>
                </a:r>
                <a:endParaRPr lang="vi-VN" b="1">
                  <a:solidFill>
                    <a:srgbClr val="FF0000"/>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904411" y="4918800"/>
                <a:ext cx="6409199" cy="507511"/>
              </a:xfrm>
              <a:prstGeom prst="rect">
                <a:avLst/>
              </a:prstGeom>
              <a:blipFill rotWithShape="1">
                <a:blip r:embed="rId11"/>
                <a:stretch>
                  <a:fillRect b="-27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04411" y="5511300"/>
                <a:ext cx="6409199" cy="507511"/>
              </a:xfrm>
              <a:prstGeom prst="rect">
                <a:avLst/>
              </a:prstGeom>
              <a:noFill/>
            </p:spPr>
            <p:txBody>
              <a:bodyPr wrap="square" rtlCol="0">
                <a:spAutoFit/>
              </a:bodyPr>
              <a:lstStyle/>
              <a:p>
                <a:pPr algn="just"/>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𝑩𝑯</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𝑨𝑩</m:t>
                        </m:r>
                      </m:e>
                    </m:acc>
                  </m:oMath>
                </a14:m>
                <a:r>
                  <a:rPr lang="en-US" b="1" smtClean="0">
                    <a:latin typeface="Arial" pitchFamily="34" charset="0"/>
                    <a:cs typeface="Arial" pitchFamily="34" charset="0"/>
                  </a:rPr>
                  <a:t> nên ảnh của B là điểm </a:t>
                </a:r>
                <a:r>
                  <a:rPr lang="en-US" b="1" smtClean="0">
                    <a:solidFill>
                      <a:srgbClr val="FF0000"/>
                    </a:solidFill>
                    <a:latin typeface="Arial" pitchFamily="34" charset="0"/>
                    <a:cs typeface="Arial" pitchFamily="34" charset="0"/>
                  </a:rPr>
                  <a:t>H</a:t>
                </a:r>
                <a:endParaRPr lang="vi-VN" b="1">
                  <a:solidFill>
                    <a:srgbClr val="FF0000"/>
                  </a:solidFill>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04411" y="5511300"/>
                <a:ext cx="6409199" cy="507511"/>
              </a:xfrm>
              <a:prstGeom prst="rect">
                <a:avLst/>
              </a:prstGeom>
              <a:blipFill rotWithShape="1">
                <a:blip r:embed="rId12"/>
                <a:stretch>
                  <a:fillRect b="-27711"/>
                </a:stretch>
              </a:blipFill>
            </p:spPr>
            <p:txBody>
              <a:bodyPr/>
              <a:lstStyle/>
              <a:p>
                <a:r>
                  <a:rPr lang="en-US">
                    <a:noFill/>
                  </a:rPr>
                  <a:t> </a:t>
                </a:r>
              </a:p>
            </p:txBody>
          </p:sp>
        </mc:Fallback>
      </mc:AlternateContent>
      <p:sp>
        <p:nvSpPr>
          <p:cNvPr id="6" name="Freeform 5"/>
          <p:cNvSpPr/>
          <p:nvPr/>
        </p:nvSpPr>
        <p:spPr>
          <a:xfrm>
            <a:off x="9648825" y="2667000"/>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170862" y="3829050"/>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8466137" y="2676525"/>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0209212" y="2695075"/>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0652124" y="3271337"/>
            <a:ext cx="885825" cy="1152525"/>
          </a:xfrm>
          <a:custGeom>
            <a:avLst/>
            <a:gdLst>
              <a:gd name="connsiteX0" fmla="*/ 0 w 885825"/>
              <a:gd name="connsiteY0" fmla="*/ 1152525 h 1152525"/>
              <a:gd name="connsiteX1" fmla="*/ 885825 w 885825"/>
              <a:gd name="connsiteY1" fmla="*/ 0 h 1152525"/>
            </a:gdLst>
            <a:ahLst/>
            <a:cxnLst>
              <a:cxn ang="0">
                <a:pos x="connsiteX0" y="connsiteY0"/>
              </a:cxn>
              <a:cxn ang="0">
                <a:pos x="connsiteX1" y="connsiteY1"/>
              </a:cxn>
            </a:cxnLst>
            <a:rect l="l" t="t" r="r" b="b"/>
            <a:pathLst>
              <a:path w="885825" h="1152525">
                <a:moveTo>
                  <a:pt x="0" y="1152525"/>
                </a:moveTo>
                <a:lnTo>
                  <a:pt x="885825" y="0"/>
                </a:lnTo>
              </a:path>
            </a:pathLst>
          </a:custGeom>
          <a:ln w="38100">
            <a:solidFill>
              <a:srgbClr val="255997"/>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P spid="21" grpId="0"/>
      <p:bldP spid="6" grpId="0" animBg="1"/>
      <p:bldP spid="23"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936"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635317"/>
            <a:ext cx="11782531" cy="2260283"/>
            <a:chOff x="150812" y="630257"/>
            <a:chExt cx="11782531" cy="226028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2158781"/>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2123636"/>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Bạn Hùng tham gia vào một khối diễu </a:t>
              </a:r>
              <a:r>
                <a:rPr lang="vi-VN" sz="2600" b="1" smtClean="0">
                  <a:latin typeface="Arial" pitchFamily="34" charset="0"/>
                  <a:cs typeface="Arial" pitchFamily="34" charset="0"/>
                </a:rPr>
                <a:t>hành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trong khi diễu hành mỗi bước Hùng </a:t>
              </a:r>
              <a:r>
                <a:rPr lang="en-US" sz="2600" b="1" smtClean="0">
                  <a:latin typeface="Arial" pitchFamily="34" charset="0"/>
                  <a:cs typeface="Arial" pitchFamily="34" charset="0"/>
                </a:rPr>
                <a:t>t</a:t>
              </a:r>
              <a:r>
                <a:rPr lang="vi-VN" sz="2600" b="1" smtClean="0">
                  <a:latin typeface="Arial" pitchFamily="34" charset="0"/>
                  <a:cs typeface="Arial" pitchFamily="34" charset="0"/>
                </a:rPr>
                <a:t>iến </a:t>
              </a:r>
              <a:r>
                <a:rPr lang="vi-VN" sz="2600" b="1">
                  <a:latin typeface="Arial" pitchFamily="34" charset="0"/>
                  <a:cs typeface="Arial" pitchFamily="34" charset="0"/>
                </a:rPr>
                <a:t>về hướng Đông </a:t>
              </a:r>
              <a:r>
                <a:rPr lang="vi-VN" sz="2600" b="1" smtClean="0">
                  <a:latin typeface="Arial" pitchFamily="34" charset="0"/>
                  <a:cs typeface="Arial" pitchFamily="34" charset="0"/>
                </a:rPr>
                <a:t>30cm</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Đ</a:t>
              </a:r>
              <a:r>
                <a:rPr lang="vi-VN" sz="2600" b="1" smtClean="0">
                  <a:latin typeface="Arial" pitchFamily="34" charset="0"/>
                  <a:cs typeface="Arial" pitchFamily="34" charset="0"/>
                </a:rPr>
                <a:t>ể </a:t>
              </a:r>
              <a:r>
                <a:rPr lang="vi-VN" sz="2600" b="1">
                  <a:latin typeface="Arial" pitchFamily="34" charset="0"/>
                  <a:cs typeface="Arial" pitchFamily="34" charset="0"/>
                </a:rPr>
                <a:t>giữ vững đội </a:t>
              </a:r>
              <a:r>
                <a:rPr lang="vi-VN" sz="2600" b="1" smtClean="0">
                  <a:latin typeface="Arial" pitchFamily="34" charset="0"/>
                  <a:cs typeface="Arial" pitchFamily="34" charset="0"/>
                </a:rPr>
                <a:t>hình</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sau mỗi </a:t>
              </a:r>
              <a:r>
                <a:rPr lang="vi-VN" sz="2600" b="1" smtClean="0">
                  <a:latin typeface="Arial" pitchFamily="34" charset="0"/>
                  <a:cs typeface="Arial" pitchFamily="34" charset="0"/>
                </a:rPr>
                <a:t>bước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tất cả mọi người tham gia trong khối diễu hành của Hùng cần dời tới vị trí mới là ảnh của vị trí cũ qua phép biến hình </a:t>
              </a:r>
              <a:r>
                <a:rPr lang="vi-VN" sz="2600" b="1" smtClean="0">
                  <a:latin typeface="Arial" pitchFamily="34" charset="0"/>
                  <a:cs typeface="Arial" pitchFamily="34" charset="0"/>
                </a:rPr>
                <a:t>nào</a:t>
              </a:r>
              <a:r>
                <a:rPr lang="en-US" sz="2600" b="1" smtClean="0">
                  <a:latin typeface="Arial" pitchFamily="34" charset="0"/>
                  <a:cs typeface="Arial" pitchFamily="34" charset="0"/>
                </a:rPr>
                <a:t> ?</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7"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TỊNH TIẾN</a:t>
            </a:r>
            <a:endParaRPr lang="vi-VN" sz="20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724606" y="3471208"/>
                <a:ext cx="8341605" cy="1938992"/>
              </a:xfrm>
              <a:prstGeom prst="rect">
                <a:avLst/>
              </a:prstGeom>
              <a:noFill/>
            </p:spPr>
            <p:txBody>
              <a:bodyPr wrap="square" rtlCol="0">
                <a:spAutoFit/>
              </a:bodyPr>
              <a:lstStyle/>
              <a:p>
                <a:pPr marL="342900" indent="-342900" algn="just">
                  <a:buFont typeface="Wingdings" pitchFamily="2" charset="2"/>
                  <a:buChar char="v"/>
                </a:pPr>
                <a:r>
                  <a:rPr lang="vi-VN" b="1" smtClean="0">
                    <a:latin typeface="Arial" pitchFamily="34" charset="0"/>
                    <a:cs typeface="Arial" pitchFamily="34" charset="0"/>
                  </a:rPr>
                  <a:t>Để giữ vững đội hình, sau mỗi bước, tất cả mọi người tham gia trong khối diễu hành của Hùng cần dời tới vị trí mới là ảnh của vị trí cũ qua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solidFill>
                      <a:srgbClr val="FF0000"/>
                    </a:solidFill>
                    <a:latin typeface="Arial" pitchFamily="34" charset="0"/>
                    <a:cs typeface="Arial" pitchFamily="34" charset="0"/>
                  </a:rPr>
                  <a:t> </a:t>
                </a:r>
                <a:r>
                  <a:rPr lang="vi-VN" b="1" smtClean="0">
                    <a:solidFill>
                      <a:schemeClr val="tx1"/>
                    </a:solidFill>
                    <a:latin typeface="Arial" pitchFamily="34" charset="0"/>
                    <a:cs typeface="Arial" pitchFamily="34" charset="0"/>
                  </a:rPr>
                  <a:t>có hướng theo hướng đông và có </a:t>
                </a:r>
                <a:r>
                  <a:rPr lang="vi-VN" b="1">
                    <a:solidFill>
                      <a:schemeClr val="tx1"/>
                    </a:solidFill>
                    <a:latin typeface="Arial" pitchFamily="34" charset="0"/>
                    <a:cs typeface="Arial" pitchFamily="34" charset="0"/>
                  </a:rPr>
                  <a:t>độ </a:t>
                </a:r>
                <a:r>
                  <a:rPr lang="vi-VN" b="1" smtClean="0">
                    <a:solidFill>
                      <a:schemeClr val="tx1"/>
                    </a:solidFill>
                    <a:latin typeface="Arial" pitchFamily="34" charset="0"/>
                    <a:cs typeface="Arial" pitchFamily="34" charset="0"/>
                  </a:rPr>
                  <a:t>dài</a:t>
                </a:r>
                <a:r>
                  <a:rPr lang="en-US" b="1" smtClean="0">
                    <a:solidFill>
                      <a:schemeClr val="tx1"/>
                    </a:solidFill>
                    <a:latin typeface="Arial" pitchFamily="34" charset="0"/>
                    <a:cs typeface="Arial" pitchFamily="34" charset="0"/>
                  </a:rPr>
                  <a:t> </a:t>
                </a:r>
                <a14:m>
                  <m:oMath xmlns:m="http://schemas.openxmlformats.org/officeDocument/2006/math">
                    <m:d>
                      <m:dPr>
                        <m:begChr m:val="|"/>
                        <m:endChr m:val="|"/>
                        <m:ctrlPr>
                          <a:rPr lang="en-US" b="1" i="1" smtClean="0">
                            <a:solidFill>
                              <a:schemeClr val="accent2">
                                <a:lumMod val="75000"/>
                              </a:schemeClr>
                            </a:solidFill>
                            <a:latin typeface="Cambria Math"/>
                            <a:cs typeface="Arial" pitchFamily="34" charset="0"/>
                          </a:rPr>
                        </m:ctrlPr>
                      </m:dPr>
                      <m:e>
                        <m:acc>
                          <m:accPr>
                            <m:chr m:val="⃗"/>
                            <m:ctrlPr>
                              <a:rPr lang="en-US" b="1" i="1" smtClean="0">
                                <a:solidFill>
                                  <a:schemeClr val="accent2">
                                    <a:lumMod val="75000"/>
                                  </a:schemeClr>
                                </a:solidFill>
                                <a:latin typeface="Cambria Math"/>
                                <a:cs typeface="Arial" pitchFamily="34" charset="0"/>
                              </a:rPr>
                            </m:ctrlPr>
                          </m:accPr>
                          <m:e>
                            <m:r>
                              <a:rPr lang="en-US" b="1" i="1" smtClean="0">
                                <a:solidFill>
                                  <a:schemeClr val="accent2">
                                    <a:lumMod val="75000"/>
                                  </a:schemeClr>
                                </a:solidFill>
                                <a:latin typeface="Cambria Math"/>
                                <a:cs typeface="Arial" pitchFamily="34" charset="0"/>
                              </a:rPr>
                              <m:t>𝒖</m:t>
                            </m:r>
                          </m:e>
                        </m:acc>
                      </m:e>
                    </m:d>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𝟑𝟎</m:t>
                    </m:r>
                    <m:r>
                      <a:rPr lang="en-US" b="1" i="1" smtClean="0">
                        <a:solidFill>
                          <a:schemeClr val="accent2">
                            <a:lumMod val="75000"/>
                          </a:schemeClr>
                        </a:solidFill>
                        <a:latin typeface="Cambria Math"/>
                        <a:cs typeface="Arial" pitchFamily="34" charset="0"/>
                      </a:rPr>
                      <m:t>𝒄𝒎</m:t>
                    </m:r>
                  </m:oMath>
                </a14:m>
                <a:endParaRPr lang="vi-VN" b="1">
                  <a:solidFill>
                    <a:schemeClr val="accent2">
                      <a:lumMod val="75000"/>
                    </a:schemeClr>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24606" y="3471208"/>
                <a:ext cx="8341605" cy="1938992"/>
              </a:xfrm>
              <a:prstGeom prst="rect">
                <a:avLst/>
              </a:prstGeom>
              <a:blipFill rotWithShape="1">
                <a:blip r:embed="rId6"/>
                <a:stretch>
                  <a:fillRect l="-1023" t="-2194" r="-1096" b="-6270"/>
                </a:stretch>
              </a:blipFill>
            </p:spPr>
            <p:txBody>
              <a:bodyPr/>
              <a:lstStyle/>
              <a:p>
                <a:r>
                  <a:rPr lang="en-US">
                    <a:noFill/>
                  </a:rPr>
                  <a:t> </a:t>
                </a:r>
              </a:p>
            </p:txBody>
          </p:sp>
        </mc:Fallback>
      </mc:AlternateContent>
      <p:pic>
        <p:nvPicPr>
          <p:cNvPr id="163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51766" y="3452158"/>
            <a:ext cx="26860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387"/>
                                        </p:tgtEl>
                                        <p:attrNameLst>
                                          <p:attrName>style.visibility</p:attrName>
                                        </p:attrNameLst>
                                      </p:cBhvr>
                                      <p:to>
                                        <p:strVal val="visible"/>
                                      </p:to>
                                    </p:set>
                                    <p:animEffect transition="in" filter="wipe(left)">
                                      <p:cBhvr>
                                        <p:cTn id="20"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895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684436"/>
            <a:ext cx="11558425" cy="2057400"/>
            <a:chOff x="289088" y="762000"/>
            <a:chExt cx="11558425" cy="2057400"/>
          </a:xfrm>
        </p:grpSpPr>
        <p:sp>
          <p:nvSpPr>
            <p:cNvPr id="17" name="Rounded Rectangle 16"/>
            <p:cNvSpPr/>
            <p:nvPr/>
          </p:nvSpPr>
          <p:spPr>
            <a:xfrm>
              <a:off x="289088" y="762000"/>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1837298"/>
                </a:xfrm>
                <a:prstGeom prst="rect">
                  <a:avLst/>
                </a:prstGeom>
                <a:noFill/>
              </p:spPr>
              <p:txBody>
                <a:bodyPr wrap="square" rtlCol="0">
                  <a:spAutoFit/>
                </a:bodyPr>
                <a:lstStyle/>
                <a:p>
                  <a:r>
                    <a:rPr lang="en-US" sz="2600" b="1" smtClean="0">
                      <a:latin typeface="Arial" pitchFamily="34" charset="0"/>
                      <a:cs typeface="Arial" pitchFamily="34" charset="0"/>
                    </a:rPr>
                    <a:t>	     Phép tịnh tiến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M thành M’, N thành N’ (H 1.7)</a:t>
                  </a:r>
                </a:p>
                <a:p>
                  <a:pPr>
                    <a:lnSpc>
                      <a:spcPct val="150000"/>
                    </a:lnSpc>
                  </a:pPr>
                  <a:r>
                    <a:rPr lang="en-US" sz="2600" b="1" smtClean="0">
                      <a:latin typeface="Arial" pitchFamily="34" charset="0"/>
                      <a:cs typeface="Arial" pitchFamily="34" charset="0"/>
                    </a:rPr>
                    <a:t>a. Có nhận xét gì về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a:latin typeface="Cambria Math"/>
                              <a:cs typeface="Arial" pitchFamily="34" charset="0"/>
                            </a:rPr>
                          </m:ctrlPr>
                        </m:accPr>
                        <m:e>
                          <m:sSup>
                            <m:sSupPr>
                              <m:ctrlPr>
                                <a:rPr lang="en-US" sz="2600" b="1" i="1" smtClean="0">
                                  <a:latin typeface="Cambria Math"/>
                                  <a:cs typeface="Arial" pitchFamily="34" charset="0"/>
                                </a:rPr>
                              </m:ctrlPr>
                            </m:sSupPr>
                            <m:e>
                              <m:r>
                                <a:rPr lang="en-US" sz="2600" b="1" i="1">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r>
                        <a:rPr lang="en-US" sz="2600" b="1" i="1">
                          <a:latin typeface="Cambria Math"/>
                          <a:cs typeface="Arial" pitchFamily="34" charset="0"/>
                        </a:rPr>
                        <m:t>+</m:t>
                      </m:r>
                      <m:acc>
                        <m:accPr>
                          <m:chr m:val="⃗"/>
                          <m:ctrlPr>
                            <a:rPr lang="en-US" sz="2600" b="1" i="1">
                              <a:latin typeface="Cambria Math"/>
                              <a:cs typeface="Arial" pitchFamily="34" charset="0"/>
                            </a:rPr>
                          </m:ctrlPr>
                        </m:accPr>
                        <m:e>
                          <m:r>
                            <a:rPr lang="en-US" sz="2600" b="1" i="1" smtClean="0">
                              <a:latin typeface="Cambria Math"/>
                              <a:cs typeface="Arial" pitchFamily="34" charset="0"/>
                            </a:rPr>
                            <m:t>𝑵</m:t>
                          </m:r>
                          <m:r>
                            <a:rPr lang="en-US" sz="2600" b="1" i="1">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b. Tìm mối quan hệ giữa hai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1837298"/>
                </a:xfrm>
                <a:prstGeom prst="rect">
                  <a:avLst/>
                </a:prstGeom>
                <a:blipFill rotWithShape="1">
                  <a:blip r:embed="rId5"/>
                  <a:stretch>
                    <a:fillRect l="-915" t="-2980" b="-6623"/>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247062" y="2819400"/>
            <a:ext cx="3867150" cy="2646333"/>
            <a:chOff x="8049500" y="2873821"/>
            <a:chExt cx="3867150" cy="2646333"/>
          </a:xfrm>
        </p:grpSpPr>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9500" y="2873821"/>
              <a:ext cx="38671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02127" y="51816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1.7</a:t>
              </a:r>
              <a:endParaRPr lang="en-US" sz="1600" b="1">
                <a:solidFill>
                  <a:srgbClr val="0F3D13"/>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12" name="TextBox 11"/>
              <p:cNvSpPr txBox="1"/>
              <p:nvPr/>
            </p:nvSpPr>
            <p:spPr>
              <a:xfrm>
                <a:off x="310140" y="3276600"/>
                <a:ext cx="8070272" cy="536942"/>
              </a:xfrm>
              <a:prstGeom prst="rect">
                <a:avLst/>
              </a:prstGeom>
              <a:noFill/>
            </p:spPr>
            <p:txBody>
              <a:bodyPr wrap="square" rtlCol="0">
                <a:spAutoFit/>
              </a:bodyPr>
              <a:lstStyle/>
              <a:p>
                <a:r>
                  <a:rPr lang="en-US" b="1" smtClean="0">
                    <a:latin typeface="Arial" pitchFamily="34" charset="0"/>
                    <a:cs typeface="Arial" pitchFamily="34" charset="0"/>
                  </a:rPr>
                  <a:t>a. Phép tịnh tiến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sub>
                    </m:sSub>
                  </m:oMath>
                </a14:m>
                <a:r>
                  <a:rPr lang="en-US" b="1" smtClean="0">
                    <a:latin typeface="Arial" pitchFamily="34" charset="0"/>
                    <a:cs typeface="Arial" pitchFamily="34" charset="0"/>
                  </a:rPr>
                  <a:t> biến điểm M thành M’ thì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𝑴𝑴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endParaRPr lang="en-US" b="1">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10140" y="3276600"/>
                <a:ext cx="8070272" cy="536942"/>
              </a:xfrm>
              <a:prstGeom prst="rect">
                <a:avLst/>
              </a:prstGeom>
              <a:blipFill rotWithShape="1">
                <a:blip r:embed="rId8"/>
                <a:stretch>
                  <a:fillRect l="-1208" b="-25000"/>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990582232"/>
              </p:ext>
            </p:extLst>
          </p:nvPr>
        </p:nvGraphicFramePr>
        <p:xfrm>
          <a:off x="2409348" y="3838575"/>
          <a:ext cx="3532664" cy="537845"/>
        </p:xfrm>
        <a:graphic>
          <a:graphicData uri="http://schemas.openxmlformats.org/presentationml/2006/ole">
            <mc:AlternateContent xmlns:mc="http://schemas.openxmlformats.org/markup-compatibility/2006">
              <mc:Choice xmlns:v="urn:schemas-microsoft-com:vml" Requires="v">
                <p:oleObj spid="_x0000_s17441" name="Equation" r:id="rId9" imgW="1498320" imgH="228600" progId="Equation.DSMT4">
                  <p:embed/>
                </p:oleObj>
              </mc:Choice>
              <mc:Fallback>
                <p:oleObj name="Equation" r:id="rId9" imgW="1498320" imgH="228600" progId="Equation.DSMT4">
                  <p:embed/>
                  <p:pic>
                    <p:nvPicPr>
                      <p:cNvPr id="0" name=""/>
                      <p:cNvPicPr/>
                      <p:nvPr/>
                    </p:nvPicPr>
                    <p:blipFill>
                      <a:blip r:embed="rId10"/>
                      <a:stretch>
                        <a:fillRect/>
                      </a:stretch>
                    </p:blipFill>
                    <p:spPr>
                      <a:xfrm>
                        <a:off x="2409348" y="3838575"/>
                        <a:ext cx="3532664" cy="537845"/>
                      </a:xfrm>
                      <a:prstGeom prst="rect">
                        <a:avLst/>
                      </a:prstGeom>
                    </p:spPr>
                  </p:pic>
                </p:oleObj>
              </mc:Fallback>
            </mc:AlternateContent>
          </a:graphicData>
        </a:graphic>
      </p:graphicFrame>
      <p:sp>
        <p:nvSpPr>
          <p:cNvPr id="16" name="TextBox 15"/>
          <p:cNvSpPr txBox="1"/>
          <p:nvPr/>
        </p:nvSpPr>
        <p:spPr>
          <a:xfrm>
            <a:off x="1205250" y="3948747"/>
            <a:ext cx="1219201"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37553025"/>
              </p:ext>
            </p:extLst>
          </p:nvPr>
        </p:nvGraphicFramePr>
        <p:xfrm>
          <a:off x="2389188" y="4549775"/>
          <a:ext cx="3473450" cy="538163"/>
        </p:xfrm>
        <a:graphic>
          <a:graphicData uri="http://schemas.openxmlformats.org/presentationml/2006/ole">
            <mc:AlternateContent xmlns:mc="http://schemas.openxmlformats.org/markup-compatibility/2006">
              <mc:Choice xmlns:v="urn:schemas-microsoft-com:vml" Requires="v">
                <p:oleObj spid="_x0000_s17442" name="Equation" r:id="rId11" imgW="1473120" imgH="228600" progId="Equation.DSMT4">
                  <p:embed/>
                </p:oleObj>
              </mc:Choice>
              <mc:Fallback>
                <p:oleObj name="Equation" r:id="rId11" imgW="1473120" imgH="228600" progId="Equation.DSMT4">
                  <p:embed/>
                  <p:pic>
                    <p:nvPicPr>
                      <p:cNvPr id="0" name=""/>
                      <p:cNvPicPr/>
                      <p:nvPr/>
                    </p:nvPicPr>
                    <p:blipFill>
                      <a:blip r:embed="rId12"/>
                      <a:stretch>
                        <a:fillRect/>
                      </a:stretch>
                    </p:blipFill>
                    <p:spPr>
                      <a:xfrm>
                        <a:off x="2389188" y="4549775"/>
                        <a:ext cx="3473450" cy="538163"/>
                      </a:xfrm>
                      <a:prstGeom prst="rect">
                        <a:avLst/>
                      </a:prstGeom>
                    </p:spPr>
                  </p:pic>
                </p:oleObj>
              </mc:Fallback>
            </mc:AlternateContent>
          </a:graphicData>
        </a:graphic>
      </p:graphicFrame>
      <p:sp>
        <p:nvSpPr>
          <p:cNvPr id="22" name="TextBox 21"/>
          <p:cNvSpPr txBox="1"/>
          <p:nvPr/>
        </p:nvSpPr>
        <p:spPr>
          <a:xfrm>
            <a:off x="1205250" y="5465733"/>
            <a:ext cx="1460162" cy="461665"/>
          </a:xfrm>
          <a:prstGeom prst="rect">
            <a:avLst/>
          </a:prstGeom>
          <a:noFill/>
        </p:spPr>
        <p:txBody>
          <a:bodyPr wrap="square"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186851225"/>
              </p:ext>
            </p:extLst>
          </p:nvPr>
        </p:nvGraphicFramePr>
        <p:xfrm>
          <a:off x="2509837" y="5343525"/>
          <a:ext cx="4041775" cy="538163"/>
        </p:xfrm>
        <a:graphic>
          <a:graphicData uri="http://schemas.openxmlformats.org/presentationml/2006/ole">
            <mc:AlternateContent xmlns:mc="http://schemas.openxmlformats.org/markup-compatibility/2006">
              <mc:Choice xmlns:v="urn:schemas-microsoft-com:vml" Requires="v">
                <p:oleObj spid="_x0000_s17443" name="Equation" r:id="rId13" imgW="1714320" imgH="228600" progId="Equation.DSMT4">
                  <p:embed/>
                </p:oleObj>
              </mc:Choice>
              <mc:Fallback>
                <p:oleObj name="Equation" r:id="rId13" imgW="1714320" imgH="228600" progId="Equation.DSMT4">
                  <p:embed/>
                  <p:pic>
                    <p:nvPicPr>
                      <p:cNvPr id="0" name=""/>
                      <p:cNvPicPr/>
                      <p:nvPr/>
                    </p:nvPicPr>
                    <p:blipFill>
                      <a:blip r:embed="rId14"/>
                      <a:stretch>
                        <a:fillRect/>
                      </a:stretch>
                    </p:blipFill>
                    <p:spPr>
                      <a:xfrm>
                        <a:off x="2509837" y="5343525"/>
                        <a:ext cx="4041775" cy="538163"/>
                      </a:xfrm>
                      <a:prstGeom prst="rect">
                        <a:avLst/>
                      </a:prstGeom>
                    </p:spPr>
                  </p:pic>
                </p:oleObj>
              </mc:Fallback>
            </mc:AlternateContent>
          </a:graphicData>
        </a:graphic>
      </p:graphicFrame>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2895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2446798" cy="3619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289088" y="684436"/>
            <a:ext cx="11558425" cy="2057400"/>
            <a:chOff x="289088" y="762000"/>
            <a:chExt cx="11558425" cy="2057400"/>
          </a:xfrm>
        </p:grpSpPr>
        <p:sp>
          <p:nvSpPr>
            <p:cNvPr id="17" name="Rounded Rectangle 16"/>
            <p:cNvSpPr/>
            <p:nvPr/>
          </p:nvSpPr>
          <p:spPr>
            <a:xfrm>
              <a:off x="289088" y="762000"/>
              <a:ext cx="11558425" cy="2057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466264" y="859988"/>
                  <a:ext cx="11324098" cy="1837298"/>
                </a:xfrm>
                <a:prstGeom prst="rect">
                  <a:avLst/>
                </a:prstGeom>
                <a:noFill/>
              </p:spPr>
              <p:txBody>
                <a:bodyPr wrap="square" rtlCol="0">
                  <a:spAutoFit/>
                </a:bodyPr>
                <a:lstStyle/>
                <a:p>
                  <a:r>
                    <a:rPr lang="en-US" sz="2600" b="1" smtClean="0">
                      <a:latin typeface="Arial" pitchFamily="34" charset="0"/>
                      <a:cs typeface="Arial" pitchFamily="34" charset="0"/>
                    </a:rPr>
                    <a:t>	     Phép tịnh tiến </a:t>
                  </a:r>
                  <a14:m>
                    <m:oMath xmlns:m="http://schemas.openxmlformats.org/officeDocument/2006/math">
                      <m:sSub>
                        <m:sSubPr>
                          <m:ctrlPr>
                            <a:rPr lang="en-US" sz="2600" b="1" i="1" smtClean="0">
                              <a:latin typeface="Cambria Math"/>
                              <a:cs typeface="Arial" pitchFamily="34" charset="0"/>
                            </a:rPr>
                          </m:ctrlPr>
                        </m:sSubPr>
                        <m:e>
                          <m:r>
                            <a:rPr lang="en-US" sz="2600" b="1" i="1" smtClean="0">
                              <a:latin typeface="Cambria Math"/>
                              <a:cs typeface="Arial" pitchFamily="34" charset="0"/>
                            </a:rPr>
                            <m:t>𝑻</m:t>
                          </m:r>
                        </m:e>
                        <m:sub>
                          <m:acc>
                            <m:accPr>
                              <m:chr m:val="⃗"/>
                              <m:ctrlPr>
                                <a:rPr lang="en-US" sz="2600" b="1" i="1" smtClean="0">
                                  <a:latin typeface="Cambria Math"/>
                                  <a:cs typeface="Arial" pitchFamily="34" charset="0"/>
                                </a:rPr>
                              </m:ctrlPr>
                            </m:accPr>
                            <m:e>
                              <m:r>
                                <a:rPr lang="en-US" sz="2600" b="1" i="1" smtClean="0">
                                  <a:latin typeface="Cambria Math"/>
                                  <a:cs typeface="Arial" pitchFamily="34" charset="0"/>
                                </a:rPr>
                                <m:t>𝒖</m:t>
                              </m:r>
                            </m:e>
                          </m:acc>
                        </m:sub>
                      </m:sSub>
                    </m:oMath>
                  </a14:m>
                  <a:r>
                    <a:rPr lang="en-US" sz="2600" b="1" smtClean="0">
                      <a:latin typeface="Arial" pitchFamily="34" charset="0"/>
                      <a:cs typeface="Arial" pitchFamily="34" charset="0"/>
                    </a:rPr>
                    <a:t> biến M thành M’, N thành N’ (H 1.7)</a:t>
                  </a:r>
                </a:p>
                <a:p>
                  <a:pPr>
                    <a:lnSpc>
                      <a:spcPct val="150000"/>
                    </a:lnSpc>
                  </a:pPr>
                  <a:r>
                    <a:rPr lang="en-US" sz="2600" b="1" smtClean="0">
                      <a:latin typeface="Arial" pitchFamily="34" charset="0"/>
                      <a:cs typeface="Arial" pitchFamily="34" charset="0"/>
                    </a:rPr>
                    <a:t>a. Có nhận xét gì về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𝑴𝑴</m:t>
                          </m:r>
                          <m:r>
                            <a:rPr lang="en-US" sz="2600" b="1" i="1" smtClean="0">
                              <a:latin typeface="Cambria Math"/>
                              <a:cs typeface="Arial" pitchFamily="34" charset="0"/>
                            </a:rPr>
                            <m:t>′</m:t>
                          </m:r>
                        </m:e>
                      </m:acc>
                      <m:r>
                        <a:rPr lang="en-US" sz="2600" b="1" i="1" smtClean="0">
                          <a:latin typeface="Cambria Math"/>
                          <a:cs typeface="Arial" pitchFamily="34" charset="0"/>
                        </a:rPr>
                        <m:t>+</m:t>
                      </m:r>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a:latin typeface="Cambria Math"/>
                              <a:cs typeface="Arial" pitchFamily="34" charset="0"/>
                            </a:rPr>
                          </m:ctrlPr>
                        </m:accPr>
                        <m:e>
                          <m:sSup>
                            <m:sSupPr>
                              <m:ctrlPr>
                                <a:rPr lang="en-US" sz="2600" b="1" i="1" smtClean="0">
                                  <a:latin typeface="Cambria Math"/>
                                  <a:cs typeface="Arial" pitchFamily="34" charset="0"/>
                                </a:rPr>
                              </m:ctrlPr>
                            </m:sSupPr>
                            <m:e>
                              <m:r>
                                <a:rPr lang="en-US" sz="2600" b="1" i="1">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e>
                      </m:acc>
                      <m:r>
                        <a:rPr lang="en-US" sz="2600" b="1" i="1">
                          <a:latin typeface="Cambria Math"/>
                          <a:cs typeface="Arial" pitchFamily="34" charset="0"/>
                        </a:rPr>
                        <m:t>+</m:t>
                      </m:r>
                      <m:acc>
                        <m:accPr>
                          <m:chr m:val="⃗"/>
                          <m:ctrlPr>
                            <a:rPr lang="en-US" sz="2600" b="1" i="1">
                              <a:latin typeface="Cambria Math"/>
                              <a:cs typeface="Arial" pitchFamily="34" charset="0"/>
                            </a:rPr>
                          </m:ctrlPr>
                        </m:accPr>
                        <m:e>
                          <m:r>
                            <a:rPr lang="en-US" sz="2600" b="1" i="1" smtClean="0">
                              <a:latin typeface="Cambria Math"/>
                              <a:cs typeface="Arial" pitchFamily="34" charset="0"/>
                            </a:rPr>
                            <m:t>𝑵</m:t>
                          </m:r>
                          <m:r>
                            <a:rPr lang="en-US" sz="2600" b="1" i="1">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b. Tìm mối quan hệ giữa hai v</a:t>
                  </a:r>
                  <a:r>
                    <a:rPr lang="vi-VN" sz="2600" b="1" smtClean="0">
                      <a:latin typeface="Arial" pitchFamily="34" charset="0"/>
                      <a:cs typeface="Arial" pitchFamily="34" charset="0"/>
                    </a:rPr>
                    <a:t>ectơ</a:t>
                  </a:r>
                  <a:r>
                    <a:rPr lang="en-US" sz="2600" b="1" smtClean="0">
                      <a:latin typeface="Arial" pitchFamily="34" charset="0"/>
                      <a:cs typeface="Arial" pitchFamily="34" charset="0"/>
                    </a:rPr>
                    <a:t>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𝑴𝑵</m:t>
                          </m:r>
                        </m:e>
                      </m:acc>
                    </m:oMath>
                  </a14:m>
                  <a:r>
                    <a:rPr lang="en-US" sz="2600" b="1" smtClean="0">
                      <a:latin typeface="Arial" pitchFamily="34" charset="0"/>
                      <a:cs typeface="Arial" pitchFamily="34" charset="0"/>
                    </a:rPr>
                    <a:t> và </a:t>
                  </a:r>
                  <a14:m>
                    <m:oMath xmlns:m="http://schemas.openxmlformats.org/officeDocument/2006/math">
                      <m:acc>
                        <m:accPr>
                          <m:chr m:val="⃗"/>
                          <m:ctrlPr>
                            <a:rPr lang="en-US" sz="2600" b="1" i="1" smtClean="0">
                              <a:latin typeface="Cambria Math"/>
                              <a:cs typeface="Arial" pitchFamily="34" charset="0"/>
                            </a:rPr>
                          </m:ctrlPr>
                        </m:accPr>
                        <m:e>
                          <m:sSup>
                            <m:sSupPr>
                              <m:ctrlPr>
                                <a:rPr lang="en-US" sz="2600" b="1" i="1" smtClean="0">
                                  <a:latin typeface="Cambria Math"/>
                                  <a:cs typeface="Arial" pitchFamily="34" charset="0"/>
                                </a:rPr>
                              </m:ctrlPr>
                            </m:sSupPr>
                            <m:e>
                              <m:r>
                                <a:rPr lang="en-US" sz="2600" b="1" i="1" smtClean="0">
                                  <a:latin typeface="Cambria Math"/>
                                  <a:cs typeface="Arial" pitchFamily="34" charset="0"/>
                                </a:rPr>
                                <m:t>𝑴</m:t>
                              </m:r>
                            </m:e>
                            <m:sup>
                              <m:r>
                                <a:rPr lang="en-US" sz="2600" b="1" i="1" smtClean="0">
                                  <a:latin typeface="Cambria Math"/>
                                  <a:cs typeface="Arial" pitchFamily="34" charset="0"/>
                                </a:rPr>
                                <m:t>′</m:t>
                              </m:r>
                            </m:sup>
                          </m:sSup>
                          <m:r>
                            <a:rPr lang="en-US" sz="2600" b="1" i="1" smtClean="0">
                              <a:latin typeface="Cambria Math"/>
                              <a:cs typeface="Arial" pitchFamily="34" charset="0"/>
                            </a:rPr>
                            <m:t>𝑵</m:t>
                          </m:r>
                          <m:r>
                            <a:rPr lang="en-US" sz="2600" b="1" i="1" smtClean="0">
                              <a:latin typeface="Cambria Math"/>
                              <a:cs typeface="Arial" pitchFamily="34" charset="0"/>
                            </a:rPr>
                            <m:t>′</m:t>
                          </m:r>
                        </m:e>
                      </m:acc>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66264" y="859988"/>
                  <a:ext cx="11324098" cy="1837298"/>
                </a:xfrm>
                <a:prstGeom prst="rect">
                  <a:avLst/>
                </a:prstGeom>
                <a:blipFill rotWithShape="1">
                  <a:blip r:embed="rId5"/>
                  <a:stretch>
                    <a:fillRect l="-915" t="-2980" b="-6623"/>
                  </a:stretch>
                </a:blipFill>
              </p:spPr>
              <p:txBody>
                <a:bodyPr/>
                <a:lstStyle/>
                <a:p>
                  <a:r>
                    <a:rPr lang="en-US">
                      <a:noFill/>
                    </a:rPr>
                    <a:t> </a:t>
                  </a:r>
                </a:p>
              </p:txBody>
            </p:sp>
          </mc:Fallback>
        </mc:AlternateContent>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247062" y="2819400"/>
            <a:ext cx="3867150" cy="2646333"/>
            <a:chOff x="8049500" y="2873821"/>
            <a:chExt cx="3867150" cy="2646333"/>
          </a:xfrm>
        </p:grpSpPr>
        <p:pic>
          <p:nvPicPr>
            <p:cNvPr id="1536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9500" y="2873821"/>
              <a:ext cx="38671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102127" y="51816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1.7</a:t>
              </a:r>
              <a:endParaRPr lang="en-US" sz="1600" b="1">
                <a:solidFill>
                  <a:srgbClr val="0F3D13"/>
                </a:solidFill>
                <a:latin typeface="Arial" pitchFamily="34" charset="0"/>
                <a:cs typeface="Arial" pitchFamily="34" charset="0"/>
              </a:endParaRPr>
            </a:p>
          </p:txBody>
        </p:sp>
      </p:grpSp>
      <p:sp>
        <p:nvSpPr>
          <p:cNvPr id="12" name="TextBox 11"/>
          <p:cNvSpPr txBox="1"/>
          <p:nvPr/>
        </p:nvSpPr>
        <p:spPr>
          <a:xfrm>
            <a:off x="531812" y="3276600"/>
            <a:ext cx="7848600" cy="461665"/>
          </a:xfrm>
          <a:prstGeom prst="rect">
            <a:avLst/>
          </a:prstGeom>
          <a:noFill/>
        </p:spPr>
        <p:txBody>
          <a:bodyPr wrap="square" rtlCol="0">
            <a:spAutoFit/>
          </a:bodyPr>
          <a:lstStyle/>
          <a:p>
            <a:r>
              <a:rPr lang="en-US" b="1" smtClean="0">
                <a:latin typeface="Arial" pitchFamily="34" charset="0"/>
                <a:cs typeface="Arial" pitchFamily="34" charset="0"/>
              </a:rPr>
              <a:t>b. Theo quy tắc ba điểm, ta có :</a:t>
            </a:r>
            <a:endParaRPr lang="en-US" b="1">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220335899"/>
              </p:ext>
            </p:extLst>
          </p:nvPr>
        </p:nvGraphicFramePr>
        <p:xfrm>
          <a:off x="2724150" y="3810000"/>
          <a:ext cx="2903538" cy="538163"/>
        </p:xfrm>
        <a:graphic>
          <a:graphicData uri="http://schemas.openxmlformats.org/presentationml/2006/ole">
            <mc:AlternateContent xmlns:mc="http://schemas.openxmlformats.org/markup-compatibility/2006">
              <mc:Choice xmlns:v="urn:schemas-microsoft-com:vml" Requires="v">
                <p:oleObj spid="_x0000_s18475" name="Equation" r:id="rId8" imgW="1231560" imgH="228600" progId="Equation.DSMT4">
                  <p:embed/>
                </p:oleObj>
              </mc:Choice>
              <mc:Fallback>
                <p:oleObj name="Equation" r:id="rId8" imgW="1231560" imgH="228600" progId="Equation.DSMT4">
                  <p:embed/>
                  <p:pic>
                    <p:nvPicPr>
                      <p:cNvPr id="0" name=""/>
                      <p:cNvPicPr/>
                      <p:nvPr/>
                    </p:nvPicPr>
                    <p:blipFill>
                      <a:blip r:embed="rId9"/>
                      <a:stretch>
                        <a:fillRect/>
                      </a:stretch>
                    </p:blipFill>
                    <p:spPr>
                      <a:xfrm>
                        <a:off x="2724150" y="3810000"/>
                        <a:ext cx="2903538" cy="538163"/>
                      </a:xfrm>
                      <a:prstGeom prst="rect">
                        <a:avLst/>
                      </a:prstGeom>
                    </p:spPr>
                  </p:pic>
                </p:oleObj>
              </mc:Fallback>
            </mc:AlternateContent>
          </a:graphicData>
        </a:graphic>
      </p:graphicFrame>
      <p:sp>
        <p:nvSpPr>
          <p:cNvPr id="22" name="TextBox 21"/>
          <p:cNvSpPr txBox="1"/>
          <p:nvPr/>
        </p:nvSpPr>
        <p:spPr>
          <a:xfrm>
            <a:off x="531812" y="5231258"/>
            <a:ext cx="2819400" cy="461665"/>
          </a:xfrm>
          <a:prstGeom prst="rect">
            <a:avLst/>
          </a:prstGeom>
          <a:noFill/>
        </p:spPr>
        <p:txBody>
          <a:bodyPr wrap="square" rtlCol="0">
            <a:spAutoFit/>
          </a:bodyPr>
          <a:lstStyle/>
          <a:p>
            <a:r>
              <a:rPr lang="en-US" b="1" smtClean="0">
                <a:latin typeface="Arial" pitchFamily="34" charset="0"/>
                <a:cs typeface="Arial" pitchFamily="34" charset="0"/>
              </a:rPr>
              <a:t>Theo </a:t>
            </a:r>
            <a:r>
              <a:rPr lang="en-US" b="1">
                <a:latin typeface="Arial" pitchFamily="34" charset="0"/>
                <a:cs typeface="Arial" pitchFamily="34" charset="0"/>
              </a:rPr>
              <a:t>câu </a:t>
            </a:r>
            <a:r>
              <a:rPr lang="en-US" b="1" smtClean="0">
                <a:latin typeface="Arial" pitchFamily="34" charset="0"/>
                <a:cs typeface="Arial" pitchFamily="34" charset="0"/>
              </a:rPr>
              <a:t>a </a:t>
            </a:r>
            <a:r>
              <a:rPr lang="en-US" b="1">
                <a:latin typeface="Arial" pitchFamily="34" charset="0"/>
                <a:cs typeface="Arial" pitchFamily="34" charset="0"/>
              </a:rPr>
              <a:t>ta có: </a:t>
            </a:r>
          </a:p>
        </p:txBody>
      </p:sp>
      <p:graphicFrame>
        <p:nvGraphicFramePr>
          <p:cNvPr id="23" name="Object 22"/>
          <p:cNvGraphicFramePr>
            <a:graphicFrameLocks noChangeAspect="1"/>
          </p:cNvGraphicFramePr>
          <p:nvPr>
            <p:extLst>
              <p:ext uri="{D42A27DB-BD31-4B8C-83A1-F6EECF244321}">
                <p14:modId xmlns:p14="http://schemas.microsoft.com/office/powerpoint/2010/main" val="188052639"/>
              </p:ext>
            </p:extLst>
          </p:nvPr>
        </p:nvGraphicFramePr>
        <p:xfrm>
          <a:off x="3351212" y="5164285"/>
          <a:ext cx="4041775" cy="538163"/>
        </p:xfrm>
        <a:graphic>
          <a:graphicData uri="http://schemas.openxmlformats.org/presentationml/2006/ole">
            <mc:AlternateContent xmlns:mc="http://schemas.openxmlformats.org/markup-compatibility/2006">
              <mc:Choice xmlns:v="urn:schemas-microsoft-com:vml" Requires="v">
                <p:oleObj spid="_x0000_s18476" name="Equation" r:id="rId10" imgW="1714320" imgH="228600" progId="Equation.DSMT4">
                  <p:embed/>
                </p:oleObj>
              </mc:Choice>
              <mc:Fallback>
                <p:oleObj name="Equation" r:id="rId10" imgW="1714320" imgH="228600" progId="Equation.DSMT4">
                  <p:embed/>
                  <p:pic>
                    <p:nvPicPr>
                      <p:cNvPr id="0" name=""/>
                      <p:cNvPicPr/>
                      <p:nvPr/>
                    </p:nvPicPr>
                    <p:blipFill>
                      <a:blip r:embed="rId11"/>
                      <a:stretch>
                        <a:fillRect/>
                      </a:stretch>
                    </p:blipFill>
                    <p:spPr>
                      <a:xfrm>
                        <a:off x="3351212" y="5164285"/>
                        <a:ext cx="4041775" cy="53816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06477203"/>
              </p:ext>
            </p:extLst>
          </p:nvPr>
        </p:nvGraphicFramePr>
        <p:xfrm>
          <a:off x="2741612" y="4419600"/>
          <a:ext cx="3052762" cy="538162"/>
        </p:xfrm>
        <a:graphic>
          <a:graphicData uri="http://schemas.openxmlformats.org/presentationml/2006/ole">
            <mc:AlternateContent xmlns:mc="http://schemas.openxmlformats.org/markup-compatibility/2006">
              <mc:Choice xmlns:v="urn:schemas-microsoft-com:vml" Requires="v">
                <p:oleObj spid="_x0000_s18477" name="Equation" r:id="rId12" imgW="1295280" imgH="228600" progId="Equation.DSMT4">
                  <p:embed/>
                </p:oleObj>
              </mc:Choice>
              <mc:Fallback>
                <p:oleObj name="Equation" r:id="rId12" imgW="1295280" imgH="228600" progId="Equation.DSMT4">
                  <p:embed/>
                  <p:pic>
                    <p:nvPicPr>
                      <p:cNvPr id="0" name=""/>
                      <p:cNvPicPr/>
                      <p:nvPr/>
                    </p:nvPicPr>
                    <p:blipFill>
                      <a:blip r:embed="rId13"/>
                      <a:stretch>
                        <a:fillRect/>
                      </a:stretch>
                    </p:blipFill>
                    <p:spPr>
                      <a:xfrm>
                        <a:off x="2741612" y="4419600"/>
                        <a:ext cx="3052762" cy="538162"/>
                      </a:xfrm>
                      <a:prstGeom prst="rect">
                        <a:avLst/>
                      </a:prstGeom>
                    </p:spPr>
                  </p:pic>
                </p:oleObj>
              </mc:Fallback>
            </mc:AlternateContent>
          </a:graphicData>
        </a:graphic>
      </p:graphicFrame>
      <p:sp>
        <p:nvSpPr>
          <p:cNvPr id="25" name="TextBox 24"/>
          <p:cNvSpPr txBox="1"/>
          <p:nvPr/>
        </p:nvSpPr>
        <p:spPr>
          <a:xfrm>
            <a:off x="989012" y="5936108"/>
            <a:ext cx="2819400" cy="461665"/>
          </a:xfrm>
          <a:prstGeom prst="rect">
            <a:avLst/>
          </a:prstGeom>
          <a:noFill/>
        </p:spPr>
        <p:txBody>
          <a:bodyPr wrap="square" rtlCol="0">
            <a:spAutoFit/>
          </a:bodyPr>
          <a:lstStyle/>
          <a:p>
            <a:r>
              <a:rPr lang="en-US" b="1" smtClean="0">
                <a:latin typeface="Arial" pitchFamily="34" charset="0"/>
                <a:cs typeface="Arial" pitchFamily="34" charset="0"/>
              </a:rPr>
              <a:t>Do đó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292758732"/>
              </p:ext>
            </p:extLst>
          </p:nvPr>
        </p:nvGraphicFramePr>
        <p:xfrm>
          <a:off x="2284412" y="5821363"/>
          <a:ext cx="1946275" cy="538162"/>
        </p:xfrm>
        <a:graphic>
          <a:graphicData uri="http://schemas.openxmlformats.org/presentationml/2006/ole">
            <mc:AlternateContent xmlns:mc="http://schemas.openxmlformats.org/markup-compatibility/2006">
              <mc:Choice xmlns:v="urn:schemas-microsoft-com:vml" Requires="v">
                <p:oleObj spid="_x0000_s18478" name="Equation" r:id="rId14" imgW="825480" imgH="228600" progId="Equation.DSMT4">
                  <p:embed/>
                </p:oleObj>
              </mc:Choice>
              <mc:Fallback>
                <p:oleObj name="Equation" r:id="rId14" imgW="825480" imgH="228600" progId="Equation.DSMT4">
                  <p:embed/>
                  <p:pic>
                    <p:nvPicPr>
                      <p:cNvPr id="0" name=""/>
                      <p:cNvPicPr/>
                      <p:nvPr/>
                    </p:nvPicPr>
                    <p:blipFill>
                      <a:blip r:embed="rId15"/>
                      <a:stretch>
                        <a:fillRect/>
                      </a:stretch>
                    </p:blipFill>
                    <p:spPr>
                      <a:xfrm>
                        <a:off x="2284412" y="5821363"/>
                        <a:ext cx="1946275" cy="538162"/>
                      </a:xfrm>
                      <a:prstGeom prst="rect">
                        <a:avLst/>
                      </a:prstGeom>
                    </p:spPr>
                  </p:pic>
                </p:oleObj>
              </mc:Fallback>
            </mc:AlternateContent>
          </a:graphicData>
        </a:graphic>
      </p:graphicFrame>
    </p:spTree>
    <p:extLst>
      <p:ext uri="{BB962C8B-B14F-4D97-AF65-F5344CB8AC3E}">
        <p14:creationId xmlns:p14="http://schemas.microsoft.com/office/powerpoint/2010/main" val="2579029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40052</TotalTime>
  <Words>1734</Words>
  <Application>Microsoft Office PowerPoint</Application>
  <PresentationFormat>Custom</PresentationFormat>
  <Paragraphs>121</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2524</cp:revision>
  <dcterms:created xsi:type="dcterms:W3CDTF">2021-08-04T05:24:17Z</dcterms:created>
  <dcterms:modified xsi:type="dcterms:W3CDTF">2023-07-18T01:59:19Z</dcterms:modified>
</cp:coreProperties>
</file>