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70" r:id="rId2"/>
    <p:sldId id="890" r:id="rId3"/>
    <p:sldId id="908" r:id="rId4"/>
    <p:sldId id="909" r:id="rId5"/>
    <p:sldId id="910" r:id="rId6"/>
    <p:sldId id="911" r:id="rId7"/>
    <p:sldId id="912" r:id="rId8"/>
    <p:sldId id="913" r:id="rId9"/>
    <p:sldId id="914" r:id="rId10"/>
    <p:sldId id="915" r:id="rId11"/>
    <p:sldId id="916" r:id="rId12"/>
    <p:sldId id="917" r:id="rId13"/>
    <p:sldId id="918" r:id="rId14"/>
    <p:sldId id="919" r:id="rId15"/>
    <p:sldId id="723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90"/>
            <p14:sldId id="908"/>
            <p14:sldId id="909"/>
            <p14:sldId id="910"/>
            <p14:sldId id="911"/>
            <p14:sldId id="912"/>
            <p14:sldId id="913"/>
            <p14:sldId id="914"/>
            <p14:sldId id="915"/>
            <p14:sldId id="916"/>
            <p14:sldId id="917"/>
            <p14:sldId id="918"/>
            <p14:sldId id="91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5" autoAdjust="0"/>
    <p:restoredTop sz="94057" autoAdjust="0"/>
  </p:normalViewPr>
  <p:slideViewPr>
    <p:cSldViewPr>
      <p:cViewPr>
        <p:scale>
          <a:sx n="100" d="100"/>
          <a:sy n="100" d="100"/>
        </p:scale>
        <p:origin x="-912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70.wmf"/><Relationship Id="rId7" Type="http://schemas.openxmlformats.org/officeDocument/2006/relationships/image" Target="../media/image72.png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png"/><Relationship Id="rId11" Type="http://schemas.openxmlformats.org/officeDocument/2006/relationships/image" Target="../media/image65.wmf"/><Relationship Id="rId5" Type="http://schemas.openxmlformats.org/officeDocument/2006/relationships/image" Target="../media/image15.png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9.wmf"/><Relationship Id="rId4" Type="http://schemas.openxmlformats.org/officeDocument/2006/relationships/image" Target="../media/image14.png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81.wmf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15.png"/><Relationship Id="rId10" Type="http://schemas.openxmlformats.org/officeDocument/2006/relationships/image" Target="../media/image86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wmf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png"/><Relationship Id="rId9" Type="http://schemas.openxmlformats.org/officeDocument/2006/relationships/image" Target="../media/image18.wm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7.wmf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24" Type="http://schemas.openxmlformats.org/officeDocument/2006/relationships/image" Target="../media/image31.png"/><Relationship Id="rId5" Type="http://schemas.openxmlformats.org/officeDocument/2006/relationships/image" Target="../media/image15.png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8.wmf"/><Relationship Id="rId4" Type="http://schemas.openxmlformats.org/officeDocument/2006/relationships/image" Target="../media/image14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15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3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wmf"/><Relationship Id="rId18" Type="http://schemas.microsoft.com/office/2007/relationships/hdphoto" Target="../media/hdphoto1.wdp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5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wmf"/><Relationship Id="rId5" Type="http://schemas.openxmlformats.org/officeDocument/2006/relationships/image" Target="../media/image15.png"/><Relationship Id="rId15" Type="http://schemas.openxmlformats.org/officeDocument/2006/relationships/image" Target="../media/image44.wmf"/><Relationship Id="rId23" Type="http://schemas.openxmlformats.org/officeDocument/2006/relationships/image" Target="../media/image46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0.png"/><Relationship Id="rId4" Type="http://schemas.openxmlformats.org/officeDocument/2006/relationships/image" Target="../media/image14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3.wmf"/><Relationship Id="rId18" Type="http://schemas.microsoft.com/office/2007/relationships/hdphoto" Target="../media/hdphoto1.wdp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2.wmf"/><Relationship Id="rId5" Type="http://schemas.openxmlformats.org/officeDocument/2006/relationships/image" Target="../media/image15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14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5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4.wmf"/><Relationship Id="rId5" Type="http://schemas.openxmlformats.org/officeDocument/2006/relationships/image" Target="../media/image15.png"/><Relationship Id="rId15" Type="http://schemas.openxmlformats.org/officeDocument/2006/relationships/image" Target="../media/image48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14.png"/><Relationship Id="rId9" Type="http://schemas.openxmlformats.org/officeDocument/2006/relationships/image" Target="../media/image53.wmf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61.png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45033" y="2453262"/>
            <a:ext cx="4724400" cy="137159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151063"/>
            <a:ext cx="1757346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32" y="2514600"/>
            <a:ext cx="4023360" cy="105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32338"/>
          <a:stretch/>
        </p:blipFill>
        <p:spPr bwMode="auto">
          <a:xfrm>
            <a:off x="6170612" y="3111263"/>
            <a:ext cx="3921254" cy="58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" b="20626"/>
          <a:stretch/>
        </p:blipFill>
        <p:spPr bwMode="auto">
          <a:xfrm>
            <a:off x="5408612" y="1600200"/>
            <a:ext cx="5038016" cy="73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657923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Một đoàn khách du lịch gồm 31 người, trong đó có 7 người đến từ Hà Nội, 5 người đến từ Hải Phòng. Chọn ngẫu nhiên một người trong đoàn. Tính xác suất để người đó đến từ Hà Nội hoặc đến từ Hải Phòng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61622" y="2380831"/>
            <a:ext cx="712819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Số cách chọn một người trong đoàn là: 31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94612" y="1905000"/>
            <a:ext cx="4176219" cy="2109522"/>
            <a:chOff x="7694612" y="1905000"/>
            <a:chExt cx="4176219" cy="2109522"/>
          </a:xfrm>
        </p:grpSpPr>
        <p:sp>
          <p:nvSpPr>
            <p:cNvPr id="25" name="Rounded Rectangle 24"/>
            <p:cNvSpPr/>
            <p:nvPr/>
          </p:nvSpPr>
          <p:spPr>
            <a:xfrm>
              <a:off x="7694612" y="1905000"/>
              <a:ext cx="4176219" cy="2109522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528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174" y="2450413"/>
              <a:ext cx="1758238" cy="117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8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250" y="2326880"/>
              <a:ext cx="1869802" cy="121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644293" y="2098280"/>
              <a:ext cx="3695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39151" y="2096047"/>
              <a:ext cx="3695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1374" y="3516890"/>
              <a:ext cx="1605838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Đoàn Hà Nội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04412" y="3495060"/>
              <a:ext cx="1849805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Đoàn Hải Phòng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4176" y="2894433"/>
            <a:ext cx="6658694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người đến từ Hà Nội hoặc đến từ Hải Phòng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7 +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4175" y="3762030"/>
                <a:ext cx="7234236" cy="111477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Vậy xác suất để người đó đến từ Hà Nội hoặc đến từ Hải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Phòng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𝟑𝟏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5" y="3762030"/>
                <a:ext cx="7234236" cy="1114770"/>
              </a:xfrm>
              <a:prstGeom prst="rect">
                <a:avLst/>
              </a:prstGeom>
              <a:blipFill rotWithShape="1">
                <a:blip r:embed="rId7"/>
                <a:stretch>
                  <a:fillRect l="-842" t="-2186" b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1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535486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249296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Gieo một con xúc xắc cân đối, đồng chất liên tiếp hai lần. Xét các biến cố sau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A: “Ở lần gieo thứ nhất, số chấm xuất hiện trên con xúc xắc là 1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B: “Ở lần gieo thứ hai, số chấm xuất hiện trên con xúc xắc là 2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C: “Tổng số chấm xuất hiện trên con xúc xắc ở hai lần gieo là 8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D: “Tổng số chấm xuất hiện trên con xúc xắc ở hai lần gieo là 7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Chứng tỏ rằng các cặp biến cố A và C; B và C, C và D không độc lập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9418" y="3105899"/>
                <a:ext cx="865219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Không gian mẫu là tập hợp số chấm xuất hiện khi gieo con xúc xắc hai lần liên tiếp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khi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𝛀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𝟑𝟔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8" y="3105899"/>
                <a:ext cx="8652190" cy="861752"/>
              </a:xfrm>
              <a:prstGeom prst="rect">
                <a:avLst/>
              </a:prstGeom>
              <a:blipFill rotWithShape="1">
                <a:blip r:embed="rId6"/>
                <a:stretch>
                  <a:fillRect l="-563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046">
            <a:off x="9599611" y="2757114"/>
            <a:ext cx="18288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51065"/>
              </p:ext>
            </p:extLst>
          </p:nvPr>
        </p:nvGraphicFramePr>
        <p:xfrm>
          <a:off x="1046162" y="3977176"/>
          <a:ext cx="50752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6" name="Equation" r:id="rId8" imgW="2361960" imgH="253800" progId="Equation.DSMT4">
                  <p:embed/>
                </p:oleObj>
              </mc:Choice>
              <mc:Fallback>
                <p:oleObj name="Equation" r:id="rId8" imgW="2361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3977176"/>
                        <a:ext cx="50752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764792"/>
              </p:ext>
            </p:extLst>
          </p:nvPr>
        </p:nvGraphicFramePr>
        <p:xfrm>
          <a:off x="6350721" y="3916723"/>
          <a:ext cx="2182091" cy="76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7" name="Equation" r:id="rId10" imgW="1117440" imgH="393480" progId="Equation.DSMT4">
                  <p:embed/>
                </p:oleObj>
              </mc:Choice>
              <mc:Fallback>
                <p:oleObj name="Equation" r:id="rId10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721" y="3916723"/>
                        <a:ext cx="2182091" cy="76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55535"/>
              </p:ext>
            </p:extLst>
          </p:nvPr>
        </p:nvGraphicFramePr>
        <p:xfrm>
          <a:off x="1046162" y="4777148"/>
          <a:ext cx="54292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8" name="Equation" r:id="rId12" imgW="2527200" imgH="253800" progId="Equation.DSMT4">
                  <p:embed/>
                </p:oleObj>
              </mc:Choice>
              <mc:Fallback>
                <p:oleObj name="Equation" r:id="rId12" imgW="252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4777148"/>
                        <a:ext cx="54292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66678"/>
              </p:ext>
            </p:extLst>
          </p:nvPr>
        </p:nvGraphicFramePr>
        <p:xfrm>
          <a:off x="6655521" y="4717184"/>
          <a:ext cx="2182091" cy="76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9" name="Equation" r:id="rId14" imgW="1117440" imgH="393480" progId="Equation.DSMT4">
                  <p:embed/>
                </p:oleObj>
              </mc:Choice>
              <mc:Fallback>
                <p:oleObj name="Equation" r:id="rId14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521" y="4717184"/>
                        <a:ext cx="2182091" cy="76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250245"/>
              </p:ext>
            </p:extLst>
          </p:nvPr>
        </p:nvGraphicFramePr>
        <p:xfrm>
          <a:off x="1046162" y="5535973"/>
          <a:ext cx="46926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0" name="Equation" r:id="rId16" imgW="2184120" imgH="253800" progId="Equation.DSMT4">
                  <p:embed/>
                </p:oleObj>
              </mc:Choice>
              <mc:Fallback>
                <p:oleObj name="Equation" r:id="rId16" imgW="2184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5535973"/>
                        <a:ext cx="46926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21135"/>
              </p:ext>
            </p:extLst>
          </p:nvPr>
        </p:nvGraphicFramePr>
        <p:xfrm>
          <a:off x="6228586" y="5410200"/>
          <a:ext cx="1685636" cy="76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1" name="Equation" r:id="rId18" imgW="863280" imgH="393480" progId="Equation.DSMT4">
                  <p:embed/>
                </p:oleObj>
              </mc:Choice>
              <mc:Fallback>
                <p:oleObj name="Equation" r:id="rId18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586" y="5410200"/>
                        <a:ext cx="1685636" cy="76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24338"/>
              </p:ext>
            </p:extLst>
          </p:nvPr>
        </p:nvGraphicFramePr>
        <p:xfrm>
          <a:off x="1046162" y="6226175"/>
          <a:ext cx="53736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2" name="Equation" r:id="rId20" imgW="2501640" imgH="253800" progId="Equation.DSMT4">
                  <p:embed/>
                </p:oleObj>
              </mc:Choice>
              <mc:Fallback>
                <p:oleObj name="Equation" r:id="rId20" imgW="250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6226175"/>
                        <a:ext cx="53736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96316"/>
              </p:ext>
            </p:extLst>
          </p:nvPr>
        </p:nvGraphicFramePr>
        <p:xfrm>
          <a:off x="6627812" y="6088062"/>
          <a:ext cx="22066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3" name="Equation" r:id="rId22" imgW="1130040" imgH="393480" progId="Equation.DSMT4">
                  <p:embed/>
                </p:oleObj>
              </mc:Choice>
              <mc:Fallback>
                <p:oleObj name="Equation" r:id="rId22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6088062"/>
                        <a:ext cx="22066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2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535486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249296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Gieo một con xúc xắc cân đối, đồng chất liên tiếp hai lần. Xét các biến cố sau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A: “Ở lần gieo thứ nhất, số chấm xuất hiện trên con xúc xắc là 1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B: “Ở lần gieo thứ hai, số chấm xuất hiện trên con xúc xắc là 2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C: “Tổng số chấm xuất hiện trên con xúc xắc ở hai lần gieo là 8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D: “Tổng số chấm xuất hiện trên con xúc xắc ở hai lần gieo là 7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Chứng tỏ rằng các cặp biến cố A và C; B và C, C và D không độc lập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046">
            <a:off x="10119628" y="2678490"/>
            <a:ext cx="18288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50081"/>
              </p:ext>
            </p:extLst>
          </p:nvPr>
        </p:nvGraphicFramePr>
        <p:xfrm>
          <a:off x="227012" y="3212805"/>
          <a:ext cx="32004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5" name="Equation" r:id="rId7" imgW="1777680" imgH="393480" progId="Equation.DSMT4">
                  <p:embed/>
                </p:oleObj>
              </mc:Choice>
              <mc:Fallback>
                <p:oleObj name="Equation" r:id="rId7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" y="3212805"/>
                        <a:ext cx="320040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1528"/>
              </p:ext>
            </p:extLst>
          </p:nvPr>
        </p:nvGraphicFramePr>
        <p:xfrm>
          <a:off x="3681443" y="3212805"/>
          <a:ext cx="2793969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6" name="Equation" r:id="rId9" imgW="1650960" imgH="393480" progId="Equation.DSMT4">
                  <p:embed/>
                </p:oleObj>
              </mc:Choice>
              <mc:Fallback>
                <p:oleObj name="Equation" r:id="rId9" imgW="1650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43" y="3212805"/>
                        <a:ext cx="2793969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98135"/>
              </p:ext>
            </p:extLst>
          </p:nvPr>
        </p:nvGraphicFramePr>
        <p:xfrm>
          <a:off x="6727886" y="3205244"/>
          <a:ext cx="3024126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7" name="Equation" r:id="rId11" imgW="1663560" imgH="393480" progId="Equation.DSMT4">
                  <p:embed/>
                </p:oleObj>
              </mc:Choice>
              <mc:Fallback>
                <p:oleObj name="Equation" r:id="rId11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86" y="3205244"/>
                        <a:ext cx="3024126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2775" y="4063410"/>
            <a:ext cx="190499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Mặt khác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266317"/>
              </p:ext>
            </p:extLst>
          </p:nvPr>
        </p:nvGraphicFramePr>
        <p:xfrm>
          <a:off x="2463799" y="4108870"/>
          <a:ext cx="2869089" cy="43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8" name="Equation" r:id="rId13" imgW="1434960" imgH="203040" progId="Equation.DSMT4">
                  <p:embed/>
                </p:oleObj>
              </mc:Choice>
              <mc:Fallback>
                <p:oleObj name="Equation" r:id="rId13" imgW="1434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4108870"/>
                        <a:ext cx="2869089" cy="438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33335"/>
              </p:ext>
            </p:extLst>
          </p:nvPr>
        </p:nvGraphicFramePr>
        <p:xfrm>
          <a:off x="2463799" y="4467225"/>
          <a:ext cx="36306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9" name="Equation" r:id="rId15" imgW="1815840" imgH="393480" progId="Equation.DSMT4">
                  <p:embed/>
                </p:oleObj>
              </mc:Choice>
              <mc:Fallback>
                <p:oleObj name="Equation" r:id="rId15" imgW="1815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4467225"/>
                        <a:ext cx="363061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05607"/>
              </p:ext>
            </p:extLst>
          </p:nvPr>
        </p:nvGraphicFramePr>
        <p:xfrm>
          <a:off x="2463799" y="5243127"/>
          <a:ext cx="28178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0" name="Equation" r:id="rId17" imgW="1409400" imgH="203040" progId="Equation.DSMT4">
                  <p:embed/>
                </p:oleObj>
              </mc:Choice>
              <mc:Fallback>
                <p:oleObj name="Equation" r:id="rId17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5243127"/>
                        <a:ext cx="28178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12775" y="5698830"/>
            <a:ext cx="145334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98507"/>
              </p:ext>
            </p:extLst>
          </p:nvPr>
        </p:nvGraphicFramePr>
        <p:xfrm>
          <a:off x="2137566" y="5781675"/>
          <a:ext cx="25638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1" name="Equation" r:id="rId19" imgW="1282680" imgH="203040" progId="Equation.DSMT4">
                  <p:embed/>
                </p:oleObj>
              </mc:Choice>
              <mc:Fallback>
                <p:oleObj name="Equation" r:id="rId19" imgW="1282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566" y="5781675"/>
                        <a:ext cx="25638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33528"/>
              </p:ext>
            </p:extLst>
          </p:nvPr>
        </p:nvGraphicFramePr>
        <p:xfrm>
          <a:off x="4979590" y="5753100"/>
          <a:ext cx="27162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2" name="Equation" r:id="rId21" imgW="1358640" imgH="203040" progId="Equation.DSMT4">
                  <p:embed/>
                </p:oleObj>
              </mc:Choice>
              <mc:Fallback>
                <p:oleObj name="Equation" r:id="rId21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590" y="5753100"/>
                        <a:ext cx="27162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7319"/>
              </p:ext>
            </p:extLst>
          </p:nvPr>
        </p:nvGraphicFramePr>
        <p:xfrm>
          <a:off x="7974013" y="5725818"/>
          <a:ext cx="27670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3" name="Equation" r:id="rId23" imgW="1384200" imgH="203040" progId="Equation.DSMT4">
                  <p:embed/>
                </p:oleObj>
              </mc:Choice>
              <mc:Fallback>
                <p:oleObj name="Equation" r:id="rId23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5725818"/>
                        <a:ext cx="27670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2775" y="6252165"/>
            <a:ext cx="1142523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các cặp biến cố A và C; B và C, C và D không độc lập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320042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227752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Hai chuyến bay của hai hãng hàng không X và Y, hoạt động độc lập với nhau. Xác suất để chuyến bay của hãng X và hãng Y khởi hành đúng giờ tương ứng là 0,92 và 0,98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Dùng sơ đồ hình cây, tính xác suất để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 smtClean="0">
                <a:latin typeface="Arial" pitchFamily="34" charset="0"/>
                <a:cs typeface="Arial" pitchFamily="34" charset="0"/>
              </a:rPr>
              <a:t>Cả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hai chuyến bay khởi hành đúng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giờ</a:t>
            </a: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>
                <a:latin typeface="Arial" pitchFamily="34" charset="0"/>
                <a:cs typeface="Arial" pitchFamily="34" charset="0"/>
              </a:rPr>
              <a:t>Chỉ có duy nhất một trong hai chuyến bay khởi hành đúng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giờ</a:t>
            </a: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>
                <a:latin typeface="Arial" pitchFamily="34" charset="0"/>
                <a:cs typeface="Arial" pitchFamily="34" charset="0"/>
              </a:rPr>
              <a:t>Có ít nhất một trong hai chuyến bay khởi hành đúng giờ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514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85422" y="2828925"/>
            <a:ext cx="7280589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Gọi biến cố A: “Chuyến bay của hãng X khởi hành đúng giờ”, biến cố B: “Chuyến bay của hãng Y khởi hành đúng giờ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”.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70812" y="2614878"/>
            <a:ext cx="4176219" cy="2109522"/>
            <a:chOff x="7822104" y="2528622"/>
            <a:chExt cx="4176219" cy="2109522"/>
          </a:xfrm>
        </p:grpSpPr>
        <p:sp>
          <p:nvSpPr>
            <p:cNvPr id="25" name="Rounded Rectangle 24"/>
            <p:cNvSpPr/>
            <p:nvPr/>
          </p:nvSpPr>
          <p:spPr>
            <a:xfrm>
              <a:off x="7822104" y="2528622"/>
              <a:ext cx="4176219" cy="2109522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835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137" y="2921127"/>
              <a:ext cx="2111475" cy="165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5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114191" y="2993073"/>
              <a:ext cx="1847621" cy="1403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716836" y="3943161"/>
              <a:ext cx="41607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X</a:t>
              </a:r>
              <a:endParaRPr lang="en-US" sz="36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58289" y="3881735"/>
              <a:ext cx="41607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y</a:t>
              </a:r>
              <a:endParaRPr lang="en-US" sz="36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532812" y="2832890"/>
              <a:ext cx="82497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0,92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514012" y="2846380"/>
              <a:ext cx="82497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0,98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46212" y="4165836"/>
            <a:ext cx="258603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ơ </a:t>
            </a:r>
            <a:r>
              <a:rPr lang="vi-VN" b="1">
                <a:latin typeface="Arial" pitchFamily="34" charset="0"/>
                <a:cs typeface="Arial" pitchFamily="34" charset="0"/>
              </a:rPr>
              <a:t>đồ hình cây </a:t>
            </a:r>
          </a:p>
        </p:txBody>
      </p:sp>
      <p:pic>
        <p:nvPicPr>
          <p:cNvPr id="228368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23" y="3870919"/>
            <a:ext cx="32004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320042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227752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Hai chuyến bay của hai hãng hàng không X và Y, hoạt động độc lập với nhau. Xác suất để chuyến bay của hãng X và hãng Y khởi hành đúng giờ tương ứng là 0,92 và 0,98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Dùng sơ đồ hình cây, tính xác suất để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 smtClean="0">
                <a:latin typeface="Arial" pitchFamily="34" charset="0"/>
                <a:cs typeface="Arial" pitchFamily="34" charset="0"/>
              </a:rPr>
              <a:t>Cả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hai chuyến bay khởi hành đúng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giờ</a:t>
            </a: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>
                <a:latin typeface="Arial" pitchFamily="34" charset="0"/>
                <a:cs typeface="Arial" pitchFamily="34" charset="0"/>
              </a:rPr>
              <a:t>Chỉ có duy nhất một trong hai chuyến bay khởi hành đúng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giờ</a:t>
            </a: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>
                <a:latin typeface="Arial" pitchFamily="34" charset="0"/>
                <a:cs typeface="Arial" pitchFamily="34" charset="0"/>
              </a:rPr>
              <a:t>Có ít nhất một trong hai chuyến bay khởi hành đúng giờ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5145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463736" y="2971800"/>
            <a:ext cx="487203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Theo sơ đồ hình cây, ta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836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31" y="2681037"/>
            <a:ext cx="32004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78617"/>
              </p:ext>
            </p:extLst>
          </p:nvPr>
        </p:nvGraphicFramePr>
        <p:xfrm>
          <a:off x="1293812" y="3527809"/>
          <a:ext cx="4384834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2" name="Equation" r:id="rId7" imgW="1993680" imgH="203040" progId="Equation.DSMT4">
                  <p:embed/>
                </p:oleObj>
              </mc:Choice>
              <mc:Fallback>
                <p:oleObj name="Equation" r:id="rId7" imgW="199368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3527809"/>
                        <a:ext cx="4384834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015863"/>
              </p:ext>
            </p:extLst>
          </p:nvPr>
        </p:nvGraphicFramePr>
        <p:xfrm>
          <a:off x="1293812" y="4114800"/>
          <a:ext cx="678656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3" name="Equation" r:id="rId9" imgW="3085920" imgH="241200" progId="Equation.DSMT4">
                  <p:embed/>
                </p:oleObj>
              </mc:Choice>
              <mc:Fallback>
                <p:oleObj name="Equation" r:id="rId9" imgW="308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4114800"/>
                        <a:ext cx="678656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415223"/>
              </p:ext>
            </p:extLst>
          </p:nvPr>
        </p:nvGraphicFramePr>
        <p:xfrm>
          <a:off x="1293812" y="4800600"/>
          <a:ext cx="43846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4" name="Equation" r:id="rId11" imgW="1993680" imgH="241200" progId="Equation.DSMT4">
                  <p:embed/>
                </p:oleObj>
              </mc:Choice>
              <mc:Fallback>
                <p:oleObj name="Equation" r:id="rId11" imgW="1993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4800600"/>
                        <a:ext cx="43846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19418"/>
              </p:ext>
            </p:extLst>
          </p:nvPr>
        </p:nvGraphicFramePr>
        <p:xfrm>
          <a:off x="1831178" y="5486400"/>
          <a:ext cx="59769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Equation" r:id="rId13" imgW="2717640" imgH="241200" progId="Equation.DSMT4">
                  <p:embed/>
                </p:oleObj>
              </mc:Choice>
              <mc:Fallback>
                <p:oleObj name="Equation" r:id="rId13" imgW="2717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178" y="5486400"/>
                        <a:ext cx="59769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4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5571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228600"/>
                <a:ext cx="9677401" cy="196974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Một hộp đựng 20 tấm thẻ cùng loại được đánh số từ 1 đến 20. Rút ngẫu nhiên một tấm thẻ trong hộp . Gọi A là biến cố “Rút được tấm thẻ ghi số chẵn lớn hơn 9” ; B là biến cố “Rút được tấm thẻ ghi số không nhỏ hơn 8 và không lớn hơn 15”</a:t>
                </a: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Số phần tử của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∪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B là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228600"/>
                <a:ext cx="9677401" cy="1969748"/>
              </a:xfrm>
              <a:prstGeom prst="rect">
                <a:avLst/>
              </a:prstGeom>
              <a:blipFill rotWithShape="1">
                <a:blip r:embed="rId4"/>
                <a:stretch>
                  <a:fillRect l="-630" t="-1548" b="-5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8.16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6" y="284825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1012" y="3352800"/>
            <a:ext cx="1428996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212" y="2084467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89791" y="2089687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03890"/>
              </p:ext>
            </p:extLst>
          </p:nvPr>
        </p:nvGraphicFramePr>
        <p:xfrm>
          <a:off x="3122612" y="2168525"/>
          <a:ext cx="4191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1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2168525"/>
                        <a:ext cx="4191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74248"/>
              </p:ext>
            </p:extLst>
          </p:nvPr>
        </p:nvGraphicFramePr>
        <p:xfrm>
          <a:off x="5576888" y="2139950"/>
          <a:ext cx="447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2"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2139950"/>
                        <a:ext cx="447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32879"/>
              </p:ext>
            </p:extLst>
          </p:nvPr>
        </p:nvGraphicFramePr>
        <p:xfrm>
          <a:off x="8228013" y="2190750"/>
          <a:ext cx="4476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3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3" y="2190750"/>
                        <a:ext cx="4476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70878"/>
              </p:ext>
            </p:extLst>
          </p:nvPr>
        </p:nvGraphicFramePr>
        <p:xfrm>
          <a:off x="10437813" y="2136775"/>
          <a:ext cx="447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4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3" y="2136775"/>
                        <a:ext cx="447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8228012" y="2848256"/>
            <a:ext cx="3581400" cy="1876144"/>
            <a:chOff x="8228012" y="2772057"/>
            <a:chExt cx="3581400" cy="1876144"/>
          </a:xfrm>
        </p:grpSpPr>
        <p:sp>
          <p:nvSpPr>
            <p:cNvPr id="23" name="Rounded Rectangle 22"/>
            <p:cNvSpPr/>
            <p:nvPr/>
          </p:nvSpPr>
          <p:spPr>
            <a:xfrm>
              <a:off x="8228012" y="2772057"/>
              <a:ext cx="3581400" cy="1876144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612" y="2980824"/>
              <a:ext cx="2977010" cy="151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3363170" y="51816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69457"/>
              </p:ext>
            </p:extLst>
          </p:nvPr>
        </p:nvGraphicFramePr>
        <p:xfrm>
          <a:off x="3097213" y="3363087"/>
          <a:ext cx="3597799" cy="59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5" name="Equation" r:id="rId16" imgW="1523880" imgH="253800" progId="Equation.DSMT4">
                  <p:embed/>
                </p:oleObj>
              </mc:Choice>
              <mc:Fallback>
                <p:oleObj name="Equation" r:id="rId16" imgW="1523880" imgH="253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363087"/>
                        <a:ext cx="3597799" cy="59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75483"/>
              </p:ext>
            </p:extLst>
          </p:nvPr>
        </p:nvGraphicFramePr>
        <p:xfrm>
          <a:off x="3097213" y="3934619"/>
          <a:ext cx="41068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6" name="Equation" r:id="rId18" imgW="1739880" imgH="253800" progId="Equation.DSMT4">
                  <p:embed/>
                </p:oleObj>
              </mc:Choice>
              <mc:Fallback>
                <p:oleObj name="Equation" r:id="rId18" imgW="1739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934619"/>
                        <a:ext cx="41068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67153"/>
              </p:ext>
            </p:extLst>
          </p:nvPr>
        </p:nvGraphicFramePr>
        <p:xfrm>
          <a:off x="1370012" y="4581525"/>
          <a:ext cx="6535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7" name="Equation" r:id="rId20" imgW="2768400" imgH="253800" progId="Equation.DSMT4">
                  <p:embed/>
                </p:oleObj>
              </mc:Choice>
              <mc:Fallback>
                <p:oleObj name="Equation" r:id="rId20" imgW="276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4581525"/>
                        <a:ext cx="65357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5571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228600"/>
            <a:ext cx="9677401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Một hộp đựng 20 tấm thẻ cùng loại được đánh số từ 1 đến 20. Rút ngẫu nhiên một tấm thẻ trong hộp . Gọi A là biến cố “Rút được tấm thẻ ghi số chẵn lớn hơn 9” ; B là biến cố “Rút được tấm thẻ ghi số không nhỏ hơn 8 và không lớn hơn 15”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Số phần tử của AB là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8.17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6" y="284825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1012" y="3352800"/>
            <a:ext cx="1428996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212" y="2084467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99311" y="2084467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47339"/>
              </p:ext>
            </p:extLst>
          </p:nvPr>
        </p:nvGraphicFramePr>
        <p:xfrm>
          <a:off x="3197225" y="2154238"/>
          <a:ext cx="268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6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154238"/>
                        <a:ext cx="2682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20045"/>
              </p:ext>
            </p:extLst>
          </p:nvPr>
        </p:nvGraphicFramePr>
        <p:xfrm>
          <a:off x="5651500" y="2139950"/>
          <a:ext cx="298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7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139950"/>
                        <a:ext cx="2984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776743"/>
              </p:ext>
            </p:extLst>
          </p:nvPr>
        </p:nvGraphicFramePr>
        <p:xfrm>
          <a:off x="8316913" y="2176463"/>
          <a:ext cx="268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8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2176463"/>
                        <a:ext cx="2682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13128"/>
              </p:ext>
            </p:extLst>
          </p:nvPr>
        </p:nvGraphicFramePr>
        <p:xfrm>
          <a:off x="10512425" y="2151063"/>
          <a:ext cx="298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9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2425" y="2151063"/>
                        <a:ext cx="2984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8228012" y="2874534"/>
            <a:ext cx="3581400" cy="1876144"/>
            <a:chOff x="8228012" y="2772057"/>
            <a:chExt cx="3581400" cy="1876144"/>
          </a:xfrm>
        </p:grpSpPr>
        <p:sp>
          <p:nvSpPr>
            <p:cNvPr id="23" name="Rounded Rectangle 22"/>
            <p:cNvSpPr/>
            <p:nvPr/>
          </p:nvSpPr>
          <p:spPr>
            <a:xfrm>
              <a:off x="8228012" y="2772057"/>
              <a:ext cx="3581400" cy="1876144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612" y="2980824"/>
              <a:ext cx="2977010" cy="151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3363170" y="51816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53883"/>
              </p:ext>
            </p:extLst>
          </p:nvPr>
        </p:nvGraphicFramePr>
        <p:xfrm>
          <a:off x="3097213" y="3363087"/>
          <a:ext cx="3597799" cy="59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0" name="Equation" r:id="rId15" imgW="1523880" imgH="253800" progId="Equation.DSMT4">
                  <p:embed/>
                </p:oleObj>
              </mc:Choice>
              <mc:Fallback>
                <p:oleObj name="Equation" r:id="rId15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363087"/>
                        <a:ext cx="3597799" cy="59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78108"/>
              </p:ext>
            </p:extLst>
          </p:nvPr>
        </p:nvGraphicFramePr>
        <p:xfrm>
          <a:off x="3097213" y="3934619"/>
          <a:ext cx="41068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1" name="Equation" r:id="rId17" imgW="1739880" imgH="253800" progId="Equation.DSMT4">
                  <p:embed/>
                </p:oleObj>
              </mc:Choice>
              <mc:Fallback>
                <p:oleObj name="Equation" r:id="rId17" imgW="1739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934619"/>
                        <a:ext cx="41068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1548"/>
              </p:ext>
            </p:extLst>
          </p:nvPr>
        </p:nvGraphicFramePr>
        <p:xfrm>
          <a:off x="3198813" y="4581525"/>
          <a:ext cx="28781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2" name="Equation" r:id="rId19" imgW="1218960" imgH="253800" progId="Equation.DSMT4">
                  <p:embed/>
                </p:oleObj>
              </mc:Choice>
              <mc:Fallback>
                <p:oleObj name="Equation" r:id="rId19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581525"/>
                        <a:ext cx="28781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9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52400"/>
            <a:ext cx="9448801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Tại một hội thảo quốc tế có 50 nhà khoa học, trong đó có 31 người thành thạo tiếng Anh, 21 người thành thạo tiếng Pháp và 5 người thành  thạo cả tiếng Anh và tiếng Pháp. Chọn ngẫu nhiên một người trong hội thảo.</a:t>
            </a:r>
          </a:p>
          <a:p>
            <a:r>
              <a:rPr lang="vi-VN" sz="2200" b="1">
                <a:latin typeface="Arial" pitchFamily="34" charset="0"/>
                <a:cs typeface="Arial" pitchFamily="34" charset="0"/>
              </a:rPr>
              <a:t>Xác suất để người được chọn thành thạo ít nhất một trong hai thứ tiếng Anh hoặc Pháp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8.18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050" y="3318474"/>
            <a:ext cx="7075878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A là biến cố “Người thành thạo tiếng Anh”;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B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là biến cố “Người thành thạo tiếng Pháp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75007" y="2214214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47295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6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27412" y="6268076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847908"/>
              </p:ext>
            </p:extLst>
          </p:nvPr>
        </p:nvGraphicFramePr>
        <p:xfrm>
          <a:off x="1459085" y="4076238"/>
          <a:ext cx="1472045" cy="84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7" name="Equation" r:id="rId8" imgW="685800" imgH="393480" progId="Equation.DSMT4">
                  <p:embed/>
                </p:oleObj>
              </mc:Choice>
              <mc:Fallback>
                <p:oleObj name="Equation" r:id="rId8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085" y="4076238"/>
                        <a:ext cx="1472045" cy="845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7912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8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2034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9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435323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0" name="Equation" r:id="rId14" imgW="228600" imgH="419040" progId="Equation.DSMT4">
                  <p:embed/>
                </p:oleObj>
              </mc:Choice>
              <mc:Fallback>
                <p:oleObj name="Equation" r:id="rId14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63942" y="4250750"/>
            <a:ext cx="115847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33330"/>
              </p:ext>
            </p:extLst>
          </p:nvPr>
        </p:nvGraphicFramePr>
        <p:xfrm>
          <a:off x="3193719" y="4075602"/>
          <a:ext cx="1636568" cy="84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1" name="Equation" r:id="rId16" imgW="761760" imgH="393480" progId="Equation.DSMT4">
                  <p:embed/>
                </p:oleObj>
              </mc:Choice>
              <mc:Fallback>
                <p:oleObj name="Equation" r:id="rId16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719" y="4075602"/>
                        <a:ext cx="1636568" cy="845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88474"/>
              </p:ext>
            </p:extLst>
          </p:nvPr>
        </p:nvGraphicFramePr>
        <p:xfrm>
          <a:off x="5043198" y="4075602"/>
          <a:ext cx="2727614" cy="84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2" name="Equation" r:id="rId18" imgW="1269720" imgH="393480" progId="Equation.DSMT4">
                  <p:embed/>
                </p:oleObj>
              </mc:Choice>
              <mc:Fallback>
                <p:oleObj name="Equation" r:id="rId18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198" y="4075602"/>
                        <a:ext cx="2727614" cy="845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40965"/>
              </p:ext>
            </p:extLst>
          </p:nvPr>
        </p:nvGraphicFramePr>
        <p:xfrm>
          <a:off x="989012" y="5079557"/>
          <a:ext cx="44735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3" name="Equation" r:id="rId20" imgW="2082600" imgH="203040" progId="Equation.DSMT4">
                  <p:embed/>
                </p:oleObj>
              </mc:Choice>
              <mc:Fallback>
                <p:oleObj name="Equation" r:id="rId20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5079557"/>
                        <a:ext cx="44735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17242"/>
              </p:ext>
            </p:extLst>
          </p:nvPr>
        </p:nvGraphicFramePr>
        <p:xfrm>
          <a:off x="5408612" y="4876800"/>
          <a:ext cx="27273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4" name="Equation" r:id="rId22" imgW="1269720" imgH="393480" progId="Equation.DSMT4">
                  <p:embed/>
                </p:oleObj>
              </mc:Choice>
              <mc:Fallback>
                <p:oleObj name="Equation" r:id="rId22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4876800"/>
                        <a:ext cx="27273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0050" y="5618941"/>
            <a:ext cx="11256962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xác suất để người được chọn thành thạo ít nhất một trong hai thứ tiếng Anh hoặc Pháp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47/50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56611" y="2986569"/>
            <a:ext cx="3487145" cy="2271231"/>
            <a:chOff x="8456611" y="2986569"/>
            <a:chExt cx="3487145" cy="2271231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691645" y="3023193"/>
              <a:ext cx="3193967" cy="2234607"/>
              <a:chOff x="8691645" y="2933699"/>
              <a:chExt cx="3193967" cy="2234607"/>
            </a:xfrm>
          </p:grpSpPr>
          <p:pic>
            <p:nvPicPr>
              <p:cNvPr id="219161" name="Picture 25"/>
              <p:cNvPicPr>
                <a:picLocks noChangeAspect="1" noChangeArrowheads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61" t="7338" r="31285" b="50000"/>
              <a:stretch/>
            </p:blipFill>
            <p:spPr bwMode="auto">
              <a:xfrm>
                <a:off x="8968900" y="2933699"/>
                <a:ext cx="1112334" cy="1606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9162" name="Picture 26"/>
              <p:cNvPicPr>
                <a:picLocks noChangeAspect="1" noChangeArrowheads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78" r="20666" b="6400"/>
              <a:stretch/>
            </p:blipFill>
            <p:spPr bwMode="auto">
              <a:xfrm>
                <a:off x="10587173" y="2933700"/>
                <a:ext cx="913141" cy="1657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8858127" y="4191000"/>
                <a:ext cx="1428996" cy="3693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1600" b="1" smtClean="0">
                    <a:latin typeface="Arial" pitchFamily="34" charset="0"/>
                    <a:cs typeface="Arial" pitchFamily="34" charset="0"/>
                  </a:rPr>
                  <a:t>Tiếng Anh</a:t>
                </a:r>
                <a:endParaRPr lang="vi-VN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56616" y="4191000"/>
                <a:ext cx="1428996" cy="3693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1600" b="1" smtClean="0">
                    <a:latin typeface="Arial" pitchFamily="34" charset="0"/>
                    <a:cs typeface="Arial" pitchFamily="34" charset="0"/>
                  </a:rPr>
                  <a:t>Tiếng Pháp</a:t>
                </a:r>
                <a:endParaRPr lang="vi-VN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691645" y="3304675"/>
                <a:ext cx="55451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31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316318" y="3267768"/>
                <a:ext cx="55451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4" name="Left Brace 3"/>
              <p:cNvSpPr/>
              <p:nvPr/>
            </p:nvSpPr>
            <p:spPr>
              <a:xfrm rot="16200000">
                <a:off x="10228689" y="3769967"/>
                <a:ext cx="84748" cy="1800101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153057" y="4706641"/>
                <a:ext cx="36958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5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8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26" grpId="0"/>
      <p:bldP spid="32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52400"/>
            <a:ext cx="9448801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Tại một hội thảo quốc tế có 50 nhà khoa học, trong đó có 31 người thành thạo tiếng Anh, 21 người thành thạo tiếng Pháp và 5 người thành  thạo cả tiếng Anh và tiếng Pháp. Chọn ngẫu nhiên một người trong hội thảo.</a:t>
            </a:r>
          </a:p>
          <a:p>
            <a:r>
              <a:rPr lang="vi-VN" sz="2200" b="1">
                <a:latin typeface="Arial" pitchFamily="34" charset="0"/>
                <a:cs typeface="Arial" pitchFamily="34" charset="0"/>
              </a:rPr>
              <a:t>Xác suất để người được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không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thành thạo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cả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hai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thứ tiếng Anh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hay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Pháp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8.19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050" y="3318474"/>
            <a:ext cx="7675562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E là biến cố “Người không thành thạo cả hai thứ tiếng Anh hay Pháp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49365" y="2214214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34129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6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534399" y="6258602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6563"/>
              </p:ext>
            </p:extLst>
          </p:nvPr>
        </p:nvGraphicFramePr>
        <p:xfrm>
          <a:off x="1551736" y="4800600"/>
          <a:ext cx="14462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7"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736" y="4800600"/>
                        <a:ext cx="144621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70067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8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15624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9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12673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0" name="Equation" r:id="rId14" imgW="228600" imgH="419040" progId="Equation.DSMT4">
                  <p:embed/>
                </p:oleObj>
              </mc:Choice>
              <mc:Fallback>
                <p:oleObj name="Equation" r:id="rId14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9413" y="4038600"/>
                <a:ext cx="7620000" cy="83014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Khi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đó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là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biến cố “Người thành thạo tiếng Anh hoặc Pháp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”.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3" y="4038600"/>
                <a:ext cx="7620000" cy="830141"/>
              </a:xfrm>
              <a:prstGeom prst="rect">
                <a:avLst/>
              </a:prstGeom>
              <a:blipFill rotWithShape="1">
                <a:blip r:embed="rId16"/>
                <a:stretch>
                  <a:fillRect l="-56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95657"/>
              </p:ext>
            </p:extLst>
          </p:nvPr>
        </p:nvGraphicFramePr>
        <p:xfrm>
          <a:off x="1106092" y="5298122"/>
          <a:ext cx="2563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1" name="Equation" r:id="rId17" imgW="1193760" imgH="241200" progId="Equation.DSMT4">
                  <p:embed/>
                </p:oleObj>
              </mc:Choice>
              <mc:Fallback>
                <p:oleObj name="Equation" r:id="rId17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092" y="5298122"/>
                        <a:ext cx="25638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56611" y="2986569"/>
            <a:ext cx="3487145" cy="2271231"/>
            <a:chOff x="8456611" y="2986569"/>
            <a:chExt cx="3487145" cy="2271231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691645" y="3023193"/>
              <a:ext cx="3193967" cy="2234607"/>
              <a:chOff x="8691645" y="2933699"/>
              <a:chExt cx="3193967" cy="2234607"/>
            </a:xfrm>
          </p:grpSpPr>
          <p:pic>
            <p:nvPicPr>
              <p:cNvPr id="219161" name="Picture 25"/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61" t="7338" r="31285" b="50000"/>
              <a:stretch/>
            </p:blipFill>
            <p:spPr bwMode="auto">
              <a:xfrm>
                <a:off x="8968900" y="2933699"/>
                <a:ext cx="1112334" cy="1606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9162" name="Picture 26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78" r="20666" b="6400"/>
              <a:stretch/>
            </p:blipFill>
            <p:spPr bwMode="auto">
              <a:xfrm>
                <a:off x="10587173" y="2933700"/>
                <a:ext cx="913141" cy="1657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8858127" y="4191000"/>
                <a:ext cx="1428996" cy="3693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1600" b="1" smtClean="0">
                    <a:latin typeface="Arial" pitchFamily="34" charset="0"/>
                    <a:cs typeface="Arial" pitchFamily="34" charset="0"/>
                  </a:rPr>
                  <a:t>Tiếng Anh</a:t>
                </a:r>
                <a:endParaRPr lang="vi-VN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56616" y="4191000"/>
                <a:ext cx="1428996" cy="3693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1600" b="1" smtClean="0">
                    <a:latin typeface="Arial" pitchFamily="34" charset="0"/>
                    <a:cs typeface="Arial" pitchFamily="34" charset="0"/>
                  </a:rPr>
                  <a:t>Tiếng Pháp</a:t>
                </a:r>
                <a:endParaRPr lang="vi-VN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691645" y="3304675"/>
                <a:ext cx="55451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31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316318" y="3267768"/>
                <a:ext cx="55451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4" name="Left Brace 3"/>
              <p:cNvSpPr/>
              <p:nvPr/>
            </p:nvSpPr>
            <p:spPr>
              <a:xfrm rot="16200000">
                <a:off x="10228689" y="3769967"/>
                <a:ext cx="84748" cy="1800101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153057" y="4706641"/>
                <a:ext cx="36958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5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3657" y="4817429"/>
            <a:ext cx="1234955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61945"/>
              </p:ext>
            </p:extLst>
          </p:nvPr>
        </p:nvGraphicFramePr>
        <p:xfrm>
          <a:off x="3732212" y="5122229"/>
          <a:ext cx="3790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2" name="Equation" r:id="rId21" imgW="1765080" imgH="393480" progId="Equation.DSMT4">
                  <p:embed/>
                </p:oleObj>
              </mc:Choice>
              <mc:Fallback>
                <p:oleObj name="Equation" r:id="rId21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5122229"/>
                        <a:ext cx="37909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42308" y="5843531"/>
            <a:ext cx="11543304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xác suất để người được chọn không thành thạo cả hai thứ tiếng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3/50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26" grpId="0"/>
      <p:bldP spid="32" grpId="0"/>
      <p:bldP spid="4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198687" y="152400"/>
            <a:ext cx="9610725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Một lớp có 40 học sinh, trong đó có 23 học sinh thích bóng chuyền, 18 học sinh thích bóng rổ, 26 học sinh thích 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chuyền hoặc </a:t>
            </a:r>
            <a:r>
              <a:rPr lang="en-US" b="1">
                <a:latin typeface="Arial" pitchFamily="34" charset="0"/>
                <a:cs typeface="Arial" pitchFamily="34" charset="0"/>
              </a:rPr>
              <a:t>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rổ hoặc cả hai. Chọn ngẫu nhiên một học sinh trong lớp.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suất để chọn được học sinh không thích cả bóng chuyền và bóng rổ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5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050" y="3318474"/>
            <a:ext cx="7675562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Số học sinh thích cả bóng chuyền và bóng rổ là: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23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+ 18 – 26 =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(học sinh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)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45089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7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312907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8" name="Equation" r:id="rId8" imgW="228600" imgH="419040" progId="Equation.DSMT4">
                  <p:embed/>
                </p:oleObj>
              </mc:Choice>
              <mc:Fallback>
                <p:oleObj name="Equation" r:id="rId8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1977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9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16883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0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9413" y="4038600"/>
            <a:ext cx="7620000" cy="147730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A là biến cố “Học sinh thích bóng chuyền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B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là biến cố “Học sinh thích bóng rổ”;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E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là biến cố “Học sinh không thích cả bóng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chuyền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và bóng rổ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504781"/>
              </p:ext>
            </p:extLst>
          </p:nvPr>
        </p:nvGraphicFramePr>
        <p:xfrm>
          <a:off x="1624011" y="5921414"/>
          <a:ext cx="14732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1" name="Equation" r:id="rId14" imgW="685800" imgH="393480" progId="Equation.DSMT4">
                  <p:embed/>
                </p:oleObj>
              </mc:Choice>
              <mc:Fallback>
                <p:oleObj name="Equation" r:id="rId14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1" y="5921414"/>
                        <a:ext cx="14732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9412" y="6123661"/>
            <a:ext cx="1234955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456611" y="2986569"/>
            <a:ext cx="3487145" cy="2292503"/>
            <a:chOff x="8456611" y="2986569"/>
            <a:chExt cx="3487145" cy="2292503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42067" y="4417454"/>
              <a:ext cx="1428996" cy="33853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Bóng chuyền</a:t>
              </a:r>
              <a:endParaRPr lang="vi-V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68899" y="3027998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10228689" y="3934375"/>
              <a:ext cx="84748" cy="180010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925181" y="4817407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26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1197" name="Picture 13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2"/>
            <a:stretch/>
          </p:blipFill>
          <p:spPr bwMode="auto">
            <a:xfrm>
              <a:off x="8587370" y="3425581"/>
              <a:ext cx="1567284" cy="994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199" name="Picture 15" descr="Hình ảnh Chơi Bóng Rổ PNG Miễn Phí Tải Về - Lovepik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45"/>
            <a:stretch/>
          </p:blipFill>
          <p:spPr bwMode="auto">
            <a:xfrm>
              <a:off x="10439398" y="3027998"/>
              <a:ext cx="1217614" cy="148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1316318" y="3357262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18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75615" y="4402065"/>
              <a:ext cx="1081397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Bóng rổ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9412" y="5477708"/>
                <a:ext cx="10896599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</m:t>
                        </m:r>
                      </m:e>
                    </m:acc>
                    <m:r>
                      <a:rPr lang="en-US" sz="2200" b="1" i="0" smtClean="0">
                        <a:latin typeface="Cambria Math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“Học sinh thích bóng chuyền hoặc bóng rổ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” : E = A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B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5477708"/>
                <a:ext cx="10896599" cy="461643"/>
              </a:xfrm>
              <a:prstGeom prst="rect">
                <a:avLst/>
              </a:prstGeom>
              <a:blipFill rotWithShape="1">
                <a:blip r:embed="rId19"/>
                <a:stretch>
                  <a:fillRect l="-391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702912"/>
              </p:ext>
            </p:extLst>
          </p:nvPr>
        </p:nvGraphicFramePr>
        <p:xfrm>
          <a:off x="3275012" y="5931413"/>
          <a:ext cx="23463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2" name="Equation" r:id="rId20" imgW="1091880" imgH="393480" progId="Equation.DSMT4">
                  <p:embed/>
                </p:oleObj>
              </mc:Choice>
              <mc:Fallback>
                <p:oleObj name="Equation" r:id="rId20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5931413"/>
                        <a:ext cx="234632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53203"/>
              </p:ext>
            </p:extLst>
          </p:nvPr>
        </p:nvGraphicFramePr>
        <p:xfrm>
          <a:off x="5827711" y="5931413"/>
          <a:ext cx="24003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3" name="Equation" r:id="rId22" imgW="1117440" imgH="393480" progId="Equation.DSMT4">
                  <p:embed/>
                </p:oleObj>
              </mc:Choice>
              <mc:Fallback>
                <p:oleObj name="Equation" r:id="rId22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1" y="5931413"/>
                        <a:ext cx="24003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6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52400"/>
            <a:ext cx="9448801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Một lớp có 40 học sinh, trong đó có 23 học sinh thích bóng chuyền, 18 học sinh thích bóng rổ, 26 học sinh thích 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chuyền hoặc </a:t>
            </a:r>
            <a:r>
              <a:rPr lang="en-US" b="1">
                <a:latin typeface="Arial" pitchFamily="34" charset="0"/>
                <a:cs typeface="Arial" pitchFamily="34" charset="0"/>
              </a:rPr>
              <a:t>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rổ hoặc cả hai. Chọn ngẫu nhiên một học sinh trong lớp.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suất để chọn được học sinh không thích cả bóng chuyền và bóng rổ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5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49365" y="2214214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922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8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768193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9" name="Equation" r:id="rId8" imgW="228600" imgH="419040" progId="Equation.DSMT4">
                  <p:embed/>
                </p:oleObj>
              </mc:Choice>
              <mc:Fallback>
                <p:oleObj name="Equation" r:id="rId8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579655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0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15046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1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64583"/>
              </p:ext>
            </p:extLst>
          </p:nvPr>
        </p:nvGraphicFramePr>
        <p:xfrm>
          <a:off x="1217612" y="3352800"/>
          <a:ext cx="54816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2" name="Equation" r:id="rId14" imgW="2552400" imgH="241200" progId="Equation.DSMT4">
                  <p:embed/>
                </p:oleObj>
              </mc:Choice>
              <mc:Fallback>
                <p:oleObj name="Equation" r:id="rId14" imgW="2552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" y="3352800"/>
                        <a:ext cx="54816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456611" y="2986569"/>
            <a:ext cx="3487145" cy="2292503"/>
            <a:chOff x="8456611" y="2986569"/>
            <a:chExt cx="3487145" cy="2292503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42067" y="4417454"/>
              <a:ext cx="1428996" cy="33853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Bóng chuyền</a:t>
              </a:r>
              <a:endParaRPr lang="vi-V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75615" y="4402065"/>
              <a:ext cx="1081397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Bóng rổ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68899" y="3027998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10228689" y="3934375"/>
              <a:ext cx="84748" cy="180010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925181" y="4817407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26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1197" name="Picture 13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2"/>
            <a:stretch/>
          </p:blipFill>
          <p:spPr bwMode="auto">
            <a:xfrm>
              <a:off x="8587370" y="3425581"/>
              <a:ext cx="1567284" cy="994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199" name="Picture 15" descr="Hình ảnh Chơi Bóng Rổ PNG Miễn Phí Tải Về - Lovepik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45"/>
            <a:stretch/>
          </p:blipFill>
          <p:spPr bwMode="auto">
            <a:xfrm>
              <a:off x="10439398" y="3027998"/>
              <a:ext cx="1217614" cy="148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1316318" y="3357262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18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43635"/>
              </p:ext>
            </p:extLst>
          </p:nvPr>
        </p:nvGraphicFramePr>
        <p:xfrm>
          <a:off x="3502819" y="3869273"/>
          <a:ext cx="2590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3" name="Equation" r:id="rId19" imgW="1206360" imgH="393480" progId="Equation.DSMT4">
                  <p:embed/>
                </p:oleObj>
              </mc:Choice>
              <mc:Fallback>
                <p:oleObj name="Equation" r:id="rId19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819" y="3869273"/>
                        <a:ext cx="25908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12857"/>
              </p:ext>
            </p:extLst>
          </p:nvPr>
        </p:nvGraphicFramePr>
        <p:xfrm>
          <a:off x="1708509" y="4782086"/>
          <a:ext cx="43624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4" name="Equation" r:id="rId21" imgW="2031840" imgH="393480" progId="Equation.DSMT4">
                  <p:embed/>
                </p:oleObj>
              </mc:Choice>
              <mc:Fallback>
                <p:oleObj name="Equation" r:id="rId21" imgW="2031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509" y="4782086"/>
                        <a:ext cx="43624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79412" y="5751905"/>
            <a:ext cx="11491418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xác suất để chọn được học sinh không thích cả bóng chuyền và bóng rổ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7/20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34399" y="6258602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Một lớp có 40 học sinh, trong đó có 23 học sinh thích bóng chuyền, 18 học sinh thích bóng rổ, 26 học sinh thích 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chuyền hoặc </a:t>
            </a:r>
            <a:r>
              <a:rPr lang="en-US" b="1">
                <a:latin typeface="Arial" pitchFamily="34" charset="0"/>
                <a:cs typeface="Arial" pitchFamily="34" charset="0"/>
              </a:rPr>
              <a:t>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rổ hoặc cả hai. Chọn ngẫu nhiên một học sinh trong lớp. </a:t>
            </a:r>
            <a:r>
              <a:rPr lang="vi-VN" b="1">
                <a:latin typeface="Arial" pitchFamily="34" charset="0"/>
                <a:cs typeface="Arial" pitchFamily="34" charset="0"/>
              </a:rPr>
              <a:t>Xác suất để chọn được học sinh thích bóng chuyền và không thích bóng rổ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4218" y="3360321"/>
            <a:ext cx="7675562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học sinh thích cả bóng chuyền và bóng rổ là: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23 </a:t>
            </a:r>
            <a:r>
              <a:rPr lang="vi-VN" b="1">
                <a:latin typeface="Arial" pitchFamily="34" charset="0"/>
                <a:cs typeface="Arial" pitchFamily="34" charset="0"/>
              </a:rPr>
              <a:t>+ 18 – 26 =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vi-VN" b="1">
                <a:latin typeface="Arial" pitchFamily="34" charset="0"/>
                <a:cs typeface="Arial" pitchFamily="34" charset="0"/>
              </a:rPr>
              <a:t> (học sinh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489344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7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960063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8" name="Equation" r:id="rId8" imgW="228600" imgH="419040" progId="Equation.DSMT4">
                  <p:embed/>
                </p:oleObj>
              </mc:Choice>
              <mc:Fallback>
                <p:oleObj name="Equation" r:id="rId8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456342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9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706896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0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456611" y="2986569"/>
            <a:ext cx="3487145" cy="2292503"/>
            <a:chOff x="8456611" y="2986569"/>
            <a:chExt cx="3487145" cy="2292503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42067" y="4417454"/>
              <a:ext cx="1428996" cy="33853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Bóng chuyền</a:t>
              </a:r>
              <a:endParaRPr lang="vi-V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68899" y="3027998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10228689" y="3934375"/>
              <a:ext cx="84748" cy="180010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925181" y="4817407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26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1197" name="Picture 13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2"/>
            <a:stretch/>
          </p:blipFill>
          <p:spPr bwMode="auto">
            <a:xfrm>
              <a:off x="8587370" y="3425581"/>
              <a:ext cx="1567284" cy="994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199" name="Picture 15" descr="Hình ảnh Chơi Bóng Rổ PNG Miễn Phí Tải Về - Lovepik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45"/>
            <a:stretch/>
          </p:blipFill>
          <p:spPr bwMode="auto">
            <a:xfrm>
              <a:off x="10439398" y="3027998"/>
              <a:ext cx="1217614" cy="148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1316318" y="3357262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18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75615" y="4402065"/>
              <a:ext cx="1081397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Bóng rổ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84218" y="4215684"/>
            <a:ext cx="7675562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học sinh thích bóng chuyền và không thích bóng rổ là 23 – 15 =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vi-VN" b="1">
                <a:latin typeface="Arial" pitchFamily="34" charset="0"/>
                <a:cs typeface="Arial" pitchFamily="34" charset="0"/>
              </a:rPr>
              <a:t> (học sinh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218" y="5071047"/>
            <a:ext cx="7675562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xác suất để chọn được học sinh thích bóng chuyền và không thích bóng rổ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8/40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9807" y="6030002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37412" y="2214214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3243372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320085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Hai vận động viên bắn súng A và B mỗi người bắn một viên đạn vào tấm bia một cách độc lập. Xét các biến cố sau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: “Vận động viên A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: “Vận động viên B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Hãy biểu diễn các biến cố sau theo biến cố M và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N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C: “Có ít nhất một vận động viên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”;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D: “Cả hai vận động viên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”;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E: “Cả hai vận động viên đều không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”;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F: “Vận động viên A bắn trúng và vận động viên B không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G: “Chỉ có duy nhất một vận động viên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94192" y="3505200"/>
            <a:ext cx="3573463" cy="2362200"/>
            <a:chOff x="8294192" y="3505200"/>
            <a:chExt cx="3573463" cy="2362200"/>
          </a:xfrm>
        </p:grpSpPr>
        <p:pic>
          <p:nvPicPr>
            <p:cNvPr id="22425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76" r="38698" b="28537"/>
            <a:stretch/>
          </p:blipFill>
          <p:spPr bwMode="auto">
            <a:xfrm>
              <a:off x="8294192" y="3505200"/>
              <a:ext cx="3573463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456612" y="4714875"/>
              <a:ext cx="5042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A</a:t>
              </a:r>
              <a:endPara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85412" y="4686300"/>
              <a:ext cx="5122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B</a:t>
              </a:r>
              <a:endPara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347412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293812" y="3886200"/>
            <a:ext cx="342899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Theo đề bài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74356"/>
              </p:ext>
            </p:extLst>
          </p:nvPr>
        </p:nvGraphicFramePr>
        <p:xfrm>
          <a:off x="4764083" y="3936587"/>
          <a:ext cx="1609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2" name="Equation" r:id="rId7" imgW="749160" imgH="177480" progId="Equation.DSMT4">
                  <p:embed/>
                </p:oleObj>
              </mc:Choice>
              <mc:Fallback>
                <p:oleObj name="Equation" r:id="rId7" imgW="749160" imgH="177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3936587"/>
                        <a:ext cx="16097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4550"/>
              </p:ext>
            </p:extLst>
          </p:nvPr>
        </p:nvGraphicFramePr>
        <p:xfrm>
          <a:off x="4764083" y="4421489"/>
          <a:ext cx="12271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3" name="Equation" r:id="rId9" imgW="571320" imgH="177480" progId="Equation.DSMT4">
                  <p:embed/>
                </p:oleObj>
              </mc:Choice>
              <mc:Fallback>
                <p:oleObj name="Equation" r:id="rId9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4421489"/>
                        <a:ext cx="12271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55280"/>
              </p:ext>
            </p:extLst>
          </p:nvPr>
        </p:nvGraphicFramePr>
        <p:xfrm>
          <a:off x="4764083" y="4906390"/>
          <a:ext cx="12541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4" name="Equation" r:id="rId11" imgW="583920" imgH="215640" progId="Equation.DSMT4">
                  <p:embed/>
                </p:oleObj>
              </mc:Choice>
              <mc:Fallback>
                <p:oleObj name="Equation" r:id="rId11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4906390"/>
                        <a:ext cx="12541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33395"/>
              </p:ext>
            </p:extLst>
          </p:nvPr>
        </p:nvGraphicFramePr>
        <p:xfrm>
          <a:off x="4764083" y="5473842"/>
          <a:ext cx="12811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5" name="Equation" r:id="rId13" imgW="596880" imgH="215640" progId="Equation.DSMT4">
                  <p:embed/>
                </p:oleObj>
              </mc:Choice>
              <mc:Fallback>
                <p:oleObj name="Equation" r:id="rId13" imgW="596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5473842"/>
                        <a:ext cx="128111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963341"/>
              </p:ext>
            </p:extLst>
          </p:nvPr>
        </p:nvGraphicFramePr>
        <p:xfrm>
          <a:off x="4764083" y="6041293"/>
          <a:ext cx="22066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6" name="Equation" r:id="rId15" imgW="1028520" imgH="215640" progId="Equation.DSMT4">
                  <p:embed/>
                </p:oleObj>
              </mc:Choice>
              <mc:Fallback>
                <p:oleObj name="Equation" r:id="rId15" imgW="1028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6041293"/>
                        <a:ext cx="22066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0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40161</TotalTime>
  <Words>1443</Words>
  <Application>Microsoft Office PowerPoint</Application>
  <PresentationFormat>Custom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2478</cp:revision>
  <dcterms:created xsi:type="dcterms:W3CDTF">2021-08-04T05:24:17Z</dcterms:created>
  <dcterms:modified xsi:type="dcterms:W3CDTF">2024-03-14T01:56:04Z</dcterms:modified>
</cp:coreProperties>
</file>