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909" r:id="rId2"/>
    <p:sldId id="808" r:id="rId3"/>
    <p:sldId id="809" r:id="rId4"/>
    <p:sldId id="1008" r:id="rId5"/>
    <p:sldId id="993" r:id="rId6"/>
    <p:sldId id="1009" r:id="rId7"/>
    <p:sldId id="1010" r:id="rId8"/>
    <p:sldId id="978" r:id="rId9"/>
    <p:sldId id="970" r:id="rId10"/>
    <p:sldId id="971" r:id="rId11"/>
    <p:sldId id="972" r:id="rId12"/>
    <p:sldId id="973" r:id="rId13"/>
    <p:sldId id="1011" r:id="rId14"/>
    <p:sldId id="1012" r:id="rId15"/>
    <p:sldId id="1013" r:id="rId16"/>
    <p:sldId id="1014" r:id="rId17"/>
    <p:sldId id="1015" r:id="rId18"/>
    <p:sldId id="1016" r:id="rId19"/>
    <p:sldId id="723" r:id="rId2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09"/>
            <p14:sldId id="808"/>
            <p14:sldId id="809"/>
            <p14:sldId id="1008"/>
            <p14:sldId id="993"/>
            <p14:sldId id="1009"/>
            <p14:sldId id="1010"/>
            <p14:sldId id="978"/>
            <p14:sldId id="970"/>
            <p14:sldId id="971"/>
            <p14:sldId id="972"/>
            <p14:sldId id="973"/>
            <p14:sldId id="1011"/>
            <p14:sldId id="1012"/>
            <p14:sldId id="1013"/>
            <p14:sldId id="1014"/>
            <p14:sldId id="1015"/>
            <p14:sldId id="1016"/>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4F7ED"/>
    <a:srgbClr val="FEF6F0"/>
    <a:srgbClr val="E4FEDE"/>
    <a:srgbClr val="1D5E75"/>
    <a:srgbClr val="255997"/>
    <a:srgbClr val="FDEDD3"/>
    <a:srgbClr val="FEF5E6"/>
    <a:srgbClr val="FDEED3"/>
    <a:srgbClr val="FBE9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5" autoAdjust="0"/>
    <p:restoredTop sz="94057" autoAdjust="0"/>
  </p:normalViewPr>
  <p:slideViewPr>
    <p:cSldViewPr>
      <p:cViewPr>
        <p:scale>
          <a:sx n="100" d="100"/>
          <a:sy n="100" d="100"/>
        </p:scale>
        <p:origin x="-348" y="-16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11" Type="http://schemas.openxmlformats.org/officeDocument/2006/relationships/image" Target="../media/image33.wmf"/><Relationship Id="rId5" Type="http://schemas.openxmlformats.org/officeDocument/2006/relationships/image" Target="../media/image27.wmf"/><Relationship Id="rId10" Type="http://schemas.openxmlformats.org/officeDocument/2006/relationships/image" Target="../media/image32.wmf"/><Relationship Id="rId4" Type="http://schemas.openxmlformats.org/officeDocument/2006/relationships/image" Target="../media/image26.wmf"/><Relationship Id="rId9"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11" Type="http://schemas.openxmlformats.org/officeDocument/2006/relationships/image" Target="../media/image37.wmf"/><Relationship Id="rId5" Type="http://schemas.openxmlformats.org/officeDocument/2006/relationships/image" Target="../media/image30.wmf"/><Relationship Id="rId10" Type="http://schemas.openxmlformats.org/officeDocument/2006/relationships/image" Target="../media/image36.wmf"/><Relationship Id="rId4" Type="http://schemas.openxmlformats.org/officeDocument/2006/relationships/image" Target="../media/image29.wmf"/><Relationship Id="rId9"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18/03/2024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18/03/2024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18/03/2024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18/03/2024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18/03/2024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18/03/2024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18/03/2024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18/03/2024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18/03/2024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18/03/2024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18/03/2024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18/03/2024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18/03/2024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39.bin"/><Relationship Id="rId3" Type="http://schemas.openxmlformats.org/officeDocument/2006/relationships/notesSlide" Target="../notesSlides/notesSlide10.xml"/><Relationship Id="rId7" Type="http://schemas.openxmlformats.org/officeDocument/2006/relationships/oleObject" Target="../embeddings/oleObject37.bin"/><Relationship Id="rId12" Type="http://schemas.openxmlformats.org/officeDocument/2006/relationships/image" Target="../media/image45.wmf"/><Relationship Id="rId2" Type="http://schemas.openxmlformats.org/officeDocument/2006/relationships/slideLayout" Target="../slideLayouts/slideLayout2.xml"/><Relationship Id="rId16" Type="http://schemas.openxmlformats.org/officeDocument/2006/relationships/image" Target="../media/image47.wmf"/><Relationship Id="rId1" Type="http://schemas.openxmlformats.org/officeDocument/2006/relationships/vmlDrawing" Target="../drawings/vmlDrawing8.vml"/><Relationship Id="rId6" Type="http://schemas.openxmlformats.org/officeDocument/2006/relationships/image" Target="../media/image12.png"/><Relationship Id="rId11" Type="http://schemas.openxmlformats.org/officeDocument/2006/relationships/oleObject" Target="../embeddings/oleObject38.bin"/><Relationship Id="rId5" Type="http://schemas.openxmlformats.org/officeDocument/2006/relationships/image" Target="../media/image39.png"/><Relationship Id="rId15" Type="http://schemas.openxmlformats.org/officeDocument/2006/relationships/oleObject" Target="../embeddings/oleObject40.bin"/><Relationship Id="rId10" Type="http://schemas.microsoft.com/office/2007/relationships/hdphoto" Target="../media/hdphoto1.wdp"/><Relationship Id="rId4" Type="http://schemas.openxmlformats.org/officeDocument/2006/relationships/image" Target="../media/image38.png"/><Relationship Id="rId9" Type="http://schemas.openxmlformats.org/officeDocument/2006/relationships/image" Target="../media/image49.png"/><Relationship Id="rId14" Type="http://schemas.openxmlformats.org/officeDocument/2006/relationships/image" Target="../media/image46.wmf"/></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notesSlide" Target="../notesSlides/notesSlide12.xml"/><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2.png"/><Relationship Id="rId11" Type="http://schemas.openxmlformats.org/officeDocument/2006/relationships/image" Target="../media/image53.wmf"/><Relationship Id="rId5" Type="http://schemas.openxmlformats.org/officeDocument/2006/relationships/image" Target="../media/image54.png"/><Relationship Id="rId10" Type="http://schemas.openxmlformats.org/officeDocument/2006/relationships/oleObject" Target="../embeddings/oleObject42.bin"/><Relationship Id="rId4" Type="http://schemas.openxmlformats.org/officeDocument/2006/relationships/image" Target="../media/image58.png"/><Relationship Id="rId9" Type="http://schemas.openxmlformats.org/officeDocument/2006/relationships/image" Target="../media/image59.png"/></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oleObject" Target="../embeddings/oleObject46.bin"/><Relationship Id="rId18" Type="http://schemas.openxmlformats.org/officeDocument/2006/relationships/image" Target="../media/image60.wmf"/><Relationship Id="rId3" Type="http://schemas.openxmlformats.org/officeDocument/2006/relationships/notesSlide" Target="../notesSlides/notesSlide13.xml"/><Relationship Id="rId21" Type="http://schemas.openxmlformats.org/officeDocument/2006/relationships/image" Target="../media/image68.png"/><Relationship Id="rId7" Type="http://schemas.openxmlformats.org/officeDocument/2006/relationships/image" Target="../media/image55.wmf"/><Relationship Id="rId12" Type="http://schemas.openxmlformats.org/officeDocument/2006/relationships/image" Target="../media/image57.wmf"/><Relationship Id="rId17" Type="http://schemas.openxmlformats.org/officeDocument/2006/relationships/oleObject" Target="../embeddings/oleObject48.bin"/><Relationship Id="rId2" Type="http://schemas.openxmlformats.org/officeDocument/2006/relationships/slideLayout" Target="../slideLayouts/slideLayout2.xml"/><Relationship Id="rId16" Type="http://schemas.openxmlformats.org/officeDocument/2006/relationships/image" Target="../media/image59.wmf"/><Relationship Id="rId20" Type="http://schemas.openxmlformats.org/officeDocument/2006/relationships/image" Target="../media/image61.wmf"/><Relationship Id="rId1" Type="http://schemas.openxmlformats.org/officeDocument/2006/relationships/vmlDrawing" Target="../drawings/vmlDrawing10.vml"/><Relationship Id="rId6" Type="http://schemas.openxmlformats.org/officeDocument/2006/relationships/oleObject" Target="../embeddings/oleObject43.bin"/><Relationship Id="rId11" Type="http://schemas.openxmlformats.org/officeDocument/2006/relationships/oleObject" Target="../embeddings/oleObject45.bin"/><Relationship Id="rId5" Type="http://schemas.openxmlformats.org/officeDocument/2006/relationships/image" Target="../media/image12.png"/><Relationship Id="rId15" Type="http://schemas.openxmlformats.org/officeDocument/2006/relationships/oleObject" Target="../embeddings/oleObject47.bin"/><Relationship Id="rId10" Type="http://schemas.openxmlformats.org/officeDocument/2006/relationships/image" Target="../media/image56.wmf"/><Relationship Id="rId19" Type="http://schemas.openxmlformats.org/officeDocument/2006/relationships/oleObject" Target="../embeddings/oleObject49.bin"/><Relationship Id="rId4" Type="http://schemas.openxmlformats.org/officeDocument/2006/relationships/image" Target="../media/image54.png"/><Relationship Id="rId9" Type="http://schemas.openxmlformats.org/officeDocument/2006/relationships/oleObject" Target="../embeddings/oleObject44.bin"/><Relationship Id="rId14" Type="http://schemas.openxmlformats.org/officeDocument/2006/relationships/image" Target="../media/image58.wmf"/></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notesSlide" Target="../notesSlides/notesSlide15.xml"/><Relationship Id="rId7"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vmlDrawing" Target="../drawings/vmlDrawing11.vml"/><Relationship Id="rId11" Type="http://schemas.openxmlformats.org/officeDocument/2006/relationships/image" Target="../media/image63.png"/><Relationship Id="rId10" Type="http://schemas.openxmlformats.org/officeDocument/2006/relationships/image" Target="../media/image64.wmf"/><Relationship Id="rId4" Type="http://schemas.openxmlformats.org/officeDocument/2006/relationships/image" Target="../media/image54.png"/><Relationship Id="rId9" Type="http://schemas.openxmlformats.org/officeDocument/2006/relationships/oleObject" Target="../embeddings/oleObject50.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16.xml"/><Relationship Id="rId7"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vmlDrawing" Target="../drawings/vmlDrawing12.vml"/><Relationship Id="rId10" Type="http://schemas.openxmlformats.org/officeDocument/2006/relationships/image" Target="../media/image63.png"/><Relationship Id="rId4" Type="http://schemas.openxmlformats.org/officeDocument/2006/relationships/image" Target="../media/image54.png"/><Relationship Id="rId9" Type="http://schemas.openxmlformats.org/officeDocument/2006/relationships/image" Target="../media/image65.wmf"/></Relationships>
</file>

<file path=ppt/slides/_rels/slide17.xml.rels><?xml version="1.0" encoding="UTF-8" standalone="yes"?>
<Relationships xmlns="http://schemas.openxmlformats.org/package/2006/relationships"><Relationship Id="rId13" Type="http://schemas.openxmlformats.org/officeDocument/2006/relationships/image" Target="../media/image66.jpg"/><Relationship Id="rId3" Type="http://schemas.openxmlformats.org/officeDocument/2006/relationships/image" Target="../media/image54.png"/><Relationship Id="rId12" Type="http://schemas.openxmlformats.org/officeDocument/2006/relationships/image" Target="../media/image78.png"/><Relationship Id="rId17" Type="http://schemas.openxmlformats.org/officeDocument/2006/relationships/image" Target="../media/image73.png"/><Relationship Id="rId2" Type="http://schemas.openxmlformats.org/officeDocument/2006/relationships/notesSlide" Target="../notesSlides/notesSlide17.xml"/><Relationship Id="rId16" Type="http://schemas.openxmlformats.org/officeDocument/2006/relationships/image" Target="../media/image72.png"/><Relationship Id="rId1" Type="http://schemas.openxmlformats.org/officeDocument/2006/relationships/slideLayout" Target="../slideLayouts/slideLayout2.xml"/><Relationship Id="rId11" Type="http://schemas.openxmlformats.org/officeDocument/2006/relationships/image" Target="../media/image77.png"/><Relationship Id="rId5" Type="http://schemas.openxmlformats.org/officeDocument/2006/relationships/image" Target="../media/image69.png"/><Relationship Id="rId15" Type="http://schemas.openxmlformats.org/officeDocument/2006/relationships/image" Target="../media/image71.png"/><Relationship Id="rId4" Type="http://schemas.openxmlformats.org/officeDocument/2006/relationships/image" Target="../media/image21.png"/><Relationship Id="rId14" Type="http://schemas.openxmlformats.org/officeDocument/2006/relationships/image" Target="../media/image70.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19.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9.wmf"/><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0.wmf"/><Relationship Id="rId5" Type="http://schemas.openxmlformats.org/officeDocument/2006/relationships/image" Target="../media/image12.png"/><Relationship Id="rId10" Type="http://schemas.openxmlformats.org/officeDocument/2006/relationships/oleObject" Target="../embeddings/oleObject2.bin"/><Relationship Id="rId4" Type="http://schemas.openxmlformats.org/officeDocument/2006/relationships/image" Target="../media/image11.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4.xml"/><Relationship Id="rId7" Type="http://schemas.openxmlformats.org/officeDocument/2006/relationships/oleObject" Target="../embeddings/oleObject3.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png"/><Relationship Id="rId11" Type="http://schemas.openxmlformats.org/officeDocument/2006/relationships/oleObject" Target="../embeddings/oleObject5.bin"/><Relationship Id="rId5" Type="http://schemas.openxmlformats.org/officeDocument/2006/relationships/image" Target="../media/image13.png"/><Relationship Id="rId10" Type="http://schemas.openxmlformats.org/officeDocument/2006/relationships/image" Target="../media/image16.wmf"/><Relationship Id="rId4" Type="http://schemas.openxmlformats.org/officeDocument/2006/relationships/image" Target="../media/image11.png"/><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6.bin"/><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26.wmf"/><Relationship Id="rId18" Type="http://schemas.openxmlformats.org/officeDocument/2006/relationships/oleObject" Target="../embeddings/oleObject14.bin"/><Relationship Id="rId26" Type="http://schemas.openxmlformats.org/officeDocument/2006/relationships/oleObject" Target="../embeddings/oleObject19.bin"/><Relationship Id="rId3" Type="http://schemas.openxmlformats.org/officeDocument/2006/relationships/notesSlide" Target="../notesSlides/notesSlide7.xml"/><Relationship Id="rId21" Type="http://schemas.openxmlformats.org/officeDocument/2006/relationships/oleObject" Target="../embeddings/oleObject16.bin"/><Relationship Id="rId7" Type="http://schemas.openxmlformats.org/officeDocument/2006/relationships/oleObject" Target="../embeddings/oleObject9.bin"/><Relationship Id="rId12" Type="http://schemas.openxmlformats.org/officeDocument/2006/relationships/oleObject" Target="../embeddings/oleObject11.bin"/><Relationship Id="rId17" Type="http://schemas.openxmlformats.org/officeDocument/2006/relationships/image" Target="../media/image28.wmf"/><Relationship Id="rId25"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oleObject" Target="../embeddings/oleObject13.bin"/><Relationship Id="rId20" Type="http://schemas.openxmlformats.org/officeDocument/2006/relationships/oleObject" Target="../embeddings/oleObject15.bin"/><Relationship Id="rId29" Type="http://schemas.openxmlformats.org/officeDocument/2006/relationships/image" Target="../media/image33.wmf"/><Relationship Id="rId1" Type="http://schemas.openxmlformats.org/officeDocument/2006/relationships/vmlDrawing" Target="../drawings/vmlDrawing5.vml"/><Relationship Id="rId6" Type="http://schemas.openxmlformats.org/officeDocument/2006/relationships/image" Target="../media/image23.wmf"/><Relationship Id="rId11" Type="http://schemas.openxmlformats.org/officeDocument/2006/relationships/image" Target="../media/image34.emf"/><Relationship Id="rId24" Type="http://schemas.openxmlformats.org/officeDocument/2006/relationships/oleObject" Target="../embeddings/oleObject18.bin"/><Relationship Id="rId5" Type="http://schemas.openxmlformats.org/officeDocument/2006/relationships/oleObject" Target="../embeddings/oleObject8.bin"/><Relationship Id="rId15" Type="http://schemas.openxmlformats.org/officeDocument/2006/relationships/image" Target="../media/image27.wmf"/><Relationship Id="rId23" Type="http://schemas.openxmlformats.org/officeDocument/2006/relationships/image" Target="../media/image30.wmf"/><Relationship Id="rId28" Type="http://schemas.openxmlformats.org/officeDocument/2006/relationships/oleObject" Target="../embeddings/oleObject20.bin"/><Relationship Id="rId10" Type="http://schemas.openxmlformats.org/officeDocument/2006/relationships/image" Target="../media/image25.wmf"/><Relationship Id="rId19" Type="http://schemas.openxmlformats.org/officeDocument/2006/relationships/image" Target="../media/image29.wmf"/><Relationship Id="rId4" Type="http://schemas.openxmlformats.org/officeDocument/2006/relationships/image" Target="../media/image21.png"/><Relationship Id="rId9" Type="http://schemas.openxmlformats.org/officeDocument/2006/relationships/oleObject" Target="../embeddings/oleObject10.bin"/><Relationship Id="rId14" Type="http://schemas.openxmlformats.org/officeDocument/2006/relationships/oleObject" Target="../embeddings/oleObject12.bin"/><Relationship Id="rId22" Type="http://schemas.openxmlformats.org/officeDocument/2006/relationships/oleObject" Target="../embeddings/oleObject17.bin"/><Relationship Id="rId27" Type="http://schemas.openxmlformats.org/officeDocument/2006/relationships/image" Target="../media/image32.wmf"/><Relationship Id="rId30"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24.bin"/><Relationship Id="rId18" Type="http://schemas.openxmlformats.org/officeDocument/2006/relationships/image" Target="../media/image30.wmf"/><Relationship Id="rId26" Type="http://schemas.openxmlformats.org/officeDocument/2006/relationships/oleObject" Target="../embeddings/oleObject31.bin"/><Relationship Id="rId3" Type="http://schemas.openxmlformats.org/officeDocument/2006/relationships/notesSlide" Target="../notesSlides/notesSlide8.xml"/><Relationship Id="rId21" Type="http://schemas.openxmlformats.org/officeDocument/2006/relationships/oleObject" Target="../embeddings/oleObject29.bin"/><Relationship Id="rId7" Type="http://schemas.openxmlformats.org/officeDocument/2006/relationships/oleObject" Target="../embeddings/oleObject21.bin"/><Relationship Id="rId12" Type="http://schemas.openxmlformats.org/officeDocument/2006/relationships/image" Target="../media/image28.wmf"/><Relationship Id="rId17" Type="http://schemas.openxmlformats.org/officeDocument/2006/relationships/oleObject" Target="../embeddings/oleObject27.bin"/><Relationship Id="rId25" Type="http://schemas.openxmlformats.org/officeDocument/2006/relationships/image" Target="../media/image40.emf"/><Relationship Id="rId2" Type="http://schemas.openxmlformats.org/officeDocument/2006/relationships/slideLayout" Target="../slideLayouts/slideLayout2.xml"/><Relationship Id="rId16" Type="http://schemas.openxmlformats.org/officeDocument/2006/relationships/oleObject" Target="../embeddings/oleObject26.bin"/><Relationship Id="rId20" Type="http://schemas.openxmlformats.org/officeDocument/2006/relationships/image" Target="../media/image31.wmf"/><Relationship Id="rId29" Type="http://schemas.openxmlformats.org/officeDocument/2006/relationships/image" Target="../media/image36.wmf"/><Relationship Id="rId1" Type="http://schemas.openxmlformats.org/officeDocument/2006/relationships/vmlDrawing" Target="../drawings/vmlDrawing6.vml"/><Relationship Id="rId6" Type="http://schemas.openxmlformats.org/officeDocument/2006/relationships/image" Target="../media/image39.png"/><Relationship Id="rId11" Type="http://schemas.openxmlformats.org/officeDocument/2006/relationships/oleObject" Target="../embeddings/oleObject23.bin"/><Relationship Id="rId24" Type="http://schemas.openxmlformats.org/officeDocument/2006/relationships/image" Target="../media/image33.wmf"/><Relationship Id="rId5" Type="http://schemas.openxmlformats.org/officeDocument/2006/relationships/image" Target="../media/image38.png"/><Relationship Id="rId15" Type="http://schemas.openxmlformats.org/officeDocument/2006/relationships/oleObject" Target="../embeddings/oleObject25.bin"/><Relationship Id="rId23" Type="http://schemas.openxmlformats.org/officeDocument/2006/relationships/oleObject" Target="../embeddings/oleObject30.bin"/><Relationship Id="rId28" Type="http://schemas.openxmlformats.org/officeDocument/2006/relationships/oleObject" Target="../embeddings/oleObject32.bin"/><Relationship Id="rId10" Type="http://schemas.openxmlformats.org/officeDocument/2006/relationships/image" Target="../media/image27.wmf"/><Relationship Id="rId19" Type="http://schemas.openxmlformats.org/officeDocument/2006/relationships/oleObject" Target="../embeddings/oleObject28.bin"/><Relationship Id="rId31" Type="http://schemas.openxmlformats.org/officeDocument/2006/relationships/image" Target="../media/image37.wmf"/><Relationship Id="rId4" Type="http://schemas.openxmlformats.org/officeDocument/2006/relationships/image" Target="../media/image12.png"/><Relationship Id="rId9" Type="http://schemas.openxmlformats.org/officeDocument/2006/relationships/oleObject" Target="../embeddings/oleObject22.bin"/><Relationship Id="rId14" Type="http://schemas.openxmlformats.org/officeDocument/2006/relationships/image" Target="../media/image29.wmf"/><Relationship Id="rId22" Type="http://schemas.openxmlformats.org/officeDocument/2006/relationships/image" Target="../media/image32.wmf"/><Relationship Id="rId27" Type="http://schemas.openxmlformats.org/officeDocument/2006/relationships/image" Target="../media/image35.wmf"/><Relationship Id="rId30" Type="http://schemas.openxmlformats.org/officeDocument/2006/relationships/oleObject" Target="../embeddings/oleObject33.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48.png"/><Relationship Id="rId3" Type="http://schemas.openxmlformats.org/officeDocument/2006/relationships/notesSlide" Target="../notesSlides/notesSlide9.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4.bin"/><Relationship Id="rId11" Type="http://schemas.openxmlformats.org/officeDocument/2006/relationships/image" Target="../media/image43.wmf"/><Relationship Id="rId5" Type="http://schemas.openxmlformats.org/officeDocument/2006/relationships/image" Target="../media/image12.png"/><Relationship Id="rId10" Type="http://schemas.openxmlformats.org/officeDocument/2006/relationships/oleObject" Target="../embeddings/oleObject36.bin"/><Relationship Id="rId4" Type="http://schemas.openxmlformats.org/officeDocument/2006/relationships/image" Target="../media/image22.png"/><Relationship Id="rId9" Type="http://schemas.openxmlformats.org/officeDocument/2006/relationships/image" Target="../media/image42.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08612" y="2362201"/>
            <a:ext cx="6019799" cy="1139638"/>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0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111" b="20626"/>
          <a:stretch/>
        </p:blipFill>
        <p:spPr bwMode="auto">
          <a:xfrm>
            <a:off x="4875212" y="1600200"/>
            <a:ext cx="5038016" cy="732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3212" y="2409825"/>
            <a:ext cx="1300176" cy="1309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404" r="3667" b="19464"/>
          <a:stretch/>
        </p:blipFill>
        <p:spPr bwMode="auto">
          <a:xfrm>
            <a:off x="5561011" y="2506204"/>
            <a:ext cx="5724570" cy="85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5761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9387" y="682695"/>
            <a:ext cx="11620500" cy="2181115"/>
            <a:chOff x="179387" y="682695"/>
            <a:chExt cx="11620500" cy="2181115"/>
          </a:xfrm>
        </p:grpSpPr>
        <p:sp>
          <p:nvSpPr>
            <p:cNvPr id="22" name="Rounded Rectangle 21"/>
            <p:cNvSpPr/>
            <p:nvPr/>
          </p:nvSpPr>
          <p:spPr>
            <a:xfrm>
              <a:off x="1970087" y="682695"/>
              <a:ext cx="9829800" cy="2181115"/>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7" y="730426"/>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42009" y="1266339"/>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2</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7"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18639" y="903274"/>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09786" y="709396"/>
              <a:ext cx="9448800" cy="2154414"/>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Để nghiên cứu mối liên quan giữa thói quen hút thuốc lá với bệnh viêm phổi, nhà nghiên cứu chọn một nhóm 5 000 người đàn ông. Với mỗi người trong nhóm, nhà nghiên cứu kiểm tra xem họ có nghiện thuốc lá và có bị viêm phổi hay không. Kết quả được thống kê trong bảng </a:t>
              </a:r>
              <a:r>
                <a:rPr lang="vi-VN" sz="2200" b="1" smtClean="0">
                  <a:latin typeface="Arial" pitchFamily="34" charset="0"/>
                  <a:cs typeface="Arial" pitchFamily="34" charset="0"/>
                </a:rPr>
                <a:t>sau</a:t>
              </a:r>
              <a:r>
                <a:rPr lang="en-US" sz="2200" b="1" smtClean="0">
                  <a:latin typeface="Arial" pitchFamily="34" charset="0"/>
                  <a:cs typeface="Arial" pitchFamily="34" charset="0"/>
                </a:rPr>
                <a:t>.</a:t>
              </a:r>
              <a:r>
                <a:rPr lang="vi-VN" sz="2200" b="1" smtClean="0">
                  <a:latin typeface="Arial" pitchFamily="34" charset="0"/>
                  <a:cs typeface="Arial" pitchFamily="34" charset="0"/>
                </a:rPr>
                <a:t>Từ </a:t>
              </a:r>
              <a:r>
                <a:rPr lang="vi-VN" sz="2200" b="1">
                  <a:latin typeface="Arial" pitchFamily="34" charset="0"/>
                  <a:cs typeface="Arial" pitchFamily="34" charset="0"/>
                </a:rPr>
                <a:t>bảng thống kê </a:t>
              </a:r>
              <a:r>
                <a:rPr lang="en-US" sz="2200" b="1" smtClean="0">
                  <a:latin typeface="Arial" pitchFamily="34" charset="0"/>
                  <a:cs typeface="Arial" pitchFamily="34" charset="0"/>
                </a:rPr>
                <a:t>đó</a:t>
              </a:r>
              <a:r>
                <a:rPr lang="vi-VN" sz="2200" b="1" smtClean="0">
                  <a:latin typeface="Arial" pitchFamily="34" charset="0"/>
                  <a:cs typeface="Arial" pitchFamily="34" charset="0"/>
                </a:rPr>
                <a:t>, </a:t>
              </a:r>
              <a:r>
                <a:rPr lang="vi-VN" sz="2200" b="1">
                  <a:latin typeface="Arial" pitchFamily="34" charset="0"/>
                  <a:cs typeface="Arial" pitchFamily="34" charset="0"/>
                </a:rPr>
                <a:t>hãy chứng tỏ rằng việc nghiện thuốc lá và mắc bệnh viêm phổi có liên quan với nhau</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grpSp>
      <p:pic>
        <p:nvPicPr>
          <p:cNvPr id="24" name="Picture 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2212" y="298132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447212" y="3352456"/>
            <a:ext cx="6104399" cy="430887"/>
          </a:xfrm>
          <a:prstGeom prst="rect">
            <a:avLst/>
          </a:prstGeom>
          <a:noFill/>
        </p:spPr>
        <p:txBody>
          <a:bodyPr wrap="square" rtlCol="0">
            <a:spAutoFit/>
          </a:bodyPr>
          <a:lstStyle/>
          <a:p>
            <a:pPr marL="342900" indent="-342900">
              <a:buFont typeface="Wingdings" pitchFamily="2" charset="2"/>
              <a:buChar char="v"/>
            </a:pPr>
            <a:r>
              <a:rPr lang="vi-VN" sz="2200" b="1">
                <a:latin typeface="Arial" pitchFamily="34" charset="0"/>
                <a:cs typeface="Arial" pitchFamily="34" charset="0"/>
              </a:rPr>
              <a:t>Chọn ngẫu nhiên một người đàn ông</a:t>
            </a:r>
            <a:endParaRPr lang="el-GR" sz="2200" b="1">
              <a:latin typeface="Arial" pitchFamily="34" charset="0"/>
              <a:cs typeface="Arial" pitchFamily="34" charset="0"/>
            </a:endParaRPr>
          </a:p>
        </p:txBody>
      </p:sp>
      <p:sp>
        <p:nvSpPr>
          <p:cNvPr id="37" name="TextBox 36"/>
          <p:cNvSpPr txBox="1"/>
          <p:nvPr/>
        </p:nvSpPr>
        <p:spPr>
          <a:xfrm>
            <a:off x="447212" y="3783343"/>
            <a:ext cx="6366486" cy="769441"/>
          </a:xfrm>
          <a:prstGeom prst="rect">
            <a:avLst/>
          </a:prstGeom>
          <a:noFill/>
        </p:spPr>
        <p:txBody>
          <a:bodyPr wrap="square" rtlCol="0">
            <a:spAutoFit/>
          </a:bodyPr>
          <a:lstStyle/>
          <a:p>
            <a:r>
              <a:rPr lang="vi-VN" sz="2200" b="1">
                <a:latin typeface="Arial" pitchFamily="34" charset="0"/>
                <a:cs typeface="Arial" pitchFamily="34" charset="0"/>
              </a:rPr>
              <a:t>Gọi </a:t>
            </a:r>
            <a:r>
              <a:rPr lang="vi-VN" sz="2200" b="1">
                <a:solidFill>
                  <a:srgbClr val="C00000"/>
                </a:solidFill>
                <a:latin typeface="Arial" pitchFamily="34" charset="0"/>
                <a:cs typeface="Arial" pitchFamily="34" charset="0"/>
              </a:rPr>
              <a:t>A</a:t>
            </a:r>
            <a:r>
              <a:rPr lang="vi-VN" sz="2200" b="1">
                <a:latin typeface="Arial" pitchFamily="34" charset="0"/>
                <a:cs typeface="Arial" pitchFamily="34" charset="0"/>
              </a:rPr>
              <a:t> là biến cố “Người đó nghiện thuốc lá”, </a:t>
            </a:r>
            <a:r>
              <a:rPr lang="vi-VN" sz="2200" b="1">
                <a:solidFill>
                  <a:srgbClr val="C00000"/>
                </a:solidFill>
                <a:latin typeface="Arial" pitchFamily="34" charset="0"/>
                <a:cs typeface="Arial" pitchFamily="34" charset="0"/>
              </a:rPr>
              <a:t>B</a:t>
            </a:r>
            <a:r>
              <a:rPr lang="vi-VN" sz="2200" b="1">
                <a:latin typeface="Arial" pitchFamily="34" charset="0"/>
                <a:cs typeface="Arial" pitchFamily="34" charset="0"/>
              </a:rPr>
              <a:t> là biến cố “Người đó mắc bệnh viêm phổi”</a:t>
            </a:r>
            <a:r>
              <a:rPr lang="en-US" sz="2200" b="1">
                <a:latin typeface="Arial" pitchFamily="34" charset="0"/>
                <a:cs typeface="Arial" pitchFamily="34" charset="0"/>
              </a:rPr>
              <a:t>.</a:t>
            </a:r>
            <a:endParaRPr lang="vi-VN" sz="2200" b="1">
              <a:latin typeface="Arial" pitchFamily="34" charset="0"/>
              <a:cs typeface="Arial"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820899518"/>
              </p:ext>
            </p:extLst>
          </p:nvPr>
        </p:nvGraphicFramePr>
        <p:xfrm>
          <a:off x="1695746" y="4955096"/>
          <a:ext cx="3260148" cy="819727"/>
        </p:xfrm>
        <a:graphic>
          <a:graphicData uri="http://schemas.openxmlformats.org/presentationml/2006/ole">
            <mc:AlternateContent xmlns:mc="http://schemas.openxmlformats.org/markup-compatibility/2006">
              <mc:Choice xmlns:v="urn:schemas-microsoft-com:vml" Requires="v">
                <p:oleObj spid="_x0000_s58560" name="Equation" r:id="rId7" imgW="1676160" imgH="419040" progId="Equation.DSMT4">
                  <p:embed/>
                </p:oleObj>
              </mc:Choice>
              <mc:Fallback>
                <p:oleObj name="Equation" r:id="rId7" imgW="1676160" imgH="419040" progId="Equation.DSMT4">
                  <p:embed/>
                  <p:pic>
                    <p:nvPicPr>
                      <p:cNvPr id="0" name="Object 32"/>
                      <p:cNvPicPr>
                        <a:picLocks noChangeAspect="1" noChangeArrowheads="1"/>
                      </p:cNvPicPr>
                      <p:nvPr/>
                    </p:nvPicPr>
                    <p:blipFill>
                      <a:blip r:embed="rId8"/>
                      <a:srcRect/>
                      <a:stretch>
                        <a:fillRect/>
                      </a:stretch>
                    </p:blipFill>
                    <p:spPr bwMode="auto">
                      <a:xfrm>
                        <a:off x="1695746" y="4955096"/>
                        <a:ext cx="3260148" cy="81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AutoShape 4"/>
          <p:cNvSpPr>
            <a:spLocks noChangeArrowheads="1"/>
          </p:cNvSpPr>
          <p:nvPr/>
        </p:nvSpPr>
        <p:spPr bwMode="gray">
          <a:xfrm>
            <a:off x="447213" y="95249"/>
            <a:ext cx="2446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VẬN DỤNG .</a:t>
            </a:r>
            <a:endParaRPr lang="vi-VN" sz="1900" b="1">
              <a:solidFill>
                <a:schemeClr val="bg1"/>
              </a:solidFill>
              <a:latin typeface="Arial" pitchFamily="34" charset="0"/>
              <a:cs typeface="Arial" pitchFamily="34" charset="0"/>
            </a:endParaRPr>
          </a:p>
        </p:txBody>
      </p:sp>
      <p:pic>
        <p:nvPicPr>
          <p:cNvPr id="58502" name="Picture 134"/>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102473" y="3032610"/>
            <a:ext cx="4648201" cy="107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483724" y="4552784"/>
            <a:ext cx="10868488" cy="430887"/>
          </a:xfrm>
          <a:prstGeom prst="rect">
            <a:avLst/>
          </a:prstGeom>
          <a:noFill/>
        </p:spPr>
        <p:txBody>
          <a:bodyPr wrap="square" rtlCol="0">
            <a:spAutoFit/>
          </a:bodyPr>
          <a:lstStyle/>
          <a:p>
            <a:r>
              <a:rPr lang="vi-VN" sz="2200" b="1">
                <a:latin typeface="Arial" pitchFamily="34" charset="0"/>
                <a:cs typeface="Arial" pitchFamily="34" charset="0"/>
              </a:rPr>
              <a:t>Khi đó, </a:t>
            </a:r>
            <a:r>
              <a:rPr lang="vi-VN" sz="2200" b="1">
                <a:solidFill>
                  <a:srgbClr val="C00000"/>
                </a:solidFill>
                <a:latin typeface="Arial" pitchFamily="34" charset="0"/>
                <a:cs typeface="Arial" pitchFamily="34" charset="0"/>
              </a:rPr>
              <a:t>AB</a:t>
            </a:r>
            <a:r>
              <a:rPr lang="vi-VN" sz="2200" b="1">
                <a:latin typeface="Arial" pitchFamily="34" charset="0"/>
                <a:cs typeface="Arial" pitchFamily="34" charset="0"/>
              </a:rPr>
              <a:t> là biến cố “Người đó nghiện thuốc lá và mắc bệnh viêm phổi</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43" name="TextBox 42"/>
          <p:cNvSpPr txBox="1"/>
          <p:nvPr/>
        </p:nvSpPr>
        <p:spPr>
          <a:xfrm>
            <a:off x="483724" y="5131713"/>
            <a:ext cx="1175510" cy="430887"/>
          </a:xfrm>
          <a:prstGeom prst="rect">
            <a:avLst/>
          </a:prstGeom>
          <a:noFill/>
        </p:spPr>
        <p:txBody>
          <a:bodyPr wrap="square" rtlCol="0">
            <a:spAutoFit/>
          </a:bodyPr>
          <a:lstStyle/>
          <a:p>
            <a:r>
              <a:rPr lang="en-US" sz="2200" b="1" smtClean="0">
                <a:latin typeface="Arial" pitchFamily="34" charset="0"/>
                <a:cs typeface="Arial" pitchFamily="34" charset="0"/>
              </a:rPr>
              <a:t>Ta có : </a:t>
            </a:r>
            <a:endParaRPr lang="vi-VN" sz="2200" b="1">
              <a:latin typeface="Arial" pitchFamily="34" charset="0"/>
              <a:cs typeface="Arial" pitchFamily="34" charset="0"/>
            </a:endParaRPr>
          </a:p>
        </p:txBody>
      </p:sp>
      <p:graphicFrame>
        <p:nvGraphicFramePr>
          <p:cNvPr id="44" name="Object 43"/>
          <p:cNvGraphicFramePr>
            <a:graphicFrameLocks noChangeAspect="1"/>
          </p:cNvGraphicFramePr>
          <p:nvPr>
            <p:extLst>
              <p:ext uri="{D42A27DB-BD31-4B8C-83A1-F6EECF244321}">
                <p14:modId xmlns:p14="http://schemas.microsoft.com/office/powerpoint/2010/main" val="470202137"/>
              </p:ext>
            </p:extLst>
          </p:nvPr>
        </p:nvGraphicFramePr>
        <p:xfrm>
          <a:off x="5170635" y="4974146"/>
          <a:ext cx="3286125" cy="819150"/>
        </p:xfrm>
        <a:graphic>
          <a:graphicData uri="http://schemas.openxmlformats.org/presentationml/2006/ole">
            <mc:AlternateContent xmlns:mc="http://schemas.openxmlformats.org/markup-compatibility/2006">
              <mc:Choice xmlns:v="urn:schemas-microsoft-com:vml" Requires="v">
                <p:oleObj spid="_x0000_s58561" name="Equation" r:id="rId11" imgW="1688760" imgH="419040" progId="Equation.DSMT4">
                  <p:embed/>
                </p:oleObj>
              </mc:Choice>
              <mc:Fallback>
                <p:oleObj name="Equation" r:id="rId11" imgW="1688760" imgH="419040" progId="Equation.DSMT4">
                  <p:embed/>
                  <p:pic>
                    <p:nvPicPr>
                      <p:cNvPr id="0" name=""/>
                      <p:cNvPicPr>
                        <a:picLocks noChangeAspect="1" noChangeArrowheads="1"/>
                      </p:cNvPicPr>
                      <p:nvPr/>
                    </p:nvPicPr>
                    <p:blipFill>
                      <a:blip r:embed="rId12"/>
                      <a:srcRect/>
                      <a:stretch>
                        <a:fillRect/>
                      </a:stretch>
                    </p:blipFill>
                    <p:spPr bwMode="auto">
                      <a:xfrm>
                        <a:off x="5170635" y="4974146"/>
                        <a:ext cx="32861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173240533"/>
              </p:ext>
            </p:extLst>
          </p:nvPr>
        </p:nvGraphicFramePr>
        <p:xfrm>
          <a:off x="8685212" y="5199114"/>
          <a:ext cx="3260725" cy="396875"/>
        </p:xfrm>
        <a:graphic>
          <a:graphicData uri="http://schemas.openxmlformats.org/presentationml/2006/ole">
            <mc:AlternateContent xmlns:mc="http://schemas.openxmlformats.org/markup-compatibility/2006">
              <mc:Choice xmlns:v="urn:schemas-microsoft-com:vml" Requires="v">
                <p:oleObj spid="_x0000_s58562" name="Equation" r:id="rId13" imgW="1676160" imgH="203040" progId="Equation.DSMT4">
                  <p:embed/>
                </p:oleObj>
              </mc:Choice>
              <mc:Fallback>
                <p:oleObj name="Equation" r:id="rId13" imgW="1676160" imgH="203040" progId="Equation.DSMT4">
                  <p:embed/>
                  <p:pic>
                    <p:nvPicPr>
                      <p:cNvPr id="0" name=""/>
                      <p:cNvPicPr>
                        <a:picLocks noChangeAspect="1" noChangeArrowheads="1"/>
                      </p:cNvPicPr>
                      <p:nvPr/>
                    </p:nvPicPr>
                    <p:blipFill>
                      <a:blip r:embed="rId14"/>
                      <a:srcRect/>
                      <a:stretch>
                        <a:fillRect/>
                      </a:stretch>
                    </p:blipFill>
                    <p:spPr bwMode="auto">
                      <a:xfrm>
                        <a:off x="8685212" y="5199114"/>
                        <a:ext cx="326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TextBox 45"/>
          <p:cNvSpPr txBox="1"/>
          <p:nvPr/>
        </p:nvSpPr>
        <p:spPr>
          <a:xfrm>
            <a:off x="483724" y="5867400"/>
            <a:ext cx="1724488" cy="430887"/>
          </a:xfrm>
          <a:prstGeom prst="rect">
            <a:avLst/>
          </a:prstGeom>
          <a:noFill/>
        </p:spPr>
        <p:txBody>
          <a:bodyPr wrap="square" rtlCol="0">
            <a:spAutoFit/>
          </a:bodyPr>
          <a:lstStyle/>
          <a:p>
            <a:r>
              <a:rPr lang="en-US" sz="2200" b="1" smtClean="0">
                <a:latin typeface="Arial" pitchFamily="34" charset="0"/>
                <a:cs typeface="Arial" pitchFamily="34" charset="0"/>
              </a:rPr>
              <a:t>Mặt khác :</a:t>
            </a:r>
            <a:endParaRPr lang="vi-VN" sz="2200" b="1">
              <a:latin typeface="Arial" pitchFamily="34" charset="0"/>
              <a:cs typeface="Arial" pitchFamily="34" charset="0"/>
            </a:endParaRPr>
          </a:p>
        </p:txBody>
      </p:sp>
      <p:graphicFrame>
        <p:nvGraphicFramePr>
          <p:cNvPr id="47" name="Object 46"/>
          <p:cNvGraphicFramePr>
            <a:graphicFrameLocks noChangeAspect="1"/>
          </p:cNvGraphicFramePr>
          <p:nvPr>
            <p:extLst>
              <p:ext uri="{D42A27DB-BD31-4B8C-83A1-F6EECF244321}">
                <p14:modId xmlns:p14="http://schemas.microsoft.com/office/powerpoint/2010/main" val="3411988341"/>
              </p:ext>
            </p:extLst>
          </p:nvPr>
        </p:nvGraphicFramePr>
        <p:xfrm>
          <a:off x="2159000" y="5673725"/>
          <a:ext cx="2965450" cy="817563"/>
        </p:xfrm>
        <a:graphic>
          <a:graphicData uri="http://schemas.openxmlformats.org/presentationml/2006/ole">
            <mc:AlternateContent xmlns:mc="http://schemas.openxmlformats.org/markup-compatibility/2006">
              <mc:Choice xmlns:v="urn:schemas-microsoft-com:vml" Requires="v">
                <p:oleObj spid="_x0000_s58563" name="Equation" r:id="rId15" imgW="1523880" imgH="419040" progId="Equation.DSMT4">
                  <p:embed/>
                </p:oleObj>
              </mc:Choice>
              <mc:Fallback>
                <p:oleObj name="Equation" r:id="rId15" imgW="1523880" imgH="419040" progId="Equation.DSMT4">
                  <p:embed/>
                  <p:pic>
                    <p:nvPicPr>
                      <p:cNvPr id="0" name=""/>
                      <p:cNvPicPr>
                        <a:picLocks noChangeAspect="1" noChangeArrowheads="1"/>
                      </p:cNvPicPr>
                      <p:nvPr/>
                    </p:nvPicPr>
                    <p:blipFill>
                      <a:blip r:embed="rId16"/>
                      <a:srcRect/>
                      <a:stretch>
                        <a:fillRect/>
                      </a:stretch>
                    </p:blipFill>
                    <p:spPr bwMode="auto">
                      <a:xfrm>
                        <a:off x="2159000" y="5673725"/>
                        <a:ext cx="296545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 name="TextBox 47"/>
          <p:cNvSpPr txBox="1"/>
          <p:nvPr/>
        </p:nvSpPr>
        <p:spPr>
          <a:xfrm>
            <a:off x="5347822" y="5879187"/>
            <a:ext cx="6309190" cy="430887"/>
          </a:xfrm>
          <a:prstGeom prst="rect">
            <a:avLst/>
          </a:prstGeom>
          <a:noFill/>
        </p:spPr>
        <p:txBody>
          <a:bodyPr wrap="square" rtlCol="0">
            <a:spAutoFit/>
          </a:bodyPr>
          <a:lstStyle/>
          <a:p>
            <a:r>
              <a:rPr lang="en-US" sz="2200" b="1" smtClean="0">
                <a:latin typeface="Arial" pitchFamily="34" charset="0"/>
                <a:cs typeface="Arial" pitchFamily="34" charset="0"/>
              </a:rPr>
              <a:t>Nên 2 biến cố A và B không độc lập</a:t>
            </a:r>
            <a:endParaRPr lang="vi-VN" sz="2200" b="1">
              <a:latin typeface="Arial" pitchFamily="34" charset="0"/>
              <a:cs typeface="Arial" pitchFamily="34" charset="0"/>
            </a:endParaRPr>
          </a:p>
        </p:txBody>
      </p:sp>
      <p:sp>
        <p:nvSpPr>
          <p:cNvPr id="49" name="TextBox 48"/>
          <p:cNvSpPr txBox="1"/>
          <p:nvPr/>
        </p:nvSpPr>
        <p:spPr>
          <a:xfrm>
            <a:off x="483724" y="6400800"/>
            <a:ext cx="11173288" cy="430887"/>
          </a:xfrm>
          <a:prstGeom prst="rect">
            <a:avLst/>
          </a:prstGeom>
          <a:noFill/>
        </p:spPr>
        <p:txBody>
          <a:bodyPr wrap="square" rtlCol="0">
            <a:spAutoFit/>
          </a:bodyPr>
          <a:lstStyle/>
          <a:p>
            <a:r>
              <a:rPr lang="en-US" sz="2200" b="1">
                <a:latin typeface="Arial" pitchFamily="34" charset="0"/>
                <a:cs typeface="Arial" pitchFamily="34" charset="0"/>
              </a:rPr>
              <a:t>Vậy việc nghiện thuốc lá và mắc bệnh viêm phổi có liên quan với nhau</a:t>
            </a:r>
            <a:r>
              <a:rPr lang="en-US" sz="2200" b="1" smtClean="0">
                <a:latin typeface="Arial" pitchFamily="34" charset="0"/>
                <a:cs typeface="Arial" pitchFamily="34" charset="0"/>
              </a:rPr>
              <a:t>.</a:t>
            </a:r>
            <a:endParaRPr lang="en-US" sz="2200" b="1">
              <a:latin typeface="Arial" pitchFamily="34" charset="0"/>
              <a:cs typeface="Arial" pitchFamily="34" charset="0"/>
            </a:endParaRPr>
          </a:p>
        </p:txBody>
      </p:sp>
    </p:spTree>
    <p:extLst>
      <p:ext uri="{BB962C8B-B14F-4D97-AF65-F5344CB8AC3E}">
        <p14:creationId xmlns:p14="http://schemas.microsoft.com/office/powerpoint/2010/main" val="15066403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502"/>
                                        </p:tgtEl>
                                        <p:attrNameLst>
                                          <p:attrName>style.visibility</p:attrName>
                                        </p:attrNameLst>
                                      </p:cBhvr>
                                      <p:to>
                                        <p:strVal val="visible"/>
                                      </p:to>
                                    </p:set>
                                    <p:animEffect transition="in" filter="wipe(left)">
                                      <p:cBhvr>
                                        <p:cTn id="7" dur="500"/>
                                        <p:tgtEl>
                                          <p:spTgt spid="585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left)">
                                      <p:cBhvr>
                                        <p:cTn id="31" dur="500"/>
                                        <p:tgtEl>
                                          <p:spTgt spid="43"/>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left)">
                                      <p:cBhvr>
                                        <p:cTn id="45" dur="500"/>
                                        <p:tgtEl>
                                          <p:spTgt spid="4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left)">
                                      <p:cBhvr>
                                        <p:cTn id="50" dur="500"/>
                                        <p:tgtEl>
                                          <p:spTgt spid="46"/>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left)">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P spid="32" grpId="0"/>
      <p:bldP spid="43" grpId="0"/>
      <p:bldP spid="46" grpId="0"/>
      <p:bldP spid="48"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7812" y="1447800"/>
            <a:ext cx="7182151" cy="368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2396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61925"/>
            <a:ext cx="9837881" cy="1619827"/>
          </a:xfrm>
          <a:prstGeom prst="roundRect">
            <a:avLst>
              <a:gd name="adj" fmla="val 4429"/>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360612" y="304800"/>
                <a:ext cx="9448799"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hai biến cố A và B là hai biến cố xung khắc với </a:t>
                </a:r>
                <a14:m>
                  <m:oMath xmlns:m="http://schemas.openxmlformats.org/officeDocument/2006/math">
                    <m:r>
                      <a:rPr lang="vi-VN" sz="2600" b="1" i="1" smtClean="0">
                        <a:latin typeface="Cambria Math"/>
                        <a:cs typeface="Arial" pitchFamily="34" charset="0"/>
                      </a:rPr>
                      <m:t>𝑷</m:t>
                    </m:r>
                    <m:r>
                      <a:rPr lang="vi-VN" sz="2600" b="1" i="1" smtClean="0">
                        <a:latin typeface="Cambria Math"/>
                        <a:cs typeface="Arial" pitchFamily="34" charset="0"/>
                      </a:rPr>
                      <m:t>(</m:t>
                    </m:r>
                    <m:r>
                      <a:rPr lang="vi-VN" sz="2600" b="1" i="1" smtClean="0">
                        <a:latin typeface="Cambria Math"/>
                        <a:cs typeface="Arial" pitchFamily="34" charset="0"/>
                      </a:rPr>
                      <m:t>𝑨</m:t>
                    </m:r>
                    <m:r>
                      <a:rPr lang="vi-VN" sz="2600" b="1" i="1" smtClean="0">
                        <a:latin typeface="Cambria Math"/>
                        <a:cs typeface="Arial" pitchFamily="34" charset="0"/>
                      </a:rPr>
                      <m:t>) &gt; </m:t>
                    </m:r>
                    <m:r>
                      <a:rPr lang="vi-VN" sz="2600" b="1" i="1" smtClean="0">
                        <a:latin typeface="Cambria Math"/>
                        <a:cs typeface="Arial" pitchFamily="34" charset="0"/>
                      </a:rPr>
                      <m:t>𝟎</m:t>
                    </m:r>
                    <m:r>
                      <a:rPr lang="vi-VN" sz="2600" b="1" i="1" smtClean="0">
                        <a:latin typeface="Cambria Math"/>
                        <a:cs typeface="Arial" pitchFamily="34" charset="0"/>
                      </a:rPr>
                      <m:t>, </m:t>
                    </m:r>
                    <m:r>
                      <a:rPr lang="vi-VN" sz="2600" b="1" i="1" smtClean="0">
                        <a:latin typeface="Cambria Math"/>
                        <a:cs typeface="Arial" pitchFamily="34" charset="0"/>
                      </a:rPr>
                      <m:t>𝑷</m:t>
                    </m:r>
                    <m:r>
                      <a:rPr lang="vi-VN" sz="2600" b="1" i="1" smtClean="0">
                        <a:latin typeface="Cambria Math"/>
                        <a:cs typeface="Arial" pitchFamily="34" charset="0"/>
                      </a:rPr>
                      <m:t>(</m:t>
                    </m:r>
                    <m:r>
                      <a:rPr lang="vi-VN" sz="2600" b="1" i="1" smtClean="0">
                        <a:latin typeface="Cambria Math"/>
                        <a:cs typeface="Arial" pitchFamily="34" charset="0"/>
                      </a:rPr>
                      <m:t>𝑩</m:t>
                    </m:r>
                    <m:r>
                      <a:rPr lang="vi-VN" sz="2600" b="1" i="1" smtClean="0">
                        <a:latin typeface="Cambria Math"/>
                        <a:cs typeface="Arial" pitchFamily="34" charset="0"/>
                      </a:rPr>
                      <m:t>) &gt; </m:t>
                    </m:r>
                    <m:r>
                      <a:rPr lang="vi-VN" sz="2600" b="1" i="1" smtClean="0">
                        <a:latin typeface="Cambria Math"/>
                        <a:cs typeface="Arial" pitchFamily="34" charset="0"/>
                      </a:rPr>
                      <m:t>𝟎</m:t>
                    </m:r>
                    <m:r>
                      <a:rPr lang="vi-VN" sz="2600" b="1" i="1">
                        <a:latin typeface="Cambria Math"/>
                        <a:cs typeface="Arial" pitchFamily="34" charset="0"/>
                      </a:rPr>
                      <m:t>. </m:t>
                    </m:r>
                  </m:oMath>
                </a14:m>
                <a:endParaRPr lang="en-US" sz="2600" b="1" smtClean="0">
                  <a:latin typeface="Arial" pitchFamily="34" charset="0"/>
                  <a:cs typeface="Arial" pitchFamily="34" charset="0"/>
                </a:endParaRPr>
              </a:p>
              <a:p>
                <a:r>
                  <a:rPr lang="vi-VN" sz="2600" b="1" smtClean="0">
                    <a:latin typeface="Arial" pitchFamily="34" charset="0"/>
                    <a:cs typeface="Arial" pitchFamily="34" charset="0"/>
                  </a:rPr>
                  <a:t>Chứng </a:t>
                </a:r>
                <a:r>
                  <a:rPr lang="vi-VN" sz="2600" b="1">
                    <a:latin typeface="Arial" pitchFamily="34" charset="0"/>
                    <a:cs typeface="Arial" pitchFamily="34" charset="0"/>
                  </a:rPr>
                  <a:t>tỏ rằng hai biến cố A và B không độc lập</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60612" y="304800"/>
                <a:ext cx="9448799" cy="1323417"/>
              </a:xfrm>
              <a:prstGeom prst="rect">
                <a:avLst/>
              </a:prstGeom>
              <a:blipFill rotWithShape="1">
                <a:blip r:embed="rId4"/>
                <a:stretch>
                  <a:fillRect l="-774" t="-3226" b="-9217"/>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2140" y="457200"/>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8.11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08612"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2238230" y="2357735"/>
            <a:ext cx="7208982" cy="461665"/>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Hai biến cố A và B xung khắc khi và chỉ </a:t>
            </a:r>
            <a:r>
              <a:rPr lang="vi-VN" b="1" smtClean="0">
                <a:latin typeface="Arial" pitchFamily="34" charset="0"/>
                <a:cs typeface="Arial" pitchFamily="34" charset="0"/>
              </a:rPr>
              <a:t>khi</a:t>
            </a:r>
            <a:endParaRPr lang="vi-VN" b="1">
              <a:latin typeface="Arial" pitchFamily="34" charset="0"/>
              <a:cs typeface="Arial" pitchFamily="34"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3527454350"/>
              </p:ext>
            </p:extLst>
          </p:nvPr>
        </p:nvGraphicFramePr>
        <p:xfrm>
          <a:off x="4351193" y="2895600"/>
          <a:ext cx="3429000" cy="434975"/>
        </p:xfrm>
        <a:graphic>
          <a:graphicData uri="http://schemas.openxmlformats.org/presentationml/2006/ole">
            <mc:AlternateContent xmlns:mc="http://schemas.openxmlformats.org/markup-compatibility/2006">
              <mc:Choice xmlns:v="urn:schemas-microsoft-com:vml" Requires="v">
                <p:oleObj spid="_x0000_s39076" name="Equation" r:id="rId7" imgW="1600200" imgH="203040" progId="Equation.DSMT4">
                  <p:embed/>
                </p:oleObj>
              </mc:Choice>
              <mc:Fallback>
                <p:oleObj name="Equation" r:id="rId7" imgW="1600200" imgH="203040" progId="Equation.DSMT4">
                  <p:embed/>
                  <p:pic>
                    <p:nvPicPr>
                      <p:cNvPr id="0" name=""/>
                      <p:cNvPicPr/>
                      <p:nvPr/>
                    </p:nvPicPr>
                    <p:blipFill>
                      <a:blip r:embed="rId8"/>
                      <a:stretch>
                        <a:fillRect/>
                      </a:stretch>
                    </p:blipFill>
                    <p:spPr>
                      <a:xfrm>
                        <a:off x="4351193" y="2895600"/>
                        <a:ext cx="3429000" cy="4349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2" name="TextBox 21"/>
              <p:cNvSpPr txBox="1"/>
              <p:nvPr/>
            </p:nvSpPr>
            <p:spPr>
              <a:xfrm>
                <a:off x="2587480" y="3424535"/>
                <a:ext cx="7208982" cy="461665"/>
              </a:xfrm>
              <a:prstGeom prst="rect">
                <a:avLst/>
              </a:prstGeom>
              <a:noFill/>
            </p:spPr>
            <p:txBody>
              <a:bodyPr wrap="square" rtlCol="0">
                <a:spAutoFit/>
              </a:bodyPr>
              <a:lstStyle/>
              <a:p>
                <a:pPr algn="just"/>
                <a:r>
                  <a:rPr lang="en-US" b="1" smtClean="0">
                    <a:latin typeface="Arial" pitchFamily="34" charset="0"/>
                    <a:cs typeface="Arial" pitchFamily="34" charset="0"/>
                  </a:rPr>
                  <a:t>Vì </a:t>
                </a:r>
                <a14:m>
                  <m:oMath xmlns:m="http://schemas.openxmlformats.org/officeDocument/2006/math">
                    <m:r>
                      <a:rPr lang="vi-VN" b="1" i="1">
                        <a:latin typeface="Cambria Math"/>
                        <a:cs typeface="Arial" pitchFamily="34" charset="0"/>
                      </a:rPr>
                      <m:t>𝑷</m:t>
                    </m:r>
                    <m:r>
                      <a:rPr lang="vi-VN" b="1" i="1">
                        <a:latin typeface="Cambria Math"/>
                        <a:cs typeface="Arial" pitchFamily="34" charset="0"/>
                      </a:rPr>
                      <m:t>(</m:t>
                    </m:r>
                    <m:r>
                      <a:rPr lang="vi-VN" b="1" i="1">
                        <a:latin typeface="Cambria Math"/>
                        <a:cs typeface="Arial" pitchFamily="34" charset="0"/>
                      </a:rPr>
                      <m:t>𝑨</m:t>
                    </m:r>
                    <m:r>
                      <a:rPr lang="vi-VN" b="1" i="1">
                        <a:latin typeface="Cambria Math"/>
                        <a:cs typeface="Arial" pitchFamily="34" charset="0"/>
                      </a:rPr>
                      <m:t>)&gt;</m:t>
                    </m:r>
                    <m:r>
                      <a:rPr lang="vi-VN" b="1" i="1">
                        <a:latin typeface="Cambria Math"/>
                        <a:cs typeface="Arial" pitchFamily="34" charset="0"/>
                      </a:rPr>
                      <m:t>𝟎</m:t>
                    </m:r>
                    <m:r>
                      <a:rPr lang="vi-VN" b="1" i="1">
                        <a:latin typeface="Cambria Math"/>
                        <a:cs typeface="Arial" pitchFamily="34" charset="0"/>
                      </a:rPr>
                      <m:t>, </m:t>
                    </m:r>
                    <m:r>
                      <a:rPr lang="vi-VN" b="1" i="1">
                        <a:latin typeface="Cambria Math"/>
                        <a:cs typeface="Arial" pitchFamily="34" charset="0"/>
                      </a:rPr>
                      <m:t>𝑷</m:t>
                    </m:r>
                    <m:r>
                      <a:rPr lang="vi-VN" b="1" i="1">
                        <a:latin typeface="Cambria Math"/>
                        <a:cs typeface="Arial" pitchFamily="34" charset="0"/>
                      </a:rPr>
                      <m:t>(</m:t>
                    </m:r>
                    <m:r>
                      <a:rPr lang="vi-VN" b="1" i="1">
                        <a:latin typeface="Cambria Math"/>
                        <a:cs typeface="Arial" pitchFamily="34" charset="0"/>
                      </a:rPr>
                      <m:t>𝑩</m:t>
                    </m:r>
                    <m:r>
                      <a:rPr lang="vi-VN" b="1" i="1">
                        <a:latin typeface="Cambria Math"/>
                        <a:cs typeface="Arial" pitchFamily="34" charset="0"/>
                      </a:rPr>
                      <m:t>)&gt;</m:t>
                    </m:r>
                    <m:r>
                      <a:rPr lang="vi-VN" b="1" i="1">
                        <a:latin typeface="Cambria Math"/>
                        <a:cs typeface="Arial" pitchFamily="34" charset="0"/>
                      </a:rPr>
                      <m:t>𝟎</m:t>
                    </m:r>
                  </m:oMath>
                </a14:m>
                <a:r>
                  <a:rPr lang="en-US" b="1" smtClean="0">
                    <a:latin typeface="Arial" pitchFamily="34" charset="0"/>
                    <a:cs typeface="Arial" pitchFamily="34" charset="0"/>
                  </a:rPr>
                  <a:t> nên </a:t>
                </a:r>
                <a14:m>
                  <m:oMath xmlns:m="http://schemas.openxmlformats.org/officeDocument/2006/math">
                    <m:r>
                      <a:rPr lang="vi-VN" b="1" i="1">
                        <a:latin typeface="Cambria Math"/>
                        <a:cs typeface="Arial" pitchFamily="34" charset="0"/>
                      </a:rPr>
                      <m:t>𝑷</m:t>
                    </m:r>
                    <m:d>
                      <m:dPr>
                        <m:ctrlPr>
                          <a:rPr lang="vi-VN" b="1" i="1">
                            <a:latin typeface="Cambria Math"/>
                            <a:cs typeface="Arial" pitchFamily="34" charset="0"/>
                          </a:rPr>
                        </m:ctrlPr>
                      </m:dPr>
                      <m:e>
                        <m:r>
                          <a:rPr lang="vi-VN" b="1" i="1">
                            <a:latin typeface="Cambria Math"/>
                            <a:cs typeface="Arial" pitchFamily="34" charset="0"/>
                          </a:rPr>
                          <m:t>𝑨</m:t>
                        </m:r>
                      </m:e>
                    </m:d>
                    <m:r>
                      <a:rPr lang="en-US" b="1" i="1" smtClean="0">
                        <a:latin typeface="Cambria Math"/>
                        <a:cs typeface="Arial" pitchFamily="34" charset="0"/>
                      </a:rPr>
                      <m:t>.</m:t>
                    </m:r>
                    <m:r>
                      <a:rPr lang="en-US" b="1" i="1" smtClean="0">
                        <a:latin typeface="Cambria Math"/>
                        <a:cs typeface="Arial" pitchFamily="34" charset="0"/>
                      </a:rPr>
                      <m:t>𝑷</m:t>
                    </m:r>
                    <m:r>
                      <a:rPr lang="en-US" b="1" i="1" smtClean="0">
                        <a:latin typeface="Cambria Math"/>
                        <a:cs typeface="Arial" pitchFamily="34" charset="0"/>
                      </a:rPr>
                      <m:t>(</m:t>
                    </m:r>
                    <m:r>
                      <a:rPr lang="en-US" b="1" i="1" smtClean="0">
                        <a:latin typeface="Cambria Math"/>
                        <a:cs typeface="Arial" pitchFamily="34" charset="0"/>
                      </a:rPr>
                      <m:t>𝑩</m:t>
                    </m:r>
                    <m:r>
                      <a:rPr lang="en-US" b="1" i="1" smtClean="0">
                        <a:latin typeface="Cambria Math"/>
                        <a:cs typeface="Arial" pitchFamily="34" charset="0"/>
                      </a:rPr>
                      <m:t>)&gt;</m:t>
                    </m:r>
                    <m:r>
                      <a:rPr lang="vi-VN" b="1" i="1">
                        <a:latin typeface="Cambria Math"/>
                        <a:cs typeface="Arial" pitchFamily="34" charset="0"/>
                      </a:rPr>
                      <m:t>𝟎</m:t>
                    </m:r>
                  </m:oMath>
                </a14:m>
                <a:endParaRPr lang="vi-VN"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587480" y="3424535"/>
                <a:ext cx="7208982" cy="461665"/>
              </a:xfrm>
              <a:prstGeom prst="rect">
                <a:avLst/>
              </a:prstGeom>
              <a:blipFill rotWithShape="1">
                <a:blip r:embed="rId9"/>
                <a:stretch>
                  <a:fillRect l="-1268" t="-9211" b="-30263"/>
                </a:stretch>
              </a:blipFill>
            </p:spPr>
            <p:txBody>
              <a:bodyPr/>
              <a:lstStyle/>
              <a:p>
                <a:r>
                  <a:rPr lang="en-US">
                    <a:noFill/>
                  </a:rPr>
                  <a:t> </a:t>
                </a:r>
              </a:p>
            </p:txBody>
          </p:sp>
        </mc:Fallback>
      </mc:AlternateContent>
      <p:graphicFrame>
        <p:nvGraphicFramePr>
          <p:cNvPr id="23" name="Object 22"/>
          <p:cNvGraphicFramePr>
            <a:graphicFrameLocks noChangeAspect="1"/>
          </p:cNvGraphicFramePr>
          <p:nvPr>
            <p:extLst>
              <p:ext uri="{D42A27DB-BD31-4B8C-83A1-F6EECF244321}">
                <p14:modId xmlns:p14="http://schemas.microsoft.com/office/powerpoint/2010/main" val="2791448767"/>
              </p:ext>
            </p:extLst>
          </p:nvPr>
        </p:nvGraphicFramePr>
        <p:xfrm>
          <a:off x="4500418" y="4114800"/>
          <a:ext cx="3128963" cy="434975"/>
        </p:xfrm>
        <a:graphic>
          <a:graphicData uri="http://schemas.openxmlformats.org/presentationml/2006/ole">
            <mc:AlternateContent xmlns:mc="http://schemas.openxmlformats.org/markup-compatibility/2006">
              <mc:Choice xmlns:v="urn:schemas-microsoft-com:vml" Requires="v">
                <p:oleObj spid="_x0000_s39077" name="Equation" r:id="rId10" imgW="1460160" imgH="203040" progId="Equation.DSMT4">
                  <p:embed/>
                </p:oleObj>
              </mc:Choice>
              <mc:Fallback>
                <p:oleObj name="Equation" r:id="rId10" imgW="1460160" imgH="203040" progId="Equation.DSMT4">
                  <p:embed/>
                  <p:pic>
                    <p:nvPicPr>
                      <p:cNvPr id="0" name=""/>
                      <p:cNvPicPr/>
                      <p:nvPr/>
                    </p:nvPicPr>
                    <p:blipFill>
                      <a:blip r:embed="rId11"/>
                      <a:stretch>
                        <a:fillRect/>
                      </a:stretch>
                    </p:blipFill>
                    <p:spPr>
                      <a:xfrm>
                        <a:off x="4500418" y="4114800"/>
                        <a:ext cx="3128963" cy="434975"/>
                      </a:xfrm>
                      <a:prstGeom prst="rect">
                        <a:avLst/>
                      </a:prstGeom>
                    </p:spPr>
                  </p:pic>
                </p:oleObj>
              </mc:Fallback>
            </mc:AlternateContent>
          </a:graphicData>
        </a:graphic>
      </p:graphicFrame>
      <p:sp>
        <p:nvSpPr>
          <p:cNvPr id="24" name="TextBox 23"/>
          <p:cNvSpPr txBox="1"/>
          <p:nvPr/>
        </p:nvSpPr>
        <p:spPr>
          <a:xfrm>
            <a:off x="2619230" y="4643735"/>
            <a:ext cx="7208982" cy="461665"/>
          </a:xfrm>
          <a:prstGeom prst="rect">
            <a:avLst/>
          </a:prstGeom>
          <a:noFill/>
        </p:spPr>
        <p:txBody>
          <a:bodyPr wrap="square" rtlCol="0">
            <a:spAutoFit/>
          </a:bodyPr>
          <a:lstStyle/>
          <a:p>
            <a:pPr algn="just"/>
            <a:r>
              <a:rPr lang="vi-VN" b="1">
                <a:latin typeface="Arial" pitchFamily="34" charset="0"/>
                <a:cs typeface="Arial" pitchFamily="34" charset="0"/>
              </a:rPr>
              <a:t>Vậy hai biến cố A và B không độc lập</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13541053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2"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61925"/>
            <a:ext cx="9837881" cy="2036423"/>
          </a:xfrm>
          <a:prstGeom prst="roundRect">
            <a:avLst>
              <a:gd name="adj" fmla="val 4429"/>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38230" y="228600"/>
            <a:ext cx="9571181" cy="1969748"/>
          </a:xfrm>
          <a:prstGeom prst="rect">
            <a:avLst/>
          </a:prstGeom>
          <a:noFill/>
        </p:spPr>
        <p:txBody>
          <a:bodyPr wrap="square" lIns="121899" tIns="60949" rIns="121899" bIns="60949" rtlCol="0">
            <a:spAutoFit/>
          </a:bodyPr>
          <a:lstStyle/>
          <a:p>
            <a:r>
              <a:rPr lang="vi-VN" b="1">
                <a:latin typeface="Arial" pitchFamily="34" charset="0"/>
                <a:cs typeface="Arial" pitchFamily="34" charset="0"/>
              </a:rPr>
              <a:t>Một thùng đựng 60 tấm thẻ cùng loại được đánh số từ 1 đến 60. Rút ngẫu nhiên một tấm thẻ trong thùng. Xét hai biến cố sau</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A: “Số ghi trên tấm thẻ là ước của 60” và B: “Số ghi trên tấm thẻ là ước của 48</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Chứng tỏ rằng A và B là hai biến cố không độc lập</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2140" y="457200"/>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8.12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4212" y="2286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372140" y="2738734"/>
            <a:ext cx="1646149"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2787839234"/>
              </p:ext>
            </p:extLst>
          </p:nvPr>
        </p:nvGraphicFramePr>
        <p:xfrm>
          <a:off x="2122342" y="2738734"/>
          <a:ext cx="4897437" cy="542925"/>
        </p:xfrm>
        <a:graphic>
          <a:graphicData uri="http://schemas.openxmlformats.org/presentationml/2006/ole">
            <mc:AlternateContent xmlns:mc="http://schemas.openxmlformats.org/markup-compatibility/2006">
              <mc:Choice xmlns:v="urn:schemas-microsoft-com:vml" Requires="v">
                <p:oleObj spid="_x0000_s83032" name="Equation" r:id="rId6" imgW="2286000" imgH="253800" progId="Equation.DSMT4">
                  <p:embed/>
                </p:oleObj>
              </mc:Choice>
              <mc:Fallback>
                <p:oleObj name="Equation" r:id="rId6" imgW="2286000" imgH="253800" progId="Equation.DSMT4">
                  <p:embed/>
                  <p:pic>
                    <p:nvPicPr>
                      <p:cNvPr id="0" name=""/>
                      <p:cNvPicPr/>
                      <p:nvPr/>
                    </p:nvPicPr>
                    <p:blipFill>
                      <a:blip r:embed="rId7"/>
                      <a:stretch>
                        <a:fillRect/>
                      </a:stretch>
                    </p:blipFill>
                    <p:spPr>
                      <a:xfrm>
                        <a:off x="2122342" y="2738734"/>
                        <a:ext cx="4897437" cy="542925"/>
                      </a:xfrm>
                      <a:prstGeom prst="rect">
                        <a:avLst/>
                      </a:prstGeom>
                    </p:spPr>
                  </p:pic>
                </p:oleObj>
              </mc:Fallback>
            </mc:AlternateContent>
          </a:graphicData>
        </a:graphic>
      </p:graphicFrame>
      <p:grpSp>
        <p:nvGrpSpPr>
          <p:cNvPr id="12" name="Group 11"/>
          <p:cNvGrpSpPr/>
          <p:nvPr/>
        </p:nvGrpSpPr>
        <p:grpSpPr>
          <a:xfrm>
            <a:off x="8380411" y="2337856"/>
            <a:ext cx="3581400" cy="1876144"/>
            <a:chOff x="8228012" y="2772057"/>
            <a:chExt cx="3581400" cy="1876144"/>
          </a:xfrm>
        </p:grpSpPr>
        <p:sp>
          <p:nvSpPr>
            <p:cNvPr id="13" name="Rounded Rectangle 12"/>
            <p:cNvSpPr/>
            <p:nvPr/>
          </p:nvSpPr>
          <p:spPr>
            <a:xfrm>
              <a:off x="8228012" y="2772057"/>
              <a:ext cx="3581400" cy="1876144"/>
            </a:xfrm>
            <a:prstGeom prst="roundRect">
              <a:avLst>
                <a:gd name="adj" fmla="val 5668"/>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56612" y="2980824"/>
              <a:ext cx="2977010" cy="151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16" name="Object 15"/>
          <p:cNvGraphicFramePr>
            <a:graphicFrameLocks noChangeAspect="1"/>
          </p:cNvGraphicFramePr>
          <p:nvPr>
            <p:extLst>
              <p:ext uri="{D42A27DB-BD31-4B8C-83A1-F6EECF244321}">
                <p14:modId xmlns:p14="http://schemas.microsoft.com/office/powerpoint/2010/main" val="1498104223"/>
              </p:ext>
            </p:extLst>
          </p:nvPr>
        </p:nvGraphicFramePr>
        <p:xfrm>
          <a:off x="2122342" y="3357563"/>
          <a:ext cx="4325938" cy="542925"/>
        </p:xfrm>
        <a:graphic>
          <a:graphicData uri="http://schemas.openxmlformats.org/presentationml/2006/ole">
            <mc:AlternateContent xmlns:mc="http://schemas.openxmlformats.org/markup-compatibility/2006">
              <mc:Choice xmlns:v="urn:schemas-microsoft-com:vml" Requires="v">
                <p:oleObj spid="_x0000_s83033" name="Equation" r:id="rId9" imgW="2019240" imgH="253800" progId="Equation.DSMT4">
                  <p:embed/>
                </p:oleObj>
              </mc:Choice>
              <mc:Fallback>
                <p:oleObj name="Equation" r:id="rId9" imgW="2019240" imgH="253800" progId="Equation.DSMT4">
                  <p:embed/>
                  <p:pic>
                    <p:nvPicPr>
                      <p:cNvPr id="0" name=""/>
                      <p:cNvPicPr/>
                      <p:nvPr/>
                    </p:nvPicPr>
                    <p:blipFill>
                      <a:blip r:embed="rId10"/>
                      <a:stretch>
                        <a:fillRect/>
                      </a:stretch>
                    </p:blipFill>
                    <p:spPr>
                      <a:xfrm>
                        <a:off x="2122342" y="3357563"/>
                        <a:ext cx="4325938" cy="542925"/>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74631122"/>
              </p:ext>
            </p:extLst>
          </p:nvPr>
        </p:nvGraphicFramePr>
        <p:xfrm>
          <a:off x="2122342" y="3881438"/>
          <a:ext cx="2828925" cy="542925"/>
        </p:xfrm>
        <a:graphic>
          <a:graphicData uri="http://schemas.openxmlformats.org/presentationml/2006/ole">
            <mc:AlternateContent xmlns:mc="http://schemas.openxmlformats.org/markup-compatibility/2006">
              <mc:Choice xmlns:v="urn:schemas-microsoft-com:vml" Requires="v">
                <p:oleObj spid="_x0000_s83034" name="Equation" r:id="rId11" imgW="1320480" imgH="253800" progId="Equation.DSMT4">
                  <p:embed/>
                </p:oleObj>
              </mc:Choice>
              <mc:Fallback>
                <p:oleObj name="Equation" r:id="rId11" imgW="1320480" imgH="253800" progId="Equation.DSMT4">
                  <p:embed/>
                  <p:pic>
                    <p:nvPicPr>
                      <p:cNvPr id="0" name=""/>
                      <p:cNvPicPr/>
                      <p:nvPr/>
                    </p:nvPicPr>
                    <p:blipFill>
                      <a:blip r:embed="rId12"/>
                      <a:stretch>
                        <a:fillRect/>
                      </a:stretch>
                    </p:blipFill>
                    <p:spPr>
                      <a:xfrm>
                        <a:off x="2122342" y="3881438"/>
                        <a:ext cx="2828925" cy="542925"/>
                      </a:xfrm>
                      <a:prstGeom prst="rect">
                        <a:avLst/>
                      </a:prstGeom>
                    </p:spPr>
                  </p:pic>
                </p:oleObj>
              </mc:Fallback>
            </mc:AlternateContent>
          </a:graphicData>
        </a:graphic>
      </p:graphicFrame>
      <p:sp>
        <p:nvSpPr>
          <p:cNvPr id="19" name="TextBox 18"/>
          <p:cNvSpPr txBox="1"/>
          <p:nvPr/>
        </p:nvSpPr>
        <p:spPr>
          <a:xfrm>
            <a:off x="790664" y="4567535"/>
            <a:ext cx="1227626" cy="461665"/>
          </a:xfrm>
          <a:prstGeom prst="rect">
            <a:avLst/>
          </a:prstGeom>
          <a:noFill/>
        </p:spPr>
        <p:txBody>
          <a:bodyPr wrap="square" rtlCol="0">
            <a:spAutoFit/>
          </a:bodyPr>
          <a:lstStyle/>
          <a:p>
            <a:pPr algn="just"/>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332495703"/>
              </p:ext>
            </p:extLst>
          </p:nvPr>
        </p:nvGraphicFramePr>
        <p:xfrm>
          <a:off x="1903412" y="4413548"/>
          <a:ext cx="1985963" cy="841375"/>
        </p:xfrm>
        <a:graphic>
          <a:graphicData uri="http://schemas.openxmlformats.org/presentationml/2006/ole">
            <mc:AlternateContent xmlns:mc="http://schemas.openxmlformats.org/markup-compatibility/2006">
              <mc:Choice xmlns:v="urn:schemas-microsoft-com:vml" Requires="v">
                <p:oleObj spid="_x0000_s83035" name="Equation" r:id="rId13" imgW="927000" imgH="393480" progId="Equation.DSMT4">
                  <p:embed/>
                </p:oleObj>
              </mc:Choice>
              <mc:Fallback>
                <p:oleObj name="Equation" r:id="rId13" imgW="927000" imgH="393480" progId="Equation.DSMT4">
                  <p:embed/>
                  <p:pic>
                    <p:nvPicPr>
                      <p:cNvPr id="0" name=""/>
                      <p:cNvPicPr/>
                      <p:nvPr/>
                    </p:nvPicPr>
                    <p:blipFill>
                      <a:blip r:embed="rId14"/>
                      <a:stretch>
                        <a:fillRect/>
                      </a:stretch>
                    </p:blipFill>
                    <p:spPr>
                      <a:xfrm>
                        <a:off x="1903412" y="4413548"/>
                        <a:ext cx="1985963" cy="841375"/>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267574606"/>
              </p:ext>
            </p:extLst>
          </p:nvPr>
        </p:nvGraphicFramePr>
        <p:xfrm>
          <a:off x="4124325" y="4413548"/>
          <a:ext cx="2176462" cy="841375"/>
        </p:xfrm>
        <a:graphic>
          <a:graphicData uri="http://schemas.openxmlformats.org/presentationml/2006/ole">
            <mc:AlternateContent xmlns:mc="http://schemas.openxmlformats.org/markup-compatibility/2006">
              <mc:Choice xmlns:v="urn:schemas-microsoft-com:vml" Requires="v">
                <p:oleObj spid="_x0000_s83036" name="Equation" r:id="rId15" imgW="1015920" imgH="393480" progId="Equation.DSMT4">
                  <p:embed/>
                </p:oleObj>
              </mc:Choice>
              <mc:Fallback>
                <p:oleObj name="Equation" r:id="rId15" imgW="1015920" imgH="393480" progId="Equation.DSMT4">
                  <p:embed/>
                  <p:pic>
                    <p:nvPicPr>
                      <p:cNvPr id="0" name=""/>
                      <p:cNvPicPr/>
                      <p:nvPr/>
                    </p:nvPicPr>
                    <p:blipFill>
                      <a:blip r:embed="rId16"/>
                      <a:stretch>
                        <a:fillRect/>
                      </a:stretch>
                    </p:blipFill>
                    <p:spPr>
                      <a:xfrm>
                        <a:off x="4124325" y="4413548"/>
                        <a:ext cx="2176462" cy="841375"/>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961551821"/>
              </p:ext>
            </p:extLst>
          </p:nvPr>
        </p:nvGraphicFramePr>
        <p:xfrm>
          <a:off x="6535737" y="4413548"/>
          <a:ext cx="2530475" cy="841375"/>
        </p:xfrm>
        <a:graphic>
          <a:graphicData uri="http://schemas.openxmlformats.org/presentationml/2006/ole">
            <mc:AlternateContent xmlns:mc="http://schemas.openxmlformats.org/markup-compatibility/2006">
              <mc:Choice xmlns:v="urn:schemas-microsoft-com:vml" Requires="v">
                <p:oleObj spid="_x0000_s83037" name="Equation" r:id="rId17" imgW="1180800" imgH="393480" progId="Equation.DSMT4">
                  <p:embed/>
                </p:oleObj>
              </mc:Choice>
              <mc:Fallback>
                <p:oleObj name="Equation" r:id="rId17" imgW="1180800" imgH="393480" progId="Equation.DSMT4">
                  <p:embed/>
                  <p:pic>
                    <p:nvPicPr>
                      <p:cNvPr id="0" name=""/>
                      <p:cNvPicPr/>
                      <p:nvPr/>
                    </p:nvPicPr>
                    <p:blipFill>
                      <a:blip r:embed="rId18"/>
                      <a:stretch>
                        <a:fillRect/>
                      </a:stretch>
                    </p:blipFill>
                    <p:spPr>
                      <a:xfrm>
                        <a:off x="6535737" y="4413548"/>
                        <a:ext cx="2530475" cy="841375"/>
                      </a:xfrm>
                      <a:prstGeom prst="rect">
                        <a:avLst/>
                      </a:prstGeom>
                    </p:spPr>
                  </p:pic>
                </p:oleObj>
              </mc:Fallback>
            </mc:AlternateContent>
          </a:graphicData>
        </a:graphic>
      </p:graphicFrame>
      <p:sp>
        <p:nvSpPr>
          <p:cNvPr id="26" name="TextBox 25"/>
          <p:cNvSpPr txBox="1"/>
          <p:nvPr/>
        </p:nvSpPr>
        <p:spPr>
          <a:xfrm>
            <a:off x="756002" y="5405735"/>
            <a:ext cx="1909410" cy="461665"/>
          </a:xfrm>
          <a:prstGeom prst="rect">
            <a:avLst/>
          </a:prstGeom>
          <a:noFill/>
        </p:spPr>
        <p:txBody>
          <a:bodyPr wrap="square" rtlCol="0">
            <a:spAutoFit/>
          </a:bodyPr>
          <a:lstStyle/>
          <a:p>
            <a:pPr algn="just"/>
            <a:r>
              <a:rPr lang="en-US" b="1" smtClean="0">
                <a:latin typeface="Arial" pitchFamily="34" charset="0"/>
                <a:cs typeface="Arial" pitchFamily="34" charset="0"/>
              </a:rPr>
              <a:t>Mặt khác :</a:t>
            </a:r>
            <a:endParaRPr lang="vi-VN"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1248333773"/>
              </p:ext>
            </p:extLst>
          </p:nvPr>
        </p:nvGraphicFramePr>
        <p:xfrm>
          <a:off x="2436812" y="5215879"/>
          <a:ext cx="3048000" cy="841375"/>
        </p:xfrm>
        <a:graphic>
          <a:graphicData uri="http://schemas.openxmlformats.org/presentationml/2006/ole">
            <mc:AlternateContent xmlns:mc="http://schemas.openxmlformats.org/markup-compatibility/2006">
              <mc:Choice xmlns:v="urn:schemas-microsoft-com:vml" Requires="v">
                <p:oleObj spid="_x0000_s83038" name="Equation" r:id="rId19" imgW="1422360" imgH="393480" progId="Equation.DSMT4">
                  <p:embed/>
                </p:oleObj>
              </mc:Choice>
              <mc:Fallback>
                <p:oleObj name="Equation" r:id="rId19" imgW="1422360" imgH="393480" progId="Equation.DSMT4">
                  <p:embed/>
                  <p:pic>
                    <p:nvPicPr>
                      <p:cNvPr id="0" name=""/>
                      <p:cNvPicPr/>
                      <p:nvPr/>
                    </p:nvPicPr>
                    <p:blipFill>
                      <a:blip r:embed="rId20"/>
                      <a:stretch>
                        <a:fillRect/>
                      </a:stretch>
                    </p:blipFill>
                    <p:spPr>
                      <a:xfrm>
                        <a:off x="2436812" y="5215879"/>
                        <a:ext cx="3048000" cy="8413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8" name="TextBox 27"/>
              <p:cNvSpPr txBox="1"/>
              <p:nvPr/>
            </p:nvSpPr>
            <p:spPr>
              <a:xfrm>
                <a:off x="741254" y="6167735"/>
                <a:ext cx="10687158" cy="461665"/>
              </a:xfrm>
              <a:prstGeom prst="rect">
                <a:avLst/>
              </a:prstGeom>
              <a:noFill/>
            </p:spPr>
            <p:txBody>
              <a:bodyPr wrap="square" rtlCol="0">
                <a:spAutoFit/>
              </a:bodyPr>
              <a:lstStyle/>
              <a:p>
                <a:pPr algn="just"/>
                <a:r>
                  <a:rPr lang="en-US" b="1" smtClean="0">
                    <a:latin typeface="Arial" pitchFamily="34" charset="0"/>
                    <a:cs typeface="Arial" pitchFamily="34" charset="0"/>
                  </a:rPr>
                  <a:t>Vì P(AB) </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 P(A).P(B) nên </a:t>
                </a:r>
                <a:r>
                  <a:rPr lang="vi-VN" b="1">
                    <a:latin typeface="Arial" pitchFamily="34" charset="0"/>
                    <a:cs typeface="Arial" pitchFamily="34" charset="0"/>
                  </a:rPr>
                  <a:t>hai biến cố A và B không độc lập</a:t>
                </a:r>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41254" y="6167735"/>
                <a:ext cx="10687158" cy="461665"/>
              </a:xfrm>
              <a:prstGeom prst="rect">
                <a:avLst/>
              </a:prstGeom>
              <a:blipFill rotWithShape="1">
                <a:blip r:embed="rId21"/>
                <a:stretch>
                  <a:fillRect l="-913" t="-9211" b="-30263"/>
                </a:stretch>
              </a:blipFill>
            </p:spPr>
            <p:txBody>
              <a:bodyPr/>
              <a:lstStyle/>
              <a:p>
                <a:r>
                  <a:rPr lang="en-US">
                    <a:noFill/>
                  </a:rPr>
                  <a:t> </a:t>
                </a:r>
              </a:p>
            </p:txBody>
          </p:sp>
        </mc:Fallback>
      </mc:AlternateContent>
    </p:spTree>
    <p:extLst>
      <p:ext uri="{BB962C8B-B14F-4D97-AF65-F5344CB8AC3E}">
        <p14:creationId xmlns:p14="http://schemas.microsoft.com/office/powerpoint/2010/main" val="18698590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500"/>
                                        <p:tgtEl>
                                          <p:spTgt spid="26"/>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left)">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9" grpId="0"/>
      <p:bldP spid="26"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4775"/>
            <a:ext cx="9837881" cy="2898197"/>
          </a:xfrm>
          <a:prstGeom prst="roundRect">
            <a:avLst>
              <a:gd name="adj" fmla="val 4429"/>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38230" y="171450"/>
            <a:ext cx="9723581" cy="2831522"/>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Có hai túi đựng các viên bị có cùng kích thước và khối lượng. Túi I có 3 viên bi màu xanh và 7 viên bị màu đỏ. Túi II có 10 viên bi màu xanh và 6 viên bi màu đỏ. Từ mỗi túi, lấy ngẫu nhiên ra một viên bị. </a:t>
            </a:r>
            <a:endParaRPr lang="en-US" sz="2200" b="1" smtClean="0">
              <a:latin typeface="Arial" pitchFamily="34" charset="0"/>
              <a:cs typeface="Arial" pitchFamily="34" charset="0"/>
            </a:endParaRPr>
          </a:p>
          <a:p>
            <a:r>
              <a:rPr lang="vi-VN" sz="2200" b="1" smtClean="0">
                <a:latin typeface="Arial" pitchFamily="34" charset="0"/>
                <a:cs typeface="Arial" pitchFamily="34" charset="0"/>
              </a:rPr>
              <a:t>Tính </a:t>
            </a:r>
            <a:r>
              <a:rPr lang="vi-VN" sz="2200" b="1">
                <a:latin typeface="Arial" pitchFamily="34" charset="0"/>
                <a:cs typeface="Arial" pitchFamily="34" charset="0"/>
              </a:rPr>
              <a:t>xác suất để</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viên bi được lấy có cùng màu </a:t>
            </a:r>
            <a:r>
              <a:rPr lang="vi-VN" sz="2200" b="1" smtClean="0">
                <a:latin typeface="Arial" pitchFamily="34" charset="0"/>
                <a:cs typeface="Arial" pitchFamily="34" charset="0"/>
              </a:rPr>
              <a:t>xanh</a:t>
            </a:r>
            <a:endParaRPr lang="en-US" sz="2200" b="1">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viên bi được lấy có cùng màu đỏ</a:t>
            </a:r>
            <a:r>
              <a:rPr lang="vi-VN" sz="2200" b="1" smtClean="0">
                <a:latin typeface="Arial" pitchFamily="34" charset="0"/>
                <a:cs typeface="Arial" pitchFamily="34" charset="0"/>
              </a:rPr>
              <a:t>;</a:t>
            </a:r>
            <a:endParaRPr lang="vi-VN" sz="2200" b="1">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viên bi được lấy có cùng màu</a:t>
            </a:r>
            <a:r>
              <a:rPr lang="vi-VN" sz="2200" b="1" smtClean="0">
                <a:latin typeface="Arial" pitchFamily="34" charset="0"/>
                <a:cs typeface="Arial" pitchFamily="34" charset="0"/>
              </a:rPr>
              <a:t>;</a:t>
            </a:r>
            <a:endParaRPr lang="vi-VN" sz="2200" b="1">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viên bi được lấy không cùng màu</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2140" y="457200"/>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8.13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3175" y="309722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50813" y="3429000"/>
            <a:ext cx="7848600" cy="769441"/>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Vì hai túi là khác nhau nên biến cố lấy một viên bi mỗi túi là độc lập</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41" name="TextBox 40"/>
          <p:cNvSpPr txBox="1"/>
          <p:nvPr/>
        </p:nvSpPr>
        <p:spPr>
          <a:xfrm>
            <a:off x="380077" y="4176916"/>
            <a:ext cx="7619335" cy="1107996"/>
          </a:xfrm>
          <a:prstGeom prst="rect">
            <a:avLst/>
          </a:prstGeom>
          <a:noFill/>
        </p:spPr>
        <p:txBody>
          <a:bodyPr wrap="square" rtlCol="0">
            <a:spAutoFit/>
          </a:bodyPr>
          <a:lstStyle/>
          <a:p>
            <a:pPr algn="just"/>
            <a:r>
              <a:rPr lang="vi-VN" sz="2200" b="1">
                <a:latin typeface="Arial" pitchFamily="34" charset="0"/>
                <a:cs typeface="Arial" pitchFamily="34" charset="0"/>
              </a:rPr>
              <a:t>Gọi biến cố A: “Hai viên bi được lấy có cùng màu xanh”, biến cố B: “Hai viên bi được lấy có cùng màu đỏ”, biến cố C: “Hai viên bi được lấy có cùng màu</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42" name="TextBox 41"/>
          <p:cNvSpPr txBox="1"/>
          <p:nvPr/>
        </p:nvSpPr>
        <p:spPr>
          <a:xfrm>
            <a:off x="150813" y="5256439"/>
            <a:ext cx="7619335" cy="430887"/>
          </a:xfrm>
          <a:prstGeom prst="rect">
            <a:avLst/>
          </a:prstGeom>
          <a:noFill/>
        </p:spPr>
        <p:txBody>
          <a:bodyPr wrap="square" rtlCol="0">
            <a:spAutoFit/>
          </a:bodyPr>
          <a:lstStyle/>
          <a:p>
            <a:pPr algn="just"/>
            <a:r>
              <a:rPr lang="vi-VN" sz="2200" b="1">
                <a:latin typeface="Arial" pitchFamily="34" charset="0"/>
                <a:cs typeface="Arial" pitchFamily="34" charset="0"/>
              </a:rPr>
              <a:t>a) Xác suất lấy được viên bi màu xanh từ túi I </a:t>
            </a:r>
            <a:r>
              <a:rPr lang="vi-VN" sz="2200" b="1" smtClean="0">
                <a:latin typeface="Arial" pitchFamily="34" charset="0"/>
                <a:cs typeface="Arial" pitchFamily="34" charset="0"/>
              </a:rPr>
              <a:t>là</a:t>
            </a:r>
            <a:r>
              <a:rPr lang="en-US" sz="2200" b="1" smtClean="0">
                <a:latin typeface="Arial" pitchFamily="34" charset="0"/>
                <a:cs typeface="Arial" pitchFamily="34" charset="0"/>
              </a:rPr>
              <a:t> </a:t>
            </a:r>
            <a:r>
              <a:rPr lang="en-US" sz="2200" b="1" smtClean="0">
                <a:solidFill>
                  <a:srgbClr val="C00000"/>
                </a:solidFill>
                <a:latin typeface="Arial" pitchFamily="34" charset="0"/>
                <a:cs typeface="Arial" pitchFamily="34" charset="0"/>
              </a:rPr>
              <a:t>3/10</a:t>
            </a:r>
            <a:endParaRPr lang="vi-VN" sz="2200" b="1">
              <a:solidFill>
                <a:srgbClr val="C00000"/>
              </a:solidFill>
              <a:latin typeface="Arial" pitchFamily="34" charset="0"/>
              <a:cs typeface="Arial" pitchFamily="34" charset="0"/>
            </a:endParaRPr>
          </a:p>
        </p:txBody>
      </p:sp>
      <p:sp>
        <p:nvSpPr>
          <p:cNvPr id="43" name="TextBox 42"/>
          <p:cNvSpPr txBox="1"/>
          <p:nvPr/>
        </p:nvSpPr>
        <p:spPr>
          <a:xfrm>
            <a:off x="455613" y="5700916"/>
            <a:ext cx="7010399" cy="430887"/>
          </a:xfrm>
          <a:prstGeom prst="rect">
            <a:avLst/>
          </a:prstGeom>
          <a:noFill/>
        </p:spPr>
        <p:txBody>
          <a:bodyPr wrap="square" rtlCol="0">
            <a:spAutoFit/>
          </a:bodyPr>
          <a:lstStyle/>
          <a:p>
            <a:pPr algn="just"/>
            <a:r>
              <a:rPr lang="vi-VN" sz="2200" b="1">
                <a:latin typeface="Arial" pitchFamily="34" charset="0"/>
                <a:cs typeface="Arial" pitchFamily="34" charset="0"/>
              </a:rPr>
              <a:t>Xác suất lấy được viên bi màu xanh từ túi II </a:t>
            </a:r>
            <a:r>
              <a:rPr lang="vi-VN" sz="2200" b="1" smtClean="0">
                <a:latin typeface="Arial" pitchFamily="34" charset="0"/>
                <a:cs typeface="Arial" pitchFamily="34" charset="0"/>
              </a:rPr>
              <a:t>là</a:t>
            </a:r>
            <a:r>
              <a:rPr lang="en-US" sz="2200" b="1" smtClean="0">
                <a:latin typeface="Arial" pitchFamily="34" charset="0"/>
                <a:cs typeface="Arial" pitchFamily="34" charset="0"/>
              </a:rPr>
              <a:t> </a:t>
            </a:r>
            <a:r>
              <a:rPr lang="en-US" sz="2200" b="1" smtClean="0">
                <a:solidFill>
                  <a:srgbClr val="C00000"/>
                </a:solidFill>
                <a:latin typeface="Arial" pitchFamily="34" charset="0"/>
                <a:cs typeface="Arial" pitchFamily="34" charset="0"/>
              </a:rPr>
              <a:t>5/8</a:t>
            </a:r>
            <a:endParaRPr lang="vi-VN" sz="2200" b="1">
              <a:solidFill>
                <a:srgbClr val="C0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44" name="TextBox 43"/>
              <p:cNvSpPr txBox="1"/>
              <p:nvPr/>
            </p:nvSpPr>
            <p:spPr>
              <a:xfrm>
                <a:off x="455613" y="6096000"/>
                <a:ext cx="7870735" cy="631391"/>
              </a:xfrm>
              <a:prstGeom prst="rect">
                <a:avLst/>
              </a:prstGeom>
              <a:noFill/>
            </p:spPr>
            <p:txBody>
              <a:bodyPr wrap="square" rtlCol="0">
                <a:spAutoFit/>
              </a:bodyPr>
              <a:lstStyle/>
              <a:p>
                <a:pPr algn="just"/>
                <a:r>
                  <a:rPr lang="vi-VN" sz="2200" b="1" smtClean="0">
                    <a:latin typeface="Arial" pitchFamily="34" charset="0"/>
                    <a:cs typeface="Arial" pitchFamily="34" charset="0"/>
                  </a:rPr>
                  <a:t>Xác suất </a:t>
                </a:r>
                <a:r>
                  <a:rPr lang="vi-VN" sz="2200" b="1">
                    <a:latin typeface="Arial" pitchFamily="34" charset="0"/>
                    <a:cs typeface="Arial" pitchFamily="34" charset="0"/>
                  </a:rPr>
                  <a:t>lấy </a:t>
                </a:r>
                <a:r>
                  <a:rPr lang="vi-VN" sz="2200" b="1" smtClean="0">
                    <a:latin typeface="Arial" pitchFamily="34" charset="0"/>
                    <a:cs typeface="Arial" pitchFamily="34" charset="0"/>
                  </a:rPr>
                  <a:t>được</a:t>
                </a:r>
                <a:r>
                  <a:rPr lang="en-US" sz="2200" b="1" smtClean="0">
                    <a:latin typeface="Arial" pitchFamily="34" charset="0"/>
                    <a:cs typeface="Arial" pitchFamily="34" charset="0"/>
                  </a:rPr>
                  <a:t> hai</a:t>
                </a:r>
                <a:r>
                  <a:rPr lang="vi-VN" sz="2200" b="1" smtClean="0">
                    <a:latin typeface="Arial" pitchFamily="34" charset="0"/>
                    <a:cs typeface="Arial" pitchFamily="34" charset="0"/>
                  </a:rPr>
                  <a:t> </a:t>
                </a:r>
                <a:r>
                  <a:rPr lang="vi-VN" sz="2200" b="1">
                    <a:latin typeface="Arial" pitchFamily="34" charset="0"/>
                    <a:cs typeface="Arial" pitchFamily="34" charset="0"/>
                  </a:rPr>
                  <a:t>viên </a:t>
                </a:r>
                <a:r>
                  <a:rPr lang="vi-VN" sz="2200" b="1" smtClean="0">
                    <a:latin typeface="Arial" pitchFamily="34" charset="0"/>
                    <a:cs typeface="Arial" pitchFamily="34" charset="0"/>
                  </a:rPr>
                  <a:t>bi</a:t>
                </a:r>
                <a:r>
                  <a:rPr lang="en-US" sz="2200" b="1" smtClean="0">
                    <a:latin typeface="Arial" pitchFamily="34" charset="0"/>
                    <a:cs typeface="Arial" pitchFamily="34" charset="0"/>
                  </a:rPr>
                  <a:t> cùng</a:t>
                </a:r>
                <a:r>
                  <a:rPr lang="vi-VN" sz="2200" b="1" smtClean="0">
                    <a:latin typeface="Arial" pitchFamily="34" charset="0"/>
                    <a:cs typeface="Arial" pitchFamily="34" charset="0"/>
                  </a:rPr>
                  <a:t> </a:t>
                </a:r>
                <a:r>
                  <a:rPr lang="vi-VN" sz="2200" b="1">
                    <a:latin typeface="Arial" pitchFamily="34" charset="0"/>
                    <a:cs typeface="Arial" pitchFamily="34" charset="0"/>
                  </a:rPr>
                  <a:t>màu xanh </a:t>
                </a:r>
                <a:r>
                  <a:rPr lang="vi-VN" sz="2200" b="1" smtClean="0">
                    <a:latin typeface="Arial" pitchFamily="34" charset="0"/>
                    <a:cs typeface="Arial" pitchFamily="34" charset="0"/>
                  </a:rPr>
                  <a:t>là</a:t>
                </a:r>
                <a:r>
                  <a:rPr lang="en-US" sz="2200"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r>
                          <a:rPr lang="en-US" b="1" i="1" smtClean="0">
                            <a:latin typeface="Cambria Math"/>
                            <a:cs typeface="Arial" pitchFamily="34" charset="0"/>
                          </a:rPr>
                          <m:t>𝟑</m:t>
                        </m:r>
                      </m:num>
                      <m:den>
                        <m:r>
                          <a:rPr lang="en-US" b="1" i="1" smtClean="0">
                            <a:latin typeface="Cambria Math"/>
                            <a:cs typeface="Arial" pitchFamily="34" charset="0"/>
                          </a:rPr>
                          <m:t>𝟏𝟎</m:t>
                        </m:r>
                      </m:den>
                    </m:f>
                    <m:r>
                      <a:rPr lang="en-US" b="1" i="1" smtClean="0">
                        <a:latin typeface="Cambria Math"/>
                        <a:cs typeface="Arial" pitchFamily="34" charset="0"/>
                      </a:rPr>
                      <m:t>.</m:t>
                    </m:r>
                    <m:f>
                      <m:fPr>
                        <m:ctrlPr>
                          <a:rPr lang="en-US" b="1" i="1">
                            <a:latin typeface="Cambria Math"/>
                            <a:cs typeface="Arial" pitchFamily="34" charset="0"/>
                          </a:rPr>
                        </m:ctrlPr>
                      </m:fPr>
                      <m:num>
                        <m:r>
                          <a:rPr lang="en-US" b="1" i="1" smtClean="0">
                            <a:latin typeface="Cambria Math"/>
                            <a:cs typeface="Arial" pitchFamily="34" charset="0"/>
                          </a:rPr>
                          <m:t>𝟓</m:t>
                        </m:r>
                      </m:num>
                      <m:den>
                        <m:r>
                          <a:rPr lang="en-US" b="1" i="1" smtClean="0">
                            <a:latin typeface="Cambria Math"/>
                            <a:cs typeface="Arial" pitchFamily="34" charset="0"/>
                          </a:rPr>
                          <m:t>𝟖</m:t>
                        </m:r>
                      </m:den>
                    </m:f>
                    <m:r>
                      <a:rPr lang="en-US" b="1" i="1" smtClean="0">
                        <a:latin typeface="Cambria Math"/>
                        <a:cs typeface="Arial" pitchFamily="34" charset="0"/>
                      </a:rPr>
                      <m:t>=</m:t>
                    </m:r>
                    <m:f>
                      <m:fPr>
                        <m:ctrlPr>
                          <a:rPr lang="en-US" b="1" i="1" smtClean="0">
                            <a:solidFill>
                              <a:srgbClr val="C00000"/>
                            </a:solidFill>
                            <a:latin typeface="Cambria Math"/>
                            <a:cs typeface="Arial" pitchFamily="34" charset="0"/>
                          </a:rPr>
                        </m:ctrlPr>
                      </m:fPr>
                      <m:num>
                        <m:r>
                          <a:rPr lang="en-US" b="1" i="1" smtClean="0">
                            <a:solidFill>
                              <a:srgbClr val="C00000"/>
                            </a:solidFill>
                            <a:latin typeface="Cambria Math"/>
                            <a:cs typeface="Arial" pitchFamily="34" charset="0"/>
                          </a:rPr>
                          <m:t>𝟑</m:t>
                        </m:r>
                      </m:num>
                      <m:den>
                        <m:r>
                          <a:rPr lang="en-US" b="1" i="1" smtClean="0">
                            <a:solidFill>
                              <a:srgbClr val="C00000"/>
                            </a:solidFill>
                            <a:latin typeface="Cambria Math"/>
                            <a:cs typeface="Arial" pitchFamily="34" charset="0"/>
                          </a:rPr>
                          <m:t>𝟏𝟔</m:t>
                        </m:r>
                      </m:den>
                    </m:f>
                  </m:oMath>
                </a14:m>
                <a:endParaRPr lang="vi-VN" b="1">
                  <a:solidFill>
                    <a:srgbClr val="C00000"/>
                  </a:solidFill>
                  <a:latin typeface="Arial" pitchFamily="34" charset="0"/>
                  <a:cs typeface="Arial" pitchFamily="34"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455613" y="6096000"/>
                <a:ext cx="7870735" cy="631391"/>
              </a:xfrm>
              <a:prstGeom prst="rect">
                <a:avLst/>
              </a:prstGeom>
              <a:blipFill rotWithShape="1">
                <a:blip r:embed="rId7"/>
                <a:stretch>
                  <a:fillRect l="-1007" b="-3846"/>
                </a:stretch>
              </a:blipFill>
            </p:spPr>
            <p:txBody>
              <a:bodyPr/>
              <a:lstStyle/>
              <a:p>
                <a:r>
                  <a:rPr lang="en-US">
                    <a:noFill/>
                  </a:rPr>
                  <a:t> </a:t>
                </a:r>
              </a:p>
            </p:txBody>
          </p:sp>
        </mc:Fallback>
      </mc:AlternateContent>
      <p:pic>
        <p:nvPicPr>
          <p:cNvPr id="8806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0012" y="3138921"/>
            <a:ext cx="2554432" cy="3719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2222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wipe(left)">
                                      <p:cBhvr>
                                        <p:cTn id="7" dur="500"/>
                                        <p:tgtEl>
                                          <p:spTgt spid="880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left)">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left)">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left)">
                                      <p:cBhvr>
                                        <p:cTn id="3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4775"/>
            <a:ext cx="9837881" cy="2898197"/>
          </a:xfrm>
          <a:prstGeom prst="roundRect">
            <a:avLst>
              <a:gd name="adj" fmla="val 4429"/>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38230" y="171450"/>
            <a:ext cx="9723581" cy="2831522"/>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Có hai túi đựng các viên bị có cùng kích thước và khối lượng. Túi I có 3 viên bi màu xanh và 7 viên bị màu đỏ. Túi II có 10 viên bi màu xanh và 6 viên bi màu đỏ. Từ mỗi túi, lấy ngẫu nhiên ra một viên bị. </a:t>
            </a:r>
            <a:endParaRPr lang="en-US" sz="2200" b="1" smtClean="0">
              <a:latin typeface="Arial" pitchFamily="34" charset="0"/>
              <a:cs typeface="Arial" pitchFamily="34" charset="0"/>
            </a:endParaRPr>
          </a:p>
          <a:p>
            <a:r>
              <a:rPr lang="vi-VN" sz="2200" b="1" smtClean="0">
                <a:latin typeface="Arial" pitchFamily="34" charset="0"/>
                <a:cs typeface="Arial" pitchFamily="34" charset="0"/>
              </a:rPr>
              <a:t>Tính </a:t>
            </a:r>
            <a:r>
              <a:rPr lang="vi-VN" sz="2200" b="1">
                <a:latin typeface="Arial" pitchFamily="34" charset="0"/>
                <a:cs typeface="Arial" pitchFamily="34" charset="0"/>
              </a:rPr>
              <a:t>xác suất để</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viên bi được lấy có cùng màu </a:t>
            </a:r>
            <a:r>
              <a:rPr lang="vi-VN" sz="2200" b="1" smtClean="0">
                <a:latin typeface="Arial" pitchFamily="34" charset="0"/>
                <a:cs typeface="Arial" pitchFamily="34" charset="0"/>
              </a:rPr>
              <a:t>xanh</a:t>
            </a:r>
            <a:endParaRPr lang="en-US" sz="2200" b="1">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viên bi được lấy có cùng màu đỏ</a:t>
            </a:r>
            <a:r>
              <a:rPr lang="vi-VN" sz="2200" b="1" smtClean="0">
                <a:latin typeface="Arial" pitchFamily="34" charset="0"/>
                <a:cs typeface="Arial" pitchFamily="34" charset="0"/>
              </a:rPr>
              <a:t>;</a:t>
            </a:r>
            <a:endParaRPr lang="vi-VN" sz="2200" b="1">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viên bi được lấy có cùng màu</a:t>
            </a:r>
            <a:r>
              <a:rPr lang="vi-VN" sz="2200" b="1" smtClean="0">
                <a:latin typeface="Arial" pitchFamily="34" charset="0"/>
                <a:cs typeface="Arial" pitchFamily="34" charset="0"/>
              </a:rPr>
              <a:t>;</a:t>
            </a:r>
            <a:endParaRPr lang="vi-VN" sz="2200" b="1">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viên bi được lấy không cùng màu</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2140" y="457200"/>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8.13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42" name="TextBox 41"/>
          <p:cNvSpPr txBox="1"/>
          <p:nvPr/>
        </p:nvSpPr>
        <p:spPr>
          <a:xfrm>
            <a:off x="455613" y="3142249"/>
            <a:ext cx="7619335" cy="430887"/>
          </a:xfrm>
          <a:prstGeom prst="rect">
            <a:avLst/>
          </a:prstGeom>
          <a:noFill/>
        </p:spPr>
        <p:txBody>
          <a:bodyPr wrap="square" rtlCol="0">
            <a:spAutoFit/>
          </a:bodyPr>
          <a:lstStyle/>
          <a:p>
            <a:pPr algn="just"/>
            <a:r>
              <a:rPr lang="vi-VN" sz="2200" b="1">
                <a:latin typeface="Arial" pitchFamily="34" charset="0"/>
                <a:cs typeface="Arial" pitchFamily="34" charset="0"/>
              </a:rPr>
              <a:t>b) Xác suất lấy được viên bi màu đỏ từ túi I </a:t>
            </a:r>
            <a:r>
              <a:rPr lang="vi-VN" sz="2200" b="1" smtClean="0">
                <a:latin typeface="Arial" pitchFamily="34" charset="0"/>
                <a:cs typeface="Arial" pitchFamily="34" charset="0"/>
              </a:rPr>
              <a:t>là</a:t>
            </a:r>
            <a:r>
              <a:rPr lang="en-US" sz="2200" b="1" smtClean="0">
                <a:latin typeface="Arial" pitchFamily="34" charset="0"/>
                <a:cs typeface="Arial" pitchFamily="34" charset="0"/>
              </a:rPr>
              <a:t> 7/10</a:t>
            </a:r>
            <a:endParaRPr lang="vi-VN" sz="2200" b="1">
              <a:latin typeface="Arial" pitchFamily="34" charset="0"/>
              <a:cs typeface="Arial" pitchFamily="34" charset="0"/>
            </a:endParaRPr>
          </a:p>
        </p:txBody>
      </p:sp>
      <p:sp>
        <p:nvSpPr>
          <p:cNvPr id="43" name="TextBox 42"/>
          <p:cNvSpPr txBox="1"/>
          <p:nvPr/>
        </p:nvSpPr>
        <p:spPr>
          <a:xfrm>
            <a:off x="760080" y="3581400"/>
            <a:ext cx="7010399" cy="430887"/>
          </a:xfrm>
          <a:prstGeom prst="rect">
            <a:avLst/>
          </a:prstGeom>
          <a:noFill/>
        </p:spPr>
        <p:txBody>
          <a:bodyPr wrap="square" rtlCol="0">
            <a:spAutoFit/>
          </a:bodyPr>
          <a:lstStyle/>
          <a:p>
            <a:pPr algn="just"/>
            <a:r>
              <a:rPr lang="vi-VN" sz="2200" b="1">
                <a:latin typeface="Arial" pitchFamily="34" charset="0"/>
                <a:cs typeface="Arial" pitchFamily="34" charset="0"/>
              </a:rPr>
              <a:t>Xác suất lấy được viên bi màu đỏ từ túi II </a:t>
            </a:r>
            <a:r>
              <a:rPr lang="vi-VN" sz="2200" b="1" smtClean="0">
                <a:latin typeface="Arial" pitchFamily="34" charset="0"/>
                <a:cs typeface="Arial" pitchFamily="34" charset="0"/>
              </a:rPr>
              <a:t>là</a:t>
            </a:r>
            <a:r>
              <a:rPr lang="en-US" sz="2200" b="1" smtClean="0">
                <a:latin typeface="Arial" pitchFamily="34" charset="0"/>
                <a:cs typeface="Arial" pitchFamily="34" charset="0"/>
              </a:rPr>
              <a:t> 3/8</a:t>
            </a:r>
            <a:endParaRPr lang="vi-VN" sz="22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44" name="TextBox 43"/>
              <p:cNvSpPr txBox="1"/>
              <p:nvPr/>
            </p:nvSpPr>
            <p:spPr>
              <a:xfrm>
                <a:off x="455613" y="4419600"/>
                <a:ext cx="7870735" cy="714811"/>
              </a:xfrm>
              <a:prstGeom prst="rect">
                <a:avLst/>
              </a:prstGeom>
              <a:noFill/>
            </p:spPr>
            <p:txBody>
              <a:bodyPr wrap="square" rtlCol="0">
                <a:spAutoFit/>
              </a:bodyPr>
              <a:lstStyle/>
              <a:p>
                <a:pPr algn="just"/>
                <a:r>
                  <a:rPr lang="vi-VN" sz="2200" b="1" smtClean="0">
                    <a:latin typeface="Arial" pitchFamily="34" charset="0"/>
                    <a:cs typeface="Arial" pitchFamily="34" charset="0"/>
                  </a:rPr>
                  <a:t>Xác suất lấy được hai viên bi cùng màu đỏ là</a:t>
                </a:r>
                <a:r>
                  <a:rPr lang="en-US" sz="2200" b="1" smtClean="0">
                    <a:latin typeface="Arial" pitchFamily="34" charset="0"/>
                    <a:cs typeface="Arial" pitchFamily="34" charset="0"/>
                  </a:rPr>
                  <a:t> </a:t>
                </a:r>
                <a14:m>
                  <m:oMath xmlns:m="http://schemas.openxmlformats.org/officeDocument/2006/math">
                    <m:f>
                      <m:fPr>
                        <m:ctrlPr>
                          <a:rPr lang="en-US" sz="2800" b="1" i="1" smtClean="0">
                            <a:latin typeface="Cambria Math"/>
                            <a:cs typeface="Arial" pitchFamily="34" charset="0"/>
                          </a:rPr>
                        </m:ctrlPr>
                      </m:fPr>
                      <m:num>
                        <m:r>
                          <a:rPr lang="en-US" sz="2800" b="1" i="1" smtClean="0">
                            <a:latin typeface="Cambria Math"/>
                            <a:cs typeface="Arial" pitchFamily="34" charset="0"/>
                          </a:rPr>
                          <m:t>𝟕</m:t>
                        </m:r>
                      </m:num>
                      <m:den>
                        <m:r>
                          <a:rPr lang="en-US" sz="2800" b="1" i="1" smtClean="0">
                            <a:latin typeface="Cambria Math"/>
                            <a:cs typeface="Arial" pitchFamily="34" charset="0"/>
                          </a:rPr>
                          <m:t>𝟏𝟎</m:t>
                        </m:r>
                      </m:den>
                    </m:f>
                    <m:r>
                      <a:rPr lang="en-US" sz="2800" b="1" i="1" smtClean="0">
                        <a:latin typeface="Cambria Math"/>
                        <a:cs typeface="Arial" pitchFamily="34" charset="0"/>
                      </a:rPr>
                      <m:t>.</m:t>
                    </m:r>
                    <m:f>
                      <m:fPr>
                        <m:ctrlPr>
                          <a:rPr lang="en-US" sz="2800" b="1" i="1">
                            <a:latin typeface="Cambria Math"/>
                            <a:cs typeface="Arial" pitchFamily="34" charset="0"/>
                          </a:rPr>
                        </m:ctrlPr>
                      </m:fPr>
                      <m:num>
                        <m:r>
                          <a:rPr lang="en-US" sz="2800" b="1" i="1" smtClean="0">
                            <a:latin typeface="Cambria Math"/>
                            <a:cs typeface="Arial" pitchFamily="34" charset="0"/>
                          </a:rPr>
                          <m:t>𝟑</m:t>
                        </m:r>
                      </m:num>
                      <m:den>
                        <m:r>
                          <a:rPr lang="en-US" sz="2800" b="1" i="1" smtClean="0">
                            <a:latin typeface="Cambria Math"/>
                            <a:cs typeface="Arial" pitchFamily="34" charset="0"/>
                          </a:rPr>
                          <m:t>𝟖</m:t>
                        </m:r>
                      </m:den>
                    </m:f>
                    <m:r>
                      <a:rPr lang="en-US" sz="2800" b="1" i="1" smtClean="0">
                        <a:latin typeface="Cambria Math"/>
                        <a:cs typeface="Arial" pitchFamily="34" charset="0"/>
                      </a:rPr>
                      <m:t>=</m:t>
                    </m:r>
                    <m:f>
                      <m:fPr>
                        <m:ctrlPr>
                          <a:rPr lang="en-US" sz="2800" b="1" i="1" smtClean="0">
                            <a:solidFill>
                              <a:srgbClr val="C00000"/>
                            </a:solidFill>
                            <a:latin typeface="Cambria Math"/>
                            <a:cs typeface="Arial" pitchFamily="34" charset="0"/>
                          </a:rPr>
                        </m:ctrlPr>
                      </m:fPr>
                      <m:num>
                        <m:r>
                          <a:rPr lang="en-US" sz="2800" b="1" i="1" smtClean="0">
                            <a:solidFill>
                              <a:srgbClr val="C00000"/>
                            </a:solidFill>
                            <a:latin typeface="Cambria Math"/>
                            <a:cs typeface="Arial" pitchFamily="34" charset="0"/>
                          </a:rPr>
                          <m:t>𝟐𝟏</m:t>
                        </m:r>
                      </m:num>
                      <m:den>
                        <m:r>
                          <a:rPr lang="en-US" sz="2800" b="1" i="1" smtClean="0">
                            <a:solidFill>
                              <a:srgbClr val="C00000"/>
                            </a:solidFill>
                            <a:latin typeface="Cambria Math"/>
                            <a:cs typeface="Arial" pitchFamily="34" charset="0"/>
                          </a:rPr>
                          <m:t>𝟖𝟎</m:t>
                        </m:r>
                      </m:den>
                    </m:f>
                  </m:oMath>
                </a14:m>
                <a:endParaRPr lang="vi-VN" b="1">
                  <a:latin typeface="Arial" pitchFamily="34" charset="0"/>
                  <a:cs typeface="Arial" pitchFamily="34"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455613" y="4419600"/>
                <a:ext cx="7870735" cy="714811"/>
              </a:xfrm>
              <a:prstGeom prst="rect">
                <a:avLst/>
              </a:prstGeom>
              <a:blipFill rotWithShape="1">
                <a:blip r:embed="rId7"/>
                <a:stretch>
                  <a:fillRect l="-1007"/>
                </a:stretch>
              </a:blipFill>
            </p:spPr>
            <p:txBody>
              <a:bodyPr/>
              <a:lstStyle/>
              <a:p>
                <a:r>
                  <a:rPr lang="en-US">
                    <a:noFill/>
                  </a:rPr>
                  <a:t> </a:t>
                </a:r>
              </a:p>
            </p:txBody>
          </p:sp>
        </mc:Fallback>
      </mc:AlternateContent>
      <p:sp>
        <p:nvSpPr>
          <p:cNvPr id="26" name="TextBox 25"/>
          <p:cNvSpPr txBox="1"/>
          <p:nvPr/>
        </p:nvSpPr>
        <p:spPr>
          <a:xfrm>
            <a:off x="758492" y="4060378"/>
            <a:ext cx="7010399" cy="430887"/>
          </a:xfrm>
          <a:prstGeom prst="rect">
            <a:avLst/>
          </a:prstGeom>
          <a:noFill/>
        </p:spPr>
        <p:txBody>
          <a:bodyPr wrap="square" rtlCol="0">
            <a:spAutoFit/>
          </a:bodyPr>
          <a:lstStyle/>
          <a:p>
            <a:pPr algn="just"/>
            <a:r>
              <a:rPr lang="vi-VN" sz="2200" b="1">
                <a:latin typeface="Arial" pitchFamily="34" charset="0"/>
                <a:cs typeface="Arial" pitchFamily="34" charset="0"/>
              </a:rPr>
              <a:t>Xác suất lấy được viên bi màu đỏ từ túi II </a:t>
            </a:r>
            <a:r>
              <a:rPr lang="vi-VN" sz="2200" b="1" smtClean="0">
                <a:latin typeface="Arial" pitchFamily="34" charset="0"/>
                <a:cs typeface="Arial" pitchFamily="34" charset="0"/>
              </a:rPr>
              <a:t>là</a:t>
            </a:r>
            <a:r>
              <a:rPr lang="en-US" sz="2200" b="1" smtClean="0">
                <a:latin typeface="Arial" pitchFamily="34" charset="0"/>
                <a:cs typeface="Arial" pitchFamily="34" charset="0"/>
              </a:rPr>
              <a:t> 3/8</a:t>
            </a:r>
            <a:endParaRPr lang="vi-VN" sz="22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8" name="TextBox 27"/>
              <p:cNvSpPr txBox="1"/>
              <p:nvPr/>
            </p:nvSpPr>
            <p:spPr>
              <a:xfrm>
                <a:off x="389602" y="5105400"/>
                <a:ext cx="7619335" cy="430887"/>
              </a:xfrm>
              <a:prstGeom prst="rect">
                <a:avLst/>
              </a:prstGeom>
              <a:noFill/>
            </p:spPr>
            <p:txBody>
              <a:bodyPr wrap="square" rtlCol="0">
                <a:spAutoFit/>
              </a:bodyPr>
              <a:lstStyle/>
              <a:p>
                <a:pPr algn="just"/>
                <a:r>
                  <a:rPr lang="en-US" sz="2200" b="1" smtClean="0">
                    <a:latin typeface="Arial" pitchFamily="34" charset="0"/>
                    <a:cs typeface="Arial" pitchFamily="34" charset="0"/>
                  </a:rPr>
                  <a:t>c) Ta có : C = A </a:t>
                </a:r>
                <a14:m>
                  <m:oMath xmlns:m="http://schemas.openxmlformats.org/officeDocument/2006/math">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 B với A và B xung khắc nên :</a:t>
                </a:r>
                <a:endParaRPr lang="vi-VN" sz="2200" b="1">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89602" y="5105400"/>
                <a:ext cx="7619335" cy="430887"/>
              </a:xfrm>
              <a:prstGeom prst="rect">
                <a:avLst/>
              </a:prstGeom>
              <a:blipFill rotWithShape="1">
                <a:blip r:embed="rId8"/>
                <a:stretch>
                  <a:fillRect l="-1040" t="-7143" b="-28571"/>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2284498208"/>
              </p:ext>
            </p:extLst>
          </p:nvPr>
        </p:nvGraphicFramePr>
        <p:xfrm>
          <a:off x="1370012" y="5488805"/>
          <a:ext cx="6313488" cy="841375"/>
        </p:xfrm>
        <a:graphic>
          <a:graphicData uri="http://schemas.openxmlformats.org/presentationml/2006/ole">
            <mc:AlternateContent xmlns:mc="http://schemas.openxmlformats.org/markup-compatibility/2006">
              <mc:Choice xmlns:v="urn:schemas-microsoft-com:vml" Requires="v">
                <p:oleObj spid="_x0000_s85007" name="Equation" r:id="rId9" imgW="2946240" imgH="393480" progId="Equation.DSMT4">
                  <p:embed/>
                </p:oleObj>
              </mc:Choice>
              <mc:Fallback>
                <p:oleObj name="Equation" r:id="rId9" imgW="2946240" imgH="393480" progId="Equation.DSMT4">
                  <p:embed/>
                  <p:pic>
                    <p:nvPicPr>
                      <p:cNvPr id="0" name="Object 26"/>
                      <p:cNvPicPr>
                        <a:picLocks noChangeAspect="1" noChangeArrowheads="1"/>
                      </p:cNvPicPr>
                      <p:nvPr/>
                    </p:nvPicPr>
                    <p:blipFill>
                      <a:blip r:embed="rId10"/>
                      <a:srcRect/>
                      <a:stretch>
                        <a:fillRect/>
                      </a:stretch>
                    </p:blipFill>
                    <p:spPr bwMode="auto">
                      <a:xfrm>
                        <a:off x="1370012" y="5488805"/>
                        <a:ext cx="631348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TextBox 33"/>
          <p:cNvSpPr txBox="1"/>
          <p:nvPr/>
        </p:nvSpPr>
        <p:spPr>
          <a:xfrm>
            <a:off x="463550" y="6314791"/>
            <a:ext cx="8022561" cy="430887"/>
          </a:xfrm>
          <a:prstGeom prst="rect">
            <a:avLst/>
          </a:prstGeom>
          <a:noFill/>
        </p:spPr>
        <p:txBody>
          <a:bodyPr wrap="square" rtlCol="0">
            <a:spAutoFit/>
          </a:bodyPr>
          <a:lstStyle/>
          <a:p>
            <a:pPr algn="just"/>
            <a:r>
              <a:rPr lang="vi-VN" sz="2200" b="1">
                <a:latin typeface="Arial" pitchFamily="34" charset="0"/>
                <a:cs typeface="Arial" pitchFamily="34" charset="0"/>
              </a:rPr>
              <a:t>Vậy xác suất để hai viên bi được lấy có cùng màu </a:t>
            </a:r>
            <a:r>
              <a:rPr lang="vi-VN" sz="2200" b="1" smtClean="0">
                <a:latin typeface="Arial" pitchFamily="34" charset="0"/>
                <a:cs typeface="Arial" pitchFamily="34" charset="0"/>
              </a:rPr>
              <a:t>là</a:t>
            </a:r>
            <a:r>
              <a:rPr lang="en-US" sz="2200" b="1" smtClean="0">
                <a:latin typeface="Arial" pitchFamily="34" charset="0"/>
                <a:cs typeface="Arial" pitchFamily="34" charset="0"/>
              </a:rPr>
              <a:t> </a:t>
            </a:r>
            <a:r>
              <a:rPr lang="en-US" sz="2200" b="1" smtClean="0">
                <a:solidFill>
                  <a:srgbClr val="C00000"/>
                </a:solidFill>
                <a:latin typeface="Arial" pitchFamily="34" charset="0"/>
                <a:cs typeface="Arial" pitchFamily="34" charset="0"/>
              </a:rPr>
              <a:t>9/20</a:t>
            </a:r>
            <a:endParaRPr lang="vi-VN" sz="2200" b="1">
              <a:solidFill>
                <a:srgbClr val="C00000"/>
              </a:solidFill>
              <a:latin typeface="Arial" pitchFamily="34" charset="0"/>
              <a:cs typeface="Arial" pitchFamily="34" charset="0"/>
            </a:endParaRPr>
          </a:p>
        </p:txBody>
      </p:sp>
      <p:pic>
        <p:nvPicPr>
          <p:cNvPr id="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90012" y="3138921"/>
            <a:ext cx="2554432" cy="3719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7595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26" grpId="0"/>
      <p:bldP spid="28"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4775"/>
            <a:ext cx="9837881" cy="2898197"/>
          </a:xfrm>
          <a:prstGeom prst="roundRect">
            <a:avLst>
              <a:gd name="adj" fmla="val 4429"/>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38230" y="171450"/>
            <a:ext cx="9723581" cy="2831522"/>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Có hai túi đựng các viên bị có cùng kích thước và khối lượng. Túi I có 3 viên bi màu xanh và 7 viên bị màu đỏ. Túi II có 10 viên bi màu xanh và 6 viên bi màu đỏ. Từ mỗi túi, lấy ngẫu nhiên ra một viên bị. </a:t>
            </a:r>
            <a:endParaRPr lang="en-US" sz="2200" b="1" smtClean="0">
              <a:latin typeface="Arial" pitchFamily="34" charset="0"/>
              <a:cs typeface="Arial" pitchFamily="34" charset="0"/>
            </a:endParaRPr>
          </a:p>
          <a:p>
            <a:r>
              <a:rPr lang="vi-VN" sz="2200" b="1" smtClean="0">
                <a:latin typeface="Arial" pitchFamily="34" charset="0"/>
                <a:cs typeface="Arial" pitchFamily="34" charset="0"/>
              </a:rPr>
              <a:t>Tính </a:t>
            </a:r>
            <a:r>
              <a:rPr lang="vi-VN" sz="2200" b="1">
                <a:latin typeface="Arial" pitchFamily="34" charset="0"/>
                <a:cs typeface="Arial" pitchFamily="34" charset="0"/>
              </a:rPr>
              <a:t>xác suất để</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viên bi được lấy có cùng màu </a:t>
            </a:r>
            <a:r>
              <a:rPr lang="vi-VN" sz="2200" b="1" smtClean="0">
                <a:latin typeface="Arial" pitchFamily="34" charset="0"/>
                <a:cs typeface="Arial" pitchFamily="34" charset="0"/>
              </a:rPr>
              <a:t>xanh</a:t>
            </a:r>
            <a:endParaRPr lang="en-US" sz="2200" b="1">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viên bi được lấy có cùng màu đỏ</a:t>
            </a:r>
            <a:r>
              <a:rPr lang="vi-VN" sz="2200" b="1" smtClean="0">
                <a:latin typeface="Arial" pitchFamily="34" charset="0"/>
                <a:cs typeface="Arial" pitchFamily="34" charset="0"/>
              </a:rPr>
              <a:t>;</a:t>
            </a:r>
            <a:endParaRPr lang="vi-VN" sz="2200" b="1">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viên bi được lấy có cùng màu</a:t>
            </a:r>
            <a:r>
              <a:rPr lang="vi-VN" sz="2200" b="1" smtClean="0">
                <a:latin typeface="Arial" pitchFamily="34" charset="0"/>
                <a:cs typeface="Arial" pitchFamily="34" charset="0"/>
              </a:rPr>
              <a:t>;</a:t>
            </a:r>
            <a:endParaRPr lang="vi-VN" sz="2200" b="1">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viên bi được lấy không cùng màu</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2140" y="457200"/>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8.13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42" name="TextBox 41"/>
          <p:cNvSpPr txBox="1"/>
          <p:nvPr/>
        </p:nvSpPr>
        <p:spPr>
          <a:xfrm>
            <a:off x="303212" y="3379113"/>
            <a:ext cx="7924136" cy="430887"/>
          </a:xfrm>
          <a:prstGeom prst="rect">
            <a:avLst/>
          </a:prstGeom>
          <a:noFill/>
        </p:spPr>
        <p:txBody>
          <a:bodyPr wrap="square" rtlCol="0">
            <a:spAutoFit/>
          </a:bodyPr>
          <a:lstStyle/>
          <a:p>
            <a:pPr algn="just"/>
            <a:r>
              <a:rPr lang="vi-VN" sz="2200" b="1">
                <a:latin typeface="Arial" pitchFamily="34" charset="0"/>
                <a:cs typeface="Arial" pitchFamily="34" charset="0"/>
              </a:rPr>
              <a:t>d) Gọi biến cố D: “Hai viên bi được lấy không cùng màu</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43" name="TextBox 42"/>
              <p:cNvSpPr txBox="1"/>
              <p:nvPr/>
            </p:nvSpPr>
            <p:spPr>
              <a:xfrm>
                <a:off x="913223" y="3826294"/>
                <a:ext cx="2210132" cy="461665"/>
              </a:xfrm>
              <a:prstGeom prst="rect">
                <a:avLst/>
              </a:prstGeom>
              <a:noFill/>
            </p:spPr>
            <p:txBody>
              <a:bodyPr wrap="square" rtlCol="0">
                <a:spAutoFit/>
              </a:bodyPr>
              <a:lstStyle/>
              <a:p>
                <a:pPr algn="just"/>
                <a:r>
                  <a:rPr lang="en-US" sz="2200" b="1" smtClean="0">
                    <a:latin typeface="Arial" pitchFamily="34" charset="0"/>
                    <a:cs typeface="Arial" pitchFamily="34" charset="0"/>
                  </a:rPr>
                  <a:t>Khi đó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𝑫</m:t>
                        </m:r>
                      </m:e>
                    </m:acc>
                    <m:r>
                      <a:rPr lang="en-US" b="1" i="1" smtClean="0">
                        <a:latin typeface="Cambria Math"/>
                        <a:cs typeface="Arial" pitchFamily="34" charset="0"/>
                      </a:rPr>
                      <m:t>=</m:t>
                    </m:r>
                    <m:r>
                      <a:rPr lang="en-US" b="1" i="1" smtClean="0">
                        <a:latin typeface="Cambria Math"/>
                        <a:cs typeface="Arial" pitchFamily="34" charset="0"/>
                      </a:rPr>
                      <m:t>𝑪</m:t>
                    </m:r>
                  </m:oMath>
                </a14:m>
                <a:endParaRPr lang="vi-VN" b="1">
                  <a:latin typeface="Arial" pitchFamily="34" charset="0"/>
                  <a:cs typeface="Arial" pitchFamily="34"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913223" y="3826294"/>
                <a:ext cx="2210132" cy="461665"/>
              </a:xfrm>
              <a:prstGeom prst="rect">
                <a:avLst/>
              </a:prstGeom>
              <a:blipFill rotWithShape="1">
                <a:blip r:embed="rId7"/>
                <a:stretch>
                  <a:fillRect l="-3591" t="-1333" b="-26667"/>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3292354437"/>
              </p:ext>
            </p:extLst>
          </p:nvPr>
        </p:nvGraphicFramePr>
        <p:xfrm>
          <a:off x="1098814" y="4244615"/>
          <a:ext cx="5795963" cy="841375"/>
        </p:xfrm>
        <a:graphic>
          <a:graphicData uri="http://schemas.openxmlformats.org/presentationml/2006/ole">
            <mc:AlternateContent xmlns:mc="http://schemas.openxmlformats.org/markup-compatibility/2006">
              <mc:Choice xmlns:v="urn:schemas-microsoft-com:vml" Requires="v">
                <p:oleObj spid="_x0000_s86028" name="Equation" r:id="rId8" imgW="2705040" imgH="393480" progId="Equation.DSMT4">
                  <p:embed/>
                </p:oleObj>
              </mc:Choice>
              <mc:Fallback>
                <p:oleObj name="Equation" r:id="rId8" imgW="2705040" imgH="393480" progId="Equation.DSMT4">
                  <p:embed/>
                  <p:pic>
                    <p:nvPicPr>
                      <p:cNvPr id="0" name=""/>
                      <p:cNvPicPr>
                        <a:picLocks noChangeAspect="1" noChangeArrowheads="1"/>
                      </p:cNvPicPr>
                      <p:nvPr/>
                    </p:nvPicPr>
                    <p:blipFill>
                      <a:blip r:embed="rId9"/>
                      <a:srcRect/>
                      <a:stretch>
                        <a:fillRect/>
                      </a:stretch>
                    </p:blipFill>
                    <p:spPr bwMode="auto">
                      <a:xfrm>
                        <a:off x="1098814" y="4244615"/>
                        <a:ext cx="579596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TextBox 33"/>
          <p:cNvSpPr txBox="1"/>
          <p:nvPr/>
        </p:nvSpPr>
        <p:spPr>
          <a:xfrm>
            <a:off x="684212" y="5187921"/>
            <a:ext cx="7315200" cy="769441"/>
          </a:xfrm>
          <a:prstGeom prst="rect">
            <a:avLst/>
          </a:prstGeom>
          <a:noFill/>
        </p:spPr>
        <p:txBody>
          <a:bodyPr wrap="square" rtlCol="0">
            <a:spAutoFit/>
          </a:bodyPr>
          <a:lstStyle/>
          <a:p>
            <a:pPr algn="just"/>
            <a:r>
              <a:rPr lang="vi-VN" sz="2200" b="1">
                <a:latin typeface="Arial" pitchFamily="34" charset="0"/>
                <a:cs typeface="Arial" pitchFamily="34" charset="0"/>
              </a:rPr>
              <a:t>Vậy xác suất để hai viên bi được lấy không cùng màu </a:t>
            </a:r>
            <a:r>
              <a:rPr lang="vi-VN" sz="2200" b="1" smtClean="0">
                <a:latin typeface="Arial" pitchFamily="34" charset="0"/>
                <a:cs typeface="Arial" pitchFamily="34" charset="0"/>
              </a:rPr>
              <a:t>là</a:t>
            </a:r>
            <a:r>
              <a:rPr lang="en-US" sz="2200" b="1" smtClean="0">
                <a:latin typeface="Arial" pitchFamily="34" charset="0"/>
                <a:cs typeface="Arial" pitchFamily="34" charset="0"/>
              </a:rPr>
              <a:t> </a:t>
            </a:r>
            <a:r>
              <a:rPr lang="en-US" sz="2200" b="1" smtClean="0">
                <a:solidFill>
                  <a:srgbClr val="C00000"/>
                </a:solidFill>
                <a:latin typeface="Arial" pitchFamily="34" charset="0"/>
                <a:cs typeface="Arial" pitchFamily="34" charset="0"/>
              </a:rPr>
              <a:t>11/20</a:t>
            </a:r>
            <a:endParaRPr lang="vi-VN" sz="2200" b="1">
              <a:solidFill>
                <a:srgbClr val="C00000"/>
              </a:solidFill>
              <a:latin typeface="Arial" pitchFamily="34" charset="0"/>
              <a:cs typeface="Arial" pitchFamily="34" charset="0"/>
            </a:endParaRPr>
          </a:p>
        </p:txBody>
      </p:sp>
      <p:pic>
        <p:nvPicPr>
          <p:cNvPr id="2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0012" y="3138921"/>
            <a:ext cx="2554432" cy="3719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963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61925"/>
            <a:ext cx="9837881" cy="1619827"/>
          </a:xfrm>
          <a:prstGeom prst="roundRect">
            <a:avLst>
              <a:gd name="adj" fmla="val 4429"/>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9895" y="161925"/>
            <a:ext cx="9448799"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Có hai túi mỗi túi đựng 10 quả cầu có cùng kích thước và khối lượng được đánh số từ 1 đến 10. Từ mỗi túi, lấy ngẫu nhiên ra một quả cầu. Tính xác suất để trong hai quả cầu được lấy ra không có quả cầu nào ghi số 1 hoặc ghi số 5</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2140" y="457200"/>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8.14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4212" y="1882189"/>
            <a:ext cx="1153285" cy="2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9" name="TextBox 28"/>
              <p:cNvSpPr txBox="1"/>
              <p:nvPr/>
            </p:nvSpPr>
            <p:spPr>
              <a:xfrm>
                <a:off x="318429" y="2276345"/>
                <a:ext cx="7208982" cy="1084015"/>
              </a:xfrm>
              <a:prstGeom prst="rect">
                <a:avLst/>
              </a:prstGeom>
              <a:noFill/>
            </p:spPr>
            <p:txBody>
              <a:bodyPr wrap="square" rtlCol="0">
                <a:spAutoFit/>
              </a:bodyPr>
              <a:lstStyle/>
              <a:p>
                <a:pPr marL="342900" indent="-342900" algn="just">
                  <a:buFont typeface="Wingdings" pitchFamily="2" charset="2"/>
                  <a:buChar char="v"/>
                </a:pPr>
                <a:r>
                  <a:rPr lang="vi-VN" b="1" smtClean="0">
                    <a:latin typeface="Arial" pitchFamily="34" charset="0"/>
                    <a:cs typeface="Arial" pitchFamily="34" charset="0"/>
                  </a:rPr>
                  <a:t>Xác suất lấy ra quả cầu không có số 1 hoặc số 5 từ túi </a:t>
                </a:r>
                <a:r>
                  <a:rPr lang="vi-VN" b="1">
                    <a:latin typeface="Arial" pitchFamily="34" charset="0"/>
                    <a:cs typeface="Arial" pitchFamily="34" charset="0"/>
                  </a:rPr>
                  <a:t>đầu </a:t>
                </a:r>
                <a:r>
                  <a:rPr lang="vi-VN" b="1" smtClean="0">
                    <a:latin typeface="Arial" pitchFamily="34" charset="0"/>
                    <a:cs typeface="Arial" pitchFamily="34" charset="0"/>
                  </a:rPr>
                  <a:t>tiên</a:t>
                </a:r>
                <a:r>
                  <a:rPr lang="en-US" b="1" smtClean="0">
                    <a:latin typeface="Arial" pitchFamily="34" charset="0"/>
                    <a:cs typeface="Arial" pitchFamily="34" charset="0"/>
                  </a:rPr>
                  <a:t> </a:t>
                </a:r>
                <a14:m>
                  <m:oMath xmlns:m="http://schemas.openxmlformats.org/officeDocument/2006/math">
                    <m:f>
                      <m:fPr>
                        <m:ctrlPr>
                          <a:rPr lang="en-US" sz="2800" b="1" i="1" smtClean="0">
                            <a:latin typeface="Cambria Math"/>
                            <a:cs typeface="Arial" pitchFamily="34" charset="0"/>
                          </a:rPr>
                        </m:ctrlPr>
                      </m:fPr>
                      <m:num>
                        <m:r>
                          <a:rPr lang="en-US" sz="2800" b="1" i="1" smtClean="0">
                            <a:latin typeface="Cambria Math"/>
                            <a:cs typeface="Arial" pitchFamily="34" charset="0"/>
                          </a:rPr>
                          <m:t>𝟖</m:t>
                        </m:r>
                      </m:num>
                      <m:den>
                        <m:r>
                          <a:rPr lang="en-US" sz="2800" b="1" i="1" smtClean="0">
                            <a:latin typeface="Cambria Math"/>
                            <a:cs typeface="Arial" pitchFamily="34" charset="0"/>
                          </a:rPr>
                          <m:t>𝟏𝟎</m:t>
                        </m:r>
                      </m:den>
                    </m:f>
                    <m:r>
                      <a:rPr lang="en-US" sz="2800" b="1" i="1" smtClean="0">
                        <a:latin typeface="Cambria Math"/>
                        <a:cs typeface="Arial" pitchFamily="34" charset="0"/>
                      </a:rPr>
                      <m:t>=</m:t>
                    </m:r>
                    <m:f>
                      <m:fPr>
                        <m:ctrlPr>
                          <a:rPr lang="en-US" sz="2800" b="1" i="1" smtClean="0">
                            <a:solidFill>
                              <a:srgbClr val="C00000"/>
                            </a:solidFill>
                            <a:latin typeface="Cambria Math"/>
                            <a:cs typeface="Arial" pitchFamily="34" charset="0"/>
                          </a:rPr>
                        </m:ctrlPr>
                      </m:fPr>
                      <m:num>
                        <m:r>
                          <a:rPr lang="en-US" sz="2800" b="1" i="1" smtClean="0">
                            <a:solidFill>
                              <a:srgbClr val="C00000"/>
                            </a:solidFill>
                            <a:latin typeface="Cambria Math"/>
                            <a:cs typeface="Arial" pitchFamily="34" charset="0"/>
                          </a:rPr>
                          <m:t>𝟒</m:t>
                        </m:r>
                      </m:num>
                      <m:den>
                        <m:r>
                          <a:rPr lang="en-US" sz="2800" b="1" i="1" smtClean="0">
                            <a:solidFill>
                              <a:srgbClr val="C00000"/>
                            </a:solidFill>
                            <a:latin typeface="Cambria Math"/>
                            <a:cs typeface="Arial" pitchFamily="34" charset="0"/>
                          </a:rPr>
                          <m:t>𝟓</m:t>
                        </m:r>
                      </m:den>
                    </m:f>
                  </m:oMath>
                </a14:m>
                <a:endParaRPr lang="vi-VN" b="1">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18429" y="2276345"/>
                <a:ext cx="7208982" cy="1084015"/>
              </a:xfrm>
              <a:prstGeom prst="rect">
                <a:avLst/>
              </a:prstGeom>
              <a:blipFill rotWithShape="1">
                <a:blip r:embed="rId5"/>
                <a:stretch>
                  <a:fillRect l="-1099" t="-3933" r="-1268" b="-16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31812" y="3352800"/>
                <a:ext cx="6965436" cy="1084015"/>
              </a:xfrm>
              <a:prstGeom prst="rect">
                <a:avLst/>
              </a:prstGeom>
              <a:noFill/>
            </p:spPr>
            <p:txBody>
              <a:bodyPr wrap="square" rtlCol="0">
                <a:spAutoFit/>
              </a:bodyPr>
              <a:lstStyle/>
              <a:p>
                <a:pPr algn="just"/>
                <a:r>
                  <a:rPr lang="vi-VN" b="1">
                    <a:latin typeface="Arial" pitchFamily="34" charset="0"/>
                    <a:cs typeface="Arial" pitchFamily="34" charset="0"/>
                  </a:rPr>
                  <a:t>Xác suất lấy được quả cầu không có số 1 hoặc số 5 từ túi thứ hai là</a:t>
                </a:r>
                <a:r>
                  <a:rPr lang="en-US" b="1" smtClean="0">
                    <a:latin typeface="Arial" pitchFamily="34" charset="0"/>
                    <a:cs typeface="Arial" pitchFamily="34" charset="0"/>
                  </a:rPr>
                  <a:t> </a:t>
                </a:r>
                <a14:m>
                  <m:oMath xmlns:m="http://schemas.openxmlformats.org/officeDocument/2006/math">
                    <m:f>
                      <m:fPr>
                        <m:ctrlPr>
                          <a:rPr lang="en-US" sz="2800" b="1" i="1" smtClean="0">
                            <a:latin typeface="Cambria Math"/>
                            <a:cs typeface="Arial" pitchFamily="34" charset="0"/>
                          </a:rPr>
                        </m:ctrlPr>
                      </m:fPr>
                      <m:num>
                        <m:r>
                          <a:rPr lang="en-US" sz="2800" b="1" i="1" smtClean="0">
                            <a:latin typeface="Cambria Math"/>
                            <a:cs typeface="Arial" pitchFamily="34" charset="0"/>
                          </a:rPr>
                          <m:t>𝟖</m:t>
                        </m:r>
                      </m:num>
                      <m:den>
                        <m:r>
                          <a:rPr lang="en-US" sz="2800" b="1" i="1" smtClean="0">
                            <a:latin typeface="Cambria Math"/>
                            <a:cs typeface="Arial" pitchFamily="34" charset="0"/>
                          </a:rPr>
                          <m:t>𝟏𝟎</m:t>
                        </m:r>
                      </m:den>
                    </m:f>
                    <m:r>
                      <a:rPr lang="en-US" sz="2800" b="1" i="1" smtClean="0">
                        <a:latin typeface="Cambria Math"/>
                        <a:cs typeface="Arial" pitchFamily="34" charset="0"/>
                      </a:rPr>
                      <m:t>=</m:t>
                    </m:r>
                    <m:f>
                      <m:fPr>
                        <m:ctrlPr>
                          <a:rPr lang="en-US" sz="2800" b="1" i="1" smtClean="0">
                            <a:solidFill>
                              <a:srgbClr val="C00000"/>
                            </a:solidFill>
                            <a:latin typeface="Cambria Math"/>
                            <a:cs typeface="Arial" pitchFamily="34" charset="0"/>
                          </a:rPr>
                        </m:ctrlPr>
                      </m:fPr>
                      <m:num>
                        <m:r>
                          <a:rPr lang="en-US" sz="2800" b="1" i="1" smtClean="0">
                            <a:solidFill>
                              <a:srgbClr val="C00000"/>
                            </a:solidFill>
                            <a:latin typeface="Cambria Math"/>
                            <a:cs typeface="Arial" pitchFamily="34" charset="0"/>
                          </a:rPr>
                          <m:t>𝟒</m:t>
                        </m:r>
                      </m:num>
                      <m:den>
                        <m:r>
                          <a:rPr lang="en-US" sz="2800" b="1" i="1" smtClean="0">
                            <a:solidFill>
                              <a:srgbClr val="C00000"/>
                            </a:solidFill>
                            <a:latin typeface="Cambria Math"/>
                            <a:cs typeface="Arial" pitchFamily="34" charset="0"/>
                          </a:rPr>
                          <m:t>𝟓</m:t>
                        </m:r>
                      </m:den>
                    </m:f>
                  </m:oMath>
                </a14:m>
                <a:endParaRPr lang="vi-VN" b="1">
                  <a:latin typeface="Arial" pitchFamily="34" charset="0"/>
                  <a:cs typeface="Arial" pitchFamily="34"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531812" y="3352800"/>
                <a:ext cx="6965436" cy="1084015"/>
              </a:xfrm>
              <a:prstGeom prst="rect">
                <a:avLst/>
              </a:prstGeom>
              <a:blipFill rotWithShape="1">
                <a:blip r:embed="rId11"/>
                <a:stretch>
                  <a:fillRect l="-1312" t="-3933" r="-1400" b="-1685"/>
                </a:stretch>
              </a:blipFill>
            </p:spPr>
            <p:txBody>
              <a:bodyPr/>
              <a:lstStyle/>
              <a:p>
                <a:r>
                  <a:rPr lang="en-US">
                    <a:noFill/>
                  </a:rPr>
                  <a:t> </a:t>
                </a:r>
              </a:p>
            </p:txBody>
          </p:sp>
        </mc:Fallback>
      </mc:AlternateContent>
      <p:sp>
        <p:nvSpPr>
          <p:cNvPr id="51" name="TextBox 50"/>
          <p:cNvSpPr txBox="1"/>
          <p:nvPr/>
        </p:nvSpPr>
        <p:spPr>
          <a:xfrm>
            <a:off x="520699" y="4436815"/>
            <a:ext cx="6965436" cy="1200329"/>
          </a:xfrm>
          <a:prstGeom prst="rect">
            <a:avLst/>
          </a:prstGeom>
          <a:noFill/>
        </p:spPr>
        <p:txBody>
          <a:bodyPr wrap="square" rtlCol="0">
            <a:spAutoFit/>
          </a:bodyPr>
          <a:lstStyle/>
          <a:p>
            <a:pPr algn="just"/>
            <a:r>
              <a:rPr lang="vi-VN" b="1">
                <a:latin typeface="Arial" pitchFamily="34" charset="0"/>
                <a:cs typeface="Arial" pitchFamily="34" charset="0"/>
              </a:rPr>
              <a:t>Vì lấy ngẫu nhiên từ hai túi khác nhau một quả cầu nên hai biến cố quả cầu lấy ra mỗi túi không có số 1 hoặc số 5 là độc lập</a:t>
            </a:r>
            <a:r>
              <a:rPr lang="vi-VN" b="1" smtClean="0">
                <a:latin typeface="Arial" pitchFamily="34" charset="0"/>
                <a:cs typeface="Arial" pitchFamily="34" charset="0"/>
              </a:rPr>
              <a:t>.</a:t>
            </a:r>
            <a:endParaRPr lang="vi-VN"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52" name="TextBox 51"/>
              <p:cNvSpPr txBox="1"/>
              <p:nvPr/>
            </p:nvSpPr>
            <p:spPr>
              <a:xfrm>
                <a:off x="531812" y="5697785"/>
                <a:ext cx="11206882" cy="1084015"/>
              </a:xfrm>
              <a:prstGeom prst="rect">
                <a:avLst/>
              </a:prstGeom>
              <a:noFill/>
            </p:spPr>
            <p:txBody>
              <a:bodyPr wrap="square" rtlCol="0">
                <a:spAutoFit/>
              </a:bodyPr>
              <a:lstStyle/>
              <a:p>
                <a:pPr algn="just"/>
                <a:r>
                  <a:rPr lang="vi-VN" b="1" smtClean="0">
                    <a:latin typeface="Arial" pitchFamily="34" charset="0"/>
                    <a:cs typeface="Arial" pitchFamily="34" charset="0"/>
                  </a:rPr>
                  <a:t>Vậy xác suất để trong hai quả cầu được lấy ra không có quả cầu nào ghi số 1 hoặc ghi số </a:t>
                </a:r>
                <a:r>
                  <a:rPr lang="vi-VN" b="1">
                    <a:latin typeface="Arial" pitchFamily="34" charset="0"/>
                    <a:cs typeface="Arial" pitchFamily="34" charset="0"/>
                  </a:rPr>
                  <a:t>5 </a:t>
                </a:r>
                <a:r>
                  <a:rPr lang="vi-VN" b="1" smtClean="0">
                    <a:latin typeface="Arial" pitchFamily="34" charset="0"/>
                    <a:cs typeface="Arial" pitchFamily="34" charset="0"/>
                  </a:rPr>
                  <a:t>là</a:t>
                </a:r>
                <a:r>
                  <a:rPr lang="en-US" b="1" smtClean="0">
                    <a:latin typeface="Arial" pitchFamily="34" charset="0"/>
                    <a:cs typeface="Arial" pitchFamily="34" charset="0"/>
                  </a:rPr>
                  <a:t> </a:t>
                </a:r>
                <a:r>
                  <a:rPr lang="en-US" sz="2800" b="1" smtClean="0">
                    <a:cs typeface="Arial" pitchFamily="34" charset="0"/>
                  </a:rPr>
                  <a:t> </a:t>
                </a:r>
                <a14:m>
                  <m:oMath xmlns:m="http://schemas.openxmlformats.org/officeDocument/2006/math">
                    <m:f>
                      <m:fPr>
                        <m:ctrlPr>
                          <a:rPr lang="en-US" sz="2800" b="1" i="1" smtClean="0">
                            <a:solidFill>
                              <a:schemeClr val="tx1"/>
                            </a:solidFill>
                            <a:latin typeface="Cambria Math"/>
                            <a:cs typeface="Arial" pitchFamily="34" charset="0"/>
                          </a:rPr>
                        </m:ctrlPr>
                      </m:fPr>
                      <m:num>
                        <m:r>
                          <a:rPr lang="en-US" sz="2800" b="1" i="1">
                            <a:solidFill>
                              <a:schemeClr val="tx1"/>
                            </a:solidFill>
                            <a:latin typeface="Cambria Math"/>
                            <a:cs typeface="Arial" pitchFamily="34" charset="0"/>
                          </a:rPr>
                          <m:t>𝟒</m:t>
                        </m:r>
                      </m:num>
                      <m:den>
                        <m:r>
                          <a:rPr lang="en-US" sz="2800" b="1" i="1">
                            <a:solidFill>
                              <a:schemeClr val="tx1"/>
                            </a:solidFill>
                            <a:latin typeface="Cambria Math"/>
                            <a:cs typeface="Arial" pitchFamily="34" charset="0"/>
                          </a:rPr>
                          <m:t>𝟓</m:t>
                        </m:r>
                      </m:den>
                    </m:f>
                    <m:r>
                      <a:rPr lang="en-US" sz="2800" b="1" i="1" smtClean="0">
                        <a:solidFill>
                          <a:schemeClr val="tx1"/>
                        </a:solidFill>
                        <a:latin typeface="Cambria Math"/>
                        <a:cs typeface="Arial" pitchFamily="34" charset="0"/>
                      </a:rPr>
                      <m:t>.</m:t>
                    </m:r>
                    <m:f>
                      <m:fPr>
                        <m:ctrlPr>
                          <a:rPr lang="en-US" sz="2800" b="1" i="1">
                            <a:solidFill>
                              <a:schemeClr val="tx1"/>
                            </a:solidFill>
                            <a:latin typeface="Cambria Math"/>
                            <a:cs typeface="Arial" pitchFamily="34" charset="0"/>
                          </a:rPr>
                        </m:ctrlPr>
                      </m:fPr>
                      <m:num>
                        <m:r>
                          <a:rPr lang="en-US" sz="2800" b="1" i="1">
                            <a:solidFill>
                              <a:schemeClr val="tx1"/>
                            </a:solidFill>
                            <a:latin typeface="Cambria Math"/>
                            <a:cs typeface="Arial" pitchFamily="34" charset="0"/>
                          </a:rPr>
                          <m:t>𝟒</m:t>
                        </m:r>
                      </m:num>
                      <m:den>
                        <m:r>
                          <a:rPr lang="en-US" sz="2800" b="1" i="1">
                            <a:solidFill>
                              <a:schemeClr val="tx1"/>
                            </a:solidFill>
                            <a:latin typeface="Cambria Math"/>
                            <a:cs typeface="Arial" pitchFamily="34" charset="0"/>
                          </a:rPr>
                          <m:t>𝟓</m:t>
                        </m:r>
                      </m:den>
                    </m:f>
                    <m:r>
                      <a:rPr lang="en-US" sz="2800" b="1" i="1" smtClean="0">
                        <a:solidFill>
                          <a:schemeClr val="tx1"/>
                        </a:solidFill>
                        <a:latin typeface="Cambria Math"/>
                        <a:cs typeface="Arial" pitchFamily="34" charset="0"/>
                      </a:rPr>
                      <m:t>=</m:t>
                    </m:r>
                    <m:f>
                      <m:fPr>
                        <m:ctrlPr>
                          <a:rPr lang="en-US" sz="2800" b="1" i="1" smtClean="0">
                            <a:solidFill>
                              <a:srgbClr val="C00000"/>
                            </a:solidFill>
                            <a:latin typeface="Cambria Math"/>
                            <a:cs typeface="Arial" pitchFamily="34" charset="0"/>
                          </a:rPr>
                        </m:ctrlPr>
                      </m:fPr>
                      <m:num>
                        <m:r>
                          <a:rPr lang="en-US" sz="2800" b="1" i="1" smtClean="0">
                            <a:solidFill>
                              <a:srgbClr val="C00000"/>
                            </a:solidFill>
                            <a:latin typeface="Cambria Math"/>
                            <a:cs typeface="Arial" pitchFamily="34" charset="0"/>
                          </a:rPr>
                          <m:t>𝟏𝟔</m:t>
                        </m:r>
                      </m:num>
                      <m:den>
                        <m:r>
                          <a:rPr lang="en-US" sz="2800" b="1" i="1" smtClean="0">
                            <a:solidFill>
                              <a:srgbClr val="C00000"/>
                            </a:solidFill>
                            <a:latin typeface="Cambria Math"/>
                            <a:cs typeface="Arial" pitchFamily="34" charset="0"/>
                          </a:rPr>
                          <m:t>𝟐</m:t>
                        </m:r>
                        <m:r>
                          <a:rPr lang="en-US" sz="2800" b="1" i="1">
                            <a:solidFill>
                              <a:srgbClr val="C00000"/>
                            </a:solidFill>
                            <a:latin typeface="Cambria Math"/>
                            <a:cs typeface="Arial" pitchFamily="34" charset="0"/>
                          </a:rPr>
                          <m:t>𝟓</m:t>
                        </m:r>
                      </m:den>
                    </m:f>
                  </m:oMath>
                </a14:m>
                <a:endParaRPr lang="vi-VN" b="1">
                  <a:latin typeface="Arial" pitchFamily="34" charset="0"/>
                  <a:cs typeface="Arial" pitchFamily="34"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531812" y="5697785"/>
                <a:ext cx="11206882" cy="1084015"/>
              </a:xfrm>
              <a:prstGeom prst="rect">
                <a:avLst/>
              </a:prstGeom>
              <a:blipFill rotWithShape="1">
                <a:blip r:embed="rId12"/>
                <a:stretch>
                  <a:fillRect l="-816" t="-3933" r="-816" b="-1685"/>
                </a:stretch>
              </a:blipFill>
            </p:spPr>
            <p:txBody>
              <a:bodyPr/>
              <a:lstStyle/>
              <a:p>
                <a:r>
                  <a:rPr lang="en-US">
                    <a:noFill/>
                  </a:rPr>
                  <a:t> </a:t>
                </a:r>
              </a:p>
            </p:txBody>
          </p:sp>
        </mc:Fallback>
      </mc:AlternateContent>
      <p:grpSp>
        <p:nvGrpSpPr>
          <p:cNvPr id="23" name="Group 22"/>
          <p:cNvGrpSpPr/>
          <p:nvPr/>
        </p:nvGrpSpPr>
        <p:grpSpPr>
          <a:xfrm>
            <a:off x="8735424" y="1841294"/>
            <a:ext cx="2811612" cy="3967494"/>
            <a:chOff x="8735424" y="1841294"/>
            <a:chExt cx="2811612" cy="3967494"/>
          </a:xfrm>
        </p:grpSpPr>
        <p:pic>
          <p:nvPicPr>
            <p:cNvPr id="62" name="Picture 61"/>
            <p:cNvPicPr>
              <a:picLocks noChangeAspect="1"/>
            </p:cNvPicPr>
            <p:nvPr/>
          </p:nvPicPr>
          <p:blipFill rotWithShape="1">
            <a:blip r:embed="rId13">
              <a:extLst>
                <a:ext uri="{28A0092B-C50C-407E-A947-70E740481C1C}">
                  <a14:useLocalDpi xmlns:a14="http://schemas.microsoft.com/office/drawing/2010/main" val="0"/>
                </a:ext>
              </a:extLst>
            </a:blip>
            <a:srcRect l="17662" t="16251" r="16921" b="21249"/>
            <a:stretch/>
          </p:blipFill>
          <p:spPr>
            <a:xfrm>
              <a:off x="8735424" y="1841294"/>
              <a:ext cx="2785624" cy="1953689"/>
            </a:xfrm>
            <a:prstGeom prst="rect">
              <a:avLst/>
            </a:prstGeom>
          </p:spPr>
        </p:pic>
        <p:pic>
          <p:nvPicPr>
            <p:cNvPr id="63" name="Picture 6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80499" y="2373188"/>
              <a:ext cx="1988252" cy="1383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951323" y="3477787"/>
              <a:ext cx="750215" cy="3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64"/>
            <p:cNvPicPr>
              <a:picLocks noChangeAspect="1"/>
            </p:cNvPicPr>
            <p:nvPr/>
          </p:nvPicPr>
          <p:blipFill rotWithShape="1">
            <a:blip r:embed="rId13">
              <a:extLst>
                <a:ext uri="{28A0092B-C50C-407E-A947-70E740481C1C}">
                  <a14:useLocalDpi xmlns:a14="http://schemas.microsoft.com/office/drawing/2010/main" val="0"/>
                </a:ext>
              </a:extLst>
            </a:blip>
            <a:srcRect l="17662" t="16251" r="16921" b="21249"/>
            <a:stretch/>
          </p:blipFill>
          <p:spPr>
            <a:xfrm>
              <a:off x="8761412" y="3781425"/>
              <a:ext cx="2785624" cy="1953689"/>
            </a:xfrm>
            <a:prstGeom prst="rect">
              <a:avLst/>
            </a:prstGeom>
          </p:spPr>
        </p:pic>
        <p:pic>
          <p:nvPicPr>
            <p:cNvPr id="66"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82064" y="4462216"/>
              <a:ext cx="1841548" cy="134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066212" y="5397831"/>
              <a:ext cx="725842" cy="36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046155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left)">
                                      <p:cBhvr>
                                        <p:cTn id="3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0" grpId="0"/>
      <p:bldP spid="5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4775"/>
            <a:ext cx="9837881" cy="3170076"/>
          </a:xfrm>
          <a:prstGeom prst="roundRect">
            <a:avLst>
              <a:gd name="adj" fmla="val 4429"/>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3" y="104775"/>
            <a:ext cx="9753598" cy="3170076"/>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Trong đợt kiểm tra cuối học kì II lớp 11 của các trường trung học phổ thông, thống kê cho thấy có 93% học sinh tỉnh X đạt yêu cầu; 87% học sinh tỉnh Y đạt yêu cầu. Chọn ngẫu nhiên một học sinh của tỉnh X và một học sinh của tỉnh Y. Giả thiết rằng chất lượng học tập của hai tỉnh là độc lập. Tính xác suất để</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Cả </a:t>
            </a:r>
            <a:r>
              <a:rPr lang="vi-VN" sz="2200" b="1">
                <a:latin typeface="Arial" pitchFamily="34" charset="0"/>
                <a:cs typeface="Arial" pitchFamily="34" charset="0"/>
              </a:rPr>
              <a:t>hai học sinh được chọn đều đạt yêu </a:t>
            </a:r>
            <a:r>
              <a:rPr lang="vi-VN" sz="2200" b="1" smtClean="0">
                <a:latin typeface="Arial" pitchFamily="34" charset="0"/>
                <a:cs typeface="Arial" pitchFamily="34" charset="0"/>
              </a:rPr>
              <a:t>cầu</a:t>
            </a:r>
            <a:endParaRPr lang="en-US" sz="2200" b="1">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Cả hai học sinh được chọn đều không đạt yêu </a:t>
            </a:r>
            <a:r>
              <a:rPr lang="vi-VN" sz="2200" b="1" smtClean="0">
                <a:latin typeface="Arial" pitchFamily="34" charset="0"/>
                <a:cs typeface="Arial" pitchFamily="34" charset="0"/>
              </a:rPr>
              <a:t>cầu</a:t>
            </a:r>
            <a:endParaRPr lang="en-US" sz="2200" b="1">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Chỉ có đúng một học sinh được chọn đạt yêu </a:t>
            </a:r>
            <a:r>
              <a:rPr lang="vi-VN" sz="2200" b="1" smtClean="0">
                <a:latin typeface="Arial" pitchFamily="34" charset="0"/>
                <a:cs typeface="Arial" pitchFamily="34" charset="0"/>
              </a:rPr>
              <a:t>cầu</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Có ít nhất một trong hai học sinh được chọn đạt yêu cầu</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2140" y="457200"/>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8.15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8643" y="334327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361026" y="3609975"/>
            <a:ext cx="7208982" cy="830997"/>
          </a:xfrm>
          <a:prstGeom prst="rect">
            <a:avLst/>
          </a:prstGeom>
          <a:noFill/>
        </p:spPr>
        <p:txBody>
          <a:bodyPr wrap="square" rtlCol="0">
            <a:spAutoFit/>
          </a:bodyPr>
          <a:lstStyle/>
          <a:p>
            <a:r>
              <a:rPr lang="vi-VN" b="1">
                <a:latin typeface="Arial" pitchFamily="34" charset="0"/>
                <a:cs typeface="Arial" pitchFamily="34" charset="0"/>
              </a:rPr>
              <a:t>a) Xác suất để cả hai học sinh được chọn đều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đạt </a:t>
            </a:r>
            <a:r>
              <a:rPr lang="vi-VN" b="1">
                <a:latin typeface="Arial" pitchFamily="34" charset="0"/>
                <a:cs typeface="Arial" pitchFamily="34" charset="0"/>
              </a:rPr>
              <a:t>yêu cầu là 93%. 87% = </a:t>
            </a:r>
            <a:r>
              <a:rPr lang="vi-VN" b="1" smtClean="0">
                <a:solidFill>
                  <a:srgbClr val="C00000"/>
                </a:solidFill>
                <a:latin typeface="Arial" pitchFamily="34" charset="0"/>
                <a:cs typeface="Arial" pitchFamily="34" charset="0"/>
              </a:rPr>
              <a:t>0,8091</a:t>
            </a:r>
            <a:endParaRPr lang="vi-VN" b="1">
              <a:solidFill>
                <a:srgbClr val="C00000"/>
              </a:solidFill>
              <a:latin typeface="Arial" pitchFamily="34" charset="0"/>
              <a:cs typeface="Arial" pitchFamily="34" charset="0"/>
            </a:endParaRPr>
          </a:p>
        </p:txBody>
      </p:sp>
      <p:grpSp>
        <p:nvGrpSpPr>
          <p:cNvPr id="22" name="Group 21"/>
          <p:cNvGrpSpPr/>
          <p:nvPr/>
        </p:nvGrpSpPr>
        <p:grpSpPr>
          <a:xfrm>
            <a:off x="8456612" y="3505200"/>
            <a:ext cx="3376414" cy="1947041"/>
            <a:chOff x="8532812" y="3429000"/>
            <a:chExt cx="3376414" cy="1947041"/>
          </a:xfrm>
        </p:grpSpPr>
        <p:sp>
          <p:nvSpPr>
            <p:cNvPr id="58" name="Rounded Rectangle 57"/>
            <p:cNvSpPr/>
            <p:nvPr/>
          </p:nvSpPr>
          <p:spPr>
            <a:xfrm>
              <a:off x="8532812" y="3429000"/>
              <a:ext cx="3376414" cy="1947041"/>
            </a:xfrm>
            <a:prstGeom prst="roundRect">
              <a:avLst>
                <a:gd name="adj" fmla="val 4212"/>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9056944" y="3565860"/>
              <a:ext cx="2632682" cy="1707138"/>
              <a:chOff x="9056944" y="3565860"/>
              <a:chExt cx="2632682" cy="1707138"/>
            </a:xfrm>
          </p:grpSpPr>
          <p:pic>
            <p:nvPicPr>
              <p:cNvPr id="53" name="Pictur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056944" y="3624012"/>
                <a:ext cx="1225050" cy="1315491"/>
              </a:xfrm>
              <a:prstGeom prst="rect">
                <a:avLst/>
              </a:prstGeom>
            </p:spPr>
          </p:pic>
          <p:pic>
            <p:nvPicPr>
              <p:cNvPr id="8806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47238"/>
              <a:stretch/>
            </p:blipFill>
            <p:spPr bwMode="auto">
              <a:xfrm>
                <a:off x="10573106" y="3565860"/>
                <a:ext cx="964169" cy="1234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ectangle 53"/>
              <p:cNvSpPr/>
              <p:nvPr/>
            </p:nvSpPr>
            <p:spPr>
              <a:xfrm>
                <a:off x="9719398" y="4292025"/>
                <a:ext cx="489814"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67" smtClean="0">
                    <a:ln w="11430"/>
                    <a:effectLst>
                      <a:outerShdw blurRad="76200" dist="50800" dir="5400000" algn="tl" rotWithShape="0">
                        <a:srgbClr val="000000">
                          <a:alpha val="65000"/>
                        </a:srgbClr>
                      </a:outerShdw>
                    </a:effectLst>
                    <a:latin typeface=".VnCentury SchoolbookH" pitchFamily="34" charset="0"/>
                  </a:rPr>
                  <a:t>X</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55" name="Rectangle 54"/>
              <p:cNvSpPr/>
              <p:nvPr/>
            </p:nvSpPr>
            <p:spPr>
              <a:xfrm>
                <a:off x="11199812" y="4292025"/>
                <a:ext cx="489814"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67" smtClean="0">
                    <a:ln w="11430"/>
                    <a:effectLst>
                      <a:outerShdw blurRad="76200" dist="50800" dir="5400000" algn="tl" rotWithShape="0">
                        <a:srgbClr val="000000">
                          <a:alpha val="65000"/>
                        </a:srgbClr>
                      </a:outerShdw>
                    </a:effectLst>
                    <a:latin typeface=".VnCentury SchoolbookH" pitchFamily="34" charset="0"/>
                  </a:rPr>
                  <a:t>y</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56" name="Rectangle 55"/>
              <p:cNvSpPr/>
              <p:nvPr/>
            </p:nvSpPr>
            <p:spPr>
              <a:xfrm>
                <a:off x="9245711" y="4872888"/>
                <a:ext cx="718594"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67" smtClean="0">
                    <a:ln w="11430"/>
                    <a:solidFill>
                      <a:srgbClr val="C00000"/>
                    </a:solidFill>
                    <a:effectLst>
                      <a:outerShdw blurRad="76200" dist="50800" dir="5400000" algn="tl" rotWithShape="0">
                        <a:srgbClr val="000000">
                          <a:alpha val="65000"/>
                        </a:srgbClr>
                      </a:outerShdw>
                    </a:effectLst>
                    <a:latin typeface=".VnCentury SchoolbookH" pitchFamily="34" charset="0"/>
                  </a:rPr>
                  <a:t>93%</a:t>
                </a:r>
                <a:endParaRPr lang="en-US" sz="32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
            <p:nvSpPr>
              <p:cNvPr id="57" name="Rectangle 56"/>
              <p:cNvSpPr/>
              <p:nvPr/>
            </p:nvSpPr>
            <p:spPr>
              <a:xfrm>
                <a:off x="10762637" y="4869036"/>
                <a:ext cx="718595"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67" smtClean="0">
                    <a:ln w="11430"/>
                    <a:solidFill>
                      <a:srgbClr val="C00000"/>
                    </a:solidFill>
                    <a:effectLst>
                      <a:outerShdw blurRad="76200" dist="50800" dir="5400000" algn="tl" rotWithShape="0">
                        <a:srgbClr val="000000">
                          <a:alpha val="65000"/>
                        </a:srgbClr>
                      </a:outerShdw>
                    </a:effectLst>
                    <a:latin typeface=".VnCentury SchoolbookH" pitchFamily="34" charset="0"/>
                  </a:rPr>
                  <a:t>87%</a:t>
                </a:r>
                <a:endParaRPr lang="en-US" sz="32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grpSp>
      <p:sp>
        <p:nvSpPr>
          <p:cNvPr id="59" name="TextBox 58"/>
          <p:cNvSpPr txBox="1"/>
          <p:nvPr/>
        </p:nvSpPr>
        <p:spPr>
          <a:xfrm>
            <a:off x="361026" y="4384675"/>
            <a:ext cx="7208982" cy="830997"/>
          </a:xfrm>
          <a:prstGeom prst="rect">
            <a:avLst/>
          </a:prstGeom>
          <a:noFill/>
        </p:spPr>
        <p:txBody>
          <a:bodyPr wrap="square" rtlCol="0">
            <a:spAutoFit/>
          </a:bodyPr>
          <a:lstStyle/>
          <a:p>
            <a:r>
              <a:rPr lang="vi-VN" b="1">
                <a:latin typeface="Arial" pitchFamily="34" charset="0"/>
                <a:cs typeface="Arial" pitchFamily="34" charset="0"/>
              </a:rPr>
              <a:t>b) Xác suất để cả hai học sinh được chọn đều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không </a:t>
            </a:r>
            <a:r>
              <a:rPr lang="vi-VN" b="1">
                <a:latin typeface="Arial" pitchFamily="34" charset="0"/>
                <a:cs typeface="Arial" pitchFamily="34" charset="0"/>
              </a:rPr>
              <a:t>đạt yêu cầu </a:t>
            </a:r>
            <a:r>
              <a:rPr lang="vi-VN" b="1" smtClean="0">
                <a:latin typeface="Arial" pitchFamily="34" charset="0"/>
                <a:cs typeface="Arial" pitchFamily="34" charset="0"/>
              </a:rPr>
              <a:t>l</a:t>
            </a:r>
            <a:r>
              <a:rPr lang="en-US" b="1" smtClean="0">
                <a:latin typeface="Arial" pitchFamily="34" charset="0"/>
                <a:cs typeface="Arial" pitchFamily="34" charset="0"/>
              </a:rPr>
              <a:t>à  </a:t>
            </a:r>
            <a:r>
              <a:rPr lang="vi-VN" b="1" smtClean="0">
                <a:latin typeface="Arial" pitchFamily="34" charset="0"/>
                <a:cs typeface="Arial" pitchFamily="34" charset="0"/>
              </a:rPr>
              <a:t>7</a:t>
            </a:r>
            <a:r>
              <a:rPr lang="vi-VN" b="1">
                <a:latin typeface="Arial" pitchFamily="34" charset="0"/>
                <a:cs typeface="Arial" pitchFamily="34" charset="0"/>
              </a:rPr>
              <a:t>%. 13% = </a:t>
            </a:r>
            <a:r>
              <a:rPr lang="vi-VN" b="1" smtClean="0">
                <a:solidFill>
                  <a:srgbClr val="C00000"/>
                </a:solidFill>
                <a:latin typeface="Arial" pitchFamily="34" charset="0"/>
                <a:cs typeface="Arial" pitchFamily="34" charset="0"/>
              </a:rPr>
              <a:t>0,0091</a:t>
            </a:r>
            <a:endParaRPr lang="vi-VN" b="1">
              <a:solidFill>
                <a:srgbClr val="C00000"/>
              </a:solidFill>
              <a:latin typeface="Arial" pitchFamily="34" charset="0"/>
              <a:cs typeface="Arial" pitchFamily="34" charset="0"/>
            </a:endParaRPr>
          </a:p>
        </p:txBody>
      </p:sp>
      <p:sp>
        <p:nvSpPr>
          <p:cNvPr id="60" name="TextBox 59"/>
          <p:cNvSpPr txBox="1"/>
          <p:nvPr/>
        </p:nvSpPr>
        <p:spPr>
          <a:xfrm>
            <a:off x="361025" y="5187950"/>
            <a:ext cx="8095585" cy="830997"/>
          </a:xfrm>
          <a:prstGeom prst="rect">
            <a:avLst/>
          </a:prstGeom>
          <a:noFill/>
        </p:spPr>
        <p:txBody>
          <a:bodyPr wrap="square" rtlCol="0">
            <a:spAutoFit/>
          </a:bodyPr>
          <a:lstStyle/>
          <a:p>
            <a:r>
              <a:rPr lang="vi-VN" b="1">
                <a:latin typeface="Arial" pitchFamily="34" charset="0"/>
                <a:cs typeface="Arial" pitchFamily="34" charset="0"/>
              </a:rPr>
              <a:t>c) Xác suất để chỉ có đúng một học sinh được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chọn </a:t>
            </a:r>
            <a:r>
              <a:rPr lang="vi-VN" b="1">
                <a:latin typeface="Arial" pitchFamily="34" charset="0"/>
                <a:cs typeface="Arial" pitchFamily="34" charset="0"/>
              </a:rPr>
              <a:t>đạt yêu cầu </a:t>
            </a:r>
            <a:r>
              <a:rPr lang="vi-VN" b="1" smtClean="0">
                <a:latin typeface="Arial" pitchFamily="34" charset="0"/>
                <a:cs typeface="Arial" pitchFamily="34" charset="0"/>
              </a:rPr>
              <a:t>là</a:t>
            </a:r>
            <a:r>
              <a:rPr lang="en-US" b="1" smtClean="0">
                <a:latin typeface="Arial" pitchFamily="34" charset="0"/>
                <a:cs typeface="Arial" pitchFamily="34" charset="0"/>
              </a:rPr>
              <a:t> </a:t>
            </a:r>
            <a:r>
              <a:rPr lang="vi-VN" b="1" smtClean="0">
                <a:latin typeface="Arial" pitchFamily="34" charset="0"/>
                <a:cs typeface="Arial" pitchFamily="34" charset="0"/>
              </a:rPr>
              <a:t>93</a:t>
            </a:r>
            <a:r>
              <a:rPr lang="vi-VN" b="1">
                <a:latin typeface="Arial" pitchFamily="34" charset="0"/>
                <a:cs typeface="Arial" pitchFamily="34" charset="0"/>
              </a:rPr>
              <a:t>%.13% + 7%.87% = </a:t>
            </a:r>
            <a:r>
              <a:rPr lang="vi-VN" b="1" smtClean="0">
                <a:solidFill>
                  <a:srgbClr val="C00000"/>
                </a:solidFill>
                <a:latin typeface="Arial" pitchFamily="34" charset="0"/>
                <a:cs typeface="Arial" pitchFamily="34" charset="0"/>
              </a:rPr>
              <a:t>0,1818</a:t>
            </a:r>
            <a:endParaRPr lang="vi-VN" b="1">
              <a:solidFill>
                <a:srgbClr val="C00000"/>
              </a:solidFill>
              <a:latin typeface="Arial" pitchFamily="34" charset="0"/>
              <a:cs typeface="Arial" pitchFamily="34" charset="0"/>
            </a:endParaRPr>
          </a:p>
        </p:txBody>
      </p:sp>
      <p:sp>
        <p:nvSpPr>
          <p:cNvPr id="61" name="TextBox 60"/>
          <p:cNvSpPr txBox="1"/>
          <p:nvPr/>
        </p:nvSpPr>
        <p:spPr>
          <a:xfrm>
            <a:off x="361026" y="5991225"/>
            <a:ext cx="8095585" cy="830997"/>
          </a:xfrm>
          <a:prstGeom prst="rect">
            <a:avLst/>
          </a:prstGeom>
          <a:noFill/>
        </p:spPr>
        <p:txBody>
          <a:bodyPr wrap="square" rtlCol="0">
            <a:spAutoFit/>
          </a:bodyPr>
          <a:lstStyle/>
          <a:p>
            <a:r>
              <a:rPr lang="vi-VN" b="1">
                <a:latin typeface="Arial" pitchFamily="34" charset="0"/>
                <a:cs typeface="Arial" pitchFamily="34" charset="0"/>
              </a:rPr>
              <a:t>d) Xác suất để có ít nhất một trong hai học sinh được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chọn </a:t>
            </a:r>
            <a:r>
              <a:rPr lang="vi-VN" b="1">
                <a:latin typeface="Arial" pitchFamily="34" charset="0"/>
                <a:cs typeface="Arial" pitchFamily="34" charset="0"/>
              </a:rPr>
              <a:t>đạt yêu cầu </a:t>
            </a:r>
            <a:r>
              <a:rPr lang="vi-VN" b="1" smtClean="0">
                <a:latin typeface="Arial" pitchFamily="34" charset="0"/>
                <a:cs typeface="Arial" pitchFamily="34" charset="0"/>
              </a:rPr>
              <a:t>là</a:t>
            </a:r>
            <a:r>
              <a:rPr lang="en-US" b="1" smtClean="0">
                <a:latin typeface="Arial" pitchFamily="34" charset="0"/>
                <a:cs typeface="Arial" pitchFamily="34" charset="0"/>
              </a:rPr>
              <a:t> </a:t>
            </a:r>
            <a:r>
              <a:rPr lang="vi-VN" b="1" smtClean="0">
                <a:latin typeface="Arial" pitchFamily="34" charset="0"/>
                <a:cs typeface="Arial" pitchFamily="34" charset="0"/>
              </a:rPr>
              <a:t>0,8091 </a:t>
            </a:r>
            <a:r>
              <a:rPr lang="vi-VN" b="1">
                <a:latin typeface="Arial" pitchFamily="34" charset="0"/>
                <a:cs typeface="Arial" pitchFamily="34" charset="0"/>
              </a:rPr>
              <a:t>+ 0,1818 = </a:t>
            </a:r>
            <a:r>
              <a:rPr lang="vi-VN" b="1" smtClean="0">
                <a:solidFill>
                  <a:srgbClr val="C00000"/>
                </a:solidFill>
                <a:latin typeface="Arial" pitchFamily="34" charset="0"/>
                <a:cs typeface="Arial" pitchFamily="34" charset="0"/>
              </a:rPr>
              <a:t>0,9909</a:t>
            </a:r>
            <a:endParaRPr lang="vi-VN"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7205401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500"/>
                                        <p:tgtEl>
                                          <p:spTgt spid="5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wipe(left)">
                                      <p:cBhvr>
                                        <p:cTn id="3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9" grpId="0"/>
      <p:bldP spid="60"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8310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03212" y="838199"/>
            <a:ext cx="7996236" cy="2971801"/>
            <a:chOff x="841376" y="838199"/>
            <a:chExt cx="7996236" cy="2971801"/>
          </a:xfrm>
        </p:grpSpPr>
        <p:sp>
          <p:nvSpPr>
            <p:cNvPr id="13" name="Rounded Rectangle 12"/>
            <p:cNvSpPr/>
            <p:nvPr/>
          </p:nvSpPr>
          <p:spPr>
            <a:xfrm>
              <a:off x="841376" y="838199"/>
              <a:ext cx="7996236" cy="2971801"/>
            </a:xfrm>
            <a:prstGeom prst="roundRect">
              <a:avLst>
                <a:gd name="adj" fmla="val 4061"/>
              </a:avLst>
            </a:prstGeom>
            <a:solidFill>
              <a:schemeClr val="accent5">
                <a:lumMod val="50000"/>
              </a:schemeClr>
            </a:solidFill>
            <a:ln w="9525">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89012" y="1050429"/>
              <a:ext cx="7467600" cy="2569934"/>
            </a:xfrm>
            <a:prstGeom prst="rect">
              <a:avLst/>
            </a:prstGeom>
            <a:noFill/>
          </p:spPr>
          <p:txBody>
            <a:bodyPr wrap="square" rtlCol="0">
              <a:spAutoFit/>
            </a:bodyPr>
            <a:lstStyle/>
            <a:p>
              <a:r>
                <a:rPr lang="en-US" sz="2300" b="1" smtClean="0">
                  <a:solidFill>
                    <a:schemeClr val="bg1"/>
                  </a:solidFill>
                  <a:latin typeface="Arial" pitchFamily="34" charset="0"/>
                  <a:cs typeface="Arial" pitchFamily="34" charset="0"/>
                </a:rPr>
                <a:t>   Tại vòng chung kết của một đại hội thể thao, vận động Viên thi đấu môn Bắn súng, vận động viên Bình thi đấu môn bợi lội.</a:t>
              </a:r>
              <a:br>
                <a:rPr lang="en-US" sz="2300" b="1" smtClean="0">
                  <a:solidFill>
                    <a:schemeClr val="bg1"/>
                  </a:solidFill>
                  <a:latin typeface="Arial" pitchFamily="34" charset="0"/>
                  <a:cs typeface="Arial" pitchFamily="34" charset="0"/>
                </a:rPr>
              </a:br>
              <a:r>
                <a:rPr lang="en-US" sz="2300" b="1" smtClean="0">
                  <a:solidFill>
                    <a:schemeClr val="bg1"/>
                  </a:solidFill>
                  <a:latin typeface="Arial" pitchFamily="34" charset="0"/>
                  <a:cs typeface="Arial" pitchFamily="34" charset="0"/>
                </a:rPr>
                <a:t>Biế rằng xác suất giành huy chương của vận động viên An và Bình tương ứng là 0,8 và 0,9. Hỏi xác suất để cả hai vận động viên đạt huy chương là bao nhiêu ? </a:t>
              </a:r>
              <a:endParaRPr lang="vi-VN" sz="2300" b="1">
                <a:solidFill>
                  <a:schemeClr val="bg1"/>
                </a:solidFill>
                <a:latin typeface="Arial" pitchFamily="34" charset="0"/>
                <a:cs typeface="Arial" pitchFamily="34" charset="0"/>
              </a:endParaRPr>
            </a:p>
          </p:txBody>
        </p:sp>
      </p:grpSp>
      <p:grpSp>
        <p:nvGrpSpPr>
          <p:cNvPr id="19" name="Group 18"/>
          <p:cNvGrpSpPr/>
          <p:nvPr/>
        </p:nvGrpSpPr>
        <p:grpSpPr>
          <a:xfrm>
            <a:off x="912812" y="4056608"/>
            <a:ext cx="6777036" cy="2420392"/>
            <a:chOff x="-613569" y="2933911"/>
            <a:chExt cx="6777036" cy="2420392"/>
          </a:xfrm>
        </p:grpSpPr>
        <p:sp>
          <p:nvSpPr>
            <p:cNvPr id="20" name="AutoShape 26"/>
            <p:cNvSpPr>
              <a:spLocks noChangeArrowheads="1"/>
            </p:cNvSpPr>
            <p:nvPr/>
          </p:nvSpPr>
          <p:spPr bwMode="auto">
            <a:xfrm>
              <a:off x="-613569" y="2933911"/>
              <a:ext cx="6477000" cy="2420392"/>
            </a:xfrm>
            <a:prstGeom prst="cloudCallout">
              <a:avLst>
                <a:gd name="adj1" fmla="val 15297"/>
                <a:gd name="adj2" fmla="val 12005"/>
              </a:avLst>
            </a:prstGeom>
            <a:solidFill>
              <a:schemeClr val="accent6">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09506" y="3353874"/>
              <a:ext cx="1653961" cy="1836477"/>
            </a:xfrm>
            <a:prstGeom prst="rect">
              <a:avLst/>
            </a:prstGeom>
          </p:spPr>
        </p:pic>
        <p:sp>
          <p:nvSpPr>
            <p:cNvPr id="21" name="TextBox 20"/>
            <p:cNvSpPr txBox="1"/>
            <p:nvPr/>
          </p:nvSpPr>
          <p:spPr>
            <a:xfrm>
              <a:off x="95250" y="3353874"/>
              <a:ext cx="4856164" cy="1569660"/>
            </a:xfrm>
            <a:prstGeom prst="rect">
              <a:avLst/>
            </a:prstGeom>
            <a:noFill/>
          </p:spPr>
          <p:txBody>
            <a:bodyPr wrap="square" rtlCol="0">
              <a:spAutoFit/>
            </a:bodyPr>
            <a:lstStyle/>
            <a:p>
              <a:pPr algn="ctr"/>
              <a:r>
                <a:rPr lang="en-US" b="1" smtClean="0">
                  <a:latin typeface="Arial" pitchFamily="34" charset="0"/>
                  <a:cs typeface="Arial" pitchFamily="34" charset="0"/>
                </a:rPr>
                <a:t>Bài học này sẽ giúp em trả lời câu hỏi trên thông qua việc tìm hiểu </a:t>
              </a:r>
              <a:r>
                <a:rPr lang="en-US" b="1" smtClean="0">
                  <a:solidFill>
                    <a:srgbClr val="C00000"/>
                  </a:solidFill>
                  <a:latin typeface="Arial" pitchFamily="34" charset="0"/>
                  <a:cs typeface="Arial" pitchFamily="34" charset="0"/>
                </a:rPr>
                <a:t>công thức nhân xác suất cho 2 biến cố độc lập</a:t>
              </a:r>
              <a:r>
                <a:rPr lang="en-US" b="1" smtClean="0">
                  <a:latin typeface="Arial" pitchFamily="34" charset="0"/>
                  <a:cs typeface="Arial" pitchFamily="34" charset="0"/>
                </a:rPr>
                <a:t>.</a:t>
              </a:r>
              <a:endParaRPr lang="vi-VN" b="1">
                <a:latin typeface="Arial" pitchFamily="34" charset="0"/>
                <a:cs typeface="Arial" pitchFamily="34" charset="0"/>
              </a:endParaRPr>
            </a:p>
          </p:txBody>
        </p:sp>
      </p:grpSp>
      <p:pic>
        <p:nvPicPr>
          <p:cNvPr id="757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8166" y="2981013"/>
            <a:ext cx="3554786" cy="206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6449" y="838200"/>
            <a:ext cx="3548566" cy="197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5780"/>
                                        </p:tgtEl>
                                        <p:attrNameLst>
                                          <p:attrName>style.visibility</p:attrName>
                                        </p:attrNameLst>
                                      </p:cBhvr>
                                      <p:to>
                                        <p:strVal val="visible"/>
                                      </p:to>
                                    </p:set>
                                    <p:animEffect transition="in" filter="wipe(left)">
                                      <p:cBhvr>
                                        <p:cTn id="11" dur="500"/>
                                        <p:tgtEl>
                                          <p:spTgt spid="7578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5779"/>
                                        </p:tgtEl>
                                        <p:attrNameLst>
                                          <p:attrName>style.visibility</p:attrName>
                                        </p:attrNameLst>
                                      </p:cBhvr>
                                      <p:to>
                                        <p:strVal val="visible"/>
                                      </p:to>
                                    </p:set>
                                    <p:animEffect transition="in" filter="wipe(left)">
                                      <p:cBhvr>
                                        <p:cTn id="15" dur="500"/>
                                        <p:tgtEl>
                                          <p:spTgt spid="7577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7216" y="704850"/>
            <a:ext cx="11400298" cy="2876550"/>
            <a:chOff x="447216" y="1086761"/>
            <a:chExt cx="11400298" cy="2876550"/>
          </a:xfrm>
        </p:grpSpPr>
        <p:sp>
          <p:nvSpPr>
            <p:cNvPr id="17" name="Rounded Rectangle 16"/>
            <p:cNvSpPr/>
            <p:nvPr/>
          </p:nvSpPr>
          <p:spPr>
            <a:xfrm>
              <a:off x="447216" y="1086761"/>
              <a:ext cx="11400298" cy="287655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1" y="1100989"/>
              <a:ext cx="11163301" cy="2862322"/>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 </a:t>
              </a:r>
              <a:r>
                <a:rPr lang="vi-VN" sz="2200" b="1">
                  <a:latin typeface="Arial" pitchFamily="34" charset="0"/>
                  <a:cs typeface="Arial" pitchFamily="34" charset="0"/>
                </a:rPr>
                <a:t>Có hai hộp đựng các quả bóng có cùng kích thước và khối lượng. Hộp I có 6 quả màu trắng và 4 quả màu đen. Hộp II có 1 quả màu trắng và 7 quả màu đen. Bạn Long lấy ngẫu nhiên một quả bóng từ hộp I, bạn Hải lấy ngẫu nhiên một quả bóng từ hộp II. Xét các biến cố sau:</a:t>
              </a:r>
            </a:p>
            <a:p>
              <a:r>
                <a:rPr lang="en-US" sz="2200" b="1" smtClean="0">
                  <a:latin typeface="Arial" pitchFamily="34" charset="0"/>
                  <a:cs typeface="Arial" pitchFamily="34" charset="0"/>
                </a:rPr>
                <a:t>	</a:t>
              </a:r>
              <a:r>
                <a:rPr lang="vi-VN" sz="2200" b="1" smtClean="0">
                  <a:solidFill>
                    <a:srgbClr val="C00000"/>
                  </a:solidFill>
                  <a:latin typeface="Arial" pitchFamily="34" charset="0"/>
                  <a:cs typeface="Arial" pitchFamily="34" charset="0"/>
                </a:rPr>
                <a:t>A</a:t>
              </a:r>
              <a:r>
                <a:rPr lang="vi-VN" sz="2200" b="1">
                  <a:latin typeface="Arial" pitchFamily="34" charset="0"/>
                  <a:cs typeface="Arial" pitchFamily="34" charset="0"/>
                </a:rPr>
                <a:t>: “Bạn Long lấy được quả bóng màu trắng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r>
                <a:rPr lang="en-US" sz="2200" b="1" smtClean="0">
                  <a:latin typeface="Arial" pitchFamily="34" charset="0"/>
                  <a:cs typeface="Arial" pitchFamily="34" charset="0"/>
                </a:rPr>
                <a:t> 	</a:t>
              </a:r>
              <a:r>
                <a:rPr lang="vi-VN" sz="2200" b="1" smtClean="0">
                  <a:solidFill>
                    <a:srgbClr val="C00000"/>
                  </a:solidFill>
                  <a:latin typeface="Arial" pitchFamily="34" charset="0"/>
                  <a:cs typeface="Arial" pitchFamily="34" charset="0"/>
                </a:rPr>
                <a:t>B</a:t>
              </a:r>
              <a:r>
                <a:rPr lang="vi-VN" sz="2200" b="1">
                  <a:latin typeface="Arial" pitchFamily="34" charset="0"/>
                  <a:cs typeface="Arial" pitchFamily="34" charset="0"/>
                </a:rPr>
                <a:t>: “Bạn Hải lấy được quả bóng màu đen</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pt-BR" sz="2200" b="1" smtClean="0">
                  <a:latin typeface="Arial" pitchFamily="34" charset="0"/>
                  <a:cs typeface="Arial" pitchFamily="34" charset="0"/>
                </a:rPr>
                <a:t>Tính </a:t>
              </a:r>
              <a:r>
                <a:rPr lang="pt-BR" sz="2200" b="1">
                  <a:latin typeface="Arial" pitchFamily="34" charset="0"/>
                  <a:cs typeface="Arial" pitchFamily="34" charset="0"/>
                </a:rPr>
                <a:t>P(A), P(B) và P(AB</a:t>
              </a:r>
              <a:r>
                <a:rPr lang="pt-BR" sz="2200" b="1" smtClean="0">
                  <a:latin typeface="Arial" pitchFamily="34" charset="0"/>
                  <a:cs typeface="Arial" pitchFamily="34" charset="0"/>
                </a:rPr>
                <a:t>).</a:t>
              </a:r>
            </a:p>
            <a:p>
              <a:pPr marL="457200" indent="-457200">
                <a:buAutoNum type="alphaLcParenR"/>
              </a:pPr>
              <a:r>
                <a:rPr lang="de-DE" sz="2200" b="1">
                  <a:latin typeface="Arial" pitchFamily="34" charset="0"/>
                  <a:cs typeface="Arial" pitchFamily="34" charset="0"/>
                </a:rPr>
                <a:t>So sánh P(AB) và P(A).P(B).</a:t>
              </a:r>
              <a:endParaRPr lang="vi-VN" sz="22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900" t="8129" r="23873" b="34426"/>
            <a:stretch/>
          </p:blipFill>
          <p:spPr bwMode="auto">
            <a:xfrm>
              <a:off x="608012" y="1143661"/>
              <a:ext cx="1382420" cy="4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5929" y="3672258"/>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3" y="95249"/>
            <a:ext cx="8161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CÔNG THỨC NHÂN  XÁC SUẤT CHO HAI BIẾN CỐ ĐỘC LẬP .</a:t>
            </a:r>
            <a:endParaRPr lang="vi-VN" sz="1900" b="1">
              <a:solidFill>
                <a:schemeClr val="bg1"/>
              </a:solidFill>
              <a:latin typeface="Arial" pitchFamily="34" charset="0"/>
              <a:cs typeface="Arial" pitchFamily="34" charset="0"/>
            </a:endParaRPr>
          </a:p>
        </p:txBody>
      </p:sp>
      <p:sp>
        <p:nvSpPr>
          <p:cNvPr id="11" name="TextBox 10"/>
          <p:cNvSpPr txBox="1"/>
          <p:nvPr/>
        </p:nvSpPr>
        <p:spPr>
          <a:xfrm>
            <a:off x="608012" y="4235747"/>
            <a:ext cx="1600200" cy="461665"/>
          </a:xfrm>
          <a:prstGeom prst="rect">
            <a:avLst/>
          </a:prstGeom>
          <a:noFill/>
        </p:spPr>
        <p:txBody>
          <a:bodyPr wrap="square" rtlCol="0">
            <a:spAutoFit/>
          </a:bodyPr>
          <a:lstStyle/>
          <a:p>
            <a:pPr algn="just"/>
            <a:r>
              <a:rPr lang="en-US" b="1" smtClean="0">
                <a:latin typeface="Arial" pitchFamily="34" charset="0"/>
                <a:cs typeface="Arial" pitchFamily="34" charset="0"/>
              </a:rPr>
              <a:t>a) Ta có : </a:t>
            </a:r>
            <a:endParaRPr lang="vi-VN" b="1">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838274562"/>
              </p:ext>
            </p:extLst>
          </p:nvPr>
        </p:nvGraphicFramePr>
        <p:xfrm>
          <a:off x="2164617" y="3994726"/>
          <a:ext cx="1985818" cy="899103"/>
        </p:xfrm>
        <a:graphic>
          <a:graphicData uri="http://schemas.openxmlformats.org/presentationml/2006/ole">
            <mc:AlternateContent xmlns:mc="http://schemas.openxmlformats.org/markup-compatibility/2006">
              <mc:Choice xmlns:v="urn:schemas-microsoft-com:vml" Requires="v">
                <p:oleObj spid="_x0000_s51320" name="Equation" r:id="rId6" imgW="927000" imgH="419040" progId="Equation.DSMT4">
                  <p:embed/>
                </p:oleObj>
              </mc:Choice>
              <mc:Fallback>
                <p:oleObj name="Equation" r:id="rId6" imgW="927000" imgH="419040" progId="Equation.DSMT4">
                  <p:embed/>
                  <p:pic>
                    <p:nvPicPr>
                      <p:cNvPr id="0" name=""/>
                      <p:cNvPicPr>
                        <a:picLocks noChangeAspect="1" noChangeArrowheads="1"/>
                      </p:cNvPicPr>
                      <p:nvPr/>
                    </p:nvPicPr>
                    <p:blipFill>
                      <a:blip r:embed="rId7"/>
                      <a:srcRect/>
                      <a:stretch>
                        <a:fillRect/>
                      </a:stretch>
                    </p:blipFill>
                    <p:spPr bwMode="auto">
                      <a:xfrm>
                        <a:off x="2164617" y="3994726"/>
                        <a:ext cx="1985818" cy="89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2"/>
          <p:cNvGrpSpPr/>
          <p:nvPr/>
        </p:nvGrpSpPr>
        <p:grpSpPr>
          <a:xfrm>
            <a:off x="8152387" y="3733800"/>
            <a:ext cx="3664962" cy="1385166"/>
            <a:chOff x="8152387" y="3799265"/>
            <a:chExt cx="3664962" cy="1385166"/>
          </a:xfrm>
        </p:grpSpPr>
        <p:sp>
          <p:nvSpPr>
            <p:cNvPr id="16" name="Rounded Rectangle 15"/>
            <p:cNvSpPr/>
            <p:nvPr/>
          </p:nvSpPr>
          <p:spPr>
            <a:xfrm>
              <a:off x="8436132" y="3889031"/>
              <a:ext cx="3381217" cy="1295400"/>
            </a:xfrm>
            <a:prstGeom prst="roundRect">
              <a:avLst>
                <a:gd name="adj" fmla="val 4212"/>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726694" y="4593495"/>
              <a:ext cx="400046"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7" smtClean="0">
                  <a:ln w="11430"/>
                  <a:solidFill>
                    <a:srgbClr val="C00000"/>
                  </a:solidFill>
                  <a:effectLst>
                    <a:outerShdw blurRad="76200" dist="50800" dir="5400000" algn="tl" rotWithShape="0">
                      <a:srgbClr val="000000">
                        <a:alpha val="65000"/>
                      </a:srgbClr>
                    </a:outerShdw>
                  </a:effectLst>
                  <a:latin typeface=".VnCentury SchoolbookH" pitchFamily="34" charset="0"/>
                </a:rPr>
                <a:t>6</a:t>
              </a:r>
              <a:endParaRPr lang="en-US" sz="32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
          <p:nvSpPr>
            <p:cNvPr id="25" name="Rectangle 24"/>
            <p:cNvSpPr/>
            <p:nvPr/>
          </p:nvSpPr>
          <p:spPr>
            <a:xfrm>
              <a:off x="11047412" y="4623111"/>
              <a:ext cx="400046"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7" smtClean="0">
                  <a:ln w="11430"/>
                  <a:solidFill>
                    <a:srgbClr val="C00000"/>
                  </a:solidFill>
                  <a:effectLst>
                    <a:outerShdw blurRad="76200" dist="50800" dir="5400000" algn="tl" rotWithShape="0">
                      <a:srgbClr val="000000">
                        <a:alpha val="65000"/>
                      </a:srgbClr>
                    </a:outerShdw>
                  </a:effectLst>
                  <a:latin typeface=".VnCentury SchoolbookH" pitchFamily="34" charset="0"/>
                </a:rPr>
                <a:t>4</a:t>
              </a:r>
              <a:endParaRPr lang="en-US" sz="32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pic>
          <p:nvPicPr>
            <p:cNvPr id="51268" name="Picture 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6180" y="4047799"/>
              <a:ext cx="1002355" cy="92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9" name="Picture 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66632" y="4083010"/>
              <a:ext cx="938665" cy="98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Oval 34"/>
            <p:cNvSpPr/>
            <p:nvPr/>
          </p:nvSpPr>
          <p:spPr>
            <a:xfrm>
              <a:off x="8152387" y="3799265"/>
              <a:ext cx="567490" cy="567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smtClean="0">
                  <a:latin typeface="Times New Roman" pitchFamily="18" charset="0"/>
                  <a:cs typeface="Times New Roman" pitchFamily="18" charset="0"/>
                </a:rPr>
                <a:t>I</a:t>
              </a:r>
              <a:endParaRPr lang="en-US" b="1" i="1">
                <a:latin typeface="Times New Roman" pitchFamily="18" charset="0"/>
                <a:cs typeface="Times New Roman" pitchFamily="18" charset="0"/>
              </a:endParaRPr>
            </a:p>
          </p:txBody>
        </p:sp>
      </p:grpSp>
      <p:grpSp>
        <p:nvGrpSpPr>
          <p:cNvPr id="4" name="Group 3"/>
          <p:cNvGrpSpPr/>
          <p:nvPr/>
        </p:nvGrpSpPr>
        <p:grpSpPr>
          <a:xfrm>
            <a:off x="8185641" y="5216869"/>
            <a:ext cx="3664962" cy="1385166"/>
            <a:chOff x="8185641" y="5282334"/>
            <a:chExt cx="3664962" cy="1385166"/>
          </a:xfrm>
        </p:grpSpPr>
        <p:sp>
          <p:nvSpPr>
            <p:cNvPr id="36" name="Rounded Rectangle 35"/>
            <p:cNvSpPr/>
            <p:nvPr/>
          </p:nvSpPr>
          <p:spPr>
            <a:xfrm>
              <a:off x="8469386" y="5372100"/>
              <a:ext cx="3381217" cy="1295400"/>
            </a:xfrm>
            <a:prstGeom prst="roundRect">
              <a:avLst>
                <a:gd name="adj" fmla="val 4212"/>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759948" y="6066082"/>
              <a:ext cx="400046"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7" smtClean="0">
                  <a:ln w="11430"/>
                  <a:solidFill>
                    <a:srgbClr val="C00000"/>
                  </a:solidFill>
                  <a:effectLst>
                    <a:outerShdw blurRad="76200" dist="50800" dir="5400000" algn="tl" rotWithShape="0">
                      <a:srgbClr val="000000">
                        <a:alpha val="65000"/>
                      </a:srgbClr>
                    </a:outerShdw>
                  </a:effectLst>
                  <a:latin typeface=".VnCentury SchoolbookH" pitchFamily="34" charset="0"/>
                </a:rPr>
                <a:t>1</a:t>
              </a:r>
              <a:endParaRPr lang="en-US" sz="32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
          <p:nvSpPr>
            <p:cNvPr id="38" name="Rectangle 37"/>
            <p:cNvSpPr/>
            <p:nvPr/>
          </p:nvSpPr>
          <p:spPr>
            <a:xfrm>
              <a:off x="11080666" y="6106180"/>
              <a:ext cx="400046"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7" smtClean="0">
                  <a:ln w="11430"/>
                  <a:solidFill>
                    <a:srgbClr val="C00000"/>
                  </a:solidFill>
                  <a:effectLst>
                    <a:outerShdw blurRad="76200" dist="50800" dir="5400000" algn="tl" rotWithShape="0">
                      <a:srgbClr val="000000">
                        <a:alpha val="65000"/>
                      </a:srgbClr>
                    </a:outerShdw>
                  </a:effectLst>
                  <a:latin typeface=".VnCentury SchoolbookH" pitchFamily="34" charset="0"/>
                </a:rPr>
                <a:t>7</a:t>
              </a:r>
              <a:endParaRPr lang="en-US" sz="32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pic>
          <p:nvPicPr>
            <p:cNvPr id="39" name="Picture 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79434" y="5530868"/>
              <a:ext cx="1002355" cy="92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99886" y="5566079"/>
              <a:ext cx="938665" cy="98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Oval 40"/>
            <p:cNvSpPr/>
            <p:nvPr/>
          </p:nvSpPr>
          <p:spPr>
            <a:xfrm>
              <a:off x="8185641" y="5282334"/>
              <a:ext cx="567490" cy="567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smtClean="0">
                  <a:latin typeface="Times New Roman" pitchFamily="18" charset="0"/>
                  <a:cs typeface="Times New Roman" pitchFamily="18" charset="0"/>
                </a:rPr>
                <a:t>II</a:t>
              </a:r>
              <a:endParaRPr lang="en-US" sz="2000" b="1" i="1">
                <a:latin typeface="Times New Roman" pitchFamily="18" charset="0"/>
                <a:cs typeface="Times New Roman" pitchFamily="18" charset="0"/>
              </a:endParaRPr>
            </a:p>
          </p:txBody>
        </p:sp>
      </p:grpSp>
      <p:graphicFrame>
        <p:nvGraphicFramePr>
          <p:cNvPr id="42" name="Object 41"/>
          <p:cNvGraphicFramePr>
            <a:graphicFrameLocks noChangeAspect="1"/>
          </p:cNvGraphicFramePr>
          <p:nvPr>
            <p:extLst>
              <p:ext uri="{D42A27DB-BD31-4B8C-83A1-F6EECF244321}">
                <p14:modId xmlns:p14="http://schemas.microsoft.com/office/powerpoint/2010/main" val="2268924467"/>
              </p:ext>
            </p:extLst>
          </p:nvPr>
        </p:nvGraphicFramePr>
        <p:xfrm>
          <a:off x="4265612" y="3962400"/>
          <a:ext cx="1524000" cy="900112"/>
        </p:xfrm>
        <a:graphic>
          <a:graphicData uri="http://schemas.openxmlformats.org/presentationml/2006/ole">
            <mc:AlternateContent xmlns:mc="http://schemas.openxmlformats.org/markup-compatibility/2006">
              <mc:Choice xmlns:v="urn:schemas-microsoft-com:vml" Requires="v">
                <p:oleObj spid="_x0000_s51321" name="Equation" r:id="rId10" imgW="711000" imgH="419040" progId="Equation.DSMT4">
                  <p:embed/>
                </p:oleObj>
              </mc:Choice>
              <mc:Fallback>
                <p:oleObj name="Equation" r:id="rId10" imgW="711000" imgH="419040" progId="Equation.DSMT4">
                  <p:embed/>
                  <p:pic>
                    <p:nvPicPr>
                      <p:cNvPr id="0" name=""/>
                      <p:cNvPicPr>
                        <a:picLocks noChangeAspect="1" noChangeArrowheads="1"/>
                      </p:cNvPicPr>
                      <p:nvPr/>
                    </p:nvPicPr>
                    <p:blipFill>
                      <a:blip r:embed="rId11"/>
                      <a:srcRect/>
                      <a:stretch>
                        <a:fillRect/>
                      </a:stretch>
                    </p:blipFill>
                    <p:spPr bwMode="auto">
                      <a:xfrm>
                        <a:off x="4265612" y="3962400"/>
                        <a:ext cx="15240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43" name="TextBox 42"/>
              <p:cNvSpPr txBox="1"/>
              <p:nvPr/>
            </p:nvSpPr>
            <p:spPr>
              <a:xfrm>
                <a:off x="499121" y="4849812"/>
                <a:ext cx="7391400" cy="1200329"/>
              </a:xfrm>
              <a:prstGeom prst="rect">
                <a:avLst/>
              </a:prstGeom>
              <a:noFill/>
            </p:spPr>
            <p:txBody>
              <a:bodyPr wrap="square" rtlCol="0">
                <a:spAutoFit/>
              </a:bodyPr>
              <a:lstStyle/>
              <a:p>
                <a:pPr algn="just"/>
                <a:r>
                  <a:rPr lang="vi-VN" b="1">
                    <a:latin typeface="Arial" pitchFamily="34" charset="0"/>
                    <a:cs typeface="Arial" pitchFamily="34" charset="0"/>
                  </a:rPr>
                  <a:t>Không gian mẫu là tập hợp số cách Bạn Long lấy được một quả bóng từ hộp I và Bạn Hải lấy một quả bóng từ hộp II do đó </a:t>
                </a:r>
                <a14:m>
                  <m:oMath xmlns:m="http://schemas.openxmlformats.org/officeDocument/2006/math">
                    <m:r>
                      <a:rPr lang="vi-VN" b="1" i="1" smtClean="0">
                        <a:latin typeface="Cambria Math"/>
                        <a:cs typeface="Arial" pitchFamily="34" charset="0"/>
                      </a:rPr>
                      <m:t>𝒏</m:t>
                    </m:r>
                    <m:r>
                      <a:rPr lang="vi-VN" b="1" i="1" smtClean="0">
                        <a:latin typeface="Cambria Math"/>
                        <a:cs typeface="Arial" pitchFamily="34" charset="0"/>
                      </a:rPr>
                      <m:t>(</m:t>
                    </m:r>
                    <m:r>
                      <a:rPr lang="el-GR" b="1" i="0" smtClean="0">
                        <a:latin typeface="Cambria Math"/>
                        <a:cs typeface="Arial" pitchFamily="34" charset="0"/>
                      </a:rPr>
                      <m:t>𝛀</m:t>
                    </m:r>
                    <m:r>
                      <a:rPr lang="el-GR" b="1" i="1" smtClean="0">
                        <a:latin typeface="Cambria Math"/>
                        <a:cs typeface="Arial" pitchFamily="34" charset="0"/>
                      </a:rPr>
                      <m:t>)=</m:t>
                    </m:r>
                    <m:r>
                      <a:rPr lang="el-GR" b="1" i="1" smtClean="0">
                        <a:latin typeface="Cambria Math"/>
                        <a:cs typeface="Arial" pitchFamily="34" charset="0"/>
                      </a:rPr>
                      <m:t>𝟏𝟎</m:t>
                    </m:r>
                    <m:r>
                      <a:rPr lang="el-GR" b="1" i="1" smtClean="0">
                        <a:latin typeface="Cambria Math"/>
                        <a:cs typeface="Arial" pitchFamily="34" charset="0"/>
                      </a:rPr>
                      <m:t>.</m:t>
                    </m:r>
                    <m:r>
                      <a:rPr lang="el-GR" b="1" i="1" smtClean="0">
                        <a:latin typeface="Cambria Math"/>
                        <a:cs typeface="Arial" pitchFamily="34" charset="0"/>
                      </a:rPr>
                      <m:t>𝟖</m:t>
                    </m:r>
                    <m:r>
                      <a:rPr lang="el-GR" b="1" i="1" smtClean="0">
                        <a:latin typeface="Cambria Math"/>
                        <a:cs typeface="Arial" pitchFamily="34" charset="0"/>
                      </a:rPr>
                      <m:t>=</m:t>
                    </m:r>
                    <m:r>
                      <a:rPr lang="el-GR" b="1" i="1" smtClean="0">
                        <a:latin typeface="Cambria Math"/>
                        <a:cs typeface="Arial" pitchFamily="34" charset="0"/>
                      </a:rPr>
                      <m:t>𝟖𝟎</m:t>
                    </m:r>
                  </m:oMath>
                </a14:m>
                <a:endParaRPr lang="el-GR" b="1">
                  <a:latin typeface="Arial" pitchFamily="34" charset="0"/>
                  <a:cs typeface="Arial" pitchFamily="34"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499121" y="4849812"/>
                <a:ext cx="7391400" cy="1200329"/>
              </a:xfrm>
              <a:prstGeom prst="rect">
                <a:avLst/>
              </a:prstGeom>
              <a:blipFill rotWithShape="1">
                <a:blip r:embed="rId12"/>
                <a:stretch>
                  <a:fillRect l="-1320" t="-3571" r="-1238" b="-11735"/>
                </a:stretch>
              </a:blipFill>
            </p:spPr>
            <p:txBody>
              <a:bodyPr/>
              <a:lstStyle/>
              <a:p>
                <a:r>
                  <a:rPr lang="en-US">
                    <a:noFill/>
                  </a:rPr>
                  <a:t> </a:t>
                </a:r>
              </a:p>
            </p:txBody>
          </p:sp>
        </mc:Fallback>
      </mc:AlternateContent>
      <p:sp>
        <p:nvSpPr>
          <p:cNvPr id="44" name="TextBox 43"/>
          <p:cNvSpPr txBox="1"/>
          <p:nvPr/>
        </p:nvSpPr>
        <p:spPr>
          <a:xfrm>
            <a:off x="499121" y="6000015"/>
            <a:ext cx="7653265" cy="830997"/>
          </a:xfrm>
          <a:prstGeom prst="rect">
            <a:avLst/>
          </a:prstGeom>
          <a:noFill/>
        </p:spPr>
        <p:txBody>
          <a:bodyPr wrap="square" rtlCol="0">
            <a:spAutoFit/>
          </a:bodyPr>
          <a:lstStyle/>
          <a:p>
            <a:pPr algn="just"/>
            <a:r>
              <a:rPr lang="vi-VN" b="1">
                <a:solidFill>
                  <a:schemeClr val="accent2">
                    <a:lumMod val="75000"/>
                  </a:schemeClr>
                </a:solidFill>
                <a:latin typeface="Arial" pitchFamily="34" charset="0"/>
                <a:cs typeface="Arial" pitchFamily="34" charset="0"/>
              </a:rPr>
              <a:t>C</a:t>
            </a:r>
            <a:r>
              <a:rPr lang="vi-VN" b="1">
                <a:latin typeface="Arial" pitchFamily="34" charset="0"/>
                <a:cs typeface="Arial" pitchFamily="34" charset="0"/>
              </a:rPr>
              <a:t>: “Bạn Long lấy được quả màu trắng và bạn Hải lấy được quả màu đen</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left)">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3"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7216" y="704850"/>
            <a:ext cx="11400298" cy="2876550"/>
            <a:chOff x="447216" y="1086761"/>
            <a:chExt cx="11400298" cy="2876550"/>
          </a:xfrm>
        </p:grpSpPr>
        <p:sp>
          <p:nvSpPr>
            <p:cNvPr id="17" name="Rounded Rectangle 16"/>
            <p:cNvSpPr/>
            <p:nvPr/>
          </p:nvSpPr>
          <p:spPr>
            <a:xfrm>
              <a:off x="447216" y="1086761"/>
              <a:ext cx="11400298" cy="287655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1" y="1100989"/>
              <a:ext cx="11163301" cy="2862322"/>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 </a:t>
              </a:r>
              <a:r>
                <a:rPr lang="vi-VN" sz="2200" b="1">
                  <a:latin typeface="Arial" pitchFamily="34" charset="0"/>
                  <a:cs typeface="Arial" pitchFamily="34" charset="0"/>
                </a:rPr>
                <a:t>Có hai hộp đựng các quả bóng có cùng kích thước và khối lượng. Hộp I có 6 quả màu trắng và 4 quả màu đen. Hộp II có 1 quả màu trắng và 7 quả màu đen. Bạn Long lấy ngẫu nhiên một quả bóng từ hộp I, bạn Hải lấy ngẫu nhiên một quả bóng từ hộp II. Xét các biến cố sau:</a:t>
              </a:r>
            </a:p>
            <a:p>
              <a:r>
                <a:rPr lang="en-US" sz="2200" b="1" smtClean="0">
                  <a:latin typeface="Arial" pitchFamily="34" charset="0"/>
                  <a:cs typeface="Arial" pitchFamily="34" charset="0"/>
                </a:rPr>
                <a:t>	</a:t>
              </a:r>
              <a:r>
                <a:rPr lang="vi-VN" sz="2200" b="1" smtClean="0">
                  <a:solidFill>
                    <a:srgbClr val="C00000"/>
                  </a:solidFill>
                  <a:latin typeface="Arial" pitchFamily="34" charset="0"/>
                  <a:cs typeface="Arial" pitchFamily="34" charset="0"/>
                </a:rPr>
                <a:t>A</a:t>
              </a:r>
              <a:r>
                <a:rPr lang="vi-VN" sz="2200" b="1">
                  <a:latin typeface="Arial" pitchFamily="34" charset="0"/>
                  <a:cs typeface="Arial" pitchFamily="34" charset="0"/>
                </a:rPr>
                <a:t>: “Bạn Long lấy được quả bóng màu trắng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r>
                <a:rPr lang="en-US" sz="2200" b="1" smtClean="0">
                  <a:latin typeface="Arial" pitchFamily="34" charset="0"/>
                  <a:cs typeface="Arial" pitchFamily="34" charset="0"/>
                </a:rPr>
                <a:t> 	</a:t>
              </a:r>
              <a:r>
                <a:rPr lang="vi-VN" sz="2200" b="1" smtClean="0">
                  <a:solidFill>
                    <a:srgbClr val="C00000"/>
                  </a:solidFill>
                  <a:latin typeface="Arial" pitchFamily="34" charset="0"/>
                  <a:cs typeface="Arial" pitchFamily="34" charset="0"/>
                </a:rPr>
                <a:t>B</a:t>
              </a:r>
              <a:r>
                <a:rPr lang="vi-VN" sz="2200" b="1">
                  <a:latin typeface="Arial" pitchFamily="34" charset="0"/>
                  <a:cs typeface="Arial" pitchFamily="34" charset="0"/>
                </a:rPr>
                <a:t>: “Bạn Hải lấy được quả bóng màu đen</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pt-BR" sz="2200" b="1" smtClean="0">
                  <a:latin typeface="Arial" pitchFamily="34" charset="0"/>
                  <a:cs typeface="Arial" pitchFamily="34" charset="0"/>
                </a:rPr>
                <a:t>Tính </a:t>
              </a:r>
              <a:r>
                <a:rPr lang="pt-BR" sz="2200" b="1">
                  <a:latin typeface="Arial" pitchFamily="34" charset="0"/>
                  <a:cs typeface="Arial" pitchFamily="34" charset="0"/>
                </a:rPr>
                <a:t>P(A), P(B) và P(AB</a:t>
              </a:r>
              <a:r>
                <a:rPr lang="pt-BR" sz="2200" b="1" smtClean="0">
                  <a:latin typeface="Arial" pitchFamily="34" charset="0"/>
                  <a:cs typeface="Arial" pitchFamily="34" charset="0"/>
                </a:rPr>
                <a:t>).</a:t>
              </a:r>
            </a:p>
            <a:p>
              <a:pPr marL="457200" indent="-457200">
                <a:buAutoNum type="alphaLcParenR"/>
              </a:pPr>
              <a:r>
                <a:rPr lang="de-DE" sz="2200" b="1">
                  <a:latin typeface="Arial" pitchFamily="34" charset="0"/>
                  <a:cs typeface="Arial" pitchFamily="34" charset="0"/>
                </a:rPr>
                <a:t>So sánh P(AB) và P(A).P(B).</a:t>
              </a:r>
              <a:endParaRPr lang="vi-VN" sz="22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900" t="8129" r="23873" b="34426"/>
            <a:stretch/>
          </p:blipFill>
          <p:spPr bwMode="auto">
            <a:xfrm>
              <a:off x="608012" y="1143661"/>
              <a:ext cx="1382420" cy="4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AutoShape 4"/>
          <p:cNvSpPr>
            <a:spLocks noChangeArrowheads="1"/>
          </p:cNvSpPr>
          <p:nvPr/>
        </p:nvSpPr>
        <p:spPr bwMode="gray">
          <a:xfrm>
            <a:off x="447213" y="95249"/>
            <a:ext cx="8161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CÔNG THỨC NHÂN  XÁC SUẤT CHO HAI BIẾN CỐ ĐỘC LẬP .</a:t>
            </a:r>
            <a:endParaRPr lang="vi-VN" sz="1900" b="1">
              <a:solidFill>
                <a:schemeClr val="bg1"/>
              </a:solidFill>
              <a:latin typeface="Arial" pitchFamily="34" charset="0"/>
              <a:cs typeface="Arial" pitchFamily="34" charset="0"/>
            </a:endParaRPr>
          </a:p>
        </p:txBody>
      </p:sp>
      <p:sp>
        <p:nvSpPr>
          <p:cNvPr id="11" name="TextBox 10"/>
          <p:cNvSpPr txBox="1"/>
          <p:nvPr/>
        </p:nvSpPr>
        <p:spPr>
          <a:xfrm>
            <a:off x="150812" y="3733800"/>
            <a:ext cx="8132921" cy="430887"/>
          </a:xfrm>
          <a:prstGeom prst="rect">
            <a:avLst/>
          </a:prstGeom>
          <a:noFill/>
        </p:spPr>
        <p:txBody>
          <a:bodyPr wrap="square" rtlCol="0">
            <a:spAutoFit/>
          </a:bodyPr>
          <a:lstStyle/>
          <a:p>
            <a:pPr algn="just"/>
            <a:r>
              <a:rPr lang="vi-VN" sz="2000" b="1" i="1">
                <a:solidFill>
                  <a:schemeClr val="accent6">
                    <a:lumMod val="75000"/>
                  </a:schemeClr>
                </a:solidFill>
                <a:latin typeface="Arial" pitchFamily="34" charset="0"/>
                <a:cs typeface="Arial" pitchFamily="34" charset="0"/>
              </a:rPr>
              <a:t>Công đoạn 1</a:t>
            </a:r>
            <a:r>
              <a:rPr lang="vi-VN" sz="2200" b="1">
                <a:latin typeface="Arial" pitchFamily="34" charset="0"/>
                <a:cs typeface="Arial" pitchFamily="34" charset="0"/>
              </a:rPr>
              <a:t>: Bạn Long lấy được quả màu trắng có 6 </a:t>
            </a:r>
            <a:r>
              <a:rPr lang="vi-VN" sz="2200" b="1" smtClean="0">
                <a:latin typeface="Arial" pitchFamily="34" charset="0"/>
                <a:cs typeface="Arial" pitchFamily="34" charset="0"/>
              </a:rPr>
              <a:t>cách</a:t>
            </a:r>
            <a:endParaRPr lang="vi-VN" sz="2200" b="1">
              <a:latin typeface="Arial" pitchFamily="34" charset="0"/>
              <a:cs typeface="Arial" pitchFamily="34" charset="0"/>
            </a:endParaRPr>
          </a:p>
        </p:txBody>
      </p:sp>
      <p:grpSp>
        <p:nvGrpSpPr>
          <p:cNvPr id="3" name="Group 2"/>
          <p:cNvGrpSpPr/>
          <p:nvPr/>
        </p:nvGrpSpPr>
        <p:grpSpPr>
          <a:xfrm>
            <a:off x="8185641" y="3733800"/>
            <a:ext cx="3664962" cy="1385166"/>
            <a:chOff x="8152387" y="3799265"/>
            <a:chExt cx="3664962" cy="1385166"/>
          </a:xfrm>
        </p:grpSpPr>
        <p:sp>
          <p:nvSpPr>
            <p:cNvPr id="16" name="Rounded Rectangle 15"/>
            <p:cNvSpPr/>
            <p:nvPr/>
          </p:nvSpPr>
          <p:spPr>
            <a:xfrm>
              <a:off x="8436132" y="3889031"/>
              <a:ext cx="3381217" cy="1295400"/>
            </a:xfrm>
            <a:prstGeom prst="roundRect">
              <a:avLst>
                <a:gd name="adj" fmla="val 4212"/>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726694" y="4593495"/>
              <a:ext cx="400046"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7" smtClean="0">
                  <a:ln w="11430"/>
                  <a:solidFill>
                    <a:srgbClr val="C00000"/>
                  </a:solidFill>
                  <a:effectLst>
                    <a:outerShdw blurRad="76200" dist="50800" dir="5400000" algn="tl" rotWithShape="0">
                      <a:srgbClr val="000000">
                        <a:alpha val="65000"/>
                      </a:srgbClr>
                    </a:outerShdw>
                  </a:effectLst>
                  <a:latin typeface=".VnCentury SchoolbookH" pitchFamily="34" charset="0"/>
                </a:rPr>
                <a:t>6</a:t>
              </a:r>
              <a:endParaRPr lang="en-US" sz="32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
          <p:nvSpPr>
            <p:cNvPr id="25" name="Rectangle 24"/>
            <p:cNvSpPr/>
            <p:nvPr/>
          </p:nvSpPr>
          <p:spPr>
            <a:xfrm>
              <a:off x="11047412" y="4623111"/>
              <a:ext cx="400046"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7" smtClean="0">
                  <a:ln w="11430"/>
                  <a:solidFill>
                    <a:srgbClr val="C00000"/>
                  </a:solidFill>
                  <a:effectLst>
                    <a:outerShdw blurRad="76200" dist="50800" dir="5400000" algn="tl" rotWithShape="0">
                      <a:srgbClr val="000000">
                        <a:alpha val="65000"/>
                      </a:srgbClr>
                    </a:outerShdw>
                  </a:effectLst>
                  <a:latin typeface=".VnCentury SchoolbookH" pitchFamily="34" charset="0"/>
                </a:rPr>
                <a:t>4</a:t>
              </a:r>
              <a:endParaRPr lang="en-US" sz="32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pic>
          <p:nvPicPr>
            <p:cNvPr id="51268"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6180" y="4047799"/>
              <a:ext cx="1002355" cy="92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9"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6632" y="4083010"/>
              <a:ext cx="938665" cy="98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Oval 34"/>
            <p:cNvSpPr/>
            <p:nvPr/>
          </p:nvSpPr>
          <p:spPr>
            <a:xfrm>
              <a:off x="8152387" y="3799265"/>
              <a:ext cx="567490" cy="567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smtClean="0">
                  <a:latin typeface="Times New Roman" pitchFamily="18" charset="0"/>
                  <a:cs typeface="Times New Roman" pitchFamily="18" charset="0"/>
                </a:rPr>
                <a:t>I</a:t>
              </a:r>
              <a:endParaRPr lang="en-US" b="1" i="1">
                <a:latin typeface="Times New Roman" pitchFamily="18" charset="0"/>
                <a:cs typeface="Times New Roman" pitchFamily="18" charset="0"/>
              </a:endParaRPr>
            </a:p>
          </p:txBody>
        </p:sp>
      </p:grpSp>
      <p:grpSp>
        <p:nvGrpSpPr>
          <p:cNvPr id="4" name="Group 3"/>
          <p:cNvGrpSpPr/>
          <p:nvPr/>
        </p:nvGrpSpPr>
        <p:grpSpPr>
          <a:xfrm>
            <a:off x="8185641" y="5216869"/>
            <a:ext cx="3664962" cy="1385166"/>
            <a:chOff x="8185641" y="5282334"/>
            <a:chExt cx="3664962" cy="1385166"/>
          </a:xfrm>
        </p:grpSpPr>
        <p:sp>
          <p:nvSpPr>
            <p:cNvPr id="36" name="Rounded Rectangle 35"/>
            <p:cNvSpPr/>
            <p:nvPr/>
          </p:nvSpPr>
          <p:spPr>
            <a:xfrm>
              <a:off x="8469386" y="5372100"/>
              <a:ext cx="3381217" cy="1295400"/>
            </a:xfrm>
            <a:prstGeom prst="roundRect">
              <a:avLst>
                <a:gd name="adj" fmla="val 4212"/>
              </a:avLst>
            </a:prstGeom>
            <a:solidFill>
              <a:schemeClr val="bg1"/>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759948" y="6066082"/>
              <a:ext cx="400046"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7" smtClean="0">
                  <a:ln w="11430"/>
                  <a:solidFill>
                    <a:srgbClr val="C00000"/>
                  </a:solidFill>
                  <a:effectLst>
                    <a:outerShdw blurRad="76200" dist="50800" dir="5400000" algn="tl" rotWithShape="0">
                      <a:srgbClr val="000000">
                        <a:alpha val="65000"/>
                      </a:srgbClr>
                    </a:outerShdw>
                  </a:effectLst>
                  <a:latin typeface=".VnCentury SchoolbookH" pitchFamily="34" charset="0"/>
                </a:rPr>
                <a:t>1</a:t>
              </a:r>
              <a:endParaRPr lang="en-US" sz="32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
          <p:nvSpPr>
            <p:cNvPr id="38" name="Rectangle 37"/>
            <p:cNvSpPr/>
            <p:nvPr/>
          </p:nvSpPr>
          <p:spPr>
            <a:xfrm>
              <a:off x="11080666" y="6106180"/>
              <a:ext cx="400046"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67" smtClean="0">
                  <a:ln w="11430"/>
                  <a:solidFill>
                    <a:srgbClr val="C00000"/>
                  </a:solidFill>
                  <a:effectLst>
                    <a:outerShdw blurRad="76200" dist="50800" dir="5400000" algn="tl" rotWithShape="0">
                      <a:srgbClr val="000000">
                        <a:alpha val="65000"/>
                      </a:srgbClr>
                    </a:outerShdw>
                  </a:effectLst>
                  <a:latin typeface=".VnCentury SchoolbookH" pitchFamily="34" charset="0"/>
                </a:rPr>
                <a:t>7</a:t>
              </a:r>
              <a:endParaRPr lang="en-US" sz="3200" b="1" spc="67">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pic>
          <p:nvPicPr>
            <p:cNvPr id="39"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9434" y="5530868"/>
              <a:ext cx="1002355" cy="92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9886" y="5566079"/>
              <a:ext cx="938665" cy="98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Oval 40"/>
            <p:cNvSpPr/>
            <p:nvPr/>
          </p:nvSpPr>
          <p:spPr>
            <a:xfrm>
              <a:off x="8185641" y="5282334"/>
              <a:ext cx="567490" cy="567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smtClean="0">
                  <a:latin typeface="Times New Roman" pitchFamily="18" charset="0"/>
                  <a:cs typeface="Times New Roman" pitchFamily="18" charset="0"/>
                </a:rPr>
                <a:t>II</a:t>
              </a:r>
              <a:endParaRPr lang="en-US" sz="2000" b="1" i="1">
                <a:latin typeface="Times New Roman" pitchFamily="18" charset="0"/>
                <a:cs typeface="Times New Roman" pitchFamily="18" charset="0"/>
              </a:endParaRPr>
            </a:p>
          </p:txBody>
        </p:sp>
      </p:grpSp>
      <p:sp>
        <p:nvSpPr>
          <p:cNvPr id="28" name="TextBox 27"/>
          <p:cNvSpPr txBox="1"/>
          <p:nvPr/>
        </p:nvSpPr>
        <p:spPr>
          <a:xfrm>
            <a:off x="150812" y="4164687"/>
            <a:ext cx="8132921" cy="430887"/>
          </a:xfrm>
          <a:prstGeom prst="rect">
            <a:avLst/>
          </a:prstGeom>
          <a:noFill/>
        </p:spPr>
        <p:txBody>
          <a:bodyPr wrap="square" rtlCol="0">
            <a:spAutoFit/>
          </a:bodyPr>
          <a:lstStyle/>
          <a:p>
            <a:pPr algn="just"/>
            <a:r>
              <a:rPr lang="vi-VN" sz="2000" b="1" i="1">
                <a:solidFill>
                  <a:schemeClr val="accent6">
                    <a:lumMod val="75000"/>
                  </a:schemeClr>
                </a:solidFill>
                <a:latin typeface="Arial" pitchFamily="34" charset="0"/>
                <a:cs typeface="Arial" pitchFamily="34" charset="0"/>
              </a:rPr>
              <a:t>Công đoạn </a:t>
            </a:r>
            <a:r>
              <a:rPr lang="vi-VN" sz="2000" b="1" i="1" smtClean="0">
                <a:solidFill>
                  <a:schemeClr val="accent6">
                    <a:lumMod val="75000"/>
                  </a:schemeClr>
                </a:solidFill>
                <a:latin typeface="Arial" pitchFamily="34" charset="0"/>
                <a:cs typeface="Arial" pitchFamily="34" charset="0"/>
              </a:rPr>
              <a:t>2</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Bạn Hải lấy được quả màu đen có 7 </a:t>
            </a:r>
            <a:r>
              <a:rPr lang="vi-VN" sz="2200" b="1" smtClean="0">
                <a:latin typeface="Arial" pitchFamily="34" charset="0"/>
                <a:cs typeface="Arial" pitchFamily="34" charset="0"/>
              </a:rPr>
              <a:t>cách</a:t>
            </a:r>
            <a:endParaRPr lang="vi-VN" sz="2200" b="1">
              <a:latin typeface="Arial" pitchFamily="34" charset="0"/>
              <a:cs typeface="Arial" pitchFamily="34" charset="0"/>
            </a:endParaRPr>
          </a:p>
        </p:txBody>
      </p:sp>
      <p:sp>
        <p:nvSpPr>
          <p:cNvPr id="29" name="TextBox 28"/>
          <p:cNvSpPr txBox="1"/>
          <p:nvPr/>
        </p:nvSpPr>
        <p:spPr>
          <a:xfrm>
            <a:off x="130174" y="4620363"/>
            <a:ext cx="8132921" cy="430887"/>
          </a:xfrm>
          <a:prstGeom prst="rect">
            <a:avLst/>
          </a:prstGeom>
          <a:noFill/>
        </p:spPr>
        <p:txBody>
          <a:bodyPr wrap="square" rtlCol="0">
            <a:spAutoFit/>
          </a:bodyPr>
          <a:lstStyle/>
          <a:p>
            <a:pPr algn="just"/>
            <a:r>
              <a:rPr lang="vi-VN" sz="2200" b="1">
                <a:latin typeface="Arial" pitchFamily="34" charset="0"/>
                <a:cs typeface="Arial" pitchFamily="34" charset="0"/>
              </a:rPr>
              <a:t>Theo quy tắc nhân, tập hợp C có 6.7 = </a:t>
            </a:r>
            <a:r>
              <a:rPr lang="vi-VN" sz="2200" b="1">
                <a:solidFill>
                  <a:srgbClr val="C00000"/>
                </a:solidFill>
                <a:latin typeface="Arial" pitchFamily="34" charset="0"/>
                <a:cs typeface="Arial" pitchFamily="34" charset="0"/>
              </a:rPr>
              <a:t>42</a:t>
            </a:r>
            <a:r>
              <a:rPr lang="vi-VN" sz="2200" b="1">
                <a:latin typeface="Arial" pitchFamily="34" charset="0"/>
                <a:cs typeface="Arial" pitchFamily="34" charset="0"/>
              </a:rPr>
              <a:t> (phần tử</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30" name="TextBox 29"/>
          <p:cNvSpPr txBox="1"/>
          <p:nvPr/>
        </p:nvSpPr>
        <p:spPr>
          <a:xfrm>
            <a:off x="303212" y="6096000"/>
            <a:ext cx="1600200" cy="430887"/>
          </a:xfrm>
          <a:prstGeom prst="rect">
            <a:avLst/>
          </a:prstGeom>
          <a:noFill/>
        </p:spPr>
        <p:txBody>
          <a:bodyPr wrap="square" rtlCol="0">
            <a:spAutoFit/>
          </a:bodyPr>
          <a:lstStyle/>
          <a:p>
            <a:pPr algn="just"/>
            <a:r>
              <a:rPr lang="en-US" sz="2200" b="1" smtClean="0">
                <a:latin typeface="Arial" pitchFamily="34" charset="0"/>
                <a:cs typeface="Arial" pitchFamily="34" charset="0"/>
              </a:rPr>
              <a:t>b) Ta có : </a:t>
            </a:r>
            <a:endParaRPr lang="vi-VN" sz="22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75122491"/>
              </p:ext>
            </p:extLst>
          </p:nvPr>
        </p:nvGraphicFramePr>
        <p:xfrm>
          <a:off x="1446212" y="4973514"/>
          <a:ext cx="4403725" cy="955675"/>
        </p:xfrm>
        <a:graphic>
          <a:graphicData uri="http://schemas.openxmlformats.org/presentationml/2006/ole">
            <mc:AlternateContent xmlns:mc="http://schemas.openxmlformats.org/markup-compatibility/2006">
              <mc:Choice xmlns:v="urn:schemas-microsoft-com:vml" Requires="v">
                <p:oleObj spid="_x0000_s76877" name="Equation" r:id="rId7" imgW="2057400" imgH="444240" progId="Equation.DSMT4">
                  <p:embed/>
                </p:oleObj>
              </mc:Choice>
              <mc:Fallback>
                <p:oleObj name="Equation" r:id="rId7" imgW="2057400" imgH="444240" progId="Equation.DSMT4">
                  <p:embed/>
                  <p:pic>
                    <p:nvPicPr>
                      <p:cNvPr id="0" name="Object 20"/>
                      <p:cNvPicPr>
                        <a:picLocks noChangeAspect="1" noChangeArrowheads="1"/>
                      </p:cNvPicPr>
                      <p:nvPr/>
                    </p:nvPicPr>
                    <p:blipFill>
                      <a:blip r:embed="rId8"/>
                      <a:srcRect/>
                      <a:stretch>
                        <a:fillRect/>
                      </a:stretch>
                    </p:blipFill>
                    <p:spPr bwMode="auto">
                      <a:xfrm>
                        <a:off x="1446212" y="4973514"/>
                        <a:ext cx="44037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961082351"/>
              </p:ext>
            </p:extLst>
          </p:nvPr>
        </p:nvGraphicFramePr>
        <p:xfrm>
          <a:off x="1674812" y="5851475"/>
          <a:ext cx="3100387" cy="901700"/>
        </p:xfrm>
        <a:graphic>
          <a:graphicData uri="http://schemas.openxmlformats.org/presentationml/2006/ole">
            <mc:AlternateContent xmlns:mc="http://schemas.openxmlformats.org/markup-compatibility/2006">
              <mc:Choice xmlns:v="urn:schemas-microsoft-com:vml" Requires="v">
                <p:oleObj spid="_x0000_s76878" name="Equation" r:id="rId9" imgW="1447560" imgH="419040" progId="Equation.DSMT4">
                  <p:embed/>
                </p:oleObj>
              </mc:Choice>
              <mc:Fallback>
                <p:oleObj name="Equation" r:id="rId9" imgW="1447560" imgH="419040" progId="Equation.DSMT4">
                  <p:embed/>
                  <p:pic>
                    <p:nvPicPr>
                      <p:cNvPr id="0" name=""/>
                      <p:cNvPicPr>
                        <a:picLocks noChangeAspect="1" noChangeArrowheads="1"/>
                      </p:cNvPicPr>
                      <p:nvPr/>
                    </p:nvPicPr>
                    <p:blipFill>
                      <a:blip r:embed="rId10"/>
                      <a:srcRect/>
                      <a:stretch>
                        <a:fillRect/>
                      </a:stretch>
                    </p:blipFill>
                    <p:spPr bwMode="auto">
                      <a:xfrm>
                        <a:off x="1674812" y="5851475"/>
                        <a:ext cx="31003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1643876480"/>
              </p:ext>
            </p:extLst>
          </p:nvPr>
        </p:nvGraphicFramePr>
        <p:xfrm>
          <a:off x="5083175" y="6083300"/>
          <a:ext cx="3071813" cy="438150"/>
        </p:xfrm>
        <a:graphic>
          <a:graphicData uri="http://schemas.openxmlformats.org/presentationml/2006/ole">
            <mc:AlternateContent xmlns:mc="http://schemas.openxmlformats.org/markup-compatibility/2006">
              <mc:Choice xmlns:v="urn:schemas-microsoft-com:vml" Requires="v">
                <p:oleObj spid="_x0000_s76879" name="Equation" r:id="rId11" imgW="1434960" imgH="203040" progId="Equation.DSMT4">
                  <p:embed/>
                </p:oleObj>
              </mc:Choice>
              <mc:Fallback>
                <p:oleObj name="Equation" r:id="rId11" imgW="1434960" imgH="203040" progId="Equation.DSMT4">
                  <p:embed/>
                  <p:pic>
                    <p:nvPicPr>
                      <p:cNvPr id="0" name=""/>
                      <p:cNvPicPr>
                        <a:picLocks noChangeAspect="1" noChangeArrowheads="1"/>
                      </p:cNvPicPr>
                      <p:nvPr/>
                    </p:nvPicPr>
                    <p:blipFill>
                      <a:blip r:embed="rId12"/>
                      <a:srcRect/>
                      <a:stretch>
                        <a:fillRect/>
                      </a:stretch>
                    </p:blipFill>
                    <p:spPr bwMode="auto">
                      <a:xfrm>
                        <a:off x="5083175" y="6083300"/>
                        <a:ext cx="30718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557559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left)">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6899" y="838200"/>
            <a:ext cx="10907713" cy="2305212"/>
            <a:chOff x="596899" y="1219200"/>
            <a:chExt cx="10907713" cy="2305212"/>
          </a:xfrm>
        </p:grpSpPr>
        <p:sp>
          <p:nvSpPr>
            <p:cNvPr id="16" name="Rounded Rectangle 15"/>
            <p:cNvSpPr/>
            <p:nvPr/>
          </p:nvSpPr>
          <p:spPr>
            <a:xfrm>
              <a:off x="596899" y="1219200"/>
              <a:ext cx="10668000" cy="2111752"/>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836612" y="1333500"/>
              <a:ext cx="9829800" cy="492443"/>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Nếu hai biến cố A và B độc lập với nhau thì </a:t>
              </a:r>
              <a:endParaRPr lang="vi-VN" sz="2800" b="1">
                <a:solidFill>
                  <a:schemeClr val="accent2">
                    <a:lumMod val="75000"/>
                  </a:schemeClr>
                </a:solidFill>
                <a:latin typeface="Arial" pitchFamily="34" charset="0"/>
                <a:cs typeface="Arial" pitchFamily="34" charset="0"/>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79562" y="2208921"/>
              <a:ext cx="1225050" cy="1315491"/>
            </a:xfrm>
            <a:prstGeom prst="rect">
              <a:avLst/>
            </a:prstGeom>
          </p:spPr>
        </p:pic>
        <p:sp>
          <p:nvSpPr>
            <p:cNvPr id="12" name="TextBox 11"/>
            <p:cNvSpPr txBox="1"/>
            <p:nvPr/>
          </p:nvSpPr>
          <p:spPr>
            <a:xfrm>
              <a:off x="1065212" y="2373659"/>
              <a:ext cx="8991600" cy="892552"/>
            </a:xfrm>
            <a:prstGeom prst="rect">
              <a:avLst/>
            </a:prstGeom>
            <a:noFill/>
          </p:spPr>
          <p:txBody>
            <a:bodyPr wrap="square" rtlCol="0">
              <a:spAutoFit/>
            </a:bodyPr>
            <a:lstStyle/>
            <a:p>
              <a:r>
                <a:rPr lang="en-US" sz="2600" b="1" smtClean="0">
                  <a:latin typeface="Arial" pitchFamily="34" charset="0"/>
                  <a:cs typeface="Arial" pitchFamily="34" charset="0"/>
                </a:rPr>
                <a:t>Công thức nàu gọi là </a:t>
              </a:r>
              <a:r>
                <a:rPr lang="en-US" sz="2600" b="1" smtClean="0">
                  <a:solidFill>
                    <a:srgbClr val="C00000"/>
                  </a:solidFill>
                  <a:latin typeface="Arial" pitchFamily="34" charset="0"/>
                  <a:cs typeface="Arial" pitchFamily="34" charset="0"/>
                </a:rPr>
                <a:t>công thức nhân xác suất cho hai biến cố độc lập.</a:t>
              </a:r>
              <a:endParaRPr lang="vi-VN" sz="2800" b="1">
                <a:solidFill>
                  <a:srgbClr val="C00000"/>
                </a:solidFill>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872737505"/>
                </p:ext>
              </p:extLst>
            </p:nvPr>
          </p:nvGraphicFramePr>
          <p:xfrm>
            <a:off x="3711973" y="1913602"/>
            <a:ext cx="2959893" cy="481965"/>
          </p:xfrm>
          <a:graphic>
            <a:graphicData uri="http://schemas.openxmlformats.org/presentationml/2006/ole">
              <mc:AlternateContent xmlns:mc="http://schemas.openxmlformats.org/markup-compatibility/2006">
                <mc:Choice xmlns:v="urn:schemas-microsoft-com:vml" Requires="v">
                  <p:oleObj spid="_x0000_s77850" name="Equation" r:id="rId5" imgW="1257120" imgH="203040" progId="Equation.DSMT4">
                    <p:embed/>
                  </p:oleObj>
                </mc:Choice>
                <mc:Fallback>
                  <p:oleObj name="Equation" r:id="rId5" imgW="1257120" imgH="203040" progId="Equation.DSMT4">
                    <p:embed/>
                    <p:pic>
                      <p:nvPicPr>
                        <p:cNvPr id="0" name="Object 44"/>
                        <p:cNvPicPr>
                          <a:picLocks noChangeAspect="1" noChangeArrowheads="1"/>
                        </p:cNvPicPr>
                        <p:nvPr/>
                      </p:nvPicPr>
                      <p:blipFill>
                        <a:blip r:embed="rId6"/>
                        <a:srcRect/>
                        <a:stretch>
                          <a:fillRect/>
                        </a:stretch>
                      </p:blipFill>
                      <p:spPr bwMode="auto">
                        <a:xfrm>
                          <a:off x="3711973" y="1913602"/>
                          <a:ext cx="2959893" cy="48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 name="Group 5"/>
          <p:cNvGrpSpPr/>
          <p:nvPr/>
        </p:nvGrpSpPr>
        <p:grpSpPr>
          <a:xfrm>
            <a:off x="1293812" y="3419475"/>
            <a:ext cx="9141075" cy="1435477"/>
            <a:chOff x="1751012" y="3419475"/>
            <a:chExt cx="9141075" cy="1435477"/>
          </a:xfrm>
        </p:grpSpPr>
        <mc:AlternateContent xmlns:mc="http://schemas.openxmlformats.org/markup-compatibility/2006" xmlns:a14="http://schemas.microsoft.com/office/drawing/2010/main">
          <mc:Choice Requires="a14">
            <p:sp>
              <p:nvSpPr>
                <p:cNvPr id="17" name="TextBox 16"/>
                <p:cNvSpPr txBox="1"/>
                <p:nvPr/>
              </p:nvSpPr>
              <p:spPr>
                <a:xfrm>
                  <a:off x="2330449" y="3962400"/>
                  <a:ext cx="8561638" cy="892552"/>
                </a:xfrm>
                <a:prstGeom prst="rect">
                  <a:avLst/>
                </a:prstGeom>
                <a:noFill/>
              </p:spPr>
              <p:txBody>
                <a:bodyPr wrap="square" rtlCol="0">
                  <a:spAutoFit/>
                </a:bodyPr>
                <a:lstStyle/>
                <a:p>
                  <a:r>
                    <a:rPr lang="en-US" sz="2600" b="1" smtClean="0">
                      <a:latin typeface="Arial" pitchFamily="34" charset="0"/>
                      <a:cs typeface="Arial" pitchFamily="34" charset="0"/>
                    </a:rPr>
                    <a:t>Với hai biến cố A và B, nếu </a:t>
                  </a:r>
                  <a:r>
                    <a:rPr lang="en-US" sz="2600" b="1" smtClean="0">
                      <a:solidFill>
                        <a:srgbClr val="C00000"/>
                      </a:solidFill>
                      <a:latin typeface="Arial" pitchFamily="34" charset="0"/>
                      <a:cs typeface="Arial" pitchFamily="34" charset="0"/>
                    </a:rPr>
                    <a:t>P(AB)</a:t>
                  </a:r>
                  <a14:m>
                    <m:oMath xmlns:m="http://schemas.openxmlformats.org/officeDocument/2006/math">
                      <m:r>
                        <a:rPr lang="en-US" sz="2600" b="1" i="1" smtClean="0">
                          <a:solidFill>
                            <a:srgbClr val="C00000"/>
                          </a:solidFill>
                          <a:latin typeface="Cambria Math"/>
                          <a:ea typeface="Cambria Math"/>
                          <a:cs typeface="Arial" pitchFamily="34" charset="0"/>
                        </a:rPr>
                        <m:t>≠</m:t>
                      </m:r>
                    </m:oMath>
                  </a14:m>
                  <a:r>
                    <a:rPr lang="en-US" sz="2600" b="1" smtClean="0">
                      <a:solidFill>
                        <a:srgbClr val="C00000"/>
                      </a:solidFill>
                      <a:latin typeface="Arial" pitchFamily="34" charset="0"/>
                      <a:cs typeface="Arial" pitchFamily="34" charset="0"/>
                    </a:rPr>
                    <a:t>(PA).P(B)</a:t>
                  </a:r>
                  <a:r>
                    <a:rPr lang="en-US" sz="2600" b="1" smtClean="0">
                      <a:latin typeface="Arial" pitchFamily="34" charset="0"/>
                      <a:cs typeface="Arial" pitchFamily="34" charset="0"/>
                    </a:rPr>
                    <a:t> thì A và B không độc lập.</a:t>
                  </a:r>
                  <a:endParaRPr lang="vi-VN" sz="2600" b="1">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330449" y="3962400"/>
                  <a:ext cx="8561638" cy="892552"/>
                </a:xfrm>
                <a:prstGeom prst="rect">
                  <a:avLst/>
                </a:prstGeom>
                <a:blipFill rotWithShape="1">
                  <a:blip r:embed="rId7"/>
                  <a:stretch>
                    <a:fillRect l="-1210" t="-6164" b="-16438"/>
                  </a:stretch>
                </a:blipFill>
              </p:spPr>
              <p:txBody>
                <a:bodyPr/>
                <a:lstStyle/>
                <a:p>
                  <a:r>
                    <a:rPr lang="en-US">
                      <a:noFill/>
                    </a:rPr>
                    <a:t> </a:t>
                  </a:r>
                </a:p>
              </p:txBody>
            </p:sp>
          </mc:Fallback>
        </mc:AlternateContent>
        <p:sp>
          <p:nvSpPr>
            <p:cNvPr id="5" name="Rectangle 4"/>
            <p:cNvSpPr/>
            <p:nvPr/>
          </p:nvSpPr>
          <p:spPr>
            <a:xfrm>
              <a:off x="1751012" y="3419475"/>
              <a:ext cx="1143000" cy="457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Arial" pitchFamily="34" charset="0"/>
                  <a:cs typeface="Arial" pitchFamily="34" charset="0"/>
                </a:rPr>
                <a:t>Chú ý</a:t>
              </a:r>
              <a:endParaRPr lang="en-US" sz="2000" b="1">
                <a:latin typeface="Arial" pitchFamily="34" charset="0"/>
                <a:cs typeface="Arial" pitchFamily="34" charset="0"/>
              </a:endParaRPr>
            </a:p>
          </p:txBody>
        </p:sp>
      </p:grpSp>
      <p:sp>
        <p:nvSpPr>
          <p:cNvPr id="18" name="AutoShape 4"/>
          <p:cNvSpPr>
            <a:spLocks noChangeArrowheads="1"/>
          </p:cNvSpPr>
          <p:nvPr/>
        </p:nvSpPr>
        <p:spPr bwMode="gray">
          <a:xfrm>
            <a:off x="447213" y="95249"/>
            <a:ext cx="8161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CÔNG THỨC NHÂN  XÁC SUẤT CHO HAI BIẾN CỐ ĐỘC LẬP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345063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6641" y="3747202"/>
            <a:ext cx="1268614"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27012" y="733424"/>
            <a:ext cx="11658600" cy="2914037"/>
            <a:chOff x="227012" y="733424"/>
            <a:chExt cx="11658600" cy="2914037"/>
          </a:xfrm>
        </p:grpSpPr>
        <p:sp>
          <p:nvSpPr>
            <p:cNvPr id="11" name="Rounded Rectangle 10"/>
            <p:cNvSpPr/>
            <p:nvPr/>
          </p:nvSpPr>
          <p:spPr>
            <a:xfrm>
              <a:off x="1714586" y="733424"/>
              <a:ext cx="10171025" cy="2914037"/>
            </a:xfrm>
            <a:prstGeom prst="roundRect">
              <a:avLst>
                <a:gd name="adj" fmla="val 4423"/>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2" y="74295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01270" y="117698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1</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903412" y="815939"/>
              <a:ext cx="9982200" cy="2831522"/>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Gọi A là biến cố “Vận động viên An đạt huy chương”, B là biến cố “Vận động viên Bình đạt huy chương”</a:t>
              </a:r>
            </a:p>
            <a:p>
              <a:pPr marL="457200" indent="-457200">
                <a:buAutoNum type="alphaLcParenR"/>
              </a:pPr>
              <a:r>
                <a:rPr lang="en-US" sz="2200" b="1" smtClean="0">
                  <a:latin typeface="Arial" pitchFamily="34" charset="0"/>
                  <a:cs typeface="Arial" pitchFamily="34" charset="0"/>
                </a:rPr>
                <a:t>Giải thích tại sao 2 biến cố A và B là độc lập</a:t>
              </a:r>
            </a:p>
            <a:p>
              <a:pPr marL="457200" indent="-457200">
                <a:buAutoNum type="alphaLcParenR"/>
              </a:pPr>
              <a:r>
                <a:rPr lang="en-US" sz="2200" b="1" smtClean="0">
                  <a:latin typeface="Arial" pitchFamily="34" charset="0"/>
                  <a:cs typeface="Arial" pitchFamily="34" charset="0"/>
                </a:rPr>
                <a:t>Tính xác suất để cả hai vận động viên đạt huy chương.</a:t>
              </a:r>
            </a:p>
            <a:p>
              <a:pPr marL="457200" indent="-457200">
                <a:buFontTx/>
                <a:buAutoNum type="alphaLcParenR"/>
              </a:pPr>
              <a:r>
                <a:rPr lang="en-US" sz="2200" b="1" smtClean="0">
                  <a:latin typeface="Arial" pitchFamily="34" charset="0"/>
                  <a:cs typeface="Arial" pitchFamily="34" charset="0"/>
                </a:rPr>
                <a:t>Sử dụng sơ đồ hình cây , tính xác suất để :</a:t>
              </a:r>
              <a:br>
                <a:rPr lang="en-US" sz="2200" b="1" smtClean="0">
                  <a:latin typeface="Arial" pitchFamily="34" charset="0"/>
                  <a:cs typeface="Arial" pitchFamily="34" charset="0"/>
                </a:rPr>
              </a:br>
              <a:r>
                <a:rPr lang="en-US" sz="2200" b="1" smtClean="0">
                  <a:latin typeface="Arial" pitchFamily="34" charset="0"/>
                  <a:cs typeface="Arial" pitchFamily="34" charset="0"/>
                </a:rPr>
                <a:t>+ Cả hai vận động viên không đạt huy chương</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en-US" sz="2200" b="1">
                  <a:latin typeface="Arial" pitchFamily="34" charset="0"/>
                  <a:cs typeface="Arial" pitchFamily="34" charset="0"/>
                </a:rPr>
                <a:t>Vận động viên An </a:t>
              </a:r>
              <a:r>
                <a:rPr lang="en-US" sz="2200" b="1" smtClean="0">
                  <a:latin typeface="Arial" pitchFamily="34" charset="0"/>
                  <a:cs typeface="Arial" pitchFamily="34" charset="0"/>
                </a:rPr>
                <a:t>đạt huy chương, vận </a:t>
              </a:r>
              <a:r>
                <a:rPr lang="en-US" sz="2200" b="1">
                  <a:latin typeface="Arial" pitchFamily="34" charset="0"/>
                  <a:cs typeface="Arial" pitchFamily="34" charset="0"/>
                </a:rPr>
                <a:t>động viên </a:t>
              </a:r>
              <a:r>
                <a:rPr lang="en-US" sz="2200" b="1" smtClean="0">
                  <a:latin typeface="Arial" pitchFamily="34" charset="0"/>
                  <a:cs typeface="Arial" pitchFamily="34" charset="0"/>
                </a:rPr>
                <a:t>Bình không </a:t>
              </a:r>
              <a:r>
                <a:rPr lang="en-US" sz="2200" b="1">
                  <a:latin typeface="Arial" pitchFamily="34" charset="0"/>
                  <a:cs typeface="Arial" pitchFamily="34" charset="0"/>
                </a:rPr>
                <a:t>đạt </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en-US" sz="2200" b="1">
                  <a:latin typeface="Arial" pitchFamily="34" charset="0"/>
                  <a:cs typeface="Arial" pitchFamily="34" charset="0"/>
                </a:rPr>
                <a:t>Vận động viên </a:t>
              </a:r>
              <a:r>
                <a:rPr lang="en-US" sz="2200" b="1" smtClean="0">
                  <a:latin typeface="Arial" pitchFamily="34" charset="0"/>
                  <a:cs typeface="Arial" pitchFamily="34" charset="0"/>
                </a:rPr>
                <a:t>An không đạt,</a:t>
              </a:r>
              <a:r>
                <a:rPr lang="en-US" sz="2200" b="1">
                  <a:latin typeface="Arial" pitchFamily="34" charset="0"/>
                  <a:cs typeface="Arial" pitchFamily="34" charset="0"/>
                </a:rPr>
                <a:t> vận động viên Bình </a:t>
              </a:r>
              <a:r>
                <a:rPr lang="en-US" sz="2200" b="1" smtClean="0">
                  <a:latin typeface="Arial" pitchFamily="34" charset="0"/>
                  <a:cs typeface="Arial" pitchFamily="34" charset="0"/>
                </a:rPr>
                <a:t>đạt huy </a:t>
              </a:r>
              <a:r>
                <a:rPr lang="en-US" sz="2200" b="1">
                  <a:latin typeface="Arial" pitchFamily="34" charset="0"/>
                  <a:cs typeface="Arial" pitchFamily="34" charset="0"/>
                </a:rPr>
                <a:t>chương</a:t>
              </a:r>
              <a:r>
                <a:rPr lang="en-US" sz="2200" b="1" smtClean="0">
                  <a:latin typeface="Arial" pitchFamily="34" charset="0"/>
                  <a:cs typeface="Arial" pitchFamily="34" charset="0"/>
                </a:rPr>
                <a:t>.</a:t>
              </a:r>
              <a:endParaRPr lang="en-US" sz="2200" b="1">
                <a:latin typeface="Arial" pitchFamily="34" charset="0"/>
                <a:cs typeface="Arial" pitchFamily="34" charset="0"/>
              </a:endParaRPr>
            </a:p>
          </p:txBody>
        </p:sp>
      </p:grpSp>
      <p:sp>
        <p:nvSpPr>
          <p:cNvPr id="18" name="TextBox 17"/>
          <p:cNvSpPr txBox="1"/>
          <p:nvPr/>
        </p:nvSpPr>
        <p:spPr>
          <a:xfrm>
            <a:off x="806449" y="4100037"/>
            <a:ext cx="10820400" cy="830997"/>
          </a:xfrm>
          <a:prstGeom prst="rect">
            <a:avLst/>
          </a:prstGeom>
          <a:noFill/>
        </p:spPr>
        <p:txBody>
          <a:bodyPr wrap="square" rtlCol="0">
            <a:spAutoFit/>
          </a:bodyPr>
          <a:lstStyle/>
          <a:p>
            <a:pPr algn="just"/>
            <a:r>
              <a:rPr lang="en-US" b="1" smtClean="0">
                <a:latin typeface="Arial" pitchFamily="34" charset="0"/>
                <a:cs typeface="Arial" pitchFamily="34" charset="0"/>
              </a:rPr>
              <a:t>a) Vì 2 vận động viên An và Bình thi đấu 2 môn thể thao khác nhau nên 2 biến cố A và B là độc lập.</a:t>
            </a:r>
            <a:endParaRPr lang="en-US" b="1">
              <a:latin typeface="Arial" pitchFamily="34" charset="0"/>
              <a:cs typeface="Arial" pitchFamily="34" charset="0"/>
            </a:endParaRPr>
          </a:p>
        </p:txBody>
      </p:sp>
      <p:sp>
        <p:nvSpPr>
          <p:cNvPr id="15" name="TextBox 14"/>
          <p:cNvSpPr txBox="1"/>
          <p:nvPr/>
        </p:nvSpPr>
        <p:spPr>
          <a:xfrm>
            <a:off x="806449" y="4993799"/>
            <a:ext cx="10820400" cy="461665"/>
          </a:xfrm>
          <a:prstGeom prst="rect">
            <a:avLst/>
          </a:prstGeom>
          <a:noFill/>
        </p:spPr>
        <p:txBody>
          <a:bodyPr wrap="square" rtlCol="0">
            <a:spAutoFit/>
          </a:bodyPr>
          <a:lstStyle/>
          <a:p>
            <a:pPr algn="just"/>
            <a:r>
              <a:rPr lang="en-US" b="1" smtClean="0">
                <a:latin typeface="Arial" pitchFamily="34" charset="0"/>
                <a:cs typeface="Arial" pitchFamily="34" charset="0"/>
              </a:rPr>
              <a:t>b) Vì A và B là 2 biến cố độc lập nên áp dụng công thức nhận xác  suất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19269730"/>
              </p:ext>
            </p:extLst>
          </p:nvPr>
        </p:nvGraphicFramePr>
        <p:xfrm>
          <a:off x="3275012" y="5628502"/>
          <a:ext cx="4919662" cy="436562"/>
        </p:xfrm>
        <a:graphic>
          <a:graphicData uri="http://schemas.openxmlformats.org/presentationml/2006/ole">
            <mc:AlternateContent xmlns:mc="http://schemas.openxmlformats.org/markup-compatibility/2006">
              <mc:Choice xmlns:v="urn:schemas-microsoft-com:vml" Requires="v">
                <p:oleObj spid="_x0000_s79894" name="Equation" r:id="rId6" imgW="2298600" imgH="203040" progId="Equation.DSMT4">
                  <p:embed/>
                </p:oleObj>
              </mc:Choice>
              <mc:Fallback>
                <p:oleObj name="Equation" r:id="rId6" imgW="2298600" imgH="203040" progId="Equation.DSMT4">
                  <p:embed/>
                  <p:pic>
                    <p:nvPicPr>
                      <p:cNvPr id="0" name=""/>
                      <p:cNvPicPr>
                        <a:picLocks noChangeAspect="1" noChangeArrowheads="1"/>
                      </p:cNvPicPr>
                      <p:nvPr/>
                    </p:nvPicPr>
                    <p:blipFill>
                      <a:blip r:embed="rId7"/>
                      <a:srcRect/>
                      <a:stretch>
                        <a:fillRect/>
                      </a:stretch>
                    </p:blipFill>
                    <p:spPr bwMode="auto">
                      <a:xfrm>
                        <a:off x="3275012" y="5628502"/>
                        <a:ext cx="491966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AutoShape 4"/>
          <p:cNvSpPr>
            <a:spLocks noChangeArrowheads="1"/>
          </p:cNvSpPr>
          <p:nvPr/>
        </p:nvSpPr>
        <p:spPr bwMode="gray">
          <a:xfrm>
            <a:off x="447213" y="95249"/>
            <a:ext cx="8161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CÔNG THỨC NHÂN  XÁC SUẤT CHO HAI BIẾN CỐ ĐỘC LẬP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373371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1412" y="3756513"/>
            <a:ext cx="1153285" cy="27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36100" y="4156236"/>
            <a:ext cx="6735763" cy="461665"/>
          </a:xfrm>
          <a:prstGeom prst="rect">
            <a:avLst/>
          </a:prstGeom>
          <a:noFill/>
        </p:spPr>
        <p:txBody>
          <a:bodyPr wrap="square" rtlCol="0">
            <a:spAutoFit/>
          </a:bodyPr>
          <a:lstStyle/>
          <a:p>
            <a:pPr algn="just"/>
            <a:r>
              <a:rPr lang="en-US" b="1" smtClean="0">
                <a:latin typeface="Arial" pitchFamily="34" charset="0"/>
                <a:cs typeface="Arial" pitchFamily="34" charset="0"/>
              </a:rPr>
              <a:t>c) Ta dùng sơ đồ hình cây để mô tả như sau:</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94592101"/>
              </p:ext>
            </p:extLst>
          </p:nvPr>
        </p:nvGraphicFramePr>
        <p:xfrm>
          <a:off x="2055812" y="4617901"/>
          <a:ext cx="3179762" cy="546100"/>
        </p:xfrm>
        <a:graphic>
          <a:graphicData uri="http://schemas.openxmlformats.org/presentationml/2006/ole">
            <mc:AlternateContent xmlns:mc="http://schemas.openxmlformats.org/markup-compatibility/2006">
              <mc:Choice xmlns:v="urn:schemas-microsoft-com:vml" Requires="v">
                <p:oleObj spid="_x0000_s81154" name="Equation" r:id="rId5" imgW="1485720" imgH="253800" progId="Equation.DSMT4">
                  <p:embed/>
                </p:oleObj>
              </mc:Choice>
              <mc:Fallback>
                <p:oleObj name="Equation" r:id="rId5" imgW="1485720" imgH="253800" progId="Equation.DSMT4">
                  <p:embed/>
                  <p:pic>
                    <p:nvPicPr>
                      <p:cNvPr id="0" name=""/>
                      <p:cNvPicPr>
                        <a:picLocks noChangeAspect="1" noChangeArrowheads="1"/>
                      </p:cNvPicPr>
                      <p:nvPr/>
                    </p:nvPicPr>
                    <p:blipFill>
                      <a:blip r:embed="rId6"/>
                      <a:srcRect/>
                      <a:stretch>
                        <a:fillRect/>
                      </a:stretch>
                    </p:blipFill>
                    <p:spPr bwMode="auto">
                      <a:xfrm>
                        <a:off x="2055812" y="4617901"/>
                        <a:ext cx="31797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AutoShape 4"/>
          <p:cNvSpPr>
            <a:spLocks noChangeArrowheads="1"/>
          </p:cNvSpPr>
          <p:nvPr/>
        </p:nvSpPr>
        <p:spPr bwMode="gray">
          <a:xfrm>
            <a:off x="447213" y="95249"/>
            <a:ext cx="8161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CÔNG THỨC NHÂN  XÁC SUẤT CHO HAI BIẾN CỐ ĐỘC LẬP .</a:t>
            </a:r>
            <a:endParaRPr lang="vi-VN" sz="1900" b="1">
              <a:solidFill>
                <a:schemeClr val="bg1"/>
              </a:solidFill>
              <a:latin typeface="Arial" pitchFamily="34" charset="0"/>
              <a:cs typeface="Arial" pitchFamily="34"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4034824177"/>
              </p:ext>
            </p:extLst>
          </p:nvPr>
        </p:nvGraphicFramePr>
        <p:xfrm>
          <a:off x="2055812" y="5194550"/>
          <a:ext cx="3152775" cy="546100"/>
        </p:xfrm>
        <a:graphic>
          <a:graphicData uri="http://schemas.openxmlformats.org/presentationml/2006/ole">
            <mc:AlternateContent xmlns:mc="http://schemas.openxmlformats.org/markup-compatibility/2006">
              <mc:Choice xmlns:v="urn:schemas-microsoft-com:vml" Requires="v">
                <p:oleObj spid="_x0000_s81155" name="Equation" r:id="rId7" imgW="1473120" imgH="253800" progId="Equation.DSMT4">
                  <p:embed/>
                </p:oleObj>
              </mc:Choice>
              <mc:Fallback>
                <p:oleObj name="Equation" r:id="rId7" imgW="1473120" imgH="253800" progId="Equation.DSMT4">
                  <p:embed/>
                  <p:pic>
                    <p:nvPicPr>
                      <p:cNvPr id="0" name=""/>
                      <p:cNvPicPr>
                        <a:picLocks noChangeAspect="1" noChangeArrowheads="1"/>
                      </p:cNvPicPr>
                      <p:nvPr/>
                    </p:nvPicPr>
                    <p:blipFill>
                      <a:blip r:embed="rId8"/>
                      <a:srcRect/>
                      <a:stretch>
                        <a:fillRect/>
                      </a:stretch>
                    </p:blipFill>
                    <p:spPr bwMode="auto">
                      <a:xfrm>
                        <a:off x="2055812" y="5194550"/>
                        <a:ext cx="31527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233492109"/>
              </p:ext>
            </p:extLst>
          </p:nvPr>
        </p:nvGraphicFramePr>
        <p:xfrm>
          <a:off x="2055812" y="5771199"/>
          <a:ext cx="3152775" cy="546100"/>
        </p:xfrm>
        <a:graphic>
          <a:graphicData uri="http://schemas.openxmlformats.org/presentationml/2006/ole">
            <mc:AlternateContent xmlns:mc="http://schemas.openxmlformats.org/markup-compatibility/2006">
              <mc:Choice xmlns:v="urn:schemas-microsoft-com:vml" Requires="v">
                <p:oleObj spid="_x0000_s81156" name="Equation" r:id="rId9" imgW="1473120" imgH="253800" progId="Equation.DSMT4">
                  <p:embed/>
                </p:oleObj>
              </mc:Choice>
              <mc:Fallback>
                <p:oleObj name="Equation" r:id="rId9" imgW="1473120" imgH="253800" progId="Equation.DSMT4">
                  <p:embed/>
                  <p:pic>
                    <p:nvPicPr>
                      <p:cNvPr id="0" name=""/>
                      <p:cNvPicPr>
                        <a:picLocks noChangeAspect="1" noChangeArrowheads="1"/>
                      </p:cNvPicPr>
                      <p:nvPr/>
                    </p:nvPicPr>
                    <p:blipFill>
                      <a:blip r:embed="rId10"/>
                      <a:srcRect/>
                      <a:stretch>
                        <a:fillRect/>
                      </a:stretch>
                    </p:blipFill>
                    <p:spPr bwMode="auto">
                      <a:xfrm>
                        <a:off x="2055812" y="5771199"/>
                        <a:ext cx="31527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 name="Group 4"/>
          <p:cNvGrpSpPr/>
          <p:nvPr/>
        </p:nvGrpSpPr>
        <p:grpSpPr>
          <a:xfrm>
            <a:off x="8228012" y="3942399"/>
            <a:ext cx="2705101" cy="2610801"/>
            <a:chOff x="8228012" y="3886200"/>
            <a:chExt cx="2705101" cy="2610801"/>
          </a:xfrm>
        </p:grpSpPr>
        <p:pic>
          <p:nvPicPr>
            <p:cNvPr id="80899"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28012" y="3886200"/>
              <a:ext cx="26860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 name="Object 19"/>
            <p:cNvGraphicFramePr>
              <a:graphicFrameLocks noChangeAspect="1"/>
            </p:cNvGraphicFramePr>
            <p:nvPr>
              <p:extLst>
                <p:ext uri="{D42A27DB-BD31-4B8C-83A1-F6EECF244321}">
                  <p14:modId xmlns:p14="http://schemas.microsoft.com/office/powerpoint/2010/main" val="2255046056"/>
                </p:ext>
              </p:extLst>
            </p:nvPr>
          </p:nvGraphicFramePr>
          <p:xfrm>
            <a:off x="10104437" y="4759814"/>
            <a:ext cx="244505" cy="348272"/>
          </p:xfrm>
          <a:graphic>
            <a:graphicData uri="http://schemas.openxmlformats.org/presentationml/2006/ole">
              <mc:AlternateContent xmlns:mc="http://schemas.openxmlformats.org/markup-compatibility/2006">
                <mc:Choice xmlns:v="urn:schemas-microsoft-com:vml" Requires="v">
                  <p:oleObj spid="_x0000_s81157" name="Equation" r:id="rId12" imgW="152280" imgH="215640" progId="Equation.DSMT4">
                    <p:embed/>
                  </p:oleObj>
                </mc:Choice>
                <mc:Fallback>
                  <p:oleObj name="Equation" r:id="rId12" imgW="152280" imgH="215640" progId="Equation.DSMT4">
                    <p:embed/>
                    <p:pic>
                      <p:nvPicPr>
                        <p:cNvPr id="0" name=""/>
                        <p:cNvPicPr>
                          <a:picLocks noChangeAspect="1" noChangeArrowheads="1"/>
                        </p:cNvPicPr>
                        <p:nvPr/>
                      </p:nvPicPr>
                      <p:blipFill>
                        <a:blip r:embed="rId13"/>
                        <a:srcRect/>
                        <a:stretch>
                          <a:fillRect/>
                        </a:stretch>
                      </p:blipFill>
                      <p:spPr bwMode="auto">
                        <a:xfrm>
                          <a:off x="10104437" y="4759814"/>
                          <a:ext cx="244505" cy="3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34905518"/>
                </p:ext>
              </p:extLst>
            </p:nvPr>
          </p:nvGraphicFramePr>
          <p:xfrm>
            <a:off x="8761412" y="4792662"/>
            <a:ext cx="244475" cy="244475"/>
          </p:xfrm>
          <a:graphic>
            <a:graphicData uri="http://schemas.openxmlformats.org/presentationml/2006/ole">
              <mc:AlternateContent xmlns:mc="http://schemas.openxmlformats.org/markup-compatibility/2006">
                <mc:Choice xmlns:v="urn:schemas-microsoft-com:vml" Requires="v">
                  <p:oleObj spid="_x0000_s81158" name="Equation" r:id="rId14" imgW="152280" imgH="152280" progId="Equation.DSMT4">
                    <p:embed/>
                  </p:oleObj>
                </mc:Choice>
                <mc:Fallback>
                  <p:oleObj name="Equation" r:id="rId14" imgW="152280" imgH="152280" progId="Equation.DSMT4">
                    <p:embed/>
                    <p:pic>
                      <p:nvPicPr>
                        <p:cNvPr id="0" name="Object 19"/>
                        <p:cNvPicPr>
                          <a:picLocks noChangeAspect="1" noChangeArrowheads="1"/>
                        </p:cNvPicPr>
                        <p:nvPr/>
                      </p:nvPicPr>
                      <p:blipFill>
                        <a:blip r:embed="rId15"/>
                        <a:srcRect/>
                        <a:stretch>
                          <a:fillRect/>
                        </a:stretch>
                      </p:blipFill>
                      <p:spPr bwMode="auto">
                        <a:xfrm>
                          <a:off x="8761412" y="4792662"/>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501624405"/>
                </p:ext>
              </p:extLst>
            </p:nvPr>
          </p:nvGraphicFramePr>
          <p:xfrm>
            <a:off x="8364537" y="5906451"/>
            <a:ext cx="244475" cy="244475"/>
          </p:xfrm>
          <a:graphic>
            <a:graphicData uri="http://schemas.openxmlformats.org/presentationml/2006/ole">
              <mc:AlternateContent xmlns:mc="http://schemas.openxmlformats.org/markup-compatibility/2006">
                <mc:Choice xmlns:v="urn:schemas-microsoft-com:vml" Requires="v">
                  <p:oleObj spid="_x0000_s81159" name="Equation" r:id="rId16" imgW="152280" imgH="152280" progId="Equation.DSMT4">
                    <p:embed/>
                  </p:oleObj>
                </mc:Choice>
                <mc:Fallback>
                  <p:oleObj name="Equation" r:id="rId16" imgW="152280" imgH="152280" progId="Equation.DSMT4">
                    <p:embed/>
                    <p:pic>
                      <p:nvPicPr>
                        <p:cNvPr id="0" name=""/>
                        <p:cNvPicPr>
                          <a:picLocks noChangeAspect="1" noChangeArrowheads="1"/>
                        </p:cNvPicPr>
                        <p:nvPr/>
                      </p:nvPicPr>
                      <p:blipFill>
                        <a:blip r:embed="rId17"/>
                        <a:srcRect/>
                        <a:stretch>
                          <a:fillRect/>
                        </a:stretch>
                      </p:blipFill>
                      <p:spPr bwMode="auto">
                        <a:xfrm>
                          <a:off x="8364537" y="5906451"/>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55674123"/>
                </p:ext>
              </p:extLst>
            </p:nvPr>
          </p:nvGraphicFramePr>
          <p:xfrm>
            <a:off x="9218613" y="5820726"/>
            <a:ext cx="244475" cy="346075"/>
          </p:xfrm>
          <a:graphic>
            <a:graphicData uri="http://schemas.openxmlformats.org/presentationml/2006/ole">
              <mc:AlternateContent xmlns:mc="http://schemas.openxmlformats.org/markup-compatibility/2006">
                <mc:Choice xmlns:v="urn:schemas-microsoft-com:vml" Requires="v">
                  <p:oleObj spid="_x0000_s81160" name="Equation" r:id="rId18" imgW="152280" imgH="215640" progId="Equation.DSMT4">
                    <p:embed/>
                  </p:oleObj>
                </mc:Choice>
                <mc:Fallback>
                  <p:oleObj name="Equation" r:id="rId18" imgW="152280" imgH="215640" progId="Equation.DSMT4">
                    <p:embed/>
                    <p:pic>
                      <p:nvPicPr>
                        <p:cNvPr id="0" name=""/>
                        <p:cNvPicPr>
                          <a:picLocks noChangeAspect="1" noChangeArrowheads="1"/>
                        </p:cNvPicPr>
                        <p:nvPr/>
                      </p:nvPicPr>
                      <p:blipFill>
                        <a:blip r:embed="rId19"/>
                        <a:srcRect/>
                        <a:stretch>
                          <a:fillRect/>
                        </a:stretch>
                      </p:blipFill>
                      <p:spPr bwMode="auto">
                        <a:xfrm>
                          <a:off x="9218613" y="5820726"/>
                          <a:ext cx="244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824174404"/>
                </p:ext>
              </p:extLst>
            </p:nvPr>
          </p:nvGraphicFramePr>
          <p:xfrm>
            <a:off x="9659936" y="5907087"/>
            <a:ext cx="244475" cy="244475"/>
          </p:xfrm>
          <a:graphic>
            <a:graphicData uri="http://schemas.openxmlformats.org/presentationml/2006/ole">
              <mc:AlternateContent xmlns:mc="http://schemas.openxmlformats.org/markup-compatibility/2006">
                <mc:Choice xmlns:v="urn:schemas-microsoft-com:vml" Requires="v">
                  <p:oleObj spid="_x0000_s81161" name="Equation" r:id="rId20" imgW="152280" imgH="152280" progId="Equation.DSMT4">
                    <p:embed/>
                  </p:oleObj>
                </mc:Choice>
                <mc:Fallback>
                  <p:oleObj name="Equation" r:id="rId20" imgW="152280" imgH="152280" progId="Equation.DSMT4">
                    <p:embed/>
                    <p:pic>
                      <p:nvPicPr>
                        <p:cNvPr id="0" name=""/>
                        <p:cNvPicPr>
                          <a:picLocks noChangeAspect="1" noChangeArrowheads="1"/>
                        </p:cNvPicPr>
                        <p:nvPr/>
                      </p:nvPicPr>
                      <p:blipFill>
                        <a:blip r:embed="rId17"/>
                        <a:srcRect/>
                        <a:stretch>
                          <a:fillRect/>
                        </a:stretch>
                      </p:blipFill>
                      <p:spPr bwMode="auto">
                        <a:xfrm>
                          <a:off x="9659936" y="5907087"/>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525075320"/>
                </p:ext>
              </p:extLst>
            </p:nvPr>
          </p:nvGraphicFramePr>
          <p:xfrm>
            <a:off x="10590212" y="5821362"/>
            <a:ext cx="244475" cy="346075"/>
          </p:xfrm>
          <a:graphic>
            <a:graphicData uri="http://schemas.openxmlformats.org/presentationml/2006/ole">
              <mc:AlternateContent xmlns:mc="http://schemas.openxmlformats.org/markup-compatibility/2006">
                <mc:Choice xmlns:v="urn:schemas-microsoft-com:vml" Requires="v">
                  <p:oleObj spid="_x0000_s81162" name="Equation" r:id="rId21" imgW="152280" imgH="215640" progId="Equation.DSMT4">
                    <p:embed/>
                  </p:oleObj>
                </mc:Choice>
                <mc:Fallback>
                  <p:oleObj name="Equation" r:id="rId21" imgW="152280" imgH="215640" progId="Equation.DSMT4">
                    <p:embed/>
                    <p:pic>
                      <p:nvPicPr>
                        <p:cNvPr id="0" name=""/>
                        <p:cNvPicPr>
                          <a:picLocks noChangeAspect="1" noChangeArrowheads="1"/>
                        </p:cNvPicPr>
                        <p:nvPr/>
                      </p:nvPicPr>
                      <p:blipFill>
                        <a:blip r:embed="rId19"/>
                        <a:srcRect/>
                        <a:stretch>
                          <a:fillRect/>
                        </a:stretch>
                      </p:blipFill>
                      <p:spPr bwMode="auto">
                        <a:xfrm>
                          <a:off x="10590212" y="5821362"/>
                          <a:ext cx="244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266411863"/>
                </p:ext>
              </p:extLst>
            </p:nvPr>
          </p:nvGraphicFramePr>
          <p:xfrm>
            <a:off x="8228012" y="6201726"/>
            <a:ext cx="385762" cy="244475"/>
          </p:xfrm>
          <a:graphic>
            <a:graphicData uri="http://schemas.openxmlformats.org/presentationml/2006/ole">
              <mc:AlternateContent xmlns:mc="http://schemas.openxmlformats.org/markup-compatibility/2006">
                <mc:Choice xmlns:v="urn:schemas-microsoft-com:vml" Requires="v">
                  <p:oleObj spid="_x0000_s81163" name="Equation" r:id="rId22" imgW="241200" imgH="152280" progId="Equation.DSMT4">
                    <p:embed/>
                  </p:oleObj>
                </mc:Choice>
                <mc:Fallback>
                  <p:oleObj name="Equation" r:id="rId22" imgW="241200" imgH="152280" progId="Equation.DSMT4">
                    <p:embed/>
                    <p:pic>
                      <p:nvPicPr>
                        <p:cNvPr id="0" name=""/>
                        <p:cNvPicPr>
                          <a:picLocks noChangeAspect="1" noChangeArrowheads="1"/>
                        </p:cNvPicPr>
                        <p:nvPr/>
                      </p:nvPicPr>
                      <p:blipFill>
                        <a:blip r:embed="rId23"/>
                        <a:srcRect/>
                        <a:stretch>
                          <a:fillRect/>
                        </a:stretch>
                      </p:blipFill>
                      <p:spPr bwMode="auto">
                        <a:xfrm>
                          <a:off x="8228012" y="6201726"/>
                          <a:ext cx="385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582344505"/>
                </p:ext>
              </p:extLst>
            </p:nvPr>
          </p:nvGraphicFramePr>
          <p:xfrm>
            <a:off x="9056688" y="6150926"/>
            <a:ext cx="404812" cy="346075"/>
          </p:xfrm>
          <a:graphic>
            <a:graphicData uri="http://schemas.openxmlformats.org/presentationml/2006/ole">
              <mc:AlternateContent xmlns:mc="http://schemas.openxmlformats.org/markup-compatibility/2006">
                <mc:Choice xmlns:v="urn:schemas-microsoft-com:vml" Requires="v">
                  <p:oleObj spid="_x0000_s81164" name="Equation" r:id="rId24" imgW="253800" imgH="215640" progId="Equation.DSMT4">
                    <p:embed/>
                  </p:oleObj>
                </mc:Choice>
                <mc:Fallback>
                  <p:oleObj name="Equation" r:id="rId24" imgW="253800" imgH="215640" progId="Equation.DSMT4">
                    <p:embed/>
                    <p:pic>
                      <p:nvPicPr>
                        <p:cNvPr id="0" name=""/>
                        <p:cNvPicPr>
                          <a:picLocks noChangeAspect="1" noChangeArrowheads="1"/>
                        </p:cNvPicPr>
                        <p:nvPr/>
                      </p:nvPicPr>
                      <p:blipFill>
                        <a:blip r:embed="rId25"/>
                        <a:srcRect/>
                        <a:stretch>
                          <a:fillRect/>
                        </a:stretch>
                      </p:blipFill>
                      <p:spPr bwMode="auto">
                        <a:xfrm>
                          <a:off x="9056688" y="6150926"/>
                          <a:ext cx="4048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4042432480"/>
                </p:ext>
              </p:extLst>
            </p:nvPr>
          </p:nvGraphicFramePr>
          <p:xfrm>
            <a:off x="9685338" y="6125526"/>
            <a:ext cx="385762" cy="346075"/>
          </p:xfrm>
          <a:graphic>
            <a:graphicData uri="http://schemas.openxmlformats.org/presentationml/2006/ole">
              <mc:AlternateContent xmlns:mc="http://schemas.openxmlformats.org/markup-compatibility/2006">
                <mc:Choice xmlns:v="urn:schemas-microsoft-com:vml" Requires="v">
                  <p:oleObj spid="_x0000_s81165" name="Equation" r:id="rId26" imgW="241200" imgH="215640" progId="Equation.DSMT4">
                    <p:embed/>
                  </p:oleObj>
                </mc:Choice>
                <mc:Fallback>
                  <p:oleObj name="Equation" r:id="rId26" imgW="241200" imgH="215640" progId="Equation.DSMT4">
                    <p:embed/>
                    <p:pic>
                      <p:nvPicPr>
                        <p:cNvPr id="0" name=""/>
                        <p:cNvPicPr>
                          <a:picLocks noChangeAspect="1" noChangeArrowheads="1"/>
                        </p:cNvPicPr>
                        <p:nvPr/>
                      </p:nvPicPr>
                      <p:blipFill>
                        <a:blip r:embed="rId27"/>
                        <a:srcRect/>
                        <a:stretch>
                          <a:fillRect/>
                        </a:stretch>
                      </p:blipFill>
                      <p:spPr bwMode="auto">
                        <a:xfrm>
                          <a:off x="9685338" y="6125526"/>
                          <a:ext cx="3857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271645298"/>
                </p:ext>
              </p:extLst>
            </p:nvPr>
          </p:nvGraphicFramePr>
          <p:xfrm>
            <a:off x="10526713" y="6125526"/>
            <a:ext cx="406400" cy="346075"/>
          </p:xfrm>
          <a:graphic>
            <a:graphicData uri="http://schemas.openxmlformats.org/presentationml/2006/ole">
              <mc:AlternateContent xmlns:mc="http://schemas.openxmlformats.org/markup-compatibility/2006">
                <mc:Choice xmlns:v="urn:schemas-microsoft-com:vml" Requires="v">
                  <p:oleObj spid="_x0000_s81166" name="Equation" r:id="rId28" imgW="253800" imgH="215640" progId="Equation.DSMT4">
                    <p:embed/>
                  </p:oleObj>
                </mc:Choice>
                <mc:Fallback>
                  <p:oleObj name="Equation" r:id="rId28" imgW="253800" imgH="215640" progId="Equation.DSMT4">
                    <p:embed/>
                    <p:pic>
                      <p:nvPicPr>
                        <p:cNvPr id="0" name=""/>
                        <p:cNvPicPr>
                          <a:picLocks noChangeAspect="1" noChangeArrowheads="1"/>
                        </p:cNvPicPr>
                        <p:nvPr/>
                      </p:nvPicPr>
                      <p:blipFill>
                        <a:blip r:embed="rId29"/>
                        <a:srcRect/>
                        <a:stretch>
                          <a:fillRect/>
                        </a:stretch>
                      </p:blipFill>
                      <p:spPr bwMode="auto">
                        <a:xfrm>
                          <a:off x="10526713" y="6125526"/>
                          <a:ext cx="4064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9" name="Group 28"/>
          <p:cNvGrpSpPr/>
          <p:nvPr/>
        </p:nvGrpSpPr>
        <p:grpSpPr>
          <a:xfrm>
            <a:off x="227012" y="723899"/>
            <a:ext cx="11658600" cy="2914037"/>
            <a:chOff x="227012" y="733424"/>
            <a:chExt cx="11658600" cy="2914037"/>
          </a:xfrm>
        </p:grpSpPr>
        <p:sp>
          <p:nvSpPr>
            <p:cNvPr id="30" name="Rounded Rectangle 29"/>
            <p:cNvSpPr/>
            <p:nvPr/>
          </p:nvSpPr>
          <p:spPr>
            <a:xfrm>
              <a:off x="1714586" y="733424"/>
              <a:ext cx="10171025" cy="2914037"/>
            </a:xfrm>
            <a:prstGeom prst="roundRect">
              <a:avLst>
                <a:gd name="adj" fmla="val 4423"/>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31" name="Picture 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27012" y="742950"/>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701270" y="1176980"/>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1</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33" name="TextBox 32"/>
            <p:cNvSpPr txBox="1"/>
            <p:nvPr/>
          </p:nvSpPr>
          <p:spPr>
            <a:xfrm>
              <a:off x="1903412" y="815939"/>
              <a:ext cx="9982200" cy="2831522"/>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Gọi A là biến cố “Vận động viên An đạt huy chương”, B là biến cố “Vận động viên Bình đạt huy chương”</a:t>
              </a:r>
            </a:p>
            <a:p>
              <a:pPr marL="457200" indent="-457200">
                <a:buAutoNum type="alphaLcParenR"/>
              </a:pPr>
              <a:r>
                <a:rPr lang="en-US" sz="2200" b="1" smtClean="0">
                  <a:latin typeface="Arial" pitchFamily="34" charset="0"/>
                  <a:cs typeface="Arial" pitchFamily="34" charset="0"/>
                </a:rPr>
                <a:t>Giải thích tại sao 2 biến cố A và B là độc lập</a:t>
              </a:r>
            </a:p>
            <a:p>
              <a:pPr marL="457200" indent="-457200">
                <a:buAutoNum type="alphaLcParenR"/>
              </a:pPr>
              <a:r>
                <a:rPr lang="en-US" sz="2200" b="1" smtClean="0">
                  <a:latin typeface="Arial" pitchFamily="34" charset="0"/>
                  <a:cs typeface="Arial" pitchFamily="34" charset="0"/>
                </a:rPr>
                <a:t>Tính xác suất để cả hai vận động viên đạt huy chương.</a:t>
              </a:r>
            </a:p>
            <a:p>
              <a:pPr marL="457200" indent="-457200">
                <a:buFontTx/>
                <a:buAutoNum type="alphaLcParenR"/>
              </a:pPr>
              <a:r>
                <a:rPr lang="en-US" sz="2200" b="1" smtClean="0">
                  <a:latin typeface="Arial" pitchFamily="34" charset="0"/>
                  <a:cs typeface="Arial" pitchFamily="34" charset="0"/>
                </a:rPr>
                <a:t>Sử dụng sơ đồ hình cây , tính xác suất để :</a:t>
              </a:r>
              <a:br>
                <a:rPr lang="en-US" sz="2200" b="1" smtClean="0">
                  <a:latin typeface="Arial" pitchFamily="34" charset="0"/>
                  <a:cs typeface="Arial" pitchFamily="34" charset="0"/>
                </a:rPr>
              </a:br>
              <a:r>
                <a:rPr lang="en-US" sz="2200" b="1" smtClean="0">
                  <a:latin typeface="Arial" pitchFamily="34" charset="0"/>
                  <a:cs typeface="Arial" pitchFamily="34" charset="0"/>
                </a:rPr>
                <a:t>+ Cả hai vận động viên không đạt huy chương</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en-US" sz="2200" b="1">
                  <a:latin typeface="Arial" pitchFamily="34" charset="0"/>
                  <a:cs typeface="Arial" pitchFamily="34" charset="0"/>
                </a:rPr>
                <a:t>Vận động viên An </a:t>
              </a:r>
              <a:r>
                <a:rPr lang="en-US" sz="2200" b="1" smtClean="0">
                  <a:latin typeface="Arial" pitchFamily="34" charset="0"/>
                  <a:cs typeface="Arial" pitchFamily="34" charset="0"/>
                </a:rPr>
                <a:t>đạt huy chương, vận </a:t>
              </a:r>
              <a:r>
                <a:rPr lang="en-US" sz="2200" b="1">
                  <a:latin typeface="Arial" pitchFamily="34" charset="0"/>
                  <a:cs typeface="Arial" pitchFamily="34" charset="0"/>
                </a:rPr>
                <a:t>động viên </a:t>
              </a:r>
              <a:r>
                <a:rPr lang="en-US" sz="2200" b="1" smtClean="0">
                  <a:latin typeface="Arial" pitchFamily="34" charset="0"/>
                  <a:cs typeface="Arial" pitchFamily="34" charset="0"/>
                </a:rPr>
                <a:t>Bình không </a:t>
              </a:r>
              <a:r>
                <a:rPr lang="en-US" sz="2200" b="1">
                  <a:latin typeface="Arial" pitchFamily="34" charset="0"/>
                  <a:cs typeface="Arial" pitchFamily="34" charset="0"/>
                </a:rPr>
                <a:t>đạt </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en-US" sz="2200" b="1" smtClean="0">
                  <a:latin typeface="Arial" pitchFamily="34" charset="0"/>
                  <a:cs typeface="Arial" pitchFamily="34" charset="0"/>
                </a:rPr>
                <a:t>+ </a:t>
              </a:r>
              <a:r>
                <a:rPr lang="en-US" sz="2200" b="1">
                  <a:latin typeface="Arial" pitchFamily="34" charset="0"/>
                  <a:cs typeface="Arial" pitchFamily="34" charset="0"/>
                </a:rPr>
                <a:t>Vận động viên </a:t>
              </a:r>
              <a:r>
                <a:rPr lang="en-US" sz="2200" b="1" smtClean="0">
                  <a:latin typeface="Arial" pitchFamily="34" charset="0"/>
                  <a:cs typeface="Arial" pitchFamily="34" charset="0"/>
                </a:rPr>
                <a:t>An không đạt,</a:t>
              </a:r>
              <a:r>
                <a:rPr lang="en-US" sz="2200" b="1">
                  <a:latin typeface="Arial" pitchFamily="34" charset="0"/>
                  <a:cs typeface="Arial" pitchFamily="34" charset="0"/>
                </a:rPr>
                <a:t> vận động viên Bình </a:t>
              </a:r>
              <a:r>
                <a:rPr lang="en-US" sz="2200" b="1" smtClean="0">
                  <a:latin typeface="Arial" pitchFamily="34" charset="0"/>
                  <a:cs typeface="Arial" pitchFamily="34" charset="0"/>
                </a:rPr>
                <a:t>đạt huy </a:t>
              </a:r>
              <a:r>
                <a:rPr lang="en-US" sz="2200" b="1">
                  <a:latin typeface="Arial" pitchFamily="34" charset="0"/>
                  <a:cs typeface="Arial" pitchFamily="34" charset="0"/>
                </a:rPr>
                <a:t>chương</a:t>
              </a:r>
              <a:r>
                <a:rPr lang="en-US" sz="2200" b="1" smtClean="0">
                  <a:latin typeface="Arial" pitchFamily="34" charset="0"/>
                  <a:cs typeface="Arial" pitchFamily="34" charset="0"/>
                </a:rPr>
                <a:t>.</a:t>
              </a:r>
              <a:endParaRPr lang="en-US" sz="2200" b="1">
                <a:latin typeface="Arial" pitchFamily="34" charset="0"/>
                <a:cs typeface="Arial" pitchFamily="34" charset="0"/>
              </a:endParaRPr>
            </a:p>
          </p:txBody>
        </p:sp>
      </p:grpSp>
    </p:spTree>
    <p:extLst>
      <p:ext uri="{BB962C8B-B14F-4D97-AF65-F5344CB8AC3E}">
        <p14:creationId xmlns:p14="http://schemas.microsoft.com/office/powerpoint/2010/main" val="8332782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9998" y="3486292"/>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79387" y="682695"/>
            <a:ext cx="11620500" cy="2602785"/>
            <a:chOff x="179387" y="682695"/>
            <a:chExt cx="11620500" cy="2602785"/>
          </a:xfrm>
        </p:grpSpPr>
        <p:sp>
          <p:nvSpPr>
            <p:cNvPr id="26" name="Rounded Rectangle 25"/>
            <p:cNvSpPr/>
            <p:nvPr/>
          </p:nvSpPr>
          <p:spPr>
            <a:xfrm>
              <a:off x="1970087" y="682695"/>
              <a:ext cx="9829800" cy="2602785"/>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387" y="730426"/>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a:xfrm>
              <a:off x="742009" y="1266339"/>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39"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18639" y="903274"/>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38443" y="700179"/>
              <a:ext cx="9566194" cy="2585301"/>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Các học sinh lớp 11D làm thí nghiệm gieo hai loại hạt giống A và B. Xác suất để hai loại hạt giống A và B nảy mầm tương ứng là 0,92 và 0,88. Giả sử việc nảy mầm của hạt A và hạt B là độc lập với nhau. Dùng sơ đồ hình cây, tính xác suất để</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lgn="just">
                <a:buAutoNum type="alphaLcParenR"/>
              </a:pPr>
              <a:r>
                <a:rPr lang="vi-VN" b="1" smtClean="0">
                  <a:latin typeface="Arial" pitchFamily="34" charset="0"/>
                  <a:cs typeface="Arial" pitchFamily="34" charset="0"/>
                </a:rPr>
                <a:t>Hạt </a:t>
              </a:r>
              <a:r>
                <a:rPr lang="vi-VN" b="1">
                  <a:latin typeface="Arial" pitchFamily="34" charset="0"/>
                  <a:cs typeface="Arial" pitchFamily="34" charset="0"/>
                </a:rPr>
                <a:t>giống A nảy mầm còn hạt giống B không nảy </a:t>
              </a:r>
              <a:r>
                <a:rPr lang="vi-VN" b="1" smtClean="0">
                  <a:latin typeface="Arial" pitchFamily="34" charset="0"/>
                  <a:cs typeface="Arial" pitchFamily="34" charset="0"/>
                </a:rPr>
                <a:t>mầm</a:t>
              </a:r>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Hạt giống A không nảy mầm còn hạt giống B nảy </a:t>
              </a:r>
              <a:r>
                <a:rPr lang="vi-VN" b="1" smtClean="0">
                  <a:latin typeface="Arial" pitchFamily="34" charset="0"/>
                  <a:cs typeface="Arial" pitchFamily="34" charset="0"/>
                </a:rPr>
                <a:t>mầm</a:t>
              </a:r>
              <a:endParaRPr lang="en-US" b="1">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Ít nhất có một trong hai loại hạt giống nảy mầm</a:t>
              </a:r>
              <a:r>
                <a:rPr lang="vi-VN" b="1" smtClean="0">
                  <a:latin typeface="Arial" pitchFamily="34" charset="0"/>
                  <a:cs typeface="Arial" pitchFamily="34" charset="0"/>
                </a:rPr>
                <a:t>.</a:t>
              </a:r>
              <a:endParaRPr lang="vi-VN" b="1">
                <a:latin typeface="Arial" pitchFamily="34" charset="0"/>
                <a:cs typeface="Arial" pitchFamily="34" charset="0"/>
              </a:endParaRPr>
            </a:p>
          </p:txBody>
        </p:sp>
      </p:grpSp>
      <p:sp>
        <p:nvSpPr>
          <p:cNvPr id="11" name="TextBox 10"/>
          <p:cNvSpPr txBox="1"/>
          <p:nvPr/>
        </p:nvSpPr>
        <p:spPr>
          <a:xfrm>
            <a:off x="1979612" y="3898069"/>
            <a:ext cx="3189748" cy="461665"/>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Sơ đồ hình cây :</a:t>
            </a:r>
            <a:endParaRPr lang="vi-VN" b="1">
              <a:latin typeface="Arial" pitchFamily="34" charset="0"/>
              <a:cs typeface="Arial" pitchFamily="34" charset="0"/>
            </a:endParaRPr>
          </a:p>
        </p:txBody>
      </p:sp>
      <p:sp>
        <p:nvSpPr>
          <p:cNvPr id="21" name="AutoShape 4"/>
          <p:cNvSpPr>
            <a:spLocks noChangeArrowheads="1"/>
          </p:cNvSpPr>
          <p:nvPr/>
        </p:nvSpPr>
        <p:spPr bwMode="gray">
          <a:xfrm>
            <a:off x="447213" y="95249"/>
            <a:ext cx="8161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CÔNG THỨC NHÂN  XÁC SUẤT CHO HAI BIẾN CỐ ĐỘC LẬP .</a:t>
            </a:r>
            <a:endParaRPr lang="vi-VN" sz="1900" b="1">
              <a:solidFill>
                <a:schemeClr val="bg1"/>
              </a:solidFill>
              <a:latin typeface="Arial" pitchFamily="34" charset="0"/>
              <a:cs typeface="Arial" pitchFamily="34" charset="0"/>
            </a:endParaRPr>
          </a:p>
        </p:txBody>
      </p:sp>
      <p:grpSp>
        <p:nvGrpSpPr>
          <p:cNvPr id="12" name="Group 11"/>
          <p:cNvGrpSpPr/>
          <p:nvPr/>
        </p:nvGrpSpPr>
        <p:grpSpPr>
          <a:xfrm>
            <a:off x="8584143" y="3622112"/>
            <a:ext cx="2895600" cy="2626288"/>
            <a:chOff x="8626474" y="3541990"/>
            <a:chExt cx="2895600" cy="2626288"/>
          </a:xfrm>
        </p:grpSpPr>
        <p:graphicFrame>
          <p:nvGraphicFramePr>
            <p:cNvPr id="27" name="Object 26"/>
            <p:cNvGraphicFramePr>
              <a:graphicFrameLocks noChangeAspect="1"/>
            </p:cNvGraphicFramePr>
            <p:nvPr>
              <p:extLst>
                <p:ext uri="{D42A27DB-BD31-4B8C-83A1-F6EECF244321}">
                  <p14:modId xmlns:p14="http://schemas.microsoft.com/office/powerpoint/2010/main" val="3068755890"/>
                </p:ext>
              </p:extLst>
            </p:nvPr>
          </p:nvGraphicFramePr>
          <p:xfrm>
            <a:off x="10637837" y="4431091"/>
            <a:ext cx="244505" cy="348272"/>
          </p:xfrm>
          <a:graphic>
            <a:graphicData uri="http://schemas.openxmlformats.org/presentationml/2006/ole">
              <mc:AlternateContent xmlns:mc="http://schemas.openxmlformats.org/markup-compatibility/2006">
                <mc:Choice xmlns:v="urn:schemas-microsoft-com:vml" Requires="v">
                  <p:oleObj spid="_x0000_s82176" name="Equation" r:id="rId7" imgW="152280" imgH="215640" progId="Equation.DSMT4">
                    <p:embed/>
                  </p:oleObj>
                </mc:Choice>
                <mc:Fallback>
                  <p:oleObj name="Equation" r:id="rId7" imgW="152280" imgH="215640" progId="Equation.DSMT4">
                    <p:embed/>
                    <p:pic>
                      <p:nvPicPr>
                        <p:cNvPr id="0" name=""/>
                        <p:cNvPicPr>
                          <a:picLocks noChangeAspect="1" noChangeArrowheads="1"/>
                        </p:cNvPicPr>
                        <p:nvPr/>
                      </p:nvPicPr>
                      <p:blipFill>
                        <a:blip r:embed="rId8"/>
                        <a:srcRect/>
                        <a:stretch>
                          <a:fillRect/>
                        </a:stretch>
                      </p:blipFill>
                      <p:spPr bwMode="auto">
                        <a:xfrm>
                          <a:off x="10637837" y="4431091"/>
                          <a:ext cx="244505" cy="3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565993530"/>
                </p:ext>
              </p:extLst>
            </p:nvPr>
          </p:nvGraphicFramePr>
          <p:xfrm>
            <a:off x="9294812" y="4463939"/>
            <a:ext cx="244475" cy="244475"/>
          </p:xfrm>
          <a:graphic>
            <a:graphicData uri="http://schemas.openxmlformats.org/presentationml/2006/ole">
              <mc:AlternateContent xmlns:mc="http://schemas.openxmlformats.org/markup-compatibility/2006">
                <mc:Choice xmlns:v="urn:schemas-microsoft-com:vml" Requires="v">
                  <p:oleObj spid="_x0000_s82177" name="Equation" r:id="rId9" imgW="152280" imgH="152280" progId="Equation.DSMT4">
                    <p:embed/>
                  </p:oleObj>
                </mc:Choice>
                <mc:Fallback>
                  <p:oleObj name="Equation" r:id="rId9" imgW="152280" imgH="152280" progId="Equation.DSMT4">
                    <p:embed/>
                    <p:pic>
                      <p:nvPicPr>
                        <p:cNvPr id="0" name=""/>
                        <p:cNvPicPr>
                          <a:picLocks noChangeAspect="1" noChangeArrowheads="1"/>
                        </p:cNvPicPr>
                        <p:nvPr/>
                      </p:nvPicPr>
                      <p:blipFill>
                        <a:blip r:embed="rId10"/>
                        <a:srcRect/>
                        <a:stretch>
                          <a:fillRect/>
                        </a:stretch>
                      </p:blipFill>
                      <p:spPr bwMode="auto">
                        <a:xfrm>
                          <a:off x="9294812" y="4463939"/>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793103220"/>
                </p:ext>
              </p:extLst>
            </p:nvPr>
          </p:nvGraphicFramePr>
          <p:xfrm>
            <a:off x="8897937" y="5577728"/>
            <a:ext cx="244475" cy="244475"/>
          </p:xfrm>
          <a:graphic>
            <a:graphicData uri="http://schemas.openxmlformats.org/presentationml/2006/ole">
              <mc:AlternateContent xmlns:mc="http://schemas.openxmlformats.org/markup-compatibility/2006">
                <mc:Choice xmlns:v="urn:schemas-microsoft-com:vml" Requires="v">
                  <p:oleObj spid="_x0000_s82178" name="Equation" r:id="rId11" imgW="152280" imgH="152280" progId="Equation.DSMT4">
                    <p:embed/>
                  </p:oleObj>
                </mc:Choice>
                <mc:Fallback>
                  <p:oleObj name="Equation" r:id="rId11" imgW="152280" imgH="152280" progId="Equation.DSMT4">
                    <p:embed/>
                    <p:pic>
                      <p:nvPicPr>
                        <p:cNvPr id="0" name=""/>
                        <p:cNvPicPr>
                          <a:picLocks noChangeAspect="1" noChangeArrowheads="1"/>
                        </p:cNvPicPr>
                        <p:nvPr/>
                      </p:nvPicPr>
                      <p:blipFill>
                        <a:blip r:embed="rId12"/>
                        <a:srcRect/>
                        <a:stretch>
                          <a:fillRect/>
                        </a:stretch>
                      </p:blipFill>
                      <p:spPr bwMode="auto">
                        <a:xfrm>
                          <a:off x="8897937" y="5577728"/>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030777403"/>
                </p:ext>
              </p:extLst>
            </p:nvPr>
          </p:nvGraphicFramePr>
          <p:xfrm>
            <a:off x="9752013" y="5492003"/>
            <a:ext cx="244475" cy="346075"/>
          </p:xfrm>
          <a:graphic>
            <a:graphicData uri="http://schemas.openxmlformats.org/presentationml/2006/ole">
              <mc:AlternateContent xmlns:mc="http://schemas.openxmlformats.org/markup-compatibility/2006">
                <mc:Choice xmlns:v="urn:schemas-microsoft-com:vml" Requires="v">
                  <p:oleObj spid="_x0000_s82179" name="Equation" r:id="rId13" imgW="152280" imgH="215640" progId="Equation.DSMT4">
                    <p:embed/>
                  </p:oleObj>
                </mc:Choice>
                <mc:Fallback>
                  <p:oleObj name="Equation" r:id="rId13" imgW="152280" imgH="215640" progId="Equation.DSMT4">
                    <p:embed/>
                    <p:pic>
                      <p:nvPicPr>
                        <p:cNvPr id="0" name=""/>
                        <p:cNvPicPr>
                          <a:picLocks noChangeAspect="1" noChangeArrowheads="1"/>
                        </p:cNvPicPr>
                        <p:nvPr/>
                      </p:nvPicPr>
                      <p:blipFill>
                        <a:blip r:embed="rId14"/>
                        <a:srcRect/>
                        <a:stretch>
                          <a:fillRect/>
                        </a:stretch>
                      </p:blipFill>
                      <p:spPr bwMode="auto">
                        <a:xfrm>
                          <a:off x="9752013" y="5492003"/>
                          <a:ext cx="244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909501713"/>
                </p:ext>
              </p:extLst>
            </p:nvPr>
          </p:nvGraphicFramePr>
          <p:xfrm>
            <a:off x="10193336" y="5578364"/>
            <a:ext cx="244475" cy="244475"/>
          </p:xfrm>
          <a:graphic>
            <a:graphicData uri="http://schemas.openxmlformats.org/presentationml/2006/ole">
              <mc:AlternateContent xmlns:mc="http://schemas.openxmlformats.org/markup-compatibility/2006">
                <mc:Choice xmlns:v="urn:schemas-microsoft-com:vml" Requires="v">
                  <p:oleObj spid="_x0000_s82180" name="Equation" r:id="rId15" imgW="152280" imgH="152280" progId="Equation.DSMT4">
                    <p:embed/>
                  </p:oleObj>
                </mc:Choice>
                <mc:Fallback>
                  <p:oleObj name="Equation" r:id="rId15" imgW="152280" imgH="152280" progId="Equation.DSMT4">
                    <p:embed/>
                    <p:pic>
                      <p:nvPicPr>
                        <p:cNvPr id="0" name=""/>
                        <p:cNvPicPr>
                          <a:picLocks noChangeAspect="1" noChangeArrowheads="1"/>
                        </p:cNvPicPr>
                        <p:nvPr/>
                      </p:nvPicPr>
                      <p:blipFill>
                        <a:blip r:embed="rId12"/>
                        <a:srcRect/>
                        <a:stretch>
                          <a:fillRect/>
                        </a:stretch>
                      </p:blipFill>
                      <p:spPr bwMode="auto">
                        <a:xfrm>
                          <a:off x="10193336" y="5578364"/>
                          <a:ext cx="244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202616473"/>
                </p:ext>
              </p:extLst>
            </p:nvPr>
          </p:nvGraphicFramePr>
          <p:xfrm>
            <a:off x="11123612" y="5492639"/>
            <a:ext cx="244475" cy="346075"/>
          </p:xfrm>
          <a:graphic>
            <a:graphicData uri="http://schemas.openxmlformats.org/presentationml/2006/ole">
              <mc:AlternateContent xmlns:mc="http://schemas.openxmlformats.org/markup-compatibility/2006">
                <mc:Choice xmlns:v="urn:schemas-microsoft-com:vml" Requires="v">
                  <p:oleObj spid="_x0000_s82181" name="Equation" r:id="rId16" imgW="152280" imgH="215640" progId="Equation.DSMT4">
                    <p:embed/>
                  </p:oleObj>
                </mc:Choice>
                <mc:Fallback>
                  <p:oleObj name="Equation" r:id="rId16" imgW="152280" imgH="215640" progId="Equation.DSMT4">
                    <p:embed/>
                    <p:pic>
                      <p:nvPicPr>
                        <p:cNvPr id="0" name=""/>
                        <p:cNvPicPr>
                          <a:picLocks noChangeAspect="1" noChangeArrowheads="1"/>
                        </p:cNvPicPr>
                        <p:nvPr/>
                      </p:nvPicPr>
                      <p:blipFill>
                        <a:blip r:embed="rId14"/>
                        <a:srcRect/>
                        <a:stretch>
                          <a:fillRect/>
                        </a:stretch>
                      </p:blipFill>
                      <p:spPr bwMode="auto">
                        <a:xfrm>
                          <a:off x="11123612" y="5492639"/>
                          <a:ext cx="2444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367967189"/>
                </p:ext>
              </p:extLst>
            </p:nvPr>
          </p:nvGraphicFramePr>
          <p:xfrm>
            <a:off x="8761412" y="5923803"/>
            <a:ext cx="385762" cy="244475"/>
          </p:xfrm>
          <a:graphic>
            <a:graphicData uri="http://schemas.openxmlformats.org/presentationml/2006/ole">
              <mc:AlternateContent xmlns:mc="http://schemas.openxmlformats.org/markup-compatibility/2006">
                <mc:Choice xmlns:v="urn:schemas-microsoft-com:vml" Requires="v">
                  <p:oleObj spid="_x0000_s82182" name="Equation" r:id="rId17" imgW="241200" imgH="152280" progId="Equation.DSMT4">
                    <p:embed/>
                  </p:oleObj>
                </mc:Choice>
                <mc:Fallback>
                  <p:oleObj name="Equation" r:id="rId17" imgW="241200" imgH="152280" progId="Equation.DSMT4">
                    <p:embed/>
                    <p:pic>
                      <p:nvPicPr>
                        <p:cNvPr id="0" name=""/>
                        <p:cNvPicPr>
                          <a:picLocks noChangeAspect="1" noChangeArrowheads="1"/>
                        </p:cNvPicPr>
                        <p:nvPr/>
                      </p:nvPicPr>
                      <p:blipFill>
                        <a:blip r:embed="rId18"/>
                        <a:srcRect/>
                        <a:stretch>
                          <a:fillRect/>
                        </a:stretch>
                      </p:blipFill>
                      <p:spPr bwMode="auto">
                        <a:xfrm>
                          <a:off x="8761412" y="5923803"/>
                          <a:ext cx="385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983231940"/>
                </p:ext>
              </p:extLst>
            </p:nvPr>
          </p:nvGraphicFramePr>
          <p:xfrm>
            <a:off x="9590088" y="5822203"/>
            <a:ext cx="404812" cy="346075"/>
          </p:xfrm>
          <a:graphic>
            <a:graphicData uri="http://schemas.openxmlformats.org/presentationml/2006/ole">
              <mc:AlternateContent xmlns:mc="http://schemas.openxmlformats.org/markup-compatibility/2006">
                <mc:Choice xmlns:v="urn:schemas-microsoft-com:vml" Requires="v">
                  <p:oleObj spid="_x0000_s82183" name="Equation" r:id="rId19" imgW="253800" imgH="215640" progId="Equation.DSMT4">
                    <p:embed/>
                  </p:oleObj>
                </mc:Choice>
                <mc:Fallback>
                  <p:oleObj name="Equation" r:id="rId19" imgW="253800" imgH="215640" progId="Equation.DSMT4">
                    <p:embed/>
                    <p:pic>
                      <p:nvPicPr>
                        <p:cNvPr id="0" name=""/>
                        <p:cNvPicPr>
                          <a:picLocks noChangeAspect="1" noChangeArrowheads="1"/>
                        </p:cNvPicPr>
                        <p:nvPr/>
                      </p:nvPicPr>
                      <p:blipFill>
                        <a:blip r:embed="rId20"/>
                        <a:srcRect/>
                        <a:stretch>
                          <a:fillRect/>
                        </a:stretch>
                      </p:blipFill>
                      <p:spPr bwMode="auto">
                        <a:xfrm>
                          <a:off x="9590088" y="5822203"/>
                          <a:ext cx="4048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017974292"/>
                </p:ext>
              </p:extLst>
            </p:nvPr>
          </p:nvGraphicFramePr>
          <p:xfrm>
            <a:off x="10218738" y="5822203"/>
            <a:ext cx="385762" cy="346075"/>
          </p:xfrm>
          <a:graphic>
            <a:graphicData uri="http://schemas.openxmlformats.org/presentationml/2006/ole">
              <mc:AlternateContent xmlns:mc="http://schemas.openxmlformats.org/markup-compatibility/2006">
                <mc:Choice xmlns:v="urn:schemas-microsoft-com:vml" Requires="v">
                  <p:oleObj spid="_x0000_s82184" name="Equation" r:id="rId21" imgW="241200" imgH="215640" progId="Equation.DSMT4">
                    <p:embed/>
                  </p:oleObj>
                </mc:Choice>
                <mc:Fallback>
                  <p:oleObj name="Equation" r:id="rId21" imgW="241200" imgH="215640" progId="Equation.DSMT4">
                    <p:embed/>
                    <p:pic>
                      <p:nvPicPr>
                        <p:cNvPr id="0" name=""/>
                        <p:cNvPicPr>
                          <a:picLocks noChangeAspect="1" noChangeArrowheads="1"/>
                        </p:cNvPicPr>
                        <p:nvPr/>
                      </p:nvPicPr>
                      <p:blipFill>
                        <a:blip r:embed="rId22"/>
                        <a:srcRect/>
                        <a:stretch>
                          <a:fillRect/>
                        </a:stretch>
                      </p:blipFill>
                      <p:spPr bwMode="auto">
                        <a:xfrm>
                          <a:off x="10218738" y="5822203"/>
                          <a:ext cx="3857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856676455"/>
                </p:ext>
              </p:extLst>
            </p:nvPr>
          </p:nvGraphicFramePr>
          <p:xfrm>
            <a:off x="11060113" y="5822203"/>
            <a:ext cx="406400" cy="346075"/>
          </p:xfrm>
          <a:graphic>
            <a:graphicData uri="http://schemas.openxmlformats.org/presentationml/2006/ole">
              <mc:AlternateContent xmlns:mc="http://schemas.openxmlformats.org/markup-compatibility/2006">
                <mc:Choice xmlns:v="urn:schemas-microsoft-com:vml" Requires="v">
                  <p:oleObj spid="_x0000_s82185" name="Equation" r:id="rId23" imgW="253800" imgH="215640" progId="Equation.DSMT4">
                    <p:embed/>
                  </p:oleObj>
                </mc:Choice>
                <mc:Fallback>
                  <p:oleObj name="Equation" r:id="rId23" imgW="253800" imgH="215640" progId="Equation.DSMT4">
                    <p:embed/>
                    <p:pic>
                      <p:nvPicPr>
                        <p:cNvPr id="0" name=""/>
                        <p:cNvPicPr>
                          <a:picLocks noChangeAspect="1" noChangeArrowheads="1"/>
                        </p:cNvPicPr>
                        <p:nvPr/>
                      </p:nvPicPr>
                      <p:blipFill>
                        <a:blip r:embed="rId24"/>
                        <a:srcRect/>
                        <a:stretch>
                          <a:fillRect/>
                        </a:stretch>
                      </p:blipFill>
                      <p:spPr bwMode="auto">
                        <a:xfrm>
                          <a:off x="11060113" y="5822203"/>
                          <a:ext cx="4064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1923" name="Picture 3"/>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626474" y="3541990"/>
              <a:ext cx="2895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4" name="Object 3"/>
          <p:cNvGraphicFramePr>
            <a:graphicFrameLocks noChangeAspect="1"/>
          </p:cNvGraphicFramePr>
          <p:nvPr>
            <p:extLst>
              <p:ext uri="{D42A27DB-BD31-4B8C-83A1-F6EECF244321}">
                <p14:modId xmlns:p14="http://schemas.microsoft.com/office/powerpoint/2010/main" val="2171456348"/>
              </p:ext>
            </p:extLst>
          </p:nvPr>
        </p:nvGraphicFramePr>
        <p:xfrm>
          <a:off x="2104049" y="5566522"/>
          <a:ext cx="5870575" cy="546100"/>
        </p:xfrm>
        <a:graphic>
          <a:graphicData uri="http://schemas.openxmlformats.org/presentationml/2006/ole">
            <mc:AlternateContent xmlns:mc="http://schemas.openxmlformats.org/markup-compatibility/2006">
              <mc:Choice xmlns:v="urn:schemas-microsoft-com:vml" Requires="v">
                <p:oleObj spid="_x0000_s82186" name="Equation" r:id="rId26" imgW="2743200" imgH="253800" progId="Equation.DSMT4">
                  <p:embed/>
                </p:oleObj>
              </mc:Choice>
              <mc:Fallback>
                <p:oleObj name="Equation" r:id="rId26" imgW="2743200" imgH="253800" progId="Equation.DSMT4">
                  <p:embed/>
                  <p:pic>
                    <p:nvPicPr>
                      <p:cNvPr id="0" name="Object 1"/>
                      <p:cNvPicPr>
                        <a:picLocks noChangeAspect="1" noChangeArrowheads="1"/>
                      </p:cNvPicPr>
                      <p:nvPr/>
                    </p:nvPicPr>
                    <p:blipFill>
                      <a:blip r:embed="rId27"/>
                      <a:srcRect/>
                      <a:stretch>
                        <a:fillRect/>
                      </a:stretch>
                    </p:blipFill>
                    <p:spPr bwMode="auto">
                      <a:xfrm>
                        <a:off x="2104049" y="5566522"/>
                        <a:ext cx="58705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73535938"/>
              </p:ext>
            </p:extLst>
          </p:nvPr>
        </p:nvGraphicFramePr>
        <p:xfrm>
          <a:off x="2104049" y="4377485"/>
          <a:ext cx="3832225" cy="546100"/>
        </p:xfrm>
        <a:graphic>
          <a:graphicData uri="http://schemas.openxmlformats.org/presentationml/2006/ole">
            <mc:AlternateContent xmlns:mc="http://schemas.openxmlformats.org/markup-compatibility/2006">
              <mc:Choice xmlns:v="urn:schemas-microsoft-com:vml" Requires="v">
                <p:oleObj spid="_x0000_s82187" name="Equation" r:id="rId28" imgW="1790640" imgH="253800" progId="Equation.DSMT4">
                  <p:embed/>
                </p:oleObj>
              </mc:Choice>
              <mc:Fallback>
                <p:oleObj name="Equation" r:id="rId28" imgW="1790640" imgH="253800" progId="Equation.DSMT4">
                  <p:embed/>
                  <p:pic>
                    <p:nvPicPr>
                      <p:cNvPr id="0" name="Object 13"/>
                      <p:cNvPicPr>
                        <a:picLocks noChangeAspect="1" noChangeArrowheads="1"/>
                      </p:cNvPicPr>
                      <p:nvPr/>
                    </p:nvPicPr>
                    <p:blipFill>
                      <a:blip r:embed="rId29"/>
                      <a:srcRect/>
                      <a:stretch>
                        <a:fillRect/>
                      </a:stretch>
                    </p:blipFill>
                    <p:spPr bwMode="auto">
                      <a:xfrm>
                        <a:off x="2104049" y="4377485"/>
                        <a:ext cx="38322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52456791"/>
              </p:ext>
            </p:extLst>
          </p:nvPr>
        </p:nvGraphicFramePr>
        <p:xfrm>
          <a:off x="2104049" y="4956922"/>
          <a:ext cx="3859212" cy="546100"/>
        </p:xfrm>
        <a:graphic>
          <a:graphicData uri="http://schemas.openxmlformats.org/presentationml/2006/ole">
            <mc:AlternateContent xmlns:mc="http://schemas.openxmlformats.org/markup-compatibility/2006">
              <mc:Choice xmlns:v="urn:schemas-microsoft-com:vml" Requires="v">
                <p:oleObj spid="_x0000_s82188" name="Equation" r:id="rId30" imgW="1803240" imgH="253800" progId="Equation.DSMT4">
                  <p:embed/>
                </p:oleObj>
              </mc:Choice>
              <mc:Fallback>
                <p:oleObj name="Equation" r:id="rId30" imgW="1803240" imgH="253800" progId="Equation.DSMT4">
                  <p:embed/>
                  <p:pic>
                    <p:nvPicPr>
                      <p:cNvPr id="0" name="Object 18"/>
                      <p:cNvPicPr>
                        <a:picLocks noChangeAspect="1" noChangeArrowheads="1"/>
                      </p:cNvPicPr>
                      <p:nvPr/>
                    </p:nvPicPr>
                    <p:blipFill>
                      <a:blip r:embed="rId31"/>
                      <a:srcRect/>
                      <a:stretch>
                        <a:fillRect/>
                      </a:stretch>
                    </p:blipFill>
                    <p:spPr bwMode="auto">
                      <a:xfrm>
                        <a:off x="2104049" y="4956922"/>
                        <a:ext cx="38592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194302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4"/>
          <p:cNvSpPr>
            <a:spLocks noChangeArrowheads="1"/>
          </p:cNvSpPr>
          <p:nvPr/>
        </p:nvSpPr>
        <p:spPr bwMode="gray">
          <a:xfrm>
            <a:off x="447213" y="95249"/>
            <a:ext cx="2446799"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VẬN DỤNG .</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227012" y="723900"/>
            <a:ext cx="11658599" cy="1988818"/>
            <a:chOff x="227012" y="723900"/>
            <a:chExt cx="11658599" cy="1988818"/>
          </a:xfrm>
        </p:grpSpPr>
        <p:sp>
          <p:nvSpPr>
            <p:cNvPr id="19" name="Rounded Rectangle 18"/>
            <p:cNvSpPr/>
            <p:nvPr/>
          </p:nvSpPr>
          <p:spPr>
            <a:xfrm>
              <a:off x="1714586" y="723900"/>
              <a:ext cx="10171025" cy="1988818"/>
            </a:xfrm>
            <a:prstGeom prst="roundRect">
              <a:avLst>
                <a:gd name="adj" fmla="val 4423"/>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7334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01270" y="11674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25" name="TextBox 24"/>
            <p:cNvSpPr txBox="1"/>
            <p:nvPr/>
          </p:nvSpPr>
          <p:spPr>
            <a:xfrm>
              <a:off x="1827212" y="742969"/>
              <a:ext cx="9982200" cy="1969748"/>
            </a:xfrm>
            <a:prstGeom prst="rect">
              <a:avLst/>
            </a:prstGeom>
            <a:noFill/>
          </p:spPr>
          <p:txBody>
            <a:bodyPr wrap="square" lIns="121899" tIns="60949" rIns="121899" bIns="60949" rtlCol="0">
              <a:spAutoFit/>
            </a:bodyPr>
            <a:lstStyle/>
            <a:p>
              <a:pPr algn="just"/>
              <a:r>
                <a:rPr lang="en-US" b="1">
                  <a:latin typeface="Arial" pitchFamily="34" charset="0"/>
                  <a:cs typeface="Arial" pitchFamily="34" charset="0"/>
                </a:rPr>
                <a:t>Số liệu thống kê tại một vùng cho thấy trong các vụ tai nạn ô tô có 0,37% người tử vong; 29% người không thắt dây an toàn và 0,28% người không thắt dây an toàn </a:t>
              </a:r>
              <a:r>
                <a:rPr lang="en-US" b="1" smtClean="0">
                  <a:latin typeface="Arial" pitchFamily="34" charset="0"/>
                  <a:cs typeface="Arial" pitchFamily="34" charset="0"/>
                </a:rPr>
                <a:t>và tử vong. Chứng tỏ rằng việc không thắt dây an toàn khi lái xe và nguy cơ tử vong khi gặp tai nạn có liên quan với nhau.</a:t>
              </a:r>
              <a:endParaRPr lang="vi-VN" b="1">
                <a:latin typeface="Arial" pitchFamily="34" charset="0"/>
                <a:cs typeface="Arial" pitchFamily="34" charset="0"/>
              </a:endParaRPr>
            </a:p>
          </p:txBody>
        </p:sp>
      </p:grpSp>
      <p:pic>
        <p:nvPicPr>
          <p:cNvPr id="29"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5811" y="278557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1601565" y="3124200"/>
            <a:ext cx="7312247" cy="430887"/>
          </a:xfrm>
          <a:prstGeom prst="rect">
            <a:avLst/>
          </a:prstGeom>
          <a:noFill/>
        </p:spPr>
        <p:txBody>
          <a:bodyPr wrap="square" rtlCol="0">
            <a:spAutoFit/>
          </a:bodyPr>
          <a:lstStyle/>
          <a:p>
            <a:pPr algn="just"/>
            <a:r>
              <a:rPr lang="en-US" sz="2200" b="1" smtClean="0">
                <a:latin typeface="Arial" pitchFamily="34" charset="0"/>
                <a:cs typeface="Arial" pitchFamily="34" charset="0"/>
              </a:rPr>
              <a:t>Chọn ngẫu nhiên một người đã bị tai nạn ô tô</a:t>
            </a:r>
            <a:endParaRPr lang="en-US" sz="2200" b="1">
              <a:latin typeface="Times New Roman" pitchFamily="18" charset="0"/>
              <a:cs typeface="Times New Roman" pitchFamily="18" charset="0"/>
            </a:endParaRPr>
          </a:p>
        </p:txBody>
      </p:sp>
      <p:sp>
        <p:nvSpPr>
          <p:cNvPr id="31" name="TextBox 30"/>
          <p:cNvSpPr txBox="1"/>
          <p:nvPr/>
        </p:nvSpPr>
        <p:spPr>
          <a:xfrm>
            <a:off x="1593166" y="3546158"/>
            <a:ext cx="10292446" cy="769441"/>
          </a:xfrm>
          <a:prstGeom prst="rect">
            <a:avLst/>
          </a:prstGeom>
          <a:noFill/>
        </p:spPr>
        <p:txBody>
          <a:bodyPr wrap="square" rtlCol="0">
            <a:spAutoFit/>
          </a:bodyPr>
          <a:lstStyle/>
          <a:p>
            <a:r>
              <a:rPr lang="en-US" sz="2200" b="1" smtClean="0">
                <a:latin typeface="Arial" pitchFamily="34" charset="0"/>
                <a:cs typeface="Arial" pitchFamily="34" charset="0"/>
              </a:rPr>
              <a:t>Gọi A là biến cố “Người đó đã tử vong” </a:t>
            </a:r>
            <a:br>
              <a:rPr lang="en-US" sz="2200" b="1" smtClean="0">
                <a:latin typeface="Arial" pitchFamily="34" charset="0"/>
                <a:cs typeface="Arial" pitchFamily="34" charset="0"/>
              </a:rPr>
            </a:br>
            <a:r>
              <a:rPr lang="en-US" sz="2200" b="1" smtClean="0">
                <a:latin typeface="Arial" pitchFamily="34" charset="0"/>
                <a:cs typeface="Arial" pitchFamily="34" charset="0"/>
              </a:rPr>
              <a:t>                       B: “Người đó đã không thắt dây an toàn”</a:t>
            </a:r>
            <a:endParaRPr lang="en-US" sz="2200" b="1">
              <a:latin typeface="Times New Roman" pitchFamily="18" charset="0"/>
              <a:cs typeface="Times New Roman" pitchFamily="18" charset="0"/>
            </a:endParaRPr>
          </a:p>
        </p:txBody>
      </p:sp>
      <p:sp>
        <p:nvSpPr>
          <p:cNvPr id="32" name="TextBox 31"/>
          <p:cNvSpPr txBox="1"/>
          <p:nvPr/>
        </p:nvSpPr>
        <p:spPr>
          <a:xfrm>
            <a:off x="1593166" y="4253925"/>
            <a:ext cx="10368646" cy="430887"/>
          </a:xfrm>
          <a:prstGeom prst="rect">
            <a:avLst/>
          </a:prstGeom>
          <a:noFill/>
        </p:spPr>
        <p:txBody>
          <a:bodyPr wrap="square" rtlCol="0">
            <a:spAutoFit/>
          </a:bodyPr>
          <a:lstStyle/>
          <a:p>
            <a:pPr algn="just"/>
            <a:r>
              <a:rPr lang="en-US" sz="2200" b="1" smtClean="0">
                <a:latin typeface="Arial" pitchFamily="34" charset="0"/>
                <a:cs typeface="Arial" pitchFamily="34" charset="0"/>
              </a:rPr>
              <a:t>Khi đó, AB là biến cố “</a:t>
            </a:r>
            <a:r>
              <a:rPr lang="en-US" sz="2000" b="1" smtClean="0">
                <a:latin typeface="Arial" pitchFamily="34" charset="0"/>
                <a:cs typeface="Arial" pitchFamily="34" charset="0"/>
              </a:rPr>
              <a:t>Người đó </a:t>
            </a:r>
            <a:r>
              <a:rPr lang="en-US" sz="2000" b="1">
                <a:latin typeface="Arial" pitchFamily="34" charset="0"/>
                <a:cs typeface="Arial" pitchFamily="34" charset="0"/>
              </a:rPr>
              <a:t>không thắt dây an toàn </a:t>
            </a:r>
            <a:r>
              <a:rPr lang="en-US" sz="2000" b="1" smtClean="0">
                <a:latin typeface="Arial" pitchFamily="34" charset="0"/>
                <a:cs typeface="Arial" pitchFamily="34" charset="0"/>
              </a:rPr>
              <a:t>và đã </a:t>
            </a:r>
            <a:r>
              <a:rPr lang="en-US" sz="2000" b="1">
                <a:latin typeface="Arial" pitchFamily="34" charset="0"/>
                <a:cs typeface="Arial" pitchFamily="34" charset="0"/>
              </a:rPr>
              <a:t>tử </a:t>
            </a:r>
            <a:r>
              <a:rPr lang="en-US" sz="2000" b="1" smtClean="0">
                <a:latin typeface="Arial" pitchFamily="34" charset="0"/>
                <a:cs typeface="Arial" pitchFamily="34" charset="0"/>
              </a:rPr>
              <a:t>vong”</a:t>
            </a:r>
            <a:endParaRPr lang="en-US" sz="2200" b="1">
              <a:latin typeface="Times New Roman" pitchFamily="18" charset="0"/>
              <a:cs typeface="Times New Roman" pitchFamily="18" charset="0"/>
            </a:endParaRPr>
          </a:p>
        </p:txBody>
      </p:sp>
      <p:sp>
        <p:nvSpPr>
          <p:cNvPr id="33" name="TextBox 32"/>
          <p:cNvSpPr txBox="1"/>
          <p:nvPr/>
        </p:nvSpPr>
        <p:spPr>
          <a:xfrm>
            <a:off x="1591578" y="4690765"/>
            <a:ext cx="1150034" cy="430887"/>
          </a:xfrm>
          <a:prstGeom prst="rect">
            <a:avLst/>
          </a:prstGeom>
          <a:noFill/>
        </p:spPr>
        <p:txBody>
          <a:bodyPr wrap="square" rtlCol="0">
            <a:spAutoFit/>
          </a:bodyPr>
          <a:lstStyle/>
          <a:p>
            <a:pPr algn="just"/>
            <a:r>
              <a:rPr lang="en-US" sz="2200" b="1" smtClean="0">
                <a:latin typeface="Arial" pitchFamily="34" charset="0"/>
                <a:cs typeface="Arial" pitchFamily="34" charset="0"/>
              </a:rPr>
              <a:t>Ta có : </a:t>
            </a:r>
            <a:endParaRPr lang="en-US" sz="2200" b="1">
              <a:latin typeface="Times New Roman" pitchFamily="18"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400553708"/>
              </p:ext>
            </p:extLst>
          </p:nvPr>
        </p:nvGraphicFramePr>
        <p:xfrm>
          <a:off x="2789830" y="4713387"/>
          <a:ext cx="3233737" cy="436562"/>
        </p:xfrm>
        <a:graphic>
          <a:graphicData uri="http://schemas.openxmlformats.org/presentationml/2006/ole">
            <mc:AlternateContent xmlns:mc="http://schemas.openxmlformats.org/markup-compatibility/2006">
              <mc:Choice xmlns:v="urn:schemas-microsoft-com:vml" Requires="v">
                <p:oleObj spid="_x0000_s54469" name="Equation" r:id="rId6" imgW="1511280" imgH="203040" progId="Equation.DSMT4">
                  <p:embed/>
                </p:oleObj>
              </mc:Choice>
              <mc:Fallback>
                <p:oleObj name="Equation" r:id="rId6" imgW="1511280" imgH="203040" progId="Equation.DSMT4">
                  <p:embed/>
                  <p:pic>
                    <p:nvPicPr>
                      <p:cNvPr id="0" name="Object 6"/>
                      <p:cNvPicPr>
                        <a:picLocks noChangeAspect="1" noChangeArrowheads="1"/>
                      </p:cNvPicPr>
                      <p:nvPr/>
                    </p:nvPicPr>
                    <p:blipFill>
                      <a:blip r:embed="rId7"/>
                      <a:srcRect/>
                      <a:stretch>
                        <a:fillRect/>
                      </a:stretch>
                    </p:blipFill>
                    <p:spPr bwMode="auto">
                      <a:xfrm>
                        <a:off x="2789830" y="4713387"/>
                        <a:ext cx="323373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4053612794"/>
              </p:ext>
            </p:extLst>
          </p:nvPr>
        </p:nvGraphicFramePr>
        <p:xfrm>
          <a:off x="6142037" y="4690765"/>
          <a:ext cx="2771775" cy="436563"/>
        </p:xfrm>
        <a:graphic>
          <a:graphicData uri="http://schemas.openxmlformats.org/presentationml/2006/ole">
            <mc:AlternateContent xmlns:mc="http://schemas.openxmlformats.org/markup-compatibility/2006">
              <mc:Choice xmlns:v="urn:schemas-microsoft-com:vml" Requires="v">
                <p:oleObj spid="_x0000_s54470" name="Equation" r:id="rId8" imgW="1295280" imgH="203040" progId="Equation.DSMT4">
                  <p:embed/>
                </p:oleObj>
              </mc:Choice>
              <mc:Fallback>
                <p:oleObj name="Equation" r:id="rId8" imgW="1295280" imgH="203040" progId="Equation.DSMT4">
                  <p:embed/>
                  <p:pic>
                    <p:nvPicPr>
                      <p:cNvPr id="0" name=""/>
                      <p:cNvPicPr>
                        <a:picLocks noChangeAspect="1" noChangeArrowheads="1"/>
                      </p:cNvPicPr>
                      <p:nvPr/>
                    </p:nvPicPr>
                    <p:blipFill>
                      <a:blip r:embed="rId9"/>
                      <a:srcRect/>
                      <a:stretch>
                        <a:fillRect/>
                      </a:stretch>
                    </p:blipFill>
                    <p:spPr bwMode="auto">
                      <a:xfrm>
                        <a:off x="6142037" y="4690765"/>
                        <a:ext cx="27717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3946998541"/>
              </p:ext>
            </p:extLst>
          </p:nvPr>
        </p:nvGraphicFramePr>
        <p:xfrm>
          <a:off x="2391467" y="5174159"/>
          <a:ext cx="5299075" cy="436563"/>
        </p:xfrm>
        <a:graphic>
          <a:graphicData uri="http://schemas.openxmlformats.org/presentationml/2006/ole">
            <mc:AlternateContent xmlns:mc="http://schemas.openxmlformats.org/markup-compatibility/2006">
              <mc:Choice xmlns:v="urn:schemas-microsoft-com:vml" Requires="v">
                <p:oleObj spid="_x0000_s54471" name="Equation" r:id="rId10" imgW="2476440" imgH="203040" progId="Equation.DSMT4">
                  <p:embed/>
                </p:oleObj>
              </mc:Choice>
              <mc:Fallback>
                <p:oleObj name="Equation" r:id="rId10" imgW="2476440" imgH="203040" progId="Equation.DSMT4">
                  <p:embed/>
                  <p:pic>
                    <p:nvPicPr>
                      <p:cNvPr id="0" name=""/>
                      <p:cNvPicPr>
                        <a:picLocks noChangeAspect="1" noChangeArrowheads="1"/>
                      </p:cNvPicPr>
                      <p:nvPr/>
                    </p:nvPicPr>
                    <p:blipFill>
                      <a:blip r:embed="rId11"/>
                      <a:srcRect/>
                      <a:stretch>
                        <a:fillRect/>
                      </a:stretch>
                    </p:blipFill>
                    <p:spPr bwMode="auto">
                      <a:xfrm>
                        <a:off x="2391467" y="5174159"/>
                        <a:ext cx="52990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TextBox 35"/>
          <p:cNvSpPr txBox="1"/>
          <p:nvPr/>
        </p:nvSpPr>
        <p:spPr>
          <a:xfrm>
            <a:off x="1621399" y="5581472"/>
            <a:ext cx="5117990" cy="430887"/>
          </a:xfrm>
          <a:prstGeom prst="rect">
            <a:avLst/>
          </a:prstGeom>
          <a:noFill/>
        </p:spPr>
        <p:txBody>
          <a:bodyPr wrap="square" rtlCol="0">
            <a:spAutoFit/>
          </a:bodyPr>
          <a:lstStyle/>
          <a:p>
            <a:pPr algn="just"/>
            <a:r>
              <a:rPr lang="en-US" sz="2200" b="1" smtClean="0">
                <a:latin typeface="Arial" pitchFamily="34" charset="0"/>
                <a:cs typeface="Arial" pitchFamily="34" charset="0"/>
              </a:rPr>
              <a:t>Mặt khác : P(AB) = 0,28% = 0,0028</a:t>
            </a:r>
            <a:endParaRPr lang="en-US" sz="2200" b="1">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7" name="TextBox 36"/>
              <p:cNvSpPr txBox="1"/>
              <p:nvPr/>
            </p:nvSpPr>
            <p:spPr>
              <a:xfrm>
                <a:off x="1621398" y="6012359"/>
                <a:ext cx="10567427" cy="769441"/>
              </a:xfrm>
              <a:prstGeom prst="rect">
                <a:avLst/>
              </a:prstGeom>
              <a:noFill/>
            </p:spPr>
            <p:txBody>
              <a:bodyPr wrap="square" rtlCol="0">
                <a:spAutoFit/>
              </a:bodyPr>
              <a:lstStyle/>
              <a:p>
                <a:pPr algn="just"/>
                <a:r>
                  <a:rPr lang="en-US" sz="2200" b="1" smtClean="0">
                    <a:latin typeface="Arial" pitchFamily="34" charset="0"/>
                    <a:cs typeface="Arial" pitchFamily="34" charset="0"/>
                  </a:rPr>
                  <a:t>Vì P(AB) </a:t>
                </a:r>
                <a14:m>
                  <m:oMath xmlns:m="http://schemas.openxmlformats.org/officeDocument/2006/math">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 P(A)P(B) nên 2 biến cố A và B không độc lập . Vậy việc không thắt dây an toàn khi lái xe có liên quan đến tới nguy cơ tử vong khi gặp nạn.</a:t>
                </a:r>
                <a:endParaRPr lang="en-US" sz="2200" b="1">
                  <a:latin typeface="Times New Roman" pitchFamily="18" charset="0"/>
                  <a:cs typeface="Times New Roman"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621398" y="6012359"/>
                <a:ext cx="10567427" cy="769441"/>
              </a:xfrm>
              <a:prstGeom prst="rect">
                <a:avLst/>
              </a:prstGeom>
              <a:blipFill rotWithShape="1">
                <a:blip r:embed="rId13"/>
                <a:stretch>
                  <a:fillRect l="-750" t="-3937" r="-750" b="-14173"/>
                </a:stretch>
              </a:blipFill>
            </p:spPr>
            <p:txBody>
              <a:bodyPr/>
              <a:lstStyle/>
              <a:p>
                <a:r>
                  <a:rPr lang="en-US">
                    <a:noFill/>
                  </a:rPr>
                  <a:t> </a:t>
                </a:r>
              </a:p>
            </p:txBody>
          </p:sp>
        </mc:Fallback>
      </mc:AlternateContent>
    </p:spTree>
    <p:extLst>
      <p:ext uri="{BB962C8B-B14F-4D97-AF65-F5344CB8AC3E}">
        <p14:creationId xmlns:p14="http://schemas.microsoft.com/office/powerpoint/2010/main" val="40454144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45591</TotalTime>
  <Words>2107</Words>
  <Application>Microsoft Office PowerPoint</Application>
  <PresentationFormat>Custom</PresentationFormat>
  <Paragraphs>167</Paragraphs>
  <Slides>19</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2660</cp:revision>
  <dcterms:created xsi:type="dcterms:W3CDTF">2021-08-04T05:24:17Z</dcterms:created>
  <dcterms:modified xsi:type="dcterms:W3CDTF">2024-03-18T04:45:34Z</dcterms:modified>
</cp:coreProperties>
</file>