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040" r:id="rId2"/>
    <p:sldId id="808" r:id="rId3"/>
    <p:sldId id="809" r:id="rId4"/>
    <p:sldId id="937" r:id="rId5"/>
    <p:sldId id="1057" r:id="rId6"/>
    <p:sldId id="852" r:id="rId7"/>
    <p:sldId id="815" r:id="rId8"/>
    <p:sldId id="1058" r:id="rId9"/>
    <p:sldId id="1059" r:id="rId10"/>
    <p:sldId id="1060" r:id="rId11"/>
    <p:sldId id="1061" r:id="rId12"/>
    <p:sldId id="1062" r:id="rId13"/>
    <p:sldId id="1045" r:id="rId14"/>
    <p:sldId id="1028" r:id="rId15"/>
    <p:sldId id="1029" r:id="rId16"/>
    <p:sldId id="1063" r:id="rId17"/>
    <p:sldId id="1064" r:id="rId18"/>
    <p:sldId id="1065" r:id="rId19"/>
    <p:sldId id="1067" r:id="rId20"/>
    <p:sldId id="1068" r:id="rId21"/>
    <p:sldId id="1069" r:id="rId22"/>
    <p:sldId id="1070" r:id="rId23"/>
    <p:sldId id="1071" r:id="rId24"/>
    <p:sldId id="1072" r:id="rId25"/>
    <p:sldId id="723" r:id="rId2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40"/>
            <p14:sldId id="808"/>
            <p14:sldId id="809"/>
            <p14:sldId id="937"/>
            <p14:sldId id="1057"/>
            <p14:sldId id="852"/>
            <p14:sldId id="815"/>
            <p14:sldId id="1058"/>
            <p14:sldId id="1059"/>
            <p14:sldId id="1060"/>
            <p14:sldId id="1061"/>
            <p14:sldId id="1062"/>
            <p14:sldId id="1045"/>
            <p14:sldId id="1028"/>
            <p14:sldId id="1029"/>
            <p14:sldId id="1063"/>
            <p14:sldId id="1064"/>
            <p14:sldId id="1065"/>
            <p14:sldId id="1067"/>
            <p14:sldId id="1068"/>
            <p14:sldId id="1069"/>
            <p14:sldId id="1070"/>
            <p14:sldId id="1071"/>
            <p14:sldId id="1072"/>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2.bin"/><Relationship Id="rId3" Type="http://schemas.openxmlformats.org/officeDocument/2006/relationships/notesSlide" Target="../notesSlides/notesSlide10.xml"/><Relationship Id="rId7" Type="http://schemas.openxmlformats.org/officeDocument/2006/relationships/image" Target="../media/image44.emf"/><Relationship Id="rId12"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48.wmf"/><Relationship Id="rId1" Type="http://schemas.openxmlformats.org/officeDocument/2006/relationships/vmlDrawing" Target="../drawings/vmlDrawing8.vml"/><Relationship Id="rId6" Type="http://schemas.openxmlformats.org/officeDocument/2006/relationships/image" Target="../media/image32.png"/><Relationship Id="rId11" Type="http://schemas.openxmlformats.org/officeDocument/2006/relationships/oleObject" Target="../embeddings/oleObject21.bin"/><Relationship Id="rId5" Type="http://schemas.openxmlformats.org/officeDocument/2006/relationships/image" Target="../media/image31.png"/><Relationship Id="rId15" Type="http://schemas.openxmlformats.org/officeDocument/2006/relationships/oleObject" Target="../embeddings/oleObject23.bin"/><Relationship Id="rId10" Type="http://schemas.openxmlformats.org/officeDocument/2006/relationships/image" Target="../media/image56.png"/><Relationship Id="rId4" Type="http://schemas.openxmlformats.org/officeDocument/2006/relationships/image" Target="../media/image10.png"/><Relationship Id="rId9" Type="http://schemas.openxmlformats.org/officeDocument/2006/relationships/image" Target="../media/image45.wmf"/><Relationship Id="rId14" Type="http://schemas.openxmlformats.org/officeDocument/2006/relationships/image" Target="../media/image4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61.png"/><Relationship Id="rId3" Type="http://schemas.openxmlformats.org/officeDocument/2006/relationships/notesSlide" Target="../notesSlides/notesSlide11.xml"/><Relationship Id="rId7" Type="http://schemas.openxmlformats.org/officeDocument/2006/relationships/image" Target="../media/image44.emf"/><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png"/><Relationship Id="rId11" Type="http://schemas.openxmlformats.org/officeDocument/2006/relationships/oleObject" Target="../embeddings/oleObject25.bin"/><Relationship Id="rId5" Type="http://schemas.openxmlformats.org/officeDocument/2006/relationships/image" Target="../media/image31.png"/><Relationship Id="rId15" Type="http://schemas.openxmlformats.org/officeDocument/2006/relationships/image" Target="../media/image51.wmf"/><Relationship Id="rId10" Type="http://schemas.openxmlformats.org/officeDocument/2006/relationships/image" Target="../media/image60.png"/><Relationship Id="rId4" Type="http://schemas.openxmlformats.org/officeDocument/2006/relationships/image" Target="../media/image10.png"/><Relationship Id="rId9" Type="http://schemas.openxmlformats.org/officeDocument/2006/relationships/image" Target="../media/image49.wmf"/><Relationship Id="rId1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3.wmf"/><Relationship Id="rId3" Type="http://schemas.openxmlformats.org/officeDocument/2006/relationships/notesSlide" Target="../notesSlides/notesSlide12.xml"/><Relationship Id="rId7" Type="http://schemas.openxmlformats.org/officeDocument/2006/relationships/image" Target="../media/image66.png"/><Relationship Id="rId12" Type="http://schemas.openxmlformats.org/officeDocument/2006/relationships/oleObject" Target="../embeddings/oleObject28.bin"/><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30.bin"/><Relationship Id="rId1" Type="http://schemas.openxmlformats.org/officeDocument/2006/relationships/vmlDrawing" Target="../drawings/vmlDrawing10.vml"/><Relationship Id="rId6" Type="http://schemas.openxmlformats.org/officeDocument/2006/relationships/image" Target="../media/image52.wmf"/><Relationship Id="rId11" Type="http://schemas.openxmlformats.org/officeDocument/2006/relationships/image" Target="../media/image56.emf"/><Relationship Id="rId5" Type="http://schemas.openxmlformats.org/officeDocument/2006/relationships/oleObject" Target="../embeddings/oleObject27.bin"/><Relationship Id="rId15" Type="http://schemas.openxmlformats.org/officeDocument/2006/relationships/image" Target="../media/image54.wmf"/><Relationship Id="rId10" Type="http://schemas.openxmlformats.org/officeDocument/2006/relationships/image" Target="../media/image67.png"/><Relationship Id="rId4" Type="http://schemas.openxmlformats.org/officeDocument/2006/relationships/image" Target="../media/image10.png"/><Relationship Id="rId9" Type="http://schemas.openxmlformats.org/officeDocument/2006/relationships/image" Target="../media/image39.png"/><Relationship Id="rId14"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oleObject" Target="../embeddings/oleObject33.bin"/><Relationship Id="rId3" Type="http://schemas.openxmlformats.org/officeDocument/2006/relationships/notesSlide" Target="../notesSlides/notesSlide13.xml"/><Relationship Id="rId7" Type="http://schemas.openxmlformats.org/officeDocument/2006/relationships/image" Target="../media/image65.png"/><Relationship Id="rId12"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image" Target="../media/image60.wmf"/><Relationship Id="rId1" Type="http://schemas.openxmlformats.org/officeDocument/2006/relationships/vmlDrawing" Target="../drawings/vmlDrawing11.vml"/><Relationship Id="rId6" Type="http://schemas.openxmlformats.org/officeDocument/2006/relationships/image" Target="../media/image64.png"/><Relationship Id="rId11" Type="http://schemas.openxmlformats.org/officeDocument/2006/relationships/oleObject" Target="../embeddings/oleObject32.bin"/><Relationship Id="rId5" Type="http://schemas.openxmlformats.org/officeDocument/2006/relationships/image" Target="../media/image63.png"/><Relationship Id="rId15" Type="http://schemas.openxmlformats.org/officeDocument/2006/relationships/oleObject" Target="../embeddings/oleObject34.bin"/><Relationship Id="rId10" Type="http://schemas.openxmlformats.org/officeDocument/2006/relationships/image" Target="../media/image57.wmf"/><Relationship Id="rId4" Type="http://schemas.openxmlformats.org/officeDocument/2006/relationships/image" Target="../media/image62.png"/><Relationship Id="rId9" Type="http://schemas.openxmlformats.org/officeDocument/2006/relationships/oleObject" Target="../embeddings/oleObject31.bin"/><Relationship Id="rId14" Type="http://schemas.openxmlformats.org/officeDocument/2006/relationships/image" Target="../media/image59.wmf"/></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oleObject" Target="../embeddings/oleObject38.bin"/><Relationship Id="rId18" Type="http://schemas.openxmlformats.org/officeDocument/2006/relationships/image" Target="../media/image74.wmf"/><Relationship Id="rId3" Type="http://schemas.openxmlformats.org/officeDocument/2006/relationships/notesSlide" Target="../notesSlides/notesSlide15.xml"/><Relationship Id="rId7" Type="http://schemas.openxmlformats.org/officeDocument/2006/relationships/image" Target="../media/image69.wmf"/><Relationship Id="rId12" Type="http://schemas.openxmlformats.org/officeDocument/2006/relationships/image" Target="../media/image71.w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oleObject" Target="../embeddings/oleObject37.bin"/><Relationship Id="rId5" Type="http://schemas.openxmlformats.org/officeDocument/2006/relationships/image" Target="../media/image10.png"/><Relationship Id="rId15" Type="http://schemas.openxmlformats.org/officeDocument/2006/relationships/oleObject" Target="../embeddings/oleObject39.bin"/><Relationship Id="rId10" Type="http://schemas.openxmlformats.org/officeDocument/2006/relationships/image" Target="../media/image70.wmf"/><Relationship Id="rId4" Type="http://schemas.openxmlformats.org/officeDocument/2006/relationships/image" Target="../media/image31.png"/><Relationship Id="rId9" Type="http://schemas.openxmlformats.org/officeDocument/2006/relationships/oleObject" Target="../embeddings/oleObject36.bin"/><Relationship Id="rId14" Type="http://schemas.openxmlformats.org/officeDocument/2006/relationships/image" Target="../media/image72.wmf"/></Relationships>
</file>

<file path=ppt/slides/_rels/slide16.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78.wmf"/><Relationship Id="rId3" Type="http://schemas.openxmlformats.org/officeDocument/2006/relationships/notesSlide" Target="../notesSlides/notesSlide16.xml"/><Relationship Id="rId7" Type="http://schemas.openxmlformats.org/officeDocument/2006/relationships/oleObject" Target="../embeddings/oleObject41.bin"/><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png"/><Relationship Id="rId11" Type="http://schemas.openxmlformats.org/officeDocument/2006/relationships/image" Target="../media/image77.wmf"/><Relationship Id="rId5" Type="http://schemas.openxmlformats.org/officeDocument/2006/relationships/image" Target="../media/image31.png"/><Relationship Id="rId10" Type="http://schemas.openxmlformats.org/officeDocument/2006/relationships/oleObject" Target="../embeddings/oleObject42.bin"/><Relationship Id="rId4" Type="http://schemas.openxmlformats.org/officeDocument/2006/relationships/image" Target="../media/image88.png"/><Relationship Id="rId9" Type="http://schemas.openxmlformats.org/officeDocument/2006/relationships/image" Target="../media/image79.emf"/></Relationships>
</file>

<file path=ppt/slides/_rels/slide17.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2.wmf"/><Relationship Id="rId3" Type="http://schemas.openxmlformats.org/officeDocument/2006/relationships/notesSlide" Target="../notesSlides/notesSlide17.xml"/><Relationship Id="rId7" Type="http://schemas.openxmlformats.org/officeDocument/2006/relationships/oleObject" Target="../embeddings/oleObject44.bin"/><Relationship Id="rId12"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3.png"/><Relationship Id="rId11" Type="http://schemas.openxmlformats.org/officeDocument/2006/relationships/image" Target="../media/image81.wmf"/><Relationship Id="rId5" Type="http://schemas.openxmlformats.org/officeDocument/2006/relationships/image" Target="../media/image10.png"/><Relationship Id="rId10" Type="http://schemas.openxmlformats.org/officeDocument/2006/relationships/oleObject" Target="../embeddings/oleObject45.bin"/><Relationship Id="rId4" Type="http://schemas.openxmlformats.org/officeDocument/2006/relationships/image" Target="../media/image31.png"/><Relationship Id="rId9" Type="http://schemas.openxmlformats.org/officeDocument/2006/relationships/image" Target="../media/image94.png"/><Relationship Id="rId14" Type="http://schemas.openxmlformats.org/officeDocument/2006/relationships/image" Target="../media/image83.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87.wmf"/><Relationship Id="rId3" Type="http://schemas.openxmlformats.org/officeDocument/2006/relationships/notesSlide" Target="../notesSlides/notesSlide18.xml"/><Relationship Id="rId7" Type="http://schemas.openxmlformats.org/officeDocument/2006/relationships/image" Target="../media/image84.wmf"/><Relationship Id="rId12"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7.bin"/><Relationship Id="rId11" Type="http://schemas.openxmlformats.org/officeDocument/2006/relationships/image" Target="../media/image86.wmf"/><Relationship Id="rId5" Type="http://schemas.openxmlformats.org/officeDocument/2006/relationships/image" Target="../media/image10.png"/><Relationship Id="rId10" Type="http://schemas.openxmlformats.org/officeDocument/2006/relationships/oleObject" Target="../embeddings/oleObject49.bin"/><Relationship Id="rId4" Type="http://schemas.openxmlformats.org/officeDocument/2006/relationships/image" Target="../media/image31.png"/><Relationship Id="rId9" Type="http://schemas.openxmlformats.org/officeDocument/2006/relationships/image" Target="../media/image85.wmf"/><Relationship Id="rId14" Type="http://schemas.openxmlformats.org/officeDocument/2006/relationships/image" Target="../media/image83.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4.bin"/><Relationship Id="rId3" Type="http://schemas.openxmlformats.org/officeDocument/2006/relationships/notesSlide" Target="../notesSlides/notesSlide19.xml"/><Relationship Id="rId7" Type="http://schemas.openxmlformats.org/officeDocument/2006/relationships/image" Target="../media/image88.wmf"/><Relationship Id="rId12" Type="http://schemas.openxmlformats.org/officeDocument/2006/relationships/image" Target="../media/image90.wmf"/><Relationship Id="rId2" Type="http://schemas.openxmlformats.org/officeDocument/2006/relationships/slideLayout" Target="../slideLayouts/slideLayout2.xml"/><Relationship Id="rId16" Type="http://schemas.openxmlformats.org/officeDocument/2006/relationships/image" Target="../media/image92.wmf"/><Relationship Id="rId1" Type="http://schemas.openxmlformats.org/officeDocument/2006/relationships/vmlDrawing" Target="../drawings/vmlDrawing16.vml"/><Relationship Id="rId6" Type="http://schemas.openxmlformats.org/officeDocument/2006/relationships/oleObject" Target="../embeddings/oleObject51.bin"/><Relationship Id="rId11" Type="http://schemas.openxmlformats.org/officeDocument/2006/relationships/oleObject" Target="../embeddings/oleObject53.bin"/><Relationship Id="rId5" Type="http://schemas.openxmlformats.org/officeDocument/2006/relationships/image" Target="../media/image10.png"/><Relationship Id="rId15" Type="http://schemas.openxmlformats.org/officeDocument/2006/relationships/oleObject" Target="../embeddings/oleObject55.bin"/><Relationship Id="rId10" Type="http://schemas.openxmlformats.org/officeDocument/2006/relationships/image" Target="../media/image93.emf"/><Relationship Id="rId4" Type="http://schemas.openxmlformats.org/officeDocument/2006/relationships/image" Target="../media/image31.png"/><Relationship Id="rId9" Type="http://schemas.openxmlformats.org/officeDocument/2006/relationships/image" Target="../media/image89.wmf"/><Relationship Id="rId14" Type="http://schemas.openxmlformats.org/officeDocument/2006/relationships/image" Target="../media/image91.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notesSlide" Target="../notesSlides/notesSlide20.xml"/><Relationship Id="rId7" Type="http://schemas.openxmlformats.org/officeDocument/2006/relationships/image" Target="../media/image94.wmf"/><Relationship Id="rId12"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6.bin"/><Relationship Id="rId11" Type="http://schemas.openxmlformats.org/officeDocument/2006/relationships/oleObject" Target="../embeddings/oleObject58.bin"/><Relationship Id="rId5" Type="http://schemas.openxmlformats.org/officeDocument/2006/relationships/image" Target="../media/image10.png"/><Relationship Id="rId10" Type="http://schemas.openxmlformats.org/officeDocument/2006/relationships/image" Target="../media/image95.wmf"/><Relationship Id="rId4" Type="http://schemas.openxmlformats.org/officeDocument/2006/relationships/image" Target="../media/image31.png"/><Relationship Id="rId9" Type="http://schemas.openxmlformats.org/officeDocument/2006/relationships/oleObject" Target="../embeddings/oleObject57.bin"/></Relationships>
</file>

<file path=ppt/slides/_rels/slide21.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notesSlide" Target="../notesSlides/notesSlide21.xml"/><Relationship Id="rId7" Type="http://schemas.openxmlformats.org/officeDocument/2006/relationships/image" Target="../media/image97.wmf"/><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9.bin"/><Relationship Id="rId11" Type="http://schemas.openxmlformats.org/officeDocument/2006/relationships/oleObject" Target="../embeddings/oleObject61.bin"/><Relationship Id="rId5" Type="http://schemas.openxmlformats.org/officeDocument/2006/relationships/image" Target="../media/image10.png"/><Relationship Id="rId10" Type="http://schemas.openxmlformats.org/officeDocument/2006/relationships/image" Target="../media/image98.wmf"/><Relationship Id="rId4" Type="http://schemas.openxmlformats.org/officeDocument/2006/relationships/image" Target="../media/image31.png"/><Relationship Id="rId9"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notesSlide" Target="../notesSlides/notesSlide22.xml"/><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00.emf"/><Relationship Id="rId5" Type="http://schemas.openxmlformats.org/officeDocument/2006/relationships/image" Target="../media/image10.png"/><Relationship Id="rId10" Type="http://schemas.openxmlformats.org/officeDocument/2006/relationships/image" Target="../media/image102.wmf"/><Relationship Id="rId4" Type="http://schemas.openxmlformats.org/officeDocument/2006/relationships/image" Target="../media/image31.png"/><Relationship Id="rId9" Type="http://schemas.openxmlformats.org/officeDocument/2006/relationships/oleObject" Target="../embeddings/oleObject63.bin"/></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notesSlide" Target="../notesSlides/notesSlide24.xml"/><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03.png"/><Relationship Id="rId5" Type="http://schemas.openxmlformats.org/officeDocument/2006/relationships/image" Target="../media/image10.png"/><Relationship Id="rId10" Type="http://schemas.openxmlformats.org/officeDocument/2006/relationships/image" Target="../media/image105.wmf"/><Relationship Id="rId4" Type="http://schemas.openxmlformats.org/officeDocument/2006/relationships/image" Target="../media/image31.png"/><Relationship Id="rId9"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image" Target="../media/image18.pn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image" Target="../media/image17.emf"/><Relationship Id="rId5" Type="http://schemas.openxmlformats.org/officeDocument/2006/relationships/image" Target="../media/image16.png"/><Relationship Id="rId15" Type="http://schemas.openxmlformats.org/officeDocument/2006/relationships/oleObject" Target="../embeddings/oleObject4.bin"/><Relationship Id="rId10" Type="http://schemas.openxmlformats.org/officeDocument/2006/relationships/image" Target="../media/image12.wmf"/><Relationship Id="rId4" Type="http://schemas.openxmlformats.org/officeDocument/2006/relationships/image" Target="../media/image15.png"/><Relationship Id="rId9" Type="http://schemas.openxmlformats.org/officeDocument/2006/relationships/oleObject" Target="../embeddings/oleObject2.bin"/><Relationship Id="rId14"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21.emf"/><Relationship Id="rId9" Type="http://schemas.openxmlformats.org/officeDocument/2006/relationships/image" Target="../media/image2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png"/><Relationship Id="rId11" Type="http://schemas.openxmlformats.org/officeDocument/2006/relationships/image" Target="../media/image24.wmf"/><Relationship Id="rId5" Type="http://schemas.openxmlformats.org/officeDocument/2006/relationships/image" Target="../media/image28.png"/><Relationship Id="rId10" Type="http://schemas.openxmlformats.org/officeDocument/2006/relationships/oleObject" Target="../embeddings/oleObject8.bin"/><Relationship Id="rId4" Type="http://schemas.openxmlformats.org/officeDocument/2006/relationships/image" Target="../media/image10.png"/><Relationship Id="rId9"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37.png"/><Relationship Id="rId12"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5.vml"/><Relationship Id="rId6" Type="http://schemas.openxmlformats.org/officeDocument/2006/relationships/image" Target="../media/image32.png"/><Relationship Id="rId11" Type="http://schemas.openxmlformats.org/officeDocument/2006/relationships/oleObject" Target="../embeddings/oleObject10.bin"/><Relationship Id="rId5" Type="http://schemas.openxmlformats.org/officeDocument/2006/relationships/image" Target="../media/image31.png"/><Relationship Id="rId15" Type="http://schemas.openxmlformats.org/officeDocument/2006/relationships/oleObject" Target="../embeddings/oleObject12.bin"/><Relationship Id="rId10" Type="http://schemas.openxmlformats.org/officeDocument/2006/relationships/image" Target="../media/image33.emf"/><Relationship Id="rId4" Type="http://schemas.openxmlformats.org/officeDocument/2006/relationships/image" Target="../media/image10.png"/><Relationship Id="rId9" Type="http://schemas.openxmlformats.org/officeDocument/2006/relationships/image" Target="../media/image27.wmf"/><Relationship Id="rId14" Type="http://schemas.openxmlformats.org/officeDocument/2006/relationships/image" Target="../media/image29.wmf"/></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5.wmf"/><Relationship Id="rId3" Type="http://schemas.openxmlformats.org/officeDocument/2006/relationships/notesSlide" Target="../notesSlides/notesSlide8.xml"/><Relationship Id="rId7" Type="http://schemas.openxmlformats.org/officeDocument/2006/relationships/image" Target="../media/image42.png"/><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46.png"/><Relationship Id="rId5" Type="http://schemas.openxmlformats.org/officeDocument/2006/relationships/oleObject" Target="../embeddings/oleObject13.bin"/><Relationship Id="rId15" Type="http://schemas.openxmlformats.org/officeDocument/2006/relationships/image" Target="../media/image36.wmf"/><Relationship Id="rId10" Type="http://schemas.openxmlformats.org/officeDocument/2006/relationships/image" Target="../media/image40.emf"/><Relationship Id="rId4" Type="http://schemas.openxmlformats.org/officeDocument/2006/relationships/image" Target="../media/image10.png"/><Relationship Id="rId9" Type="http://schemas.openxmlformats.org/officeDocument/2006/relationships/image" Target="../media/image39.png"/><Relationship Id="rId1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NULL"/><Relationship Id="rId3" Type="http://schemas.openxmlformats.org/officeDocument/2006/relationships/notesSlide" Target="../notesSlides/notesSlide9.xml"/><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png"/><Relationship Id="rId11" Type="http://schemas.openxmlformats.org/officeDocument/2006/relationships/image" Target="../media/image42.wmf"/><Relationship Id="rId5" Type="http://schemas.openxmlformats.org/officeDocument/2006/relationships/image" Target="../media/image31.png"/><Relationship Id="rId15" Type="http://schemas.openxmlformats.org/officeDocument/2006/relationships/image" Target="../media/image43.wmf"/><Relationship Id="rId10" Type="http://schemas.openxmlformats.org/officeDocument/2006/relationships/oleObject" Target="../embeddings/oleObject17.bin"/><Relationship Id="rId4" Type="http://schemas.openxmlformats.org/officeDocument/2006/relationships/image" Target="../media/image10.png"/><Relationship Id="rId9" Type="http://schemas.openxmlformats.org/officeDocument/2006/relationships/image" Target="../media/image44.emf"/><Relationship Id="rId1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3" y="2466969"/>
            <a:ext cx="4876799" cy="8858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2" y="1586568"/>
            <a:ext cx="5014401" cy="8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424" y="2424441"/>
            <a:ext cx="1309359" cy="130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7015" b="29353"/>
          <a:stretch/>
        </p:blipFill>
        <p:spPr bwMode="auto">
          <a:xfrm>
            <a:off x="5962790" y="2571746"/>
            <a:ext cx="3733799"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765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999" y="265169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152400"/>
            <a:ext cx="11810999" cy="2406373"/>
            <a:chOff x="150812" y="766671"/>
            <a:chExt cx="11810999" cy="2406373"/>
          </a:xfrm>
        </p:grpSpPr>
        <p:sp>
          <p:nvSpPr>
            <p:cNvPr id="8" name="Rounded Rectangle 7"/>
            <p:cNvSpPr/>
            <p:nvPr/>
          </p:nvSpPr>
          <p:spPr>
            <a:xfrm>
              <a:off x="1979612" y="766672"/>
              <a:ext cx="9982199" cy="23906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833964"/>
              <a:ext cx="9677400" cy="233908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khối chóp cụt đều ABC.A'B'C' có đường cao HH' = h, hai mặt đáy ABC, A'B'C' có cạnh tương ứng bằng 2a,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thể tích của khối chóp cụt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Gọi 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 tương ứng là trung điểm của AB, AC. Chứng minh rằng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 là một hình lăng trụ.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thể tích khối lăng trụ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379412" y="3048000"/>
            <a:ext cx="7010400" cy="830997"/>
          </a:xfrm>
          <a:prstGeom prst="rect">
            <a:avLst/>
          </a:prstGeom>
          <a:noFill/>
        </p:spPr>
        <p:txBody>
          <a:bodyPr wrap="square" rtlCol="0">
            <a:spAutoFit/>
          </a:bodyPr>
          <a:lstStyle/>
          <a:p>
            <a:pPr algn="just"/>
            <a:r>
              <a:rPr lang="vi-VN" b="1">
                <a:latin typeface="Arial" pitchFamily="34" charset="0"/>
                <a:cs typeface="Arial" pitchFamily="34" charset="0"/>
              </a:rPr>
              <a:t>b) Vì ABC.A'B'C' là khối chóp cụt đều nên (ABC) // (A'B'C</a:t>
            </a:r>
            <a:r>
              <a:rPr lang="vi-VN" b="1" smtClean="0">
                <a:latin typeface="Arial" pitchFamily="34" charset="0"/>
                <a:cs typeface="Arial" pitchFamily="34" charset="0"/>
              </a:rPr>
              <a:t>')</a:t>
            </a:r>
            <a:endParaRPr lang="en-US" b="1">
              <a:latin typeface="Arial" pitchFamily="34" charset="0"/>
              <a:cs typeface="Arial" pitchFamily="34" charset="0"/>
            </a:endParaRPr>
          </a:p>
        </p:txBody>
      </p:sp>
      <p:grpSp>
        <p:nvGrpSpPr>
          <p:cNvPr id="3" name="Group 2"/>
          <p:cNvGrpSpPr/>
          <p:nvPr/>
        </p:nvGrpSpPr>
        <p:grpSpPr>
          <a:xfrm>
            <a:off x="7980362" y="2667000"/>
            <a:ext cx="3981450" cy="3190875"/>
            <a:chOff x="7827962" y="2743497"/>
            <a:chExt cx="3981450" cy="3190875"/>
          </a:xfrm>
        </p:grpSpPr>
        <p:pic>
          <p:nvPicPr>
            <p:cNvPr id="1167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7962" y="2743497"/>
              <a:ext cx="39814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675812" y="557459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7.96</a:t>
              </a:r>
              <a:endParaRPr lang="en-US" sz="1600" b="1">
                <a:solidFill>
                  <a:srgbClr val="FF0000"/>
                </a:solidFill>
                <a:latin typeface="Arial" pitchFamily="34" charset="0"/>
                <a:cs typeface="Arial" pitchFamily="34" charset="0"/>
              </a:endParaRPr>
            </a:p>
          </p:txBody>
        </p:sp>
      </p:grpSp>
      <p:graphicFrame>
        <p:nvGraphicFramePr>
          <p:cNvPr id="22" name="Object 21"/>
          <p:cNvGraphicFramePr>
            <a:graphicFrameLocks noChangeAspect="1"/>
          </p:cNvGraphicFramePr>
          <p:nvPr>
            <p:extLst>
              <p:ext uri="{D42A27DB-BD31-4B8C-83A1-F6EECF244321}">
                <p14:modId xmlns:p14="http://schemas.microsoft.com/office/powerpoint/2010/main" val="268120784"/>
              </p:ext>
            </p:extLst>
          </p:nvPr>
        </p:nvGraphicFramePr>
        <p:xfrm>
          <a:off x="1522412" y="3878997"/>
          <a:ext cx="5372100" cy="517525"/>
        </p:xfrm>
        <a:graphic>
          <a:graphicData uri="http://schemas.openxmlformats.org/presentationml/2006/ole">
            <mc:AlternateContent xmlns:mc="http://schemas.openxmlformats.org/markup-compatibility/2006">
              <mc:Choice xmlns:v="urn:schemas-microsoft-com:vml" Requires="v">
                <p:oleObj spid="_x0000_s117827" name="Equation" r:id="rId8" imgW="2514600" imgH="241200" progId="Equation.DSMT4">
                  <p:embed/>
                </p:oleObj>
              </mc:Choice>
              <mc:Fallback>
                <p:oleObj name="Equation" r:id="rId8" imgW="2514600" imgH="241200" progId="Equation.DSMT4">
                  <p:embed/>
                  <p:pic>
                    <p:nvPicPr>
                      <p:cNvPr id="0" name=""/>
                      <p:cNvPicPr>
                        <a:picLocks noChangeAspect="1" noChangeArrowheads="1"/>
                      </p:cNvPicPr>
                      <p:nvPr/>
                    </p:nvPicPr>
                    <p:blipFill>
                      <a:blip r:embed="rId9"/>
                      <a:srcRect/>
                      <a:stretch>
                        <a:fillRect/>
                      </a:stretch>
                    </p:blipFill>
                    <p:spPr bwMode="auto">
                      <a:xfrm>
                        <a:off x="1522412" y="3878997"/>
                        <a:ext cx="53721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531812" y="4412902"/>
                <a:ext cx="7391400" cy="830997"/>
              </a:xfrm>
              <a:prstGeom prst="rect">
                <a:avLst/>
              </a:prstGeom>
              <a:noFill/>
            </p:spPr>
            <p:txBody>
              <a:bodyPr wrap="square" rtlCol="0">
                <a:spAutoFit/>
              </a:bodyPr>
              <a:lstStyle/>
              <a:p>
                <a:pPr algn="just"/>
                <a:r>
                  <a:rPr lang="en-US" b="1" smtClean="0">
                    <a:latin typeface="Arial" pitchFamily="34" charset="0"/>
                    <a:cs typeface="Arial" pitchFamily="34" charset="0"/>
                  </a:rPr>
                  <a:t>Xét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 có B</a:t>
                </a:r>
                <a:r>
                  <a:rPr lang="en-US" b="1" baseline="-25000" smtClean="0">
                    <a:latin typeface="Arial" pitchFamily="34" charset="0"/>
                    <a:cs typeface="Arial" pitchFamily="34" charset="0"/>
                  </a:rPr>
                  <a:t>1</a:t>
                </a:r>
                <a:r>
                  <a:rPr lang="en-US" b="1" smtClean="0">
                    <a:latin typeface="Arial" pitchFamily="34" charset="0"/>
                    <a:cs typeface="Arial" pitchFamily="34" charset="0"/>
                  </a:rPr>
                  <a:t>, C</a:t>
                </a:r>
                <a:r>
                  <a:rPr lang="en-US" b="1" baseline="-25000" smtClean="0">
                    <a:latin typeface="Arial" pitchFamily="34" charset="0"/>
                    <a:cs typeface="Arial" pitchFamily="34" charset="0"/>
                  </a:rPr>
                  <a:t>1</a:t>
                </a:r>
                <a:r>
                  <a:rPr lang="en-US" b="1" smtClean="0">
                    <a:latin typeface="Arial" pitchFamily="34" charset="0"/>
                    <a:cs typeface="Arial" pitchFamily="34" charset="0"/>
                  </a:rPr>
                  <a:t> là trung điểm của AB, AC</a:t>
                </a:r>
              </a:p>
              <a:p>
                <a:pPr algn="just"/>
                <a14:m>
                  <m:oMath xmlns:m="http://schemas.openxmlformats.org/officeDocument/2006/math">
                    <m:r>
                      <a:rPr lang="en-US" b="1" i="1" smtClean="0">
                        <a:latin typeface="Cambria Math"/>
                        <a:cs typeface="Arial" pitchFamily="34" charset="0"/>
                      </a:rPr>
                      <m:t>⇒ </m:t>
                    </m:r>
                  </m:oMath>
                </a14:m>
                <a:r>
                  <a:rPr lang="en-US" b="1">
                    <a:latin typeface="Arial" pitchFamily="34" charset="0"/>
                    <a:cs typeface="Arial" pitchFamily="34" charset="0"/>
                  </a:rPr>
                  <a:t>B</a:t>
                </a:r>
                <a:r>
                  <a:rPr lang="en-US" b="1" baseline="-25000">
                    <a:latin typeface="Arial" pitchFamily="34" charset="0"/>
                    <a:cs typeface="Arial" pitchFamily="34" charset="0"/>
                  </a:rPr>
                  <a:t>1</a:t>
                </a:r>
                <a:r>
                  <a:rPr lang="en-US" b="1">
                    <a:latin typeface="Arial" pitchFamily="34" charset="0"/>
                    <a:cs typeface="Arial" pitchFamily="34" charset="0"/>
                  </a:rPr>
                  <a:t>, C</a:t>
                </a:r>
                <a:r>
                  <a:rPr lang="en-US" b="1" baseline="-25000">
                    <a:latin typeface="Arial" pitchFamily="34" charset="0"/>
                    <a:cs typeface="Arial" pitchFamily="34" charset="0"/>
                  </a:rPr>
                  <a:t>1</a:t>
                </a:r>
                <a:r>
                  <a:rPr lang="en-US" b="1">
                    <a:latin typeface="Arial" pitchFamily="34" charset="0"/>
                    <a:cs typeface="Arial" pitchFamily="34" charset="0"/>
                  </a:rPr>
                  <a:t> </a:t>
                </a:r>
                <a:r>
                  <a:rPr lang="en-US" b="1" smtClean="0">
                    <a:latin typeface="Arial" pitchFamily="34" charset="0"/>
                    <a:cs typeface="Arial" pitchFamily="34" charset="0"/>
                  </a:rPr>
                  <a:t>là đường trung bình của tam giác ABC</a:t>
                </a:r>
                <a:endParaRPr lang="en-US"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1812" y="4412902"/>
                <a:ext cx="7391400" cy="830997"/>
              </a:xfrm>
              <a:prstGeom prst="rect">
                <a:avLst/>
              </a:prstGeom>
              <a:blipFill rotWithShape="1">
                <a:blip r:embed="rId10"/>
                <a:stretch>
                  <a:fillRect l="-1237" t="-5147" b="-16912"/>
                </a:stretch>
              </a:blipFill>
            </p:spPr>
            <p:txBody>
              <a:bodyPr/>
              <a:lstStyle/>
              <a:p>
                <a:r>
                  <a:rPr lang="en-US">
                    <a:noFill/>
                  </a:rPr>
                  <a:t> </a:t>
                </a:r>
              </a:p>
            </p:txBody>
          </p:sp>
        </mc:Fallback>
      </mc:AlternateContent>
      <p:graphicFrame>
        <p:nvGraphicFramePr>
          <p:cNvPr id="25" name="Object 24"/>
          <p:cNvGraphicFramePr>
            <a:graphicFrameLocks noChangeAspect="1"/>
          </p:cNvGraphicFramePr>
          <p:nvPr>
            <p:extLst>
              <p:ext uri="{D42A27DB-BD31-4B8C-83A1-F6EECF244321}">
                <p14:modId xmlns:p14="http://schemas.microsoft.com/office/powerpoint/2010/main" val="1276909486"/>
              </p:ext>
            </p:extLst>
          </p:nvPr>
        </p:nvGraphicFramePr>
        <p:xfrm>
          <a:off x="547190" y="5196274"/>
          <a:ext cx="2224087" cy="900112"/>
        </p:xfrm>
        <a:graphic>
          <a:graphicData uri="http://schemas.openxmlformats.org/presentationml/2006/ole">
            <mc:AlternateContent xmlns:mc="http://schemas.openxmlformats.org/markup-compatibility/2006">
              <mc:Choice xmlns:v="urn:schemas-microsoft-com:vml" Requires="v">
                <p:oleObj spid="_x0000_s117828" name="Equation" r:id="rId11" imgW="1041120" imgH="419040" progId="Equation.DSMT4">
                  <p:embed/>
                </p:oleObj>
              </mc:Choice>
              <mc:Fallback>
                <p:oleObj name="Equation" r:id="rId11" imgW="1041120" imgH="419040" progId="Equation.DSMT4">
                  <p:embed/>
                  <p:pic>
                    <p:nvPicPr>
                      <p:cNvPr id="0" name=""/>
                      <p:cNvPicPr>
                        <a:picLocks noChangeAspect="1" noChangeArrowheads="1"/>
                      </p:cNvPicPr>
                      <p:nvPr/>
                    </p:nvPicPr>
                    <p:blipFill>
                      <a:blip r:embed="rId12"/>
                      <a:srcRect/>
                      <a:stretch>
                        <a:fillRect/>
                      </a:stretch>
                    </p:blipFill>
                    <p:spPr bwMode="auto">
                      <a:xfrm>
                        <a:off x="547190" y="5196274"/>
                        <a:ext cx="22240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531812" y="6172200"/>
            <a:ext cx="1844378" cy="461665"/>
          </a:xfrm>
          <a:prstGeom prst="rect">
            <a:avLst/>
          </a:prstGeom>
          <a:noFill/>
        </p:spPr>
        <p:txBody>
          <a:bodyPr wrap="square" rtlCol="0">
            <a:spAutoFit/>
          </a:bodyPr>
          <a:lstStyle/>
          <a:p>
            <a:pPr algn="just"/>
            <a:r>
              <a:rPr lang="en-US" b="1" smtClean="0">
                <a:latin typeface="Arial" pitchFamily="34" charset="0"/>
                <a:cs typeface="Arial" pitchFamily="34" charset="0"/>
              </a:rPr>
              <a:t>Mặt khác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36537126"/>
              </p:ext>
            </p:extLst>
          </p:nvPr>
        </p:nvGraphicFramePr>
        <p:xfrm>
          <a:off x="2205037" y="5952975"/>
          <a:ext cx="1870075" cy="900113"/>
        </p:xfrm>
        <a:graphic>
          <a:graphicData uri="http://schemas.openxmlformats.org/presentationml/2006/ole">
            <mc:AlternateContent xmlns:mc="http://schemas.openxmlformats.org/markup-compatibility/2006">
              <mc:Choice xmlns:v="urn:schemas-microsoft-com:vml" Requires="v">
                <p:oleObj spid="_x0000_s117829" name="Equation" r:id="rId13" imgW="876240" imgH="419040" progId="Equation.DSMT4">
                  <p:embed/>
                </p:oleObj>
              </mc:Choice>
              <mc:Fallback>
                <p:oleObj name="Equation" r:id="rId13" imgW="876240" imgH="419040" progId="Equation.DSMT4">
                  <p:embed/>
                  <p:pic>
                    <p:nvPicPr>
                      <p:cNvPr id="0" name=""/>
                      <p:cNvPicPr>
                        <a:picLocks noChangeAspect="1" noChangeArrowheads="1"/>
                      </p:cNvPicPr>
                      <p:nvPr/>
                    </p:nvPicPr>
                    <p:blipFill>
                      <a:blip r:embed="rId14"/>
                      <a:srcRect/>
                      <a:stretch>
                        <a:fillRect/>
                      </a:stretch>
                    </p:blipFill>
                    <p:spPr bwMode="auto">
                      <a:xfrm>
                        <a:off x="2205037" y="5952975"/>
                        <a:ext cx="18700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10687753"/>
              </p:ext>
            </p:extLst>
          </p:nvPr>
        </p:nvGraphicFramePr>
        <p:xfrm>
          <a:off x="4265612" y="6114753"/>
          <a:ext cx="2033588" cy="519112"/>
        </p:xfrm>
        <a:graphic>
          <a:graphicData uri="http://schemas.openxmlformats.org/presentationml/2006/ole">
            <mc:AlternateContent xmlns:mc="http://schemas.openxmlformats.org/markup-compatibility/2006">
              <mc:Choice xmlns:v="urn:schemas-microsoft-com:vml" Requires="v">
                <p:oleObj spid="_x0000_s117830" name="Equation" r:id="rId15" imgW="952200" imgH="241200" progId="Equation.DSMT4">
                  <p:embed/>
                </p:oleObj>
              </mc:Choice>
              <mc:Fallback>
                <p:oleObj name="Equation" r:id="rId15" imgW="952200" imgH="241200" progId="Equation.DSMT4">
                  <p:embed/>
                  <p:pic>
                    <p:nvPicPr>
                      <p:cNvPr id="0" name=""/>
                      <p:cNvPicPr>
                        <a:picLocks noChangeAspect="1" noChangeArrowheads="1"/>
                      </p:cNvPicPr>
                      <p:nvPr/>
                    </p:nvPicPr>
                    <p:blipFill>
                      <a:blip r:embed="rId16"/>
                      <a:srcRect/>
                      <a:stretch>
                        <a:fillRect/>
                      </a:stretch>
                    </p:blipFill>
                    <p:spPr bwMode="auto">
                      <a:xfrm>
                        <a:off x="4265612" y="6114753"/>
                        <a:ext cx="2033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6704011" y="6181725"/>
            <a:ext cx="5257799" cy="461665"/>
          </a:xfrm>
          <a:prstGeom prst="rect">
            <a:avLst/>
          </a:prstGeom>
          <a:noFill/>
        </p:spPr>
        <p:txBody>
          <a:bodyPr wrap="square" rtlCol="0">
            <a:spAutoFit/>
          </a:bodyPr>
          <a:lstStyle/>
          <a:p>
            <a:pPr algn="just"/>
            <a:r>
              <a:rPr lang="en-US" b="1" smtClean="0">
                <a:latin typeface="Arial" pitchFamily="34" charset="0"/>
                <a:cs typeface="Arial" pitchFamily="34" charset="0"/>
              </a:rPr>
              <a:t>Vậy C</a:t>
            </a:r>
            <a:r>
              <a:rPr lang="en-US" b="1" baseline="-25000" smtClean="0">
                <a:latin typeface="Arial" pitchFamily="34" charset="0"/>
                <a:cs typeface="Arial" pitchFamily="34" charset="0"/>
              </a:rPr>
              <a:t>1</a:t>
            </a:r>
            <a:r>
              <a:rPr lang="en-US" b="1" smtClean="0">
                <a:latin typeface="Arial" pitchFamily="34" charset="0"/>
                <a:cs typeface="Arial" pitchFamily="34" charset="0"/>
              </a:rPr>
              <a:t>C’B’B</a:t>
            </a:r>
            <a:r>
              <a:rPr lang="en-US" b="1" baseline="-25000" smtClean="0">
                <a:latin typeface="Arial" pitchFamily="34" charset="0"/>
                <a:cs typeface="Arial" pitchFamily="34" charset="0"/>
              </a:rPr>
              <a:t>1</a:t>
            </a:r>
            <a:r>
              <a:rPr lang="en-US" b="1" smtClean="0">
                <a:latin typeface="Arial" pitchFamily="34" charset="0"/>
                <a:cs typeface="Arial" pitchFamily="34" charset="0"/>
              </a:rPr>
              <a:t> là hình bình hành .</a:t>
            </a:r>
            <a:endParaRPr lang="en-US" b="1">
              <a:latin typeface="Arial" pitchFamily="34" charset="0"/>
              <a:cs typeface="Arial" pitchFamily="34" charset="0"/>
            </a:endParaRPr>
          </a:p>
        </p:txBody>
      </p:sp>
    </p:spTree>
    <p:extLst>
      <p:ext uri="{BB962C8B-B14F-4D97-AF65-F5344CB8AC3E}">
        <p14:creationId xmlns:p14="http://schemas.microsoft.com/office/powerpoint/2010/main" val="19787629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0"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999" y="265169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152400"/>
            <a:ext cx="11810999" cy="2406373"/>
            <a:chOff x="150812" y="766671"/>
            <a:chExt cx="11810999" cy="2406373"/>
          </a:xfrm>
        </p:grpSpPr>
        <p:sp>
          <p:nvSpPr>
            <p:cNvPr id="8" name="Rounded Rectangle 7"/>
            <p:cNvSpPr/>
            <p:nvPr/>
          </p:nvSpPr>
          <p:spPr>
            <a:xfrm>
              <a:off x="1979612" y="766672"/>
              <a:ext cx="9982199" cy="23906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833964"/>
              <a:ext cx="9677400" cy="233908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khối chóp cụt đều ABC.A'B'C' có đường cao HH' = h, hai mặt đáy ABC, A'B'C' có cạnh tương ứng bằng 2a,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thể tích của khối chóp cụt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Gọi 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 tương ứng là trung điểm của AB, AC. Chứng minh rằng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 là một hình lăng trụ.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thể tích khối lăng trụ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801241" y="3114031"/>
            <a:ext cx="1279822"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pSp>
        <p:nvGrpSpPr>
          <p:cNvPr id="3" name="Group 2"/>
          <p:cNvGrpSpPr/>
          <p:nvPr/>
        </p:nvGrpSpPr>
        <p:grpSpPr>
          <a:xfrm>
            <a:off x="8075612" y="2667000"/>
            <a:ext cx="3981450" cy="3190875"/>
            <a:chOff x="7827962" y="2743497"/>
            <a:chExt cx="3981450" cy="3190875"/>
          </a:xfrm>
        </p:grpSpPr>
        <p:pic>
          <p:nvPicPr>
            <p:cNvPr id="1167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7962" y="2743497"/>
              <a:ext cx="39814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675812" y="557459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7.96</a:t>
              </a:r>
              <a:endParaRPr lang="en-US" sz="1600" b="1">
                <a:solidFill>
                  <a:srgbClr val="FF0000"/>
                </a:solidFill>
                <a:latin typeface="Arial" pitchFamily="34" charset="0"/>
                <a:cs typeface="Arial" pitchFamily="34" charset="0"/>
              </a:endParaRPr>
            </a:p>
          </p:txBody>
        </p:sp>
      </p:grpSp>
      <p:graphicFrame>
        <p:nvGraphicFramePr>
          <p:cNvPr id="22" name="Object 21"/>
          <p:cNvGraphicFramePr>
            <a:graphicFrameLocks noChangeAspect="1"/>
          </p:cNvGraphicFramePr>
          <p:nvPr>
            <p:extLst>
              <p:ext uri="{D42A27DB-BD31-4B8C-83A1-F6EECF244321}">
                <p14:modId xmlns:p14="http://schemas.microsoft.com/office/powerpoint/2010/main" val="3474930595"/>
              </p:ext>
            </p:extLst>
          </p:nvPr>
        </p:nvGraphicFramePr>
        <p:xfrm>
          <a:off x="2079475" y="2895600"/>
          <a:ext cx="4013200" cy="898525"/>
        </p:xfrm>
        <a:graphic>
          <a:graphicData uri="http://schemas.openxmlformats.org/presentationml/2006/ole">
            <mc:AlternateContent xmlns:mc="http://schemas.openxmlformats.org/markup-compatibility/2006">
              <mc:Choice xmlns:v="urn:schemas-microsoft-com:vml" Requires="v">
                <p:oleObj spid="_x0000_s118834" name="Equation" r:id="rId8" imgW="1879560" imgH="419040" progId="Equation.DSMT4">
                  <p:embed/>
                </p:oleObj>
              </mc:Choice>
              <mc:Fallback>
                <p:oleObj name="Equation" r:id="rId8" imgW="1879560" imgH="419040" progId="Equation.DSMT4">
                  <p:embed/>
                  <p:pic>
                    <p:nvPicPr>
                      <p:cNvPr id="0" name=""/>
                      <p:cNvPicPr>
                        <a:picLocks noChangeAspect="1" noChangeArrowheads="1"/>
                      </p:cNvPicPr>
                      <p:nvPr/>
                    </p:nvPicPr>
                    <p:blipFill>
                      <a:blip r:embed="rId9"/>
                      <a:srcRect/>
                      <a:stretch>
                        <a:fillRect/>
                      </a:stretch>
                    </p:blipFill>
                    <p:spPr bwMode="auto">
                      <a:xfrm>
                        <a:off x="2079475" y="2895600"/>
                        <a:ext cx="40132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1944748" y="3753147"/>
                <a:ext cx="4294187" cy="461665"/>
              </a:xfrm>
              <a:prstGeom prst="rect">
                <a:avLst/>
              </a:prstGeom>
              <a:noFill/>
            </p:spPr>
            <p:txBody>
              <a:bodyPr wrap="square" rtlCol="0">
                <a:spAutoFit/>
              </a:bodyPr>
              <a:lstStyle/>
              <a:p>
                <a:pPr algn="just"/>
                <a14:m>
                  <m:oMath xmlns:m="http://schemas.openxmlformats.org/officeDocument/2006/math">
                    <m:r>
                      <a:rPr lang="en-US" b="1" i="1" smtClean="0">
                        <a:latin typeface="Cambria Math"/>
                        <a:cs typeface="Arial" pitchFamily="34" charset="0"/>
                      </a:rPr>
                      <m:t>⇒ </m:t>
                    </m:r>
                  </m:oMath>
                </a14:m>
                <a:r>
                  <a:rPr lang="en-US" b="1" smtClean="0">
                    <a:latin typeface="Arial" pitchFamily="34" charset="0"/>
                    <a:cs typeface="Arial" pitchFamily="34" charset="0"/>
                  </a:rPr>
                  <a:t>AA’B’B</a:t>
                </a:r>
                <a:r>
                  <a:rPr lang="en-US" b="1" baseline="-25000" smtClean="0">
                    <a:latin typeface="Arial" pitchFamily="34" charset="0"/>
                    <a:cs typeface="Arial" pitchFamily="34" charset="0"/>
                  </a:rPr>
                  <a:t>1</a:t>
                </a:r>
                <a:r>
                  <a:rPr lang="en-US" b="1" smtClean="0">
                    <a:latin typeface="Arial" pitchFamily="34" charset="0"/>
                    <a:cs typeface="Arial" pitchFamily="34" charset="0"/>
                  </a:rPr>
                  <a:t> là hình bình hành </a:t>
                </a:r>
                <a:endParaRPr lang="en-US"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44748" y="3753147"/>
                <a:ext cx="4294187" cy="461665"/>
              </a:xfrm>
              <a:prstGeom prst="rect">
                <a:avLst/>
              </a:prstGeom>
              <a:blipFill rotWithShape="1">
                <a:blip r:embed="rId10"/>
                <a:stretch>
                  <a:fillRect t="-9333" r="-1278" b="-32000"/>
                </a:stretch>
              </a:blipFill>
            </p:spPr>
            <p:txBody>
              <a:bodyPr/>
              <a:lstStyle/>
              <a:p>
                <a:r>
                  <a:rPr lang="en-US">
                    <a:noFill/>
                  </a:rPr>
                  <a:t> </a:t>
                </a:r>
              </a:p>
            </p:txBody>
          </p:sp>
        </mc:Fallback>
      </mc:AlternateContent>
      <p:sp>
        <p:nvSpPr>
          <p:cNvPr id="26" name="TextBox 25"/>
          <p:cNvSpPr txBox="1"/>
          <p:nvPr/>
        </p:nvSpPr>
        <p:spPr>
          <a:xfrm>
            <a:off x="801241" y="4291310"/>
            <a:ext cx="1279822"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947591074"/>
              </p:ext>
            </p:extLst>
          </p:nvPr>
        </p:nvGraphicFramePr>
        <p:xfrm>
          <a:off x="1973262" y="4067175"/>
          <a:ext cx="4121150" cy="898525"/>
        </p:xfrm>
        <a:graphic>
          <a:graphicData uri="http://schemas.openxmlformats.org/presentationml/2006/ole">
            <mc:AlternateContent xmlns:mc="http://schemas.openxmlformats.org/markup-compatibility/2006">
              <mc:Choice xmlns:v="urn:schemas-microsoft-com:vml" Requires="v">
                <p:oleObj spid="_x0000_s118835" name="Equation" r:id="rId11" imgW="1930320" imgH="419040" progId="Equation.DSMT4">
                  <p:embed/>
                </p:oleObj>
              </mc:Choice>
              <mc:Fallback>
                <p:oleObj name="Equation" r:id="rId11" imgW="1930320" imgH="419040" progId="Equation.DSMT4">
                  <p:embed/>
                  <p:pic>
                    <p:nvPicPr>
                      <p:cNvPr id="0" name=""/>
                      <p:cNvPicPr>
                        <a:picLocks noChangeAspect="1" noChangeArrowheads="1"/>
                      </p:cNvPicPr>
                      <p:nvPr/>
                    </p:nvPicPr>
                    <p:blipFill>
                      <a:blip r:embed="rId12"/>
                      <a:srcRect/>
                      <a:stretch>
                        <a:fillRect/>
                      </a:stretch>
                    </p:blipFill>
                    <p:spPr bwMode="auto">
                      <a:xfrm>
                        <a:off x="1973262" y="4067175"/>
                        <a:ext cx="41211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TextBox 29"/>
              <p:cNvSpPr txBox="1"/>
              <p:nvPr/>
            </p:nvSpPr>
            <p:spPr>
              <a:xfrm>
                <a:off x="1927286" y="4876800"/>
                <a:ext cx="4294187" cy="461665"/>
              </a:xfrm>
              <a:prstGeom prst="rect">
                <a:avLst/>
              </a:prstGeom>
              <a:noFill/>
            </p:spPr>
            <p:txBody>
              <a:bodyPr wrap="square" rtlCol="0">
                <a:spAutoFit/>
              </a:bodyPr>
              <a:lstStyle/>
              <a:p>
                <a:pPr algn="just"/>
                <a14:m>
                  <m:oMath xmlns:m="http://schemas.openxmlformats.org/officeDocument/2006/math">
                    <m:r>
                      <a:rPr lang="en-US" b="1" i="1" smtClean="0">
                        <a:latin typeface="Cambria Math"/>
                        <a:cs typeface="Arial" pitchFamily="34" charset="0"/>
                      </a:rPr>
                      <m:t>⇒ </m:t>
                    </m:r>
                  </m:oMath>
                </a14:m>
                <a:r>
                  <a:rPr lang="en-US" b="1" smtClean="0">
                    <a:latin typeface="Arial" pitchFamily="34" charset="0"/>
                    <a:cs typeface="Arial" pitchFamily="34" charset="0"/>
                  </a:rPr>
                  <a:t>AA’C’C</a:t>
                </a:r>
                <a:r>
                  <a:rPr lang="en-US" b="1" baseline="-25000" smtClean="0">
                    <a:latin typeface="Arial" pitchFamily="34" charset="0"/>
                    <a:cs typeface="Arial" pitchFamily="34" charset="0"/>
                  </a:rPr>
                  <a:t>1</a:t>
                </a:r>
                <a:r>
                  <a:rPr lang="en-US" b="1" smtClean="0">
                    <a:latin typeface="Arial" pitchFamily="34" charset="0"/>
                    <a:cs typeface="Arial" pitchFamily="34" charset="0"/>
                  </a:rPr>
                  <a:t> là hình bình hành </a:t>
                </a:r>
                <a:endParaRPr lang="en-US"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927286" y="4876800"/>
                <a:ext cx="4294187" cy="461665"/>
              </a:xfrm>
              <a:prstGeom prst="rect">
                <a:avLst/>
              </a:prstGeom>
              <a:blipFill rotWithShape="1">
                <a:blip r:embed="rId13"/>
                <a:stretch>
                  <a:fillRect t="-9211" r="-1135" b="-30263"/>
                </a:stretch>
              </a:blipFill>
            </p:spPr>
            <p:txBody>
              <a:bodyPr/>
              <a:lstStyle/>
              <a:p>
                <a:r>
                  <a:rPr lang="en-US">
                    <a:noFill/>
                  </a:rPr>
                  <a:t> </a:t>
                </a:r>
              </a:p>
            </p:txBody>
          </p:sp>
        </mc:Fallback>
      </mc:AlternateContent>
      <p:sp>
        <p:nvSpPr>
          <p:cNvPr id="31" name="TextBox 30"/>
          <p:cNvSpPr txBox="1"/>
          <p:nvPr/>
        </p:nvSpPr>
        <p:spPr>
          <a:xfrm>
            <a:off x="836612" y="5372100"/>
            <a:ext cx="7391400" cy="461665"/>
          </a:xfrm>
          <a:prstGeom prst="rect">
            <a:avLst/>
          </a:prstGeom>
          <a:noFill/>
        </p:spPr>
        <p:txBody>
          <a:bodyPr wrap="square" rtlCol="0">
            <a:spAutoFit/>
          </a:bodyPr>
          <a:lstStyle/>
          <a:p>
            <a:pPr algn="just"/>
            <a:r>
              <a:rPr lang="en-US" b="1" smtClean="0">
                <a:latin typeface="Arial" pitchFamily="34" charset="0"/>
                <a:cs typeface="Arial" pitchFamily="34" charset="0"/>
              </a:rPr>
              <a:t>Do đó AB</a:t>
            </a:r>
            <a:r>
              <a:rPr lang="en-US" b="1" baseline="-25000" smtClean="0">
                <a:latin typeface="Arial" pitchFamily="34" charset="0"/>
                <a:cs typeface="Arial" pitchFamily="34" charset="0"/>
              </a:rPr>
              <a:t>1</a:t>
            </a:r>
            <a:r>
              <a:rPr lang="en-US" b="1" smtClean="0">
                <a:latin typeface="Arial" pitchFamily="34" charset="0"/>
                <a:cs typeface="Arial" pitchFamily="34" charset="0"/>
              </a:rPr>
              <a:t>C</a:t>
            </a:r>
            <a:r>
              <a:rPr lang="en-US" b="1" baseline="-25000" smtClean="0">
                <a:latin typeface="Arial" pitchFamily="34" charset="0"/>
                <a:cs typeface="Arial" pitchFamily="34" charset="0"/>
              </a:rPr>
              <a:t>1</a:t>
            </a:r>
            <a:r>
              <a:rPr lang="en-US" b="1" smtClean="0">
                <a:latin typeface="Arial" pitchFamily="34" charset="0"/>
                <a:cs typeface="Arial" pitchFamily="34" charset="0"/>
              </a:rPr>
              <a:t>.A’B’C’ là một hình lăng trụ.</a:t>
            </a:r>
            <a:endParaRPr lang="en-US" b="1">
              <a:latin typeface="Arial" pitchFamily="34" charset="0"/>
              <a:cs typeface="Arial" pitchFamily="34" charset="0"/>
            </a:endParaRPr>
          </a:p>
        </p:txBody>
      </p:sp>
      <p:sp>
        <p:nvSpPr>
          <p:cNvPr id="32" name="TextBox 31"/>
          <p:cNvSpPr txBox="1"/>
          <p:nvPr/>
        </p:nvSpPr>
        <p:spPr>
          <a:xfrm>
            <a:off x="836612" y="6074718"/>
            <a:ext cx="2819400"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lăng trụ :</a:t>
            </a:r>
            <a:endParaRPr lang="en-US" b="1">
              <a:latin typeface="Arial" pitchFamily="34" charset="0"/>
              <a:cs typeface="Arial"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3178699686"/>
              </p:ext>
            </p:extLst>
          </p:nvPr>
        </p:nvGraphicFramePr>
        <p:xfrm>
          <a:off x="3579812" y="5829300"/>
          <a:ext cx="2955925" cy="952500"/>
        </p:xfrm>
        <a:graphic>
          <a:graphicData uri="http://schemas.openxmlformats.org/presentationml/2006/ole">
            <mc:AlternateContent xmlns:mc="http://schemas.openxmlformats.org/markup-compatibility/2006">
              <mc:Choice xmlns:v="urn:schemas-microsoft-com:vml" Requires="v">
                <p:oleObj spid="_x0000_s118836" name="Equation" r:id="rId14" imgW="1384200" imgH="444240" progId="Equation.DSMT4">
                  <p:embed/>
                </p:oleObj>
              </mc:Choice>
              <mc:Fallback>
                <p:oleObj name="Equation" r:id="rId14" imgW="1384200" imgH="444240" progId="Equation.DSMT4">
                  <p:embed/>
                  <p:pic>
                    <p:nvPicPr>
                      <p:cNvPr id="0" name=""/>
                      <p:cNvPicPr>
                        <a:picLocks noChangeAspect="1" noChangeArrowheads="1"/>
                      </p:cNvPicPr>
                      <p:nvPr/>
                    </p:nvPicPr>
                    <p:blipFill>
                      <a:blip r:embed="rId15"/>
                      <a:srcRect/>
                      <a:stretch>
                        <a:fillRect/>
                      </a:stretch>
                    </p:blipFill>
                    <p:spPr bwMode="auto">
                      <a:xfrm>
                        <a:off x="3579812" y="5829300"/>
                        <a:ext cx="2955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2834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6"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288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27012" y="2628900"/>
            <a:ext cx="73914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Hình bình hành ABCD có diện tích :</a:t>
            </a:r>
            <a:endParaRPr lang="en-US" b="1">
              <a:latin typeface="Arial" pitchFamily="34" charset="0"/>
              <a:cs typeface="Arial" pitchFamily="34" charset="0"/>
            </a:endParaRPr>
          </a:p>
        </p:txBody>
      </p:sp>
      <p:sp>
        <p:nvSpPr>
          <p:cNvPr id="19"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40659444"/>
              </p:ext>
            </p:extLst>
          </p:nvPr>
        </p:nvGraphicFramePr>
        <p:xfrm>
          <a:off x="1701799" y="3071515"/>
          <a:ext cx="5381625" cy="890587"/>
        </p:xfrm>
        <a:graphic>
          <a:graphicData uri="http://schemas.openxmlformats.org/presentationml/2006/ole">
            <mc:AlternateContent xmlns:mc="http://schemas.openxmlformats.org/markup-compatibility/2006">
              <mc:Choice xmlns:v="urn:schemas-microsoft-com:vml" Requires="v">
                <p:oleObj spid="_x0000_s119871" name="Equation" r:id="rId5" imgW="2768400" imgH="457200" progId="Equation.DSMT4">
                  <p:embed/>
                </p:oleObj>
              </mc:Choice>
              <mc:Fallback>
                <p:oleObj name="Equation" r:id="rId5" imgW="2768400" imgH="457200" progId="Equation.DSMT4">
                  <p:embed/>
                  <p:pic>
                    <p:nvPicPr>
                      <p:cNvPr id="0" name=""/>
                      <p:cNvPicPr>
                        <a:picLocks noChangeAspect="1" noChangeArrowheads="1"/>
                      </p:cNvPicPr>
                      <p:nvPr/>
                    </p:nvPicPr>
                    <p:blipFill>
                      <a:blip r:embed="rId6"/>
                      <a:srcRect/>
                      <a:stretch>
                        <a:fillRect/>
                      </a:stretch>
                    </p:blipFill>
                    <p:spPr bwMode="auto">
                      <a:xfrm>
                        <a:off x="1701799" y="3071515"/>
                        <a:ext cx="53816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50376" y="704831"/>
            <a:ext cx="11735236" cy="1523605"/>
            <a:chOff x="150376" y="733406"/>
            <a:chExt cx="11735236" cy="1523605"/>
          </a:xfrm>
        </p:grpSpPr>
        <p:sp>
          <p:nvSpPr>
            <p:cNvPr id="20" name="Rounded Rectangle 19"/>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5" name="TextBox 24"/>
                <p:cNvSpPr txBox="1"/>
                <p:nvPr/>
              </p:nvSpPr>
              <p:spPr>
                <a:xfrm>
                  <a:off x="1827212" y="790575"/>
                  <a:ext cx="9982200" cy="1344448"/>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khối hộp ABCD.A’B’C’D’ có </a:t>
                  </a:r>
                  <a14:m>
                    <m:oMath xmlns:m="http://schemas.openxmlformats.org/officeDocument/2006/math">
                      <m:r>
                        <a:rPr lang="en-US" sz="2600" b="1" i="1" smtClean="0">
                          <a:latin typeface="Cambria Math"/>
                          <a:cs typeface="Arial" pitchFamily="34" charset="0"/>
                        </a:rPr>
                        <m:t>𝑨𝑩</m:t>
                      </m:r>
                      <m:r>
                        <a:rPr lang="en-US" sz="2600" b="1" i="1" smtClean="0">
                          <a:latin typeface="Cambria Math"/>
                          <a:cs typeface="Arial" pitchFamily="34" charset="0"/>
                        </a:rPr>
                        <m:t>=</m:t>
                      </m:r>
                      <m:r>
                        <a:rPr lang="en-US" sz="2600" b="1" i="1" smtClean="0">
                          <a:latin typeface="Cambria Math"/>
                          <a:cs typeface="Arial" pitchFamily="34" charset="0"/>
                        </a:rPr>
                        <m:t>𝟖</m:t>
                      </m:r>
                      <m:r>
                        <a:rPr lang="en-US" sz="2600" b="1" i="1" smtClean="0">
                          <a:latin typeface="Cambria Math"/>
                          <a:cs typeface="Arial" pitchFamily="34" charset="0"/>
                        </a:rPr>
                        <m:t>𝒄𝒎</m:t>
                      </m:r>
                      <m:r>
                        <a:rPr lang="en-US" sz="2600" b="1" i="0" smtClean="0">
                          <a:latin typeface="Cambria Math"/>
                          <a:cs typeface="Arial" pitchFamily="34" charset="0"/>
                        </a:rPr>
                        <m:t>, </m:t>
                      </m:r>
                      <m:r>
                        <a:rPr lang="en-US" sz="2600" b="1" i="0" smtClean="0">
                          <a:latin typeface="Cambria Math"/>
                          <a:cs typeface="Arial" pitchFamily="34" charset="0"/>
                        </a:rPr>
                        <m:t>𝐀</m:t>
                      </m:r>
                      <m:sSup>
                        <m:sSupPr>
                          <m:ctrlPr>
                            <a:rPr lang="en-US" sz="2600" b="1" i="1" smtClean="0">
                              <a:latin typeface="Cambria Math"/>
                              <a:cs typeface="Arial" pitchFamily="34" charset="0"/>
                            </a:rPr>
                          </m:ctrlPr>
                        </m:sSupPr>
                        <m:e>
                          <m:r>
                            <a:rPr lang="en-US" sz="2600" b="1" i="0" smtClean="0">
                              <a:latin typeface="Cambria Math"/>
                              <a:cs typeface="Arial" pitchFamily="34" charset="0"/>
                            </a:rPr>
                            <m:t>𝐀</m:t>
                          </m:r>
                        </m:e>
                        <m:sup>
                          <m:r>
                            <a:rPr lang="en-US" sz="2600" b="1" i="0" smtClean="0">
                              <a:latin typeface="Cambria Math"/>
                              <a:cs typeface="Arial" pitchFamily="34" charset="0"/>
                            </a:rPr>
                            <m:t>′</m:t>
                          </m:r>
                        </m:sup>
                      </m:sSup>
                      <m:r>
                        <a:rPr lang="en-US" sz="2600" b="1" i="0" smtClean="0">
                          <a:latin typeface="Cambria Math"/>
                          <a:cs typeface="Arial" pitchFamily="34" charset="0"/>
                        </a:rPr>
                        <m:t>=</m:t>
                      </m:r>
                      <m:r>
                        <a:rPr lang="en-US" sz="2600" b="1" i="0" smtClean="0">
                          <a:latin typeface="Cambria Math"/>
                          <a:cs typeface="Arial" pitchFamily="34" charset="0"/>
                        </a:rPr>
                        <m:t>𝟔𝐜𝐦</m:t>
                      </m:r>
                      <m:r>
                        <a:rPr lang="en-US" sz="2600" b="1" i="0" smtClean="0">
                          <a:latin typeface="Cambria Math"/>
                          <a:cs typeface="Arial" pitchFamily="34" charset="0"/>
                        </a:rPr>
                        <m:t>, </m:t>
                      </m:r>
                    </m:oMath>
                  </a14:m>
                  <a:endParaRPr lang="en-US" sz="2600" b="1" i="0" smtClean="0">
                    <a:latin typeface="Cambria Math"/>
                    <a:cs typeface="Arial" pitchFamily="34" charset="0"/>
                  </a:endParaRPr>
                </a:p>
                <a:p>
                  <a:pPr algn="just"/>
                  <a:r>
                    <a:rPr lang="en-US" sz="2600" b="1" smtClean="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𝑩𝑨𝑫</m:t>
                          </m:r>
                        </m:e>
                      </m:acc>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𝟑𝟎</m:t>
                          </m:r>
                        </m:e>
                        <m:sup>
                          <m:r>
                            <a:rPr lang="en-US" sz="2600" b="1" i="1" smtClean="0">
                              <a:latin typeface="Cambria Math"/>
                              <a:cs typeface="Arial" pitchFamily="34" charset="0"/>
                            </a:rPr>
                            <m:t>𝟎</m:t>
                          </m:r>
                        </m:sup>
                      </m:sSup>
                    </m:oMath>
                  </a14:m>
                  <a:r>
                    <a:rPr lang="en-US" sz="2600" b="1" smtClean="0">
                      <a:latin typeface="Arial" pitchFamily="34" charset="0"/>
                      <a:cs typeface="Arial" pitchFamily="34" charset="0"/>
                    </a:rPr>
                    <a:t> , góc giữa AA’ và (ABCD) bằng 45</a:t>
                  </a:r>
                  <a:r>
                    <a:rPr lang="en-US" sz="2600" b="1" baseline="30000" smtClean="0">
                      <a:latin typeface="Arial" pitchFamily="34" charset="0"/>
                      <a:cs typeface="Arial" pitchFamily="34" charset="0"/>
                    </a:rPr>
                    <a:t>0</a:t>
                  </a:r>
                  <a:endParaRPr lang="en-US" sz="2600" b="1" baseline="30000">
                    <a:latin typeface="Arial" pitchFamily="34" charset="0"/>
                    <a:cs typeface="Arial" pitchFamily="34" charset="0"/>
                  </a:endParaRPr>
                </a:p>
                <a:p>
                  <a:pPr algn="just"/>
                  <a:r>
                    <a:rPr lang="en-US" sz="2600" b="1" smtClean="0">
                      <a:latin typeface="Arial" pitchFamily="34" charset="0"/>
                      <a:cs typeface="Arial" pitchFamily="34" charset="0"/>
                    </a:rPr>
                    <a:t>Tính thể tích của khối hộp.</a:t>
                  </a:r>
                  <a:endParaRPr lang="vi-VN" sz="26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827212" y="790575"/>
                  <a:ext cx="9982200" cy="1344448"/>
                </a:xfrm>
                <a:prstGeom prst="rect">
                  <a:avLst/>
                </a:prstGeom>
                <a:blipFill rotWithShape="1">
                  <a:blip r:embed="rId7"/>
                  <a:stretch>
                    <a:fillRect l="-794" t="-3167" b="-8145"/>
                  </a:stretch>
                </a:blipFill>
              </p:spPr>
              <p:txBody>
                <a:bodyPr/>
                <a:lstStyle/>
                <a:p>
                  <a:r>
                    <a:rPr lang="en-US">
                      <a:noFill/>
                    </a:rPr>
                    <a:t> </a:t>
                  </a:r>
                </a:p>
              </p:txBody>
            </p:sp>
          </mc:Fallback>
        </mc:AlternateContent>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7" name="Rectangle 26"/>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8" name="Picture 27"/>
            <p:cNvPicPr>
              <a:picLocks noChangeAspect="1" noChangeArrowheads="1"/>
            </p:cNvPicPr>
            <p:nvPr/>
          </p:nvPicPr>
          <p:blipFill rotWithShape="1">
            <a:blip r:embed="rId9">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1" name="TextBox 30"/>
              <p:cNvSpPr txBox="1"/>
              <p:nvPr/>
            </p:nvSpPr>
            <p:spPr>
              <a:xfrm>
                <a:off x="227012" y="3962400"/>
                <a:ext cx="7772400" cy="911788"/>
              </a:xfrm>
              <a:prstGeom prst="rect">
                <a:avLst/>
              </a:prstGeom>
              <a:noFill/>
            </p:spPr>
            <p:txBody>
              <a:bodyPr wrap="square" rtlCol="0">
                <a:spAutoFit/>
              </a:bodyPr>
              <a:lstStyle/>
              <a:p>
                <a:pPr algn="just"/>
                <a:r>
                  <a:rPr lang="en-US" b="1" smtClean="0">
                    <a:latin typeface="Arial" pitchFamily="34" charset="0"/>
                    <a:cs typeface="Arial" pitchFamily="34" charset="0"/>
                  </a:rPr>
                  <a:t>Gọi H là hình chiếu của A’ trên (ABCD). Khi đó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m:t>
                        </m:r>
                        <m:r>
                          <a:rPr lang="en-US" b="1" i="1" smtClean="0">
                            <a:latin typeface="Cambria Math"/>
                            <a:cs typeface="Arial" pitchFamily="34" charset="0"/>
                          </a:rPr>
                          <m:t>′</m:t>
                        </m:r>
                        <m:r>
                          <a:rPr lang="en-US" b="1" i="1" smtClean="0">
                            <a:latin typeface="Cambria Math"/>
                            <a:cs typeface="Arial" pitchFamily="34" charset="0"/>
                          </a:rPr>
                          <m:t>𝑨𝑯</m:t>
                        </m:r>
                      </m:e>
                    </m:acc>
                  </m:oMath>
                </a14:m>
                <a:r>
                  <a:rPr lang="en-US" b="1" smtClean="0">
                    <a:latin typeface="Arial" pitchFamily="34" charset="0"/>
                    <a:cs typeface="Arial" pitchFamily="34" charset="0"/>
                  </a:rPr>
                  <a:t> bằng góc giữa AA’ và (ABCD) nên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𝑨</m:t>
                        </m:r>
                        <m:r>
                          <a:rPr lang="en-US" b="1" i="1">
                            <a:latin typeface="Cambria Math"/>
                            <a:cs typeface="Arial" pitchFamily="34" charset="0"/>
                          </a:rPr>
                          <m:t>′</m:t>
                        </m:r>
                        <m:r>
                          <a:rPr lang="en-US" b="1" i="1">
                            <a:latin typeface="Cambria Math"/>
                            <a:cs typeface="Arial" pitchFamily="34" charset="0"/>
                          </a:rPr>
                          <m:t>𝑨𝑯</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𝟒𝟓</m:t>
                        </m:r>
                      </m:e>
                      <m:sup>
                        <m:r>
                          <a:rPr lang="en-US" b="1" i="1" smtClean="0">
                            <a:latin typeface="Cambria Math"/>
                            <a:cs typeface="Arial" pitchFamily="34" charset="0"/>
                          </a:rPr>
                          <m:t>𝟎</m:t>
                        </m:r>
                      </m:sup>
                    </m:sSup>
                  </m:oMath>
                </a14:m>
                <a:endParaRPr lang="en-US"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27012" y="3962400"/>
                <a:ext cx="7772400" cy="911788"/>
              </a:xfrm>
              <a:prstGeom prst="rect">
                <a:avLst/>
              </a:prstGeom>
              <a:blipFill rotWithShape="1">
                <a:blip r:embed="rId10"/>
                <a:stretch>
                  <a:fillRect l="-1176" t="-667" b="-14667"/>
                </a:stretch>
              </a:blipFill>
            </p:spPr>
            <p:txBody>
              <a:bodyPr/>
              <a:lstStyle/>
              <a:p>
                <a:r>
                  <a:rPr lang="en-US">
                    <a:noFill/>
                  </a:rPr>
                  <a:t> </a:t>
                </a:r>
              </a:p>
            </p:txBody>
          </p:sp>
        </mc:Fallback>
      </mc:AlternateContent>
      <p:grpSp>
        <p:nvGrpSpPr>
          <p:cNvPr id="3" name="Group 2"/>
          <p:cNvGrpSpPr/>
          <p:nvPr/>
        </p:nvGrpSpPr>
        <p:grpSpPr>
          <a:xfrm>
            <a:off x="8294687" y="2145298"/>
            <a:ext cx="3819525" cy="2841456"/>
            <a:chOff x="8093073" y="2247486"/>
            <a:chExt cx="3819525" cy="2841456"/>
          </a:xfrm>
        </p:grpSpPr>
        <p:pic>
          <p:nvPicPr>
            <p:cNvPr id="11981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93073" y="2247486"/>
              <a:ext cx="38195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9275762" y="4750388"/>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7.97</a:t>
              </a:r>
              <a:endParaRPr lang="en-US" sz="1600" b="1">
                <a:solidFill>
                  <a:srgbClr val="FF0000"/>
                </a:solidFill>
                <a:latin typeface="Arial" pitchFamily="34" charset="0"/>
                <a:cs typeface="Arial" pitchFamily="34" charset="0"/>
              </a:endParaRPr>
            </a:p>
          </p:txBody>
        </p:sp>
      </p:grpSp>
      <p:sp>
        <p:nvSpPr>
          <p:cNvPr id="36" name="TextBox 35"/>
          <p:cNvSpPr txBox="1"/>
          <p:nvPr/>
        </p:nvSpPr>
        <p:spPr>
          <a:xfrm>
            <a:off x="227012" y="5001749"/>
            <a:ext cx="4525594"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vuông A’AH có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1693623146"/>
              </p:ext>
            </p:extLst>
          </p:nvPr>
        </p:nvGraphicFramePr>
        <p:xfrm>
          <a:off x="4646612" y="4799987"/>
          <a:ext cx="4913313" cy="865188"/>
        </p:xfrm>
        <a:graphic>
          <a:graphicData uri="http://schemas.openxmlformats.org/presentationml/2006/ole">
            <mc:AlternateContent xmlns:mc="http://schemas.openxmlformats.org/markup-compatibility/2006">
              <mc:Choice xmlns:v="urn:schemas-microsoft-com:vml" Requires="v">
                <p:oleObj spid="_x0000_s119872" name="Equation" r:id="rId12" imgW="2527200" imgH="444240" progId="Equation.DSMT4">
                  <p:embed/>
                </p:oleObj>
              </mc:Choice>
              <mc:Fallback>
                <p:oleObj name="Equation" r:id="rId12" imgW="2527200" imgH="444240" progId="Equation.DSMT4">
                  <p:embed/>
                  <p:pic>
                    <p:nvPicPr>
                      <p:cNvPr id="0" name=""/>
                      <p:cNvPicPr>
                        <a:picLocks noChangeAspect="1" noChangeArrowheads="1"/>
                      </p:cNvPicPr>
                      <p:nvPr/>
                    </p:nvPicPr>
                    <p:blipFill>
                      <a:blip r:embed="rId13"/>
                      <a:srcRect/>
                      <a:stretch>
                        <a:fillRect/>
                      </a:stretch>
                    </p:blipFill>
                    <p:spPr bwMode="auto">
                      <a:xfrm>
                        <a:off x="4646612" y="4799987"/>
                        <a:ext cx="49133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227012" y="5634335"/>
            <a:ext cx="6172200" cy="461665"/>
          </a:xfrm>
          <a:prstGeom prst="rect">
            <a:avLst/>
          </a:prstGeom>
          <a:noFill/>
        </p:spPr>
        <p:txBody>
          <a:bodyPr wrap="square" rtlCol="0">
            <a:spAutoFit/>
          </a:bodyPr>
          <a:lstStyle/>
          <a:p>
            <a:pPr algn="just"/>
            <a:r>
              <a:rPr lang="en-US" b="1" smtClean="0">
                <a:latin typeface="Arial" pitchFamily="34" charset="0"/>
                <a:cs typeface="Arial" pitchFamily="34" charset="0"/>
              </a:rPr>
              <a:t>Khối hộp ABCD.A’B’C’D’ có chiều cao là </a:t>
            </a:r>
            <a:endParaRPr lang="en-US"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054561054"/>
              </p:ext>
            </p:extLst>
          </p:nvPr>
        </p:nvGraphicFramePr>
        <p:xfrm>
          <a:off x="6287294" y="5576887"/>
          <a:ext cx="2025650" cy="519113"/>
        </p:xfrm>
        <a:graphic>
          <a:graphicData uri="http://schemas.openxmlformats.org/presentationml/2006/ole">
            <mc:AlternateContent xmlns:mc="http://schemas.openxmlformats.org/markup-compatibility/2006">
              <mc:Choice xmlns:v="urn:schemas-microsoft-com:vml" Requires="v">
                <p:oleObj spid="_x0000_s119873" name="Equation" r:id="rId14" imgW="1041120" imgH="266400" progId="Equation.DSMT4">
                  <p:embed/>
                </p:oleObj>
              </mc:Choice>
              <mc:Fallback>
                <p:oleObj name="Equation" r:id="rId14" imgW="1041120" imgH="266400" progId="Equation.DSMT4">
                  <p:embed/>
                  <p:pic>
                    <p:nvPicPr>
                      <p:cNvPr id="0" name=""/>
                      <p:cNvPicPr>
                        <a:picLocks noChangeAspect="1" noChangeArrowheads="1"/>
                      </p:cNvPicPr>
                      <p:nvPr/>
                    </p:nvPicPr>
                    <p:blipFill>
                      <a:blip r:embed="rId15"/>
                      <a:srcRect/>
                      <a:stretch>
                        <a:fillRect/>
                      </a:stretch>
                    </p:blipFill>
                    <p:spPr bwMode="auto">
                      <a:xfrm>
                        <a:off x="6287294" y="5576887"/>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Box 39"/>
          <p:cNvSpPr txBox="1"/>
          <p:nvPr/>
        </p:nvSpPr>
        <p:spPr>
          <a:xfrm>
            <a:off x="227012" y="6172200"/>
            <a:ext cx="4267199" cy="461665"/>
          </a:xfrm>
          <a:prstGeom prst="rect">
            <a:avLst/>
          </a:prstGeom>
          <a:noFill/>
        </p:spPr>
        <p:txBody>
          <a:bodyPr wrap="square" rtlCol="0">
            <a:spAutoFit/>
          </a:bodyPr>
          <a:lstStyle/>
          <a:p>
            <a:pPr algn="just"/>
            <a:r>
              <a:rPr lang="en-US" b="1" smtClean="0">
                <a:latin typeface="Arial" pitchFamily="34" charset="0"/>
                <a:cs typeface="Arial" pitchFamily="34" charset="0"/>
              </a:rPr>
              <a:t>Do đó thể tích khối hộp là :</a:t>
            </a:r>
            <a:endParaRPr lang="en-US" b="1">
              <a:latin typeface="Arial" pitchFamily="34" charset="0"/>
              <a:cs typeface="Arial" pitchFamily="34"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3414417437"/>
              </p:ext>
            </p:extLst>
          </p:nvPr>
        </p:nvGraphicFramePr>
        <p:xfrm>
          <a:off x="4446746" y="6128156"/>
          <a:ext cx="3857466" cy="598964"/>
        </p:xfrm>
        <a:graphic>
          <a:graphicData uri="http://schemas.openxmlformats.org/presentationml/2006/ole">
            <mc:AlternateContent xmlns:mc="http://schemas.openxmlformats.org/markup-compatibility/2006">
              <mc:Choice xmlns:v="urn:schemas-microsoft-com:vml" Requires="v">
                <p:oleObj spid="_x0000_s119874" name="Equation" r:id="rId16" imgW="1803240" imgH="279360" progId="Equation.DSMT4">
                  <p:embed/>
                </p:oleObj>
              </mc:Choice>
              <mc:Fallback>
                <p:oleObj name="Equation" r:id="rId16" imgW="1803240" imgH="279360" progId="Equation.DSMT4">
                  <p:embed/>
                  <p:pic>
                    <p:nvPicPr>
                      <p:cNvPr id="0" name=""/>
                      <p:cNvPicPr>
                        <a:picLocks noChangeAspect="1" noChangeArrowheads="1"/>
                      </p:cNvPicPr>
                      <p:nvPr/>
                    </p:nvPicPr>
                    <p:blipFill>
                      <a:blip r:embed="rId17"/>
                      <a:srcRect/>
                      <a:stretch>
                        <a:fillRect/>
                      </a:stretch>
                    </p:blipFill>
                    <p:spPr bwMode="auto">
                      <a:xfrm>
                        <a:off x="4446746" y="6128156"/>
                        <a:ext cx="3857466" cy="5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36083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6" grpId="0"/>
      <p:bldP spid="3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412" y="23336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695449" y="2773025"/>
            <a:ext cx="4114800" cy="461665"/>
          </a:xfrm>
          <a:prstGeom prst="rect">
            <a:avLst/>
          </a:prstGeom>
          <a:noFill/>
        </p:spPr>
        <p:txBody>
          <a:bodyPr wrap="square" rtlCol="0">
            <a:spAutoFit/>
          </a:bodyPr>
          <a:lstStyle/>
          <a:p>
            <a:pPr algn="just"/>
            <a:r>
              <a:rPr lang="vi-VN" b="1">
                <a:latin typeface="Arial" pitchFamily="34" charset="0"/>
                <a:cs typeface="Arial" pitchFamily="34" charset="0"/>
              </a:rPr>
              <a:t>Diện tích mặt đáy lớn </a:t>
            </a:r>
            <a:r>
              <a:rPr lang="vi-VN" b="1" smtClean="0">
                <a:latin typeface="Arial" pitchFamily="34" charset="0"/>
                <a:cs typeface="Arial" pitchFamily="34" charset="0"/>
              </a:rPr>
              <a:t>là</a:t>
            </a:r>
            <a:r>
              <a:rPr lang="en-US" b="1" smtClean="0">
                <a:latin typeface="Arial" pitchFamily="34" charset="0"/>
                <a:cs typeface="Arial" pitchFamily="34" charset="0"/>
              </a:rPr>
              <a:t> : </a:t>
            </a:r>
            <a:endParaRPr lang="vi-VN" b="1">
              <a:latin typeface="Arial" pitchFamily="34" charset="0"/>
              <a:cs typeface="Arial" pitchFamily="34" charset="0"/>
            </a:endParaRPr>
          </a:p>
        </p:txBody>
      </p:sp>
      <p:grpSp>
        <p:nvGrpSpPr>
          <p:cNvPr id="5" name="Group 4"/>
          <p:cNvGrpSpPr/>
          <p:nvPr/>
        </p:nvGrpSpPr>
        <p:grpSpPr>
          <a:xfrm>
            <a:off x="96870" y="685800"/>
            <a:ext cx="11836473" cy="1569076"/>
            <a:chOff x="96870" y="685800"/>
            <a:chExt cx="11836473" cy="1569076"/>
          </a:xfrm>
        </p:grpSpPr>
        <p:sp>
          <p:nvSpPr>
            <p:cNvPr id="14" name="Rounded Rectangle 13"/>
            <p:cNvSpPr/>
            <p:nvPr/>
          </p:nvSpPr>
          <p:spPr>
            <a:xfrm>
              <a:off x="1979613" y="733426"/>
              <a:ext cx="9953730" cy="14478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809409"/>
              <a:ext cx="9725130"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Một sọt đựng đồ có dạng hình chóp cụt đều (H.7.98). Đáy và miệng sọt là các hình vuông tương ứng có cạnh bằng 60 cm, 30 cm, cạnh bên của sọt dài 50 cm. Tính thể tích của sọt</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70" y="685800"/>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415" y="1103286"/>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609012" y="2362200"/>
            <a:ext cx="3083070" cy="2952018"/>
            <a:chOff x="8724859" y="2362200"/>
            <a:chExt cx="3083070" cy="2952018"/>
          </a:xfrm>
        </p:grpSpPr>
        <p:sp>
          <p:nvSpPr>
            <p:cNvPr id="23" name="TextBox 22"/>
            <p:cNvSpPr txBox="1"/>
            <p:nvPr/>
          </p:nvSpPr>
          <p:spPr>
            <a:xfrm>
              <a:off x="9675812" y="4975664"/>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7.98</a:t>
              </a:r>
              <a:endParaRPr lang="en-US" sz="1600" b="1">
                <a:solidFill>
                  <a:srgbClr val="FF0000"/>
                </a:solidFill>
                <a:latin typeface="Arial" pitchFamily="34" charset="0"/>
                <a:cs typeface="Arial" pitchFamily="34" charset="0"/>
              </a:endParaRPr>
            </a:p>
          </p:txBody>
        </p:sp>
        <p:pic>
          <p:nvPicPr>
            <p:cNvPr id="120834"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724859" y="2362200"/>
              <a:ext cx="3083070" cy="261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6" name="Object 5"/>
          <p:cNvGraphicFramePr>
            <a:graphicFrameLocks noChangeAspect="1"/>
          </p:cNvGraphicFramePr>
          <p:nvPr>
            <p:extLst>
              <p:ext uri="{D42A27DB-BD31-4B8C-83A1-F6EECF244321}">
                <p14:modId xmlns:p14="http://schemas.microsoft.com/office/powerpoint/2010/main" val="2797754152"/>
              </p:ext>
            </p:extLst>
          </p:nvPr>
        </p:nvGraphicFramePr>
        <p:xfrm>
          <a:off x="5522725" y="2743200"/>
          <a:ext cx="1901666" cy="544830"/>
        </p:xfrm>
        <a:graphic>
          <a:graphicData uri="http://schemas.openxmlformats.org/presentationml/2006/ole">
            <mc:AlternateContent xmlns:mc="http://schemas.openxmlformats.org/markup-compatibility/2006">
              <mc:Choice xmlns:v="urn:schemas-microsoft-com:vml" Requires="v">
                <p:oleObj spid="_x0000_s120893" name="Equation" r:id="rId9" imgW="888840" imgH="253800" progId="Equation.DSMT4">
                  <p:embed/>
                </p:oleObj>
              </mc:Choice>
              <mc:Fallback>
                <p:oleObj name="Equation" r:id="rId9" imgW="888840" imgH="253800" progId="Equation.DSMT4">
                  <p:embed/>
                  <p:pic>
                    <p:nvPicPr>
                      <p:cNvPr id="0" name="Object 36"/>
                      <p:cNvPicPr>
                        <a:picLocks noChangeAspect="1" noChangeArrowheads="1"/>
                      </p:cNvPicPr>
                      <p:nvPr/>
                    </p:nvPicPr>
                    <p:blipFill>
                      <a:blip r:embed="rId10"/>
                      <a:srcRect/>
                      <a:stretch>
                        <a:fillRect/>
                      </a:stretch>
                    </p:blipFill>
                    <p:spPr bwMode="auto">
                      <a:xfrm>
                        <a:off x="5522725" y="2743200"/>
                        <a:ext cx="1901666"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695449" y="3458825"/>
            <a:ext cx="4114800" cy="461665"/>
          </a:xfrm>
          <a:prstGeom prst="rect">
            <a:avLst/>
          </a:prstGeom>
          <a:noFill/>
        </p:spPr>
        <p:txBody>
          <a:bodyPr wrap="square" rtlCol="0">
            <a:spAutoFit/>
          </a:bodyPr>
          <a:lstStyle/>
          <a:p>
            <a:pPr algn="just"/>
            <a:r>
              <a:rPr lang="vi-VN" b="1">
                <a:latin typeface="Arial" pitchFamily="34" charset="0"/>
                <a:cs typeface="Arial" pitchFamily="34" charset="0"/>
              </a:rPr>
              <a:t>Diện tích mặt đáy </a:t>
            </a:r>
            <a:r>
              <a:rPr lang="en-US" b="1" smtClean="0">
                <a:latin typeface="Arial" pitchFamily="34" charset="0"/>
                <a:cs typeface="Arial" pitchFamily="34" charset="0"/>
              </a:rPr>
              <a:t>nhỏ</a:t>
            </a:r>
            <a:r>
              <a:rPr lang="vi-VN" b="1" smtClean="0">
                <a:latin typeface="Arial" pitchFamily="34" charset="0"/>
                <a:cs typeface="Arial" pitchFamily="34" charset="0"/>
              </a:rPr>
              <a:t> là</a:t>
            </a:r>
            <a:r>
              <a:rPr lang="en-US" b="1" smtClean="0">
                <a:latin typeface="Arial" pitchFamily="34" charset="0"/>
                <a:cs typeface="Arial" pitchFamily="34" charset="0"/>
              </a:rPr>
              <a:t> : </a:t>
            </a:r>
            <a:endParaRPr lang="vi-VN"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262799656"/>
              </p:ext>
            </p:extLst>
          </p:nvPr>
        </p:nvGraphicFramePr>
        <p:xfrm>
          <a:off x="5657849" y="3417401"/>
          <a:ext cx="1928813" cy="544512"/>
        </p:xfrm>
        <a:graphic>
          <a:graphicData uri="http://schemas.openxmlformats.org/presentationml/2006/ole">
            <mc:AlternateContent xmlns:mc="http://schemas.openxmlformats.org/markup-compatibility/2006">
              <mc:Choice xmlns:v="urn:schemas-microsoft-com:vml" Requires="v">
                <p:oleObj spid="_x0000_s120894" name="Equation" r:id="rId11" imgW="901440" imgH="253800" progId="Equation.DSMT4">
                  <p:embed/>
                </p:oleObj>
              </mc:Choice>
              <mc:Fallback>
                <p:oleObj name="Equation" r:id="rId11" imgW="901440" imgH="253800" progId="Equation.DSMT4">
                  <p:embed/>
                  <p:pic>
                    <p:nvPicPr>
                      <p:cNvPr id="0" name=""/>
                      <p:cNvPicPr>
                        <a:picLocks noChangeAspect="1" noChangeArrowheads="1"/>
                      </p:cNvPicPr>
                      <p:nvPr/>
                    </p:nvPicPr>
                    <p:blipFill>
                      <a:blip r:embed="rId12"/>
                      <a:srcRect/>
                      <a:stretch>
                        <a:fillRect/>
                      </a:stretch>
                    </p:blipFill>
                    <p:spPr bwMode="auto">
                      <a:xfrm>
                        <a:off x="5657849" y="3417401"/>
                        <a:ext cx="192881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1695449" y="4379136"/>
            <a:ext cx="1866900" cy="461665"/>
          </a:xfrm>
          <a:prstGeom prst="rect">
            <a:avLst/>
          </a:prstGeom>
          <a:noFill/>
        </p:spPr>
        <p:txBody>
          <a:bodyPr wrap="square" rtlCol="0">
            <a:spAutoFit/>
          </a:bodyPr>
          <a:lstStyle/>
          <a:p>
            <a:pPr algn="just"/>
            <a:r>
              <a:rPr lang="en-US" b="1" smtClean="0">
                <a:latin typeface="Arial" pitchFamily="34" charset="0"/>
                <a:cs typeface="Arial" pitchFamily="34" charset="0"/>
              </a:rPr>
              <a:t>Chiều cao :</a:t>
            </a:r>
            <a:endParaRPr lang="vi-VN"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596071849"/>
              </p:ext>
            </p:extLst>
          </p:nvPr>
        </p:nvGraphicFramePr>
        <p:xfrm>
          <a:off x="3600449" y="4050962"/>
          <a:ext cx="3803650" cy="1008063"/>
        </p:xfrm>
        <a:graphic>
          <a:graphicData uri="http://schemas.openxmlformats.org/presentationml/2006/ole">
            <mc:AlternateContent xmlns:mc="http://schemas.openxmlformats.org/markup-compatibility/2006">
              <mc:Choice xmlns:v="urn:schemas-microsoft-com:vml" Requires="v">
                <p:oleObj spid="_x0000_s120895" name="Equation" r:id="rId13" imgW="1777680" imgH="469800" progId="Equation.DSMT4">
                  <p:embed/>
                </p:oleObj>
              </mc:Choice>
              <mc:Fallback>
                <p:oleObj name="Equation" r:id="rId13" imgW="1777680" imgH="469800" progId="Equation.DSMT4">
                  <p:embed/>
                  <p:pic>
                    <p:nvPicPr>
                      <p:cNvPr id="0" name=""/>
                      <p:cNvPicPr>
                        <a:picLocks noChangeAspect="1" noChangeArrowheads="1"/>
                      </p:cNvPicPr>
                      <p:nvPr/>
                    </p:nvPicPr>
                    <p:blipFill>
                      <a:blip r:embed="rId14"/>
                      <a:srcRect/>
                      <a:stretch>
                        <a:fillRect/>
                      </a:stretch>
                    </p:blipFill>
                    <p:spPr bwMode="auto">
                      <a:xfrm>
                        <a:off x="3600449" y="4050962"/>
                        <a:ext cx="38036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695449" y="5219221"/>
            <a:ext cx="1866900"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a:t>
            </a:r>
            <a:endParaRPr lang="vi-VN"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361471454"/>
              </p:ext>
            </p:extLst>
          </p:nvPr>
        </p:nvGraphicFramePr>
        <p:xfrm>
          <a:off x="3371849" y="4998700"/>
          <a:ext cx="5160963" cy="898525"/>
        </p:xfrm>
        <a:graphic>
          <a:graphicData uri="http://schemas.openxmlformats.org/presentationml/2006/ole">
            <mc:AlternateContent xmlns:mc="http://schemas.openxmlformats.org/markup-compatibility/2006">
              <mc:Choice xmlns:v="urn:schemas-microsoft-com:vml" Requires="v">
                <p:oleObj spid="_x0000_s120896" name="Equation" r:id="rId15" imgW="2412720" imgH="419040" progId="Equation.DSMT4">
                  <p:embed/>
                </p:oleObj>
              </mc:Choice>
              <mc:Fallback>
                <p:oleObj name="Equation" r:id="rId15" imgW="2412720" imgH="419040" progId="Equation.DSMT4">
                  <p:embed/>
                  <p:pic>
                    <p:nvPicPr>
                      <p:cNvPr id="0" name=""/>
                      <p:cNvPicPr>
                        <a:picLocks noChangeAspect="1" noChangeArrowheads="1"/>
                      </p:cNvPicPr>
                      <p:nvPr/>
                    </p:nvPicPr>
                    <p:blipFill>
                      <a:blip r:embed="rId16"/>
                      <a:srcRect/>
                      <a:stretch>
                        <a:fillRect/>
                      </a:stretch>
                    </p:blipFill>
                    <p:spPr bwMode="auto">
                      <a:xfrm>
                        <a:off x="3371849" y="4998700"/>
                        <a:ext cx="51609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4"/>
          <p:cNvSpPr>
            <a:spLocks noChangeArrowheads="1"/>
          </p:cNvSpPr>
          <p:nvPr/>
        </p:nvSpPr>
        <p:spPr bwMode="gray">
          <a:xfrm>
            <a:off x="6080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9723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80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65792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276783"/>
            <a:ext cx="9752171"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 đáy có cạnh bằng a, cạnh bên bằng b. Tính thể tích của khối chóp đó. Từ đó suy ra thể tích của khối tứ diện đều có cạnh bằng a</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55612" y="2244804"/>
            <a:ext cx="7620000" cy="1107996"/>
          </a:xfrm>
          <a:prstGeom prst="rect">
            <a:avLst/>
          </a:prstGeom>
          <a:noFill/>
        </p:spPr>
        <p:txBody>
          <a:bodyPr wrap="square" rtlCol="0">
            <a:spAutoFit/>
          </a:bodyPr>
          <a:lstStyle/>
          <a:p>
            <a:pPr algn="just"/>
            <a:r>
              <a:rPr lang="vi-VN" sz="2200" b="1">
                <a:latin typeface="Arial" pitchFamily="34" charset="0"/>
                <a:cs typeface="Arial" pitchFamily="34" charset="0"/>
              </a:rPr>
              <a:t>Vì hình chóp S.ABC đều, gọi G là hình chiếu của S trên (ABC) nên G là tâm của đáy ABC là tam giác đều do đó G cũng là trọng tâm hay trực tâm của tam giác ABC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6" name="TextBox 15"/>
          <p:cNvSpPr txBox="1"/>
          <p:nvPr/>
        </p:nvSpPr>
        <p:spPr>
          <a:xfrm>
            <a:off x="623749" y="4547976"/>
            <a:ext cx="5394463" cy="461665"/>
          </a:xfrm>
          <a:prstGeom prst="rect">
            <a:avLst/>
          </a:prstGeom>
          <a:noFill/>
        </p:spPr>
        <p:txBody>
          <a:bodyPr wrap="square" rtlCol="0">
            <a:spAutoFit/>
          </a:bodyPr>
          <a:lstStyle/>
          <a:p>
            <a:pPr algn="just"/>
            <a:r>
              <a:rPr lang="en-US" b="1">
                <a:latin typeface="Arial" pitchFamily="34" charset="0"/>
                <a:cs typeface="Arial" pitchFamily="34" charset="0"/>
              </a:rPr>
              <a:t>Xét tam giác SAG vuông tại G </a:t>
            </a:r>
            <a:r>
              <a:rPr lang="en-US" b="1" smtClean="0">
                <a:latin typeface="Arial" pitchFamily="34" charset="0"/>
                <a:cs typeface="Arial" pitchFamily="34" charset="0"/>
              </a:rPr>
              <a:t>có</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324439689"/>
              </p:ext>
            </p:extLst>
          </p:nvPr>
        </p:nvGraphicFramePr>
        <p:xfrm>
          <a:off x="1293812" y="3810000"/>
          <a:ext cx="1255568" cy="787190"/>
        </p:xfrm>
        <a:graphic>
          <a:graphicData uri="http://schemas.openxmlformats.org/presentationml/2006/ole">
            <mc:AlternateContent xmlns:mc="http://schemas.openxmlformats.org/markup-compatibility/2006">
              <mc:Choice xmlns:v="urn:schemas-microsoft-com:vml" Requires="v">
                <p:oleObj spid="_x0000_s70929" name="Equation" r:id="rId6" imgW="711000" imgH="444240" progId="Equation.DSMT4">
                  <p:embed/>
                </p:oleObj>
              </mc:Choice>
              <mc:Fallback>
                <p:oleObj name="Equation" r:id="rId6" imgW="711000" imgH="444240" progId="Equation.DSMT4">
                  <p:embed/>
                  <p:pic>
                    <p:nvPicPr>
                      <p:cNvPr id="0" name=""/>
                      <p:cNvPicPr>
                        <a:picLocks noChangeAspect="1" noChangeArrowheads="1"/>
                      </p:cNvPicPr>
                      <p:nvPr/>
                    </p:nvPicPr>
                    <p:blipFill>
                      <a:blip r:embed="rId7"/>
                      <a:srcRect/>
                      <a:stretch>
                        <a:fillRect/>
                      </a:stretch>
                    </p:blipFill>
                    <p:spPr bwMode="auto">
                      <a:xfrm>
                        <a:off x="1293812" y="3810000"/>
                        <a:ext cx="1255568" cy="7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845" name="Picture 18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2354" y="1828800"/>
            <a:ext cx="3279458" cy="362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55612" y="3362325"/>
            <a:ext cx="7620000" cy="430887"/>
          </a:xfrm>
          <a:prstGeom prst="rect">
            <a:avLst/>
          </a:prstGeom>
          <a:noFill/>
        </p:spPr>
        <p:txBody>
          <a:bodyPr wrap="square" rtlCol="0">
            <a:spAutoFit/>
          </a:bodyPr>
          <a:lstStyle/>
          <a:p>
            <a:pPr algn="just"/>
            <a:r>
              <a:rPr lang="vi-VN" sz="2200" b="1">
                <a:latin typeface="Arial" pitchFamily="34" charset="0"/>
                <a:cs typeface="Arial" pitchFamily="34" charset="0"/>
              </a:rPr>
              <a:t>Gọi AG cắt BC tại </a:t>
            </a:r>
            <a:r>
              <a:rPr lang="vi-VN" sz="2200" b="1" smtClean="0">
                <a:latin typeface="Arial" pitchFamily="34" charset="0"/>
                <a:cs typeface="Arial" pitchFamily="34" charset="0"/>
              </a:rPr>
              <a:t>D</a:t>
            </a:r>
            <a:r>
              <a:rPr lang="en-US" sz="2200" b="1" smtClean="0">
                <a:latin typeface="Arial" pitchFamily="34" charset="0"/>
                <a:cs typeface="Arial" pitchFamily="34" charset="0"/>
              </a:rPr>
              <a:t>. </a:t>
            </a:r>
            <a:r>
              <a:rPr lang="vi-VN" sz="2200" b="1">
                <a:latin typeface="Arial" pitchFamily="34" charset="0"/>
                <a:cs typeface="Arial" pitchFamily="34" charset="0"/>
              </a:rPr>
              <a:t>Tam giác ABC đều cạnh a nên </a:t>
            </a:r>
          </a:p>
        </p:txBody>
      </p:sp>
      <p:graphicFrame>
        <p:nvGraphicFramePr>
          <p:cNvPr id="20" name="Object 19"/>
          <p:cNvGraphicFramePr>
            <a:graphicFrameLocks noChangeAspect="1"/>
          </p:cNvGraphicFramePr>
          <p:nvPr>
            <p:extLst>
              <p:ext uri="{D42A27DB-BD31-4B8C-83A1-F6EECF244321}">
                <p14:modId xmlns:p14="http://schemas.microsoft.com/office/powerpoint/2010/main" val="467057076"/>
              </p:ext>
            </p:extLst>
          </p:nvPr>
        </p:nvGraphicFramePr>
        <p:xfrm>
          <a:off x="2937164" y="3755112"/>
          <a:ext cx="2622261" cy="787977"/>
        </p:xfrm>
        <a:graphic>
          <a:graphicData uri="http://schemas.openxmlformats.org/presentationml/2006/ole">
            <mc:AlternateContent xmlns:mc="http://schemas.openxmlformats.org/markup-compatibility/2006">
              <mc:Choice xmlns:v="urn:schemas-microsoft-com:vml" Requires="v">
                <p:oleObj spid="_x0000_s70930" name="Equation" r:id="rId9" imgW="1485720" imgH="444240" progId="Equation.DSMT4">
                  <p:embed/>
                </p:oleObj>
              </mc:Choice>
              <mc:Fallback>
                <p:oleObj name="Equation" r:id="rId9" imgW="1485720" imgH="444240" progId="Equation.DSMT4">
                  <p:embed/>
                  <p:pic>
                    <p:nvPicPr>
                      <p:cNvPr id="0" name=""/>
                      <p:cNvPicPr>
                        <a:picLocks noChangeAspect="1" noChangeArrowheads="1"/>
                      </p:cNvPicPr>
                      <p:nvPr/>
                    </p:nvPicPr>
                    <p:blipFill>
                      <a:blip r:embed="rId10"/>
                      <a:srcRect/>
                      <a:stretch>
                        <a:fillRect/>
                      </a:stretch>
                    </p:blipFill>
                    <p:spPr bwMode="auto">
                      <a:xfrm>
                        <a:off x="2937164" y="3755112"/>
                        <a:ext cx="2622261" cy="7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711766992"/>
              </p:ext>
            </p:extLst>
          </p:nvPr>
        </p:nvGraphicFramePr>
        <p:xfrm>
          <a:off x="5561012" y="4343400"/>
          <a:ext cx="3293341" cy="832715"/>
        </p:xfrm>
        <a:graphic>
          <a:graphicData uri="http://schemas.openxmlformats.org/presentationml/2006/ole">
            <mc:AlternateContent xmlns:mc="http://schemas.openxmlformats.org/markup-compatibility/2006">
              <mc:Choice xmlns:v="urn:schemas-microsoft-com:vml" Requires="v">
                <p:oleObj spid="_x0000_s70931" name="Equation" r:id="rId11" imgW="1866600" imgH="469800" progId="Equation.DSMT4">
                  <p:embed/>
                </p:oleObj>
              </mc:Choice>
              <mc:Fallback>
                <p:oleObj name="Equation" r:id="rId11" imgW="1866600" imgH="469800" progId="Equation.DSMT4">
                  <p:embed/>
                  <p:pic>
                    <p:nvPicPr>
                      <p:cNvPr id="0" name=""/>
                      <p:cNvPicPr>
                        <a:picLocks noChangeAspect="1" noChangeArrowheads="1"/>
                      </p:cNvPicPr>
                      <p:nvPr/>
                    </p:nvPicPr>
                    <p:blipFill>
                      <a:blip r:embed="rId12"/>
                      <a:srcRect/>
                      <a:stretch>
                        <a:fillRect/>
                      </a:stretch>
                    </p:blipFill>
                    <p:spPr bwMode="auto">
                      <a:xfrm>
                        <a:off x="5561012" y="4343400"/>
                        <a:ext cx="3293341" cy="8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623749" y="5257800"/>
            <a:ext cx="3489464"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khối chóp :</a:t>
            </a:r>
            <a:endParaRPr lang="en-US"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514697025"/>
              </p:ext>
            </p:extLst>
          </p:nvPr>
        </p:nvGraphicFramePr>
        <p:xfrm>
          <a:off x="3732212" y="5043769"/>
          <a:ext cx="2084388" cy="744537"/>
        </p:xfrm>
        <a:graphic>
          <a:graphicData uri="http://schemas.openxmlformats.org/presentationml/2006/ole">
            <mc:AlternateContent xmlns:mc="http://schemas.openxmlformats.org/markup-compatibility/2006">
              <mc:Choice xmlns:v="urn:schemas-microsoft-com:vml" Requires="v">
                <p:oleObj spid="_x0000_s70932" name="Equation" r:id="rId13" imgW="1180800" imgH="419040" progId="Equation.DSMT4">
                  <p:embed/>
                </p:oleObj>
              </mc:Choice>
              <mc:Fallback>
                <p:oleObj name="Equation" r:id="rId13" imgW="1180800" imgH="419040" progId="Equation.DSMT4">
                  <p:embed/>
                  <p:pic>
                    <p:nvPicPr>
                      <p:cNvPr id="0" name=""/>
                      <p:cNvPicPr>
                        <a:picLocks noChangeAspect="1" noChangeArrowheads="1"/>
                      </p:cNvPicPr>
                      <p:nvPr/>
                    </p:nvPicPr>
                    <p:blipFill>
                      <a:blip r:embed="rId14"/>
                      <a:srcRect/>
                      <a:stretch>
                        <a:fillRect/>
                      </a:stretch>
                    </p:blipFill>
                    <p:spPr bwMode="auto">
                      <a:xfrm>
                        <a:off x="3732212" y="5043769"/>
                        <a:ext cx="208438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32377558"/>
              </p:ext>
            </p:extLst>
          </p:nvPr>
        </p:nvGraphicFramePr>
        <p:xfrm>
          <a:off x="5865812" y="5036935"/>
          <a:ext cx="2107045" cy="834159"/>
        </p:xfrm>
        <a:graphic>
          <a:graphicData uri="http://schemas.openxmlformats.org/presentationml/2006/ole">
            <mc:AlternateContent xmlns:mc="http://schemas.openxmlformats.org/markup-compatibility/2006">
              <mc:Choice xmlns:v="urn:schemas-microsoft-com:vml" Requires="v">
                <p:oleObj spid="_x0000_s70933" name="Equation" r:id="rId15" imgW="1193760" imgH="469800" progId="Equation.DSMT4">
                  <p:embed/>
                </p:oleObj>
              </mc:Choice>
              <mc:Fallback>
                <p:oleObj name="Equation" r:id="rId15" imgW="1193760" imgH="469800" progId="Equation.DSMT4">
                  <p:embed/>
                  <p:pic>
                    <p:nvPicPr>
                      <p:cNvPr id="0" name=""/>
                      <p:cNvPicPr>
                        <a:picLocks noChangeAspect="1" noChangeArrowheads="1"/>
                      </p:cNvPicPr>
                      <p:nvPr/>
                    </p:nvPicPr>
                    <p:blipFill>
                      <a:blip r:embed="rId16"/>
                      <a:srcRect/>
                      <a:stretch>
                        <a:fillRect/>
                      </a:stretch>
                    </p:blipFill>
                    <p:spPr bwMode="auto">
                      <a:xfrm>
                        <a:off x="5865812" y="5036935"/>
                        <a:ext cx="2107045" cy="83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623749" y="6096000"/>
            <a:ext cx="4937264"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khối tứ diện cạnh a là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662561352"/>
              </p:ext>
            </p:extLst>
          </p:nvPr>
        </p:nvGraphicFramePr>
        <p:xfrm>
          <a:off x="5446712" y="5864225"/>
          <a:ext cx="3575050" cy="917575"/>
        </p:xfrm>
        <a:graphic>
          <a:graphicData uri="http://schemas.openxmlformats.org/presentationml/2006/ole">
            <mc:AlternateContent xmlns:mc="http://schemas.openxmlformats.org/markup-compatibility/2006">
              <mc:Choice xmlns:v="urn:schemas-microsoft-com:vml" Requires="v">
                <p:oleObj spid="_x0000_s70934" name="Equation" r:id="rId17" imgW="1841400" imgH="469800" progId="Equation.DSMT4">
                  <p:embed/>
                </p:oleObj>
              </mc:Choice>
              <mc:Fallback>
                <p:oleObj name="Equation" r:id="rId17" imgW="1841400" imgH="469800" progId="Equation.DSMT4">
                  <p:embed/>
                  <p:pic>
                    <p:nvPicPr>
                      <p:cNvPr id="0" name=""/>
                      <p:cNvPicPr>
                        <a:picLocks noChangeAspect="1" noChangeArrowheads="1"/>
                      </p:cNvPicPr>
                      <p:nvPr/>
                    </p:nvPicPr>
                    <p:blipFill>
                      <a:blip r:embed="rId18"/>
                      <a:srcRect/>
                      <a:stretch>
                        <a:fillRect/>
                      </a:stretch>
                    </p:blipFill>
                    <p:spPr bwMode="auto">
                      <a:xfrm>
                        <a:off x="5446712" y="5864225"/>
                        <a:ext cx="35750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7996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845"/>
                                        </p:tgtEl>
                                        <p:attrNameLst>
                                          <p:attrName>style.visibility</p:attrName>
                                        </p:attrNameLst>
                                      </p:cBhvr>
                                      <p:to>
                                        <p:strVal val="visible"/>
                                      </p:to>
                                    </p:set>
                                    <p:animEffect transition="in" filter="wipe(left)">
                                      <p:cBhvr>
                                        <p:cTn id="7" dur="500"/>
                                        <p:tgtEl>
                                          <p:spTgt spid="708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9" grpId="0"/>
      <p:bldP spid="2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65792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276783"/>
                <a:ext cx="9906001" cy="1336819"/>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khối lăng trụ đứng ABC.A'B'C' có AA' = 5 cm, AB = 6 cm, BC = 2</a:t>
                </a:r>
                <a:r>
                  <a:rPr lang="en-US" sz="2600" b="1" smtClean="0">
                    <a:latin typeface="Arial" pitchFamily="34" charset="0"/>
                    <a:cs typeface="Arial" pitchFamily="34" charset="0"/>
                  </a:rPr>
                  <a:t>cm ,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𝑨𝑩𝑪</m:t>
                        </m:r>
                      </m:e>
                    </m:acc>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𝟏𝟓𝟎</m:t>
                        </m:r>
                      </m:e>
                      <m:sup>
                        <m:r>
                          <a:rPr lang="en-US" sz="2600" b="1" i="1" smtClean="0">
                            <a:latin typeface="Cambria Math"/>
                            <a:cs typeface="Arial" pitchFamily="34" charset="0"/>
                          </a:rPr>
                          <m:t>𝟎</m:t>
                        </m:r>
                      </m:sup>
                    </m:sSup>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Tính thể tích của khối lăng trụ.</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276783"/>
                <a:ext cx="9906001" cy="1336819"/>
              </a:xfrm>
              <a:prstGeom prst="rect">
                <a:avLst/>
              </a:prstGeom>
              <a:blipFill rotWithShape="1">
                <a:blip r:embed="rId4"/>
                <a:stretch>
                  <a:fillRect l="-800" t="-2727" r="-1108" b="-9091"/>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99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893762" y="2598319"/>
            <a:ext cx="3657600" cy="430887"/>
          </a:xfrm>
          <a:prstGeom prst="rect">
            <a:avLst/>
          </a:prstGeom>
          <a:noFill/>
        </p:spPr>
        <p:txBody>
          <a:bodyPr wrap="square" rtlCol="0">
            <a:spAutoFit/>
          </a:bodyPr>
          <a:lstStyle/>
          <a:p>
            <a:pPr algn="just"/>
            <a:r>
              <a:rPr lang="en-US" sz="2200" b="1" smtClean="0">
                <a:latin typeface="Arial" pitchFamily="34" charset="0"/>
                <a:cs typeface="Arial" pitchFamily="34" charset="0"/>
              </a:rPr>
              <a:t>Diện tích tam giác ABC :</a:t>
            </a:r>
            <a:endParaRPr lang="vi-VN" sz="2200"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210966906"/>
              </p:ext>
            </p:extLst>
          </p:nvPr>
        </p:nvGraphicFramePr>
        <p:xfrm>
          <a:off x="4485957" y="2405140"/>
          <a:ext cx="2685733" cy="817245"/>
        </p:xfrm>
        <a:graphic>
          <a:graphicData uri="http://schemas.openxmlformats.org/presentationml/2006/ole">
            <mc:AlternateContent xmlns:mc="http://schemas.openxmlformats.org/markup-compatibility/2006">
              <mc:Choice xmlns:v="urn:schemas-microsoft-com:vml" Requires="v">
                <p:oleObj spid="_x0000_s122920" name="Equation" r:id="rId7" imgW="1384200" imgH="419040" progId="Equation.DSMT4">
                  <p:embed/>
                </p:oleObj>
              </mc:Choice>
              <mc:Fallback>
                <p:oleObj name="Equation" r:id="rId7" imgW="1384200" imgH="419040" progId="Equation.DSMT4">
                  <p:embed/>
                  <p:pic>
                    <p:nvPicPr>
                      <p:cNvPr id="0" name=""/>
                      <p:cNvPicPr>
                        <a:picLocks noChangeAspect="1" noChangeArrowheads="1"/>
                      </p:cNvPicPr>
                      <p:nvPr/>
                    </p:nvPicPr>
                    <p:blipFill>
                      <a:blip r:embed="rId8"/>
                      <a:srcRect/>
                      <a:stretch>
                        <a:fillRect/>
                      </a:stretch>
                    </p:blipFill>
                    <p:spPr bwMode="auto">
                      <a:xfrm>
                        <a:off x="4485957" y="2405140"/>
                        <a:ext cx="2685733" cy="81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893762" y="4196556"/>
            <a:ext cx="3371850" cy="430887"/>
          </a:xfrm>
          <a:prstGeom prst="rect">
            <a:avLst/>
          </a:prstGeom>
          <a:noFill/>
        </p:spPr>
        <p:txBody>
          <a:bodyPr wrap="square" rtlCol="0">
            <a:spAutoFit/>
          </a:bodyPr>
          <a:lstStyle/>
          <a:p>
            <a:pPr algn="just"/>
            <a:r>
              <a:rPr lang="en-US" sz="2200" b="1" smtClean="0">
                <a:latin typeface="Arial" pitchFamily="34" charset="0"/>
                <a:cs typeface="Arial" pitchFamily="34" charset="0"/>
              </a:rPr>
              <a:t>Thể tích khối lăng trụ :</a:t>
            </a:r>
            <a:endParaRPr lang="vi-VN" sz="2200" b="1">
              <a:latin typeface="Arial" pitchFamily="34" charset="0"/>
              <a:cs typeface="Arial" pitchFamily="34" charset="0"/>
            </a:endParaRPr>
          </a:p>
        </p:txBody>
      </p:sp>
      <p:pic>
        <p:nvPicPr>
          <p:cNvPr id="12288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0412" y="1820405"/>
            <a:ext cx="315277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1301518949"/>
              </p:ext>
            </p:extLst>
          </p:nvPr>
        </p:nvGraphicFramePr>
        <p:xfrm>
          <a:off x="4693284" y="3092609"/>
          <a:ext cx="3153728" cy="817245"/>
        </p:xfrm>
        <a:graphic>
          <a:graphicData uri="http://schemas.openxmlformats.org/presentationml/2006/ole">
            <mc:AlternateContent xmlns:mc="http://schemas.openxmlformats.org/markup-compatibility/2006">
              <mc:Choice xmlns:v="urn:schemas-microsoft-com:vml" Requires="v">
                <p:oleObj spid="_x0000_s122921" name="Equation" r:id="rId10" imgW="1625400" imgH="419040" progId="Equation.DSMT4">
                  <p:embed/>
                </p:oleObj>
              </mc:Choice>
              <mc:Fallback>
                <p:oleObj name="Equation" r:id="rId10" imgW="1625400" imgH="419040" progId="Equation.DSMT4">
                  <p:embed/>
                  <p:pic>
                    <p:nvPicPr>
                      <p:cNvPr id="0" name=""/>
                      <p:cNvPicPr>
                        <a:picLocks noChangeAspect="1" noChangeArrowheads="1"/>
                      </p:cNvPicPr>
                      <p:nvPr/>
                    </p:nvPicPr>
                    <p:blipFill>
                      <a:blip r:embed="rId11"/>
                      <a:srcRect/>
                      <a:stretch>
                        <a:fillRect/>
                      </a:stretch>
                    </p:blipFill>
                    <p:spPr bwMode="auto">
                      <a:xfrm>
                        <a:off x="4693284" y="3092609"/>
                        <a:ext cx="3153728" cy="81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67197096"/>
              </p:ext>
            </p:extLst>
          </p:nvPr>
        </p:nvGraphicFramePr>
        <p:xfrm>
          <a:off x="4211637" y="4176712"/>
          <a:ext cx="3178175" cy="471488"/>
        </p:xfrm>
        <a:graphic>
          <a:graphicData uri="http://schemas.openxmlformats.org/presentationml/2006/ole">
            <mc:AlternateContent xmlns:mc="http://schemas.openxmlformats.org/markup-compatibility/2006">
              <mc:Choice xmlns:v="urn:schemas-microsoft-com:vml" Requires="v">
                <p:oleObj spid="_x0000_s122922" name="Equation" r:id="rId12" imgW="1638000" imgH="241200" progId="Equation.DSMT4">
                  <p:embed/>
                </p:oleObj>
              </mc:Choice>
              <mc:Fallback>
                <p:oleObj name="Equation" r:id="rId12" imgW="1638000" imgH="241200" progId="Equation.DSMT4">
                  <p:embed/>
                  <p:pic>
                    <p:nvPicPr>
                      <p:cNvPr id="0" name=""/>
                      <p:cNvPicPr>
                        <a:picLocks noChangeAspect="1" noChangeArrowheads="1"/>
                      </p:cNvPicPr>
                      <p:nvPr/>
                    </p:nvPicPr>
                    <p:blipFill>
                      <a:blip r:embed="rId13"/>
                      <a:srcRect/>
                      <a:stretch>
                        <a:fillRect/>
                      </a:stretch>
                    </p:blipFill>
                    <p:spPr bwMode="auto">
                      <a:xfrm>
                        <a:off x="4211637" y="4176712"/>
                        <a:ext cx="31781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034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wipe(left)">
                                      <p:cBhvr>
                                        <p:cTn id="7" dur="500"/>
                                        <p:tgtEl>
                                          <p:spTgt spid="1228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178117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S.ABCD, đáy có cạnh 6 cm. Tính thể tích của khối chóp đó trong các trường hợp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vi-VN" sz="2600" b="1" smtClean="0">
                <a:latin typeface="Arial" pitchFamily="34" charset="0"/>
                <a:cs typeface="Arial" pitchFamily="34" charset="0"/>
              </a:rPr>
              <a:t>Cạnh </a:t>
            </a:r>
            <a:r>
              <a:rPr lang="vi-VN" sz="2600" b="1">
                <a:latin typeface="Arial" pitchFamily="34" charset="0"/>
                <a:cs typeface="Arial" pitchFamily="34" charset="0"/>
              </a:rPr>
              <a:t>bên tạo với mặt đáy một góc bằng </a:t>
            </a:r>
            <a:r>
              <a:rPr lang="en-US" sz="2600" b="1" smtClean="0">
                <a:latin typeface="Arial" pitchFamily="34" charset="0"/>
                <a:cs typeface="Arial" pitchFamily="34" charset="0"/>
              </a:rPr>
              <a:t>60</a:t>
            </a:r>
            <a:r>
              <a:rPr lang="en-US" sz="2600" b="1" baseline="30000" smtClean="0">
                <a:latin typeface="Arial" pitchFamily="34" charset="0"/>
                <a:cs typeface="Arial" pitchFamily="34" charset="0"/>
              </a:rPr>
              <a:t>0</a:t>
            </a:r>
            <a:endParaRPr lang="en-US" sz="2600" b="1" smtClean="0">
              <a:latin typeface="Arial" pitchFamily="34" charset="0"/>
              <a:cs typeface="Arial" pitchFamily="34" charset="0"/>
            </a:endParaRPr>
          </a:p>
          <a:p>
            <a:pPr marL="514350" indent="-514350">
              <a:buAutoNum type="alphaLcParenR"/>
            </a:pPr>
            <a:r>
              <a:rPr lang="vi-VN" sz="2600" b="1">
                <a:latin typeface="Arial" pitchFamily="34" charset="0"/>
                <a:cs typeface="Arial" pitchFamily="34" charset="0"/>
              </a:rPr>
              <a:t>Mặt bên tạo với mặt đáy một góc </a:t>
            </a:r>
            <a:r>
              <a:rPr lang="vi-VN" sz="2600" b="1" smtClean="0">
                <a:latin typeface="Arial" pitchFamily="34" charset="0"/>
                <a:cs typeface="Arial" pitchFamily="34" charset="0"/>
              </a:rPr>
              <a:t>bằng</a:t>
            </a:r>
            <a:r>
              <a:rPr lang="en-US" sz="2600" b="1" smtClean="0">
                <a:latin typeface="Arial" pitchFamily="34" charset="0"/>
                <a:cs typeface="Arial" pitchFamily="34" charset="0"/>
              </a:rPr>
              <a:t> 45</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893762" y="2438400"/>
                <a:ext cx="7410450" cy="769441"/>
              </a:xfrm>
              <a:prstGeom prst="rect">
                <a:avLst/>
              </a:prstGeom>
              <a:noFill/>
            </p:spPr>
            <p:txBody>
              <a:bodyPr wrap="square" rtlCol="0">
                <a:spAutoFit/>
              </a:bodyPr>
              <a:lstStyle/>
              <a:p>
                <a:pPr algn="just"/>
                <a:r>
                  <a:rPr lang="en-US" sz="2200" b="1" smtClean="0">
                    <a:latin typeface="Arial" pitchFamily="34" charset="0"/>
                    <a:cs typeface="Arial" pitchFamily="34" charset="0"/>
                  </a:rPr>
                  <a:t>a) Gọi O là giao điểm của AC và BD . Do S.ABCD là chóp đều nên SO</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(ABCD)</a:t>
                </a:r>
                <a:endParaRPr lang="vi-VN" sz="2200"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93762" y="2438400"/>
                <a:ext cx="7410450" cy="769441"/>
              </a:xfrm>
              <a:prstGeom prst="rect">
                <a:avLst/>
              </a:prstGeom>
              <a:blipFill rotWithShape="1">
                <a:blip r:embed="rId6"/>
                <a:stretch>
                  <a:fillRect l="-1070" t="-3968" r="-1070" b="-15873"/>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1453559514"/>
              </p:ext>
            </p:extLst>
          </p:nvPr>
        </p:nvGraphicFramePr>
        <p:xfrm>
          <a:off x="2430462" y="4343400"/>
          <a:ext cx="4337050" cy="520700"/>
        </p:xfrm>
        <a:graphic>
          <a:graphicData uri="http://schemas.openxmlformats.org/presentationml/2006/ole">
            <mc:AlternateContent xmlns:mc="http://schemas.openxmlformats.org/markup-compatibility/2006">
              <mc:Choice xmlns:v="urn:schemas-microsoft-com:vml" Requires="v">
                <p:oleObj spid="_x0000_s123945" name="Equation" r:id="rId7" imgW="2234880" imgH="266400" progId="Equation.DSMT4">
                  <p:embed/>
                </p:oleObj>
              </mc:Choice>
              <mc:Fallback>
                <p:oleObj name="Equation" r:id="rId7" imgW="2234880" imgH="266400" progId="Equation.DSMT4">
                  <p:embed/>
                  <p:pic>
                    <p:nvPicPr>
                      <p:cNvPr id="0" name=""/>
                      <p:cNvPicPr>
                        <a:picLocks noChangeAspect="1" noChangeArrowheads="1"/>
                      </p:cNvPicPr>
                      <p:nvPr/>
                    </p:nvPicPr>
                    <p:blipFill>
                      <a:blip r:embed="rId8"/>
                      <a:srcRect/>
                      <a:stretch>
                        <a:fillRect/>
                      </a:stretch>
                    </p:blipFill>
                    <p:spPr bwMode="auto">
                      <a:xfrm>
                        <a:off x="2430462" y="4343400"/>
                        <a:ext cx="43370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893762" y="3207841"/>
            <a:ext cx="7410450" cy="430887"/>
          </a:xfrm>
          <a:prstGeom prst="rect">
            <a:avLst/>
          </a:prstGeom>
          <a:noFill/>
        </p:spPr>
        <p:txBody>
          <a:bodyPr wrap="square" rtlCol="0">
            <a:spAutoFit/>
          </a:bodyPr>
          <a:lstStyle/>
          <a:p>
            <a:pPr algn="just"/>
            <a:r>
              <a:rPr lang="en-US" sz="2200" b="1" smtClean="0">
                <a:latin typeface="Arial" pitchFamily="34" charset="0"/>
                <a:cs typeface="Arial" pitchFamily="34" charset="0"/>
              </a:rPr>
              <a:t>⇒ O </a:t>
            </a:r>
            <a:r>
              <a:rPr lang="en-US" sz="2200" b="1">
                <a:latin typeface="Arial" pitchFamily="34" charset="0"/>
                <a:cs typeface="Arial" pitchFamily="34" charset="0"/>
              </a:rPr>
              <a:t>là hình chiếu của S trên (</a:t>
            </a:r>
            <a:r>
              <a:rPr lang="en-US" sz="2200" b="1" smtClean="0">
                <a:latin typeface="Arial" pitchFamily="34" charset="0"/>
                <a:cs typeface="Arial" pitchFamily="34" charset="0"/>
              </a:rPr>
              <a:t>ABCD) </a:t>
            </a:r>
            <a:endParaRPr lang="en-US" sz="2200" b="1">
              <a:latin typeface="Arial" pitchFamily="34" charset="0"/>
              <a:cs typeface="Arial" pitchFamily="34" charset="0"/>
            </a:endParaRPr>
          </a:p>
        </p:txBody>
      </p:sp>
      <p:sp>
        <p:nvSpPr>
          <p:cNvPr id="16" name="TextBox 15"/>
          <p:cNvSpPr txBox="1"/>
          <p:nvPr/>
        </p:nvSpPr>
        <p:spPr>
          <a:xfrm>
            <a:off x="893762" y="3657956"/>
            <a:ext cx="7410450" cy="769441"/>
          </a:xfrm>
          <a:prstGeom prst="rect">
            <a:avLst/>
          </a:prstGeom>
          <a:noFill/>
        </p:spPr>
        <p:txBody>
          <a:bodyPr wrap="square" rtlCol="0">
            <a:spAutoFit/>
          </a:bodyPr>
          <a:lstStyle/>
          <a:p>
            <a:pPr algn="just"/>
            <a:r>
              <a:rPr lang="en-US" sz="2200" b="1">
                <a:latin typeface="Arial" pitchFamily="34" charset="0"/>
                <a:cs typeface="Arial" pitchFamily="34" charset="0"/>
              </a:rPr>
              <a:t>C là hình chiếu của C trên (ABCD) </a:t>
            </a:r>
            <a:r>
              <a:rPr lang="en-US" sz="2200" b="1" smtClean="0">
                <a:latin typeface="Arial" pitchFamily="34" charset="0"/>
                <a:cs typeface="Arial" pitchFamily="34" charset="0"/>
              </a:rPr>
              <a:t>⇒ OC </a:t>
            </a:r>
            <a:r>
              <a:rPr lang="en-US" sz="2200" b="1">
                <a:latin typeface="Arial" pitchFamily="34" charset="0"/>
                <a:cs typeface="Arial" pitchFamily="34" charset="0"/>
              </a:rPr>
              <a:t>là hình chiếu của SC trên (ABCD</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893762" y="4869003"/>
                <a:ext cx="7029450" cy="459869"/>
              </a:xfrm>
              <a:prstGeom prst="rect">
                <a:avLst/>
              </a:prstGeom>
              <a:noFill/>
            </p:spPr>
            <p:txBody>
              <a:bodyPr wrap="square" rtlCol="0">
                <a:spAutoFit/>
              </a:bodyPr>
              <a:lstStyle/>
              <a:p>
                <a:pPr algn="just"/>
                <a:r>
                  <a:rPr lang="en-US" sz="2200" b="1" smtClean="0">
                    <a:latin typeface="Arial" pitchFamily="34" charset="0"/>
                    <a:cs typeface="Arial" pitchFamily="34" charset="0"/>
                  </a:rPr>
                  <a:t>C</a:t>
                </a:r>
                <a:r>
                  <a:rPr lang="vi-VN" sz="2200" b="1" smtClean="0">
                    <a:latin typeface="Arial" pitchFamily="34" charset="0"/>
                    <a:cs typeface="Arial" pitchFamily="34" charset="0"/>
                  </a:rPr>
                  <a:t>ạnh </a:t>
                </a:r>
                <a:r>
                  <a:rPr lang="vi-VN" sz="2200" b="1">
                    <a:latin typeface="Arial" pitchFamily="34" charset="0"/>
                    <a:cs typeface="Arial" pitchFamily="34" charset="0"/>
                  </a:rPr>
                  <a:t>bên tạo với mặt đáy một </a:t>
                </a:r>
                <a:r>
                  <a:rPr lang="vi-VN" sz="2200" b="1" smtClean="0">
                    <a:latin typeface="Arial" pitchFamily="34" charset="0"/>
                    <a:cs typeface="Arial" pitchFamily="34" charset="0"/>
                  </a:rPr>
                  <a:t>góc</a:t>
                </a:r>
                <a:r>
                  <a:rPr lang="en-US" sz="2200" b="1" smtClean="0">
                    <a:latin typeface="Arial" pitchFamily="34" charset="0"/>
                    <a:cs typeface="Arial" pitchFamily="34" charset="0"/>
                  </a:rPr>
                  <a:t> :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𝑺𝑪𝑶</m:t>
                        </m:r>
                      </m:e>
                    </m:acc>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𝟔𝟎</m:t>
                        </m:r>
                      </m:e>
                      <m:sup>
                        <m:r>
                          <a:rPr lang="en-US" sz="2200" b="1" i="1" smtClean="0">
                            <a:latin typeface="Cambria Math"/>
                            <a:cs typeface="Arial" pitchFamily="34" charset="0"/>
                          </a:rPr>
                          <m:t>𝟎</m:t>
                        </m:r>
                      </m:sup>
                    </m:sSup>
                  </m:oMath>
                </a14:m>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93762" y="4869003"/>
                <a:ext cx="7029450" cy="459869"/>
              </a:xfrm>
              <a:prstGeom prst="rect">
                <a:avLst/>
              </a:prstGeom>
              <a:blipFill rotWithShape="1">
                <a:blip r:embed="rId9"/>
                <a:stretch>
                  <a:fillRect l="-1127" t="-5333" r="-347" b="-22667"/>
                </a:stretch>
              </a:blipFill>
            </p:spPr>
            <p:txBody>
              <a:bodyPr/>
              <a:lstStyle/>
              <a:p>
                <a:r>
                  <a:rPr lang="en-US">
                    <a:noFill/>
                  </a:rPr>
                  <a:t> </a:t>
                </a:r>
              </a:p>
            </p:txBody>
          </p:sp>
        </mc:Fallback>
      </mc:AlternateContent>
      <p:sp>
        <p:nvSpPr>
          <p:cNvPr id="21" name="TextBox 20"/>
          <p:cNvSpPr txBox="1"/>
          <p:nvPr/>
        </p:nvSpPr>
        <p:spPr>
          <a:xfrm>
            <a:off x="865187" y="5358319"/>
            <a:ext cx="4695825" cy="430887"/>
          </a:xfrm>
          <a:prstGeom prst="rect">
            <a:avLst/>
          </a:prstGeom>
          <a:noFill/>
        </p:spPr>
        <p:txBody>
          <a:bodyPr wrap="square" rtlCol="0">
            <a:spAutoFit/>
          </a:bodyPr>
          <a:lstStyle/>
          <a:p>
            <a:pPr algn="just"/>
            <a:r>
              <a:rPr lang="en-US" sz="2200" b="1">
                <a:latin typeface="Arial" pitchFamily="34" charset="0"/>
                <a:cs typeface="Arial" pitchFamily="34" charset="0"/>
              </a:rPr>
              <a:t>Xét tam giác ABC vuông tại B </a:t>
            </a:r>
            <a:r>
              <a:rPr lang="en-US" sz="2200" b="1" smtClean="0">
                <a:latin typeface="Arial" pitchFamily="34" charset="0"/>
                <a:cs typeface="Arial" pitchFamily="34" charset="0"/>
              </a:rPr>
              <a:t>có:</a:t>
            </a:r>
            <a:endParaRPr lang="en-US" sz="22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519484499"/>
              </p:ext>
            </p:extLst>
          </p:nvPr>
        </p:nvGraphicFramePr>
        <p:xfrm>
          <a:off x="1598612" y="5867400"/>
          <a:ext cx="5026025" cy="546100"/>
        </p:xfrm>
        <a:graphic>
          <a:graphicData uri="http://schemas.openxmlformats.org/presentationml/2006/ole">
            <mc:AlternateContent xmlns:mc="http://schemas.openxmlformats.org/markup-compatibility/2006">
              <mc:Choice xmlns:v="urn:schemas-microsoft-com:vml" Requires="v">
                <p:oleObj spid="_x0000_s123946" name="Equation" r:id="rId10" imgW="2590560" imgH="279360" progId="Equation.DSMT4">
                  <p:embed/>
                </p:oleObj>
              </mc:Choice>
              <mc:Fallback>
                <p:oleObj name="Equation" r:id="rId10" imgW="2590560" imgH="279360" progId="Equation.DSMT4">
                  <p:embed/>
                  <p:pic>
                    <p:nvPicPr>
                      <p:cNvPr id="0" name=""/>
                      <p:cNvPicPr>
                        <a:picLocks noChangeAspect="1" noChangeArrowheads="1"/>
                      </p:cNvPicPr>
                      <p:nvPr/>
                    </p:nvPicPr>
                    <p:blipFill>
                      <a:blip r:embed="rId11"/>
                      <a:srcRect/>
                      <a:stretch>
                        <a:fillRect/>
                      </a:stretch>
                    </p:blipFill>
                    <p:spPr bwMode="auto">
                      <a:xfrm>
                        <a:off x="1598612" y="5867400"/>
                        <a:ext cx="50260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102901"/>
              </p:ext>
            </p:extLst>
          </p:nvPr>
        </p:nvGraphicFramePr>
        <p:xfrm>
          <a:off x="6826249" y="5791200"/>
          <a:ext cx="2955925" cy="819150"/>
        </p:xfrm>
        <a:graphic>
          <a:graphicData uri="http://schemas.openxmlformats.org/presentationml/2006/ole">
            <mc:AlternateContent xmlns:mc="http://schemas.openxmlformats.org/markup-compatibility/2006">
              <mc:Choice xmlns:v="urn:schemas-microsoft-com:vml" Requires="v">
                <p:oleObj spid="_x0000_s123947" name="Equation" r:id="rId12" imgW="1523880" imgH="419040" progId="Equation.DSMT4">
                  <p:embed/>
                </p:oleObj>
              </mc:Choice>
              <mc:Fallback>
                <p:oleObj name="Equation" r:id="rId12" imgW="1523880" imgH="419040" progId="Equation.DSMT4">
                  <p:embed/>
                  <p:pic>
                    <p:nvPicPr>
                      <p:cNvPr id="0" name=""/>
                      <p:cNvPicPr>
                        <a:picLocks noChangeAspect="1" noChangeArrowheads="1"/>
                      </p:cNvPicPr>
                      <p:nvPr/>
                    </p:nvPicPr>
                    <p:blipFill>
                      <a:blip r:embed="rId13"/>
                      <a:srcRect/>
                      <a:stretch>
                        <a:fillRect/>
                      </a:stretch>
                    </p:blipFill>
                    <p:spPr bwMode="auto">
                      <a:xfrm>
                        <a:off x="6826249" y="5791200"/>
                        <a:ext cx="29559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391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6612" y="1937972"/>
            <a:ext cx="3276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653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ipe(left)">
                                      <p:cBhvr>
                                        <p:cTn id="7" dur="5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6"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178117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S.ABCD, đáy có cạnh 6 cm. Tính thể tích của khối chóp đó trong các trường hợp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vi-VN" sz="2600" b="1" smtClean="0">
                <a:latin typeface="Arial" pitchFamily="34" charset="0"/>
                <a:cs typeface="Arial" pitchFamily="34" charset="0"/>
              </a:rPr>
              <a:t>Cạnh </a:t>
            </a:r>
            <a:r>
              <a:rPr lang="vi-VN" sz="2600" b="1">
                <a:latin typeface="Arial" pitchFamily="34" charset="0"/>
                <a:cs typeface="Arial" pitchFamily="34" charset="0"/>
              </a:rPr>
              <a:t>bên tạo với mặt đáy một góc bằng </a:t>
            </a:r>
            <a:r>
              <a:rPr lang="en-US" sz="2600" b="1" smtClean="0">
                <a:latin typeface="Arial" pitchFamily="34" charset="0"/>
                <a:cs typeface="Arial" pitchFamily="34" charset="0"/>
              </a:rPr>
              <a:t>60</a:t>
            </a:r>
            <a:r>
              <a:rPr lang="en-US" sz="2600" b="1" baseline="30000" smtClean="0">
                <a:latin typeface="Arial" pitchFamily="34" charset="0"/>
                <a:cs typeface="Arial" pitchFamily="34" charset="0"/>
              </a:rPr>
              <a:t>0</a:t>
            </a:r>
            <a:endParaRPr lang="en-US" sz="2600" b="1" smtClean="0">
              <a:latin typeface="Arial" pitchFamily="34" charset="0"/>
              <a:cs typeface="Arial" pitchFamily="34" charset="0"/>
            </a:endParaRPr>
          </a:p>
          <a:p>
            <a:pPr marL="514350" indent="-514350">
              <a:buAutoNum type="alphaLcParenR"/>
            </a:pPr>
            <a:r>
              <a:rPr lang="vi-VN" sz="2600" b="1">
                <a:latin typeface="Arial" pitchFamily="34" charset="0"/>
                <a:cs typeface="Arial" pitchFamily="34" charset="0"/>
              </a:rPr>
              <a:t>Mặt bên tạo với mặt đáy một góc </a:t>
            </a:r>
            <a:r>
              <a:rPr lang="vi-VN" sz="2600" b="1" smtClean="0">
                <a:latin typeface="Arial" pitchFamily="34" charset="0"/>
                <a:cs typeface="Arial" pitchFamily="34" charset="0"/>
              </a:rPr>
              <a:t>bằng</a:t>
            </a:r>
            <a:r>
              <a:rPr lang="en-US" sz="2600" b="1" smtClean="0">
                <a:latin typeface="Arial" pitchFamily="34" charset="0"/>
                <a:cs typeface="Arial" pitchFamily="34" charset="0"/>
              </a:rPr>
              <a:t> 45</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869949" y="2438400"/>
            <a:ext cx="4800600" cy="430887"/>
          </a:xfrm>
          <a:prstGeom prst="rect">
            <a:avLst/>
          </a:prstGeom>
          <a:noFill/>
        </p:spPr>
        <p:txBody>
          <a:bodyPr wrap="square" rtlCol="0">
            <a:spAutoFit/>
          </a:bodyPr>
          <a:lstStyle/>
          <a:p>
            <a:pPr algn="just"/>
            <a:r>
              <a:rPr lang="en-US" sz="2200" b="1">
                <a:latin typeface="Arial" pitchFamily="34" charset="0"/>
                <a:cs typeface="Arial" pitchFamily="34" charset="0"/>
              </a:rPr>
              <a:t>Xét tam giác SOC vuông tại O </a:t>
            </a:r>
            <a:r>
              <a:rPr lang="en-US" sz="2200" b="1" smtClean="0">
                <a:latin typeface="Arial" pitchFamily="34" charset="0"/>
                <a:cs typeface="Arial" pitchFamily="34" charset="0"/>
              </a:rPr>
              <a:t>có</a:t>
            </a:r>
            <a:endParaRPr lang="en-US" sz="2200"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744230345"/>
              </p:ext>
            </p:extLst>
          </p:nvPr>
        </p:nvGraphicFramePr>
        <p:xfrm>
          <a:off x="1936749" y="2815859"/>
          <a:ext cx="1849438" cy="817563"/>
        </p:xfrm>
        <a:graphic>
          <a:graphicData uri="http://schemas.openxmlformats.org/presentationml/2006/ole">
            <mc:AlternateContent xmlns:mc="http://schemas.openxmlformats.org/markup-compatibility/2006">
              <mc:Choice xmlns:v="urn:schemas-microsoft-com:vml" Requires="v">
                <p:oleObj spid="_x0000_s124979" name="Equation" r:id="rId6" imgW="952200" imgH="419040" progId="Equation.DSMT4">
                  <p:embed/>
                </p:oleObj>
              </mc:Choice>
              <mc:Fallback>
                <p:oleObj name="Equation" r:id="rId6" imgW="952200" imgH="419040" progId="Equation.DSMT4">
                  <p:embed/>
                  <p:pic>
                    <p:nvPicPr>
                      <p:cNvPr id="0" name=""/>
                      <p:cNvPicPr>
                        <a:picLocks noChangeAspect="1" noChangeArrowheads="1"/>
                      </p:cNvPicPr>
                      <p:nvPr/>
                    </p:nvPicPr>
                    <p:blipFill>
                      <a:blip r:embed="rId7"/>
                      <a:srcRect/>
                      <a:stretch>
                        <a:fillRect/>
                      </a:stretch>
                    </p:blipFill>
                    <p:spPr bwMode="auto">
                      <a:xfrm>
                        <a:off x="1936749" y="2815859"/>
                        <a:ext cx="18494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1155699" y="4217313"/>
            <a:ext cx="1619250" cy="430887"/>
          </a:xfrm>
          <a:prstGeom prst="rect">
            <a:avLst/>
          </a:prstGeom>
          <a:noFill/>
        </p:spPr>
        <p:txBody>
          <a:bodyPr wrap="square" rtlCol="0">
            <a:spAutoFit/>
          </a:bodyPr>
          <a:lstStyle/>
          <a:p>
            <a:pPr algn="just"/>
            <a:r>
              <a:rPr lang="en-US" sz="2200" b="1" smtClean="0">
                <a:latin typeface="Arial" pitchFamily="34" charset="0"/>
                <a:cs typeface="Arial" pitchFamily="34" charset="0"/>
              </a:rPr>
              <a:t>Thể tích :</a:t>
            </a:r>
            <a:endParaRPr lang="en-US"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622473462"/>
              </p:ext>
            </p:extLst>
          </p:nvPr>
        </p:nvGraphicFramePr>
        <p:xfrm>
          <a:off x="4190999" y="2971800"/>
          <a:ext cx="2959100" cy="495300"/>
        </p:xfrm>
        <a:graphic>
          <a:graphicData uri="http://schemas.openxmlformats.org/presentationml/2006/ole">
            <mc:AlternateContent xmlns:mc="http://schemas.openxmlformats.org/markup-compatibility/2006">
              <mc:Choice xmlns:v="urn:schemas-microsoft-com:vml" Requires="v">
                <p:oleObj spid="_x0000_s124980" name="Equation" r:id="rId8" imgW="1523880" imgH="253800" progId="Equation.DSMT4">
                  <p:embed/>
                </p:oleObj>
              </mc:Choice>
              <mc:Fallback>
                <p:oleObj name="Equation" r:id="rId8" imgW="1523880" imgH="253800" progId="Equation.DSMT4">
                  <p:embed/>
                  <p:pic>
                    <p:nvPicPr>
                      <p:cNvPr id="0" name=""/>
                      <p:cNvPicPr>
                        <a:picLocks noChangeAspect="1" noChangeArrowheads="1"/>
                      </p:cNvPicPr>
                      <p:nvPr/>
                    </p:nvPicPr>
                    <p:blipFill>
                      <a:blip r:embed="rId9"/>
                      <a:srcRect/>
                      <a:stretch>
                        <a:fillRect/>
                      </a:stretch>
                    </p:blipFill>
                    <p:spPr bwMode="auto">
                      <a:xfrm>
                        <a:off x="4190999" y="2971800"/>
                        <a:ext cx="2959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76349777"/>
              </p:ext>
            </p:extLst>
          </p:nvPr>
        </p:nvGraphicFramePr>
        <p:xfrm>
          <a:off x="4298949" y="3505200"/>
          <a:ext cx="2563812" cy="495300"/>
        </p:xfrm>
        <a:graphic>
          <a:graphicData uri="http://schemas.openxmlformats.org/presentationml/2006/ole">
            <mc:AlternateContent xmlns:mc="http://schemas.openxmlformats.org/markup-compatibility/2006">
              <mc:Choice xmlns:v="urn:schemas-microsoft-com:vml" Requires="v">
                <p:oleObj spid="_x0000_s124981" name="Equation" r:id="rId10" imgW="1320480" imgH="253800" progId="Equation.DSMT4">
                  <p:embed/>
                </p:oleObj>
              </mc:Choice>
              <mc:Fallback>
                <p:oleObj name="Equation" r:id="rId10" imgW="1320480" imgH="253800" progId="Equation.DSMT4">
                  <p:embed/>
                  <p:pic>
                    <p:nvPicPr>
                      <p:cNvPr id="0" name=""/>
                      <p:cNvPicPr>
                        <a:picLocks noChangeAspect="1" noChangeArrowheads="1"/>
                      </p:cNvPicPr>
                      <p:nvPr/>
                    </p:nvPicPr>
                    <p:blipFill>
                      <a:blip r:embed="rId11"/>
                      <a:srcRect/>
                      <a:stretch>
                        <a:fillRect/>
                      </a:stretch>
                    </p:blipFill>
                    <p:spPr bwMode="auto">
                      <a:xfrm>
                        <a:off x="4298949" y="3505200"/>
                        <a:ext cx="2563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39611627"/>
              </p:ext>
            </p:extLst>
          </p:nvPr>
        </p:nvGraphicFramePr>
        <p:xfrm>
          <a:off x="2609054" y="4038600"/>
          <a:ext cx="5005388" cy="817562"/>
        </p:xfrm>
        <a:graphic>
          <a:graphicData uri="http://schemas.openxmlformats.org/presentationml/2006/ole">
            <mc:AlternateContent xmlns:mc="http://schemas.openxmlformats.org/markup-compatibility/2006">
              <mc:Choice xmlns:v="urn:schemas-microsoft-com:vml" Requires="v">
                <p:oleObj spid="_x0000_s124982" name="Equation" r:id="rId12" imgW="2577960" imgH="419040" progId="Equation.DSMT4">
                  <p:embed/>
                </p:oleObj>
              </mc:Choice>
              <mc:Fallback>
                <p:oleObj name="Equation" r:id="rId12" imgW="2577960" imgH="419040" progId="Equation.DSMT4">
                  <p:embed/>
                  <p:pic>
                    <p:nvPicPr>
                      <p:cNvPr id="0" name=""/>
                      <p:cNvPicPr>
                        <a:picLocks noChangeAspect="1" noChangeArrowheads="1"/>
                      </p:cNvPicPr>
                      <p:nvPr/>
                    </p:nvPicPr>
                    <p:blipFill>
                      <a:blip r:embed="rId13"/>
                      <a:srcRect/>
                      <a:stretch>
                        <a:fillRect/>
                      </a:stretch>
                    </p:blipFill>
                    <p:spPr bwMode="auto">
                      <a:xfrm>
                        <a:off x="2609054" y="4038600"/>
                        <a:ext cx="500538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6612" y="1937972"/>
            <a:ext cx="3276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5833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178117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S.ABCD, đáy có cạnh 6 cm. Tính thể tích của khối chóp đó trong các trường hợp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vi-VN" sz="2600" b="1" smtClean="0">
                <a:latin typeface="Arial" pitchFamily="34" charset="0"/>
                <a:cs typeface="Arial" pitchFamily="34" charset="0"/>
              </a:rPr>
              <a:t>Cạnh </a:t>
            </a:r>
            <a:r>
              <a:rPr lang="vi-VN" sz="2600" b="1">
                <a:latin typeface="Arial" pitchFamily="34" charset="0"/>
                <a:cs typeface="Arial" pitchFamily="34" charset="0"/>
              </a:rPr>
              <a:t>bên tạo với mặt đáy một góc bằng </a:t>
            </a:r>
            <a:r>
              <a:rPr lang="en-US" sz="2600" b="1" smtClean="0">
                <a:latin typeface="Arial" pitchFamily="34" charset="0"/>
                <a:cs typeface="Arial" pitchFamily="34" charset="0"/>
              </a:rPr>
              <a:t>60</a:t>
            </a:r>
            <a:r>
              <a:rPr lang="en-US" sz="2600" b="1" baseline="30000" smtClean="0">
                <a:latin typeface="Arial" pitchFamily="34" charset="0"/>
                <a:cs typeface="Arial" pitchFamily="34" charset="0"/>
              </a:rPr>
              <a:t>0</a:t>
            </a:r>
            <a:endParaRPr lang="en-US" sz="2600" b="1" smtClean="0">
              <a:latin typeface="Arial" pitchFamily="34" charset="0"/>
              <a:cs typeface="Arial" pitchFamily="34" charset="0"/>
            </a:endParaRPr>
          </a:p>
          <a:p>
            <a:pPr marL="514350" indent="-514350">
              <a:buAutoNum type="alphaLcParenR"/>
            </a:pPr>
            <a:r>
              <a:rPr lang="vi-VN" sz="2600" b="1">
                <a:latin typeface="Arial" pitchFamily="34" charset="0"/>
                <a:cs typeface="Arial" pitchFamily="34" charset="0"/>
              </a:rPr>
              <a:t>Mặt bên tạo với mặt đáy một góc </a:t>
            </a:r>
            <a:r>
              <a:rPr lang="vi-VN" sz="2600" b="1" smtClean="0">
                <a:latin typeface="Arial" pitchFamily="34" charset="0"/>
                <a:cs typeface="Arial" pitchFamily="34" charset="0"/>
              </a:rPr>
              <a:t>bằng</a:t>
            </a:r>
            <a:r>
              <a:rPr lang="en-US" sz="2600" b="1" smtClean="0">
                <a:latin typeface="Arial" pitchFamily="34" charset="0"/>
                <a:cs typeface="Arial" pitchFamily="34" charset="0"/>
              </a:rPr>
              <a:t> 45</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79412" y="2514600"/>
            <a:ext cx="6248400" cy="430887"/>
          </a:xfrm>
          <a:prstGeom prst="rect">
            <a:avLst/>
          </a:prstGeom>
          <a:noFill/>
        </p:spPr>
        <p:txBody>
          <a:bodyPr wrap="square" rtlCol="0">
            <a:spAutoFit/>
          </a:bodyPr>
          <a:lstStyle/>
          <a:p>
            <a:pPr algn="just"/>
            <a:r>
              <a:rPr lang="en-US" sz="2200" b="1" smtClean="0">
                <a:latin typeface="Arial" pitchFamily="34" charset="0"/>
                <a:cs typeface="Arial" pitchFamily="34" charset="0"/>
              </a:rPr>
              <a:t>b) Trong (ABCD) kẻ OE vuông góc CD</a:t>
            </a:r>
            <a:endParaRPr lang="en-US" sz="22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695750794"/>
              </p:ext>
            </p:extLst>
          </p:nvPr>
        </p:nvGraphicFramePr>
        <p:xfrm>
          <a:off x="836612" y="3048000"/>
          <a:ext cx="4659313" cy="395288"/>
        </p:xfrm>
        <a:graphic>
          <a:graphicData uri="http://schemas.openxmlformats.org/presentationml/2006/ole">
            <mc:AlternateContent xmlns:mc="http://schemas.openxmlformats.org/markup-compatibility/2006">
              <mc:Choice xmlns:v="urn:schemas-microsoft-com:vml" Requires="v">
                <p:oleObj spid="_x0000_s127025" name="Equation" r:id="rId6" imgW="2400120" imgH="203040" progId="Equation.DSMT4">
                  <p:embed/>
                </p:oleObj>
              </mc:Choice>
              <mc:Fallback>
                <p:oleObj name="Equation" r:id="rId6" imgW="2400120" imgH="203040" progId="Equation.DSMT4">
                  <p:embed/>
                  <p:pic>
                    <p:nvPicPr>
                      <p:cNvPr id="0" name=""/>
                      <p:cNvPicPr>
                        <a:picLocks noChangeAspect="1" noChangeArrowheads="1"/>
                      </p:cNvPicPr>
                      <p:nvPr/>
                    </p:nvPicPr>
                    <p:blipFill>
                      <a:blip r:embed="rId7"/>
                      <a:srcRect/>
                      <a:stretch>
                        <a:fillRect/>
                      </a:stretch>
                    </p:blipFill>
                    <p:spPr bwMode="auto">
                      <a:xfrm>
                        <a:off x="836612" y="3048000"/>
                        <a:ext cx="46593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812609800"/>
              </p:ext>
            </p:extLst>
          </p:nvPr>
        </p:nvGraphicFramePr>
        <p:xfrm>
          <a:off x="760412" y="3433763"/>
          <a:ext cx="7815263" cy="938212"/>
        </p:xfrm>
        <a:graphic>
          <a:graphicData uri="http://schemas.openxmlformats.org/presentationml/2006/ole">
            <mc:AlternateContent xmlns:mc="http://schemas.openxmlformats.org/markup-compatibility/2006">
              <mc:Choice xmlns:v="urn:schemas-microsoft-com:vml" Requires="v">
                <p:oleObj spid="_x0000_s127026" name="Equation" r:id="rId8" imgW="4025880" imgH="482400" progId="Equation.DSMT4">
                  <p:embed/>
                </p:oleObj>
              </mc:Choice>
              <mc:Fallback>
                <p:oleObj name="Equation" r:id="rId8" imgW="4025880" imgH="482400" progId="Equation.DSMT4">
                  <p:embed/>
                  <p:pic>
                    <p:nvPicPr>
                      <p:cNvPr id="0" name=""/>
                      <p:cNvPicPr>
                        <a:picLocks noChangeAspect="1" noChangeArrowheads="1"/>
                      </p:cNvPicPr>
                      <p:nvPr/>
                    </p:nvPicPr>
                    <p:blipFill>
                      <a:blip r:embed="rId9"/>
                      <a:srcRect/>
                      <a:stretch>
                        <a:fillRect/>
                      </a:stretch>
                    </p:blipFill>
                    <p:spPr bwMode="auto">
                      <a:xfrm>
                        <a:off x="760412" y="3433763"/>
                        <a:ext cx="78152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697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75687" y="1924050"/>
            <a:ext cx="3276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79412" y="4398288"/>
            <a:ext cx="495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Mặt bên tạo với đáy một góc 45</a:t>
            </a:r>
            <a:r>
              <a:rPr lang="en-US" sz="2200" b="1" baseline="30000" smtClean="0">
                <a:latin typeface="Arial" pitchFamily="34" charset="0"/>
                <a:cs typeface="Arial" pitchFamily="34" charset="0"/>
              </a:rPr>
              <a:t>0</a:t>
            </a:r>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4215952123"/>
              </p:ext>
            </p:extLst>
          </p:nvPr>
        </p:nvGraphicFramePr>
        <p:xfrm>
          <a:off x="5128510" y="4330700"/>
          <a:ext cx="1676400" cy="469900"/>
        </p:xfrm>
        <a:graphic>
          <a:graphicData uri="http://schemas.openxmlformats.org/presentationml/2006/ole">
            <mc:AlternateContent xmlns:mc="http://schemas.openxmlformats.org/markup-compatibility/2006">
              <mc:Choice xmlns:v="urn:schemas-microsoft-com:vml" Requires="v">
                <p:oleObj spid="_x0000_s127027" name="Equation" r:id="rId11" imgW="863280" imgH="241200" progId="Equation.DSMT4">
                  <p:embed/>
                </p:oleObj>
              </mc:Choice>
              <mc:Fallback>
                <p:oleObj name="Equation" r:id="rId11" imgW="863280" imgH="241200" progId="Equation.DSMT4">
                  <p:embed/>
                  <p:pic>
                    <p:nvPicPr>
                      <p:cNvPr id="0" name=""/>
                      <p:cNvPicPr>
                        <a:picLocks noChangeAspect="1" noChangeArrowheads="1"/>
                      </p:cNvPicPr>
                      <p:nvPr/>
                    </p:nvPicPr>
                    <p:blipFill>
                      <a:blip r:embed="rId12"/>
                      <a:srcRect/>
                      <a:stretch>
                        <a:fillRect/>
                      </a:stretch>
                    </p:blipFill>
                    <p:spPr bwMode="auto">
                      <a:xfrm>
                        <a:off x="5128510" y="4330700"/>
                        <a:ext cx="1676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79412" y="4840962"/>
            <a:ext cx="114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en-US"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4291620517"/>
              </p:ext>
            </p:extLst>
          </p:nvPr>
        </p:nvGraphicFramePr>
        <p:xfrm>
          <a:off x="1522412" y="4829175"/>
          <a:ext cx="2984500" cy="939800"/>
        </p:xfrm>
        <a:graphic>
          <a:graphicData uri="http://schemas.openxmlformats.org/presentationml/2006/ole">
            <mc:AlternateContent xmlns:mc="http://schemas.openxmlformats.org/markup-compatibility/2006">
              <mc:Choice xmlns:v="urn:schemas-microsoft-com:vml" Requires="v">
                <p:oleObj spid="_x0000_s127028" name="Equation" r:id="rId13" imgW="1536480" imgH="482400" progId="Equation.DSMT4">
                  <p:embed/>
                </p:oleObj>
              </mc:Choice>
              <mc:Fallback>
                <p:oleObj name="Equation" r:id="rId13" imgW="1536480" imgH="482400" progId="Equation.DSMT4">
                  <p:embed/>
                  <p:pic>
                    <p:nvPicPr>
                      <p:cNvPr id="0" name=""/>
                      <p:cNvPicPr>
                        <a:picLocks noChangeAspect="1" noChangeArrowheads="1"/>
                      </p:cNvPicPr>
                      <p:nvPr/>
                    </p:nvPicPr>
                    <p:blipFill>
                      <a:blip r:embed="rId14"/>
                      <a:srcRect/>
                      <a:stretch>
                        <a:fillRect/>
                      </a:stretch>
                    </p:blipFill>
                    <p:spPr bwMode="auto">
                      <a:xfrm>
                        <a:off x="1522412" y="4829175"/>
                        <a:ext cx="2984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451112" y="5743575"/>
            <a:ext cx="8767499" cy="430887"/>
          </a:xfrm>
          <a:prstGeom prst="rect">
            <a:avLst/>
          </a:prstGeom>
          <a:noFill/>
        </p:spPr>
        <p:txBody>
          <a:bodyPr wrap="square" rtlCol="0">
            <a:spAutoFit/>
          </a:bodyPr>
          <a:lstStyle/>
          <a:p>
            <a:pPr algn="just"/>
            <a:r>
              <a:rPr lang="vi-VN" sz="2200" b="1">
                <a:latin typeface="Arial" pitchFamily="34" charset="0"/>
                <a:cs typeface="Arial" pitchFamily="34" charset="0"/>
              </a:rPr>
              <a:t>O là trung điểm AC nên OE là đường trung bình tam giác ACD</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1291351007"/>
              </p:ext>
            </p:extLst>
          </p:nvPr>
        </p:nvGraphicFramePr>
        <p:xfrm>
          <a:off x="2779712" y="6022062"/>
          <a:ext cx="2589212" cy="815975"/>
        </p:xfrm>
        <a:graphic>
          <a:graphicData uri="http://schemas.openxmlformats.org/presentationml/2006/ole">
            <mc:AlternateContent xmlns:mc="http://schemas.openxmlformats.org/markup-compatibility/2006">
              <mc:Choice xmlns:v="urn:schemas-microsoft-com:vml" Requires="v">
                <p:oleObj spid="_x0000_s127029" name="Equation" r:id="rId15" imgW="1333440" imgH="419040" progId="Equation.DSMT4">
                  <p:embed/>
                </p:oleObj>
              </mc:Choice>
              <mc:Fallback>
                <p:oleObj name="Equation" r:id="rId15" imgW="1333440" imgH="419040" progId="Equation.DSMT4">
                  <p:embed/>
                  <p:pic>
                    <p:nvPicPr>
                      <p:cNvPr id="0" name=""/>
                      <p:cNvPicPr>
                        <a:picLocks noChangeAspect="1" noChangeArrowheads="1"/>
                      </p:cNvPicPr>
                      <p:nvPr/>
                    </p:nvPicPr>
                    <p:blipFill>
                      <a:blip r:embed="rId16"/>
                      <a:srcRect/>
                      <a:stretch>
                        <a:fillRect/>
                      </a:stretch>
                    </p:blipFill>
                    <p:spPr bwMode="auto">
                      <a:xfrm>
                        <a:off x="2779712" y="6022062"/>
                        <a:ext cx="25892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027328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p:bldP spid="23"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3212" y="800457"/>
            <a:ext cx="10058400" cy="2476143"/>
            <a:chOff x="-109788" y="800457"/>
            <a:chExt cx="10058400" cy="2476143"/>
          </a:xfrm>
        </p:grpSpPr>
        <p:sp>
          <p:nvSpPr>
            <p:cNvPr id="3" name="Rounded Rectangle 2"/>
            <p:cNvSpPr/>
            <p:nvPr/>
          </p:nvSpPr>
          <p:spPr>
            <a:xfrm>
              <a:off x="584414" y="800457"/>
              <a:ext cx="9364198" cy="234344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81352" y="974229"/>
              <a:ext cx="8086940" cy="209288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i="1" smtClean="0">
                  <a:solidFill>
                    <a:srgbClr val="FFC000"/>
                  </a:solidFill>
                  <a:latin typeface="Arial" pitchFamily="34" charset="0"/>
                  <a:cs typeface="Arial" pitchFamily="34" charset="0"/>
                </a:rPr>
                <a:t>Thể tích </a:t>
              </a:r>
              <a:r>
                <a:rPr lang="en-US" sz="2600" b="1" smtClean="0">
                  <a:solidFill>
                    <a:schemeClr val="bg1"/>
                  </a:solidFill>
                  <a:latin typeface="Arial" pitchFamily="34" charset="0"/>
                  <a:cs typeface="Arial" pitchFamily="34" charset="0"/>
                </a:rPr>
                <a:t>là một trong những khái niệm toán học xuất hiện thường xuyên trong cuộc sống, do sự chiếm chỗ của vật thể trong không gian. Bài học này đưa ra công thức tính thể tích của các hình khối ứng với các hình ta đã học.</a:t>
              </a:r>
              <a:endParaRPr lang="vi-VN" sz="2600" b="1">
                <a:solidFill>
                  <a:schemeClr val="bg1"/>
                </a:solidFill>
                <a:latin typeface="Arial" pitchFamily="34" charset="0"/>
                <a:cs typeface="Arial"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88" y="1256475"/>
              <a:ext cx="1819357" cy="2020125"/>
            </a:xfrm>
            <a:prstGeom prst="rect">
              <a:avLst/>
            </a:prstGeom>
          </p:spPr>
        </p:pic>
      </p:grpSp>
      <p:pic>
        <p:nvPicPr>
          <p:cNvPr id="1105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2" y="3370897"/>
            <a:ext cx="4222433" cy="242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0595"/>
                                        </p:tgtEl>
                                        <p:attrNameLst>
                                          <p:attrName>style.visibility</p:attrName>
                                        </p:attrNameLst>
                                      </p:cBhvr>
                                      <p:to>
                                        <p:strVal val="visible"/>
                                      </p:to>
                                    </p:set>
                                    <p:animEffect transition="in" filter="wipe(left)">
                                      <p:cBhvr>
                                        <p:cTn id="11"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178117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chóp đều S.ABCD, đáy có cạnh 6 cm. Tính thể tích của khối chóp đó trong các trường hợp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vi-VN" sz="2600" b="1" smtClean="0">
                <a:latin typeface="Arial" pitchFamily="34" charset="0"/>
                <a:cs typeface="Arial" pitchFamily="34" charset="0"/>
              </a:rPr>
              <a:t>Cạnh </a:t>
            </a:r>
            <a:r>
              <a:rPr lang="vi-VN" sz="2600" b="1">
                <a:latin typeface="Arial" pitchFamily="34" charset="0"/>
                <a:cs typeface="Arial" pitchFamily="34" charset="0"/>
              </a:rPr>
              <a:t>bên tạo với mặt đáy một góc bằng </a:t>
            </a:r>
            <a:r>
              <a:rPr lang="en-US" sz="2600" b="1" smtClean="0">
                <a:latin typeface="Arial" pitchFamily="34" charset="0"/>
                <a:cs typeface="Arial" pitchFamily="34" charset="0"/>
              </a:rPr>
              <a:t>60</a:t>
            </a:r>
            <a:r>
              <a:rPr lang="en-US" sz="2600" b="1" baseline="30000" smtClean="0">
                <a:latin typeface="Arial" pitchFamily="34" charset="0"/>
                <a:cs typeface="Arial" pitchFamily="34" charset="0"/>
              </a:rPr>
              <a:t>0</a:t>
            </a:r>
            <a:endParaRPr lang="en-US" sz="2600" b="1" smtClean="0">
              <a:latin typeface="Arial" pitchFamily="34" charset="0"/>
              <a:cs typeface="Arial" pitchFamily="34" charset="0"/>
            </a:endParaRPr>
          </a:p>
          <a:p>
            <a:pPr marL="514350" indent="-514350">
              <a:buAutoNum type="alphaLcParenR"/>
            </a:pPr>
            <a:r>
              <a:rPr lang="vi-VN" sz="2600" b="1">
                <a:latin typeface="Arial" pitchFamily="34" charset="0"/>
                <a:cs typeface="Arial" pitchFamily="34" charset="0"/>
              </a:rPr>
              <a:t>Mặt bên tạo với mặt đáy một góc </a:t>
            </a:r>
            <a:r>
              <a:rPr lang="vi-VN" sz="2600" b="1" smtClean="0">
                <a:latin typeface="Arial" pitchFamily="34" charset="0"/>
                <a:cs typeface="Arial" pitchFamily="34" charset="0"/>
              </a:rPr>
              <a:t>bằng</a:t>
            </a:r>
            <a:r>
              <a:rPr lang="en-US" sz="2600" b="1" smtClean="0">
                <a:latin typeface="Arial" pitchFamily="34" charset="0"/>
                <a:cs typeface="Arial" pitchFamily="34" charset="0"/>
              </a:rPr>
              <a:t> 45</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50887" y="2514600"/>
            <a:ext cx="6248400"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SOE vuông tại O có</a:t>
            </a:r>
          </a:p>
        </p:txBody>
      </p:sp>
      <p:graphicFrame>
        <p:nvGraphicFramePr>
          <p:cNvPr id="28" name="Object 27"/>
          <p:cNvGraphicFramePr>
            <a:graphicFrameLocks noChangeAspect="1"/>
          </p:cNvGraphicFramePr>
          <p:nvPr>
            <p:extLst>
              <p:ext uri="{D42A27DB-BD31-4B8C-83A1-F6EECF244321}">
                <p14:modId xmlns:p14="http://schemas.microsoft.com/office/powerpoint/2010/main" val="679340424"/>
              </p:ext>
            </p:extLst>
          </p:nvPr>
        </p:nvGraphicFramePr>
        <p:xfrm>
          <a:off x="1740470" y="2971800"/>
          <a:ext cx="1800225" cy="817562"/>
        </p:xfrm>
        <a:graphic>
          <a:graphicData uri="http://schemas.openxmlformats.org/presentationml/2006/ole">
            <mc:AlternateContent xmlns:mc="http://schemas.openxmlformats.org/markup-compatibility/2006">
              <mc:Choice xmlns:v="urn:schemas-microsoft-com:vml" Requires="v">
                <p:oleObj spid="_x0000_s128029" name="Equation" r:id="rId6" imgW="927000" imgH="419040" progId="Equation.DSMT4">
                  <p:embed/>
                </p:oleObj>
              </mc:Choice>
              <mc:Fallback>
                <p:oleObj name="Equation" r:id="rId6" imgW="927000" imgH="419040" progId="Equation.DSMT4">
                  <p:embed/>
                  <p:pic>
                    <p:nvPicPr>
                      <p:cNvPr id="0" name=""/>
                      <p:cNvPicPr>
                        <a:picLocks noChangeAspect="1" noChangeArrowheads="1"/>
                      </p:cNvPicPr>
                      <p:nvPr/>
                    </p:nvPicPr>
                    <p:blipFill>
                      <a:blip r:embed="rId7"/>
                      <a:srcRect/>
                      <a:stretch>
                        <a:fillRect/>
                      </a:stretch>
                    </p:blipFill>
                    <p:spPr bwMode="auto">
                      <a:xfrm>
                        <a:off x="1740470" y="2971800"/>
                        <a:ext cx="18002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697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4212" y="1924050"/>
            <a:ext cx="3276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2008448298"/>
              </p:ext>
            </p:extLst>
          </p:nvPr>
        </p:nvGraphicFramePr>
        <p:xfrm>
          <a:off x="4037012" y="3124200"/>
          <a:ext cx="3181350" cy="471487"/>
        </p:xfrm>
        <a:graphic>
          <a:graphicData uri="http://schemas.openxmlformats.org/presentationml/2006/ole">
            <mc:AlternateContent xmlns:mc="http://schemas.openxmlformats.org/markup-compatibility/2006">
              <mc:Choice xmlns:v="urn:schemas-microsoft-com:vml" Requires="v">
                <p:oleObj spid="_x0000_s128030" name="Equation" r:id="rId9" imgW="1638000" imgH="241200" progId="Equation.DSMT4">
                  <p:embed/>
                </p:oleObj>
              </mc:Choice>
              <mc:Fallback>
                <p:oleObj name="Equation" r:id="rId9" imgW="1638000" imgH="241200" progId="Equation.DSMT4">
                  <p:embed/>
                  <p:pic>
                    <p:nvPicPr>
                      <p:cNvPr id="0" name=""/>
                      <p:cNvPicPr>
                        <a:picLocks noChangeAspect="1" noChangeArrowheads="1"/>
                      </p:cNvPicPr>
                      <p:nvPr/>
                    </p:nvPicPr>
                    <p:blipFill>
                      <a:blip r:embed="rId10"/>
                      <a:srcRect/>
                      <a:stretch>
                        <a:fillRect/>
                      </a:stretch>
                    </p:blipFill>
                    <p:spPr bwMode="auto">
                      <a:xfrm>
                        <a:off x="4037012" y="3124200"/>
                        <a:ext cx="31813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786382" y="3962400"/>
            <a:ext cx="2945830" cy="430887"/>
          </a:xfrm>
          <a:prstGeom prst="rect">
            <a:avLst/>
          </a:prstGeom>
          <a:noFill/>
        </p:spPr>
        <p:txBody>
          <a:bodyPr wrap="square" rtlCol="0">
            <a:spAutoFit/>
          </a:bodyPr>
          <a:lstStyle/>
          <a:p>
            <a:pPr algn="just"/>
            <a:r>
              <a:rPr lang="en-US" sz="2200" b="1" smtClean="0">
                <a:latin typeface="Arial" pitchFamily="34" charset="0"/>
                <a:cs typeface="Arial" pitchFamily="34" charset="0"/>
              </a:rPr>
              <a:t>Thể tích khối chóp :</a:t>
            </a:r>
          </a:p>
        </p:txBody>
      </p:sp>
      <p:graphicFrame>
        <p:nvGraphicFramePr>
          <p:cNvPr id="21" name="Object 20"/>
          <p:cNvGraphicFramePr>
            <a:graphicFrameLocks noChangeAspect="1"/>
          </p:cNvGraphicFramePr>
          <p:nvPr>
            <p:extLst>
              <p:ext uri="{D42A27DB-BD31-4B8C-83A1-F6EECF244321}">
                <p14:modId xmlns:p14="http://schemas.microsoft.com/office/powerpoint/2010/main" val="2066056461"/>
              </p:ext>
            </p:extLst>
          </p:nvPr>
        </p:nvGraphicFramePr>
        <p:xfrm>
          <a:off x="1942089" y="4393287"/>
          <a:ext cx="4241800" cy="817562"/>
        </p:xfrm>
        <a:graphic>
          <a:graphicData uri="http://schemas.openxmlformats.org/presentationml/2006/ole">
            <mc:AlternateContent xmlns:mc="http://schemas.openxmlformats.org/markup-compatibility/2006">
              <mc:Choice xmlns:v="urn:schemas-microsoft-com:vml" Requires="v">
                <p:oleObj spid="_x0000_s128031" name="Equation" r:id="rId11" imgW="2184120" imgH="419040" progId="Equation.DSMT4">
                  <p:embed/>
                </p:oleObj>
              </mc:Choice>
              <mc:Fallback>
                <p:oleObj name="Equation" r:id="rId11" imgW="2184120" imgH="419040" progId="Equation.DSMT4">
                  <p:embed/>
                  <p:pic>
                    <p:nvPicPr>
                      <p:cNvPr id="0" name=""/>
                      <p:cNvPicPr>
                        <a:picLocks noChangeAspect="1" noChangeArrowheads="1"/>
                      </p:cNvPicPr>
                      <p:nvPr/>
                    </p:nvPicPr>
                    <p:blipFill>
                      <a:blip r:embed="rId12"/>
                      <a:srcRect/>
                      <a:stretch>
                        <a:fillRect/>
                      </a:stretch>
                    </p:blipFill>
                    <p:spPr bwMode="auto">
                      <a:xfrm>
                        <a:off x="1942089" y="4393287"/>
                        <a:ext cx="42418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46862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552576"/>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lăng trụ ABC.A'B'C' có đáy là các tam giác đều cạnh a, A'A = A'B = A'C = b.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Tính </a:t>
            </a:r>
            <a:r>
              <a:rPr lang="vi-VN" sz="2600" b="1">
                <a:latin typeface="Arial" pitchFamily="34" charset="0"/>
                <a:cs typeface="Arial" pitchFamily="34" charset="0"/>
              </a:rPr>
              <a:t>thể tích của khối lăng trụ</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136" y="17862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286000"/>
            <a:ext cx="7410450" cy="769441"/>
          </a:xfrm>
          <a:prstGeom prst="rect">
            <a:avLst/>
          </a:prstGeom>
          <a:noFill/>
        </p:spPr>
        <p:txBody>
          <a:bodyPr wrap="square" rtlCol="0">
            <a:spAutoFit/>
          </a:bodyPr>
          <a:lstStyle/>
          <a:p>
            <a:pPr algn="just"/>
            <a:r>
              <a:rPr lang="vi-VN" sz="2200" b="1">
                <a:latin typeface="Arial" pitchFamily="34" charset="0"/>
                <a:cs typeface="Arial" pitchFamily="34" charset="0"/>
              </a:rPr>
              <a:t>Vì hình chóp A’.ABC có A'A = A'B = A'C và đáy ABC là tam giác đều nên hình chóp A’.ABC đều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246536787"/>
              </p:ext>
            </p:extLst>
          </p:nvPr>
        </p:nvGraphicFramePr>
        <p:xfrm>
          <a:off x="4722812" y="4238625"/>
          <a:ext cx="1379537" cy="868363"/>
        </p:xfrm>
        <a:graphic>
          <a:graphicData uri="http://schemas.openxmlformats.org/presentationml/2006/ole">
            <mc:AlternateContent xmlns:mc="http://schemas.openxmlformats.org/markup-compatibility/2006">
              <mc:Choice xmlns:v="urn:schemas-microsoft-com:vml" Requires="v">
                <p:oleObj spid="_x0000_s129056" name="Equation" r:id="rId6" imgW="711000" imgH="444240" progId="Equation.DSMT4">
                  <p:embed/>
                </p:oleObj>
              </mc:Choice>
              <mc:Fallback>
                <p:oleObj name="Equation" r:id="rId6" imgW="711000" imgH="444240" progId="Equation.DSMT4">
                  <p:embed/>
                  <p:pic>
                    <p:nvPicPr>
                      <p:cNvPr id="0" name=""/>
                      <p:cNvPicPr>
                        <a:picLocks noChangeAspect="1" noChangeArrowheads="1"/>
                      </p:cNvPicPr>
                      <p:nvPr/>
                    </p:nvPicPr>
                    <p:blipFill>
                      <a:blip r:embed="rId7"/>
                      <a:srcRect/>
                      <a:stretch>
                        <a:fillRect/>
                      </a:stretch>
                    </p:blipFill>
                    <p:spPr bwMode="auto">
                      <a:xfrm>
                        <a:off x="4722812" y="4238625"/>
                        <a:ext cx="137953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9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1362" y="1781752"/>
            <a:ext cx="35909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08012" y="3053357"/>
            <a:ext cx="7410450" cy="1107996"/>
          </a:xfrm>
          <a:prstGeom prst="rect">
            <a:avLst/>
          </a:prstGeom>
          <a:noFill/>
        </p:spPr>
        <p:txBody>
          <a:bodyPr wrap="square" rtlCol="0">
            <a:spAutoFit/>
          </a:bodyPr>
          <a:lstStyle/>
          <a:p>
            <a:pPr algn="just"/>
            <a:r>
              <a:rPr lang="vi-VN" sz="2200" b="1">
                <a:latin typeface="Arial" pitchFamily="34" charset="0"/>
                <a:cs typeface="Arial" pitchFamily="34" charset="0"/>
              </a:rPr>
              <a:t>Gọi F là hình chiếu của A’ trên (ABC) nên F là tâm của đáy ABC là tam giác đều do đó F cũng là trọng tâm của tam giác ABC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4" name="TextBox 23"/>
          <p:cNvSpPr txBox="1"/>
          <p:nvPr/>
        </p:nvSpPr>
        <p:spPr>
          <a:xfrm>
            <a:off x="596899" y="4161353"/>
            <a:ext cx="4278313" cy="769441"/>
          </a:xfrm>
          <a:prstGeom prst="rect">
            <a:avLst/>
          </a:prstGeom>
          <a:noFill/>
        </p:spPr>
        <p:txBody>
          <a:bodyPr wrap="square" rtlCol="0">
            <a:spAutoFit/>
          </a:bodyPr>
          <a:lstStyle/>
          <a:p>
            <a:pPr algn="just"/>
            <a:r>
              <a:rPr lang="da-DK" sz="2200" b="1">
                <a:latin typeface="Arial" pitchFamily="34" charset="0"/>
                <a:cs typeface="Arial" pitchFamily="34" charset="0"/>
              </a:rPr>
              <a:t>Gọi AF cắt BC tại </a:t>
            </a:r>
            <a:r>
              <a:rPr lang="da-DK" sz="2200" b="1" smtClean="0">
                <a:latin typeface="Arial" pitchFamily="34" charset="0"/>
                <a:cs typeface="Arial" pitchFamily="34" charset="0"/>
              </a:rPr>
              <a:t>D. </a:t>
            </a:r>
          </a:p>
          <a:p>
            <a:pPr algn="just"/>
            <a:r>
              <a:rPr lang="vi-VN" sz="2200" b="1" smtClean="0">
                <a:latin typeface="Arial" pitchFamily="34" charset="0"/>
                <a:cs typeface="Arial" pitchFamily="34" charset="0"/>
              </a:rPr>
              <a:t>Tam </a:t>
            </a:r>
            <a:r>
              <a:rPr lang="vi-VN" sz="2200" b="1">
                <a:latin typeface="Arial" pitchFamily="34" charset="0"/>
                <a:cs typeface="Arial" pitchFamily="34" charset="0"/>
              </a:rPr>
              <a:t>giác ABC đều cạnh a nên</a:t>
            </a:r>
          </a:p>
        </p:txBody>
      </p:sp>
      <p:graphicFrame>
        <p:nvGraphicFramePr>
          <p:cNvPr id="25" name="Object 24"/>
          <p:cNvGraphicFramePr>
            <a:graphicFrameLocks noChangeAspect="1"/>
          </p:cNvGraphicFramePr>
          <p:nvPr>
            <p:extLst>
              <p:ext uri="{D42A27DB-BD31-4B8C-83A1-F6EECF244321}">
                <p14:modId xmlns:p14="http://schemas.microsoft.com/office/powerpoint/2010/main" val="325803134"/>
              </p:ext>
            </p:extLst>
          </p:nvPr>
        </p:nvGraphicFramePr>
        <p:xfrm>
          <a:off x="1674812" y="4876800"/>
          <a:ext cx="2290762" cy="868362"/>
        </p:xfrm>
        <a:graphic>
          <a:graphicData uri="http://schemas.openxmlformats.org/presentationml/2006/ole">
            <mc:AlternateContent xmlns:mc="http://schemas.openxmlformats.org/markup-compatibility/2006">
              <mc:Choice xmlns:v="urn:schemas-microsoft-com:vml" Requires="v">
                <p:oleObj spid="_x0000_s129057" name="Equation" r:id="rId9" imgW="1180800" imgH="444240" progId="Equation.DSMT4">
                  <p:embed/>
                </p:oleObj>
              </mc:Choice>
              <mc:Fallback>
                <p:oleObj name="Equation" r:id="rId9" imgW="1180800" imgH="444240" progId="Equation.DSMT4">
                  <p:embed/>
                  <p:pic>
                    <p:nvPicPr>
                      <p:cNvPr id="0" name=""/>
                      <p:cNvPicPr>
                        <a:picLocks noChangeAspect="1" noChangeArrowheads="1"/>
                      </p:cNvPicPr>
                      <p:nvPr/>
                    </p:nvPicPr>
                    <p:blipFill>
                      <a:blip r:embed="rId10"/>
                      <a:srcRect/>
                      <a:stretch>
                        <a:fillRect/>
                      </a:stretch>
                    </p:blipFill>
                    <p:spPr bwMode="auto">
                      <a:xfrm>
                        <a:off x="1674812" y="4876800"/>
                        <a:ext cx="22907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596898" y="5791200"/>
            <a:ext cx="4811714"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A’AF vuông tại F có : </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737355475"/>
              </p:ext>
            </p:extLst>
          </p:nvPr>
        </p:nvGraphicFramePr>
        <p:xfrm>
          <a:off x="5259448" y="5492750"/>
          <a:ext cx="5861050" cy="965200"/>
        </p:xfrm>
        <a:graphic>
          <a:graphicData uri="http://schemas.openxmlformats.org/presentationml/2006/ole">
            <mc:AlternateContent xmlns:mc="http://schemas.openxmlformats.org/markup-compatibility/2006">
              <mc:Choice xmlns:v="urn:schemas-microsoft-com:vml" Requires="v">
                <p:oleObj spid="_x0000_s129058" name="Equation" r:id="rId11" imgW="3022560" imgH="495000" progId="Equation.DSMT4">
                  <p:embed/>
                </p:oleObj>
              </mc:Choice>
              <mc:Fallback>
                <p:oleObj name="Equation" r:id="rId11" imgW="3022560" imgH="495000" progId="Equation.DSMT4">
                  <p:embed/>
                  <p:pic>
                    <p:nvPicPr>
                      <p:cNvPr id="0" name=""/>
                      <p:cNvPicPr>
                        <a:picLocks noChangeAspect="1" noChangeArrowheads="1"/>
                      </p:cNvPicPr>
                      <p:nvPr/>
                    </p:nvPicPr>
                    <p:blipFill>
                      <a:blip r:embed="rId12"/>
                      <a:srcRect/>
                      <a:stretch>
                        <a:fillRect/>
                      </a:stretch>
                    </p:blipFill>
                    <p:spPr bwMode="auto">
                      <a:xfrm>
                        <a:off x="5259448" y="5492750"/>
                        <a:ext cx="58610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5309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wipe(left)">
                                      <p:cBhvr>
                                        <p:cTn id="7" dur="500"/>
                                        <p:tgtEl>
                                          <p:spTgt spid="129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4"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552576"/>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khối lăng trụ ABC.A'B'C' có đáy là các tam giác đều cạnh a, A'A = A'B = A'C = b.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Tính </a:t>
            </a:r>
            <a:r>
              <a:rPr lang="vi-VN" sz="2600" b="1">
                <a:latin typeface="Arial" pitchFamily="34" charset="0"/>
                <a:cs typeface="Arial" pitchFamily="34" charset="0"/>
              </a:rPr>
              <a:t>thể tích của khối lăng trụ</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136" y="17862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350962" y="2362200"/>
            <a:ext cx="4577648" cy="430887"/>
          </a:xfrm>
          <a:prstGeom prst="rect">
            <a:avLst/>
          </a:prstGeom>
          <a:noFill/>
        </p:spPr>
        <p:txBody>
          <a:bodyPr wrap="square" rtlCol="0">
            <a:spAutoFit/>
          </a:bodyPr>
          <a:lstStyle/>
          <a:p>
            <a:pPr algn="just"/>
            <a:r>
              <a:rPr lang="en-US" sz="2200" b="1" smtClean="0">
                <a:latin typeface="Arial" pitchFamily="34" charset="0"/>
                <a:cs typeface="Arial" pitchFamily="34" charset="0"/>
              </a:rPr>
              <a:t>Diện tích tam giác đều ABC là :</a:t>
            </a:r>
            <a:endParaRPr lang="vi-VN" sz="2200" b="1">
              <a:latin typeface="Arial" pitchFamily="34" charset="0"/>
              <a:cs typeface="Arial" pitchFamily="34" charset="0"/>
            </a:endParaRPr>
          </a:p>
        </p:txBody>
      </p:sp>
      <p:pic>
        <p:nvPicPr>
          <p:cNvPr id="129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1362" y="1781752"/>
            <a:ext cx="35909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404936" y="2921913"/>
            <a:ext cx="2630488" cy="430887"/>
          </a:xfrm>
          <a:prstGeom prst="rect">
            <a:avLst/>
          </a:prstGeom>
          <a:noFill/>
        </p:spPr>
        <p:txBody>
          <a:bodyPr wrap="square" rtlCol="0">
            <a:spAutoFit/>
          </a:bodyPr>
          <a:lstStyle/>
          <a:p>
            <a:pPr algn="just"/>
            <a:r>
              <a:rPr lang="en-US" sz="2200" b="1" smtClean="0">
                <a:latin typeface="Arial" pitchFamily="34" charset="0"/>
                <a:cs typeface="Arial" pitchFamily="34" charset="0"/>
              </a:rPr>
              <a:t>Thể tích lăng trụ :</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506281452"/>
              </p:ext>
            </p:extLst>
          </p:nvPr>
        </p:nvGraphicFramePr>
        <p:xfrm>
          <a:off x="5680867" y="2145049"/>
          <a:ext cx="1231900" cy="865187"/>
        </p:xfrm>
        <a:graphic>
          <a:graphicData uri="http://schemas.openxmlformats.org/presentationml/2006/ole">
            <mc:AlternateContent xmlns:mc="http://schemas.openxmlformats.org/markup-compatibility/2006">
              <mc:Choice xmlns:v="urn:schemas-microsoft-com:vml" Requires="v">
                <p:oleObj spid="_x0000_s130066" name="Equation" r:id="rId7" imgW="634680" imgH="444240" progId="Equation.DSMT4">
                  <p:embed/>
                </p:oleObj>
              </mc:Choice>
              <mc:Fallback>
                <p:oleObj name="Equation" r:id="rId7" imgW="634680" imgH="444240" progId="Equation.DSMT4">
                  <p:embed/>
                  <p:pic>
                    <p:nvPicPr>
                      <p:cNvPr id="0" name=""/>
                      <p:cNvPicPr>
                        <a:picLocks noChangeAspect="1" noChangeArrowheads="1"/>
                      </p:cNvPicPr>
                      <p:nvPr/>
                    </p:nvPicPr>
                    <p:blipFill>
                      <a:blip r:embed="rId8"/>
                      <a:srcRect/>
                      <a:stretch>
                        <a:fillRect/>
                      </a:stretch>
                    </p:blipFill>
                    <p:spPr bwMode="auto">
                      <a:xfrm>
                        <a:off x="5680867" y="2145049"/>
                        <a:ext cx="1231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623610976"/>
              </p:ext>
            </p:extLst>
          </p:nvPr>
        </p:nvGraphicFramePr>
        <p:xfrm>
          <a:off x="3318668" y="3200400"/>
          <a:ext cx="3475037" cy="914400"/>
        </p:xfrm>
        <a:graphic>
          <a:graphicData uri="http://schemas.openxmlformats.org/presentationml/2006/ole">
            <mc:AlternateContent xmlns:mc="http://schemas.openxmlformats.org/markup-compatibility/2006">
              <mc:Choice xmlns:v="urn:schemas-microsoft-com:vml" Requires="v">
                <p:oleObj spid="_x0000_s130067" name="Equation" r:id="rId9" imgW="1790640" imgH="469800" progId="Equation.DSMT4">
                  <p:embed/>
                </p:oleObj>
              </mc:Choice>
              <mc:Fallback>
                <p:oleObj name="Equation" r:id="rId9" imgW="1790640" imgH="469800" progId="Equation.DSMT4">
                  <p:embed/>
                  <p:pic>
                    <p:nvPicPr>
                      <p:cNvPr id="0" name=""/>
                      <p:cNvPicPr>
                        <a:picLocks noChangeAspect="1" noChangeArrowheads="1"/>
                      </p:cNvPicPr>
                      <p:nvPr/>
                    </p:nvPicPr>
                    <p:blipFill>
                      <a:blip r:embed="rId10"/>
                      <a:srcRect/>
                      <a:stretch>
                        <a:fillRect/>
                      </a:stretch>
                    </p:blipFill>
                    <p:spPr bwMode="auto">
                      <a:xfrm>
                        <a:off x="3318668" y="3200400"/>
                        <a:ext cx="34750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171787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212063"/>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một tấm tôn hình vuông có cạnh 8dm, bác Hùng cắt bỏ bốn phần như nhau ở bốn góc, sau đó bác hàn các mép lại để được một chiếc thùng (không có nắp) như Hình 7.99</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Giải </a:t>
            </a:r>
            <a:r>
              <a:rPr lang="vi-VN" sz="2200" b="1">
                <a:latin typeface="Arial" pitchFamily="34" charset="0"/>
                <a:cs typeface="Arial" pitchFamily="34" charset="0"/>
              </a:rPr>
              <a:t>thích vì sao chiếc thùng có dạng hình chóp cụt</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Tính cạnh bên của thùng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Hỏi thùng có thể chứa được nhiều nhất bao nhiêu lít nước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075" y="415513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425574" y="4495800"/>
            <a:ext cx="8077200" cy="430887"/>
          </a:xfrm>
          <a:prstGeom prst="rect">
            <a:avLst/>
          </a:prstGeom>
          <a:noFill/>
        </p:spPr>
        <p:txBody>
          <a:bodyPr wrap="square" rtlCol="0">
            <a:spAutoFit/>
          </a:bodyPr>
          <a:lstStyle/>
          <a:p>
            <a:pPr algn="just"/>
            <a:r>
              <a:rPr lang="vi-VN" sz="2200" b="1">
                <a:latin typeface="Arial" pitchFamily="34" charset="0"/>
                <a:cs typeface="Arial" pitchFamily="34" charset="0"/>
              </a:rPr>
              <a:t>a) AB // A’B’ </a:t>
            </a:r>
            <a:r>
              <a:rPr lang="vi-VN" sz="2200" b="1" smtClean="0">
                <a:latin typeface="Arial" pitchFamily="34" charset="0"/>
                <a:cs typeface="Arial" pitchFamily="34" charset="0"/>
              </a:rPr>
              <a:t>⇒AB </a:t>
            </a:r>
            <a:r>
              <a:rPr lang="vi-VN" sz="2200" b="1">
                <a:latin typeface="Arial" pitchFamily="34" charset="0"/>
                <a:cs typeface="Arial" pitchFamily="34" charset="0"/>
              </a:rPr>
              <a:t>// (A’B’C’D’), AD // A’D’ </a:t>
            </a:r>
            <a:r>
              <a:rPr lang="vi-VN" sz="2200" b="1" smtClean="0">
                <a:latin typeface="Arial" pitchFamily="34" charset="0"/>
                <a:cs typeface="Arial" pitchFamily="34" charset="0"/>
              </a:rPr>
              <a:t>⇒AD </a:t>
            </a:r>
            <a:r>
              <a:rPr lang="vi-VN" sz="2200" b="1">
                <a:latin typeface="Arial" pitchFamily="34" charset="0"/>
                <a:cs typeface="Arial" pitchFamily="34" charset="0"/>
              </a:rPr>
              <a:t>// (A’B’C’D</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131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212" y="2465243"/>
            <a:ext cx="5878080" cy="18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674812" y="4967049"/>
            <a:ext cx="7827962" cy="430887"/>
          </a:xfrm>
          <a:prstGeom prst="rect">
            <a:avLst/>
          </a:prstGeom>
          <a:noFill/>
        </p:spPr>
        <p:txBody>
          <a:bodyPr wrap="square" rtlCol="0">
            <a:spAutoFit/>
          </a:bodyPr>
          <a:lstStyle/>
          <a:p>
            <a:pPr algn="just"/>
            <a:r>
              <a:rPr lang="vi-VN" sz="2200" b="1">
                <a:latin typeface="Arial" pitchFamily="34" charset="0"/>
                <a:cs typeface="Arial" pitchFamily="34" charset="0"/>
              </a:rPr>
              <a:t>Do đó (ABCD) // (A’B’C’D’).</a:t>
            </a:r>
          </a:p>
        </p:txBody>
      </p:sp>
      <p:sp>
        <p:nvSpPr>
          <p:cNvPr id="18" name="TextBox 17"/>
          <p:cNvSpPr txBox="1"/>
          <p:nvPr/>
        </p:nvSpPr>
        <p:spPr>
          <a:xfrm>
            <a:off x="1644648" y="5410200"/>
            <a:ext cx="10164763" cy="769441"/>
          </a:xfrm>
          <a:prstGeom prst="rect">
            <a:avLst/>
          </a:prstGeom>
          <a:noFill/>
        </p:spPr>
        <p:txBody>
          <a:bodyPr wrap="square" rtlCol="0">
            <a:spAutoFit/>
          </a:bodyPr>
          <a:lstStyle/>
          <a:p>
            <a:pPr algn="just"/>
            <a:r>
              <a:rPr lang="vi-VN" sz="2200" b="1">
                <a:latin typeface="Arial" pitchFamily="34" charset="0"/>
                <a:cs typeface="Arial" pitchFamily="34" charset="0"/>
              </a:rPr>
              <a:t>Chiếc thùng có dạng hình chóp cụt vì khi bác Hùng cắt bỏ bốn phần như nhau ở bốn góc của tấm tôn vuông, sẽ tạo thành bốn tam giác vuông cân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0" name="TextBox 19"/>
          <p:cNvSpPr txBox="1"/>
          <p:nvPr/>
        </p:nvSpPr>
        <p:spPr>
          <a:xfrm>
            <a:off x="1643060" y="6179641"/>
            <a:ext cx="10164763" cy="430887"/>
          </a:xfrm>
          <a:prstGeom prst="rect">
            <a:avLst/>
          </a:prstGeom>
          <a:noFill/>
        </p:spPr>
        <p:txBody>
          <a:bodyPr wrap="square" rtlCol="0">
            <a:spAutoFit/>
          </a:bodyPr>
          <a:lstStyle/>
          <a:p>
            <a:pPr algn="just"/>
            <a:r>
              <a:rPr lang="vi-VN" sz="2200" b="1">
                <a:latin typeface="Arial" pitchFamily="34" charset="0"/>
                <a:cs typeface="Arial" pitchFamily="34" charset="0"/>
              </a:rPr>
              <a:t>Vậy chiếc thùng có dạng </a:t>
            </a:r>
            <a:r>
              <a:rPr lang="vi-VN" sz="2200" b="1" i="1">
                <a:solidFill>
                  <a:schemeClr val="accent2">
                    <a:lumMod val="75000"/>
                  </a:schemeClr>
                </a:solidFill>
                <a:latin typeface="Arial" pitchFamily="34" charset="0"/>
                <a:cs typeface="Arial" pitchFamily="34" charset="0"/>
              </a:rPr>
              <a:t>hình chóp cụt</a:t>
            </a:r>
            <a:r>
              <a:rPr lang="vi-VN" sz="2200" b="1" i="1" smtClean="0">
                <a:solidFill>
                  <a:schemeClr val="accent2">
                    <a:lumMod val="75000"/>
                  </a:schemeClr>
                </a:solidFill>
                <a:latin typeface="Arial" pitchFamily="34" charset="0"/>
                <a:cs typeface="Arial" pitchFamily="34" charset="0"/>
              </a:rPr>
              <a:t>.</a:t>
            </a:r>
            <a:endParaRPr lang="vi-VN" sz="2200" b="1" i="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817959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wipe(left)">
                                      <p:cBhvr>
                                        <p:cTn id="7" dur="500"/>
                                        <p:tgtEl>
                                          <p:spTgt spid="131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212063"/>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81473"/>
            <a:ext cx="9906001"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một tấm tôn hình vuông có cạnh 8dm, bác Hùng cắt bỏ bốn phần như nhau ở bốn góc, sau đó bác hàn các mép lại để được một chiếc thùng (không có nắp) như Hình 7.99</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Giải </a:t>
            </a:r>
            <a:r>
              <a:rPr lang="vi-VN" sz="2200" b="1">
                <a:latin typeface="Arial" pitchFamily="34" charset="0"/>
                <a:cs typeface="Arial" pitchFamily="34" charset="0"/>
              </a:rPr>
              <a:t>thích vì sao chiếc thùng có dạng hình chóp cụt</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Tính cạnh bên của thùng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Hỏi thùng có thể chứa được nhiều nhất bao nhiêu lít nước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725" y="402852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425574" y="4495800"/>
            <a:ext cx="5573713" cy="430887"/>
          </a:xfrm>
          <a:prstGeom prst="rect">
            <a:avLst/>
          </a:prstGeom>
          <a:noFill/>
        </p:spPr>
        <p:txBody>
          <a:bodyPr wrap="square" rtlCol="0">
            <a:spAutoFit/>
          </a:bodyPr>
          <a:lstStyle/>
          <a:p>
            <a:pPr algn="just"/>
            <a:r>
              <a:rPr lang="en-US" sz="2200" b="1" smtClean="0">
                <a:latin typeface="Arial" pitchFamily="34" charset="0"/>
                <a:cs typeface="Arial" pitchFamily="34" charset="0"/>
              </a:rPr>
              <a:t>b</a:t>
            </a:r>
            <a:r>
              <a:rPr lang="vi-VN" sz="2200" b="1">
                <a:latin typeface="Arial" pitchFamily="34" charset="0"/>
                <a:cs typeface="Arial" pitchFamily="34" charset="0"/>
              </a:rPr>
              <a:t>) Cạnh bên của hình chóp cụt </a:t>
            </a:r>
            <a:r>
              <a:rPr lang="vi-VN" sz="2200" b="1" smtClean="0">
                <a:latin typeface="Arial" pitchFamily="34" charset="0"/>
                <a:cs typeface="Arial" pitchFamily="34" charset="0"/>
              </a:rPr>
              <a:t>bằng</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pic>
        <p:nvPicPr>
          <p:cNvPr id="131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1212" y="2465243"/>
            <a:ext cx="5878080" cy="18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370012" y="5181600"/>
            <a:ext cx="10383837" cy="769441"/>
          </a:xfrm>
          <a:prstGeom prst="rect">
            <a:avLst/>
          </a:prstGeom>
          <a:noFill/>
        </p:spPr>
        <p:txBody>
          <a:bodyPr wrap="square" rtlCol="0">
            <a:spAutoFit/>
          </a:bodyPr>
          <a:lstStyle/>
          <a:p>
            <a:pPr algn="just"/>
            <a:r>
              <a:rPr lang="vi-VN" sz="2200" b="1">
                <a:latin typeface="Arial" pitchFamily="34" charset="0"/>
                <a:cs typeface="Arial" pitchFamily="34" charset="0"/>
              </a:rPr>
              <a:t>c) Xét mặt chứa đường chéo của hình vuông, nó là hình thang cân có chiều cao bằng chiều cao của hình chóp </a:t>
            </a:r>
            <a:r>
              <a:rPr lang="vi-VN" sz="2200" b="1" smtClean="0">
                <a:latin typeface="Arial" pitchFamily="34" charset="0"/>
                <a:cs typeface="Arial" pitchFamily="34" charset="0"/>
              </a:rPr>
              <a:t>cụt</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22350476"/>
              </p:ext>
            </p:extLst>
          </p:nvPr>
        </p:nvGraphicFramePr>
        <p:xfrm>
          <a:off x="6740525" y="4225925"/>
          <a:ext cx="2586038" cy="890588"/>
        </p:xfrm>
        <a:graphic>
          <a:graphicData uri="http://schemas.openxmlformats.org/presentationml/2006/ole">
            <mc:AlternateContent xmlns:mc="http://schemas.openxmlformats.org/markup-compatibility/2006">
              <mc:Choice xmlns:v="urn:schemas-microsoft-com:vml" Requires="v">
                <p:oleObj spid="_x0000_s132110" name="Equation" r:id="rId7" imgW="1333440" imgH="457200" progId="Equation.DSMT4">
                  <p:embed/>
                </p:oleObj>
              </mc:Choice>
              <mc:Fallback>
                <p:oleObj name="Equation" r:id="rId7" imgW="1333440" imgH="457200" progId="Equation.DSMT4">
                  <p:embed/>
                  <p:pic>
                    <p:nvPicPr>
                      <p:cNvPr id="0" name="Object 26"/>
                      <p:cNvPicPr>
                        <a:picLocks noChangeAspect="1" noChangeArrowheads="1"/>
                      </p:cNvPicPr>
                      <p:nvPr/>
                    </p:nvPicPr>
                    <p:blipFill>
                      <a:blip r:embed="rId8"/>
                      <a:srcRect/>
                      <a:stretch>
                        <a:fillRect/>
                      </a:stretch>
                    </p:blipFill>
                    <p:spPr bwMode="auto">
                      <a:xfrm>
                        <a:off x="6740525" y="4225925"/>
                        <a:ext cx="25860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222884146"/>
              </p:ext>
            </p:extLst>
          </p:nvPr>
        </p:nvGraphicFramePr>
        <p:xfrm>
          <a:off x="2132011" y="5891213"/>
          <a:ext cx="2684463" cy="890587"/>
        </p:xfrm>
        <a:graphic>
          <a:graphicData uri="http://schemas.openxmlformats.org/presentationml/2006/ole">
            <mc:AlternateContent xmlns:mc="http://schemas.openxmlformats.org/markup-compatibility/2006">
              <mc:Choice xmlns:v="urn:schemas-microsoft-com:vml" Requires="v">
                <p:oleObj spid="_x0000_s132111" name="Equation" r:id="rId9" imgW="1384200" imgH="457200" progId="Equation.DSMT4">
                  <p:embed/>
                </p:oleObj>
              </mc:Choice>
              <mc:Fallback>
                <p:oleObj name="Equation" r:id="rId9" imgW="1384200" imgH="457200" progId="Equation.DSMT4">
                  <p:embed/>
                  <p:pic>
                    <p:nvPicPr>
                      <p:cNvPr id="0" name=""/>
                      <p:cNvPicPr>
                        <a:picLocks noChangeAspect="1" noChangeArrowheads="1"/>
                      </p:cNvPicPr>
                      <p:nvPr/>
                    </p:nvPicPr>
                    <p:blipFill>
                      <a:blip r:embed="rId10"/>
                      <a:srcRect/>
                      <a:stretch>
                        <a:fillRect/>
                      </a:stretch>
                    </p:blipFill>
                    <p:spPr bwMode="auto">
                      <a:xfrm>
                        <a:off x="2132011" y="5891213"/>
                        <a:ext cx="268446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5464174" y="6150888"/>
            <a:ext cx="4365841" cy="461665"/>
          </a:xfrm>
          <a:prstGeom prst="rect">
            <a:avLst/>
          </a:prstGeom>
          <a:noFill/>
        </p:spPr>
        <p:txBody>
          <a:bodyPr wrap="square" rtlCol="0">
            <a:spAutoFit/>
          </a:bodyPr>
          <a:lstStyle/>
          <a:p>
            <a:pPr algn="just"/>
            <a:r>
              <a:rPr lang="en-US" sz="2200" b="1" smtClean="0">
                <a:latin typeface="Arial" pitchFamily="34" charset="0"/>
                <a:cs typeface="Arial" pitchFamily="34" charset="0"/>
              </a:rPr>
              <a:t>Thể tích cần tìm là V = </a:t>
            </a:r>
            <a:r>
              <a:rPr lang="en-US" b="1" smtClean="0">
                <a:solidFill>
                  <a:schemeClr val="accent2">
                    <a:lumMod val="75000"/>
                  </a:schemeClr>
                </a:solidFill>
                <a:latin typeface="Arial" pitchFamily="34" charset="0"/>
                <a:cs typeface="Arial" pitchFamily="34" charset="0"/>
              </a:rPr>
              <a:t>42</a:t>
            </a:r>
            <a:r>
              <a:rPr lang="en-US" sz="2200" b="1" smtClean="0">
                <a:latin typeface="Arial" pitchFamily="34" charset="0"/>
                <a:cs typeface="Arial" pitchFamily="34" charset="0"/>
              </a:rPr>
              <a:t> lit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94758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6405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30660"/>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60714" y="76200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809509" y="111208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84212" y="91098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1612491"/>
            <a:chOff x="447216" y="1086761"/>
            <a:chExt cx="11400298" cy="1612491"/>
          </a:xfrm>
        </p:grpSpPr>
        <p:sp>
          <p:nvSpPr>
            <p:cNvPr id="17" name="Rounded Rectangle 16"/>
            <p:cNvSpPr/>
            <p:nvPr/>
          </p:nvSpPr>
          <p:spPr>
            <a:xfrm>
              <a:off x="447216" y="1086761"/>
              <a:ext cx="11400298" cy="161249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1600438"/>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b="1">
                  <a:latin typeface="Arial" pitchFamily="34" charset="0"/>
                  <a:cs typeface="Arial" pitchFamily="34" charset="0"/>
                </a:rPr>
                <a:t>Khi mua máy điều hoà, bác An được hướng dẫn rằng mỗi mét khối của phòng cần công suất điều hoà khoảng 200 BTU. Căn phòng bác An cần lắp máy có dạng hình hộp chữ nhật, rộng 4 m, dài 5 m và cao 3 m. Hỏi bác An cần mua loại điều hoà có công suất bao nhiêu BTU</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53181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612" y="238569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7975" y="2795427"/>
            <a:ext cx="6929437" cy="461665"/>
          </a:xfrm>
          <a:prstGeom prst="rect">
            <a:avLst/>
          </a:prstGeom>
          <a:noFill/>
        </p:spPr>
        <p:txBody>
          <a:bodyPr wrap="square" rtlCol="0">
            <a:spAutoFit/>
          </a:bodyPr>
          <a:lstStyle/>
          <a:p>
            <a:pPr algn="just"/>
            <a:r>
              <a:rPr lang="vi-VN" b="1">
                <a:latin typeface="Arial" pitchFamily="34" charset="0"/>
                <a:cs typeface="Arial" pitchFamily="34" charset="0"/>
              </a:rPr>
              <a:t>Thể tích của căn phòng là:</a:t>
            </a:r>
          </a:p>
        </p:txBody>
      </p:sp>
      <p:sp>
        <p:nvSpPr>
          <p:cNvPr id="4" name="AutoShape 4" descr="Tư vấn chọn điều hòa cho phòng ng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Tư vấn chọn điều hòa cho phòng ng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497329" y="2461962"/>
            <a:ext cx="4329545" cy="2787027"/>
            <a:chOff x="7497329" y="2461962"/>
            <a:chExt cx="4329545" cy="2787027"/>
          </a:xfrm>
        </p:grpSpPr>
        <p:pic>
          <p:nvPicPr>
            <p:cNvPr id="1116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329" y="2461962"/>
              <a:ext cx="4329545" cy="235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371012" y="491043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7.92</a:t>
              </a:r>
              <a:endParaRPr lang="en-US" sz="1600" b="1">
                <a:solidFill>
                  <a:srgbClr val="FF0000"/>
                </a:solidFill>
                <a:latin typeface="Arial" pitchFamily="34" charset="0"/>
                <a:cs typeface="Arial" pitchFamily="34" charset="0"/>
              </a:endParaRPr>
            </a:p>
          </p:txBody>
        </p:sp>
      </p:grpSp>
      <p:graphicFrame>
        <p:nvGraphicFramePr>
          <p:cNvPr id="8" name="Object 7"/>
          <p:cNvGraphicFramePr>
            <a:graphicFrameLocks noChangeAspect="1"/>
          </p:cNvGraphicFramePr>
          <p:nvPr>
            <p:extLst>
              <p:ext uri="{D42A27DB-BD31-4B8C-83A1-F6EECF244321}">
                <p14:modId xmlns:p14="http://schemas.microsoft.com/office/powerpoint/2010/main" val="2721263872"/>
              </p:ext>
            </p:extLst>
          </p:nvPr>
        </p:nvGraphicFramePr>
        <p:xfrm>
          <a:off x="2230200" y="3316922"/>
          <a:ext cx="2869088" cy="569278"/>
        </p:xfrm>
        <a:graphic>
          <a:graphicData uri="http://schemas.openxmlformats.org/presentationml/2006/ole">
            <mc:AlternateContent xmlns:mc="http://schemas.openxmlformats.org/markup-compatibility/2006">
              <mc:Choice xmlns:v="urn:schemas-microsoft-com:vml" Requires="v">
                <p:oleObj spid="_x0000_s111653" name="Equation" r:id="rId7" imgW="1218960" imgH="241200" progId="Equation.DSMT4">
                  <p:embed/>
                </p:oleObj>
              </mc:Choice>
              <mc:Fallback>
                <p:oleObj name="Equation" r:id="rId7" imgW="1218960" imgH="241200" progId="Equation.DSMT4">
                  <p:embed/>
                  <p:pic>
                    <p:nvPicPr>
                      <p:cNvPr id="0" name="Object 25"/>
                      <p:cNvPicPr>
                        <a:picLocks noChangeAspect="1" noChangeArrowheads="1"/>
                      </p:cNvPicPr>
                      <p:nvPr/>
                    </p:nvPicPr>
                    <p:blipFill>
                      <a:blip r:embed="rId8"/>
                      <a:srcRect/>
                      <a:stretch>
                        <a:fillRect/>
                      </a:stretch>
                    </p:blipFill>
                    <p:spPr bwMode="auto">
                      <a:xfrm>
                        <a:off x="2230200" y="3316922"/>
                        <a:ext cx="2869088"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303213" y="3886200"/>
            <a:ext cx="6929437" cy="1569660"/>
          </a:xfrm>
          <a:prstGeom prst="rect">
            <a:avLst/>
          </a:prstGeom>
          <a:noFill/>
        </p:spPr>
        <p:txBody>
          <a:bodyPr wrap="square" rtlCol="0">
            <a:spAutoFit/>
          </a:bodyPr>
          <a:lstStyle/>
          <a:p>
            <a:pPr algn="just"/>
            <a:r>
              <a:rPr lang="vi-VN" b="1">
                <a:latin typeface="Arial" pitchFamily="34" charset="0"/>
                <a:cs typeface="Arial" pitchFamily="34" charset="0"/>
              </a:rPr>
              <a:t>Vì mỗi mét khối của phòng cần công suất điều hoà khoảng 200 BTU nên công suất cần thiết cho máy điều hoà của căn phòng bác An là</a:t>
            </a:r>
            <a:r>
              <a:rPr lang="vi-VN" b="1" smtClean="0">
                <a:latin typeface="Arial" pitchFamily="34" charset="0"/>
                <a:cs typeface="Arial" pitchFamily="34" charset="0"/>
              </a:rPr>
              <a:t>:</a:t>
            </a:r>
            <a:endParaRPr lang="en-US" b="1" smtClean="0">
              <a:latin typeface="Arial" pitchFamily="34" charset="0"/>
              <a:cs typeface="Arial" pitchFamily="34" charset="0"/>
            </a:endParaRPr>
          </a:p>
          <a:p>
            <a:pPr algn="just"/>
            <a:r>
              <a:rPr lang="en-US" b="1" smtClean="0">
                <a:latin typeface="Arial" pitchFamily="34" charset="0"/>
                <a:cs typeface="Arial" pitchFamily="34" charset="0"/>
              </a:rPr>
              <a:t>                 </a:t>
            </a:r>
            <a:r>
              <a:rPr lang="vi-VN" b="1" smtClean="0">
                <a:latin typeface="Arial" pitchFamily="34" charset="0"/>
                <a:cs typeface="Arial" pitchFamily="34" charset="0"/>
              </a:rPr>
              <a:t>60.200 </a:t>
            </a:r>
            <a:r>
              <a:rPr lang="vi-VN" b="1">
                <a:latin typeface="Arial" pitchFamily="34" charset="0"/>
                <a:cs typeface="Arial" pitchFamily="34" charset="0"/>
              </a:rPr>
              <a:t>= 12000 BTU</a:t>
            </a:r>
          </a:p>
        </p:txBody>
      </p:sp>
      <p:sp>
        <p:nvSpPr>
          <p:cNvPr id="26" name="TextBox 25"/>
          <p:cNvSpPr txBox="1"/>
          <p:nvPr/>
        </p:nvSpPr>
        <p:spPr>
          <a:xfrm>
            <a:off x="303213" y="5491995"/>
            <a:ext cx="11353799" cy="830997"/>
          </a:xfrm>
          <a:prstGeom prst="rect">
            <a:avLst/>
          </a:prstGeom>
          <a:noFill/>
        </p:spPr>
        <p:txBody>
          <a:bodyPr wrap="square" rtlCol="0">
            <a:spAutoFit/>
          </a:bodyPr>
          <a:lstStyle/>
          <a:p>
            <a:pPr algn="just"/>
            <a:r>
              <a:rPr lang="vi-VN" b="1">
                <a:latin typeface="Arial" pitchFamily="34" charset="0"/>
                <a:cs typeface="Arial" pitchFamily="34" charset="0"/>
              </a:rPr>
              <a:t>Do đó, bác An cần mua một máy điều hoà có công suất khoảng </a:t>
            </a:r>
            <a:r>
              <a:rPr lang="vi-VN" b="1" i="1">
                <a:solidFill>
                  <a:schemeClr val="accent2">
                    <a:lumMod val="75000"/>
                  </a:schemeClr>
                </a:solidFill>
                <a:latin typeface="Arial" pitchFamily="34" charset="0"/>
                <a:cs typeface="Arial" pitchFamily="34" charset="0"/>
              </a:rPr>
              <a:t>12 000 BTU </a:t>
            </a:r>
            <a:r>
              <a:rPr lang="vi-VN" b="1">
                <a:latin typeface="Arial" pitchFamily="34" charset="0"/>
                <a:cs typeface="Arial" pitchFamily="34" charset="0"/>
              </a:rPr>
              <a:t>để làm mát cho căn phòng của mình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7"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9411" y="685800"/>
            <a:ext cx="11604239" cy="3982783"/>
            <a:chOff x="379411" y="762000"/>
            <a:chExt cx="11604239" cy="3982783"/>
          </a:xfrm>
        </p:grpSpPr>
        <p:sp>
          <p:nvSpPr>
            <p:cNvPr id="21" name="Rounded Rectangle 20"/>
            <p:cNvSpPr/>
            <p:nvPr/>
          </p:nvSpPr>
          <p:spPr>
            <a:xfrm>
              <a:off x="379411" y="762000"/>
              <a:ext cx="11377704" cy="3733800"/>
            </a:xfrm>
            <a:prstGeom prst="roundRect">
              <a:avLst>
                <a:gd name="adj" fmla="val 252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670023" y="838200"/>
              <a:ext cx="10910789" cy="1785104"/>
            </a:xfrm>
            <a:prstGeom prst="rect">
              <a:avLst/>
            </a:prstGeom>
            <a:noFill/>
          </p:spPr>
          <p:txBody>
            <a:bodyPr wrap="square" rtlCol="0">
              <a:spAutoFit/>
            </a:bodyPr>
            <a:lstStyle/>
            <a:p>
              <a:pPr algn="just"/>
              <a:r>
                <a:rPr lang="en-US" sz="2200" b="1" smtClean="0">
                  <a:latin typeface="Arial" pitchFamily="34" charset="0"/>
                  <a:cs typeface="Arial" pitchFamily="34" charset="0"/>
                </a:rPr>
                <a:t>       Phần không gian được giới hạn bởi hình chóp, hình chóp cụt đều, hình lăng trụ, hình hộp tương ứng được gọi là </a:t>
              </a:r>
              <a:r>
                <a:rPr lang="en-US" sz="2200" b="1" i="1" smtClean="0">
                  <a:solidFill>
                    <a:schemeClr val="accent2">
                      <a:lumMod val="75000"/>
                    </a:schemeClr>
                  </a:solidFill>
                  <a:latin typeface="Arial" pitchFamily="34" charset="0"/>
                  <a:cs typeface="Arial" pitchFamily="34" charset="0"/>
                </a:rPr>
                <a:t>khối chóp, khối chóp cụt đều, khối lăng trụ, khối hộp</a:t>
              </a:r>
              <a:r>
                <a:rPr lang="en-US" sz="2200" b="1" smtClean="0">
                  <a:latin typeface="Arial" pitchFamily="34" charset="0"/>
                  <a:cs typeface="Arial" pitchFamily="34" charset="0"/>
                </a:rPr>
                <a:t>. Đỉnh, mặt, cạnh, đường cao của khối hình đó lần lượt là đỉnh, mặt , cạnh , đường cao của hình chóp, hình chóp cụt đều , hình lăng trụ, hình hộp tương ứng.</a:t>
              </a:r>
              <a:endParaRPr lang="vi-VN" sz="22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71212" y="3657600"/>
              <a:ext cx="1012438" cy="1087183"/>
            </a:xfrm>
            <a:prstGeom prst="rect">
              <a:avLst/>
            </a:prstGeom>
          </p:spPr>
        </p:pic>
      </p:grpSp>
      <mc:AlternateContent xmlns:mc="http://schemas.openxmlformats.org/markup-compatibility/2006" xmlns:a14="http://schemas.microsoft.com/office/drawing/2010/main">
        <mc:Choice Requires="a14">
          <p:sp>
            <p:nvSpPr>
              <p:cNvPr id="26" name="TextBox 25"/>
              <p:cNvSpPr txBox="1"/>
              <p:nvPr/>
            </p:nvSpPr>
            <p:spPr>
              <a:xfrm>
                <a:off x="553650" y="2518613"/>
                <a:ext cx="11027162" cy="625812"/>
              </a:xfrm>
              <a:prstGeom prst="rect">
                <a:avLst/>
              </a:prstGeom>
              <a:noFill/>
            </p:spPr>
            <p:txBody>
              <a:bodyPr wrap="square" rtlCol="0">
                <a:spAutoFit/>
              </a:bodyPr>
              <a:lstStyle/>
              <a:p>
                <a:pPr marL="457200" indent="-457200">
                  <a:buFont typeface="Arial" pitchFamily="34" charset="0"/>
                  <a:buChar char="•"/>
                </a:pPr>
                <a:r>
                  <a:rPr lang="en-US" sz="2200" b="1" smtClean="0">
                    <a:latin typeface="Arial" pitchFamily="34" charset="0"/>
                    <a:cs typeface="Arial" pitchFamily="34" charset="0"/>
                  </a:rPr>
                  <a:t>Thể tích của khối chóp có diện tích đáy S và chiều cao h là </a:t>
                </a:r>
                <a14:m>
                  <m:oMath xmlns:m="http://schemas.openxmlformats.org/officeDocument/2006/math">
                    <m:r>
                      <a:rPr lang="en-US" b="1" i="1" smtClean="0">
                        <a:solidFill>
                          <a:schemeClr val="accent2">
                            <a:lumMod val="75000"/>
                          </a:schemeClr>
                        </a:solidFill>
                        <a:latin typeface="Cambria Math"/>
                        <a:cs typeface="Arial" pitchFamily="34" charset="0"/>
                      </a:rPr>
                      <m:t>𝑽</m:t>
                    </m:r>
                    <m:r>
                      <a:rPr lang="en-US" b="1" i="1" smtClean="0">
                        <a:solidFill>
                          <a:schemeClr val="accent2">
                            <a:lumMod val="75000"/>
                          </a:schemeClr>
                        </a:solidFill>
                        <a:latin typeface="Cambria Math"/>
                        <a:cs typeface="Arial" pitchFamily="34" charset="0"/>
                      </a:rPr>
                      <m:t>=</m:t>
                    </m:r>
                    <m:f>
                      <m:fPr>
                        <m:ctrlPr>
                          <a:rPr lang="en-US" b="1" i="1" smtClean="0">
                            <a:solidFill>
                              <a:schemeClr val="accent2">
                                <a:lumMod val="75000"/>
                              </a:schemeClr>
                            </a:solidFill>
                            <a:latin typeface="Cambria Math"/>
                            <a:cs typeface="Arial" pitchFamily="34" charset="0"/>
                          </a:rPr>
                        </m:ctrlPr>
                      </m:fPr>
                      <m:num>
                        <m:r>
                          <a:rPr lang="en-US" b="1" i="1" smtClean="0">
                            <a:solidFill>
                              <a:schemeClr val="accent2">
                                <a:lumMod val="75000"/>
                              </a:schemeClr>
                            </a:solidFill>
                            <a:latin typeface="Cambria Math"/>
                            <a:cs typeface="Arial" pitchFamily="34" charset="0"/>
                          </a:rPr>
                          <m:t>𝟏</m:t>
                        </m:r>
                      </m:num>
                      <m:den>
                        <m:r>
                          <a:rPr lang="en-US" b="1" i="1" smtClean="0">
                            <a:solidFill>
                              <a:schemeClr val="accent2">
                                <a:lumMod val="75000"/>
                              </a:schemeClr>
                            </a:solidFill>
                            <a:latin typeface="Cambria Math"/>
                            <a:cs typeface="Arial" pitchFamily="34" charset="0"/>
                          </a:rPr>
                          <m:t>𝟑</m:t>
                        </m:r>
                      </m:den>
                    </m:f>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𝒉</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𝑺</m:t>
                    </m:r>
                  </m:oMath>
                </a14:m>
                <a:endParaRPr lang="vi-VN" sz="22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53650" y="2518613"/>
                <a:ext cx="11027162" cy="625812"/>
              </a:xfrm>
              <a:prstGeom prst="rect">
                <a:avLst/>
              </a:prstGeom>
              <a:blipFill rotWithShape="1">
                <a:blip r:embed="rId5"/>
                <a:stretch>
                  <a:fillRect l="-663" b="-3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53650" y="3101980"/>
                <a:ext cx="10839644" cy="964367"/>
              </a:xfrm>
              <a:prstGeom prst="rect">
                <a:avLst/>
              </a:prstGeom>
              <a:noFill/>
            </p:spPr>
            <p:txBody>
              <a:bodyPr wrap="square" rtlCol="0">
                <a:spAutoFit/>
              </a:bodyPr>
              <a:lstStyle/>
              <a:p>
                <a:pPr marL="457200" indent="-457200">
                  <a:buFont typeface="Arial" pitchFamily="34" charset="0"/>
                  <a:buChar char="•"/>
                </a:pPr>
                <a:r>
                  <a:rPr lang="en-US" sz="2200" b="1" smtClean="0">
                    <a:latin typeface="Arial" pitchFamily="34" charset="0"/>
                    <a:cs typeface="Arial" pitchFamily="34" charset="0"/>
                  </a:rPr>
                  <a:t>Thể tích của khối chóp cụt có diện tích đáy lớn, diện </a:t>
                </a:r>
                <a:r>
                  <a:rPr lang="en-US" sz="2200" b="1">
                    <a:latin typeface="Arial" pitchFamily="34" charset="0"/>
                    <a:cs typeface="Arial" pitchFamily="34" charset="0"/>
                  </a:rPr>
                  <a:t>tích </a:t>
                </a:r>
                <a:r>
                  <a:rPr lang="en-US" sz="2200" b="1" smtClean="0">
                    <a:latin typeface="Arial" pitchFamily="34" charset="0"/>
                    <a:cs typeface="Arial" pitchFamily="34" charset="0"/>
                  </a:rPr>
                  <a:t>đáy bé S’ </a:t>
                </a:r>
                <a:r>
                  <a:rPr lang="en-US" sz="2200" b="1">
                    <a:latin typeface="Arial" pitchFamily="34" charset="0"/>
                    <a:cs typeface="Arial" pitchFamily="34" charset="0"/>
                  </a:rPr>
                  <a:t>và chiều cao h là </a:t>
                </a:r>
                <a14:m>
                  <m:oMath xmlns:m="http://schemas.openxmlformats.org/officeDocument/2006/math">
                    <m:r>
                      <a:rPr lang="en-US" b="1" i="1" smtClean="0">
                        <a:solidFill>
                          <a:schemeClr val="accent2">
                            <a:lumMod val="75000"/>
                          </a:schemeClr>
                        </a:solidFill>
                        <a:latin typeface="Cambria Math"/>
                        <a:cs typeface="Arial" pitchFamily="34" charset="0"/>
                      </a:rPr>
                      <m:t>𝑽</m:t>
                    </m:r>
                    <m:r>
                      <a:rPr lang="en-US" b="1" i="1" smtClean="0">
                        <a:solidFill>
                          <a:schemeClr val="accent2">
                            <a:lumMod val="75000"/>
                          </a:schemeClr>
                        </a:solidFill>
                        <a:latin typeface="Cambria Math"/>
                        <a:cs typeface="Arial" pitchFamily="34" charset="0"/>
                      </a:rPr>
                      <m:t>=</m:t>
                    </m:r>
                    <m:f>
                      <m:fPr>
                        <m:ctrlPr>
                          <a:rPr lang="en-US" b="1" i="1" smtClean="0">
                            <a:solidFill>
                              <a:schemeClr val="accent2">
                                <a:lumMod val="75000"/>
                              </a:schemeClr>
                            </a:solidFill>
                            <a:latin typeface="Cambria Math"/>
                            <a:cs typeface="Arial" pitchFamily="34" charset="0"/>
                          </a:rPr>
                        </m:ctrlPr>
                      </m:fPr>
                      <m:num>
                        <m:r>
                          <a:rPr lang="en-US" b="1" i="1" smtClean="0">
                            <a:solidFill>
                              <a:schemeClr val="accent2">
                                <a:lumMod val="75000"/>
                              </a:schemeClr>
                            </a:solidFill>
                            <a:latin typeface="Cambria Math"/>
                            <a:cs typeface="Arial" pitchFamily="34" charset="0"/>
                          </a:rPr>
                          <m:t>𝟏</m:t>
                        </m:r>
                      </m:num>
                      <m:den>
                        <m:r>
                          <a:rPr lang="en-US" b="1" i="1" smtClean="0">
                            <a:solidFill>
                              <a:schemeClr val="accent2">
                                <a:lumMod val="75000"/>
                              </a:schemeClr>
                            </a:solidFill>
                            <a:latin typeface="Cambria Math"/>
                            <a:cs typeface="Arial" pitchFamily="34" charset="0"/>
                          </a:rPr>
                          <m:t>𝟑</m:t>
                        </m:r>
                      </m:den>
                    </m:f>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𝒉</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𝑺</m:t>
                    </m:r>
                    <m:r>
                      <a:rPr lang="en-US" b="1" i="1" smtClean="0">
                        <a:solidFill>
                          <a:schemeClr val="accent2">
                            <a:lumMod val="75000"/>
                          </a:schemeClr>
                        </a:solidFill>
                        <a:latin typeface="Cambria Math"/>
                        <a:cs typeface="Arial" pitchFamily="34" charset="0"/>
                      </a:rPr>
                      <m:t>+</m:t>
                    </m:r>
                    <m:sSup>
                      <m:sSupPr>
                        <m:ctrlPr>
                          <a:rPr lang="en-US" b="1" i="1" smtClean="0">
                            <a:solidFill>
                              <a:schemeClr val="accent2">
                                <a:lumMod val="75000"/>
                              </a:schemeClr>
                            </a:solidFill>
                            <a:latin typeface="Cambria Math"/>
                            <a:cs typeface="Arial" pitchFamily="34" charset="0"/>
                          </a:rPr>
                        </m:ctrlPr>
                      </m:sSupPr>
                      <m:e>
                        <m:r>
                          <a:rPr lang="en-US" b="1" i="1" smtClean="0">
                            <a:solidFill>
                              <a:schemeClr val="accent2">
                                <a:lumMod val="75000"/>
                              </a:schemeClr>
                            </a:solidFill>
                            <a:latin typeface="Cambria Math"/>
                            <a:cs typeface="Arial" pitchFamily="34" charset="0"/>
                          </a:rPr>
                          <m:t>𝑺</m:t>
                        </m:r>
                      </m:e>
                      <m:sup>
                        <m:r>
                          <a:rPr lang="en-US" b="1" i="1" smtClean="0">
                            <a:solidFill>
                              <a:schemeClr val="accent2">
                                <a:lumMod val="75000"/>
                              </a:schemeClr>
                            </a:solidFill>
                            <a:latin typeface="Cambria Math"/>
                            <a:cs typeface="Arial" pitchFamily="34" charset="0"/>
                          </a:rPr>
                          <m:t>′</m:t>
                        </m:r>
                      </m:sup>
                    </m:sSup>
                    <m:r>
                      <a:rPr lang="en-US" b="1" i="1" smtClean="0">
                        <a:solidFill>
                          <a:schemeClr val="accent2">
                            <a:lumMod val="75000"/>
                          </a:schemeClr>
                        </a:solidFill>
                        <a:latin typeface="Cambria Math"/>
                        <a:cs typeface="Arial" pitchFamily="34" charset="0"/>
                      </a:rPr>
                      <m:t>+</m:t>
                    </m:r>
                    <m:rad>
                      <m:radPr>
                        <m:degHide m:val="on"/>
                        <m:ctrlPr>
                          <a:rPr lang="en-US" b="1" i="1" smtClean="0">
                            <a:solidFill>
                              <a:schemeClr val="accent2">
                                <a:lumMod val="75000"/>
                              </a:schemeClr>
                            </a:solidFill>
                            <a:latin typeface="Cambria Math"/>
                            <a:cs typeface="Arial" pitchFamily="34" charset="0"/>
                          </a:rPr>
                        </m:ctrlPr>
                      </m:radPr>
                      <m:deg/>
                      <m:e>
                        <m:r>
                          <a:rPr lang="en-US" b="1" i="1" smtClean="0">
                            <a:solidFill>
                              <a:schemeClr val="accent2">
                                <a:lumMod val="75000"/>
                              </a:schemeClr>
                            </a:solidFill>
                            <a:latin typeface="Cambria Math"/>
                            <a:cs typeface="Arial" pitchFamily="34" charset="0"/>
                          </a:rPr>
                          <m:t>𝑺</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𝑺</m:t>
                        </m:r>
                        <m:r>
                          <a:rPr lang="en-US" b="1" i="1" smtClean="0">
                            <a:solidFill>
                              <a:schemeClr val="accent2">
                                <a:lumMod val="75000"/>
                              </a:schemeClr>
                            </a:solidFill>
                            <a:latin typeface="Cambria Math"/>
                            <a:cs typeface="Arial" pitchFamily="34" charset="0"/>
                          </a:rPr>
                          <m:t>′</m:t>
                        </m:r>
                      </m:e>
                    </m:rad>
                  </m:oMath>
                </a14:m>
                <a:endParaRPr lang="vi-VN" sz="22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53650" y="3101980"/>
                <a:ext cx="10839644" cy="964367"/>
              </a:xfrm>
              <a:prstGeom prst="rect">
                <a:avLst/>
              </a:prstGeom>
              <a:blipFill rotWithShape="1">
                <a:blip r:embed="rId6"/>
                <a:stretch>
                  <a:fillRect l="-675" t="-3165" r="-112"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53650" y="3957935"/>
                <a:ext cx="10731208" cy="461665"/>
              </a:xfrm>
              <a:prstGeom prst="rect">
                <a:avLst/>
              </a:prstGeom>
              <a:noFill/>
            </p:spPr>
            <p:txBody>
              <a:bodyPr wrap="square" rtlCol="0">
                <a:spAutoFit/>
              </a:bodyPr>
              <a:lstStyle/>
              <a:p>
                <a:pPr marL="457200" indent="-457200">
                  <a:buFont typeface="Arial" pitchFamily="34" charset="0"/>
                  <a:buChar char="•"/>
                </a:pPr>
                <a:r>
                  <a:rPr lang="en-US" sz="2200" b="1" smtClean="0">
                    <a:latin typeface="Arial" pitchFamily="34" charset="0"/>
                    <a:cs typeface="Arial" pitchFamily="34" charset="0"/>
                  </a:rPr>
                  <a:t>Thể tích của khối lăng trụ có diện tích đáy S </a:t>
                </a:r>
                <a:r>
                  <a:rPr lang="en-US" sz="2200" b="1">
                    <a:latin typeface="Arial" pitchFamily="34" charset="0"/>
                    <a:cs typeface="Arial" pitchFamily="34" charset="0"/>
                  </a:rPr>
                  <a:t>và chiều cao h là </a:t>
                </a:r>
                <a14:m>
                  <m:oMath xmlns:m="http://schemas.openxmlformats.org/officeDocument/2006/math">
                    <m:r>
                      <a:rPr lang="en-US" b="1" i="0" smtClean="0">
                        <a:solidFill>
                          <a:schemeClr val="accent2">
                            <a:lumMod val="75000"/>
                          </a:schemeClr>
                        </a:solidFill>
                        <a:latin typeface="Cambria Math"/>
                        <a:cs typeface="Arial" pitchFamily="34" charset="0"/>
                      </a:rPr>
                      <m:t>  </m:t>
                    </m:r>
                    <m:r>
                      <a:rPr lang="en-US" b="1" i="1" smtClean="0">
                        <a:solidFill>
                          <a:schemeClr val="accent2">
                            <a:lumMod val="75000"/>
                          </a:schemeClr>
                        </a:solidFill>
                        <a:latin typeface="Cambria Math"/>
                        <a:cs typeface="Arial" pitchFamily="34" charset="0"/>
                      </a:rPr>
                      <m:t>𝑽</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𝒉</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𝑺</m:t>
                    </m:r>
                  </m:oMath>
                </a14:m>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53650" y="3957935"/>
                <a:ext cx="10731208" cy="461665"/>
              </a:xfrm>
              <a:prstGeom prst="rect">
                <a:avLst/>
              </a:prstGeom>
              <a:blipFill rotWithShape="1">
                <a:blip r:embed="rId7"/>
                <a:stretch>
                  <a:fillRect l="-682" t="-1316" b="-25000"/>
                </a:stretch>
              </a:blipFill>
            </p:spPr>
            <p:txBody>
              <a:bodyPr/>
              <a:lstStyle/>
              <a:p>
                <a:r>
                  <a:rPr lang="en-US">
                    <a:noFill/>
                  </a:rPr>
                  <a:t> </a:t>
                </a:r>
              </a:p>
            </p:txBody>
          </p:sp>
        </mc:Fallback>
      </mc:AlternateContent>
      <p:grpSp>
        <p:nvGrpSpPr>
          <p:cNvPr id="6" name="Group 5"/>
          <p:cNvGrpSpPr/>
          <p:nvPr/>
        </p:nvGrpSpPr>
        <p:grpSpPr>
          <a:xfrm>
            <a:off x="553650" y="4456239"/>
            <a:ext cx="3158620" cy="2306144"/>
            <a:chOff x="553650" y="4456239"/>
            <a:chExt cx="3158620" cy="2306144"/>
          </a:xfrm>
        </p:grpSpPr>
        <p:pic>
          <p:nvPicPr>
            <p:cNvPr id="11264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650" y="4456239"/>
              <a:ext cx="2261383" cy="218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343382850"/>
                </p:ext>
              </p:extLst>
            </p:nvPr>
          </p:nvGraphicFramePr>
          <p:xfrm>
            <a:off x="2589212" y="6019800"/>
            <a:ext cx="1123058" cy="742583"/>
          </p:xfrm>
          <a:graphic>
            <a:graphicData uri="http://schemas.openxmlformats.org/presentationml/2006/ole">
              <mc:AlternateContent xmlns:mc="http://schemas.openxmlformats.org/markup-compatibility/2006">
                <mc:Choice xmlns:v="urn:schemas-microsoft-com:vml" Requires="v">
                  <p:oleObj spid="_x0000_s112726" name="Equation" r:id="rId9" imgW="634680" imgH="419040" progId="Equation.DSMT4">
                    <p:embed/>
                  </p:oleObj>
                </mc:Choice>
                <mc:Fallback>
                  <p:oleObj name="Equation" r:id="rId9" imgW="634680" imgH="419040" progId="Equation.DSMT4">
                    <p:embed/>
                    <p:pic>
                      <p:nvPicPr>
                        <p:cNvPr id="0" name="Object 5"/>
                        <p:cNvPicPr>
                          <a:picLocks noChangeAspect="1" noChangeArrowheads="1"/>
                        </p:cNvPicPr>
                        <p:nvPr/>
                      </p:nvPicPr>
                      <p:blipFill>
                        <a:blip r:embed="rId10"/>
                        <a:srcRect/>
                        <a:stretch>
                          <a:fillRect/>
                        </a:stretch>
                      </p:blipFill>
                      <p:spPr bwMode="auto">
                        <a:xfrm>
                          <a:off x="2589212" y="6019800"/>
                          <a:ext cx="1123058" cy="7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6"/>
          <p:cNvGrpSpPr/>
          <p:nvPr/>
        </p:nvGrpSpPr>
        <p:grpSpPr>
          <a:xfrm>
            <a:off x="4458538" y="4502934"/>
            <a:ext cx="3172574" cy="2326491"/>
            <a:chOff x="4458538" y="4502934"/>
            <a:chExt cx="3172574" cy="2326491"/>
          </a:xfrm>
        </p:grpSpPr>
        <p:pic>
          <p:nvPicPr>
            <p:cNvPr id="112645"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8538" y="4502934"/>
              <a:ext cx="2274979" cy="181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 name="Object 27"/>
            <p:cNvGraphicFramePr>
              <a:graphicFrameLocks noChangeAspect="1"/>
            </p:cNvGraphicFramePr>
            <p:nvPr>
              <p:extLst>
                <p:ext uri="{D42A27DB-BD31-4B8C-83A1-F6EECF244321}">
                  <p14:modId xmlns:p14="http://schemas.microsoft.com/office/powerpoint/2010/main" val="2267549088"/>
                </p:ext>
              </p:extLst>
            </p:nvPr>
          </p:nvGraphicFramePr>
          <p:xfrm>
            <a:off x="5027612" y="6088063"/>
            <a:ext cx="2603500" cy="741362"/>
          </p:xfrm>
          <a:graphic>
            <a:graphicData uri="http://schemas.openxmlformats.org/presentationml/2006/ole">
              <mc:AlternateContent xmlns:mc="http://schemas.openxmlformats.org/markup-compatibility/2006">
                <mc:Choice xmlns:v="urn:schemas-microsoft-com:vml" Requires="v">
                  <p:oleObj spid="_x0000_s112727" name="Equation" r:id="rId12" imgW="1473120" imgH="419040" progId="Equation.DSMT4">
                    <p:embed/>
                  </p:oleObj>
                </mc:Choice>
                <mc:Fallback>
                  <p:oleObj name="Equation" r:id="rId12" imgW="1473120" imgH="419040" progId="Equation.DSMT4">
                    <p:embed/>
                    <p:pic>
                      <p:nvPicPr>
                        <p:cNvPr id="0" name=""/>
                        <p:cNvPicPr>
                          <a:picLocks noChangeAspect="1" noChangeArrowheads="1"/>
                        </p:cNvPicPr>
                        <p:nvPr/>
                      </p:nvPicPr>
                      <p:blipFill>
                        <a:blip r:embed="rId13"/>
                        <a:srcRect/>
                        <a:stretch>
                          <a:fillRect/>
                        </a:stretch>
                      </p:blipFill>
                      <p:spPr bwMode="auto">
                        <a:xfrm>
                          <a:off x="5027612" y="6088063"/>
                          <a:ext cx="26035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 name="Group 7"/>
          <p:cNvGrpSpPr/>
          <p:nvPr/>
        </p:nvGrpSpPr>
        <p:grpSpPr>
          <a:xfrm>
            <a:off x="8207374" y="4419600"/>
            <a:ext cx="3185920" cy="2152650"/>
            <a:chOff x="8207374" y="4419600"/>
            <a:chExt cx="3185920" cy="2152650"/>
          </a:xfrm>
        </p:grpSpPr>
        <p:pic>
          <p:nvPicPr>
            <p:cNvPr id="112646"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7374" y="4419600"/>
              <a:ext cx="2114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Object 28"/>
            <p:cNvGraphicFramePr>
              <a:graphicFrameLocks noChangeAspect="1"/>
            </p:cNvGraphicFramePr>
            <p:nvPr>
              <p:extLst>
                <p:ext uri="{D42A27DB-BD31-4B8C-83A1-F6EECF244321}">
                  <p14:modId xmlns:p14="http://schemas.microsoft.com/office/powerpoint/2010/main" val="3581733458"/>
                </p:ext>
              </p:extLst>
            </p:nvPr>
          </p:nvGraphicFramePr>
          <p:xfrm>
            <a:off x="10518582" y="6257925"/>
            <a:ext cx="874712" cy="314325"/>
          </p:xfrm>
          <a:graphic>
            <a:graphicData uri="http://schemas.openxmlformats.org/presentationml/2006/ole">
              <mc:AlternateContent xmlns:mc="http://schemas.openxmlformats.org/markup-compatibility/2006">
                <mc:Choice xmlns:v="urn:schemas-microsoft-com:vml" Requires="v">
                  <p:oleObj spid="_x0000_s112728" name="Equation" r:id="rId15" imgW="495000" imgH="177480" progId="Equation.DSMT4">
                    <p:embed/>
                  </p:oleObj>
                </mc:Choice>
                <mc:Fallback>
                  <p:oleObj name="Equation" r:id="rId15" imgW="495000" imgH="177480" progId="Equation.DSMT4">
                    <p:embed/>
                    <p:pic>
                      <p:nvPicPr>
                        <p:cNvPr id="0" name=""/>
                        <p:cNvPicPr>
                          <a:picLocks noChangeAspect="1" noChangeArrowheads="1"/>
                        </p:cNvPicPr>
                        <p:nvPr/>
                      </p:nvPicPr>
                      <p:blipFill>
                        <a:blip r:embed="rId16"/>
                        <a:srcRect/>
                        <a:stretch>
                          <a:fillRect/>
                        </a:stretch>
                      </p:blipFill>
                      <p:spPr bwMode="auto">
                        <a:xfrm>
                          <a:off x="10518582" y="6257925"/>
                          <a:ext cx="8747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0"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9411" y="762000"/>
            <a:ext cx="11377704" cy="2285999"/>
            <a:chOff x="379411" y="838200"/>
            <a:chExt cx="11377704" cy="2285999"/>
          </a:xfrm>
        </p:grpSpPr>
        <p:sp>
          <p:nvSpPr>
            <p:cNvPr id="31" name="Rounded Rectangle 30"/>
            <p:cNvSpPr/>
            <p:nvPr/>
          </p:nvSpPr>
          <p:spPr>
            <a:xfrm>
              <a:off x="379411" y="838200"/>
              <a:ext cx="11377704" cy="2285999"/>
            </a:xfrm>
            <a:prstGeom prst="roundRect">
              <a:avLst>
                <a:gd name="adj" fmla="val 2526"/>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760412" y="938510"/>
              <a:ext cx="1752600"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Nhận xét :</a:t>
              </a:r>
              <a:endParaRPr lang="en-US" b="1">
                <a:solidFill>
                  <a:schemeClr val="accent2">
                    <a:lumMod val="75000"/>
                  </a:schemeClr>
                </a:solidFill>
                <a:latin typeface="Arial" pitchFamily="34" charset="0"/>
                <a:cs typeface="Arial" pitchFamily="34" charset="0"/>
              </a:endParaRPr>
            </a:p>
          </p:txBody>
        </p:sp>
        <p:sp>
          <p:nvSpPr>
            <p:cNvPr id="23" name="TextBox 22"/>
            <p:cNvSpPr txBox="1"/>
            <p:nvPr/>
          </p:nvSpPr>
          <p:spPr>
            <a:xfrm>
              <a:off x="768348" y="1371600"/>
              <a:ext cx="10812463"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Thể tích khối tứ diện bằng một phần ba tích của chiều cao từ một đỉnh và diện tích mặt đối diện với đỉnh đó</a:t>
              </a:r>
              <a:endParaRPr lang="en-US" b="1">
                <a:latin typeface="Arial" pitchFamily="34" charset="0"/>
                <a:cs typeface="Arial" pitchFamily="34" charset="0"/>
              </a:endParaRPr>
            </a:p>
          </p:txBody>
        </p:sp>
      </p:grpSp>
      <p:sp>
        <p:nvSpPr>
          <p:cNvPr id="25" name="TextBox 24"/>
          <p:cNvSpPr txBox="1"/>
          <p:nvPr/>
        </p:nvSpPr>
        <p:spPr>
          <a:xfrm>
            <a:off x="782637" y="2126397"/>
            <a:ext cx="10812463"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Thể tích khối hộp bằng tích của diện tích một mặt và chiều cao của khối hộp ứng với mặt đó.</a:t>
            </a:r>
            <a:endParaRPr lang="en-US" b="1">
              <a:latin typeface="Arial" pitchFamily="34" charset="0"/>
              <a:cs typeface="Arial" pitchFamily="34" charset="0"/>
            </a:endParaRPr>
          </a:p>
        </p:txBody>
      </p:sp>
      <p:grpSp>
        <p:nvGrpSpPr>
          <p:cNvPr id="2" name="Group 1"/>
          <p:cNvGrpSpPr/>
          <p:nvPr/>
        </p:nvGrpSpPr>
        <p:grpSpPr>
          <a:xfrm>
            <a:off x="2665412" y="3057524"/>
            <a:ext cx="3255848" cy="3261170"/>
            <a:chOff x="1654463" y="3023045"/>
            <a:chExt cx="3255848" cy="3261170"/>
          </a:xfrm>
        </p:grpSpPr>
        <p:pic>
          <p:nvPicPr>
            <p:cNvPr id="1146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4463" y="3023045"/>
              <a:ext cx="2936587" cy="299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1091178805"/>
                </p:ext>
              </p:extLst>
            </p:nvPr>
          </p:nvGraphicFramePr>
          <p:xfrm>
            <a:off x="3198812" y="5385245"/>
            <a:ext cx="1711499" cy="898970"/>
          </p:xfrm>
          <a:graphic>
            <a:graphicData uri="http://schemas.openxmlformats.org/presentationml/2006/ole">
              <mc:AlternateContent xmlns:mc="http://schemas.openxmlformats.org/markup-compatibility/2006">
                <mc:Choice xmlns:v="urn:schemas-microsoft-com:vml" Requires="v">
                  <p:oleObj spid="_x0000_s114746" name="Equation" r:id="rId5" imgW="799920" imgH="419040" progId="Equation.DSMT4">
                    <p:embed/>
                  </p:oleObj>
                </mc:Choice>
                <mc:Fallback>
                  <p:oleObj name="Equation" r:id="rId5" imgW="799920" imgH="419040" progId="Equation.DSMT4">
                    <p:embed/>
                    <p:pic>
                      <p:nvPicPr>
                        <p:cNvPr id="0" name=""/>
                        <p:cNvPicPr>
                          <a:picLocks noChangeAspect="1" noChangeArrowheads="1"/>
                        </p:cNvPicPr>
                        <p:nvPr/>
                      </p:nvPicPr>
                      <p:blipFill>
                        <a:blip r:embed="rId6"/>
                        <a:srcRect/>
                        <a:stretch>
                          <a:fillRect/>
                        </a:stretch>
                      </p:blipFill>
                      <p:spPr bwMode="auto">
                        <a:xfrm>
                          <a:off x="3198812" y="5385245"/>
                          <a:ext cx="1711499" cy="8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Group 4"/>
          <p:cNvGrpSpPr/>
          <p:nvPr/>
        </p:nvGrpSpPr>
        <p:grpSpPr>
          <a:xfrm>
            <a:off x="7389812" y="3124200"/>
            <a:ext cx="2888987" cy="2971800"/>
            <a:chOff x="6931156" y="2774950"/>
            <a:chExt cx="2888987" cy="2971800"/>
          </a:xfrm>
        </p:grpSpPr>
        <p:pic>
          <p:nvPicPr>
            <p:cNvPr id="1146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1156" y="2774950"/>
              <a:ext cx="2888987" cy="246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 name="Object 29"/>
            <p:cNvGraphicFramePr>
              <a:graphicFrameLocks noChangeAspect="1"/>
            </p:cNvGraphicFramePr>
            <p:nvPr>
              <p:extLst>
                <p:ext uri="{D42A27DB-BD31-4B8C-83A1-F6EECF244321}">
                  <p14:modId xmlns:p14="http://schemas.microsoft.com/office/powerpoint/2010/main" val="3495957994"/>
                </p:ext>
              </p:extLst>
            </p:nvPr>
          </p:nvGraphicFramePr>
          <p:xfrm>
            <a:off x="7466012" y="5229225"/>
            <a:ext cx="1547813" cy="517525"/>
          </p:xfrm>
          <a:graphic>
            <a:graphicData uri="http://schemas.openxmlformats.org/presentationml/2006/ole">
              <mc:AlternateContent xmlns:mc="http://schemas.openxmlformats.org/markup-compatibility/2006">
                <mc:Choice xmlns:v="urn:schemas-microsoft-com:vml" Requires="v">
                  <p:oleObj spid="_x0000_s114747" name="Equation" r:id="rId8" imgW="723600" imgH="241200" progId="Equation.DSMT4">
                    <p:embed/>
                  </p:oleObj>
                </mc:Choice>
                <mc:Fallback>
                  <p:oleObj name="Equation" r:id="rId8" imgW="723600" imgH="241200" progId="Equation.DSMT4">
                    <p:embed/>
                    <p:pic>
                      <p:nvPicPr>
                        <p:cNvPr id="0" name=""/>
                        <p:cNvPicPr>
                          <a:picLocks noChangeAspect="1" noChangeArrowheads="1"/>
                        </p:cNvPicPr>
                        <p:nvPr/>
                      </p:nvPicPr>
                      <p:blipFill>
                        <a:blip r:embed="rId9"/>
                        <a:srcRect/>
                        <a:stretch>
                          <a:fillRect/>
                        </a:stretch>
                      </p:blipFill>
                      <p:spPr bwMode="auto">
                        <a:xfrm>
                          <a:off x="7466012" y="5229225"/>
                          <a:ext cx="1547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2"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347559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12712" y="685800"/>
            <a:ext cx="11772900" cy="1581727"/>
            <a:chOff x="112712" y="780473"/>
            <a:chExt cx="11772900" cy="1581727"/>
          </a:xfrm>
        </p:grpSpPr>
        <p:sp>
          <p:nvSpPr>
            <p:cNvPr id="8" name="Rounded Rectangle 7"/>
            <p:cNvSpPr/>
            <p:nvPr/>
          </p:nvSpPr>
          <p:spPr>
            <a:xfrm>
              <a:off x="1742930" y="862262"/>
              <a:ext cx="10142682" cy="136105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65313" y="909887"/>
                  <a:ext cx="9915524"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khối tứ diện OABC có các cạnh OA, OB, OC đôi một vuông góc với nhau và </a:t>
                  </a:r>
                  <a14:m>
                    <m:oMath xmlns:m="http://schemas.openxmlformats.org/officeDocument/2006/math">
                      <m:r>
                        <a:rPr lang="en-US" sz="2600" b="1" i="1" smtClean="0">
                          <a:latin typeface="Cambria Math"/>
                          <a:cs typeface="Arial" pitchFamily="34" charset="0"/>
                        </a:rPr>
                        <m:t>𝑶𝑨</m:t>
                      </m:r>
                      <m:r>
                        <a:rPr lang="en-US" sz="2600" b="1" i="1" smtClean="0">
                          <a:latin typeface="Cambria Math"/>
                          <a:cs typeface="Arial" pitchFamily="34" charset="0"/>
                        </a:rPr>
                        <m:t>=</m:t>
                      </m:r>
                      <m:r>
                        <a:rPr lang="en-US" sz="2600" b="1" i="1" smtClean="0">
                          <a:latin typeface="Cambria Math"/>
                          <a:cs typeface="Arial" pitchFamily="34" charset="0"/>
                        </a:rPr>
                        <m:t>𝒂</m:t>
                      </m:r>
                      <m:r>
                        <a:rPr lang="en-US" sz="2600" b="1" i="1" smtClean="0">
                          <a:latin typeface="Cambria Math"/>
                          <a:cs typeface="Arial" pitchFamily="34" charset="0"/>
                        </a:rPr>
                        <m:t>, </m:t>
                      </m:r>
                      <m:r>
                        <a:rPr lang="en-US" sz="2600" b="1" i="1" smtClean="0">
                          <a:latin typeface="Cambria Math"/>
                          <a:cs typeface="Arial" pitchFamily="34" charset="0"/>
                        </a:rPr>
                        <m:t>𝑶𝑩</m:t>
                      </m:r>
                      <m:r>
                        <a:rPr lang="en-US" sz="2600" b="1" i="1" smtClean="0">
                          <a:latin typeface="Cambria Math"/>
                          <a:cs typeface="Arial" pitchFamily="34" charset="0"/>
                        </a:rPr>
                        <m:t>=</m:t>
                      </m:r>
                      <m:r>
                        <a:rPr lang="en-US" sz="2600" b="1" i="1" smtClean="0">
                          <a:latin typeface="Cambria Math"/>
                          <a:cs typeface="Arial" pitchFamily="34" charset="0"/>
                        </a:rPr>
                        <m:t>𝒃</m:t>
                      </m:r>
                      <m:r>
                        <a:rPr lang="en-US" sz="2600" b="1" i="1" smtClean="0">
                          <a:latin typeface="Cambria Math"/>
                          <a:cs typeface="Arial" pitchFamily="34" charset="0"/>
                        </a:rPr>
                        <m:t>, </m:t>
                      </m:r>
                      <m:r>
                        <a:rPr lang="en-US" sz="2600" b="1" i="1" smtClean="0">
                          <a:latin typeface="Cambria Math"/>
                          <a:cs typeface="Arial" pitchFamily="34" charset="0"/>
                        </a:rPr>
                        <m:t>𝑶𝑪</m:t>
                      </m:r>
                      <m:r>
                        <a:rPr lang="en-US" sz="2600" b="1" i="1" smtClean="0">
                          <a:latin typeface="Cambria Math"/>
                          <a:cs typeface="Arial" pitchFamily="34" charset="0"/>
                        </a:rPr>
                        <m:t>=</m:t>
                      </m:r>
                      <m:r>
                        <a:rPr lang="en-US" sz="2600" b="1" i="1" smtClean="0">
                          <a:latin typeface="Cambria Math"/>
                          <a:cs typeface="Arial" pitchFamily="34" charset="0"/>
                        </a:rPr>
                        <m:t>𝒄</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Tính thể tích của khối tứ diện .</a:t>
                  </a:r>
                  <a:endParaRPr lang="en-US"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65313" y="909887"/>
                  <a:ext cx="9915524" cy="1323417"/>
                </a:xfrm>
                <a:prstGeom prst="rect">
                  <a:avLst/>
                </a:prstGeom>
                <a:blipFill rotWithShape="1">
                  <a:blip r:embed="rId5"/>
                  <a:stretch>
                    <a:fillRect l="-799" t="-3226" b="-9217"/>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9589"/>
            <a:stretch/>
          </p:blipFill>
          <p:spPr bwMode="auto">
            <a:xfrm>
              <a:off x="112712" y="78047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379412" y="2733031"/>
            <a:ext cx="73914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Tam giác vuông OBC có diện tích là :</a:t>
            </a:r>
            <a:endParaRPr lang="en-US" b="1">
              <a:latin typeface="Arial" pitchFamily="34" charset="0"/>
              <a:cs typeface="Arial" pitchFamily="34" charset="0"/>
            </a:endParaRPr>
          </a:p>
        </p:txBody>
      </p:sp>
      <p:grpSp>
        <p:nvGrpSpPr>
          <p:cNvPr id="4" name="Group 3"/>
          <p:cNvGrpSpPr/>
          <p:nvPr/>
        </p:nvGrpSpPr>
        <p:grpSpPr>
          <a:xfrm>
            <a:off x="8837612" y="2291589"/>
            <a:ext cx="2905125" cy="3314700"/>
            <a:chOff x="8875712" y="2132582"/>
            <a:chExt cx="2905125" cy="3314700"/>
          </a:xfrm>
        </p:grpSpPr>
        <p:pic>
          <p:nvPicPr>
            <p:cNvPr id="87180" name="Picture 1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5712" y="2132582"/>
              <a:ext cx="29051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0239373" y="5108728"/>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7.94</a:t>
              </a:r>
              <a:endParaRPr lang="en-US" sz="1600" b="1">
                <a:solidFill>
                  <a:srgbClr val="FF0000"/>
                </a:solidFill>
                <a:latin typeface="Arial" pitchFamily="34" charset="0"/>
                <a:cs typeface="Arial" pitchFamily="34" charset="0"/>
              </a:endParaRPr>
            </a:p>
          </p:txBody>
        </p:sp>
      </p:grpSp>
      <p:sp>
        <p:nvSpPr>
          <p:cNvPr id="22" name="TextBox 21"/>
          <p:cNvSpPr txBox="1"/>
          <p:nvPr/>
        </p:nvSpPr>
        <p:spPr>
          <a:xfrm>
            <a:off x="663574" y="3561060"/>
            <a:ext cx="7335838" cy="830997"/>
          </a:xfrm>
          <a:prstGeom prst="rect">
            <a:avLst/>
          </a:prstGeom>
          <a:noFill/>
        </p:spPr>
        <p:txBody>
          <a:bodyPr wrap="square" rtlCol="0">
            <a:spAutoFit/>
          </a:bodyPr>
          <a:lstStyle/>
          <a:p>
            <a:pPr algn="just"/>
            <a:r>
              <a:rPr lang="en-US" b="1" smtClean="0">
                <a:latin typeface="Arial" pitchFamily="34" charset="0"/>
                <a:cs typeface="Arial" pitchFamily="34" charset="0"/>
              </a:rPr>
              <a:t>OA vuông góc với mặt phẳng (OBC) nên tứ diện OABC có chiều cao ứng với đỉnh A bằng OA</a:t>
            </a:r>
            <a:endParaRPr lang="en-US" b="1">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19941"/>
              </p:ext>
            </p:extLst>
          </p:nvPr>
        </p:nvGraphicFramePr>
        <p:xfrm>
          <a:off x="6399212" y="2514600"/>
          <a:ext cx="1574800" cy="898525"/>
        </p:xfrm>
        <a:graphic>
          <a:graphicData uri="http://schemas.openxmlformats.org/presentationml/2006/ole">
            <mc:AlternateContent xmlns:mc="http://schemas.openxmlformats.org/markup-compatibility/2006">
              <mc:Choice xmlns:v="urn:schemas-microsoft-com:vml" Requires="v">
                <p:oleObj spid="_x0000_s87232" name="Equation" r:id="rId8" imgW="736560" imgH="419040" progId="Equation.DSMT4">
                  <p:embed/>
                </p:oleObj>
              </mc:Choice>
              <mc:Fallback>
                <p:oleObj name="Equation" r:id="rId8" imgW="736560" imgH="419040" progId="Equation.DSMT4">
                  <p:embed/>
                  <p:pic>
                    <p:nvPicPr>
                      <p:cNvPr id="0" name="Object 18"/>
                      <p:cNvPicPr>
                        <a:picLocks noChangeAspect="1" noChangeArrowheads="1"/>
                      </p:cNvPicPr>
                      <p:nvPr/>
                    </p:nvPicPr>
                    <p:blipFill>
                      <a:blip r:embed="rId9"/>
                      <a:srcRect/>
                      <a:stretch>
                        <a:fillRect/>
                      </a:stretch>
                    </p:blipFill>
                    <p:spPr bwMode="auto">
                      <a:xfrm>
                        <a:off x="6399212" y="2514600"/>
                        <a:ext cx="15748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663574" y="4403725"/>
            <a:ext cx="7335838" cy="461665"/>
          </a:xfrm>
          <a:prstGeom prst="rect">
            <a:avLst/>
          </a:prstGeom>
          <a:noFill/>
        </p:spPr>
        <p:txBody>
          <a:bodyPr wrap="square" rtlCol="0">
            <a:spAutoFit/>
          </a:bodyPr>
          <a:lstStyle/>
          <a:p>
            <a:pPr algn="just"/>
            <a:r>
              <a:rPr lang="en-US" b="1" smtClean="0">
                <a:latin typeface="Arial" pitchFamily="34" charset="0"/>
                <a:cs typeface="Arial" pitchFamily="34" charset="0"/>
              </a:rPr>
              <a:t>Vậy thể tích của khối tứ diện là </a:t>
            </a:r>
            <a:endParaRPr lang="en-US"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680508258"/>
              </p:ext>
            </p:extLst>
          </p:nvPr>
        </p:nvGraphicFramePr>
        <p:xfrm>
          <a:off x="2580480" y="4868862"/>
          <a:ext cx="3502025" cy="898525"/>
        </p:xfrm>
        <a:graphic>
          <a:graphicData uri="http://schemas.openxmlformats.org/presentationml/2006/ole">
            <mc:AlternateContent xmlns:mc="http://schemas.openxmlformats.org/markup-compatibility/2006">
              <mc:Choice xmlns:v="urn:schemas-microsoft-com:vml" Requires="v">
                <p:oleObj spid="_x0000_s87233" name="Equation" r:id="rId10" imgW="1638000" imgH="419040" progId="Equation.DSMT4">
                  <p:embed/>
                </p:oleObj>
              </mc:Choice>
              <mc:Fallback>
                <p:oleObj name="Equation" r:id="rId10" imgW="1638000" imgH="419040" progId="Equation.DSMT4">
                  <p:embed/>
                  <p:pic>
                    <p:nvPicPr>
                      <p:cNvPr id="0" name=""/>
                      <p:cNvPicPr>
                        <a:picLocks noChangeAspect="1" noChangeArrowheads="1"/>
                      </p:cNvPicPr>
                      <p:nvPr/>
                    </p:nvPicPr>
                    <p:blipFill>
                      <a:blip r:embed="rId11"/>
                      <a:srcRect/>
                      <a:stretch>
                        <a:fillRect/>
                      </a:stretch>
                    </p:blipFill>
                    <p:spPr bwMode="auto">
                      <a:xfrm>
                        <a:off x="2580480" y="4868862"/>
                        <a:ext cx="35020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2" y="219109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685800"/>
            <a:ext cx="11810999" cy="1481229"/>
            <a:chOff x="150812" y="766671"/>
            <a:chExt cx="11810999" cy="1481229"/>
          </a:xfrm>
        </p:grpSpPr>
        <p:sp>
          <p:nvSpPr>
            <p:cNvPr id="8" name="Rounded Rectangle 7"/>
            <p:cNvSpPr/>
            <p:nvPr/>
          </p:nvSpPr>
          <p:spPr>
            <a:xfrm>
              <a:off x="1979612" y="902436"/>
              <a:ext cx="9982199" cy="124068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246311" y="1013502"/>
              <a:ext cx="9448800"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khối chóp đều S.ABCD có cạnh đáy bằng a, cạnh bên bằng b. Tính thể tích của khối chóp</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1" name="TextBox 10"/>
              <p:cNvSpPr txBox="1"/>
              <p:nvPr/>
            </p:nvSpPr>
            <p:spPr>
              <a:xfrm>
                <a:off x="455612" y="2590800"/>
                <a:ext cx="70866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Gọi O là giao điểm của AC và BD . </a:t>
                </a:r>
                <a:br>
                  <a:rPr lang="en-US" b="1" smtClean="0">
                    <a:latin typeface="Arial" pitchFamily="34" charset="0"/>
                    <a:cs typeface="Arial" pitchFamily="34" charset="0"/>
                  </a:rPr>
                </a:br>
                <a:r>
                  <a:rPr lang="en-US" b="1" smtClean="0">
                    <a:latin typeface="Arial" pitchFamily="34" charset="0"/>
                    <a:cs typeface="Arial" pitchFamily="34" charset="0"/>
                  </a:rPr>
                  <a:t>S.ABCD là chóp đều nên SO</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(ABCD)</a:t>
                </a:r>
                <a:endParaRPr lang="en-US"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5612" y="2590800"/>
                <a:ext cx="7086600" cy="830997"/>
              </a:xfrm>
              <a:prstGeom prst="rect">
                <a:avLst/>
              </a:prstGeom>
              <a:blipFill rotWithShape="1">
                <a:blip r:embed="rId7"/>
                <a:stretch>
                  <a:fillRect l="-1205" t="-5147" r="-1291" b="-16912"/>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969918270"/>
              </p:ext>
            </p:extLst>
          </p:nvPr>
        </p:nvGraphicFramePr>
        <p:xfrm>
          <a:off x="747080" y="4151947"/>
          <a:ext cx="2247900" cy="520700"/>
        </p:xfrm>
        <a:graphic>
          <a:graphicData uri="http://schemas.openxmlformats.org/presentationml/2006/ole">
            <mc:AlternateContent xmlns:mc="http://schemas.openxmlformats.org/markup-compatibility/2006">
              <mc:Choice xmlns:v="urn:schemas-microsoft-com:vml" Requires="v">
                <p:oleObj spid="_x0000_s121910" name="Equation" r:id="rId8" imgW="1155600" imgH="266400" progId="Equation.DSMT4">
                  <p:embed/>
                </p:oleObj>
              </mc:Choice>
              <mc:Fallback>
                <p:oleObj name="Equation" r:id="rId8" imgW="1155600" imgH="266400" progId="Equation.DSMT4">
                  <p:embed/>
                  <p:pic>
                    <p:nvPicPr>
                      <p:cNvPr id="0" name="Object 1"/>
                      <p:cNvPicPr>
                        <a:picLocks noChangeAspect="1" noChangeArrowheads="1"/>
                      </p:cNvPicPr>
                      <p:nvPr/>
                    </p:nvPicPr>
                    <p:blipFill>
                      <a:blip r:embed="rId9"/>
                      <a:srcRect/>
                      <a:stretch>
                        <a:fillRect/>
                      </a:stretch>
                    </p:blipFill>
                    <p:spPr bwMode="auto">
                      <a:xfrm>
                        <a:off x="747080" y="4151947"/>
                        <a:ext cx="22479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48" name="Picture 98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7986" y="2147978"/>
            <a:ext cx="39338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60412" y="3453583"/>
            <a:ext cx="6781800" cy="461665"/>
          </a:xfrm>
          <a:prstGeom prst="rect">
            <a:avLst/>
          </a:prstGeom>
          <a:noFill/>
        </p:spPr>
        <p:txBody>
          <a:bodyPr wrap="square" rtlCol="0">
            <a:spAutoFit/>
          </a:bodyPr>
          <a:lstStyle/>
          <a:p>
            <a:pPr algn="just"/>
            <a:r>
              <a:rPr lang="en-US" b="1">
                <a:latin typeface="Arial" pitchFamily="34" charset="0"/>
                <a:cs typeface="Arial" pitchFamily="34" charset="0"/>
              </a:rPr>
              <a:t>Xét tam giác ABC vuông tại B </a:t>
            </a:r>
            <a:r>
              <a:rPr lang="en-US"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053023400"/>
              </p:ext>
            </p:extLst>
          </p:nvPr>
        </p:nvGraphicFramePr>
        <p:xfrm>
          <a:off x="2894012" y="3859212"/>
          <a:ext cx="5163705" cy="1215159"/>
        </p:xfrm>
        <a:graphic>
          <a:graphicData uri="http://schemas.openxmlformats.org/presentationml/2006/ole">
            <mc:AlternateContent xmlns:mc="http://schemas.openxmlformats.org/markup-compatibility/2006">
              <mc:Choice xmlns:v="urn:schemas-microsoft-com:vml" Requires="v">
                <p:oleObj spid="_x0000_s121911" name="Equation" r:id="rId11" imgW="2654280" imgH="622080" progId="Equation.DSMT4">
                  <p:embed/>
                </p:oleObj>
              </mc:Choice>
              <mc:Fallback>
                <p:oleObj name="Equation" r:id="rId11" imgW="2654280" imgH="622080" progId="Equation.DSMT4">
                  <p:embed/>
                  <p:pic>
                    <p:nvPicPr>
                      <p:cNvPr id="0" name=""/>
                      <p:cNvPicPr>
                        <a:picLocks noChangeAspect="1" noChangeArrowheads="1"/>
                      </p:cNvPicPr>
                      <p:nvPr/>
                    </p:nvPicPr>
                    <p:blipFill>
                      <a:blip r:embed="rId12"/>
                      <a:srcRect/>
                      <a:stretch>
                        <a:fillRect/>
                      </a:stretch>
                    </p:blipFill>
                    <p:spPr bwMode="auto">
                      <a:xfrm>
                        <a:off x="2894012" y="3859212"/>
                        <a:ext cx="5163705" cy="121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10817369"/>
              </p:ext>
            </p:extLst>
          </p:nvPr>
        </p:nvGraphicFramePr>
        <p:xfrm>
          <a:off x="746282" y="4887912"/>
          <a:ext cx="1412717" cy="544830"/>
        </p:xfrm>
        <a:graphic>
          <a:graphicData uri="http://schemas.openxmlformats.org/presentationml/2006/ole">
            <mc:AlternateContent xmlns:mc="http://schemas.openxmlformats.org/markup-compatibility/2006">
              <mc:Choice xmlns:v="urn:schemas-microsoft-com:vml" Requires="v">
                <p:oleObj spid="_x0000_s121912" name="Equation" r:id="rId13" imgW="660240" imgH="253800" progId="Equation.DSMT4">
                  <p:embed/>
                </p:oleObj>
              </mc:Choice>
              <mc:Fallback>
                <p:oleObj name="Equation" r:id="rId13" imgW="660240" imgH="253800" progId="Equation.DSMT4">
                  <p:embed/>
                  <p:pic>
                    <p:nvPicPr>
                      <p:cNvPr id="0" name=""/>
                      <p:cNvPicPr>
                        <a:picLocks noChangeAspect="1" noChangeArrowheads="1"/>
                      </p:cNvPicPr>
                      <p:nvPr/>
                    </p:nvPicPr>
                    <p:blipFill>
                      <a:blip r:embed="rId14"/>
                      <a:srcRect/>
                      <a:stretch>
                        <a:fillRect/>
                      </a:stretch>
                    </p:blipFill>
                    <p:spPr bwMode="auto">
                      <a:xfrm>
                        <a:off x="746282" y="4887912"/>
                        <a:ext cx="1412717"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822762891"/>
              </p:ext>
            </p:extLst>
          </p:nvPr>
        </p:nvGraphicFramePr>
        <p:xfrm>
          <a:off x="723898" y="5497512"/>
          <a:ext cx="7227888" cy="979488"/>
        </p:xfrm>
        <a:graphic>
          <a:graphicData uri="http://schemas.openxmlformats.org/presentationml/2006/ole">
            <mc:AlternateContent xmlns:mc="http://schemas.openxmlformats.org/markup-compatibility/2006">
              <mc:Choice xmlns:v="urn:schemas-microsoft-com:vml" Requires="v">
                <p:oleObj spid="_x0000_s121913" name="Equation" r:id="rId15" imgW="3377880" imgH="457200" progId="Equation.DSMT4">
                  <p:embed/>
                </p:oleObj>
              </mc:Choice>
              <mc:Fallback>
                <p:oleObj name="Equation" r:id="rId15" imgW="3377880" imgH="457200" progId="Equation.DSMT4">
                  <p:embed/>
                  <p:pic>
                    <p:nvPicPr>
                      <p:cNvPr id="0" name=""/>
                      <p:cNvPicPr>
                        <a:picLocks noChangeAspect="1" noChangeArrowheads="1"/>
                      </p:cNvPicPr>
                      <p:nvPr/>
                    </p:nvPicPr>
                    <p:blipFill>
                      <a:blip r:embed="rId16"/>
                      <a:srcRect/>
                      <a:stretch>
                        <a:fillRect/>
                      </a:stretch>
                    </p:blipFill>
                    <p:spPr bwMode="auto">
                      <a:xfrm>
                        <a:off x="723898" y="5497512"/>
                        <a:ext cx="72278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48"/>
                                        </p:tgtEl>
                                        <p:attrNameLst>
                                          <p:attrName>style.visibility</p:attrName>
                                        </p:attrNameLst>
                                      </p:cBhvr>
                                      <p:to>
                                        <p:strVal val="visible"/>
                                      </p:to>
                                    </p:set>
                                    <p:animEffect transition="in" filter="wipe(left)">
                                      <p:cBhvr>
                                        <p:cTn id="11" dur="500"/>
                                        <p:tgtEl>
                                          <p:spTgt spid="81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79412" y="2628900"/>
            <a:ext cx="73914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Gọi A’H là đường cao của tam giác cân A’AC. Khi đó H là trung điểm của AC</a:t>
            </a:r>
            <a:endParaRPr lang="en-US"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975289922"/>
              </p:ext>
            </p:extLst>
          </p:nvPr>
        </p:nvGraphicFramePr>
        <p:xfrm>
          <a:off x="2551401" y="4295198"/>
          <a:ext cx="3924011" cy="914977"/>
        </p:xfrm>
        <a:graphic>
          <a:graphicData uri="http://schemas.openxmlformats.org/presentationml/2006/ole">
            <mc:AlternateContent xmlns:mc="http://schemas.openxmlformats.org/markup-compatibility/2006">
              <mc:Choice xmlns:v="urn:schemas-microsoft-com:vml" Requires="v">
                <p:oleObj spid="_x0000_s115774" name="Equation" r:id="rId5" imgW="2019240" imgH="469800" progId="Equation.DSMT4">
                  <p:embed/>
                </p:oleObj>
              </mc:Choice>
              <mc:Fallback>
                <p:oleObj name="Equation" r:id="rId5" imgW="2019240" imgH="469800" progId="Equation.DSMT4">
                  <p:embed/>
                  <p:pic>
                    <p:nvPicPr>
                      <p:cNvPr id="0" name=""/>
                      <p:cNvPicPr>
                        <a:picLocks noChangeAspect="1" noChangeArrowheads="1"/>
                      </p:cNvPicPr>
                      <p:nvPr/>
                    </p:nvPicPr>
                    <p:blipFill>
                      <a:blip r:embed="rId6"/>
                      <a:srcRect/>
                      <a:stretch>
                        <a:fillRect/>
                      </a:stretch>
                    </p:blipFill>
                    <p:spPr bwMode="auto">
                      <a:xfrm>
                        <a:off x="2551401" y="4295198"/>
                        <a:ext cx="3924011" cy="9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50376" y="704831"/>
            <a:ext cx="11735236" cy="1523605"/>
            <a:chOff x="150376" y="733406"/>
            <a:chExt cx="11735236" cy="1523605"/>
          </a:xfrm>
        </p:grpSpPr>
        <p:sp>
          <p:nvSpPr>
            <p:cNvPr id="20" name="Rounded Rectangle 19"/>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5" name="TextBox 24"/>
                <p:cNvSpPr txBox="1"/>
                <p:nvPr/>
              </p:nvSpPr>
              <p:spPr>
                <a:xfrm>
                  <a:off x="1827212" y="790575"/>
                  <a:ext cx="99822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khối lăng trụ  ABC.A’B’C’ có đáy là các tam giác đều cạnh a, mặt (ACC’A’) vuông góc với hai mặt đáy, tam giác A’AC cân tại A và </a:t>
                  </a:r>
                  <a14:m>
                    <m:oMath xmlns:m="http://schemas.openxmlformats.org/officeDocument/2006/math">
                      <m:r>
                        <a:rPr lang="en-US" sz="2600" b="1" i="1" smtClean="0">
                          <a:latin typeface="Cambria Math"/>
                          <a:cs typeface="Arial" pitchFamily="34" charset="0"/>
                        </a:rPr>
                        <m:t>𝑨</m:t>
                      </m:r>
                      <m:sSup>
                        <m:sSupPr>
                          <m:ctrlPr>
                            <a:rPr lang="en-US" sz="2600" b="1" i="1" smtClean="0">
                              <a:latin typeface="Cambria Math"/>
                              <a:cs typeface="Arial" pitchFamily="34" charset="0"/>
                            </a:rPr>
                          </m:ctrlPr>
                        </m:sSupPr>
                        <m:e>
                          <m:r>
                            <a:rPr lang="en-US" sz="2600" b="1" i="1" smtClean="0">
                              <a:latin typeface="Cambria Math"/>
                              <a:cs typeface="Arial" pitchFamily="34" charset="0"/>
                            </a:rPr>
                            <m:t>𝑨</m:t>
                          </m:r>
                        </m:e>
                        <m:sup>
                          <m:r>
                            <a:rPr lang="en-US" sz="2600" b="1" i="1" smtClean="0">
                              <a:latin typeface="Cambria Math"/>
                              <a:cs typeface="Arial" pitchFamily="34" charset="0"/>
                            </a:rPr>
                            <m:t>′</m:t>
                          </m:r>
                        </m:sup>
                      </m:sSup>
                      <m:r>
                        <a:rPr lang="en-US" sz="2600" b="1" i="1" smtClean="0">
                          <a:latin typeface="Cambria Math"/>
                          <a:cs typeface="Arial" pitchFamily="34" charset="0"/>
                        </a:rPr>
                        <m:t>=</m:t>
                      </m:r>
                      <m:r>
                        <a:rPr lang="en-US" sz="2600" b="1" i="1" smtClean="0">
                          <a:latin typeface="Cambria Math"/>
                          <a:cs typeface="Arial" pitchFamily="34" charset="0"/>
                        </a:rPr>
                        <m:t>𝒃</m:t>
                      </m:r>
                      <m:r>
                        <a:rPr lang="en-US" sz="2600" b="1" i="1" smtClean="0">
                          <a:latin typeface="Cambria Math"/>
                          <a:cs typeface="Arial" pitchFamily="34" charset="0"/>
                        </a:rPr>
                        <m:t>  (</m:t>
                      </m:r>
                      <m:r>
                        <a:rPr lang="en-US" sz="2600" b="1" i="1" smtClean="0">
                          <a:latin typeface="Cambria Math"/>
                          <a:cs typeface="Arial" pitchFamily="34" charset="0"/>
                        </a:rPr>
                        <m:t>𝒂</m:t>
                      </m:r>
                      <m:r>
                        <a:rPr lang="en-US" sz="2600" b="1" i="1" smtClean="0">
                          <a:latin typeface="Cambria Math"/>
                          <a:cs typeface="Arial" pitchFamily="34" charset="0"/>
                        </a:rPr>
                        <m:t>&lt;</m:t>
                      </m:r>
                      <m:r>
                        <a:rPr lang="en-US" sz="2600" b="1" i="1" smtClean="0">
                          <a:latin typeface="Cambria Math"/>
                          <a:cs typeface="Arial" pitchFamily="34" charset="0"/>
                        </a:rPr>
                        <m:t>𝟐</m:t>
                      </m:r>
                      <m:r>
                        <a:rPr lang="en-US" sz="2600" b="1" i="1" smtClean="0">
                          <a:latin typeface="Cambria Math"/>
                          <a:cs typeface="Arial" pitchFamily="34" charset="0"/>
                        </a:rPr>
                        <m:t>𝒃</m:t>
                      </m:r>
                      <m:r>
                        <a:rPr lang="en-US" sz="2600" b="1" i="1" smtClean="0">
                          <a:latin typeface="Cambria Math"/>
                          <a:cs typeface="Arial" pitchFamily="34" charset="0"/>
                        </a:rPr>
                        <m:t>)</m:t>
                      </m:r>
                    </m:oMath>
                  </a14:m>
                  <a:r>
                    <a:rPr lang="en-US" sz="2600" b="1" smtClean="0">
                      <a:latin typeface="Arial" pitchFamily="34" charset="0"/>
                      <a:cs typeface="Arial" pitchFamily="34" charset="0"/>
                    </a:rPr>
                    <a:t>. Tính thể tích của lăng trụ.</a:t>
                  </a:r>
                  <a:endParaRPr lang="vi-VN" sz="26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827212" y="790575"/>
                  <a:ext cx="9982200" cy="1323417"/>
                </a:xfrm>
                <a:prstGeom prst="rect">
                  <a:avLst/>
                </a:prstGeom>
                <a:blipFill rotWithShape="1">
                  <a:blip r:embed="rId7"/>
                  <a:stretch>
                    <a:fillRect l="-794" t="-3226" r="-794" b="-9217"/>
                  </a:stretch>
                </a:blipFill>
              </p:spPr>
              <p:txBody>
                <a:bodyPr/>
                <a:lstStyle/>
                <a:p>
                  <a:r>
                    <a:rPr lang="en-US">
                      <a:noFill/>
                    </a:rPr>
                    <a:t> </a:t>
                  </a:r>
                </a:p>
              </p:txBody>
            </p:sp>
          </mc:Fallback>
        </mc:AlternateContent>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7" name="Rectangle 26"/>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8" name="Picture 27"/>
            <p:cNvPicPr>
              <a:picLocks noChangeAspect="1" noChangeArrowheads="1"/>
            </p:cNvPicPr>
            <p:nvPr/>
          </p:nvPicPr>
          <p:blipFill rotWithShape="1">
            <a:blip r:embed="rId9">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380412" y="2133600"/>
            <a:ext cx="3333750" cy="3560177"/>
            <a:chOff x="8380412" y="2228436"/>
            <a:chExt cx="3333750" cy="3560177"/>
          </a:xfrm>
        </p:grpSpPr>
        <p:sp>
          <p:nvSpPr>
            <p:cNvPr id="21" name="TextBox 20"/>
            <p:cNvSpPr txBox="1"/>
            <p:nvPr/>
          </p:nvSpPr>
          <p:spPr>
            <a:xfrm>
              <a:off x="9218612" y="5450059"/>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7.95</a:t>
              </a:r>
              <a:endParaRPr lang="en-US" sz="1600" b="1">
                <a:solidFill>
                  <a:srgbClr val="FF0000"/>
                </a:solidFill>
                <a:latin typeface="Arial" pitchFamily="34" charset="0"/>
                <a:cs typeface="Arial" pitchFamily="34" charset="0"/>
              </a:endParaRPr>
            </a:p>
          </p:txBody>
        </p:sp>
        <p:pic>
          <p:nvPicPr>
            <p:cNvPr id="11571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0412" y="2228436"/>
              <a:ext cx="33337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0" name="TextBox 29"/>
              <p:cNvSpPr txBox="1"/>
              <p:nvPr/>
            </p:nvSpPr>
            <p:spPr>
              <a:xfrm>
                <a:off x="684211" y="3471100"/>
                <a:ext cx="7543801" cy="461665"/>
              </a:xfrm>
              <a:prstGeom prst="rect">
                <a:avLst/>
              </a:prstGeom>
              <a:noFill/>
            </p:spPr>
            <p:txBody>
              <a:bodyPr wrap="square" rtlCol="0">
                <a:spAutoFit/>
              </a:bodyPr>
              <a:lstStyle/>
              <a:p>
                <a:pPr algn="just"/>
                <a:r>
                  <a:rPr lang="en-US" b="1" smtClean="0">
                    <a:latin typeface="Arial" pitchFamily="34" charset="0"/>
                    <a:cs typeface="Arial" pitchFamily="34" charset="0"/>
                  </a:rPr>
                  <a:t>Do </a:t>
                </a:r>
                <a14:m>
                  <m:oMath xmlns:m="http://schemas.openxmlformats.org/officeDocument/2006/math">
                    <m:r>
                      <m:rPr>
                        <m:nor/>
                      </m:rPr>
                      <a:rPr lang="en-US" b="1" i="0" smtClean="0">
                        <a:latin typeface="Arial" pitchFamily="34" charset="0"/>
                        <a:cs typeface="Arial" pitchFamily="34" charset="0"/>
                      </a:rPr>
                      <m:t>(</m:t>
                    </m:r>
                    <m:r>
                      <m:rPr>
                        <m:nor/>
                      </m:rPr>
                      <a:rPr lang="en-US" b="1" i="0" smtClean="0">
                        <a:latin typeface="Arial" pitchFamily="34" charset="0"/>
                        <a:cs typeface="Arial" pitchFamily="34" charset="0"/>
                      </a:rPr>
                      <m:t>ACC</m:t>
                    </m:r>
                    <m:r>
                      <m:rPr>
                        <m:nor/>
                      </m:rPr>
                      <a:rPr lang="en-US" b="1" i="0" smtClean="0">
                        <a:latin typeface="Arial" pitchFamily="34" charset="0"/>
                        <a:cs typeface="Arial" pitchFamily="34" charset="0"/>
                      </a:rPr>
                      <m:t>′</m:t>
                    </m:r>
                    <m:r>
                      <m:rPr>
                        <m:nor/>
                      </m:rPr>
                      <a:rPr lang="en-US" b="1" i="0" smtClean="0">
                        <a:latin typeface="Arial" pitchFamily="34" charset="0"/>
                        <a:cs typeface="Arial" pitchFamily="34" charset="0"/>
                      </a:rPr>
                      <m:t>A</m:t>
                    </m:r>
                    <m:r>
                      <m:rPr>
                        <m:nor/>
                      </m:rPr>
                      <a:rPr lang="en-US" b="1" i="0" smtClean="0">
                        <a:latin typeface="Arial" pitchFamily="34" charset="0"/>
                        <a:cs typeface="Arial" pitchFamily="34" charset="0"/>
                      </a:rPr>
                      <m:t>′)⊥(</m:t>
                    </m:r>
                    <m:r>
                      <m:rPr>
                        <m:nor/>
                      </m:rPr>
                      <a:rPr lang="en-US" b="1" i="0" smtClean="0">
                        <a:latin typeface="Arial" pitchFamily="34" charset="0"/>
                        <a:ea typeface="Cambria Math"/>
                        <a:cs typeface="Arial" pitchFamily="34" charset="0"/>
                      </a:rPr>
                      <m:t>ABC</m:t>
                    </m:r>
                    <m:r>
                      <m:rPr>
                        <m:nor/>
                      </m:rPr>
                      <a:rPr lang="en-US" b="1" i="0" smtClean="0">
                        <a:latin typeface="Arial" pitchFamily="34" charset="0"/>
                        <a:ea typeface="Cambria Math"/>
                        <a:cs typeface="Arial" pitchFamily="34" charset="0"/>
                      </a:rPr>
                      <m:t>)</m:t>
                    </m:r>
                  </m:oMath>
                </a14:m>
                <a:r>
                  <a:rPr lang="en-US" b="1" smtClean="0">
                    <a:latin typeface="Arial" pitchFamily="34" charset="0"/>
                    <a:cs typeface="Arial" pitchFamily="34" charset="0"/>
                  </a:rPr>
                  <a:t> và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𝑨</m:t>
                        </m:r>
                      </m:e>
                      <m:sup>
                        <m:r>
                          <a:rPr lang="en-US" b="1" i="1" smtClean="0">
                            <a:latin typeface="Cambria Math"/>
                            <a:cs typeface="Arial" pitchFamily="34" charset="0"/>
                          </a:rPr>
                          <m:t>′</m:t>
                        </m:r>
                      </m:sup>
                    </m:sSup>
                    <m:r>
                      <a:rPr lang="en-US" b="1" i="1" smtClean="0">
                        <a:latin typeface="Cambria Math"/>
                        <a:cs typeface="Arial" pitchFamily="34" charset="0"/>
                      </a:rPr>
                      <m:t>𝑯</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𝑨𝑪</m:t>
                    </m:r>
                  </m:oMath>
                </a14:m>
                <a:r>
                  <a:rPr lang="en-US" b="1" smtClean="0">
                    <a:latin typeface="Arial" pitchFamily="34" charset="0"/>
                    <a:cs typeface="Arial" pitchFamily="34" charset="0"/>
                  </a:rPr>
                  <a:t> nên </a:t>
                </a:r>
                <a14:m>
                  <m:oMath xmlns:m="http://schemas.openxmlformats.org/officeDocument/2006/math">
                    <m:sSup>
                      <m:sSupPr>
                        <m:ctrlPr>
                          <a:rPr lang="en-US" b="1" i="1">
                            <a:latin typeface="Cambria Math"/>
                            <a:cs typeface="Arial" pitchFamily="34" charset="0"/>
                          </a:rPr>
                        </m:ctrlPr>
                      </m:sSupPr>
                      <m:e>
                        <m:r>
                          <a:rPr lang="en-US" b="1" i="1">
                            <a:latin typeface="Cambria Math"/>
                            <a:cs typeface="Arial" pitchFamily="34" charset="0"/>
                          </a:rPr>
                          <m:t>𝑨</m:t>
                        </m:r>
                      </m:e>
                      <m:sup>
                        <m:r>
                          <a:rPr lang="en-US" b="1" i="1">
                            <a:latin typeface="Cambria Math"/>
                            <a:cs typeface="Arial" pitchFamily="34" charset="0"/>
                          </a:rPr>
                          <m:t>′</m:t>
                        </m:r>
                      </m:sup>
                    </m:sSup>
                    <m:r>
                      <a:rPr lang="en-US" b="1" i="1">
                        <a:latin typeface="Cambria Math"/>
                        <a:cs typeface="Arial" pitchFamily="34" charset="0"/>
                      </a:rPr>
                      <m:t>𝑯</m:t>
                    </m:r>
                    <m:r>
                      <a:rPr lang="en-US" b="1" i="1">
                        <a:latin typeface="Cambria Math"/>
                        <a:ea typeface="Cambria Math"/>
                        <a:cs typeface="Arial" pitchFamily="34" charset="0"/>
                      </a:rPr>
                      <m:t>⊥</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𝑨𝑩𝑪</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84211" y="3471100"/>
                <a:ext cx="7543801" cy="461665"/>
              </a:xfrm>
              <a:prstGeom prst="rect">
                <a:avLst/>
              </a:prstGeom>
              <a:blipFill rotWithShape="1">
                <a:blip r:embed="rId11"/>
                <a:stretch>
                  <a:fillRect l="-1212" t="-9211" b="-30263"/>
                </a:stretch>
              </a:blipFill>
            </p:spPr>
            <p:txBody>
              <a:bodyPr/>
              <a:lstStyle/>
              <a:p>
                <a:r>
                  <a:rPr lang="en-US">
                    <a:noFill/>
                  </a:rPr>
                  <a:t> </a:t>
                </a:r>
              </a:p>
            </p:txBody>
          </p:sp>
        </mc:Fallback>
      </mc:AlternateContent>
      <p:sp>
        <p:nvSpPr>
          <p:cNvPr id="31" name="TextBox 30"/>
          <p:cNvSpPr txBox="1"/>
          <p:nvPr/>
        </p:nvSpPr>
        <p:spPr>
          <a:xfrm>
            <a:off x="684211" y="4010669"/>
            <a:ext cx="7543801" cy="461665"/>
          </a:xfrm>
          <a:prstGeom prst="rect">
            <a:avLst/>
          </a:prstGeom>
          <a:noFill/>
        </p:spPr>
        <p:txBody>
          <a:bodyPr wrap="square" rtlCol="0">
            <a:spAutoFit/>
          </a:bodyPr>
          <a:lstStyle/>
          <a:p>
            <a:pPr algn="just"/>
            <a:r>
              <a:rPr lang="en-US" b="1" smtClean="0">
                <a:latin typeface="Arial" pitchFamily="34" charset="0"/>
                <a:cs typeface="Arial" pitchFamily="34" charset="0"/>
              </a:rPr>
              <a:t>Vậy khối lăng trụ có chiều cao :</a:t>
            </a:r>
            <a:endParaRPr lang="en-US" b="1">
              <a:latin typeface="Arial" pitchFamily="34" charset="0"/>
              <a:cs typeface="Arial" pitchFamily="34" charset="0"/>
            </a:endParaRPr>
          </a:p>
        </p:txBody>
      </p:sp>
      <p:sp>
        <p:nvSpPr>
          <p:cNvPr id="32" name="TextBox 31"/>
          <p:cNvSpPr txBox="1"/>
          <p:nvPr/>
        </p:nvSpPr>
        <p:spPr>
          <a:xfrm>
            <a:off x="639727" y="5204336"/>
            <a:ext cx="4997485" cy="461665"/>
          </a:xfrm>
          <a:prstGeom prst="rect">
            <a:avLst/>
          </a:prstGeom>
          <a:noFill/>
        </p:spPr>
        <p:txBody>
          <a:bodyPr wrap="square" rtlCol="0">
            <a:spAutoFit/>
          </a:bodyPr>
          <a:lstStyle/>
          <a:p>
            <a:pPr algn="just"/>
            <a:r>
              <a:rPr lang="en-US" b="1" smtClean="0">
                <a:latin typeface="Arial" pitchFamily="34" charset="0"/>
                <a:cs typeface="Arial" pitchFamily="34" charset="0"/>
              </a:rPr>
              <a:t>Tam giác đều ABC có diện tích : </a:t>
            </a:r>
            <a:endParaRPr lang="en-US" b="1">
              <a:latin typeface="Arial" pitchFamily="34" charset="0"/>
              <a:cs typeface="Arial"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2219090119"/>
              </p:ext>
            </p:extLst>
          </p:nvPr>
        </p:nvGraphicFramePr>
        <p:xfrm>
          <a:off x="5436667" y="5002935"/>
          <a:ext cx="1604818" cy="864465"/>
        </p:xfrm>
        <a:graphic>
          <a:graphicData uri="http://schemas.openxmlformats.org/presentationml/2006/ole">
            <mc:AlternateContent xmlns:mc="http://schemas.openxmlformats.org/markup-compatibility/2006">
              <mc:Choice xmlns:v="urn:schemas-microsoft-com:vml" Requires="v">
                <p:oleObj spid="_x0000_s115775" name="Equation" r:id="rId12" imgW="825480" imgH="444240" progId="Equation.DSMT4">
                  <p:embed/>
                </p:oleObj>
              </mc:Choice>
              <mc:Fallback>
                <p:oleObj name="Equation" r:id="rId12" imgW="825480" imgH="444240" progId="Equation.DSMT4">
                  <p:embed/>
                  <p:pic>
                    <p:nvPicPr>
                      <p:cNvPr id="0" name=""/>
                      <p:cNvPicPr>
                        <a:picLocks noChangeAspect="1" noChangeArrowheads="1"/>
                      </p:cNvPicPr>
                      <p:nvPr/>
                    </p:nvPicPr>
                    <p:blipFill>
                      <a:blip r:embed="rId13"/>
                      <a:srcRect/>
                      <a:stretch>
                        <a:fillRect/>
                      </a:stretch>
                    </p:blipFill>
                    <p:spPr bwMode="auto">
                      <a:xfrm>
                        <a:off x="5436667" y="5002935"/>
                        <a:ext cx="1604818" cy="8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625780" y="6093335"/>
            <a:ext cx="3763658"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khối lăng trụ :</a:t>
            </a:r>
            <a:endParaRPr lang="en-US"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2221592624"/>
              </p:ext>
            </p:extLst>
          </p:nvPr>
        </p:nvGraphicFramePr>
        <p:xfrm>
          <a:off x="4084637" y="5867400"/>
          <a:ext cx="6048375" cy="913535"/>
        </p:xfrm>
        <a:graphic>
          <a:graphicData uri="http://schemas.openxmlformats.org/presentationml/2006/ole">
            <mc:AlternateContent xmlns:mc="http://schemas.openxmlformats.org/markup-compatibility/2006">
              <mc:Choice xmlns:v="urn:schemas-microsoft-com:vml" Requires="v">
                <p:oleObj spid="_x0000_s115776" name="Equation" r:id="rId14" imgW="3111480" imgH="469800" progId="Equation.DSMT4">
                  <p:embed/>
                </p:oleObj>
              </mc:Choice>
              <mc:Fallback>
                <p:oleObj name="Equation" r:id="rId14" imgW="3111480" imgH="469800" progId="Equation.DSMT4">
                  <p:embed/>
                  <p:pic>
                    <p:nvPicPr>
                      <p:cNvPr id="0" name=""/>
                      <p:cNvPicPr>
                        <a:picLocks noChangeAspect="1" noChangeArrowheads="1"/>
                      </p:cNvPicPr>
                      <p:nvPr/>
                    </p:nvPicPr>
                    <p:blipFill>
                      <a:blip r:embed="rId15"/>
                      <a:srcRect/>
                      <a:stretch>
                        <a:fillRect/>
                      </a:stretch>
                    </p:blipFill>
                    <p:spPr bwMode="auto">
                      <a:xfrm>
                        <a:off x="4084637" y="5867400"/>
                        <a:ext cx="6048375" cy="91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AutoShape 4"/>
          <p:cNvSpPr>
            <a:spLocks noChangeArrowheads="1"/>
          </p:cNvSpPr>
          <p:nvPr/>
        </p:nvSpPr>
        <p:spPr bwMode="gray">
          <a:xfrm>
            <a:off x="836612" y="95249"/>
            <a:ext cx="2057400"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THỂ TÍCH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874399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1" grpId="0"/>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26612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0812" y="152400"/>
            <a:ext cx="11810999" cy="2406373"/>
            <a:chOff x="150812" y="766671"/>
            <a:chExt cx="11810999" cy="2406373"/>
          </a:xfrm>
        </p:grpSpPr>
        <p:sp>
          <p:nvSpPr>
            <p:cNvPr id="8" name="Rounded Rectangle 7"/>
            <p:cNvSpPr/>
            <p:nvPr/>
          </p:nvSpPr>
          <p:spPr>
            <a:xfrm>
              <a:off x="1979612" y="766672"/>
              <a:ext cx="9982199" cy="2390642"/>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2012" y="833964"/>
              <a:ext cx="9677400" cy="233908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khối chóp cụt đều ABC.A'B'C' có đường cao HH' = h, hai mặt đáy ABC, A'B'C' có cạnh tương ứng bằng 2a,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thể tích của khối chóp cụt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Gọi 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 tương ứng là trung điểm của AB, AC. Chứng minh rằng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 là một hình lăng trụ.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thể tích khối lăng trụ AB</a:t>
              </a:r>
              <a:r>
                <a:rPr lang="vi-VN" b="1" baseline="-25000">
                  <a:latin typeface="Arial" pitchFamily="34" charset="0"/>
                  <a:cs typeface="Arial" pitchFamily="34" charset="0"/>
                </a:rPr>
                <a:t>1</a:t>
              </a:r>
              <a:r>
                <a:rPr lang="vi-VN" b="1">
                  <a:latin typeface="Arial" pitchFamily="34" charset="0"/>
                  <a:cs typeface="Arial" pitchFamily="34" charset="0"/>
                </a:rPr>
                <a:t>C</a:t>
              </a:r>
              <a:r>
                <a:rPr lang="vi-VN" b="1" baseline="-25000">
                  <a:latin typeface="Arial" pitchFamily="34" charset="0"/>
                  <a:cs typeface="Arial" pitchFamily="34" charset="0"/>
                </a:rPr>
                <a:t>1</a:t>
              </a:r>
              <a:r>
                <a:rPr lang="vi-VN" b="1">
                  <a:latin typeface="Arial" pitchFamily="34" charset="0"/>
                  <a:cs typeface="Arial" pitchFamily="34" charset="0"/>
                </a:rPr>
                <a:t>.A'B'C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379412" y="3256732"/>
            <a:ext cx="47244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Diện tích tam giác đều ABC :</a:t>
            </a:r>
            <a:endParaRPr lang="en-US" b="1">
              <a:latin typeface="Arial" pitchFamily="34" charset="0"/>
              <a:cs typeface="Arial" pitchFamily="34" charset="0"/>
            </a:endParaRPr>
          </a:p>
        </p:txBody>
      </p:sp>
      <p:sp>
        <p:nvSpPr>
          <p:cNvPr id="26" name="TextBox 25"/>
          <p:cNvSpPr txBox="1"/>
          <p:nvPr/>
        </p:nvSpPr>
        <p:spPr>
          <a:xfrm>
            <a:off x="467549" y="4092724"/>
            <a:ext cx="5029200" cy="461665"/>
          </a:xfrm>
          <a:prstGeom prst="rect">
            <a:avLst/>
          </a:prstGeom>
          <a:noFill/>
        </p:spPr>
        <p:txBody>
          <a:bodyPr wrap="square" rtlCol="0">
            <a:spAutoFit/>
          </a:bodyPr>
          <a:lstStyle/>
          <a:p>
            <a:pPr algn="just"/>
            <a:r>
              <a:rPr lang="en-US" b="1" smtClean="0">
                <a:latin typeface="Arial" pitchFamily="34" charset="0"/>
                <a:cs typeface="Arial" pitchFamily="34" charset="0"/>
              </a:rPr>
              <a:t>Tam giác đều A’B’C’ có diện tích</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872921163"/>
              </p:ext>
            </p:extLst>
          </p:nvPr>
        </p:nvGraphicFramePr>
        <p:xfrm>
          <a:off x="5092699" y="2993232"/>
          <a:ext cx="2768600" cy="954088"/>
        </p:xfrm>
        <a:graphic>
          <a:graphicData uri="http://schemas.openxmlformats.org/presentationml/2006/ole">
            <mc:AlternateContent xmlns:mc="http://schemas.openxmlformats.org/markup-compatibility/2006">
              <mc:Choice xmlns:v="urn:schemas-microsoft-com:vml" Requires="v">
                <p:oleObj spid="_x0000_s116805" name="Equation" r:id="rId7" imgW="1295280" imgH="444240" progId="Equation.DSMT4">
                  <p:embed/>
                </p:oleObj>
              </mc:Choice>
              <mc:Fallback>
                <p:oleObj name="Equation" r:id="rId7" imgW="1295280" imgH="444240" progId="Equation.DSMT4">
                  <p:embed/>
                  <p:pic>
                    <p:nvPicPr>
                      <p:cNvPr id="0" name=""/>
                      <p:cNvPicPr>
                        <a:picLocks noChangeAspect="1" noChangeArrowheads="1"/>
                      </p:cNvPicPr>
                      <p:nvPr/>
                    </p:nvPicPr>
                    <p:blipFill>
                      <a:blip r:embed="rId8"/>
                      <a:srcRect/>
                      <a:stretch>
                        <a:fillRect/>
                      </a:stretch>
                    </p:blipFill>
                    <p:spPr bwMode="auto">
                      <a:xfrm>
                        <a:off x="5092699" y="2993232"/>
                        <a:ext cx="276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7980362" y="2667000"/>
            <a:ext cx="3981450" cy="3190875"/>
            <a:chOff x="7827962" y="2743497"/>
            <a:chExt cx="3981450" cy="3190875"/>
          </a:xfrm>
        </p:grpSpPr>
        <p:pic>
          <p:nvPicPr>
            <p:cNvPr id="11673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7962" y="2743497"/>
              <a:ext cx="39814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675812" y="5574595"/>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7.96</a:t>
              </a:r>
              <a:endParaRPr lang="en-US" sz="1600" b="1">
                <a:solidFill>
                  <a:srgbClr val="FF0000"/>
                </a:solidFill>
                <a:latin typeface="Arial" pitchFamily="34" charset="0"/>
                <a:cs typeface="Arial" pitchFamily="34" charset="0"/>
              </a:endParaRPr>
            </a:p>
          </p:txBody>
        </p:sp>
      </p:grpSp>
      <p:graphicFrame>
        <p:nvGraphicFramePr>
          <p:cNvPr id="22" name="Object 21"/>
          <p:cNvGraphicFramePr>
            <a:graphicFrameLocks noChangeAspect="1"/>
          </p:cNvGraphicFramePr>
          <p:nvPr>
            <p:extLst>
              <p:ext uri="{D42A27DB-BD31-4B8C-83A1-F6EECF244321}">
                <p14:modId xmlns:p14="http://schemas.microsoft.com/office/powerpoint/2010/main" val="2714172028"/>
              </p:ext>
            </p:extLst>
          </p:nvPr>
        </p:nvGraphicFramePr>
        <p:xfrm>
          <a:off x="5332412" y="3846512"/>
          <a:ext cx="1438275" cy="954088"/>
        </p:xfrm>
        <a:graphic>
          <a:graphicData uri="http://schemas.openxmlformats.org/presentationml/2006/ole">
            <mc:AlternateContent xmlns:mc="http://schemas.openxmlformats.org/markup-compatibility/2006">
              <mc:Choice xmlns:v="urn:schemas-microsoft-com:vml" Requires="v">
                <p:oleObj spid="_x0000_s116806" name="Equation" r:id="rId10" imgW="672840" imgH="444240" progId="Equation.DSMT4">
                  <p:embed/>
                </p:oleObj>
              </mc:Choice>
              <mc:Fallback>
                <p:oleObj name="Equation" r:id="rId10" imgW="672840" imgH="444240" progId="Equation.DSMT4">
                  <p:embed/>
                  <p:pic>
                    <p:nvPicPr>
                      <p:cNvPr id="0" name=""/>
                      <p:cNvPicPr>
                        <a:picLocks noChangeAspect="1" noChangeArrowheads="1"/>
                      </p:cNvPicPr>
                      <p:nvPr/>
                    </p:nvPicPr>
                    <p:blipFill>
                      <a:blip r:embed="rId11"/>
                      <a:srcRect/>
                      <a:stretch>
                        <a:fillRect/>
                      </a:stretch>
                    </p:blipFill>
                    <p:spPr bwMode="auto">
                      <a:xfrm>
                        <a:off x="5332412" y="3846512"/>
                        <a:ext cx="1438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455612" y="4643735"/>
            <a:ext cx="3942526" cy="461665"/>
          </a:xfrm>
          <a:prstGeom prst="rect">
            <a:avLst/>
          </a:prstGeom>
          <a:noFill/>
        </p:spPr>
        <p:txBody>
          <a:bodyPr wrap="square" rtlCol="0">
            <a:spAutoFit/>
          </a:bodyPr>
          <a:lstStyle/>
          <a:p>
            <a:pPr algn="just"/>
            <a:r>
              <a:rPr lang="en-US" b="1" smtClean="0">
                <a:latin typeface="Arial" pitchFamily="34" charset="0"/>
                <a:cs typeface="Arial" pitchFamily="34" charset="0"/>
              </a:rPr>
              <a:t>Thể tích khối chóp cụt :</a:t>
            </a:r>
            <a:endParaRPr lang="en-US"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039739570"/>
              </p:ext>
            </p:extLst>
          </p:nvPr>
        </p:nvGraphicFramePr>
        <p:xfrm>
          <a:off x="836612" y="5033665"/>
          <a:ext cx="3500437" cy="900113"/>
        </p:xfrm>
        <a:graphic>
          <a:graphicData uri="http://schemas.openxmlformats.org/presentationml/2006/ole">
            <mc:AlternateContent xmlns:mc="http://schemas.openxmlformats.org/markup-compatibility/2006">
              <mc:Choice xmlns:v="urn:schemas-microsoft-com:vml" Requires="v">
                <p:oleObj spid="_x0000_s116807" name="Equation" r:id="rId12" imgW="1638000" imgH="419040" progId="Equation.DSMT4">
                  <p:embed/>
                </p:oleObj>
              </mc:Choice>
              <mc:Fallback>
                <p:oleObj name="Equation" r:id="rId12" imgW="1638000" imgH="419040" progId="Equation.DSMT4">
                  <p:embed/>
                  <p:pic>
                    <p:nvPicPr>
                      <p:cNvPr id="0" name=""/>
                      <p:cNvPicPr>
                        <a:picLocks noChangeAspect="1" noChangeArrowheads="1"/>
                      </p:cNvPicPr>
                      <p:nvPr/>
                    </p:nvPicPr>
                    <p:blipFill>
                      <a:blip r:embed="rId13"/>
                      <a:srcRect/>
                      <a:stretch>
                        <a:fillRect/>
                      </a:stretch>
                    </p:blipFill>
                    <p:spPr bwMode="auto">
                      <a:xfrm>
                        <a:off x="836612" y="5033665"/>
                        <a:ext cx="35004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805965541"/>
              </p:ext>
            </p:extLst>
          </p:nvPr>
        </p:nvGraphicFramePr>
        <p:xfrm>
          <a:off x="1141412" y="5718175"/>
          <a:ext cx="6213475" cy="1063625"/>
        </p:xfrm>
        <a:graphic>
          <a:graphicData uri="http://schemas.openxmlformats.org/presentationml/2006/ole">
            <mc:AlternateContent xmlns:mc="http://schemas.openxmlformats.org/markup-compatibility/2006">
              <mc:Choice xmlns:v="urn:schemas-microsoft-com:vml" Requires="v">
                <p:oleObj spid="_x0000_s116808" name="Equation" r:id="rId14" imgW="2908080" imgH="495000" progId="Equation.DSMT4">
                  <p:embed/>
                </p:oleObj>
              </mc:Choice>
              <mc:Fallback>
                <p:oleObj name="Equation" r:id="rId14" imgW="2908080" imgH="495000" progId="Equation.DSMT4">
                  <p:embed/>
                  <p:pic>
                    <p:nvPicPr>
                      <p:cNvPr id="0" name=""/>
                      <p:cNvPicPr>
                        <a:picLocks noChangeAspect="1" noChangeArrowheads="1"/>
                      </p:cNvPicPr>
                      <p:nvPr/>
                    </p:nvPicPr>
                    <p:blipFill>
                      <a:blip r:embed="rId15"/>
                      <a:srcRect/>
                      <a:stretch>
                        <a:fillRect/>
                      </a:stretch>
                    </p:blipFill>
                    <p:spPr bwMode="auto">
                      <a:xfrm>
                        <a:off x="1141412" y="5718175"/>
                        <a:ext cx="62134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2915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45452</TotalTime>
  <Words>2057</Words>
  <Application>Microsoft Office PowerPoint</Application>
  <PresentationFormat>Custom</PresentationFormat>
  <Paragraphs>181</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2763</cp:revision>
  <dcterms:created xsi:type="dcterms:W3CDTF">2021-08-04T05:24:17Z</dcterms:created>
  <dcterms:modified xsi:type="dcterms:W3CDTF">2024-03-12T09:06:59Z</dcterms:modified>
</cp:coreProperties>
</file>