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909" r:id="rId2"/>
    <p:sldId id="808" r:id="rId3"/>
    <p:sldId id="809" r:id="rId4"/>
    <p:sldId id="937" r:id="rId5"/>
    <p:sldId id="951" r:id="rId6"/>
    <p:sldId id="969" r:id="rId7"/>
    <p:sldId id="852" r:id="rId8"/>
    <p:sldId id="989" r:id="rId9"/>
    <p:sldId id="815" r:id="rId10"/>
    <p:sldId id="970" r:id="rId11"/>
    <p:sldId id="990" r:id="rId12"/>
    <p:sldId id="991" r:id="rId13"/>
    <p:sldId id="897" r:id="rId14"/>
    <p:sldId id="992" r:id="rId15"/>
    <p:sldId id="966" r:id="rId16"/>
    <p:sldId id="993" r:id="rId17"/>
    <p:sldId id="994" r:id="rId18"/>
    <p:sldId id="995" r:id="rId19"/>
    <p:sldId id="996" r:id="rId20"/>
    <p:sldId id="997" r:id="rId21"/>
    <p:sldId id="998" r:id="rId22"/>
    <p:sldId id="999" r:id="rId23"/>
    <p:sldId id="1000" r:id="rId24"/>
    <p:sldId id="1001" r:id="rId25"/>
    <p:sldId id="1002" r:id="rId26"/>
    <p:sldId id="1003" r:id="rId27"/>
    <p:sldId id="723" r:id="rId2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937"/>
            <p14:sldId id="951"/>
            <p14:sldId id="969"/>
            <p14:sldId id="852"/>
            <p14:sldId id="989"/>
            <p14:sldId id="815"/>
            <p14:sldId id="970"/>
            <p14:sldId id="990"/>
            <p14:sldId id="991"/>
            <p14:sldId id="897"/>
            <p14:sldId id="992"/>
            <p14:sldId id="966"/>
            <p14:sldId id="993"/>
            <p14:sldId id="994"/>
            <p14:sldId id="995"/>
            <p14:sldId id="996"/>
            <p14:sldId id="997"/>
            <p14:sldId id="998"/>
            <p14:sldId id="999"/>
            <p14:sldId id="1000"/>
            <p14:sldId id="1001"/>
            <p14:sldId id="1002"/>
            <p14:sldId id="1003"/>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3" Type="http://schemas.openxmlformats.org/officeDocument/2006/relationships/notesSlide" Target="../notesSlides/notesSlide13.xml"/><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2.vml"/><Relationship Id="rId6" Type="http://schemas.openxmlformats.org/officeDocument/2006/relationships/image" Target="../media/image35.png"/><Relationship Id="rId11" Type="http://schemas.openxmlformats.org/officeDocument/2006/relationships/image" Target="../media/image33.wmf"/><Relationship Id="rId5" Type="http://schemas.openxmlformats.org/officeDocument/2006/relationships/image" Target="../media/image17.png"/><Relationship Id="rId15" Type="http://schemas.openxmlformats.org/officeDocument/2006/relationships/oleObject" Target="../embeddings/oleObject6.bin"/><Relationship Id="rId10" Type="http://schemas.openxmlformats.org/officeDocument/2006/relationships/oleObject" Target="../embeddings/oleObject5.bin"/><Relationship Id="rId4" Type="http://schemas.openxmlformats.org/officeDocument/2006/relationships/image" Target="../media/image13.png"/><Relationship Id="rId9" Type="http://schemas.openxmlformats.org/officeDocument/2006/relationships/image" Target="../media/image36.emf"/><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11" Type="http://schemas.openxmlformats.org/officeDocument/2006/relationships/image" Target="../media/image35.png"/><Relationship Id="rId10" Type="http://schemas.openxmlformats.org/officeDocument/2006/relationships/image" Target="../media/image17.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9.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57.wmf"/><Relationship Id="rId3" Type="http://schemas.openxmlformats.org/officeDocument/2006/relationships/notesSlide" Target="../notesSlides/notesSlide19.xml"/><Relationship Id="rId7" Type="http://schemas.openxmlformats.org/officeDocument/2006/relationships/image" Target="../media/image59.e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png"/><Relationship Id="rId11" Type="http://schemas.openxmlformats.org/officeDocument/2006/relationships/image" Target="../media/image56.wmf"/><Relationship Id="rId5" Type="http://schemas.openxmlformats.org/officeDocument/2006/relationships/image" Target="../media/image53.png"/><Relationship Id="rId15" Type="http://schemas.openxmlformats.org/officeDocument/2006/relationships/image" Target="../media/image58.wmf"/><Relationship Id="rId10" Type="http://schemas.openxmlformats.org/officeDocument/2006/relationships/oleObject" Target="../embeddings/oleObject8.bin"/><Relationship Id="rId4" Type="http://schemas.openxmlformats.org/officeDocument/2006/relationships/image" Target="../media/image58.png"/><Relationship Id="rId9" Type="http://schemas.openxmlformats.org/officeDocument/2006/relationships/image" Target="../media/image55.wmf"/><Relationship Id="rId1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3.png"/><Relationship Id="rId3" Type="http://schemas.openxmlformats.org/officeDocument/2006/relationships/notesSlide" Target="../notesSlides/notesSlide20.xml"/><Relationship Id="rId7" Type="http://schemas.openxmlformats.org/officeDocument/2006/relationships/oleObject" Target="../embeddings/oleObject11.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11" Type="http://schemas.openxmlformats.org/officeDocument/2006/relationships/oleObject" Target="../embeddings/oleObject13.bin"/><Relationship Id="rId5" Type="http://schemas.openxmlformats.org/officeDocument/2006/relationships/image" Target="../media/image53.png"/><Relationship Id="rId10" Type="http://schemas.openxmlformats.org/officeDocument/2006/relationships/image" Target="../media/image61.wmf"/><Relationship Id="rId4" Type="http://schemas.openxmlformats.org/officeDocument/2006/relationships/image" Target="../media/image58.png"/><Relationship Id="rId9" Type="http://schemas.openxmlformats.org/officeDocument/2006/relationships/oleObject" Target="../embeddings/oleObject12.bin"/><Relationship Id="rId14" Type="http://schemas.openxmlformats.org/officeDocument/2006/relationships/image" Target="../media/image63.emf"/></Relationships>
</file>

<file path=ppt/slides/_rels/slide2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21.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0.png"/><Relationship Id="rId11" Type="http://schemas.openxmlformats.org/officeDocument/2006/relationships/image" Target="../media/image65.wmf"/><Relationship Id="rId5" Type="http://schemas.openxmlformats.org/officeDocument/2006/relationships/image" Target="../media/image9.png"/><Relationship Id="rId10" Type="http://schemas.openxmlformats.org/officeDocument/2006/relationships/oleObject" Target="../embeddings/oleObject15.bin"/><Relationship Id="rId4" Type="http://schemas.openxmlformats.org/officeDocument/2006/relationships/image" Target="../media/image53.png"/><Relationship Id="rId9" Type="http://schemas.openxmlformats.org/officeDocument/2006/relationships/image" Target="../media/image66.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70.wmf"/><Relationship Id="rId3" Type="http://schemas.openxmlformats.org/officeDocument/2006/relationships/notesSlide" Target="../notesSlides/notesSlide22.xml"/><Relationship Id="rId7" Type="http://schemas.openxmlformats.org/officeDocument/2006/relationships/image" Target="../media/image67.wmf"/><Relationship Id="rId12"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72.png"/><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69.wmf"/><Relationship Id="rId5" Type="http://schemas.openxmlformats.org/officeDocument/2006/relationships/image" Target="../media/image66.emf"/><Relationship Id="rId15" Type="http://schemas.openxmlformats.org/officeDocument/2006/relationships/image" Target="../media/image71.wmf"/><Relationship Id="rId10" Type="http://schemas.openxmlformats.org/officeDocument/2006/relationships/oleObject" Target="../embeddings/oleObject18.bin"/><Relationship Id="rId4" Type="http://schemas.openxmlformats.org/officeDocument/2006/relationships/image" Target="../media/image53.png"/><Relationship Id="rId9" Type="http://schemas.openxmlformats.org/officeDocument/2006/relationships/image" Target="../media/image68.wmf"/><Relationship Id="rId1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81.png"/><Relationship Id="rId3" Type="http://schemas.openxmlformats.org/officeDocument/2006/relationships/notesSlide" Target="../notesSlides/notesSlide23.xml"/><Relationship Id="rId7" Type="http://schemas.openxmlformats.org/officeDocument/2006/relationships/image" Target="../media/image79.png"/><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8.png"/><Relationship Id="rId11" Type="http://schemas.openxmlformats.org/officeDocument/2006/relationships/oleObject" Target="../embeddings/oleObject22.bin"/><Relationship Id="rId5" Type="http://schemas.openxmlformats.org/officeDocument/2006/relationships/image" Target="../media/image13.png"/><Relationship Id="rId15" Type="http://schemas.openxmlformats.org/officeDocument/2006/relationships/image" Target="../media/image75.wmf"/><Relationship Id="rId10" Type="http://schemas.openxmlformats.org/officeDocument/2006/relationships/image" Target="../media/image76.emf"/><Relationship Id="rId4" Type="http://schemas.openxmlformats.org/officeDocument/2006/relationships/image" Target="../media/image53.png"/><Relationship Id="rId9" Type="http://schemas.openxmlformats.org/officeDocument/2006/relationships/image" Target="../media/image73.wmf"/><Relationship Id="rId1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27.bin"/><Relationship Id="rId3" Type="http://schemas.openxmlformats.org/officeDocument/2006/relationships/notesSlide" Target="../notesSlides/notesSlide24.xml"/><Relationship Id="rId7" Type="http://schemas.openxmlformats.org/officeDocument/2006/relationships/oleObject" Target="../embeddings/oleObject24.bin"/><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6.emf"/><Relationship Id="rId11" Type="http://schemas.openxmlformats.org/officeDocument/2006/relationships/oleObject" Target="../embeddings/oleObject26.bin"/><Relationship Id="rId5" Type="http://schemas.openxmlformats.org/officeDocument/2006/relationships/image" Target="../media/image13.png"/><Relationship Id="rId10" Type="http://schemas.openxmlformats.org/officeDocument/2006/relationships/image" Target="../media/image78.wmf"/><Relationship Id="rId4" Type="http://schemas.openxmlformats.org/officeDocument/2006/relationships/image" Target="../media/image53.png"/><Relationship Id="rId9" Type="http://schemas.openxmlformats.org/officeDocument/2006/relationships/oleObject" Target="../embeddings/oleObject25.bin"/><Relationship Id="rId14" Type="http://schemas.openxmlformats.org/officeDocument/2006/relationships/image" Target="../media/image80.wmf"/></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3.wmf"/><Relationship Id="rId3" Type="http://schemas.openxmlformats.org/officeDocument/2006/relationships/notesSlide" Target="../notesSlides/notesSlide9.xml"/><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11" Type="http://schemas.openxmlformats.org/officeDocument/2006/relationships/image" Target="../media/image22.wmf"/><Relationship Id="rId5" Type="http://schemas.openxmlformats.org/officeDocument/2006/relationships/image" Target="../media/image25.png"/><Relationship Id="rId15" Type="http://schemas.openxmlformats.org/officeDocument/2006/relationships/image" Target="../media/image24.wmf"/><Relationship Id="rId10" Type="http://schemas.openxmlformats.org/officeDocument/2006/relationships/oleObject" Target="../embeddings/oleObject2.bin"/><Relationship Id="rId4" Type="http://schemas.openxmlformats.org/officeDocument/2006/relationships/image" Target="../media/image13.png"/><Relationship Id="rId9" Type="http://schemas.openxmlformats.org/officeDocument/2006/relationships/image" Target="../media/image27.emf"/><Relationship Id="rId1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745037" y="2362201"/>
            <a:ext cx="6248399" cy="1139638"/>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2" y="1544643"/>
            <a:ext cx="5515841"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012" y="2362201"/>
            <a:ext cx="14700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637" y="2415959"/>
            <a:ext cx="6477000" cy="106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187" y="27129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31812" y="3200400"/>
            <a:ext cx="7162800" cy="2092881"/>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Thông tin trên không đủ để ta xác định độ cao của máy bay so với mặt đất phẳng, tại thời điểm 1 phút kể từ khi máy bay cất cánh mà chỉ tính được quãng đường bay của máy bay bay được</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grpSp>
        <p:nvGrpSpPr>
          <p:cNvPr id="2" name="Group 1"/>
          <p:cNvGrpSpPr/>
          <p:nvPr/>
        </p:nvGrpSpPr>
        <p:grpSpPr>
          <a:xfrm>
            <a:off x="289088" y="761999"/>
            <a:ext cx="11558425" cy="1828801"/>
            <a:chOff x="289088" y="761999"/>
            <a:chExt cx="11558425" cy="1828801"/>
          </a:xfrm>
        </p:grpSpPr>
        <p:sp>
          <p:nvSpPr>
            <p:cNvPr id="17" name="Rounded Rectangle 16"/>
            <p:cNvSpPr/>
            <p:nvPr/>
          </p:nvSpPr>
          <p:spPr>
            <a:xfrm>
              <a:off x="289088" y="761999"/>
              <a:ext cx="11558425" cy="18288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38200"/>
              <a:ext cx="11239500" cy="169277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a:latin typeface="Arial" pitchFamily="34" charset="0"/>
                  <a:cs typeface="Arial" pitchFamily="34" charset="0"/>
                </a:rPr>
                <a:t>Một máy bay giữ vận tốc không đổi, với độ lớn 240km/h trong suốt 2 phút đầu kể từ khi cất cánh. Hỏi thông tin trên có đủ để ta xác định độ cao của máy bay so với mặt đất phẳng, tại thời điểm 1 phút kể từ khi máy bay cất cánh không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68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8820" b="27119"/>
            <a:stretch/>
          </p:blipFill>
          <p:spPr bwMode="auto">
            <a:xfrm>
              <a:off x="495848" y="815397"/>
              <a:ext cx="1385455" cy="49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8228012" y="2743200"/>
            <a:ext cx="3446462" cy="3048000"/>
            <a:chOff x="8304212" y="2888912"/>
            <a:chExt cx="3446462" cy="3048000"/>
          </a:xfrm>
        </p:grpSpPr>
        <p:sp>
          <p:nvSpPr>
            <p:cNvPr id="12" name="TextBox 11"/>
            <p:cNvSpPr txBox="1"/>
            <p:nvPr/>
          </p:nvSpPr>
          <p:spPr>
            <a:xfrm>
              <a:off x="9599612" y="5598358"/>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7.37</a:t>
              </a:r>
              <a:endParaRPr lang="en-US" sz="1600" b="1">
                <a:solidFill>
                  <a:schemeClr val="accent6">
                    <a:lumMod val="75000"/>
                  </a:schemeClr>
                </a:solidFill>
                <a:latin typeface="Arial" pitchFamily="34" charset="0"/>
                <a:cs typeface="Arial" pitchFamily="34" charset="0"/>
              </a:endParaRPr>
            </a:p>
          </p:txBody>
        </p:sp>
        <p:pic>
          <p:nvPicPr>
            <p:cNvPr id="3690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4212" y="2888912"/>
              <a:ext cx="3446462" cy="251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43573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14375"/>
            <a:ext cx="11340764" cy="2133600"/>
            <a:chOff x="379411" y="836861"/>
            <a:chExt cx="11340764" cy="2133600"/>
          </a:xfrm>
        </p:grpSpPr>
        <p:sp>
          <p:nvSpPr>
            <p:cNvPr id="21" name="Rounded Rectangle 20"/>
            <p:cNvSpPr/>
            <p:nvPr/>
          </p:nvSpPr>
          <p:spPr>
            <a:xfrm>
              <a:off x="379411" y="836861"/>
              <a:ext cx="11125201" cy="201519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913061"/>
              <a:ext cx="9920188" cy="1938992"/>
            </a:xfrm>
            <a:prstGeom prst="rect">
              <a:avLst/>
            </a:prstGeom>
            <a:noFill/>
          </p:spPr>
          <p:txBody>
            <a:bodyPr wrap="square" rtlCol="0">
              <a:spAutoFit/>
            </a:bodyPr>
            <a:lstStyle/>
            <a:p>
              <a:pPr marL="457200" indent="-457200">
                <a:buFont typeface="Wingdings" pitchFamily="2" charset="2"/>
                <a:buChar char="v"/>
              </a:pPr>
              <a:r>
                <a:rPr lang="en-US" b="1" smtClean="0">
                  <a:latin typeface="Arial" pitchFamily="34" charset="0"/>
                  <a:cs typeface="Arial" pitchFamily="34" charset="0"/>
                </a:rPr>
                <a:t>Nếu </a:t>
              </a:r>
              <a:r>
                <a:rPr lang="vi-VN" b="1" smtClean="0">
                  <a:latin typeface="Arial" pitchFamily="34" charset="0"/>
                  <a:cs typeface="Arial" pitchFamily="34" charset="0"/>
                </a:rPr>
                <a:t>đường thẳng</a:t>
              </a:r>
              <a:r>
                <a:rPr lang="en-US" b="1" smtClean="0">
                  <a:latin typeface="Arial" pitchFamily="34" charset="0"/>
                  <a:cs typeface="Arial" pitchFamily="34" charset="0"/>
                </a:rPr>
                <a:t> a vuông góc với mặt phẳng (P) thì ta nói rằng </a:t>
              </a:r>
              <a:r>
                <a:rPr lang="en-US" b="1" smtClean="0">
                  <a:solidFill>
                    <a:srgbClr val="C00000"/>
                  </a:solidFill>
                  <a:latin typeface="Arial" pitchFamily="34" charset="0"/>
                  <a:cs typeface="Arial" pitchFamily="34" charset="0"/>
                </a:rPr>
                <a:t>góc giữa </a:t>
              </a:r>
              <a:r>
                <a:rPr lang="vi-VN" b="1" smtClean="0">
                  <a:solidFill>
                    <a:srgbClr val="C00000"/>
                  </a:solidFill>
                  <a:latin typeface="Arial" pitchFamily="34" charset="0"/>
                  <a:cs typeface="Arial" pitchFamily="34" charset="0"/>
                </a:rPr>
                <a:t>đường thẳng</a:t>
              </a:r>
              <a:r>
                <a:rPr lang="en-US" b="1" smtClean="0">
                  <a:solidFill>
                    <a:srgbClr val="C00000"/>
                  </a:solidFill>
                  <a:latin typeface="Arial" pitchFamily="34" charset="0"/>
                  <a:cs typeface="Arial" pitchFamily="34" charset="0"/>
                </a:rPr>
                <a:t> a và mặt phẳng (P)</a:t>
              </a:r>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bằng 90</a:t>
              </a:r>
              <a:r>
                <a:rPr lang="en-US" b="1" baseline="30000" smtClean="0">
                  <a:latin typeface="Arial" pitchFamily="34" charset="0"/>
                  <a:cs typeface="Arial" pitchFamily="34" charset="0"/>
                </a:rPr>
                <a:t>0</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Nếu </a:t>
              </a:r>
              <a:r>
                <a:rPr lang="vi-VN" b="1" smtClean="0">
                  <a:latin typeface="Arial" pitchFamily="34" charset="0"/>
                  <a:cs typeface="Arial" pitchFamily="34" charset="0"/>
                </a:rPr>
                <a:t>đường thẳng</a:t>
              </a:r>
              <a:r>
                <a:rPr lang="en-US" b="1" smtClean="0">
                  <a:latin typeface="Arial" pitchFamily="34" charset="0"/>
                  <a:cs typeface="Arial" pitchFamily="34" charset="0"/>
                </a:rPr>
                <a:t> a không vuông góc với mặt phẳng (P) thì góc giữa a và hình chiếu a’ của nó trên (P) được gọi là góc giữa </a:t>
              </a:r>
              <a:r>
                <a:rPr lang="vi-VN" b="1" smtClean="0">
                  <a:latin typeface="Arial" pitchFamily="34" charset="0"/>
                  <a:cs typeface="Arial" pitchFamily="34" charset="0"/>
                </a:rPr>
                <a:t>đường thẳng</a:t>
              </a:r>
              <a:r>
                <a:rPr lang="en-US" b="1" smtClean="0">
                  <a:latin typeface="Arial" pitchFamily="34" charset="0"/>
                  <a:cs typeface="Arial" pitchFamily="34" charset="0"/>
                </a:rPr>
                <a:t> a và mặt phẳng (P)</a:t>
              </a:r>
              <a:endParaRPr lang="vi-VN"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95125" y="1654970"/>
              <a:ext cx="1225050" cy="1315491"/>
            </a:xfrm>
            <a:prstGeom prst="rect">
              <a:avLst/>
            </a:prstGeom>
          </p:spPr>
        </p:pic>
      </p:grpSp>
      <p:sp>
        <p:nvSpPr>
          <p:cNvPr id="10"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3275012" y="2667000"/>
            <a:ext cx="6429375" cy="3895725"/>
            <a:chOff x="3275012" y="2667000"/>
            <a:chExt cx="6429375" cy="3895725"/>
          </a:xfrm>
        </p:grpSpPr>
        <p:sp>
          <p:nvSpPr>
            <p:cNvPr id="13" name="TextBox 12"/>
            <p:cNvSpPr txBox="1"/>
            <p:nvPr/>
          </p:nvSpPr>
          <p:spPr>
            <a:xfrm>
              <a:off x="8408987" y="4821823"/>
              <a:ext cx="1295400" cy="369332"/>
            </a:xfrm>
            <a:prstGeom prst="rect">
              <a:avLst/>
            </a:prstGeom>
            <a:noFill/>
          </p:spPr>
          <p:txBody>
            <a:bodyPr wrap="square" rtlCol="0">
              <a:spAutoFit/>
            </a:bodyPr>
            <a:lstStyle/>
            <a:p>
              <a:pPr algn="just"/>
              <a:r>
                <a:rPr lang="en-US" sz="1800" b="1" smtClean="0">
                  <a:solidFill>
                    <a:schemeClr val="accent6">
                      <a:lumMod val="75000"/>
                    </a:schemeClr>
                  </a:solidFill>
                  <a:latin typeface="Arial" pitchFamily="34" charset="0"/>
                  <a:cs typeface="Arial" pitchFamily="34" charset="0"/>
                </a:rPr>
                <a:t>Hình 7.38</a:t>
              </a:r>
              <a:endParaRPr lang="en-US" sz="1800" b="1">
                <a:solidFill>
                  <a:schemeClr val="accent6">
                    <a:lumMod val="75000"/>
                  </a:schemeClr>
                </a:solidFill>
                <a:latin typeface="Arial" pitchFamily="34" charset="0"/>
                <a:cs typeface="Arial" pitchFamily="34" charset="0"/>
              </a:endParaRPr>
            </a:p>
          </p:txBody>
        </p:sp>
        <p:pic>
          <p:nvPicPr>
            <p:cNvPr id="624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012" y="2667000"/>
              <a:ext cx="51339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531889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1" name="TextBox 10"/>
              <p:cNvSpPr txBox="1"/>
              <p:nvPr/>
            </p:nvSpPr>
            <p:spPr>
              <a:xfrm>
                <a:off x="608012" y="881784"/>
                <a:ext cx="11277599" cy="870816"/>
              </a:xfrm>
              <a:prstGeom prst="rect">
                <a:avLst/>
              </a:prstGeom>
              <a:solidFill>
                <a:schemeClr val="accent2">
                  <a:lumMod val="20000"/>
                  <a:lumOff val="80000"/>
                </a:schemeClr>
              </a:solidFill>
            </p:spPr>
            <p:txBody>
              <a:bodyPr wrap="square" rtlCol="0">
                <a:spAutoFit/>
              </a:bodyPr>
              <a:lstStyle/>
              <a:p>
                <a:pPr marL="342900" indent="-342900">
                  <a:buFont typeface="Wingdings" pitchFamily="2" charset="2"/>
                  <a:buChar char="q"/>
                </a:pPr>
                <a:r>
                  <a:rPr lang="en-US" b="1" smtClean="0">
                    <a:solidFill>
                      <a:srgbClr val="C00000"/>
                    </a:solidFill>
                    <a:latin typeface="Arial" pitchFamily="34" charset="0"/>
                    <a:cs typeface="Arial" pitchFamily="34" charset="0"/>
                  </a:rPr>
                  <a:t>Chú ý :  </a:t>
                </a:r>
                <a:br>
                  <a:rPr lang="en-US" b="1" smtClean="0">
                    <a:solidFill>
                      <a:srgbClr val="C00000"/>
                    </a:solidFill>
                    <a:latin typeface="Arial" pitchFamily="34" charset="0"/>
                    <a:cs typeface="Arial" pitchFamily="34" charset="0"/>
                  </a:rPr>
                </a:br>
                <a:r>
                  <a:rPr lang="en-US" sz="2600" b="1" smtClean="0">
                    <a:latin typeface="Arial" pitchFamily="34" charset="0"/>
                    <a:cs typeface="Arial" pitchFamily="34" charset="0"/>
                  </a:rPr>
                  <a:t>Nếu (𝛼) là góc giữa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mặt phẳng (P) thì </a:t>
                </a:r>
                <a14:m>
                  <m:oMath xmlns:m="http://schemas.openxmlformats.org/officeDocument/2006/math">
                    <m:r>
                      <a:rPr lang="en-US" sz="2600" b="1" i="1" smtClean="0">
                        <a:latin typeface="Cambria Math"/>
                        <a:cs typeface="Arial" pitchFamily="34" charset="0"/>
                      </a:rPr>
                      <m:t>𝟎</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m:t>
                    </m:r>
                    <m:sSup>
                      <m:sSupPr>
                        <m:ctrlPr>
                          <a:rPr lang="en-US" sz="2600" b="1" i="1" smtClean="0">
                            <a:latin typeface="Cambria Math"/>
                            <a:ea typeface="Cambria Math"/>
                            <a:cs typeface="Arial" pitchFamily="34" charset="0"/>
                          </a:rPr>
                        </m:ctrlPr>
                      </m:sSupPr>
                      <m:e>
                        <m:r>
                          <a:rPr lang="en-US" sz="2600" b="1" i="1" smtClean="0">
                            <a:latin typeface="Cambria Math"/>
                            <a:ea typeface="Cambria Math"/>
                            <a:cs typeface="Arial" pitchFamily="34" charset="0"/>
                          </a:rPr>
                          <m:t>𝟗𝟎</m:t>
                        </m:r>
                      </m:e>
                      <m:sup>
                        <m:r>
                          <a:rPr lang="en-US" sz="2600" b="1" i="1" smtClean="0">
                            <a:latin typeface="Cambria Math"/>
                            <a:ea typeface="Cambria Math"/>
                            <a:cs typeface="Arial" pitchFamily="34" charset="0"/>
                          </a:rPr>
                          <m:t>𝟎</m:t>
                        </m:r>
                      </m:sup>
                    </m:sSup>
                  </m:oMath>
                </a14:m>
                <a:endParaRPr lang="en-US" sz="2600" b="1">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608012" y="881784"/>
                <a:ext cx="11277599" cy="870816"/>
              </a:xfrm>
              <a:prstGeom prst="rect">
                <a:avLst/>
              </a:prstGeom>
              <a:blipFill rotWithShape="1">
                <a:blip r:embed="rId4"/>
                <a:stretch>
                  <a:fillRect l="-757" t="-4895" b="-16084"/>
                </a:stretch>
              </a:blipFill>
            </p:spPr>
            <p:txBody>
              <a:bodyPr/>
              <a:lstStyle/>
              <a:p>
                <a:r>
                  <a:rPr lang="en-US">
                    <a:noFill/>
                  </a:rPr>
                  <a:t> </a:t>
                </a:r>
              </a:p>
            </p:txBody>
          </p:sp>
        </mc:Fallback>
      </mc:AlternateContent>
      <p:sp>
        <p:nvSpPr>
          <p:cNvPr id="14" name="TextBox 13"/>
          <p:cNvSpPr txBox="1"/>
          <p:nvPr/>
        </p:nvSpPr>
        <p:spPr>
          <a:xfrm>
            <a:off x="577849" y="1905000"/>
            <a:ext cx="11201400" cy="1661993"/>
          </a:xfrm>
          <a:prstGeom prst="rect">
            <a:avLst/>
          </a:prstGeom>
          <a:noFill/>
        </p:spPr>
        <p:txBody>
          <a:bodyPr wrap="square" rtlCol="0">
            <a:spAutoFit/>
          </a:bodyPr>
          <a:lstStyle/>
          <a:p>
            <a:pPr marL="342900" indent="-342900">
              <a:buFont typeface="Wingdings" pitchFamily="2" charset="2"/>
              <a:buChar char="v"/>
            </a:pPr>
            <a:r>
              <a:rPr lang="en-US" b="1" smtClean="0">
                <a:solidFill>
                  <a:schemeClr val="accent6">
                    <a:lumMod val="75000"/>
                  </a:schemeClr>
                </a:solidFill>
                <a:latin typeface="Arial" pitchFamily="34" charset="0"/>
                <a:cs typeface="Arial" pitchFamily="34" charset="0"/>
              </a:rPr>
              <a:t>Nhận xét :  </a:t>
            </a:r>
            <a:br>
              <a:rPr lang="en-US" b="1" smtClean="0">
                <a:solidFill>
                  <a:schemeClr val="accent6">
                    <a:lumMod val="75000"/>
                  </a:schemeClr>
                </a:solidFill>
                <a:latin typeface="Arial" pitchFamily="34" charset="0"/>
                <a:cs typeface="Arial" pitchFamily="34" charset="0"/>
              </a:rPr>
            </a:br>
            <a:r>
              <a:rPr lang="en-US" sz="2500" b="1" smtClean="0">
                <a:latin typeface="Arial" pitchFamily="34" charset="0"/>
                <a:cs typeface="Arial" pitchFamily="34" charset="0"/>
              </a:rPr>
              <a:t>Cho điểm A có hình chiếu H trên mặt phẳng (P) . Lấy điểm O thuộc mặt phẳng (P) , O không trùng với H. Khi đó góc giữa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AO và mặt phẳng (P) bằng góc AOH (H 7.39)</a:t>
            </a:r>
            <a:endParaRPr lang="en-US" sz="2500" b="1">
              <a:latin typeface="Arial" pitchFamily="34" charset="0"/>
              <a:cs typeface="Arial" pitchFamily="34" charset="0"/>
            </a:endParaRPr>
          </a:p>
        </p:txBody>
      </p:sp>
      <p:grpSp>
        <p:nvGrpSpPr>
          <p:cNvPr id="2" name="Group 1"/>
          <p:cNvGrpSpPr/>
          <p:nvPr/>
        </p:nvGrpSpPr>
        <p:grpSpPr>
          <a:xfrm>
            <a:off x="4265612" y="3579174"/>
            <a:ext cx="3055345" cy="2722163"/>
            <a:chOff x="3808412" y="3429000"/>
            <a:chExt cx="3055345" cy="2722163"/>
          </a:xfrm>
        </p:grpSpPr>
        <p:sp>
          <p:nvSpPr>
            <p:cNvPr id="13" name="TextBox 12"/>
            <p:cNvSpPr txBox="1"/>
            <p:nvPr/>
          </p:nvSpPr>
          <p:spPr>
            <a:xfrm>
              <a:off x="4570412" y="581260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7.39</a:t>
              </a:r>
              <a:endParaRPr lang="en-US" sz="1600" b="1">
                <a:solidFill>
                  <a:schemeClr val="accent6">
                    <a:lumMod val="75000"/>
                  </a:schemeClr>
                </a:solidFill>
                <a:latin typeface="Arial" pitchFamily="34" charset="0"/>
                <a:cs typeface="Arial" pitchFamily="34" charset="0"/>
              </a:endParaRPr>
            </a:p>
          </p:txBody>
        </p:sp>
        <p:pic>
          <p:nvPicPr>
            <p:cNvPr id="634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8412" y="3429000"/>
              <a:ext cx="3055345" cy="237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288607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2" y="25241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61999"/>
            <a:ext cx="11658599" cy="1658303"/>
            <a:chOff x="227012" y="761999"/>
            <a:chExt cx="11658599" cy="1658303"/>
          </a:xfrm>
        </p:grpSpPr>
        <p:sp>
          <p:nvSpPr>
            <p:cNvPr id="21" name="Rounded Rectangle 20"/>
            <p:cNvSpPr/>
            <p:nvPr/>
          </p:nvSpPr>
          <p:spPr>
            <a:xfrm>
              <a:off x="1714586" y="761999"/>
              <a:ext cx="10171025" cy="165830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27212" y="762000"/>
                  <a:ext cx="9982200" cy="1634977"/>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S.ABC có </a:t>
                  </a:r>
                  <a14:m>
                    <m:oMath xmlns:m="http://schemas.openxmlformats.org/officeDocument/2006/math">
                      <m:r>
                        <a:rPr lang="en-US" b="1" i="1">
                          <a:latin typeface="Cambria Math"/>
                          <a:cs typeface="Arial" pitchFamily="34" charset="0"/>
                        </a:rPr>
                        <m:t>𝑺</m:t>
                      </m:r>
                      <m:r>
                        <a:rPr lang="en-US" b="1" i="1" smtClean="0">
                          <a:latin typeface="Cambria Math"/>
                          <a:cs typeface="Arial" pitchFamily="34" charset="0"/>
                        </a:rPr>
                        <m:t>𝑨</m:t>
                      </m:r>
                      <m:r>
                        <a:rPr lang="en-US" b="1" i="1">
                          <a:latin typeface="Cambria Math"/>
                          <a:ea typeface="Cambria Math"/>
                          <a:cs typeface="Arial" pitchFamily="34" charset="0"/>
                        </a:rPr>
                        <m:t>⊥(</m:t>
                      </m:r>
                      <m:r>
                        <a:rPr lang="en-US" b="1" i="1">
                          <a:latin typeface="Cambria Math"/>
                          <a:ea typeface="Cambria Math"/>
                          <a:cs typeface="Arial" pitchFamily="34" charset="0"/>
                        </a:rPr>
                        <m:t>𝑨𝑩𝑪</m:t>
                      </m:r>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𝑺𝑨</m:t>
                      </m:r>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 </m:t>
                      </m:r>
                      <m:r>
                        <a:rPr lang="en-US" b="1" i="1" smtClean="0">
                          <a:latin typeface="Cambria Math"/>
                          <a:cs typeface="Arial" pitchFamily="34" charset="0"/>
                        </a:rPr>
                        <m:t>𝑪𝑨</m:t>
                      </m:r>
                      <m:r>
                        <a:rPr lang="en-US" b="1" i="1" smtClean="0">
                          <a:latin typeface="Cambria Math"/>
                          <a:cs typeface="Arial" pitchFamily="34" charset="0"/>
                        </a:rPr>
                        <m:t>=</m:t>
                      </m:r>
                      <m:r>
                        <a:rPr lang="en-US" b="1" i="1" smtClean="0">
                          <a:latin typeface="Cambria Math"/>
                          <a:cs typeface="Arial" pitchFamily="34" charset="0"/>
                        </a:rPr>
                        <m:t>𝑪𝑩</m:t>
                      </m:r>
                      <m:r>
                        <a:rPr lang="en-US" b="1" i="1" smtClean="0">
                          <a:latin typeface="Cambria Math"/>
                          <a:cs typeface="Arial" pitchFamily="34" charset="0"/>
                        </a:rPr>
                        <m:t>=</m:t>
                      </m:r>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𝟕</m:t>
                          </m:r>
                        </m:e>
                      </m:rad>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𝑨𝑩</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𝒂</m:t>
                      </m:r>
                      <m:r>
                        <a:rPr lang="en-US" b="1" i="1" smtClean="0">
                          <a:latin typeface="Cambria Math"/>
                          <a:cs typeface="Arial" pitchFamily="34" charset="0"/>
                        </a:rPr>
                        <m:t>  </m:t>
                      </m:r>
                    </m:oMath>
                  </a14:m>
                  <a:endParaRPr lang="en-US" b="1" smtClean="0">
                    <a:latin typeface="Arial" pitchFamily="34" charset="0"/>
                    <a:cs typeface="Arial" pitchFamily="34" charset="0"/>
                  </a:endParaRPr>
                </a:p>
                <a:p>
                  <a:pPr marL="457200" indent="-457200" algn="just">
                    <a:buAutoNum type="alphaLcParenR"/>
                  </a:pPr>
                  <a:r>
                    <a:rPr lang="en-US" b="1" smtClean="0">
                      <a:latin typeface="Arial" pitchFamily="34" charset="0"/>
                      <a:cs typeface="Arial" pitchFamily="34" charset="0"/>
                    </a:rPr>
                    <a:t>Gọi </a:t>
                  </a:r>
                  <a14:m>
                    <m:oMath xmlns:m="http://schemas.openxmlformats.org/officeDocument/2006/math">
                      <m:r>
                        <a:rPr lang="en-US" b="1" i="1" smtClean="0">
                          <a:latin typeface="Cambria Math"/>
                          <a:ea typeface="Cambria Math"/>
                          <a:cs typeface="Arial" pitchFamily="34" charset="0"/>
                        </a:rPr>
                        <m:t>𝜶</m:t>
                      </m:r>
                    </m:oMath>
                  </a14:m>
                  <a:r>
                    <a:rPr lang="en-US" b="1" smtClean="0">
                      <a:latin typeface="Arial" pitchFamily="34" charset="0"/>
                      <a:cs typeface="Arial" pitchFamily="34" charset="0"/>
                    </a:rPr>
                    <a:t> là góc giữa SB và (ABC) . Tính tan</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𝜶</m:t>
                      </m:r>
                    </m:oMath>
                  </a14:m>
                  <a:endParaRPr lang="en-US" b="1" smtClean="0">
                    <a:latin typeface="Arial" pitchFamily="34" charset="0"/>
                    <a:cs typeface="Arial" pitchFamily="34" charset="0"/>
                  </a:endParaRPr>
                </a:p>
                <a:p>
                  <a:pPr marL="457200" indent="-457200" algn="just">
                    <a:buAutoNum type="alphaLcParenR"/>
                  </a:pPr>
                  <a:r>
                    <a:rPr lang="en-US" b="1" smtClean="0">
                      <a:latin typeface="Arial" pitchFamily="34" charset="0"/>
                      <a:cs typeface="Arial" pitchFamily="34" charset="0"/>
                    </a:rPr>
                    <a:t>Tính góc giữa SC và (SAB)</a:t>
                  </a:r>
                  <a:endParaRPr lang="vi-VN"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762000"/>
                  <a:ext cx="9982200" cy="1634977"/>
                </a:xfrm>
                <a:prstGeom prst="rect">
                  <a:avLst/>
                </a:prstGeom>
                <a:blipFill rotWithShape="1">
                  <a:blip r:embed="rId6"/>
                  <a:stretch>
                    <a:fillRect l="-672" r="-611" b="-671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675814" y="2971800"/>
                <a:ext cx="7323598" cy="718210"/>
              </a:xfrm>
              <a:prstGeom prst="rect">
                <a:avLst/>
              </a:prstGeom>
              <a:noFill/>
            </p:spPr>
            <p:txBody>
              <a:bodyPr wrap="square" rtlCol="0">
                <a:spAutoFit/>
              </a:bodyPr>
              <a:lstStyle/>
              <a:p>
                <a:pPr algn="just"/>
                <a:r>
                  <a:rPr lang="en-US" sz="2000" b="1" smtClean="0">
                    <a:latin typeface="Arial" pitchFamily="34" charset="0"/>
                    <a:cs typeface="Arial" pitchFamily="34" charset="0"/>
                  </a:rPr>
                  <a:t>a) Do </a:t>
                </a:r>
                <a14:m>
                  <m:oMath xmlns:m="http://schemas.openxmlformats.org/officeDocument/2006/math">
                    <m:r>
                      <a:rPr lang="en-US" sz="2000" b="1" i="1">
                        <a:latin typeface="Cambria Math"/>
                        <a:cs typeface="Arial" pitchFamily="34" charset="0"/>
                      </a:rPr>
                      <m:t>𝑺𝑨</m:t>
                    </m:r>
                    <m:r>
                      <a:rPr lang="en-US" sz="2000" b="1" i="1">
                        <a:latin typeface="Cambria Math"/>
                        <a:ea typeface="Cambria Math"/>
                        <a:cs typeface="Arial" pitchFamily="34" charset="0"/>
                      </a:rPr>
                      <m:t>⊥(</m:t>
                    </m:r>
                    <m:r>
                      <a:rPr lang="en-US" sz="2000" b="1" i="1">
                        <a:latin typeface="Cambria Math"/>
                        <a:ea typeface="Cambria Math"/>
                        <a:cs typeface="Arial" pitchFamily="34" charset="0"/>
                      </a:rPr>
                      <m:t>𝑨𝑩𝑪</m:t>
                    </m:r>
                    <m:r>
                      <a:rPr lang="en-US" sz="2000" b="1" i="1">
                        <a:latin typeface="Cambria Math"/>
                        <a:ea typeface="Cambria Math"/>
                        <a:cs typeface="Arial" pitchFamily="34" charset="0"/>
                      </a:rPr>
                      <m:t>)</m:t>
                    </m:r>
                  </m:oMath>
                </a14:m>
                <a:r>
                  <a:rPr lang="en-US" sz="2000" b="1" smtClean="0">
                    <a:latin typeface="Arial" pitchFamily="34" charset="0"/>
                    <a:cs typeface="Arial" pitchFamily="34" charset="0"/>
                  </a:rPr>
                  <a:t> nên </a:t>
                </a:r>
                <a14:m>
                  <m:oMath xmlns:m="http://schemas.openxmlformats.org/officeDocument/2006/math">
                    <m:r>
                      <a:rPr lang="en-US" sz="2000" b="1" i="1" smtClean="0">
                        <a:latin typeface="Cambria Math"/>
                        <a:ea typeface="Cambria Math"/>
                        <a:cs typeface="Arial" pitchFamily="34" charset="0"/>
                      </a:rPr>
                      <m:t>𝜶</m:t>
                    </m:r>
                    <m:r>
                      <a:rPr lang="en-US" sz="2000" b="1" i="1" smtClean="0">
                        <a:latin typeface="Cambria Math"/>
                        <a:ea typeface="Cambria Math"/>
                        <a:cs typeface="Arial" pitchFamily="34" charset="0"/>
                      </a:rPr>
                      <m:t>=</m:t>
                    </m:r>
                    <m:acc>
                      <m:accPr>
                        <m:chr m:val="̂"/>
                        <m:ctrlPr>
                          <a:rPr lang="en-US" sz="2000" b="1" i="1" smtClean="0">
                            <a:latin typeface="Cambria Math"/>
                            <a:ea typeface="Cambria Math"/>
                            <a:cs typeface="Arial" pitchFamily="34" charset="0"/>
                          </a:rPr>
                        </m:ctrlPr>
                      </m:accPr>
                      <m:e>
                        <m:r>
                          <a:rPr lang="en-US" sz="2000" b="1" i="1" smtClean="0">
                            <a:latin typeface="Cambria Math"/>
                            <a:ea typeface="Cambria Math"/>
                            <a:cs typeface="Arial" pitchFamily="34" charset="0"/>
                          </a:rPr>
                          <m:t>𝑺𝑩𝑨</m:t>
                        </m:r>
                      </m:e>
                    </m:acc>
                  </m:oMath>
                </a14:m>
                <a:r>
                  <a:rPr lang="en-US" sz="2000" b="1" smtClean="0">
                    <a:latin typeface="Arial" pitchFamily="34" charset="0"/>
                    <a:cs typeface="Arial" pitchFamily="34" charset="0"/>
                  </a:rPr>
                  <a:t> . Tam giác SAB vuông tại A , nên :</a:t>
                </a:r>
                <a:endParaRPr lang="en-US" sz="20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75814" y="2971800"/>
                <a:ext cx="7323598" cy="718210"/>
              </a:xfrm>
              <a:prstGeom prst="rect">
                <a:avLst/>
              </a:prstGeom>
              <a:blipFill rotWithShape="1">
                <a:blip r:embed="rId8"/>
                <a:stretch>
                  <a:fillRect l="-916" t="-4274" r="-833" b="-14530"/>
                </a:stretch>
              </a:blipFill>
            </p:spPr>
            <p:txBody>
              <a:bodyPr/>
              <a:lstStyle/>
              <a:p>
                <a:r>
                  <a:rPr lang="en-US">
                    <a:noFill/>
                  </a:rPr>
                  <a:t> </a:t>
                </a:r>
              </a:p>
            </p:txBody>
          </p:sp>
        </mc:Fallback>
      </mc:AlternateContent>
      <p:sp>
        <p:nvSpPr>
          <p:cNvPr id="20"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465502" y="2420302"/>
            <a:ext cx="3541395" cy="3616375"/>
            <a:chOff x="8465502" y="2420302"/>
            <a:chExt cx="3541395" cy="3616375"/>
          </a:xfrm>
        </p:grpSpPr>
        <p:sp>
          <p:nvSpPr>
            <p:cNvPr id="18" name="TextBox 17"/>
            <p:cNvSpPr txBox="1"/>
            <p:nvPr/>
          </p:nvSpPr>
          <p:spPr>
            <a:xfrm>
              <a:off x="9752012" y="5698123"/>
              <a:ext cx="1447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7.40</a:t>
              </a:r>
              <a:endParaRPr lang="en-US" sz="1600" b="1">
                <a:solidFill>
                  <a:schemeClr val="accent6">
                    <a:lumMod val="75000"/>
                  </a:schemeClr>
                </a:solidFill>
                <a:latin typeface="Arial" pitchFamily="34" charset="0"/>
                <a:cs typeface="Arial" pitchFamily="34" charset="0"/>
              </a:endParaRPr>
            </a:p>
          </p:txBody>
        </p:sp>
        <p:pic>
          <p:nvPicPr>
            <p:cNvPr id="5734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5502" y="2420302"/>
              <a:ext cx="354139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5" name="Object 4"/>
          <p:cNvGraphicFramePr>
            <a:graphicFrameLocks noChangeAspect="1"/>
          </p:cNvGraphicFramePr>
          <p:nvPr>
            <p:extLst>
              <p:ext uri="{D42A27DB-BD31-4B8C-83A1-F6EECF244321}">
                <p14:modId xmlns:p14="http://schemas.microsoft.com/office/powerpoint/2010/main" val="3517567895"/>
              </p:ext>
            </p:extLst>
          </p:nvPr>
        </p:nvGraphicFramePr>
        <p:xfrm>
          <a:off x="2055812" y="3360241"/>
          <a:ext cx="3464820" cy="742460"/>
        </p:xfrm>
        <a:graphic>
          <a:graphicData uri="http://schemas.openxmlformats.org/presentationml/2006/ole">
            <mc:AlternateContent xmlns:mc="http://schemas.openxmlformats.org/markup-compatibility/2006">
              <mc:Choice xmlns:v="urn:schemas-microsoft-com:vml" Requires="v">
                <p:oleObj spid="_x0000_s57406" name="Equation" r:id="rId10" imgW="1955520" imgH="419040" progId="Equation.DSMT4">
                  <p:embed/>
                </p:oleObj>
              </mc:Choice>
              <mc:Fallback>
                <p:oleObj name="Equation" r:id="rId10" imgW="1955520" imgH="419040" progId="Equation.DSMT4">
                  <p:embed/>
                  <p:pic>
                    <p:nvPicPr>
                      <p:cNvPr id="0" name=""/>
                      <p:cNvPicPr/>
                      <p:nvPr/>
                    </p:nvPicPr>
                    <p:blipFill>
                      <a:blip r:embed="rId11"/>
                      <a:stretch>
                        <a:fillRect/>
                      </a:stretch>
                    </p:blipFill>
                    <p:spPr>
                      <a:xfrm>
                        <a:off x="2055812" y="3360241"/>
                        <a:ext cx="3464820" cy="74246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668867" y="4155485"/>
                <a:ext cx="7323598" cy="707886"/>
              </a:xfrm>
              <a:prstGeom prst="rect">
                <a:avLst/>
              </a:prstGeom>
              <a:noFill/>
            </p:spPr>
            <p:txBody>
              <a:bodyPr wrap="square" rtlCol="0">
                <a:spAutoFit/>
              </a:bodyPr>
              <a:lstStyle/>
              <a:p>
                <a:pPr algn="just"/>
                <a:r>
                  <a:rPr lang="en-US" sz="2000" b="1" smtClean="0">
                    <a:latin typeface="Arial" pitchFamily="34" charset="0"/>
                    <a:cs typeface="Arial" pitchFamily="34" charset="0"/>
                  </a:rPr>
                  <a:t>b) Gọi M là trung điểm của AB. Tam giác ABC cân tại C nên </a:t>
                </a:r>
                <a14:m>
                  <m:oMath xmlns:m="http://schemas.openxmlformats.org/officeDocument/2006/math">
                    <m:r>
                      <a:rPr lang="en-US" sz="2000" b="1" i="1" smtClean="0">
                        <a:latin typeface="Cambria Math"/>
                        <a:cs typeface="Arial" pitchFamily="34" charset="0"/>
                      </a:rPr>
                      <m:t>𝑪𝑴</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𝑨𝑩</m:t>
                    </m:r>
                  </m:oMath>
                </a14:m>
                <a:endParaRPr lang="en-US" sz="20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68867" y="4155485"/>
                <a:ext cx="7323598" cy="707886"/>
              </a:xfrm>
              <a:prstGeom prst="rect">
                <a:avLst/>
              </a:prstGeom>
              <a:blipFill rotWithShape="1">
                <a:blip r:embed="rId12"/>
                <a:stretch>
                  <a:fillRect l="-916" t="-3448" r="-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68867" y="4847357"/>
                <a:ext cx="7323598" cy="400110"/>
              </a:xfrm>
              <a:prstGeom prst="rect">
                <a:avLst/>
              </a:prstGeom>
              <a:noFill/>
            </p:spPr>
            <p:txBody>
              <a:bodyPr wrap="square" rtlCol="0">
                <a:spAutoFit/>
              </a:bodyPr>
              <a:lstStyle/>
              <a:p>
                <a:pPr algn="just"/>
                <a:r>
                  <a:rPr lang="en-US" sz="2000" b="1" smtClean="0">
                    <a:latin typeface="Arial" pitchFamily="34" charset="0"/>
                    <a:cs typeface="Arial" pitchFamily="34" charset="0"/>
                  </a:rPr>
                  <a:t>Mặt khác, từ </a:t>
                </a:r>
                <a14:m>
                  <m:oMath xmlns:m="http://schemas.openxmlformats.org/officeDocument/2006/math">
                    <m:r>
                      <a:rPr lang="en-US" sz="2000" b="1" i="1" smtClean="0">
                        <a:latin typeface="Cambria Math"/>
                        <a:cs typeface="Arial" pitchFamily="34" charset="0"/>
                      </a:rPr>
                      <m:t>𝑺𝑨</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m:t>
                    </m:r>
                    <m:r>
                      <a:rPr lang="en-US" sz="2000" b="1" i="1" smtClean="0">
                        <a:latin typeface="Cambria Math"/>
                        <a:ea typeface="Cambria Math"/>
                        <a:cs typeface="Arial" pitchFamily="34" charset="0"/>
                      </a:rPr>
                      <m:t>𝑨𝑩𝑪</m:t>
                    </m:r>
                    <m:r>
                      <a:rPr lang="en-US" sz="2000" b="1" i="1" smtClean="0">
                        <a:latin typeface="Cambria Math"/>
                        <a:ea typeface="Cambria Math"/>
                        <a:cs typeface="Arial" pitchFamily="34" charset="0"/>
                      </a:rPr>
                      <m:t>)</m:t>
                    </m:r>
                  </m:oMath>
                </a14:m>
                <a:r>
                  <a:rPr lang="en-US" sz="2000" b="1" smtClean="0">
                    <a:latin typeface="Arial" pitchFamily="34" charset="0"/>
                    <a:cs typeface="Arial" pitchFamily="34" charset="0"/>
                  </a:rPr>
                  <a:t> ta có </a:t>
                </a:r>
                <a14:m>
                  <m:oMath xmlns:m="http://schemas.openxmlformats.org/officeDocument/2006/math">
                    <m:r>
                      <a:rPr lang="en-US" sz="2000" b="1" i="1" smtClean="0">
                        <a:latin typeface="Cambria Math"/>
                        <a:cs typeface="Arial" pitchFamily="34" charset="0"/>
                      </a:rPr>
                      <m:t>𝑪𝑴</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𝑺𝑨</m:t>
                    </m:r>
                  </m:oMath>
                </a14:m>
                <a:r>
                  <a:rPr lang="en-US" sz="2000" b="1" smtClean="0">
                    <a:latin typeface="Arial" pitchFamily="34" charset="0"/>
                    <a:cs typeface="Arial" pitchFamily="34" charset="0"/>
                  </a:rPr>
                  <a:t> . Do đó </a:t>
                </a:r>
                <a14:m>
                  <m:oMath xmlns:m="http://schemas.openxmlformats.org/officeDocument/2006/math">
                    <m:r>
                      <a:rPr lang="en-US" sz="2000" b="1" i="1" smtClean="0">
                        <a:latin typeface="Cambria Math"/>
                        <a:cs typeface="Arial" pitchFamily="34" charset="0"/>
                      </a:rPr>
                      <m:t>𝑪𝑴</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𝑺𝑨𝑩</m:t>
                    </m:r>
                    <m:r>
                      <a:rPr lang="en-US" sz="2000" b="1" i="1">
                        <a:latin typeface="Cambria Math"/>
                        <a:ea typeface="Cambria Math"/>
                        <a:cs typeface="Arial" pitchFamily="34" charset="0"/>
                      </a:rPr>
                      <m:t>)</m:t>
                    </m:r>
                  </m:oMath>
                </a14:m>
                <a:r>
                  <a:rPr lang="en-US" sz="2000" b="1" smtClean="0">
                    <a:latin typeface="Arial" pitchFamily="34" charset="0"/>
                    <a:cs typeface="Arial" pitchFamily="34" charset="0"/>
                  </a:rPr>
                  <a:t> </a:t>
                </a:r>
                <a:endParaRPr lang="en-US" sz="20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68867" y="4847357"/>
                <a:ext cx="7323598" cy="400110"/>
              </a:xfrm>
              <a:prstGeom prst="rect">
                <a:avLst/>
              </a:prstGeom>
              <a:blipFill rotWithShape="1">
                <a:blip r:embed="rId13"/>
                <a:stretch>
                  <a:fillRect l="-916"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68867" y="5310153"/>
                <a:ext cx="7323598" cy="410433"/>
              </a:xfrm>
              <a:prstGeom prst="rect">
                <a:avLst/>
              </a:prstGeom>
              <a:noFill/>
            </p:spPr>
            <p:txBody>
              <a:bodyPr wrap="square" rtlCol="0">
                <a:spAutoFit/>
              </a:bodyPr>
              <a:lstStyle/>
              <a:p>
                <a:pPr algn="just"/>
                <a:r>
                  <a:rPr lang="en-US" sz="2000" b="1" smtClean="0">
                    <a:latin typeface="Arial" pitchFamily="34" charset="0"/>
                    <a:cs typeface="Arial" pitchFamily="34" charset="0"/>
                  </a:rPr>
                  <a:t>Vậy góc giữa SC và (SAB) bằng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𝑪𝑺𝑴</m:t>
                        </m:r>
                      </m:e>
                    </m:acc>
                  </m:oMath>
                </a14:m>
                <a:endParaRPr lang="en-US" sz="20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68867" y="5310153"/>
                <a:ext cx="7323598" cy="410433"/>
              </a:xfrm>
              <a:prstGeom prst="rect">
                <a:avLst/>
              </a:prstGeom>
              <a:blipFill rotWithShape="1">
                <a:blip r:embed="rId14"/>
                <a:stretch>
                  <a:fillRect l="-916" t="-7463" b="-26866"/>
                </a:stretch>
              </a:blipFill>
            </p:spPr>
            <p:txBody>
              <a:bodyPr/>
              <a:lstStyle/>
              <a:p>
                <a:r>
                  <a:rPr lang="en-US">
                    <a:noFill/>
                  </a:rPr>
                  <a:t> </a:t>
                </a:r>
              </a:p>
            </p:txBody>
          </p:sp>
        </mc:Fallback>
      </mc:AlternateContent>
      <p:sp>
        <p:nvSpPr>
          <p:cNvPr id="30" name="TextBox 29"/>
          <p:cNvSpPr txBox="1"/>
          <p:nvPr/>
        </p:nvSpPr>
        <p:spPr>
          <a:xfrm>
            <a:off x="668867" y="5790342"/>
            <a:ext cx="4053946" cy="410433"/>
          </a:xfrm>
          <a:prstGeom prst="rect">
            <a:avLst/>
          </a:prstGeom>
          <a:noFill/>
        </p:spPr>
        <p:txBody>
          <a:bodyPr wrap="square" rtlCol="0">
            <a:spAutoFit/>
          </a:bodyPr>
          <a:lstStyle/>
          <a:p>
            <a:pPr algn="just"/>
            <a:r>
              <a:rPr lang="en-US" sz="2000" b="1" smtClean="0">
                <a:latin typeface="Arial" pitchFamily="34" charset="0"/>
                <a:cs typeface="Arial" pitchFamily="34" charset="0"/>
              </a:rPr>
              <a:t>Tam giác SAC vuông tại A nên </a:t>
            </a:r>
            <a:endParaRPr lang="en-US" sz="2000"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757180283"/>
              </p:ext>
            </p:extLst>
          </p:nvPr>
        </p:nvGraphicFramePr>
        <p:xfrm>
          <a:off x="4570412" y="5727700"/>
          <a:ext cx="4140200" cy="473075"/>
        </p:xfrm>
        <a:graphic>
          <a:graphicData uri="http://schemas.openxmlformats.org/presentationml/2006/ole">
            <mc:AlternateContent xmlns:mc="http://schemas.openxmlformats.org/markup-compatibility/2006">
              <mc:Choice xmlns:v="urn:schemas-microsoft-com:vml" Requires="v">
                <p:oleObj spid="_x0000_s57407" name="Equation" r:id="rId15" imgW="2336760" imgH="266400" progId="Equation.DSMT4">
                  <p:embed/>
                </p:oleObj>
              </mc:Choice>
              <mc:Fallback>
                <p:oleObj name="Equation" r:id="rId15" imgW="2336760" imgH="266400" progId="Equation.DSMT4">
                  <p:embed/>
                  <p:pic>
                    <p:nvPicPr>
                      <p:cNvPr id="0" name=""/>
                      <p:cNvPicPr/>
                      <p:nvPr/>
                    </p:nvPicPr>
                    <p:blipFill>
                      <a:blip r:embed="rId16"/>
                      <a:stretch>
                        <a:fillRect/>
                      </a:stretch>
                    </p:blipFill>
                    <p:spPr>
                      <a:xfrm>
                        <a:off x="4570412" y="5727700"/>
                        <a:ext cx="4140200" cy="4730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2" name="TextBox 31"/>
              <p:cNvSpPr txBox="1"/>
              <p:nvPr/>
            </p:nvSpPr>
            <p:spPr>
              <a:xfrm>
                <a:off x="668867" y="6248400"/>
                <a:ext cx="10752598" cy="554832"/>
              </a:xfrm>
              <a:prstGeom prst="rect">
                <a:avLst/>
              </a:prstGeom>
              <a:noFill/>
            </p:spPr>
            <p:txBody>
              <a:bodyPr wrap="square" rtlCol="0">
                <a:spAutoFit/>
              </a:bodyPr>
              <a:lstStyle/>
              <a:p>
                <a:pPr algn="just"/>
                <a:r>
                  <a:rPr lang="en-US" sz="2000" b="1" smtClean="0">
                    <a:latin typeface="Arial" pitchFamily="34" charset="0"/>
                    <a:cs typeface="Arial" pitchFamily="34" charset="0"/>
                  </a:rPr>
                  <a:t>Ta có : </a:t>
                </a:r>
                <a14:m>
                  <m:oMath xmlns:m="http://schemas.openxmlformats.org/officeDocument/2006/math">
                    <m:r>
                      <a:rPr lang="en-US" sz="2000" b="1" i="1" smtClean="0">
                        <a:latin typeface="Cambria Math"/>
                        <a:cs typeface="Arial" pitchFamily="34" charset="0"/>
                      </a:rPr>
                      <m:t>𝑨𝑴</m:t>
                    </m:r>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𝟏</m:t>
                        </m:r>
                      </m:num>
                      <m:den>
                        <m:r>
                          <a:rPr lang="en-US" sz="2000" b="1" i="1" smtClean="0">
                            <a:latin typeface="Cambria Math"/>
                            <a:cs typeface="Arial" pitchFamily="34" charset="0"/>
                          </a:rPr>
                          <m:t>𝟐</m:t>
                        </m:r>
                      </m:den>
                    </m:f>
                    <m:r>
                      <a:rPr lang="en-US" sz="2000" b="1" i="1" smtClean="0">
                        <a:latin typeface="Cambria Math"/>
                        <a:cs typeface="Arial" pitchFamily="34" charset="0"/>
                      </a:rPr>
                      <m:t>𝑨𝑩</m:t>
                    </m:r>
                    <m:r>
                      <a:rPr lang="en-US" sz="2000" b="1" i="1" smtClean="0">
                        <a:latin typeface="Cambria Math"/>
                        <a:cs typeface="Arial" pitchFamily="34" charset="0"/>
                      </a:rPr>
                      <m:t>=</m:t>
                    </m:r>
                    <m:r>
                      <a:rPr lang="en-US" sz="2000" b="1" i="1" smtClean="0">
                        <a:latin typeface="Cambria Math"/>
                        <a:cs typeface="Arial" pitchFamily="34" charset="0"/>
                      </a:rPr>
                      <m:t>𝒂</m:t>
                    </m:r>
                  </m:oMath>
                </a14:m>
                <a:r>
                  <a:rPr lang="en-US" sz="2000" b="1" smtClean="0">
                    <a:latin typeface="Arial" pitchFamily="34" charset="0"/>
                    <a:cs typeface="Arial" pitchFamily="34" charset="0"/>
                  </a:rPr>
                  <a:t>. Do đó tam giác SAM vuông cân tại A và </a:t>
                </a:r>
                <a14:m>
                  <m:oMath xmlns:m="http://schemas.openxmlformats.org/officeDocument/2006/math">
                    <m:r>
                      <a:rPr lang="en-US" sz="2000" b="1" i="1" smtClean="0">
                        <a:latin typeface="Cambria Math"/>
                        <a:cs typeface="Arial" pitchFamily="34" charset="0"/>
                      </a:rPr>
                      <m:t>𝑺𝑴</m:t>
                    </m:r>
                    <m:r>
                      <a:rPr lang="en-US" sz="2000" b="1" i="1" smtClean="0">
                        <a:latin typeface="Cambria Math"/>
                        <a:cs typeface="Arial" pitchFamily="34" charset="0"/>
                      </a:rPr>
                      <m:t>=</m:t>
                    </m:r>
                    <m:r>
                      <a:rPr lang="en-US" sz="2000" b="1" i="1" smtClean="0">
                        <a:latin typeface="Cambria Math"/>
                        <a:cs typeface="Arial" pitchFamily="34" charset="0"/>
                      </a:rPr>
                      <m:t>𝒂</m:t>
                    </m:r>
                    <m:rad>
                      <m:radPr>
                        <m:degHide m:val="on"/>
                        <m:ctrlPr>
                          <a:rPr lang="en-US" sz="2000" b="1" i="1" smtClean="0">
                            <a:latin typeface="Cambria Math"/>
                            <a:cs typeface="Arial" pitchFamily="34" charset="0"/>
                          </a:rPr>
                        </m:ctrlPr>
                      </m:radPr>
                      <m:deg/>
                      <m:e>
                        <m:r>
                          <a:rPr lang="en-US" sz="2000" b="1" i="1" smtClean="0">
                            <a:latin typeface="Cambria Math"/>
                            <a:cs typeface="Arial" pitchFamily="34" charset="0"/>
                          </a:rPr>
                          <m:t>𝟐</m:t>
                        </m:r>
                      </m:e>
                    </m:rad>
                  </m:oMath>
                </a14:m>
                <a:endParaRPr lang="en-US" sz="2000"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68867" y="6248400"/>
                <a:ext cx="10752598" cy="554832"/>
              </a:xfrm>
              <a:prstGeom prst="rect">
                <a:avLst/>
              </a:prstGeom>
              <a:blipFill rotWithShape="1">
                <a:blip r:embed="rId17"/>
                <a:stretch>
                  <a:fillRect l="-624" b="-3297"/>
                </a:stretch>
              </a:blipFill>
            </p:spPr>
            <p:txBody>
              <a:bodyPr/>
              <a:lstStyle/>
              <a:p>
                <a:r>
                  <a:rPr lang="en-US">
                    <a:noFill/>
                  </a:rPr>
                  <a:t> </a:t>
                </a:r>
              </a:p>
            </p:txBody>
          </p:sp>
        </mc:Fallback>
      </mc:AlternateContent>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p:bldP spid="28" grpId="0"/>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149" y="25912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1285414" y="3152305"/>
                <a:ext cx="7323598" cy="1175515"/>
              </a:xfrm>
              <a:prstGeom prst="rect">
                <a:avLst/>
              </a:prstGeom>
              <a:noFill/>
            </p:spPr>
            <p:txBody>
              <a:bodyPr wrap="square" rtlCol="0">
                <a:spAutoFit/>
              </a:bodyPr>
              <a:lstStyle/>
              <a:p>
                <a:r>
                  <a:rPr lang="en-US" b="1" smtClean="0">
                    <a:latin typeface="Arial" pitchFamily="34" charset="0"/>
                    <a:cs typeface="Arial" pitchFamily="34" charset="0"/>
                  </a:rPr>
                  <a:t>Tam giác CMS vuông tại M và</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sz="2800" b="1" i="1" smtClean="0">
                        <a:latin typeface="Cambria Math"/>
                        <a:cs typeface="Arial" pitchFamily="34" charset="0"/>
                      </a:rPr>
                      <m:t>𝒄𝒐𝒔</m:t>
                    </m:r>
                    <m:acc>
                      <m:accPr>
                        <m:chr m:val="̂"/>
                        <m:ctrlPr>
                          <a:rPr lang="en-US" sz="2800" b="1" i="1" smtClean="0">
                            <a:latin typeface="Cambria Math"/>
                            <a:cs typeface="Arial" pitchFamily="34" charset="0"/>
                          </a:rPr>
                        </m:ctrlPr>
                      </m:accPr>
                      <m:e>
                        <m:r>
                          <a:rPr lang="en-US" sz="2800" b="1" i="1" smtClean="0">
                            <a:latin typeface="Cambria Math"/>
                            <a:cs typeface="Arial" pitchFamily="34" charset="0"/>
                          </a:rPr>
                          <m:t>𝑪𝑺𝑴</m:t>
                        </m:r>
                      </m:e>
                    </m:acc>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𝑺𝑴</m:t>
                        </m:r>
                      </m:num>
                      <m:den>
                        <m:r>
                          <a:rPr lang="en-US" sz="2800" b="1" i="1" smtClean="0">
                            <a:latin typeface="Cambria Math"/>
                            <a:cs typeface="Arial" pitchFamily="34" charset="0"/>
                          </a:rPr>
                          <m:t>𝑺𝑪</m:t>
                        </m:r>
                      </m:den>
                    </m:f>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𝒂</m:t>
                        </m:r>
                        <m:rad>
                          <m:radPr>
                            <m:degHide m:val="on"/>
                            <m:ctrlPr>
                              <a:rPr lang="en-US" sz="2800" b="1" i="1" smtClean="0">
                                <a:latin typeface="Cambria Math"/>
                                <a:cs typeface="Arial" pitchFamily="34" charset="0"/>
                              </a:rPr>
                            </m:ctrlPr>
                          </m:radPr>
                          <m:deg/>
                          <m:e>
                            <m:r>
                              <a:rPr lang="en-US" sz="2800" b="1" i="1" smtClean="0">
                                <a:latin typeface="Cambria Math"/>
                                <a:cs typeface="Arial" pitchFamily="34" charset="0"/>
                              </a:rPr>
                              <m:t>𝟐</m:t>
                            </m:r>
                          </m:e>
                        </m:rad>
                      </m:num>
                      <m:den>
                        <m:r>
                          <a:rPr lang="en-US" sz="2800" b="1" i="1" smtClean="0">
                            <a:latin typeface="Cambria Math"/>
                            <a:cs typeface="Arial" pitchFamily="34" charset="0"/>
                          </a:rPr>
                          <m:t>𝒂</m:t>
                        </m:r>
                        <m:rad>
                          <m:radPr>
                            <m:degHide m:val="on"/>
                            <m:ctrlPr>
                              <a:rPr lang="en-US" sz="2800" b="1" i="1" smtClean="0">
                                <a:latin typeface="Cambria Math"/>
                                <a:cs typeface="Arial" pitchFamily="34" charset="0"/>
                              </a:rPr>
                            </m:ctrlPr>
                          </m:radPr>
                          <m:deg/>
                          <m:e>
                            <m:r>
                              <a:rPr lang="en-US" sz="2800" b="1" i="1" smtClean="0">
                                <a:latin typeface="Cambria Math"/>
                                <a:cs typeface="Arial" pitchFamily="34" charset="0"/>
                              </a:rPr>
                              <m:t>𝟖</m:t>
                            </m:r>
                          </m:e>
                        </m:rad>
                      </m:den>
                    </m:f>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𝟏</m:t>
                        </m:r>
                      </m:num>
                      <m:den>
                        <m:r>
                          <a:rPr lang="en-US" sz="2800" b="1" i="1" smtClean="0">
                            <a:latin typeface="Cambria Math"/>
                            <a:cs typeface="Arial" pitchFamily="34" charset="0"/>
                          </a:rPr>
                          <m:t>𝟐</m:t>
                        </m:r>
                      </m:den>
                    </m:f>
                  </m:oMath>
                </a14:m>
                <a:endParaRPr lang="en-US" sz="28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85414" y="3152305"/>
                <a:ext cx="7323598" cy="1175515"/>
              </a:xfrm>
              <a:prstGeom prst="rect">
                <a:avLst/>
              </a:prstGeom>
              <a:blipFill rotWithShape="1">
                <a:blip r:embed="rId7"/>
                <a:stretch>
                  <a:fillRect l="-1332" t="-3627"/>
                </a:stretch>
              </a:blipFill>
            </p:spPr>
            <p:txBody>
              <a:bodyPr/>
              <a:lstStyle/>
              <a:p>
                <a:r>
                  <a:rPr lang="en-US">
                    <a:noFill/>
                  </a:rPr>
                  <a:t> </a:t>
                </a:r>
              </a:p>
            </p:txBody>
          </p:sp>
        </mc:Fallback>
      </mc:AlternateContent>
      <p:sp>
        <p:nvSpPr>
          <p:cNvPr id="20"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465502" y="2420302"/>
            <a:ext cx="3541395" cy="3616375"/>
            <a:chOff x="8465502" y="2420302"/>
            <a:chExt cx="3541395" cy="3616375"/>
          </a:xfrm>
        </p:grpSpPr>
        <p:sp>
          <p:nvSpPr>
            <p:cNvPr id="18" name="TextBox 17"/>
            <p:cNvSpPr txBox="1"/>
            <p:nvPr/>
          </p:nvSpPr>
          <p:spPr>
            <a:xfrm>
              <a:off x="9752012" y="5698123"/>
              <a:ext cx="1447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7.40</a:t>
              </a:r>
              <a:endParaRPr lang="en-US" sz="1600" b="1">
                <a:solidFill>
                  <a:schemeClr val="accent6">
                    <a:lumMod val="75000"/>
                  </a:schemeClr>
                </a:solidFill>
                <a:latin typeface="Arial" pitchFamily="34" charset="0"/>
                <a:cs typeface="Arial" pitchFamily="34" charset="0"/>
              </a:endParaRPr>
            </a:p>
          </p:txBody>
        </p:sp>
        <p:pic>
          <p:nvPicPr>
            <p:cNvPr id="5734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5502" y="2420302"/>
              <a:ext cx="354139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25" name="TextBox 24"/>
              <p:cNvSpPr txBox="1"/>
              <p:nvPr/>
            </p:nvSpPr>
            <p:spPr>
              <a:xfrm>
                <a:off x="1325162" y="4490692"/>
                <a:ext cx="6485398" cy="843308"/>
              </a:xfrm>
              <a:prstGeom prst="rect">
                <a:avLst/>
              </a:prstGeom>
              <a:noFill/>
            </p:spPr>
            <p:txBody>
              <a:bodyPr wrap="square" rtlCol="0">
                <a:spAutoFit/>
              </a:bodyPr>
              <a:lstStyle/>
              <a:p>
                <a:pPr algn="just"/>
                <a:r>
                  <a:rPr lang="en-US" b="1" smtClean="0">
                    <a:latin typeface="Arial" pitchFamily="34" charset="0"/>
                    <a:cs typeface="Arial" pitchFamily="34" charset="0"/>
                  </a:rPr>
                  <a:t>Vậy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𝑪𝑺𝑴</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𝟔𝟎</m:t>
                        </m:r>
                      </m:e>
                      <m:sup>
                        <m:r>
                          <a:rPr lang="en-US" b="1" i="1" smtClean="0">
                            <a:latin typeface="Cambria Math"/>
                            <a:cs typeface="Arial" pitchFamily="34" charset="0"/>
                          </a:rPr>
                          <m:t>𝟎</m:t>
                        </m:r>
                      </m:sup>
                    </m:sSup>
                  </m:oMath>
                </a14:m>
                <a:r>
                  <a:rPr lang="en-US" b="1" smtClean="0">
                    <a:latin typeface="Arial" pitchFamily="34" charset="0"/>
                    <a:cs typeface="Arial" pitchFamily="34" charset="0"/>
                  </a:rPr>
                  <a:t> và do đó góc giữa SC và (SAB) bằng </a:t>
                </a:r>
                <a:r>
                  <a:rPr lang="en-US" b="1" smtClean="0">
                    <a:solidFill>
                      <a:srgbClr val="C00000"/>
                    </a:solidFill>
                    <a:latin typeface="Arial" pitchFamily="34" charset="0"/>
                    <a:cs typeface="Arial" pitchFamily="34" charset="0"/>
                  </a:rPr>
                  <a:t>60</a:t>
                </a:r>
                <a:r>
                  <a:rPr lang="en-US" b="1" baseline="30000" smtClean="0">
                    <a:solidFill>
                      <a:srgbClr val="C00000"/>
                    </a:solidFill>
                    <a:latin typeface="Arial" pitchFamily="34" charset="0"/>
                    <a:cs typeface="Arial" pitchFamily="34" charset="0"/>
                  </a:rPr>
                  <a:t>0</a:t>
                </a:r>
                <a:endParaRPr lang="en-US" b="1">
                  <a:solidFill>
                    <a:srgbClr val="C00000"/>
                  </a:solidFill>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1325162" y="4490692"/>
                <a:ext cx="6485398" cy="843308"/>
              </a:xfrm>
              <a:prstGeom prst="rect">
                <a:avLst/>
              </a:prstGeom>
              <a:blipFill rotWithShape="1">
                <a:blip r:embed="rId9"/>
                <a:stretch>
                  <a:fillRect l="-1410" t="-3623" r="-1504" b="-16667"/>
                </a:stretch>
              </a:blipFill>
            </p:spPr>
            <p:txBody>
              <a:bodyPr/>
              <a:lstStyle/>
              <a:p>
                <a:r>
                  <a:rPr lang="en-US">
                    <a:noFill/>
                  </a:rPr>
                  <a:t> </a:t>
                </a:r>
              </a:p>
            </p:txBody>
          </p:sp>
        </mc:Fallback>
      </mc:AlternateContent>
      <p:grpSp>
        <p:nvGrpSpPr>
          <p:cNvPr id="15" name="Group 14"/>
          <p:cNvGrpSpPr/>
          <p:nvPr/>
        </p:nvGrpSpPr>
        <p:grpSpPr>
          <a:xfrm>
            <a:off x="227012" y="761999"/>
            <a:ext cx="11658599" cy="1658303"/>
            <a:chOff x="227012" y="761999"/>
            <a:chExt cx="11658599" cy="1658303"/>
          </a:xfrm>
        </p:grpSpPr>
        <p:sp>
          <p:nvSpPr>
            <p:cNvPr id="16" name="Rounded Rectangle 15"/>
            <p:cNvSpPr/>
            <p:nvPr/>
          </p:nvSpPr>
          <p:spPr>
            <a:xfrm>
              <a:off x="1714586" y="761999"/>
              <a:ext cx="10171025" cy="165830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27" name="TextBox 26"/>
                <p:cNvSpPr txBox="1"/>
                <p:nvPr/>
              </p:nvSpPr>
              <p:spPr>
                <a:xfrm>
                  <a:off x="1827212" y="762000"/>
                  <a:ext cx="9982200" cy="1634977"/>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S.ABC có </a:t>
                  </a:r>
                  <a14:m>
                    <m:oMath xmlns:m="http://schemas.openxmlformats.org/officeDocument/2006/math">
                      <m:r>
                        <a:rPr lang="en-US" b="1" i="1">
                          <a:latin typeface="Cambria Math"/>
                          <a:cs typeface="Arial" pitchFamily="34" charset="0"/>
                        </a:rPr>
                        <m:t>𝑺</m:t>
                      </m:r>
                      <m:r>
                        <a:rPr lang="en-US" b="1" i="1" smtClean="0">
                          <a:latin typeface="Cambria Math"/>
                          <a:cs typeface="Arial" pitchFamily="34" charset="0"/>
                        </a:rPr>
                        <m:t>𝑨</m:t>
                      </m:r>
                      <m:r>
                        <a:rPr lang="en-US" b="1" i="1">
                          <a:latin typeface="Cambria Math"/>
                          <a:ea typeface="Cambria Math"/>
                          <a:cs typeface="Arial" pitchFamily="34" charset="0"/>
                        </a:rPr>
                        <m:t>⊥(</m:t>
                      </m:r>
                      <m:r>
                        <a:rPr lang="en-US" b="1" i="1">
                          <a:latin typeface="Cambria Math"/>
                          <a:ea typeface="Cambria Math"/>
                          <a:cs typeface="Arial" pitchFamily="34" charset="0"/>
                        </a:rPr>
                        <m:t>𝑨𝑩𝑪</m:t>
                      </m:r>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𝑺𝑨</m:t>
                      </m:r>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 </m:t>
                      </m:r>
                      <m:r>
                        <a:rPr lang="en-US" b="1" i="1" smtClean="0">
                          <a:latin typeface="Cambria Math"/>
                          <a:cs typeface="Arial" pitchFamily="34" charset="0"/>
                        </a:rPr>
                        <m:t>𝑪𝑨</m:t>
                      </m:r>
                      <m:r>
                        <a:rPr lang="en-US" b="1" i="1" smtClean="0">
                          <a:latin typeface="Cambria Math"/>
                          <a:cs typeface="Arial" pitchFamily="34" charset="0"/>
                        </a:rPr>
                        <m:t>=</m:t>
                      </m:r>
                      <m:r>
                        <a:rPr lang="en-US" b="1" i="1" smtClean="0">
                          <a:latin typeface="Cambria Math"/>
                          <a:cs typeface="Arial" pitchFamily="34" charset="0"/>
                        </a:rPr>
                        <m:t>𝑪𝑩</m:t>
                      </m:r>
                      <m:r>
                        <a:rPr lang="en-US" b="1" i="1" smtClean="0">
                          <a:latin typeface="Cambria Math"/>
                          <a:cs typeface="Arial" pitchFamily="34" charset="0"/>
                        </a:rPr>
                        <m:t>=</m:t>
                      </m:r>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𝟕</m:t>
                          </m:r>
                        </m:e>
                      </m:rad>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𝑨𝑩</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𝒂</m:t>
                      </m:r>
                      <m:r>
                        <a:rPr lang="en-US" b="1" i="1" smtClean="0">
                          <a:latin typeface="Cambria Math"/>
                          <a:cs typeface="Arial" pitchFamily="34" charset="0"/>
                        </a:rPr>
                        <m:t>  </m:t>
                      </m:r>
                    </m:oMath>
                  </a14:m>
                  <a:endParaRPr lang="en-US" b="1" smtClean="0">
                    <a:latin typeface="Arial" pitchFamily="34" charset="0"/>
                    <a:cs typeface="Arial" pitchFamily="34" charset="0"/>
                  </a:endParaRPr>
                </a:p>
                <a:p>
                  <a:pPr marL="457200" indent="-457200" algn="just">
                    <a:buAutoNum type="alphaLcParenR"/>
                  </a:pPr>
                  <a:r>
                    <a:rPr lang="en-US" b="1" smtClean="0">
                      <a:latin typeface="Arial" pitchFamily="34" charset="0"/>
                      <a:cs typeface="Arial" pitchFamily="34" charset="0"/>
                    </a:rPr>
                    <a:t>Gọi </a:t>
                  </a:r>
                  <a14:m>
                    <m:oMath xmlns:m="http://schemas.openxmlformats.org/officeDocument/2006/math">
                      <m:r>
                        <a:rPr lang="en-US" b="1" i="1" smtClean="0">
                          <a:latin typeface="Cambria Math"/>
                          <a:ea typeface="Cambria Math"/>
                          <a:cs typeface="Arial" pitchFamily="34" charset="0"/>
                        </a:rPr>
                        <m:t>𝜶</m:t>
                      </m:r>
                    </m:oMath>
                  </a14:m>
                  <a:r>
                    <a:rPr lang="en-US" b="1" smtClean="0">
                      <a:latin typeface="Arial" pitchFamily="34" charset="0"/>
                      <a:cs typeface="Arial" pitchFamily="34" charset="0"/>
                    </a:rPr>
                    <a:t> là góc giữa SB và (ABC) . Tính tan</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𝜶</m:t>
                      </m:r>
                    </m:oMath>
                  </a14:m>
                  <a:endParaRPr lang="en-US" b="1" smtClean="0">
                    <a:latin typeface="Arial" pitchFamily="34" charset="0"/>
                    <a:cs typeface="Arial" pitchFamily="34" charset="0"/>
                  </a:endParaRPr>
                </a:p>
                <a:p>
                  <a:pPr marL="457200" indent="-457200" algn="just">
                    <a:buAutoNum type="alphaLcParenR"/>
                  </a:pPr>
                  <a:r>
                    <a:rPr lang="en-US" b="1" smtClean="0">
                      <a:latin typeface="Arial" pitchFamily="34" charset="0"/>
                      <a:cs typeface="Arial" pitchFamily="34" charset="0"/>
                    </a:rPr>
                    <a:t>Tính góc giữa SC và (SAB)</a:t>
                  </a:r>
                  <a:endParaRPr lang="vi-VN" b="1">
                    <a:latin typeface="Arial" pitchFamily="34" charset="0"/>
                    <a:cs typeface="Arial"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1827212" y="762000"/>
                  <a:ext cx="9982200" cy="1634977"/>
                </a:xfrm>
                <a:prstGeom prst="rect">
                  <a:avLst/>
                </a:prstGeom>
                <a:blipFill rotWithShape="1">
                  <a:blip r:embed="rId11"/>
                  <a:stretch>
                    <a:fillRect l="-672" r="-611" b="-6716"/>
                  </a:stretch>
                </a:blipFill>
              </p:spPr>
              <p:txBody>
                <a:bodyPr/>
                <a:lstStyle/>
                <a:p>
                  <a:r>
                    <a:rPr lang="en-US">
                      <a:noFill/>
                    </a:rPr>
                    <a:t> </a:t>
                  </a:r>
                </a:p>
              </p:txBody>
            </p:sp>
          </mc:Fallback>
        </mc:AlternateContent>
      </p:grpSp>
    </p:spTree>
    <p:extLst>
      <p:ext uri="{BB962C8B-B14F-4D97-AF65-F5344CB8AC3E}">
        <p14:creationId xmlns:p14="http://schemas.microsoft.com/office/powerpoint/2010/main" val="25626446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412" y="311860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4137" y="28575"/>
            <a:ext cx="11849206" cy="3016902"/>
            <a:chOff x="84137" y="630257"/>
            <a:chExt cx="11849206" cy="3016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754082"/>
              <a:ext cx="9953730" cy="289307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754082"/>
              <a:ext cx="9725130" cy="2893077"/>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Tâm Trái Đất chuyển động quanh Mặt Trời theo quỹ đạo là một đường elip nhận tâm Mặt Trời làm tiêu điểm. Trong quá trình chuyển động, Trái Đất lại quay quanh trục Bắc Nam. Trục này có phương không đổi và luôn tạo với mặt phẳng chứa quỹ đạo một góc khoảng 66,5</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lgn="just">
                <a:buAutoNum type="alphaLcParenR"/>
              </a:pPr>
              <a:r>
                <a:rPr lang="vi-VN" sz="2000" b="1" smtClean="0">
                  <a:latin typeface="Arial" pitchFamily="34" charset="0"/>
                  <a:cs typeface="Arial" pitchFamily="34" charset="0"/>
                </a:rPr>
                <a:t>Giải </a:t>
              </a:r>
              <a:r>
                <a:rPr lang="vi-VN" sz="2000" b="1">
                  <a:latin typeface="Arial" pitchFamily="34" charset="0"/>
                  <a:cs typeface="Arial" pitchFamily="34" charset="0"/>
                </a:rPr>
                <a:t>thích vì sao hình chiếu của trục Trái Đất trên mặt phẳng quỹ đạo (P) cũng có phương không đổi</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lgn="just">
                <a:buAutoNum type="alphaLcParenR"/>
              </a:pPr>
              <a:r>
                <a:rPr lang="vi-VN" sz="2000" b="1">
                  <a:latin typeface="Arial" pitchFamily="34" charset="0"/>
                  <a:cs typeface="Arial" pitchFamily="34" charset="0"/>
                </a:rPr>
                <a:t>Giải thích vì sao có hai thời điểm trong năm mà tại đó hình chiếu của trục Trái Đất trên mặt phẳng (P) thuộc đường thẳng nối tâm Mặt Trời và tâm Trái Đất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712708"/>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2" y="1123455"/>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7828933" y="3200400"/>
            <a:ext cx="4104409" cy="3370102"/>
            <a:chOff x="7828933" y="2391275"/>
            <a:chExt cx="4104409" cy="3370102"/>
          </a:xfrm>
        </p:grpSpPr>
        <p:sp>
          <p:nvSpPr>
            <p:cNvPr id="12" name="TextBox 11"/>
            <p:cNvSpPr txBox="1"/>
            <p:nvPr/>
          </p:nvSpPr>
          <p:spPr>
            <a:xfrm>
              <a:off x="9599612" y="5422823"/>
              <a:ext cx="1457325"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7.41</a:t>
              </a:r>
              <a:endParaRPr lang="en-US" sz="1600" b="1">
                <a:solidFill>
                  <a:schemeClr val="accent6">
                    <a:lumMod val="75000"/>
                  </a:schemeClr>
                </a:solidFill>
                <a:latin typeface="Arial" pitchFamily="34" charset="0"/>
                <a:cs typeface="Arial" pitchFamily="34" charset="0"/>
              </a:endParaRPr>
            </a:p>
          </p:txBody>
        </p:sp>
        <p:pic>
          <p:nvPicPr>
            <p:cNvPr id="583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8933" y="2391275"/>
              <a:ext cx="4104409" cy="302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302682" y="3371850"/>
            <a:ext cx="7323598" cy="1015663"/>
          </a:xfrm>
          <a:prstGeom prst="rect">
            <a:avLst/>
          </a:prstGeom>
          <a:noFill/>
        </p:spPr>
        <p:txBody>
          <a:bodyPr wrap="square" rtlCol="0">
            <a:spAutoFit/>
          </a:bodyPr>
          <a:lstStyle/>
          <a:p>
            <a:pPr algn="just"/>
            <a:r>
              <a:rPr lang="vi-VN" sz="2000" b="1">
                <a:latin typeface="Arial" pitchFamily="34" charset="0"/>
                <a:cs typeface="Arial" pitchFamily="34" charset="0"/>
              </a:rPr>
              <a:t>a) Vì trục quay của Trái Đất luôn cố định hướng về một phương cố định trong không gian, và mặt phẳng quỹ đạo cũng không thay đổi trong quá trình quay quanh Mặt Trời</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7" name="TextBox 16"/>
          <p:cNvSpPr txBox="1"/>
          <p:nvPr/>
        </p:nvSpPr>
        <p:spPr>
          <a:xfrm>
            <a:off x="302682" y="4294708"/>
            <a:ext cx="7323598" cy="1323439"/>
          </a:xfrm>
          <a:prstGeom prst="rect">
            <a:avLst/>
          </a:prstGeom>
          <a:noFill/>
        </p:spPr>
        <p:txBody>
          <a:bodyPr wrap="square" rtlCol="0">
            <a:spAutoFit/>
          </a:bodyPr>
          <a:lstStyle/>
          <a:p>
            <a:pPr algn="just"/>
            <a:r>
              <a:rPr lang="vi-VN" sz="2000" b="1">
                <a:latin typeface="Arial" pitchFamily="34" charset="0"/>
                <a:cs typeface="Arial" pitchFamily="34" charset="0"/>
              </a:rPr>
              <a:t>b) Trong quá trình chuyển động quanh Mặt Trời, hình chiếu của trục Trái Đất trên mặt phẳng quỹ đạo sẽ thay đổi </a:t>
            </a:r>
            <a:r>
              <a:rPr lang="vi-VN" sz="1800" b="1">
                <a:latin typeface="Arial" pitchFamily="34" charset="0"/>
                <a:cs typeface="Arial" pitchFamily="34" charset="0"/>
              </a:rPr>
              <a:t>theo</a:t>
            </a:r>
            <a:r>
              <a:rPr lang="vi-VN" sz="2000" b="1">
                <a:latin typeface="Arial" pitchFamily="34" charset="0"/>
                <a:cs typeface="Arial" pitchFamily="34" charset="0"/>
              </a:rPr>
              <a:t> thời gian và tạo thành một đường tròn có bán kính bằng góc nghiêng của trục quay so với mặt phẳng quỹ </a:t>
            </a:r>
            <a:r>
              <a:rPr lang="vi-VN" sz="2000" b="1" smtClean="0">
                <a:latin typeface="Arial" pitchFamily="34" charset="0"/>
                <a:cs typeface="Arial" pitchFamily="34" charset="0"/>
              </a:rPr>
              <a:t>đạo</a:t>
            </a:r>
            <a:r>
              <a:rPr lang="en-US"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21" name="TextBox 20"/>
          <p:cNvSpPr txBox="1"/>
          <p:nvPr/>
        </p:nvSpPr>
        <p:spPr>
          <a:xfrm>
            <a:off x="282044" y="5534561"/>
            <a:ext cx="7323598" cy="1323439"/>
          </a:xfrm>
          <a:prstGeom prst="rect">
            <a:avLst/>
          </a:prstGeom>
          <a:noFill/>
        </p:spPr>
        <p:txBody>
          <a:bodyPr wrap="square" rtlCol="0">
            <a:spAutoFit/>
          </a:bodyPr>
          <a:lstStyle/>
          <a:p>
            <a:pPr algn="just"/>
            <a:r>
              <a:rPr lang="vi-VN" sz="2000" b="1" smtClean="0">
                <a:latin typeface="Arial" pitchFamily="34" charset="0"/>
                <a:cs typeface="Arial" pitchFamily="34" charset="0"/>
              </a:rPr>
              <a:t>Khi </a:t>
            </a:r>
            <a:r>
              <a:rPr lang="vi-VN" sz="2000" b="1">
                <a:latin typeface="Arial" pitchFamily="34" charset="0"/>
                <a:cs typeface="Arial" pitchFamily="34" charset="0"/>
              </a:rPr>
              <a:t>Trái Đất ở vị trí xa nhất (khoảng 4/7 quỹ đạo) và gần nhất (khoảng 3/7 quỹ đạo) so với Mặt Trời, thì hình chiếu của trục quay của Trái Đất trên mặt phẳng quỹ đạo sẽ nằm trên đường thẳng nối tâm Trái Đất và Mặt Trời</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244988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861" y="17277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152400"/>
            <a:ext cx="9953730" cy="14478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152400"/>
            <a:ext cx="9525000"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đường thẳng </a:t>
            </a:r>
            <a:r>
              <a:rPr lang="el-GR" sz="2600" b="1" smtClean="0">
                <a:latin typeface="Arial" pitchFamily="34" charset="0"/>
                <a:cs typeface="Arial" pitchFamily="34" charset="0"/>
              </a:rPr>
              <a:t>Δ</a:t>
            </a:r>
            <a:r>
              <a:rPr lang="en-US" sz="2600" b="1" smtClean="0">
                <a:latin typeface="Arial" pitchFamily="34" charset="0"/>
                <a:cs typeface="Arial" pitchFamily="34" charset="0"/>
              </a:rPr>
              <a:t> </a:t>
            </a:r>
            <a:r>
              <a:rPr lang="vi-VN" sz="2600" b="1" smtClean="0">
                <a:latin typeface="Arial" pitchFamily="34" charset="0"/>
                <a:cs typeface="Arial" pitchFamily="34" charset="0"/>
              </a:rPr>
              <a:t>vuông </a:t>
            </a:r>
            <a:r>
              <a:rPr lang="vi-VN" sz="2600" b="1">
                <a:latin typeface="Arial" pitchFamily="34" charset="0"/>
                <a:cs typeface="Arial" pitchFamily="34" charset="0"/>
              </a:rPr>
              <a:t>góc với mặt phẳng (P). </a:t>
            </a:r>
            <a:endParaRPr lang="en-US" sz="2600" b="1" smtClean="0">
              <a:latin typeface="Arial" pitchFamily="34" charset="0"/>
              <a:cs typeface="Arial" pitchFamily="34" charset="0"/>
            </a:endParaRPr>
          </a:p>
          <a:p>
            <a:pPr algn="just"/>
            <a:r>
              <a:rPr lang="vi-VN" sz="2600" b="1" smtClean="0">
                <a:latin typeface="Arial" pitchFamily="34" charset="0"/>
                <a:cs typeface="Arial" pitchFamily="34" charset="0"/>
              </a:rPr>
              <a:t>Khi </a:t>
            </a:r>
            <a:r>
              <a:rPr lang="vi-VN" sz="2600" b="1">
                <a:latin typeface="Arial" pitchFamily="34" charset="0"/>
                <a:cs typeface="Arial" pitchFamily="34" charset="0"/>
              </a:rPr>
              <a:t>đó, với một đường thẳng a bất kì, góc giữa a và (P) có mối quan hệ gì với góc giữa a và </a:t>
            </a:r>
            <a:r>
              <a:rPr lang="el-GR" sz="2600" b="1" smtClean="0">
                <a:latin typeface="Arial" pitchFamily="34" charset="0"/>
                <a:cs typeface="Arial" pitchFamily="34" charset="0"/>
              </a:rPr>
              <a:t>Δ?</a:t>
            </a:r>
            <a:endParaRPr lang="el-GR" sz="2600"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111026"/>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33" y="533400"/>
            <a:ext cx="12255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8075612" y="1814596"/>
            <a:ext cx="3076575" cy="2528804"/>
            <a:chOff x="8532812" y="2381750"/>
            <a:chExt cx="3076575" cy="2528804"/>
          </a:xfrm>
        </p:grpSpPr>
        <p:sp>
          <p:nvSpPr>
            <p:cNvPr id="12" name="TextBox 11"/>
            <p:cNvSpPr txBox="1"/>
            <p:nvPr/>
          </p:nvSpPr>
          <p:spPr>
            <a:xfrm>
              <a:off x="9555161" y="4572000"/>
              <a:ext cx="1457325"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7.42</a:t>
              </a:r>
              <a:endParaRPr lang="en-US" sz="1600" b="1">
                <a:solidFill>
                  <a:schemeClr val="accent6">
                    <a:lumMod val="75000"/>
                  </a:schemeClr>
                </a:solidFill>
                <a:latin typeface="Arial" pitchFamily="34" charset="0"/>
                <a:cs typeface="Arial" pitchFamily="34" charset="0"/>
              </a:endParaRPr>
            </a:p>
          </p:txBody>
        </p:sp>
        <p:pic>
          <p:nvPicPr>
            <p:cNvPr id="593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2381750"/>
              <a:ext cx="30765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13" name="TextBox 12"/>
              <p:cNvSpPr txBox="1"/>
              <p:nvPr/>
            </p:nvSpPr>
            <p:spPr>
              <a:xfrm>
                <a:off x="1575980" y="2157115"/>
                <a:ext cx="6485398" cy="840871"/>
              </a:xfrm>
              <a:prstGeom prst="rect">
                <a:avLst/>
              </a:prstGeom>
              <a:noFill/>
            </p:spPr>
            <p:txBody>
              <a:bodyPr wrap="square" rtlCol="0">
                <a:spAutoFit/>
              </a:bodyPr>
              <a:lstStyle/>
              <a:p>
                <a:r>
                  <a:rPr lang="en-US" b="1" smtClean="0">
                    <a:latin typeface="Arial" pitchFamily="34" charset="0"/>
                    <a:cs typeface="Arial" pitchFamily="34" charset="0"/>
                  </a:rPr>
                  <a:t>+) AH </a:t>
                </a:r>
                <a:r>
                  <a:rPr lang="en-US" b="1">
                    <a:latin typeface="Arial" pitchFamily="34" charset="0"/>
                    <a:cs typeface="Arial" pitchFamily="34" charset="0"/>
                  </a:rPr>
                  <a:t>// </a:t>
                </a:r>
                <a:r>
                  <a:rPr lang="el-GR" b="1" smtClean="0">
                    <a:latin typeface="Arial" pitchFamily="34" charset="0"/>
                    <a:cs typeface="Arial" pitchFamily="34" charset="0"/>
                  </a:rPr>
                  <a:t>Δ</a:t>
                </a:r>
                <a:r>
                  <a:rPr lang="en-US" b="1" smtClean="0">
                    <a:latin typeface="Arial" pitchFamily="34" charset="0"/>
                    <a:cs typeface="Arial" pitchFamily="34" charset="0"/>
                  </a:rPr>
                  <a:t> </a:t>
                </a:r>
                <a:r>
                  <a:rPr lang="el-GR" b="1" smtClean="0">
                    <a:latin typeface="Arial" pitchFamily="34" charset="0"/>
                    <a:cs typeface="Arial" pitchFamily="34" charset="0"/>
                  </a:rPr>
                  <a:t>(</a:t>
                </a:r>
                <a:r>
                  <a:rPr lang="en-US" b="1">
                    <a:latin typeface="Arial" pitchFamily="34" charset="0"/>
                    <a:cs typeface="Arial" pitchFamily="34" charset="0"/>
                  </a:rPr>
                  <a:t>cùng vuông góc (P</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m:t>
                    </m:r>
                    <m:d>
                      <m:dPr>
                        <m:ctrlPr>
                          <a:rPr lang="en-US" b="1" i="1" smtClean="0">
                            <a:latin typeface="Cambria Math"/>
                            <a:cs typeface="Arial" pitchFamily="34" charset="0"/>
                          </a:rPr>
                        </m:ctrlPr>
                      </m:dPr>
                      <m:e>
                        <m:r>
                          <a:rPr lang="en-US" b="1" i="1" smtClean="0">
                            <a:latin typeface="Cambria Math"/>
                            <a:cs typeface="Arial" pitchFamily="34" charset="0"/>
                          </a:rPr>
                          <m:t>𝒂</m:t>
                        </m:r>
                        <m:r>
                          <a:rPr lang="en-US" b="1" i="1" smtClean="0">
                            <a:latin typeface="Cambria Math"/>
                            <a:cs typeface="Arial" pitchFamily="34" charset="0"/>
                          </a:rPr>
                          <m:t>,∆</m:t>
                        </m:r>
                      </m:e>
                    </m:d>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𝑨𝑯</m:t>
                        </m:r>
                      </m:e>
                    </m:d>
                    <m:r>
                      <a:rPr lang="en-US" b="1" i="1" smtClean="0">
                        <a:latin typeface="Cambria Math"/>
                        <a:ea typeface="Cambria Math"/>
                        <a:cs typeface="Arial" pitchFamily="34" charset="0"/>
                      </a:rPr>
                      <m:t>=</m:t>
                    </m:r>
                    <m:acc>
                      <m:accPr>
                        <m:chr m:val="̂"/>
                        <m:ctrlPr>
                          <a:rPr lang="en-US" b="1" i="1" smtClean="0">
                            <a:latin typeface="Cambria Math"/>
                            <a:ea typeface="Cambria Math"/>
                            <a:cs typeface="Arial" pitchFamily="34" charset="0"/>
                          </a:rPr>
                        </m:ctrlPr>
                      </m:accPr>
                      <m:e>
                        <m:r>
                          <a:rPr lang="en-US" b="1" i="1" smtClean="0">
                            <a:latin typeface="Cambria Math"/>
                            <a:ea typeface="Cambria Math"/>
                            <a:cs typeface="Arial" pitchFamily="34" charset="0"/>
                          </a:rPr>
                          <m:t>𝑯𝑨𝑶</m:t>
                        </m:r>
                      </m:e>
                    </m:acc>
                  </m:oMath>
                </a14:m>
                <a:endParaRPr lang="en-US"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575980" y="2157115"/>
                <a:ext cx="6485398" cy="840871"/>
              </a:xfrm>
              <a:prstGeom prst="rect">
                <a:avLst/>
              </a:prstGeom>
              <a:blipFill rotWithShape="1">
                <a:blip r:embed="rId7"/>
                <a:stretch>
                  <a:fillRect l="-1505" t="-50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1575980" y="3119735"/>
                <a:ext cx="6485398" cy="843308"/>
              </a:xfrm>
              <a:prstGeom prst="rect">
                <a:avLst/>
              </a:prstGeom>
              <a:noFill/>
            </p:spPr>
            <p:txBody>
              <a:bodyPr wrap="square" rtlCol="0">
                <a:spAutoFit/>
              </a:bodyPr>
              <a:lstStyle/>
              <a:p>
                <a:r>
                  <a:rPr lang="en-US" b="1" smtClean="0">
                    <a:latin typeface="Arial" pitchFamily="34" charset="0"/>
                    <a:cs typeface="Arial" pitchFamily="34" charset="0"/>
                  </a:rPr>
                  <a:t>+) HO là hình chiếu của a trên (</a:t>
                </a:r>
                <a:r>
                  <a:rPr lang="en-US" b="1">
                    <a:latin typeface="Arial" pitchFamily="34" charset="0"/>
                    <a:cs typeface="Arial" pitchFamily="34" charset="0"/>
                  </a:rPr>
                  <a:t>P</a:t>
                </a:r>
                <a:r>
                  <a:rPr lang="en-US" b="1" smtClean="0">
                    <a:latin typeface="Arial" pitchFamily="34" charset="0"/>
                    <a:cs typeface="Arial" pitchFamily="34" charset="0"/>
                  </a:rPr>
                  <a:t>)</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b="1" i="0" smtClean="0">
                        <a:latin typeface="Cambria Math"/>
                        <a:cs typeface="Arial" pitchFamily="34" charset="0"/>
                      </a:rPr>
                      <m:t>       </m:t>
                    </m:r>
                    <m:r>
                      <a:rPr lang="en-US" b="1" i="1">
                        <a:latin typeface="Cambria Math"/>
                        <a:cs typeface="Arial" pitchFamily="34" charset="0"/>
                      </a:rPr>
                      <m:t>⇒</m:t>
                    </m:r>
                    <m:d>
                      <m:dPr>
                        <m:ctrlPr>
                          <a:rPr lang="en-US" b="1" i="1">
                            <a:latin typeface="Cambria Math"/>
                            <a:cs typeface="Arial" pitchFamily="34" charset="0"/>
                          </a:rPr>
                        </m:ctrlPr>
                      </m:dPr>
                      <m:e>
                        <m:r>
                          <a:rPr lang="en-US" b="1" i="1">
                            <a:latin typeface="Cambria Math"/>
                            <a:cs typeface="Arial" pitchFamily="34" charset="0"/>
                          </a:rPr>
                          <m:t>𝒂</m:t>
                        </m:r>
                        <m:r>
                          <a:rPr lang="en-US" b="1" i="1">
                            <a:latin typeface="Cambria Math"/>
                            <a:cs typeface="Arial" pitchFamily="34" charset="0"/>
                          </a:rPr>
                          <m:t>,(</m:t>
                        </m:r>
                        <m:r>
                          <a:rPr lang="en-US" b="1" i="1" smtClean="0">
                            <a:latin typeface="Cambria Math"/>
                            <a:cs typeface="Arial" pitchFamily="34" charset="0"/>
                          </a:rPr>
                          <m:t>𝑷</m:t>
                        </m:r>
                        <m:r>
                          <a:rPr lang="en-US" b="1" i="1" smtClean="0">
                            <a:latin typeface="Cambria Math"/>
                            <a:cs typeface="Arial" pitchFamily="34" charset="0"/>
                          </a:rPr>
                          <m:t>)</m:t>
                        </m:r>
                      </m:e>
                    </m:d>
                    <m:r>
                      <a:rPr lang="en-US" b="1" i="1">
                        <a:latin typeface="Cambria Math"/>
                        <a:ea typeface="Cambria Math"/>
                        <a:cs typeface="Arial" pitchFamily="34" charset="0"/>
                      </a:rPr>
                      <m:t>=</m:t>
                    </m:r>
                    <m:d>
                      <m:dPr>
                        <m:ctrlPr>
                          <a:rPr lang="en-US" b="1" i="1">
                            <a:latin typeface="Cambria Math"/>
                            <a:ea typeface="Cambria Math"/>
                            <a:cs typeface="Arial" pitchFamily="34" charset="0"/>
                          </a:rPr>
                        </m:ctrlPr>
                      </m:dPr>
                      <m:e>
                        <m:r>
                          <a:rPr lang="en-US" b="1" i="1">
                            <a:latin typeface="Cambria Math"/>
                            <a:ea typeface="Cambria Math"/>
                            <a:cs typeface="Arial" pitchFamily="34" charset="0"/>
                          </a:rPr>
                          <m:t>𝒂</m:t>
                        </m:r>
                        <m:r>
                          <a:rPr lang="en-US" b="1" i="1">
                            <a:latin typeface="Cambria Math"/>
                            <a:ea typeface="Cambria Math"/>
                            <a:cs typeface="Arial" pitchFamily="34" charset="0"/>
                          </a:rPr>
                          <m:t>,</m:t>
                        </m:r>
                        <m:r>
                          <a:rPr lang="en-US" b="1" i="1" smtClean="0">
                            <a:latin typeface="Cambria Math"/>
                            <a:ea typeface="Cambria Math"/>
                            <a:cs typeface="Arial" pitchFamily="34" charset="0"/>
                          </a:rPr>
                          <m:t>𝑯𝑶</m:t>
                        </m:r>
                      </m:e>
                    </m:d>
                    <m:r>
                      <a:rPr lang="en-US" b="1" i="1">
                        <a:latin typeface="Cambria Math"/>
                        <a:ea typeface="Cambria Math"/>
                        <a:cs typeface="Arial" pitchFamily="34" charset="0"/>
                      </a:rPr>
                      <m:t>=</m:t>
                    </m:r>
                    <m:acc>
                      <m:accPr>
                        <m:chr m:val="̂"/>
                        <m:ctrlPr>
                          <a:rPr lang="en-US" b="1" i="1">
                            <a:latin typeface="Cambria Math"/>
                            <a:ea typeface="Cambria Math"/>
                            <a:cs typeface="Arial" pitchFamily="34" charset="0"/>
                          </a:rPr>
                        </m:ctrlPr>
                      </m:accPr>
                      <m:e>
                        <m:r>
                          <a:rPr lang="en-US" b="1" i="1" smtClean="0">
                            <a:latin typeface="Cambria Math"/>
                            <a:ea typeface="Cambria Math"/>
                            <a:cs typeface="Arial" pitchFamily="34" charset="0"/>
                          </a:rPr>
                          <m:t>𝑨𝑶𝑯</m:t>
                        </m:r>
                      </m:e>
                    </m:acc>
                  </m:oMath>
                </a14:m>
                <a:endParaRPr lang="en-US" b="1">
                  <a:latin typeface="Arial" pitchFamily="34" charset="0"/>
                  <a:cs typeface="Arial"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1575980" y="3119735"/>
                <a:ext cx="6485398" cy="843308"/>
              </a:xfrm>
              <a:prstGeom prst="rect">
                <a:avLst/>
              </a:prstGeom>
              <a:blipFill rotWithShape="1">
                <a:blip r:embed="rId8"/>
                <a:stretch>
                  <a:fillRect l="-1505" t="-50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1575980" y="4040772"/>
                <a:ext cx="6485398" cy="843308"/>
              </a:xfrm>
              <a:prstGeom prst="rect">
                <a:avLst/>
              </a:prstGeom>
              <a:noFill/>
            </p:spPr>
            <p:txBody>
              <a:bodyPr wrap="square" rtlCol="0">
                <a:spAutoFit/>
              </a:bodyPr>
              <a:lstStyle/>
              <a:p>
                <a:r>
                  <a:rPr lang="en-US" b="1" smtClean="0">
                    <a:latin typeface="Arial" pitchFamily="34" charset="0"/>
                    <a:cs typeface="Arial" pitchFamily="34" charset="0"/>
                  </a:rPr>
                  <a:t>Mà tam giác AHO vuông góc tại H</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b="1" i="1">
                        <a:latin typeface="Cambria Math"/>
                        <a:cs typeface="Arial" pitchFamily="34" charset="0"/>
                      </a:rPr>
                      <m:t>⇒</m:t>
                    </m:r>
                    <m:acc>
                      <m:accPr>
                        <m:chr m:val="̂"/>
                        <m:ctrlPr>
                          <a:rPr lang="en-US" b="1" i="1">
                            <a:latin typeface="Cambria Math"/>
                            <a:ea typeface="Cambria Math"/>
                            <a:cs typeface="Arial" pitchFamily="34" charset="0"/>
                          </a:rPr>
                        </m:ctrlPr>
                      </m:accPr>
                      <m:e>
                        <m:r>
                          <a:rPr lang="en-US" b="1" i="1">
                            <a:latin typeface="Cambria Math"/>
                            <a:ea typeface="Cambria Math"/>
                            <a:cs typeface="Arial" pitchFamily="34" charset="0"/>
                          </a:rPr>
                          <m:t>𝑯𝑨𝑶</m:t>
                        </m:r>
                      </m:e>
                    </m:acc>
                  </m:oMath>
                </a14:m>
                <a:r>
                  <a:rPr lang="en-US" b="1" smtClean="0">
                    <a:latin typeface="Arial" pitchFamily="34" charset="0"/>
                    <a:cs typeface="Arial" pitchFamily="34" charset="0"/>
                  </a:rPr>
                  <a:t> và </a:t>
                </a:r>
                <a14:m>
                  <m:oMath xmlns:m="http://schemas.openxmlformats.org/officeDocument/2006/math">
                    <m:acc>
                      <m:accPr>
                        <m:chr m:val="̂"/>
                        <m:ctrlPr>
                          <a:rPr lang="en-US" b="1" i="1">
                            <a:latin typeface="Cambria Math"/>
                            <a:ea typeface="Cambria Math"/>
                            <a:cs typeface="Arial" pitchFamily="34" charset="0"/>
                          </a:rPr>
                        </m:ctrlPr>
                      </m:accPr>
                      <m:e>
                        <m:r>
                          <a:rPr lang="en-US" b="1" i="1">
                            <a:latin typeface="Cambria Math"/>
                            <a:ea typeface="Cambria Math"/>
                            <a:cs typeface="Arial" pitchFamily="34" charset="0"/>
                          </a:rPr>
                          <m:t>𝑨𝑶</m:t>
                        </m:r>
                        <m:r>
                          <a:rPr lang="en-US" b="1" i="1" smtClean="0">
                            <a:latin typeface="Cambria Math"/>
                            <a:ea typeface="Cambria Math"/>
                            <a:cs typeface="Arial" pitchFamily="34" charset="0"/>
                          </a:rPr>
                          <m:t>𝑯</m:t>
                        </m:r>
                      </m:e>
                    </m:acc>
                  </m:oMath>
                </a14:m>
                <a:r>
                  <a:rPr lang="en-US" b="1" smtClean="0">
                    <a:latin typeface="Arial" pitchFamily="34" charset="0"/>
                    <a:cs typeface="Arial" pitchFamily="34" charset="0"/>
                  </a:rPr>
                  <a:t> phụ nhau .</a:t>
                </a:r>
                <a:endParaRPr lang="en-US"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1575980" y="4040772"/>
                <a:ext cx="6485398" cy="843308"/>
              </a:xfrm>
              <a:prstGeom prst="rect">
                <a:avLst/>
              </a:prstGeom>
              <a:blipFill rotWithShape="1">
                <a:blip r:embed="rId9"/>
                <a:stretch>
                  <a:fillRect l="-1505" t="-5072" b="-16667"/>
                </a:stretch>
              </a:blipFill>
            </p:spPr>
            <p:txBody>
              <a:bodyPr/>
              <a:lstStyle/>
              <a:p>
                <a:r>
                  <a:rPr lang="en-US">
                    <a:noFill/>
                  </a:rPr>
                  <a:t> </a:t>
                </a:r>
              </a:p>
            </p:txBody>
          </p:sp>
        </mc:Fallback>
      </mc:AlternateContent>
      <p:sp>
        <p:nvSpPr>
          <p:cNvPr id="20" name="TextBox 19"/>
          <p:cNvSpPr txBox="1"/>
          <p:nvPr/>
        </p:nvSpPr>
        <p:spPr>
          <a:xfrm>
            <a:off x="1575980" y="5036403"/>
            <a:ext cx="10385832" cy="830997"/>
          </a:xfrm>
          <a:prstGeom prst="rect">
            <a:avLst/>
          </a:prstGeom>
          <a:noFill/>
        </p:spPr>
        <p:txBody>
          <a:bodyPr wrap="square" rtlCol="0">
            <a:spAutoFit/>
          </a:bodyPr>
          <a:lstStyle/>
          <a:p>
            <a:r>
              <a:rPr lang="en-US" b="1">
                <a:latin typeface="Arial" pitchFamily="34" charset="0"/>
                <a:cs typeface="Arial" pitchFamily="34" charset="0"/>
              </a:rPr>
              <a:t>Suy ra Góc giữa a và (P) có mối quan hệ với góc giữa a và </a:t>
            </a:r>
            <a:r>
              <a:rPr lang="el-GR" b="1" smtClean="0">
                <a:latin typeface="Arial" pitchFamily="34" charset="0"/>
                <a:cs typeface="Arial" pitchFamily="34" charset="0"/>
              </a:rPr>
              <a:t>Δ</a:t>
            </a:r>
            <a:r>
              <a:rPr lang="en-US" b="1" smtClean="0">
                <a:latin typeface="Arial" pitchFamily="34" charset="0"/>
                <a:cs typeface="Arial" pitchFamily="34" charset="0"/>
              </a:rPr>
              <a:t> là </a:t>
            </a:r>
            <a:r>
              <a:rPr lang="en-US" b="1">
                <a:solidFill>
                  <a:srgbClr val="C00000"/>
                </a:solidFill>
                <a:latin typeface="Arial" pitchFamily="34" charset="0"/>
                <a:cs typeface="Arial" pitchFamily="34" charset="0"/>
              </a:rPr>
              <a:t>2 góc phụ nhau</a:t>
            </a:r>
            <a:r>
              <a:rPr lang="en-US" b="1" smtClean="0">
                <a:solidFill>
                  <a:srgbClr val="C00000"/>
                </a:solidFill>
                <a:latin typeface="Arial" pitchFamily="34" charset="0"/>
                <a:cs typeface="Arial" pitchFamily="34" charset="0"/>
              </a:rPr>
              <a:t>.</a:t>
            </a:r>
            <a:endParaRPr lang="en-US"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665311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5412" y="1219200"/>
            <a:ext cx="7162800" cy="3581400"/>
          </a:xfrm>
          <a:prstGeom prst="roundRect">
            <a:avLst>
              <a:gd name="adj" fmla="val 5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6491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177115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55813" y="228600"/>
            <a:ext cx="9982200"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hình chóp S.ABC có SA </a:t>
            </a:r>
            <a:r>
              <a:rPr lang="vi-VN" sz="2500" b="1" smtClean="0">
                <a:latin typeface="Arial" pitchFamily="34" charset="0"/>
                <a:cs typeface="Arial" pitchFamily="34" charset="0"/>
              </a:rPr>
              <a:t>⊥(</a:t>
            </a:r>
            <a:r>
              <a:rPr lang="vi-VN" sz="2500" b="1">
                <a:latin typeface="Arial" pitchFamily="34" charset="0"/>
                <a:cs typeface="Arial" pitchFamily="34" charset="0"/>
              </a:rPr>
              <a:t>ABC), tam giác ABC vuông tại </a:t>
            </a:r>
            <a:r>
              <a:rPr lang="vi-VN" sz="2500" b="1" smtClean="0">
                <a:latin typeface="Arial" pitchFamily="34" charset="0"/>
                <a:cs typeface="Arial" pitchFamily="34" charset="0"/>
              </a:rPr>
              <a:t>B</a:t>
            </a:r>
            <a:endParaRPr lang="en-US" sz="2500" b="1" smtClean="0">
              <a:latin typeface="Arial" pitchFamily="34" charset="0"/>
              <a:cs typeface="Arial" pitchFamily="34" charset="0"/>
            </a:endParaRPr>
          </a:p>
          <a:p>
            <a:pPr marL="457200" indent="-457200">
              <a:buAutoNum type="alphaLcParenR"/>
            </a:pPr>
            <a:r>
              <a:rPr lang="vi-VN" sz="2500" b="1" smtClean="0">
                <a:latin typeface="Arial" pitchFamily="34" charset="0"/>
                <a:cs typeface="Arial" pitchFamily="34" charset="0"/>
              </a:rPr>
              <a:t>Xác </a:t>
            </a:r>
            <a:r>
              <a:rPr lang="vi-VN" sz="2500" b="1">
                <a:latin typeface="Arial" pitchFamily="34" charset="0"/>
                <a:cs typeface="Arial" pitchFamily="34" charset="0"/>
              </a:rPr>
              <a:t>định hình chiếu của điểm S trên mặt phẳng (ABC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Xác định hình chiếu của tam giác SBC trên mặt phẳng (ABC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Xác định hình chiếu của tam giác SBC trên mặt phẳng (SAB</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2" y="210630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514600"/>
            <a:ext cx="7027783" cy="830997"/>
          </a:xfrm>
          <a:prstGeom prst="rect">
            <a:avLst/>
          </a:prstGeom>
          <a:noFill/>
        </p:spPr>
        <p:txBody>
          <a:bodyPr wrap="square" rtlCol="0">
            <a:spAutoFit/>
          </a:bodyPr>
          <a:lstStyle/>
          <a:p>
            <a:pPr algn="just"/>
            <a:r>
              <a:rPr lang="en-US" b="1">
                <a:latin typeface="Arial" pitchFamily="34" charset="0"/>
                <a:cs typeface="Arial" pitchFamily="34" charset="0"/>
              </a:rPr>
              <a:t>a) Ta có SA </a:t>
            </a:r>
            <a:r>
              <a:rPr lang="en-US" b="1" smtClean="0">
                <a:latin typeface="Arial" pitchFamily="34" charset="0"/>
                <a:cs typeface="Arial" pitchFamily="34" charset="0"/>
              </a:rPr>
              <a:t>⊥ (</a:t>
            </a:r>
            <a:r>
              <a:rPr lang="en-US" b="1">
                <a:latin typeface="Arial" pitchFamily="34" charset="0"/>
                <a:cs typeface="Arial" pitchFamily="34" charset="0"/>
              </a:rPr>
              <a:t>ABC) nên A là hình chiếu của S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trên </a:t>
            </a:r>
            <a:r>
              <a:rPr lang="en-US" b="1">
                <a:latin typeface="Arial" pitchFamily="34" charset="0"/>
                <a:cs typeface="Arial" pitchFamily="34" charset="0"/>
              </a:rPr>
              <a:t>(ABC</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16" name="TextBox 15"/>
          <p:cNvSpPr txBox="1"/>
          <p:nvPr/>
        </p:nvSpPr>
        <p:spPr>
          <a:xfrm>
            <a:off x="912812" y="3802508"/>
            <a:ext cx="6822176" cy="461665"/>
          </a:xfrm>
          <a:prstGeom prst="rect">
            <a:avLst/>
          </a:prstGeom>
          <a:noFill/>
        </p:spPr>
        <p:txBody>
          <a:bodyPr wrap="square" rtlCol="0">
            <a:spAutoFit/>
          </a:bodyPr>
          <a:lstStyle/>
          <a:p>
            <a:pPr algn="just"/>
            <a:r>
              <a:rPr lang="en-US" b="1">
                <a:latin typeface="Arial" pitchFamily="34" charset="0"/>
                <a:cs typeface="Arial" pitchFamily="34" charset="0"/>
              </a:rPr>
              <a:t>B là hình chiếu của B trên (ABC</a:t>
            </a:r>
            <a:r>
              <a:rPr lang="en-US" b="1" smtClean="0">
                <a:latin typeface="Arial" pitchFamily="34" charset="0"/>
                <a:cs typeface="Arial" pitchFamily="34" charset="0"/>
              </a:rPr>
              <a:t>)</a:t>
            </a:r>
            <a:endParaRPr lang="en-US" b="1">
              <a:latin typeface="Arial" pitchFamily="34" charset="0"/>
              <a:cs typeface="Arial" pitchFamily="34" charset="0"/>
            </a:endParaRPr>
          </a:p>
        </p:txBody>
      </p:sp>
      <p:pic>
        <p:nvPicPr>
          <p:cNvPr id="593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812" y="2124075"/>
            <a:ext cx="32099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0224" y="3343220"/>
            <a:ext cx="7027783" cy="461665"/>
          </a:xfrm>
          <a:prstGeom prst="rect">
            <a:avLst/>
          </a:prstGeom>
          <a:noFill/>
        </p:spPr>
        <p:txBody>
          <a:bodyPr wrap="square" rtlCol="0">
            <a:spAutoFit/>
          </a:bodyPr>
          <a:lstStyle/>
          <a:p>
            <a:pPr algn="just"/>
            <a:r>
              <a:rPr lang="en-US" b="1">
                <a:latin typeface="Arial" pitchFamily="34" charset="0"/>
                <a:cs typeface="Arial" pitchFamily="34" charset="0"/>
              </a:rPr>
              <a:t>b) A là hình chiếu của S trên (ABC</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19" name="TextBox 18"/>
          <p:cNvSpPr txBox="1"/>
          <p:nvPr/>
        </p:nvSpPr>
        <p:spPr>
          <a:xfrm>
            <a:off x="911224" y="4261796"/>
            <a:ext cx="6822176" cy="461665"/>
          </a:xfrm>
          <a:prstGeom prst="rect">
            <a:avLst/>
          </a:prstGeom>
          <a:noFill/>
        </p:spPr>
        <p:txBody>
          <a:bodyPr wrap="square" rtlCol="0">
            <a:spAutoFit/>
          </a:bodyPr>
          <a:lstStyle/>
          <a:p>
            <a:pPr algn="just"/>
            <a:r>
              <a:rPr lang="en-US" b="1">
                <a:latin typeface="Arial" pitchFamily="34" charset="0"/>
                <a:cs typeface="Arial" pitchFamily="34" charset="0"/>
              </a:rPr>
              <a:t>C là hình chiếu của C trên (ABC</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20" name="TextBox 19"/>
          <p:cNvSpPr txBox="1"/>
          <p:nvPr/>
        </p:nvSpPr>
        <p:spPr>
          <a:xfrm>
            <a:off x="912812" y="4721084"/>
            <a:ext cx="8001000" cy="461665"/>
          </a:xfrm>
          <a:prstGeom prst="rect">
            <a:avLst/>
          </a:prstGeom>
          <a:noFill/>
        </p:spPr>
        <p:txBody>
          <a:bodyPr wrap="square" rtlCol="0">
            <a:spAutoFit/>
          </a:bodyPr>
          <a:lstStyle/>
          <a:p>
            <a:pPr algn="just"/>
            <a:r>
              <a:rPr lang="en-US" b="1" smtClean="0">
                <a:latin typeface="Arial" pitchFamily="34" charset="0"/>
                <a:cs typeface="Arial" pitchFamily="34" charset="0"/>
              </a:rPr>
              <a:t>⇒Tam </a:t>
            </a:r>
            <a:r>
              <a:rPr lang="en-US" b="1">
                <a:latin typeface="Arial" pitchFamily="34" charset="0"/>
                <a:cs typeface="Arial" pitchFamily="34" charset="0"/>
              </a:rPr>
              <a:t>giác ABC là hình chiếu của tam giác SBC</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21" name="TextBox 20"/>
          <p:cNvSpPr txBox="1"/>
          <p:nvPr/>
        </p:nvSpPr>
        <p:spPr>
          <a:xfrm>
            <a:off x="530223" y="5180372"/>
            <a:ext cx="7027783" cy="461665"/>
          </a:xfrm>
          <a:prstGeom prst="rect">
            <a:avLst/>
          </a:prstGeom>
          <a:noFill/>
        </p:spPr>
        <p:txBody>
          <a:bodyPr wrap="square" rtlCol="0">
            <a:spAutoFit/>
          </a:bodyPr>
          <a:lstStyle/>
          <a:p>
            <a:pPr algn="just"/>
            <a:r>
              <a:rPr lang="en-US" b="1">
                <a:latin typeface="Arial" pitchFamily="34" charset="0"/>
                <a:cs typeface="Arial" pitchFamily="34" charset="0"/>
              </a:rPr>
              <a:t>c)  B là hình chiếu của C trên (SAB</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22" name="TextBox 21"/>
          <p:cNvSpPr txBox="1"/>
          <p:nvPr/>
        </p:nvSpPr>
        <p:spPr>
          <a:xfrm>
            <a:off x="911224" y="5639660"/>
            <a:ext cx="6646781" cy="461665"/>
          </a:xfrm>
          <a:prstGeom prst="rect">
            <a:avLst/>
          </a:prstGeom>
          <a:noFill/>
        </p:spPr>
        <p:txBody>
          <a:bodyPr wrap="square" rtlCol="0">
            <a:spAutoFit/>
          </a:bodyPr>
          <a:lstStyle/>
          <a:p>
            <a:pPr algn="just"/>
            <a:r>
              <a:rPr lang="en-US" b="1">
                <a:latin typeface="Arial" pitchFamily="34" charset="0"/>
                <a:cs typeface="Arial" pitchFamily="34" charset="0"/>
              </a:rPr>
              <a:t>S, B là hình chiếu của chính nó trên (SAB</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23" name="TextBox 22"/>
          <p:cNvSpPr txBox="1"/>
          <p:nvPr/>
        </p:nvSpPr>
        <p:spPr>
          <a:xfrm>
            <a:off x="911223" y="6101325"/>
            <a:ext cx="8307389" cy="461665"/>
          </a:xfrm>
          <a:prstGeom prst="rect">
            <a:avLst/>
          </a:prstGeom>
          <a:noFill/>
        </p:spPr>
        <p:txBody>
          <a:bodyPr wrap="square" rtlCol="0">
            <a:spAutoFit/>
          </a:bodyPr>
          <a:lstStyle/>
          <a:p>
            <a:pPr algn="just"/>
            <a:r>
              <a:rPr lang="en-US" b="1" smtClean="0">
                <a:latin typeface="Arial" pitchFamily="34" charset="0"/>
                <a:cs typeface="Arial" pitchFamily="34" charset="0"/>
              </a:rPr>
              <a:t>⇒ SB </a:t>
            </a:r>
            <a:r>
              <a:rPr lang="en-US" b="1">
                <a:latin typeface="Arial" pitchFamily="34" charset="0"/>
                <a:cs typeface="Arial" pitchFamily="34" charset="0"/>
              </a:rPr>
              <a:t>là hình chiếu của tam giác SBC trên (SAB</a:t>
            </a:r>
            <a:r>
              <a:rPr lang="en-US" b="1" smtClean="0">
                <a:latin typeface="Arial" pitchFamily="34" charset="0"/>
                <a:cs typeface="Arial" pitchFamily="34" charset="0"/>
              </a:rPr>
              <a:t>)</a:t>
            </a:r>
            <a:endParaRPr lang="en-US" b="1">
              <a:latin typeface="Arial" pitchFamily="34" charset="0"/>
              <a:cs typeface="Arial" pitchFamily="34" charset="0"/>
            </a:endParaRPr>
          </a:p>
        </p:txBody>
      </p:sp>
    </p:spTree>
    <p:extLst>
      <p:ext uri="{BB962C8B-B14F-4D97-AF65-F5344CB8AC3E}">
        <p14:creationId xmlns:p14="http://schemas.microsoft.com/office/powerpoint/2010/main" val="180906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ipe(left)">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4"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13182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1" y="228600"/>
                <a:ext cx="9753601" cy="2084203"/>
              </a:xfrm>
              <a:prstGeom prst="rect">
                <a:avLst/>
              </a:prstGeom>
              <a:noFill/>
            </p:spPr>
            <p:txBody>
              <a:bodyPr wrap="square" lIns="121899" tIns="60949" rIns="121899" bIns="60949" rtlCol="0">
                <a:spAutoFit/>
              </a:bodyPr>
              <a:lstStyle/>
              <a:p>
                <a:r>
                  <a:rPr lang="vi-VN" sz="2500" b="1" smtClean="0">
                    <a:latin typeface="Arial" pitchFamily="34" charset="0"/>
                    <a:cs typeface="Arial" pitchFamily="34" charset="0"/>
                  </a:rPr>
                  <a:t>Cho hình chóp S.ABCD có đáy là hình vuông ABCD cạnh </a:t>
                </a:r>
                <a:r>
                  <a:rPr lang="vi-VN" sz="2500" b="1">
                    <a:latin typeface="Arial" pitchFamily="34" charset="0"/>
                    <a:cs typeface="Arial" pitchFamily="34" charset="0"/>
                  </a:rPr>
                  <a:t>a</a:t>
                </a:r>
                <a:r>
                  <a:rPr lang="vi-VN" sz="2500" b="1" smtClean="0">
                    <a:latin typeface="Arial" pitchFamily="34" charset="0"/>
                    <a:cs typeface="Arial" pitchFamily="34" charset="0"/>
                  </a:rPr>
                  <a:t>,</a:t>
                </a:r>
                <a:r>
                  <a:rPr lang="en-US" sz="2500" b="1" smtClean="0">
                    <a:latin typeface="Arial" pitchFamily="34" charset="0"/>
                    <a:cs typeface="Arial" pitchFamily="34" charset="0"/>
                  </a:rPr>
                  <a:t> </a:t>
                </a:r>
                <a:br>
                  <a:rPr lang="en-US" sz="2500" b="1" smtClean="0">
                    <a:latin typeface="Arial" pitchFamily="34" charset="0"/>
                    <a:cs typeface="Arial" pitchFamily="34" charset="0"/>
                  </a:rPr>
                </a:br>
                <a:r>
                  <a:rPr lang="en-US" sz="2500" b="1" smtClean="0">
                    <a:latin typeface="Arial" pitchFamily="34" charset="0"/>
                    <a:cs typeface="Arial" pitchFamily="34" charset="0"/>
                  </a:rPr>
                  <a:t>  SA </a:t>
                </a:r>
                <a14:m>
                  <m:oMath xmlns:m="http://schemas.openxmlformats.org/officeDocument/2006/math">
                    <m:r>
                      <a:rPr lang="en-US" sz="2500" b="1" i="1" smtClean="0">
                        <a:latin typeface="Cambria Math"/>
                        <a:ea typeface="Cambria Math"/>
                        <a:cs typeface="Arial" pitchFamily="34" charset="0"/>
                      </a:rPr>
                      <m:t>⊥</m:t>
                    </m:r>
                  </m:oMath>
                </a14:m>
                <a:r>
                  <a:rPr lang="en-US" sz="2500" b="1" smtClean="0">
                    <a:latin typeface="Arial" pitchFamily="34" charset="0"/>
                    <a:cs typeface="Arial" pitchFamily="34" charset="0"/>
                  </a:rPr>
                  <a:t> (ABCD)</a:t>
                </a:r>
                <a:r>
                  <a:rPr lang="vi-VN" sz="2500" b="1" smtClean="0">
                    <a:latin typeface="Arial" pitchFamily="34" charset="0"/>
                    <a:cs typeface="Arial" pitchFamily="34" charset="0"/>
                  </a:rPr>
                  <a:t> </a:t>
                </a:r>
                <a:r>
                  <a:rPr lang="en-US" sz="2500" b="1" smtClean="0">
                    <a:latin typeface="Arial" pitchFamily="34" charset="0"/>
                    <a:cs typeface="Arial" pitchFamily="34" charset="0"/>
                  </a:rPr>
                  <a:t>và SA = a</a:t>
                </a:r>
                <a14:m>
                  <m:oMath xmlns:m="http://schemas.openxmlformats.org/officeDocument/2006/math">
                    <m:rad>
                      <m:radPr>
                        <m:degHide m:val="on"/>
                        <m:ctrlPr>
                          <a:rPr lang="en-US" sz="2500" b="1" i="1" smtClean="0">
                            <a:latin typeface="Cambria Math"/>
                            <a:cs typeface="Arial" pitchFamily="34" charset="0"/>
                          </a:rPr>
                        </m:ctrlPr>
                      </m:radPr>
                      <m:deg/>
                      <m:e>
                        <m:r>
                          <a:rPr lang="en-US" sz="2500" b="1" i="1" smtClean="0">
                            <a:latin typeface="Cambria Math"/>
                            <a:cs typeface="Arial" pitchFamily="34" charset="0"/>
                          </a:rPr>
                          <m:t>𝟐</m:t>
                        </m:r>
                      </m:e>
                    </m:rad>
                  </m:oMath>
                </a14:m>
                <a:r>
                  <a:rPr lang="en-US" sz="2500" b="1" smtClean="0">
                    <a:latin typeface="Arial" pitchFamily="34" charset="0"/>
                    <a:cs typeface="Arial" pitchFamily="34" charset="0"/>
                  </a:rPr>
                  <a:t> </a:t>
                </a:r>
              </a:p>
              <a:p>
                <a:pPr marL="457200" indent="-457200">
                  <a:buAutoNum type="alphaLcParenR"/>
                </a:pPr>
                <a:r>
                  <a:rPr lang="vi-VN" sz="2500" b="1" smtClean="0">
                    <a:latin typeface="Arial" pitchFamily="34" charset="0"/>
                    <a:cs typeface="Arial" pitchFamily="34" charset="0"/>
                  </a:rPr>
                  <a:t>Tính </a:t>
                </a:r>
                <a:r>
                  <a:rPr lang="vi-VN" sz="2500" b="1">
                    <a:latin typeface="Arial" pitchFamily="34" charset="0"/>
                    <a:cs typeface="Arial" pitchFamily="34" charset="0"/>
                  </a:rPr>
                  <a:t>góc giữa SC và mặt phẳng (ABCD</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Tính góc giữa BD và mặt phẳng (SAC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Tìm hình chiếu của SB trên mặt phẳng (SAC</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1" y="228600"/>
                <a:ext cx="9753601" cy="2084203"/>
              </a:xfrm>
              <a:prstGeom prst="rect">
                <a:avLst/>
              </a:prstGeom>
              <a:blipFill rotWithShape="1">
                <a:blip r:embed="rId4"/>
                <a:stretch>
                  <a:fillRect l="-688" t="-1466" b="-557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820446"/>
            <a:ext cx="7027783" cy="1200329"/>
          </a:xfrm>
          <a:prstGeom prst="rect">
            <a:avLst/>
          </a:prstGeom>
          <a:noFill/>
        </p:spPr>
        <p:txBody>
          <a:bodyPr wrap="square" rtlCol="0">
            <a:spAutoFit/>
          </a:bodyPr>
          <a:lstStyle/>
          <a:p>
            <a:pPr algn="just"/>
            <a:r>
              <a:rPr lang="en-US" b="1">
                <a:latin typeface="Arial" pitchFamily="34" charset="0"/>
                <a:cs typeface="Arial" pitchFamily="34" charset="0"/>
              </a:rPr>
              <a:t>a) A là hình chiếu của S trên (ABCD), C là hình chiếu của C trên (ABCD) </a:t>
            </a:r>
            <a:r>
              <a:rPr lang="en-US" b="1" smtClean="0">
                <a:latin typeface="Arial" pitchFamily="34" charset="0"/>
                <a:cs typeface="Arial" pitchFamily="34" charset="0"/>
              </a:rPr>
              <a:t>⇒ AC </a:t>
            </a:r>
            <a:r>
              <a:rPr lang="en-US" b="1">
                <a:latin typeface="Arial" pitchFamily="34" charset="0"/>
                <a:cs typeface="Arial" pitchFamily="34" charset="0"/>
              </a:rPr>
              <a:t>là hình chiếu của SC trên (ABCD</a:t>
            </a:r>
            <a:r>
              <a:rPr lang="en-US" b="1" smtClean="0">
                <a:latin typeface="Arial" pitchFamily="34" charset="0"/>
                <a:cs typeface="Arial" pitchFamily="34" charset="0"/>
              </a:rPr>
              <a:t>)</a:t>
            </a:r>
            <a:endParaRPr lang="en-US" b="1">
              <a:latin typeface="Arial" pitchFamily="34" charset="0"/>
              <a:cs typeface="Arial" pitchFamily="34" charset="0"/>
            </a:endParaRPr>
          </a:p>
        </p:txBody>
      </p:sp>
      <p:pic>
        <p:nvPicPr>
          <p:cNvPr id="604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8012" y="2371725"/>
            <a:ext cx="34575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31811" y="4015400"/>
            <a:ext cx="7027783" cy="461665"/>
          </a:xfrm>
          <a:prstGeom prst="rect">
            <a:avLst/>
          </a:prstGeom>
          <a:noFill/>
        </p:spPr>
        <p:txBody>
          <a:bodyPr wrap="square" rtlCol="0">
            <a:spAutoFit/>
          </a:bodyPr>
          <a:lstStyle/>
          <a:p>
            <a:pPr algn="just"/>
            <a:r>
              <a:rPr lang="en-US" b="1">
                <a:latin typeface="Arial" pitchFamily="34" charset="0"/>
                <a:cs typeface="Arial" pitchFamily="34" charset="0"/>
              </a:rPr>
              <a:t>Xét tam giác ABC vuông tại B </a:t>
            </a:r>
            <a:r>
              <a:rPr lang="en-US"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4725458"/>
              </p:ext>
            </p:extLst>
          </p:nvPr>
        </p:nvGraphicFramePr>
        <p:xfrm>
          <a:off x="1477192" y="4474845"/>
          <a:ext cx="3240516" cy="461010"/>
        </p:xfrm>
        <a:graphic>
          <a:graphicData uri="http://schemas.openxmlformats.org/presentationml/2006/ole">
            <mc:AlternateContent xmlns:mc="http://schemas.openxmlformats.org/markup-compatibility/2006">
              <mc:Choice xmlns:v="urn:schemas-microsoft-com:vml" Requires="v">
                <p:oleObj spid="_x0000_s60474" name="Equation" r:id="rId8" imgW="1511280" imgH="215640" progId="Equation.DSMT4">
                  <p:embed/>
                </p:oleObj>
              </mc:Choice>
              <mc:Fallback>
                <p:oleObj name="Equation" r:id="rId8" imgW="1511280" imgH="215640" progId="Equation.DSMT4">
                  <p:embed/>
                  <p:pic>
                    <p:nvPicPr>
                      <p:cNvPr id="0" name="Object 4"/>
                      <p:cNvPicPr>
                        <a:picLocks noChangeAspect="1" noChangeArrowheads="1"/>
                      </p:cNvPicPr>
                      <p:nvPr/>
                    </p:nvPicPr>
                    <p:blipFill>
                      <a:blip r:embed="rId9"/>
                      <a:srcRect/>
                      <a:stretch>
                        <a:fillRect/>
                      </a:stretch>
                    </p:blipFill>
                    <p:spPr bwMode="auto">
                      <a:xfrm>
                        <a:off x="1477192" y="4474845"/>
                        <a:ext cx="3240516" cy="46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337428818"/>
              </p:ext>
            </p:extLst>
          </p:nvPr>
        </p:nvGraphicFramePr>
        <p:xfrm>
          <a:off x="5039500" y="4399757"/>
          <a:ext cx="1852772" cy="515143"/>
        </p:xfrm>
        <a:graphic>
          <a:graphicData uri="http://schemas.openxmlformats.org/presentationml/2006/ole">
            <mc:AlternateContent xmlns:mc="http://schemas.openxmlformats.org/markup-compatibility/2006">
              <mc:Choice xmlns:v="urn:schemas-microsoft-com:vml" Requires="v">
                <p:oleObj spid="_x0000_s60475" name="Equation" r:id="rId10" imgW="863280" imgH="241200" progId="Equation.DSMT4">
                  <p:embed/>
                </p:oleObj>
              </mc:Choice>
              <mc:Fallback>
                <p:oleObj name="Equation" r:id="rId10" imgW="863280" imgH="241200" progId="Equation.DSMT4">
                  <p:embed/>
                  <p:pic>
                    <p:nvPicPr>
                      <p:cNvPr id="0" name=""/>
                      <p:cNvPicPr>
                        <a:picLocks noChangeAspect="1" noChangeArrowheads="1"/>
                      </p:cNvPicPr>
                      <p:nvPr/>
                    </p:nvPicPr>
                    <p:blipFill>
                      <a:blip r:embed="rId11"/>
                      <a:srcRect/>
                      <a:stretch>
                        <a:fillRect/>
                      </a:stretch>
                    </p:blipFill>
                    <p:spPr bwMode="auto">
                      <a:xfrm>
                        <a:off x="5039500" y="4399757"/>
                        <a:ext cx="1852772" cy="5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531810" y="4953000"/>
            <a:ext cx="7027783" cy="461665"/>
          </a:xfrm>
          <a:prstGeom prst="rect">
            <a:avLst/>
          </a:prstGeom>
          <a:noFill/>
        </p:spPr>
        <p:txBody>
          <a:bodyPr wrap="square" rtlCol="0">
            <a:spAutoFit/>
          </a:bodyPr>
          <a:lstStyle/>
          <a:p>
            <a:pPr algn="just"/>
            <a:r>
              <a:rPr lang="en-US" b="1">
                <a:latin typeface="Arial" pitchFamily="34" charset="0"/>
                <a:cs typeface="Arial" pitchFamily="34" charset="0"/>
              </a:rPr>
              <a:t>Xét tam giác </a:t>
            </a:r>
            <a:r>
              <a:rPr lang="en-US" b="1" smtClean="0">
                <a:latin typeface="Arial" pitchFamily="34" charset="0"/>
                <a:cs typeface="Arial" pitchFamily="34" charset="0"/>
              </a:rPr>
              <a:t>SAC </a:t>
            </a:r>
            <a:r>
              <a:rPr lang="en-US" b="1">
                <a:latin typeface="Arial" pitchFamily="34" charset="0"/>
                <a:cs typeface="Arial" pitchFamily="34" charset="0"/>
              </a:rPr>
              <a:t>vuông tại </a:t>
            </a:r>
            <a:r>
              <a:rPr lang="en-US" b="1" smtClean="0">
                <a:latin typeface="Arial" pitchFamily="34" charset="0"/>
                <a:cs typeface="Arial" pitchFamily="34" charset="0"/>
              </a:rPr>
              <a:t>A có :</a:t>
            </a:r>
            <a:endParaRPr lang="en-US"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513103231"/>
              </p:ext>
            </p:extLst>
          </p:nvPr>
        </p:nvGraphicFramePr>
        <p:xfrm>
          <a:off x="1487486" y="5376565"/>
          <a:ext cx="3071813" cy="936625"/>
        </p:xfrm>
        <a:graphic>
          <a:graphicData uri="http://schemas.openxmlformats.org/presentationml/2006/ole">
            <mc:AlternateContent xmlns:mc="http://schemas.openxmlformats.org/markup-compatibility/2006">
              <mc:Choice xmlns:v="urn:schemas-microsoft-com:vml" Requires="v">
                <p:oleObj spid="_x0000_s60476" name="Equation" r:id="rId12" imgW="1574640" imgH="482400" progId="Equation.DSMT4">
                  <p:embed/>
                </p:oleObj>
              </mc:Choice>
              <mc:Fallback>
                <p:oleObj name="Equation" r:id="rId12" imgW="1574640" imgH="482400" progId="Equation.DSMT4">
                  <p:embed/>
                  <p:pic>
                    <p:nvPicPr>
                      <p:cNvPr id="0" name=""/>
                      <p:cNvPicPr>
                        <a:picLocks noChangeAspect="1" noChangeArrowheads="1"/>
                      </p:cNvPicPr>
                      <p:nvPr/>
                    </p:nvPicPr>
                    <p:blipFill>
                      <a:blip r:embed="rId13"/>
                      <a:srcRect/>
                      <a:stretch>
                        <a:fillRect/>
                      </a:stretch>
                    </p:blipFill>
                    <p:spPr bwMode="auto">
                      <a:xfrm>
                        <a:off x="1487486" y="5376565"/>
                        <a:ext cx="30718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103860065"/>
              </p:ext>
            </p:extLst>
          </p:nvPr>
        </p:nvGraphicFramePr>
        <p:xfrm>
          <a:off x="4877434" y="5539185"/>
          <a:ext cx="1826578" cy="515143"/>
        </p:xfrm>
        <a:graphic>
          <a:graphicData uri="http://schemas.openxmlformats.org/presentationml/2006/ole">
            <mc:AlternateContent xmlns:mc="http://schemas.openxmlformats.org/markup-compatibility/2006">
              <mc:Choice xmlns:v="urn:schemas-microsoft-com:vml" Requires="v">
                <p:oleObj spid="_x0000_s60477" name="Equation" r:id="rId14" imgW="850680" imgH="241200" progId="Equation.DSMT4">
                  <p:embed/>
                </p:oleObj>
              </mc:Choice>
              <mc:Fallback>
                <p:oleObj name="Equation" r:id="rId14" imgW="850680" imgH="241200" progId="Equation.DSMT4">
                  <p:embed/>
                  <p:pic>
                    <p:nvPicPr>
                      <p:cNvPr id="0" name=""/>
                      <p:cNvPicPr>
                        <a:picLocks noChangeAspect="1" noChangeArrowheads="1"/>
                      </p:cNvPicPr>
                      <p:nvPr/>
                    </p:nvPicPr>
                    <p:blipFill>
                      <a:blip r:embed="rId15"/>
                      <a:srcRect/>
                      <a:stretch>
                        <a:fillRect/>
                      </a:stretch>
                    </p:blipFill>
                    <p:spPr bwMode="auto">
                      <a:xfrm>
                        <a:off x="4877434" y="5539185"/>
                        <a:ext cx="1826578" cy="5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2055812" y="6320135"/>
            <a:ext cx="3803788"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r>
              <a:rPr lang="en-US" b="1" smtClean="0">
                <a:solidFill>
                  <a:srgbClr val="C00000"/>
                </a:solidFill>
                <a:latin typeface="Arial" pitchFamily="34" charset="0"/>
                <a:cs typeface="Arial" pitchFamily="34" charset="0"/>
              </a:rPr>
              <a:t>(SC, (ABCD)) = 45</a:t>
            </a:r>
            <a:r>
              <a:rPr lang="en-US" b="1" baseline="30000" smtClean="0">
                <a:solidFill>
                  <a:srgbClr val="C00000"/>
                </a:solidFill>
                <a:latin typeface="Arial" pitchFamily="34" charset="0"/>
                <a:cs typeface="Arial" pitchFamily="34" charset="0"/>
              </a:rPr>
              <a:t>0</a:t>
            </a:r>
            <a:endParaRPr lang="en-US"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31647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wipe(left)">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26"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800457"/>
            <a:ext cx="7239000" cy="2399944"/>
            <a:chOff x="282575" y="840611"/>
            <a:chExt cx="7239000" cy="2399944"/>
          </a:xfrm>
        </p:grpSpPr>
        <p:sp>
          <p:nvSpPr>
            <p:cNvPr id="3" name="Rounded Rectangle 2"/>
            <p:cNvSpPr/>
            <p:nvPr/>
          </p:nvSpPr>
          <p:spPr>
            <a:xfrm>
              <a:off x="282575" y="840611"/>
              <a:ext cx="7239000" cy="2399944"/>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60375" y="995273"/>
              <a:ext cx="6603999" cy="209288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600" b="1" smtClean="0">
                  <a:solidFill>
                    <a:schemeClr val="bg1"/>
                  </a:solidFill>
                  <a:latin typeface="Arial" pitchFamily="34" charset="0"/>
                  <a:cs typeface="Arial" pitchFamily="34" charset="0"/>
                </a:rPr>
                <a:t>Vào khoảng thời gian giữa mùa hè, ở phía bắc của vòng Bắc Cực (như một số vùng phía bắc của Na Uy , Phần Lan, Nga …) Mặt trời có thể được nhìn thấy trong suốt 24 giờ của ngày. </a:t>
              </a:r>
              <a:endParaRPr lang="vi-VN" sz="2600" b="1">
                <a:solidFill>
                  <a:schemeClr val="bg1"/>
                </a:solidFill>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836612" y="4191000"/>
            <a:ext cx="7368961" cy="1842164"/>
            <a:chOff x="1517435" y="4512859"/>
            <a:chExt cx="7368961" cy="1842164"/>
          </a:xfrm>
        </p:grpSpPr>
        <p:sp>
          <p:nvSpPr>
            <p:cNvPr id="20" name="AutoShape 26"/>
            <p:cNvSpPr>
              <a:spLocks noChangeArrowheads="1"/>
            </p:cNvSpPr>
            <p:nvPr/>
          </p:nvSpPr>
          <p:spPr bwMode="auto">
            <a:xfrm>
              <a:off x="1517435" y="4512859"/>
              <a:ext cx="6535739" cy="1569777"/>
            </a:xfrm>
            <a:prstGeom prst="cloudCallout">
              <a:avLst>
                <a:gd name="adj1" fmla="val 15297"/>
                <a:gd name="adj2" fmla="val 12005"/>
              </a:avLst>
            </a:prstGeom>
            <a:solidFill>
              <a:schemeClr val="accent2">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033374" y="4817659"/>
              <a:ext cx="5582733" cy="892552"/>
            </a:xfrm>
            <a:prstGeom prst="rect">
              <a:avLst/>
            </a:prstGeom>
            <a:noFill/>
          </p:spPr>
          <p:txBody>
            <a:bodyPr wrap="square" rtlCol="0">
              <a:spAutoFit/>
            </a:bodyPr>
            <a:lstStyle/>
            <a:p>
              <a:pPr algn="ctr"/>
              <a:r>
                <a:rPr lang="en-US" sz="2600" b="1" smtClean="0">
                  <a:solidFill>
                    <a:schemeClr val="tx2">
                      <a:lumMod val="75000"/>
                    </a:schemeClr>
                  </a:solidFill>
                  <a:latin typeface="Arial" pitchFamily="34" charset="0"/>
                  <a:cs typeface="Arial" pitchFamily="34" charset="0"/>
                </a:rPr>
                <a:t>Hình học giải thích hiện tượng này như thế nào ?</a:t>
              </a:r>
              <a:endParaRPr lang="vi-VN" sz="26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32435" y="4518546"/>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7568318" y="800456"/>
            <a:ext cx="4572000" cy="3317320"/>
            <a:chOff x="7568318" y="800456"/>
            <a:chExt cx="4572000" cy="3317320"/>
          </a:xfrm>
        </p:grpSpPr>
        <p:sp>
          <p:nvSpPr>
            <p:cNvPr id="14" name="TextBox 13"/>
            <p:cNvSpPr txBox="1"/>
            <p:nvPr/>
          </p:nvSpPr>
          <p:spPr>
            <a:xfrm>
              <a:off x="7568318" y="3809999"/>
              <a:ext cx="4572000" cy="307777"/>
            </a:xfrm>
            <a:prstGeom prst="rect">
              <a:avLst/>
            </a:prstGeom>
            <a:noFill/>
          </p:spPr>
          <p:txBody>
            <a:bodyPr wrap="square" rtlCol="0">
              <a:spAutoFit/>
            </a:bodyPr>
            <a:lstStyle/>
            <a:p>
              <a:pPr algn="just"/>
              <a:r>
                <a:rPr lang="en-US" sz="1400" b="1" smtClean="0">
                  <a:solidFill>
                    <a:srgbClr val="C00000"/>
                  </a:solidFill>
                  <a:latin typeface="Arial" pitchFamily="34" charset="0"/>
                  <a:cs typeface="Arial" pitchFamily="34" charset="0"/>
                </a:rPr>
                <a:t>( H 7.32 </a:t>
              </a:r>
              <a:r>
                <a:rPr lang="en-US" sz="1400" b="1" smtClean="0">
                  <a:latin typeface="Arial" pitchFamily="34" charset="0"/>
                  <a:cs typeface="Arial" pitchFamily="34" charset="0"/>
                </a:rPr>
                <a:t>– M</a:t>
              </a:r>
              <a:r>
                <a:rPr lang="vi-VN" sz="1400" b="1" smtClean="0">
                  <a:latin typeface="Arial" pitchFamily="34" charset="0"/>
                  <a:cs typeface="Arial" pitchFamily="34" charset="0"/>
                </a:rPr>
                <a:t>ặt </a:t>
              </a:r>
              <a:r>
                <a:rPr lang="vi-VN" sz="1400" b="1">
                  <a:latin typeface="Arial" pitchFamily="34" charset="0"/>
                  <a:cs typeface="Arial" pitchFamily="34" charset="0"/>
                </a:rPr>
                <a:t>trời lúc nữa đêm ở Nordkapp - Na uy</a:t>
              </a:r>
              <a:r>
                <a:rPr lang="en-US" sz="1400" b="1" smtClean="0">
                  <a:latin typeface="Arial" pitchFamily="34" charset="0"/>
                  <a:cs typeface="Arial" pitchFamily="34" charset="0"/>
                </a:rPr>
                <a:t>)</a:t>
              </a:r>
              <a:endParaRPr lang="en-US" sz="1400" b="1">
                <a:latin typeface="Arial" pitchFamily="34" charset="0"/>
                <a:cs typeface="Arial" pitchFamily="34" charset="0"/>
              </a:endParaRPr>
            </a:p>
          </p:txBody>
        </p:sp>
        <p:pic>
          <p:nvPicPr>
            <p:cNvPr id="583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485" y="800456"/>
              <a:ext cx="4183666" cy="287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13182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1" y="228600"/>
                <a:ext cx="9753601" cy="2084203"/>
              </a:xfrm>
              <a:prstGeom prst="rect">
                <a:avLst/>
              </a:prstGeom>
              <a:noFill/>
            </p:spPr>
            <p:txBody>
              <a:bodyPr wrap="square" lIns="121899" tIns="60949" rIns="121899" bIns="60949" rtlCol="0">
                <a:spAutoFit/>
              </a:bodyPr>
              <a:lstStyle/>
              <a:p>
                <a:r>
                  <a:rPr lang="vi-VN" sz="2500" b="1" smtClean="0">
                    <a:latin typeface="Arial" pitchFamily="34" charset="0"/>
                    <a:cs typeface="Arial" pitchFamily="34" charset="0"/>
                  </a:rPr>
                  <a:t>Cho hình chóp S.ABCD có đáy là hình vuông ABCD cạnh </a:t>
                </a:r>
                <a:r>
                  <a:rPr lang="vi-VN" sz="2500" b="1">
                    <a:latin typeface="Arial" pitchFamily="34" charset="0"/>
                    <a:cs typeface="Arial" pitchFamily="34" charset="0"/>
                  </a:rPr>
                  <a:t>a</a:t>
                </a:r>
                <a:r>
                  <a:rPr lang="vi-VN" sz="2500" b="1" smtClean="0">
                    <a:latin typeface="Arial" pitchFamily="34" charset="0"/>
                    <a:cs typeface="Arial" pitchFamily="34" charset="0"/>
                  </a:rPr>
                  <a:t>,</a:t>
                </a:r>
                <a:r>
                  <a:rPr lang="en-US" sz="2500" b="1" smtClean="0">
                    <a:latin typeface="Arial" pitchFamily="34" charset="0"/>
                    <a:cs typeface="Arial" pitchFamily="34" charset="0"/>
                  </a:rPr>
                  <a:t> </a:t>
                </a:r>
                <a:br>
                  <a:rPr lang="en-US" sz="2500" b="1" smtClean="0">
                    <a:latin typeface="Arial" pitchFamily="34" charset="0"/>
                    <a:cs typeface="Arial" pitchFamily="34" charset="0"/>
                  </a:rPr>
                </a:br>
                <a:r>
                  <a:rPr lang="en-US" sz="2500" b="1" smtClean="0">
                    <a:latin typeface="Arial" pitchFamily="34" charset="0"/>
                    <a:cs typeface="Arial" pitchFamily="34" charset="0"/>
                  </a:rPr>
                  <a:t>  SA </a:t>
                </a:r>
                <a14:m>
                  <m:oMath xmlns:m="http://schemas.openxmlformats.org/officeDocument/2006/math">
                    <m:r>
                      <a:rPr lang="en-US" sz="2500" b="1" i="1" smtClean="0">
                        <a:latin typeface="Cambria Math"/>
                        <a:ea typeface="Cambria Math"/>
                        <a:cs typeface="Arial" pitchFamily="34" charset="0"/>
                      </a:rPr>
                      <m:t>⊥</m:t>
                    </m:r>
                  </m:oMath>
                </a14:m>
                <a:r>
                  <a:rPr lang="en-US" sz="2500" b="1" smtClean="0">
                    <a:latin typeface="Arial" pitchFamily="34" charset="0"/>
                    <a:cs typeface="Arial" pitchFamily="34" charset="0"/>
                  </a:rPr>
                  <a:t> (ABCD)</a:t>
                </a:r>
                <a:r>
                  <a:rPr lang="vi-VN" sz="2500" b="1" smtClean="0">
                    <a:latin typeface="Arial" pitchFamily="34" charset="0"/>
                    <a:cs typeface="Arial" pitchFamily="34" charset="0"/>
                  </a:rPr>
                  <a:t> </a:t>
                </a:r>
                <a:r>
                  <a:rPr lang="en-US" sz="2500" b="1" smtClean="0">
                    <a:latin typeface="Arial" pitchFamily="34" charset="0"/>
                    <a:cs typeface="Arial" pitchFamily="34" charset="0"/>
                  </a:rPr>
                  <a:t>và SA = a</a:t>
                </a:r>
                <a14:m>
                  <m:oMath xmlns:m="http://schemas.openxmlformats.org/officeDocument/2006/math">
                    <m:rad>
                      <m:radPr>
                        <m:degHide m:val="on"/>
                        <m:ctrlPr>
                          <a:rPr lang="en-US" sz="2500" b="1" i="1" smtClean="0">
                            <a:latin typeface="Cambria Math"/>
                            <a:cs typeface="Arial" pitchFamily="34" charset="0"/>
                          </a:rPr>
                        </m:ctrlPr>
                      </m:radPr>
                      <m:deg/>
                      <m:e>
                        <m:r>
                          <a:rPr lang="en-US" sz="2500" b="1" i="1" smtClean="0">
                            <a:latin typeface="Cambria Math"/>
                            <a:cs typeface="Arial" pitchFamily="34" charset="0"/>
                          </a:rPr>
                          <m:t>𝟐</m:t>
                        </m:r>
                      </m:e>
                    </m:rad>
                  </m:oMath>
                </a14:m>
                <a:r>
                  <a:rPr lang="en-US" sz="2500" b="1" smtClean="0">
                    <a:latin typeface="Arial" pitchFamily="34" charset="0"/>
                    <a:cs typeface="Arial" pitchFamily="34" charset="0"/>
                  </a:rPr>
                  <a:t> </a:t>
                </a:r>
              </a:p>
              <a:p>
                <a:pPr marL="457200" indent="-457200">
                  <a:buAutoNum type="alphaLcParenR"/>
                </a:pPr>
                <a:r>
                  <a:rPr lang="vi-VN" sz="2500" b="1" smtClean="0">
                    <a:latin typeface="Arial" pitchFamily="34" charset="0"/>
                    <a:cs typeface="Arial" pitchFamily="34" charset="0"/>
                  </a:rPr>
                  <a:t>Tính </a:t>
                </a:r>
                <a:r>
                  <a:rPr lang="vi-VN" sz="2500" b="1">
                    <a:latin typeface="Arial" pitchFamily="34" charset="0"/>
                    <a:cs typeface="Arial" pitchFamily="34" charset="0"/>
                  </a:rPr>
                  <a:t>góc giữa SC và mặt phẳng (ABCD</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Tính góc giữa BD và mặt phẳng (SAC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Tìm hình chiếu của SB trên mặt phẳng (SAC</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1" y="228600"/>
                <a:ext cx="9753601" cy="2084203"/>
              </a:xfrm>
              <a:prstGeom prst="rect">
                <a:avLst/>
              </a:prstGeom>
              <a:blipFill rotWithShape="1">
                <a:blip r:embed="rId4"/>
                <a:stretch>
                  <a:fillRect l="-688" t="-1466" b="-557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820446"/>
            <a:ext cx="1676399"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592843906"/>
              </p:ext>
            </p:extLst>
          </p:nvPr>
        </p:nvGraphicFramePr>
        <p:xfrm>
          <a:off x="2105024" y="2604837"/>
          <a:ext cx="2236788" cy="1677987"/>
        </p:xfrm>
        <a:graphic>
          <a:graphicData uri="http://schemas.openxmlformats.org/presentationml/2006/ole">
            <mc:AlternateContent xmlns:mc="http://schemas.openxmlformats.org/markup-compatibility/2006">
              <mc:Choice xmlns:v="urn:schemas-microsoft-com:vml" Requires="v">
                <p:oleObj spid="_x0000_s61481" name="Equation" r:id="rId7" imgW="1041120" imgH="787320" progId="Equation.DSMT4">
                  <p:embed/>
                </p:oleObj>
              </mc:Choice>
              <mc:Fallback>
                <p:oleObj name="Equation" r:id="rId7" imgW="1041120" imgH="787320" progId="Equation.DSMT4">
                  <p:embed/>
                  <p:pic>
                    <p:nvPicPr>
                      <p:cNvPr id="0" name=""/>
                      <p:cNvPicPr>
                        <a:picLocks noChangeAspect="1" noChangeArrowheads="1"/>
                      </p:cNvPicPr>
                      <p:nvPr/>
                    </p:nvPicPr>
                    <p:blipFill>
                      <a:blip r:embed="rId8"/>
                      <a:srcRect/>
                      <a:stretch>
                        <a:fillRect/>
                      </a:stretch>
                    </p:blipFill>
                    <p:spPr bwMode="auto">
                      <a:xfrm>
                        <a:off x="2105024" y="2604837"/>
                        <a:ext cx="2236788"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37524455"/>
              </p:ext>
            </p:extLst>
          </p:nvPr>
        </p:nvGraphicFramePr>
        <p:xfrm>
          <a:off x="4564123" y="3066211"/>
          <a:ext cx="2127250" cy="431800"/>
        </p:xfrm>
        <a:graphic>
          <a:graphicData uri="http://schemas.openxmlformats.org/presentationml/2006/ole">
            <mc:AlternateContent xmlns:mc="http://schemas.openxmlformats.org/markup-compatibility/2006">
              <mc:Choice xmlns:v="urn:schemas-microsoft-com:vml" Requires="v">
                <p:oleObj spid="_x0000_s61482" name="Equation" r:id="rId9" imgW="990360" imgH="203040" progId="Equation.DSMT4">
                  <p:embed/>
                </p:oleObj>
              </mc:Choice>
              <mc:Fallback>
                <p:oleObj name="Equation" r:id="rId9" imgW="990360" imgH="203040" progId="Equation.DSMT4">
                  <p:embed/>
                  <p:pic>
                    <p:nvPicPr>
                      <p:cNvPr id="0" name=""/>
                      <p:cNvPicPr>
                        <a:picLocks noChangeAspect="1" noChangeArrowheads="1"/>
                      </p:cNvPicPr>
                      <p:nvPr/>
                    </p:nvPicPr>
                    <p:blipFill>
                      <a:blip r:embed="rId10"/>
                      <a:srcRect/>
                      <a:stretch>
                        <a:fillRect/>
                      </a:stretch>
                    </p:blipFill>
                    <p:spPr bwMode="auto">
                      <a:xfrm>
                        <a:off x="4564123" y="3066211"/>
                        <a:ext cx="2127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142411324"/>
              </p:ext>
            </p:extLst>
          </p:nvPr>
        </p:nvGraphicFramePr>
        <p:xfrm>
          <a:off x="4570412" y="3581400"/>
          <a:ext cx="2892425" cy="593725"/>
        </p:xfrm>
        <a:graphic>
          <a:graphicData uri="http://schemas.openxmlformats.org/presentationml/2006/ole">
            <mc:AlternateContent xmlns:mc="http://schemas.openxmlformats.org/markup-compatibility/2006">
              <mc:Choice xmlns:v="urn:schemas-microsoft-com:vml" Requires="v">
                <p:oleObj spid="_x0000_s61483" name="Equation" r:id="rId11" imgW="1346040" imgH="279360" progId="Equation.DSMT4">
                  <p:embed/>
                </p:oleObj>
              </mc:Choice>
              <mc:Fallback>
                <p:oleObj name="Equation" r:id="rId11" imgW="1346040" imgH="279360" progId="Equation.DSMT4">
                  <p:embed/>
                  <p:pic>
                    <p:nvPicPr>
                      <p:cNvPr id="0" name=""/>
                      <p:cNvPicPr>
                        <a:picLocks noChangeAspect="1" noChangeArrowheads="1"/>
                      </p:cNvPicPr>
                      <p:nvPr/>
                    </p:nvPicPr>
                    <p:blipFill>
                      <a:blip r:embed="rId12"/>
                      <a:srcRect/>
                      <a:stretch>
                        <a:fillRect/>
                      </a:stretch>
                    </p:blipFill>
                    <p:spPr bwMode="auto">
                      <a:xfrm>
                        <a:off x="4570412" y="3581400"/>
                        <a:ext cx="2892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531811" y="4325098"/>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c) Gọi O là giao điểm của AC và BD</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836612" y="4786763"/>
                <a:ext cx="6702345" cy="830997"/>
              </a:xfrm>
              <a:prstGeom prst="rect">
                <a:avLst/>
              </a:prstGeom>
              <a:noFill/>
            </p:spPr>
            <p:txBody>
              <a:bodyPr wrap="square" rtlCol="0">
                <a:spAutoFit/>
              </a:bodyPr>
              <a:lstStyle/>
              <a:p>
                <a:pPr algn="just"/>
                <a:r>
                  <a:rPr lang="en-US" b="1" smtClean="0">
                    <a:latin typeface="Arial" pitchFamily="34" charset="0"/>
                    <a:cs typeface="Arial" pitchFamily="34" charset="0"/>
                  </a:rPr>
                  <a:t>Do BD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(SAC) nên O là hình chiếu của B trên (SAC)</a:t>
                </a:r>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36612" y="4786763"/>
                <a:ext cx="6702345" cy="830997"/>
              </a:xfrm>
              <a:prstGeom prst="rect">
                <a:avLst/>
              </a:prstGeom>
              <a:blipFill rotWithShape="1">
                <a:blip r:embed="rId13"/>
                <a:stretch>
                  <a:fillRect l="-1364" t="-5109" r="-1364" b="-16058"/>
                </a:stretch>
              </a:blipFill>
            </p:spPr>
            <p:txBody>
              <a:bodyPr/>
              <a:lstStyle/>
              <a:p>
                <a:r>
                  <a:rPr lang="en-US">
                    <a:noFill/>
                  </a:rPr>
                  <a:t> </a:t>
                </a:r>
              </a:p>
            </p:txBody>
          </p:sp>
        </mc:Fallback>
      </mc:AlternateContent>
      <p:sp>
        <p:nvSpPr>
          <p:cNvPr id="23" name="TextBox 22"/>
          <p:cNvSpPr txBox="1"/>
          <p:nvPr/>
        </p:nvSpPr>
        <p:spPr>
          <a:xfrm>
            <a:off x="815974" y="5617760"/>
            <a:ext cx="6702345" cy="461665"/>
          </a:xfrm>
          <a:prstGeom prst="rect">
            <a:avLst/>
          </a:prstGeom>
          <a:noFill/>
        </p:spPr>
        <p:txBody>
          <a:bodyPr wrap="square" rtlCol="0">
            <a:spAutoFit/>
          </a:bodyPr>
          <a:lstStyle/>
          <a:p>
            <a:pPr algn="just"/>
            <a:r>
              <a:rPr lang="en-US" b="1" smtClean="0">
                <a:latin typeface="Arial" pitchFamily="34" charset="0"/>
                <a:cs typeface="Arial" pitchFamily="34" charset="0"/>
              </a:rPr>
              <a:t>S là hình chiếu của S trên (SAC) </a:t>
            </a:r>
          </a:p>
        </p:txBody>
      </p:sp>
      <p:sp>
        <p:nvSpPr>
          <p:cNvPr id="31" name="TextBox 30"/>
          <p:cNvSpPr txBox="1"/>
          <p:nvPr/>
        </p:nvSpPr>
        <p:spPr>
          <a:xfrm>
            <a:off x="815974" y="6172200"/>
            <a:ext cx="6702345" cy="461665"/>
          </a:xfrm>
          <a:prstGeom prst="rect">
            <a:avLst/>
          </a:prstGeom>
          <a:noFill/>
        </p:spPr>
        <p:txBody>
          <a:bodyPr wrap="square" rtlCol="0">
            <a:spAutoFit/>
          </a:bodyPr>
          <a:lstStyle/>
          <a:p>
            <a:pPr algn="just"/>
            <a:r>
              <a:rPr lang="en-US" b="1" smtClean="0">
                <a:latin typeface="Arial" pitchFamily="34" charset="0"/>
                <a:cs typeface="Arial" pitchFamily="34" charset="0"/>
              </a:rPr>
              <a:t>Vậy</a:t>
            </a:r>
            <a:r>
              <a:rPr lang="en-US" b="1" smtClean="0">
                <a:solidFill>
                  <a:schemeClr val="accent2">
                    <a:lumMod val="75000"/>
                  </a:schemeClr>
                </a:solidFill>
                <a:latin typeface="Arial" pitchFamily="34" charset="0"/>
                <a:cs typeface="Arial" pitchFamily="34" charset="0"/>
              </a:rPr>
              <a:t> </a:t>
            </a:r>
            <a:r>
              <a:rPr lang="en-US" b="1" smtClean="0">
                <a:solidFill>
                  <a:srgbClr val="C00000"/>
                </a:solidFill>
                <a:latin typeface="Arial" pitchFamily="34" charset="0"/>
                <a:cs typeface="Arial" pitchFamily="34" charset="0"/>
              </a:rPr>
              <a:t>SO</a:t>
            </a:r>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là hình chiếu của SB trên (SAC)</a:t>
            </a:r>
            <a:endParaRPr lang="en-US" b="1">
              <a:latin typeface="Arial" pitchFamily="34" charset="0"/>
              <a:cs typeface="Arial" pitchFamily="34" charset="0"/>
            </a:endParaRPr>
          </a:p>
        </p:txBody>
      </p:sp>
      <p:pic>
        <p:nvPicPr>
          <p:cNvPr id="61450"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0412" y="2386760"/>
            <a:ext cx="34575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802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P spid="22" grpId="0"/>
      <p:bldP spid="23"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180022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hình đóp S.ABC có SA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vi-VN" sz="2500" b="1">
                <a:latin typeface="Arial" pitchFamily="34" charset="0"/>
                <a:cs typeface="Arial" pitchFamily="34" charset="0"/>
              </a:rPr>
              <a:t>ABC), Tam giác ABC vuông tại </a:t>
            </a:r>
            <a:r>
              <a:rPr lang="vi-VN" sz="2500" b="1" smtClean="0">
                <a:latin typeface="Arial" pitchFamily="34" charset="0"/>
                <a:cs typeface="Arial" pitchFamily="34" charset="0"/>
              </a:rPr>
              <a:t>B</a:t>
            </a:r>
            <a:r>
              <a:rPr lang="en-US" sz="2500" b="1" smtClean="0">
                <a:latin typeface="Arial" pitchFamily="34" charset="0"/>
                <a:cs typeface="Arial" pitchFamily="34" charset="0"/>
              </a:rPr>
              <a:t> và</a:t>
            </a:r>
            <a:r>
              <a:rPr lang="vi-VN" sz="2500" b="1" smtClean="0">
                <a:latin typeface="Arial" pitchFamily="34" charset="0"/>
                <a:cs typeface="Arial" pitchFamily="34" charset="0"/>
              </a:rPr>
              <a:t> SA</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AB</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BC</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 </a:t>
            </a:r>
            <a:endParaRPr lang="vi-VN" sz="2500" b="1">
              <a:latin typeface="Arial" pitchFamily="34" charset="0"/>
              <a:cs typeface="Arial" pitchFamily="34" charset="0"/>
            </a:endParaRPr>
          </a:p>
          <a:p>
            <a:pPr marL="457200" indent="-457200">
              <a:buAutoNum type="alphaLcParenR"/>
            </a:pPr>
            <a:r>
              <a:rPr lang="vi-VN" sz="2500" b="1" smtClean="0">
                <a:latin typeface="Arial" pitchFamily="34" charset="0"/>
                <a:cs typeface="Arial" pitchFamily="34" charset="0"/>
              </a:rPr>
              <a:t>Xác </a:t>
            </a:r>
            <a:r>
              <a:rPr lang="vi-VN" sz="2500" b="1">
                <a:latin typeface="Arial" pitchFamily="34" charset="0"/>
                <a:cs typeface="Arial" pitchFamily="34" charset="0"/>
              </a:rPr>
              <a:t>định hình chiếu của A trên mặt phẳng (SBC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Tính góc giữa SC và mặt phẳng (ABC</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812" y="2105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1191259" y="2586335"/>
                <a:ext cx="7027783" cy="461665"/>
              </a:xfrm>
              <a:prstGeom prst="rect">
                <a:avLst/>
              </a:prstGeom>
              <a:noFill/>
            </p:spPr>
            <p:txBody>
              <a:bodyPr wrap="square" rtlCol="0">
                <a:spAutoFit/>
              </a:bodyPr>
              <a:lstStyle/>
              <a:p>
                <a:pPr algn="just"/>
                <a:r>
                  <a:rPr lang="en-US" b="1">
                    <a:latin typeface="Arial" pitchFamily="34" charset="0"/>
                    <a:cs typeface="Arial" pitchFamily="34" charset="0"/>
                  </a:rPr>
                  <a:t>a) </a:t>
                </a:r>
                <a:r>
                  <a:rPr lang="en-US" b="1" smtClean="0">
                    <a:latin typeface="Arial" pitchFamily="34" charset="0"/>
                    <a:cs typeface="Arial" pitchFamily="34" charset="0"/>
                  </a:rPr>
                  <a:t>Trong (SAB) kẻ AD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SB tại D, ta có :</a:t>
                </a:r>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191259" y="2586335"/>
                <a:ext cx="7027783" cy="461665"/>
              </a:xfrm>
              <a:prstGeom prst="rect">
                <a:avLst/>
              </a:prstGeom>
              <a:blipFill rotWithShape="1">
                <a:blip r:embed="rId6"/>
                <a:stretch>
                  <a:fillRect l="-1301" t="-9211" b="-30263"/>
                </a:stretch>
              </a:blipFill>
            </p:spPr>
            <p:txBody>
              <a:bodyPr/>
              <a:lstStyle/>
              <a:p>
                <a:r>
                  <a:rPr lang="en-US">
                    <a:noFill/>
                  </a:rPr>
                  <a:t> </a:t>
                </a:r>
              </a:p>
            </p:txBody>
          </p:sp>
        </mc:Fallback>
      </mc:AlternateContent>
      <p:sp>
        <p:nvSpPr>
          <p:cNvPr id="24" name="TextBox 23"/>
          <p:cNvSpPr txBox="1"/>
          <p:nvPr/>
        </p:nvSpPr>
        <p:spPr>
          <a:xfrm>
            <a:off x="1428829" y="4796135"/>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Vậy D là hình chiếu của A trên (SBC)</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95736173"/>
              </p:ext>
            </p:extLst>
          </p:nvPr>
        </p:nvGraphicFramePr>
        <p:xfrm>
          <a:off x="1751645" y="3048000"/>
          <a:ext cx="2232025" cy="1677987"/>
        </p:xfrm>
        <a:graphic>
          <a:graphicData uri="http://schemas.openxmlformats.org/presentationml/2006/ole">
            <mc:AlternateContent xmlns:mc="http://schemas.openxmlformats.org/markup-compatibility/2006">
              <mc:Choice xmlns:v="urn:schemas-microsoft-com:vml" Requires="v">
                <p:oleObj spid="_x0000_s62486" name="Equation" r:id="rId7" imgW="1041120" imgH="787320" progId="Equation.DSMT4">
                  <p:embed/>
                </p:oleObj>
              </mc:Choice>
              <mc:Fallback>
                <p:oleObj name="Equation" r:id="rId7" imgW="1041120" imgH="787320" progId="Equation.DSMT4">
                  <p:embed/>
                  <p:pic>
                    <p:nvPicPr>
                      <p:cNvPr id="0" name=""/>
                      <p:cNvPicPr>
                        <a:picLocks noChangeAspect="1" noChangeArrowheads="1"/>
                      </p:cNvPicPr>
                      <p:nvPr/>
                    </p:nvPicPr>
                    <p:blipFill>
                      <a:blip r:embed="rId8"/>
                      <a:srcRect/>
                      <a:stretch>
                        <a:fillRect/>
                      </a:stretch>
                    </p:blipFill>
                    <p:spPr bwMode="auto">
                      <a:xfrm>
                        <a:off x="1751645" y="3048000"/>
                        <a:ext cx="223202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24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72315" y="2088605"/>
            <a:ext cx="3530918"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3606705855"/>
              </p:ext>
            </p:extLst>
          </p:nvPr>
        </p:nvGraphicFramePr>
        <p:xfrm>
          <a:off x="4320222" y="3669552"/>
          <a:ext cx="2124075" cy="433387"/>
        </p:xfrm>
        <a:graphic>
          <a:graphicData uri="http://schemas.openxmlformats.org/presentationml/2006/ole">
            <mc:AlternateContent xmlns:mc="http://schemas.openxmlformats.org/markup-compatibility/2006">
              <mc:Choice xmlns:v="urn:schemas-microsoft-com:vml" Requires="v">
                <p:oleObj spid="_x0000_s62487" name="Equation" r:id="rId10" imgW="990360" imgH="203040" progId="Equation.DSMT4">
                  <p:embed/>
                </p:oleObj>
              </mc:Choice>
              <mc:Fallback>
                <p:oleObj name="Equation" r:id="rId10" imgW="990360" imgH="203040" progId="Equation.DSMT4">
                  <p:embed/>
                  <p:pic>
                    <p:nvPicPr>
                      <p:cNvPr id="0" name=""/>
                      <p:cNvPicPr>
                        <a:picLocks noChangeAspect="1" noChangeArrowheads="1"/>
                      </p:cNvPicPr>
                      <p:nvPr/>
                    </p:nvPicPr>
                    <p:blipFill>
                      <a:blip r:embed="rId11"/>
                      <a:srcRect/>
                      <a:stretch>
                        <a:fillRect/>
                      </a:stretch>
                    </p:blipFill>
                    <p:spPr bwMode="auto">
                      <a:xfrm>
                        <a:off x="4320222" y="3669552"/>
                        <a:ext cx="21240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82428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180022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hình đóp S.ABC có SA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vi-VN" sz="2500" b="1">
                <a:latin typeface="Arial" pitchFamily="34" charset="0"/>
                <a:cs typeface="Arial" pitchFamily="34" charset="0"/>
              </a:rPr>
              <a:t>ABC), Tam giác ABC vuông tại </a:t>
            </a:r>
            <a:r>
              <a:rPr lang="vi-VN" sz="2500" b="1" smtClean="0">
                <a:latin typeface="Arial" pitchFamily="34" charset="0"/>
                <a:cs typeface="Arial" pitchFamily="34" charset="0"/>
              </a:rPr>
              <a:t>B</a:t>
            </a:r>
            <a:r>
              <a:rPr lang="en-US" sz="2500" b="1" smtClean="0">
                <a:latin typeface="Arial" pitchFamily="34" charset="0"/>
                <a:cs typeface="Arial" pitchFamily="34" charset="0"/>
              </a:rPr>
              <a:t> và</a:t>
            </a:r>
            <a:r>
              <a:rPr lang="vi-VN" sz="2500" b="1" smtClean="0">
                <a:latin typeface="Arial" pitchFamily="34" charset="0"/>
                <a:cs typeface="Arial" pitchFamily="34" charset="0"/>
              </a:rPr>
              <a:t> SA</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AB</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BC</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 </a:t>
            </a:r>
            <a:endParaRPr lang="vi-VN" sz="2500" b="1">
              <a:latin typeface="Arial" pitchFamily="34" charset="0"/>
              <a:cs typeface="Arial" pitchFamily="34" charset="0"/>
            </a:endParaRPr>
          </a:p>
          <a:p>
            <a:pPr marL="457200" indent="-457200">
              <a:buAutoNum type="alphaLcParenR"/>
            </a:pPr>
            <a:r>
              <a:rPr lang="vi-VN" sz="2500" b="1" smtClean="0">
                <a:latin typeface="Arial" pitchFamily="34" charset="0"/>
                <a:cs typeface="Arial" pitchFamily="34" charset="0"/>
              </a:rPr>
              <a:t>Xác </a:t>
            </a:r>
            <a:r>
              <a:rPr lang="vi-VN" sz="2500" b="1">
                <a:latin typeface="Arial" pitchFamily="34" charset="0"/>
                <a:cs typeface="Arial" pitchFamily="34" charset="0"/>
              </a:rPr>
              <a:t>định hình chiếu của A trên mặt phẳng (SBC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Tính góc giữa SC và mặt phẳng (ABC</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9" name="TextBox 28"/>
          <p:cNvSpPr txBox="1"/>
          <p:nvPr/>
        </p:nvSpPr>
        <p:spPr>
          <a:xfrm>
            <a:off x="531812" y="2130181"/>
            <a:ext cx="7027783" cy="1200329"/>
          </a:xfrm>
          <a:prstGeom prst="rect">
            <a:avLst/>
          </a:prstGeom>
          <a:noFill/>
        </p:spPr>
        <p:txBody>
          <a:bodyPr wrap="square" rtlCol="0">
            <a:spAutoFit/>
          </a:bodyPr>
          <a:lstStyle/>
          <a:p>
            <a:pPr algn="just"/>
            <a:r>
              <a:rPr lang="en-US" b="1" smtClean="0">
                <a:latin typeface="Arial" pitchFamily="34" charset="0"/>
                <a:cs typeface="Arial" pitchFamily="34" charset="0"/>
              </a:rPr>
              <a:t>b) A là hình chiếu của S trên (ABC), C là hình chiếu của C trên (ABC). Vậy AC là hình chiếu của SC trên (ABC)’</a:t>
            </a:r>
            <a:endParaRPr lang="en-US" b="1">
              <a:latin typeface="Arial" pitchFamily="34" charset="0"/>
              <a:cs typeface="Arial" pitchFamily="34" charset="0"/>
            </a:endParaRPr>
          </a:p>
        </p:txBody>
      </p:sp>
      <p:sp>
        <p:nvSpPr>
          <p:cNvPr id="24" name="TextBox 23"/>
          <p:cNvSpPr txBox="1"/>
          <p:nvPr/>
        </p:nvSpPr>
        <p:spPr>
          <a:xfrm>
            <a:off x="455612" y="3874691"/>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ABC vuông tại B có :</a:t>
            </a:r>
            <a:endParaRPr lang="en-US" b="1">
              <a:latin typeface="Arial" pitchFamily="34" charset="0"/>
              <a:cs typeface="Arial" pitchFamily="34" charset="0"/>
            </a:endParaRPr>
          </a:p>
        </p:txBody>
      </p:sp>
      <p:pic>
        <p:nvPicPr>
          <p:cNvPr id="624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2315" y="2088605"/>
            <a:ext cx="3530918"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3860111759"/>
              </p:ext>
            </p:extLst>
          </p:nvPr>
        </p:nvGraphicFramePr>
        <p:xfrm>
          <a:off x="2055812" y="3268266"/>
          <a:ext cx="4465638" cy="568325"/>
        </p:xfrm>
        <a:graphic>
          <a:graphicData uri="http://schemas.openxmlformats.org/presentationml/2006/ole">
            <mc:AlternateContent xmlns:mc="http://schemas.openxmlformats.org/markup-compatibility/2006">
              <mc:Choice xmlns:v="urn:schemas-microsoft-com:vml" Requires="v">
                <p:oleObj spid="_x0000_s63537" name="Equation" r:id="rId6" imgW="2082600" imgH="266400" progId="Equation.DSMT4">
                  <p:embed/>
                </p:oleObj>
              </mc:Choice>
              <mc:Fallback>
                <p:oleObj name="Equation" r:id="rId6" imgW="2082600" imgH="266400" progId="Equation.DSMT4">
                  <p:embed/>
                  <p:pic>
                    <p:nvPicPr>
                      <p:cNvPr id="0" name=""/>
                      <p:cNvPicPr>
                        <a:picLocks noChangeAspect="1" noChangeArrowheads="1"/>
                      </p:cNvPicPr>
                      <p:nvPr/>
                    </p:nvPicPr>
                    <p:blipFill>
                      <a:blip r:embed="rId7"/>
                      <a:srcRect/>
                      <a:stretch>
                        <a:fillRect/>
                      </a:stretch>
                    </p:blipFill>
                    <p:spPr bwMode="auto">
                      <a:xfrm>
                        <a:off x="2055812" y="3268266"/>
                        <a:ext cx="44656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54475625"/>
              </p:ext>
            </p:extLst>
          </p:nvPr>
        </p:nvGraphicFramePr>
        <p:xfrm>
          <a:off x="1217612" y="4324350"/>
          <a:ext cx="3240088" cy="460375"/>
        </p:xfrm>
        <a:graphic>
          <a:graphicData uri="http://schemas.openxmlformats.org/presentationml/2006/ole">
            <mc:AlternateContent xmlns:mc="http://schemas.openxmlformats.org/markup-compatibility/2006">
              <mc:Choice xmlns:v="urn:schemas-microsoft-com:vml" Requires="v">
                <p:oleObj spid="_x0000_s63538" name="Equation" r:id="rId8" imgW="1511280" imgH="215640" progId="Equation.DSMT4">
                  <p:embed/>
                </p:oleObj>
              </mc:Choice>
              <mc:Fallback>
                <p:oleObj name="Equation" r:id="rId8" imgW="1511280" imgH="215640" progId="Equation.DSMT4">
                  <p:embed/>
                  <p:pic>
                    <p:nvPicPr>
                      <p:cNvPr id="0" name=""/>
                      <p:cNvPicPr>
                        <a:picLocks noChangeAspect="1" noChangeArrowheads="1"/>
                      </p:cNvPicPr>
                      <p:nvPr/>
                    </p:nvPicPr>
                    <p:blipFill>
                      <a:blip r:embed="rId9"/>
                      <a:srcRect/>
                      <a:stretch>
                        <a:fillRect/>
                      </a:stretch>
                    </p:blipFill>
                    <p:spPr bwMode="auto">
                      <a:xfrm>
                        <a:off x="1217612" y="4324350"/>
                        <a:ext cx="3240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40515178"/>
              </p:ext>
            </p:extLst>
          </p:nvPr>
        </p:nvGraphicFramePr>
        <p:xfrm>
          <a:off x="4722812" y="4267200"/>
          <a:ext cx="1851025" cy="515937"/>
        </p:xfrm>
        <a:graphic>
          <a:graphicData uri="http://schemas.openxmlformats.org/presentationml/2006/ole">
            <mc:AlternateContent xmlns:mc="http://schemas.openxmlformats.org/markup-compatibility/2006">
              <mc:Choice xmlns:v="urn:schemas-microsoft-com:vml" Requires="v">
                <p:oleObj spid="_x0000_s63539" name="Equation" r:id="rId10" imgW="863280" imgH="241200" progId="Equation.DSMT4">
                  <p:embed/>
                </p:oleObj>
              </mc:Choice>
              <mc:Fallback>
                <p:oleObj name="Equation" r:id="rId10" imgW="863280" imgH="241200" progId="Equation.DSMT4">
                  <p:embed/>
                  <p:pic>
                    <p:nvPicPr>
                      <p:cNvPr id="0" name=""/>
                      <p:cNvPicPr>
                        <a:picLocks noChangeAspect="1" noChangeArrowheads="1"/>
                      </p:cNvPicPr>
                      <p:nvPr/>
                    </p:nvPicPr>
                    <p:blipFill>
                      <a:blip r:embed="rId11"/>
                      <a:srcRect/>
                      <a:stretch>
                        <a:fillRect/>
                      </a:stretch>
                    </p:blipFill>
                    <p:spPr bwMode="auto">
                      <a:xfrm>
                        <a:off x="4722812" y="4267200"/>
                        <a:ext cx="18510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455611" y="48006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SAC vuông tại A có :</a:t>
            </a:r>
            <a:endParaRPr lang="en-US"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406483339"/>
              </p:ext>
            </p:extLst>
          </p:nvPr>
        </p:nvGraphicFramePr>
        <p:xfrm>
          <a:off x="558799" y="5243215"/>
          <a:ext cx="3730625" cy="1030288"/>
        </p:xfrm>
        <a:graphic>
          <a:graphicData uri="http://schemas.openxmlformats.org/presentationml/2006/ole">
            <mc:AlternateContent xmlns:mc="http://schemas.openxmlformats.org/markup-compatibility/2006">
              <mc:Choice xmlns:v="urn:schemas-microsoft-com:vml" Requires="v">
                <p:oleObj spid="_x0000_s63540" name="Equation" r:id="rId12" imgW="1739880" imgH="482400" progId="Equation.DSMT4">
                  <p:embed/>
                </p:oleObj>
              </mc:Choice>
              <mc:Fallback>
                <p:oleObj name="Equation" r:id="rId12" imgW="1739880" imgH="482400" progId="Equation.DSMT4">
                  <p:embed/>
                  <p:pic>
                    <p:nvPicPr>
                      <p:cNvPr id="0" name=""/>
                      <p:cNvPicPr>
                        <a:picLocks noChangeAspect="1" noChangeArrowheads="1"/>
                      </p:cNvPicPr>
                      <p:nvPr/>
                    </p:nvPicPr>
                    <p:blipFill>
                      <a:blip r:embed="rId13"/>
                      <a:srcRect/>
                      <a:stretch>
                        <a:fillRect/>
                      </a:stretch>
                    </p:blipFill>
                    <p:spPr bwMode="auto">
                      <a:xfrm>
                        <a:off x="558799" y="5243215"/>
                        <a:ext cx="37306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26446991"/>
              </p:ext>
            </p:extLst>
          </p:nvPr>
        </p:nvGraphicFramePr>
        <p:xfrm>
          <a:off x="4759244" y="5262265"/>
          <a:ext cx="2751138" cy="947738"/>
        </p:xfrm>
        <a:graphic>
          <a:graphicData uri="http://schemas.openxmlformats.org/presentationml/2006/ole">
            <mc:AlternateContent xmlns:mc="http://schemas.openxmlformats.org/markup-compatibility/2006">
              <mc:Choice xmlns:v="urn:schemas-microsoft-com:vml" Requires="v">
                <p:oleObj spid="_x0000_s63541" name="Equation" r:id="rId14" imgW="1282680" imgH="444240" progId="Equation.DSMT4">
                  <p:embed/>
                </p:oleObj>
              </mc:Choice>
              <mc:Fallback>
                <p:oleObj name="Equation" r:id="rId14" imgW="1282680" imgH="444240" progId="Equation.DSMT4">
                  <p:embed/>
                  <p:pic>
                    <p:nvPicPr>
                      <p:cNvPr id="0" name=""/>
                      <p:cNvPicPr>
                        <a:picLocks noChangeAspect="1" noChangeArrowheads="1"/>
                      </p:cNvPicPr>
                      <p:nvPr/>
                    </p:nvPicPr>
                    <p:blipFill>
                      <a:blip r:embed="rId15"/>
                      <a:srcRect/>
                      <a:stretch>
                        <a:fillRect/>
                      </a:stretch>
                    </p:blipFill>
                    <p:spPr bwMode="auto">
                      <a:xfrm>
                        <a:off x="4759244" y="5262265"/>
                        <a:ext cx="27511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21" name="TextBox 20"/>
              <p:cNvSpPr txBox="1"/>
              <p:nvPr/>
            </p:nvSpPr>
            <p:spPr>
              <a:xfrm>
                <a:off x="559623" y="6172200"/>
                <a:ext cx="6220589" cy="697179"/>
              </a:xfrm>
              <a:prstGeom prst="rect">
                <a:avLst/>
              </a:prstGeom>
              <a:noFill/>
            </p:spPr>
            <p:txBody>
              <a:bodyPr wrap="square" rtlCol="0">
                <a:spAutoFit/>
              </a:bodyPr>
              <a:lstStyle/>
              <a:p>
                <a:pPr algn="just"/>
                <a:r>
                  <a:rPr lang="en-US" b="1" smtClean="0">
                    <a:latin typeface="Arial" pitchFamily="34" charset="0"/>
                    <a:cs typeface="Arial" pitchFamily="34" charset="0"/>
                  </a:rPr>
                  <a:t>Vậy (SC , (ABCD)) = arctan </a:t>
                </a:r>
                <a14:m>
                  <m:oMath xmlns:m="http://schemas.openxmlformats.org/officeDocument/2006/math">
                    <m:f>
                      <m:fPr>
                        <m:ctrlPr>
                          <a:rPr lang="en-US" b="1" i="1" smtClean="0">
                            <a:solidFill>
                              <a:srgbClr val="C00000"/>
                            </a:solidFill>
                            <a:latin typeface="Cambria Math"/>
                            <a:cs typeface="Arial" pitchFamily="34" charset="0"/>
                          </a:rPr>
                        </m:ctrlPr>
                      </m:fPr>
                      <m:num>
                        <m:rad>
                          <m:radPr>
                            <m:degHide m:val="on"/>
                            <m:ctrlPr>
                              <a:rPr lang="en-US" b="1" i="1" smtClean="0">
                                <a:solidFill>
                                  <a:srgbClr val="C00000"/>
                                </a:solidFill>
                                <a:latin typeface="Cambria Math"/>
                                <a:cs typeface="Arial" pitchFamily="34" charset="0"/>
                              </a:rPr>
                            </m:ctrlPr>
                          </m:radPr>
                          <m:deg/>
                          <m:e>
                            <m:r>
                              <a:rPr lang="en-US" b="1" i="1" smtClean="0">
                                <a:solidFill>
                                  <a:srgbClr val="C00000"/>
                                </a:solidFill>
                                <a:latin typeface="Cambria Math"/>
                                <a:cs typeface="Arial" pitchFamily="34" charset="0"/>
                              </a:rPr>
                              <m:t>𝟐</m:t>
                            </m:r>
                          </m:e>
                        </m:rad>
                      </m:num>
                      <m:den>
                        <m:r>
                          <a:rPr lang="en-US" b="1" i="1" smtClean="0">
                            <a:solidFill>
                              <a:srgbClr val="C00000"/>
                            </a:solidFill>
                            <a:latin typeface="Cambria Math"/>
                            <a:cs typeface="Arial" pitchFamily="34" charset="0"/>
                          </a:rPr>
                          <m:t>𝟐</m:t>
                        </m:r>
                      </m:den>
                    </m:f>
                  </m:oMath>
                </a14:m>
                <a:endParaRPr lang="en-US" b="1">
                  <a:solidFill>
                    <a:schemeClr val="accent2">
                      <a:lumMod val="75000"/>
                    </a:schemeClr>
                  </a:solidFill>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559623" y="6172200"/>
                <a:ext cx="6220589" cy="697179"/>
              </a:xfrm>
              <a:prstGeom prst="rect">
                <a:avLst/>
              </a:prstGeom>
              <a:blipFill rotWithShape="1">
                <a:blip r:embed="rId16"/>
                <a:stretch>
                  <a:fillRect l="-1569" b="-5263"/>
                </a:stretch>
              </a:blipFill>
            </p:spPr>
            <p:txBody>
              <a:bodyPr/>
              <a:lstStyle/>
              <a:p>
                <a:r>
                  <a:rPr lang="en-US">
                    <a:noFill/>
                  </a:rPr>
                  <a:t> </a:t>
                </a:r>
              </a:p>
            </p:txBody>
          </p:sp>
        </mc:Fallback>
      </mc:AlternateContent>
    </p:spTree>
    <p:extLst>
      <p:ext uri="{BB962C8B-B14F-4D97-AF65-F5344CB8AC3E}">
        <p14:creationId xmlns:p14="http://schemas.microsoft.com/office/powerpoint/2010/main" val="3860169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15"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879147"/>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điểm S nằm ngoài mặt phẳng (P), có hình chiếu H trên (P). Với mỗi điểm M bất kì (không trùng H) trên mặt phẳng (P), ta gọi đoạn thẳng SM là đường xiên, đoạn thẳng HM là hình chiếu trên (P) của đường xiên đó. Chứng minh rằng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đường xiên SM và SM' bằng nhau khi và chỉ khi hai hình chiếu HM và </a:t>
            </a:r>
            <a:r>
              <a:rPr lang="vi-VN" sz="2200" b="1" smtClean="0">
                <a:latin typeface="Arial" pitchFamily="34" charset="0"/>
                <a:cs typeface="Arial" pitchFamily="34" charset="0"/>
              </a:rPr>
              <a:t>HM‘</a:t>
            </a:r>
            <a:r>
              <a:rPr lang="en-US" sz="2200" b="1" smtClean="0">
                <a:latin typeface="Arial" pitchFamily="34" charset="0"/>
                <a:cs typeface="Arial" pitchFamily="34" charset="0"/>
              </a:rPr>
              <a:t> </a:t>
            </a:r>
            <a:r>
              <a:rPr lang="vi-VN" sz="2200" b="1" smtClean="0">
                <a:latin typeface="Arial" pitchFamily="34" charset="0"/>
                <a:cs typeface="Arial" pitchFamily="34" charset="0"/>
              </a:rPr>
              <a:t>tương </a:t>
            </a:r>
            <a:r>
              <a:rPr lang="vi-VN" sz="2200" b="1">
                <a:latin typeface="Arial" pitchFamily="34" charset="0"/>
                <a:cs typeface="Arial" pitchFamily="34" charset="0"/>
              </a:rPr>
              <a:t>ứng của chúng bằng </a:t>
            </a:r>
            <a:r>
              <a:rPr lang="vi-VN" sz="2200" b="1" smtClean="0">
                <a:latin typeface="Arial" pitchFamily="34" charset="0"/>
                <a:cs typeface="Arial" pitchFamily="34" charset="0"/>
              </a:rPr>
              <a:t>nhau</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Đường xiên SM lớn hơn đường xiên SM' nếu hình chiếu HM lớn hơn hình chiếu HM</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6212" y="315336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379412" y="3428999"/>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a</a:t>
                </a:r>
                <a:r>
                  <a:rPr lang="en-US" b="1">
                    <a:latin typeface="Arial" pitchFamily="34" charset="0"/>
                    <a:cs typeface="Arial" pitchFamily="34" charset="0"/>
                  </a:rPr>
                  <a:t>) </a:t>
                </a:r>
                <a:r>
                  <a:rPr lang="en-US" b="1" smtClean="0">
                    <a:latin typeface="Arial" pitchFamily="34" charset="0"/>
                    <a:cs typeface="Arial" pitchFamily="34" charset="0"/>
                  </a:rPr>
                  <a:t>Giả sử SM = SM’ .Xét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𝑺𝑯𝑴</m:t>
                    </m:r>
                  </m:oMath>
                </a14:m>
                <a:r>
                  <a:rPr lang="en-US" b="1" smtClean="0">
                    <a:latin typeface="Arial" pitchFamily="34" charset="0"/>
                    <a:cs typeface="Arial" pitchFamily="34" charset="0"/>
                  </a:rPr>
                  <a:t> vuông tại H</a:t>
                </a:r>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9412" y="3428999"/>
                <a:ext cx="7027783" cy="461665"/>
              </a:xfrm>
              <a:prstGeom prst="rect">
                <a:avLst/>
              </a:prstGeom>
              <a:blipFill rotWithShape="1">
                <a:blip r:embed="rId6"/>
                <a:stretch>
                  <a:fillRect l="-1301" t="-7895"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84212" y="42672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Xét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𝑺𝑯𝑴</m:t>
                    </m:r>
                    <m:r>
                      <a:rPr lang="en-US" b="1" i="1" smtClean="0">
                        <a:latin typeface="Cambria Math"/>
                        <a:ea typeface="Cambria Math"/>
                        <a:cs typeface="Arial" pitchFamily="34" charset="0"/>
                      </a:rPr>
                      <m:t>′</m:t>
                    </m:r>
                  </m:oMath>
                </a14:m>
                <a:r>
                  <a:rPr lang="en-US" b="1">
                    <a:latin typeface="Arial" pitchFamily="34" charset="0"/>
                    <a:cs typeface="Arial" pitchFamily="34" charset="0"/>
                  </a:rPr>
                  <a:t> vuông tại </a:t>
                </a:r>
                <a:r>
                  <a:rPr lang="en-US" b="1" smtClean="0">
                    <a:latin typeface="Arial" pitchFamily="34" charset="0"/>
                    <a:cs typeface="Arial" pitchFamily="34" charset="0"/>
                  </a:rPr>
                  <a:t>H có :</a:t>
                </a:r>
                <a:endParaRPr lang="en-US"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84212" y="4267200"/>
                <a:ext cx="7027783" cy="461665"/>
              </a:xfrm>
              <a:prstGeom prst="rect">
                <a:avLst/>
              </a:prstGeom>
              <a:blipFill rotWithShape="1">
                <a:blip r:embed="rId7"/>
                <a:stretch>
                  <a:fillRect l="-1301" t="-9211" b="-30263"/>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3732575027"/>
              </p:ext>
            </p:extLst>
          </p:nvPr>
        </p:nvGraphicFramePr>
        <p:xfrm>
          <a:off x="2436812" y="3810000"/>
          <a:ext cx="2559050" cy="460375"/>
        </p:xfrm>
        <a:graphic>
          <a:graphicData uri="http://schemas.openxmlformats.org/presentationml/2006/ole">
            <mc:AlternateContent xmlns:mc="http://schemas.openxmlformats.org/markup-compatibility/2006">
              <mc:Choice xmlns:v="urn:schemas-microsoft-com:vml" Requires="v">
                <p:oleObj spid="_x0000_s64542" name="Equation" r:id="rId8" imgW="1193760" imgH="215640" progId="Equation.DSMT4">
                  <p:embed/>
                </p:oleObj>
              </mc:Choice>
              <mc:Fallback>
                <p:oleObj name="Equation" r:id="rId8" imgW="1193760" imgH="215640" progId="Equation.DSMT4">
                  <p:embed/>
                  <p:pic>
                    <p:nvPicPr>
                      <p:cNvPr id="0" name=""/>
                      <p:cNvPicPr>
                        <a:picLocks noChangeAspect="1" noChangeArrowheads="1"/>
                      </p:cNvPicPr>
                      <p:nvPr/>
                    </p:nvPicPr>
                    <p:blipFill>
                      <a:blip r:embed="rId9"/>
                      <a:srcRect/>
                      <a:stretch>
                        <a:fillRect/>
                      </a:stretch>
                    </p:blipFill>
                    <p:spPr bwMode="auto">
                      <a:xfrm>
                        <a:off x="2436812" y="3810000"/>
                        <a:ext cx="2559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451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7711" y="3139330"/>
            <a:ext cx="35623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1144182401"/>
              </p:ext>
            </p:extLst>
          </p:nvPr>
        </p:nvGraphicFramePr>
        <p:xfrm>
          <a:off x="2238375" y="4666308"/>
          <a:ext cx="2805113" cy="460375"/>
        </p:xfrm>
        <a:graphic>
          <a:graphicData uri="http://schemas.openxmlformats.org/presentationml/2006/ole">
            <mc:AlternateContent xmlns:mc="http://schemas.openxmlformats.org/markup-compatibility/2006">
              <mc:Choice xmlns:v="urn:schemas-microsoft-com:vml" Requires="v">
                <p:oleObj spid="_x0000_s64543" name="Equation" r:id="rId11" imgW="1307880" imgH="215640" progId="Equation.DSMT4">
                  <p:embed/>
                </p:oleObj>
              </mc:Choice>
              <mc:Fallback>
                <p:oleObj name="Equation" r:id="rId11" imgW="1307880" imgH="215640" progId="Equation.DSMT4">
                  <p:embed/>
                  <p:pic>
                    <p:nvPicPr>
                      <p:cNvPr id="0" name=""/>
                      <p:cNvPicPr>
                        <a:picLocks noChangeAspect="1" noChangeArrowheads="1"/>
                      </p:cNvPicPr>
                      <p:nvPr/>
                    </p:nvPicPr>
                    <p:blipFill>
                      <a:blip r:embed="rId12"/>
                      <a:srcRect/>
                      <a:stretch>
                        <a:fillRect/>
                      </a:stretch>
                    </p:blipFill>
                    <p:spPr bwMode="auto">
                      <a:xfrm>
                        <a:off x="2238375" y="4666308"/>
                        <a:ext cx="2805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652324" y="51054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Mà SM = SM’ nên MH = MH’</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635576" y="54864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Giả sử HM = HM’. </a:t>
                </a:r>
                <a:r>
                  <a:rPr lang="en-US" b="1">
                    <a:latin typeface="Arial" pitchFamily="34" charset="0"/>
                    <a:cs typeface="Arial" pitchFamily="34" charset="0"/>
                  </a:rPr>
                  <a:t>Xét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𝑺𝑯𝑴</m:t>
                    </m:r>
                    <m:r>
                      <a:rPr lang="en-US" b="1" i="1" smtClean="0">
                        <a:latin typeface="Cambria Math"/>
                        <a:ea typeface="Cambria Math"/>
                        <a:cs typeface="Arial" pitchFamily="34" charset="0"/>
                      </a:rPr>
                      <m:t>′</m:t>
                    </m:r>
                  </m:oMath>
                </a14:m>
                <a:r>
                  <a:rPr lang="en-US" b="1">
                    <a:latin typeface="Arial" pitchFamily="34" charset="0"/>
                    <a:cs typeface="Arial" pitchFamily="34" charset="0"/>
                  </a:rPr>
                  <a:t> vuông tại </a:t>
                </a:r>
                <a:r>
                  <a:rPr lang="en-US" b="1" smtClean="0">
                    <a:latin typeface="Arial" pitchFamily="34" charset="0"/>
                    <a:cs typeface="Arial" pitchFamily="34" charset="0"/>
                  </a:rPr>
                  <a:t>H</a:t>
                </a:r>
                <a:r>
                  <a:rPr lang="en-US" b="1">
                    <a:latin typeface="Arial" pitchFamily="34" charset="0"/>
                    <a:cs typeface="Arial" pitchFamily="34" charset="0"/>
                  </a:rPr>
                  <a:t> </a:t>
                </a:r>
                <a:r>
                  <a:rPr lang="en-US" b="1" smtClean="0">
                    <a:latin typeface="Arial" pitchFamily="34" charset="0"/>
                    <a:cs typeface="Arial" pitchFamily="34" charset="0"/>
                  </a:rPr>
                  <a:t>có </a:t>
                </a:r>
                <a:endParaRPr lang="en-US"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35576" y="5486400"/>
                <a:ext cx="7027783" cy="461665"/>
              </a:xfrm>
              <a:prstGeom prst="rect">
                <a:avLst/>
              </a:prstGeom>
              <a:blipFill rotWithShape="1">
                <a:blip r:embed="rId13"/>
                <a:stretch>
                  <a:fillRect l="-1301" t="-9211" b="-30263"/>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1392539533"/>
              </p:ext>
            </p:extLst>
          </p:nvPr>
        </p:nvGraphicFramePr>
        <p:xfrm>
          <a:off x="2085975" y="5867400"/>
          <a:ext cx="2805113" cy="460375"/>
        </p:xfrm>
        <a:graphic>
          <a:graphicData uri="http://schemas.openxmlformats.org/presentationml/2006/ole">
            <mc:AlternateContent xmlns:mc="http://schemas.openxmlformats.org/markup-compatibility/2006">
              <mc:Choice xmlns:v="urn:schemas-microsoft-com:vml" Requires="v">
                <p:oleObj spid="_x0000_s64544" name="Equation" r:id="rId14" imgW="1307880" imgH="215640" progId="Equation.DSMT4">
                  <p:embed/>
                </p:oleObj>
              </mc:Choice>
              <mc:Fallback>
                <p:oleObj name="Equation" r:id="rId14" imgW="1307880" imgH="215640" progId="Equation.DSMT4">
                  <p:embed/>
                  <p:pic>
                    <p:nvPicPr>
                      <p:cNvPr id="0" name=""/>
                      <p:cNvPicPr>
                        <a:picLocks noChangeAspect="1" noChangeArrowheads="1"/>
                      </p:cNvPicPr>
                      <p:nvPr/>
                    </p:nvPicPr>
                    <p:blipFill>
                      <a:blip r:embed="rId15"/>
                      <a:srcRect/>
                      <a:stretch>
                        <a:fillRect/>
                      </a:stretch>
                    </p:blipFill>
                    <p:spPr bwMode="auto">
                      <a:xfrm>
                        <a:off x="2085975" y="5867400"/>
                        <a:ext cx="2805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590629" y="63246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Mà HM = HM’ nên SM = SM’</a:t>
            </a:r>
            <a:endParaRPr lang="en-US" b="1">
              <a:latin typeface="Arial" pitchFamily="34" charset="0"/>
              <a:cs typeface="Arial" pitchFamily="34" charset="0"/>
            </a:endParaRPr>
          </a:p>
        </p:txBody>
      </p:sp>
    </p:spTree>
    <p:extLst>
      <p:ext uri="{BB962C8B-B14F-4D97-AF65-F5344CB8AC3E}">
        <p14:creationId xmlns:p14="http://schemas.microsoft.com/office/powerpoint/2010/main" val="41381575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15" grpId="0"/>
      <p:bldP spid="16"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879147"/>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điểm S nằm ngoài mặt phẳng (P), có hình chiếu H trên (P). Với mỗi điểm M bất kì (không trùng H) trên mặt phẳng (P), ta gọi đoạn thẳng SM là đường xiên, đoạn thẳng HM là hình chiếu trên (P) của đường xiên đó. Chứng minh rằng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đường xiên SM và SM' bằng nhau khi và chỉ khi hai hình chiếu HM và </a:t>
            </a:r>
            <a:r>
              <a:rPr lang="vi-VN" sz="2200" b="1" smtClean="0">
                <a:latin typeface="Arial" pitchFamily="34" charset="0"/>
                <a:cs typeface="Arial" pitchFamily="34" charset="0"/>
              </a:rPr>
              <a:t>HM‘</a:t>
            </a:r>
            <a:r>
              <a:rPr lang="en-US" sz="2200" b="1" smtClean="0">
                <a:latin typeface="Arial" pitchFamily="34" charset="0"/>
                <a:cs typeface="Arial" pitchFamily="34" charset="0"/>
              </a:rPr>
              <a:t> </a:t>
            </a:r>
            <a:r>
              <a:rPr lang="vi-VN" sz="2200" b="1" smtClean="0">
                <a:latin typeface="Arial" pitchFamily="34" charset="0"/>
                <a:cs typeface="Arial" pitchFamily="34" charset="0"/>
              </a:rPr>
              <a:t>tương </a:t>
            </a:r>
            <a:r>
              <a:rPr lang="vi-VN" sz="2200" b="1">
                <a:latin typeface="Arial" pitchFamily="34" charset="0"/>
                <a:cs typeface="Arial" pitchFamily="34" charset="0"/>
              </a:rPr>
              <a:t>ứng của chúng bằng </a:t>
            </a:r>
            <a:r>
              <a:rPr lang="vi-VN" sz="2200" b="1" smtClean="0">
                <a:latin typeface="Arial" pitchFamily="34" charset="0"/>
                <a:cs typeface="Arial" pitchFamily="34" charset="0"/>
              </a:rPr>
              <a:t>nhau</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Đường xiên SM lớn hơn đường xiên SM' nếu hình chiếu HM lớn hơn hình chiếu HM</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843" y="31393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9299" y="3139330"/>
            <a:ext cx="35623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054386" y="3581400"/>
            <a:ext cx="1524000" cy="461665"/>
          </a:xfrm>
          <a:prstGeom prst="rect">
            <a:avLst/>
          </a:prstGeom>
          <a:noFill/>
        </p:spPr>
        <p:txBody>
          <a:bodyPr wrap="square" rtlCol="0">
            <a:spAutoFit/>
          </a:bodyPr>
          <a:lstStyle/>
          <a:p>
            <a:pPr algn="just"/>
            <a:r>
              <a:rPr lang="en-US" b="1" smtClean="0">
                <a:latin typeface="Arial" pitchFamily="34" charset="0"/>
                <a:cs typeface="Arial" pitchFamily="34" charset="0"/>
              </a:rPr>
              <a:t>b) Ta có :</a:t>
            </a:r>
            <a:endParaRPr lang="en-US"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184639689"/>
              </p:ext>
            </p:extLst>
          </p:nvPr>
        </p:nvGraphicFramePr>
        <p:xfrm>
          <a:off x="2670305" y="3555057"/>
          <a:ext cx="4030663" cy="514350"/>
        </p:xfrm>
        <a:graphic>
          <a:graphicData uri="http://schemas.openxmlformats.org/presentationml/2006/ole">
            <mc:AlternateContent xmlns:mc="http://schemas.openxmlformats.org/markup-compatibility/2006">
              <mc:Choice xmlns:v="urn:schemas-microsoft-com:vml" Requires="v">
                <p:oleObj spid="_x0000_s65568" name="Equation" r:id="rId7" imgW="1879560" imgH="241200" progId="Equation.DSMT4">
                  <p:embed/>
                </p:oleObj>
              </mc:Choice>
              <mc:Fallback>
                <p:oleObj name="Equation" r:id="rId7" imgW="1879560" imgH="241200" progId="Equation.DSMT4">
                  <p:embed/>
                  <p:pic>
                    <p:nvPicPr>
                      <p:cNvPr id="0" name=""/>
                      <p:cNvPicPr>
                        <a:picLocks noChangeAspect="1" noChangeArrowheads="1"/>
                      </p:cNvPicPr>
                      <p:nvPr/>
                    </p:nvPicPr>
                    <p:blipFill>
                      <a:blip r:embed="rId8"/>
                      <a:srcRect/>
                      <a:stretch>
                        <a:fillRect/>
                      </a:stretch>
                    </p:blipFill>
                    <p:spPr bwMode="auto">
                      <a:xfrm>
                        <a:off x="2670305" y="3555057"/>
                        <a:ext cx="40306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49898688"/>
              </p:ext>
            </p:extLst>
          </p:nvPr>
        </p:nvGraphicFramePr>
        <p:xfrm>
          <a:off x="2216148" y="4114800"/>
          <a:ext cx="4086225" cy="514350"/>
        </p:xfrm>
        <a:graphic>
          <a:graphicData uri="http://schemas.openxmlformats.org/presentationml/2006/ole">
            <mc:AlternateContent xmlns:mc="http://schemas.openxmlformats.org/markup-compatibility/2006">
              <mc:Choice xmlns:v="urn:schemas-microsoft-com:vml" Requires="v">
                <p:oleObj spid="_x0000_s65569" name="Equation" r:id="rId9" imgW="1904760" imgH="241200" progId="Equation.DSMT4">
                  <p:embed/>
                </p:oleObj>
              </mc:Choice>
              <mc:Fallback>
                <p:oleObj name="Equation" r:id="rId9" imgW="1904760" imgH="241200" progId="Equation.DSMT4">
                  <p:embed/>
                  <p:pic>
                    <p:nvPicPr>
                      <p:cNvPr id="0" name=""/>
                      <p:cNvPicPr>
                        <a:picLocks noChangeAspect="1" noChangeArrowheads="1"/>
                      </p:cNvPicPr>
                      <p:nvPr/>
                    </p:nvPicPr>
                    <p:blipFill>
                      <a:blip r:embed="rId10"/>
                      <a:srcRect/>
                      <a:stretch>
                        <a:fillRect/>
                      </a:stretch>
                    </p:blipFill>
                    <p:spPr bwMode="auto">
                      <a:xfrm>
                        <a:off x="2216148" y="4114800"/>
                        <a:ext cx="40862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367263551"/>
              </p:ext>
            </p:extLst>
          </p:nvPr>
        </p:nvGraphicFramePr>
        <p:xfrm>
          <a:off x="3137515" y="4648200"/>
          <a:ext cx="2125663" cy="460375"/>
        </p:xfrm>
        <a:graphic>
          <a:graphicData uri="http://schemas.openxmlformats.org/presentationml/2006/ole">
            <mc:AlternateContent xmlns:mc="http://schemas.openxmlformats.org/markup-compatibility/2006">
              <mc:Choice xmlns:v="urn:schemas-microsoft-com:vml" Requires="v">
                <p:oleObj spid="_x0000_s65570" name="Equation" r:id="rId11" imgW="990360" imgH="215640" progId="Equation.DSMT4">
                  <p:embed/>
                </p:oleObj>
              </mc:Choice>
              <mc:Fallback>
                <p:oleObj name="Equation" r:id="rId11" imgW="990360" imgH="215640" progId="Equation.DSMT4">
                  <p:embed/>
                  <p:pic>
                    <p:nvPicPr>
                      <p:cNvPr id="0" name=""/>
                      <p:cNvPicPr>
                        <a:picLocks noChangeAspect="1" noChangeArrowheads="1"/>
                      </p:cNvPicPr>
                      <p:nvPr/>
                    </p:nvPicPr>
                    <p:blipFill>
                      <a:blip r:embed="rId12"/>
                      <a:srcRect/>
                      <a:stretch>
                        <a:fillRect/>
                      </a:stretch>
                    </p:blipFill>
                    <p:spPr bwMode="auto">
                      <a:xfrm>
                        <a:off x="3137515" y="4648200"/>
                        <a:ext cx="2125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1736847"/>
              </p:ext>
            </p:extLst>
          </p:nvPr>
        </p:nvGraphicFramePr>
        <p:xfrm>
          <a:off x="3259138" y="5259388"/>
          <a:ext cx="1881187" cy="379412"/>
        </p:xfrm>
        <a:graphic>
          <a:graphicData uri="http://schemas.openxmlformats.org/presentationml/2006/ole">
            <mc:AlternateContent xmlns:mc="http://schemas.openxmlformats.org/markup-compatibility/2006">
              <mc:Choice xmlns:v="urn:schemas-microsoft-com:vml" Requires="v">
                <p:oleObj spid="_x0000_s65571" name="Equation" r:id="rId13" imgW="876240" imgH="177480" progId="Equation.DSMT4">
                  <p:embed/>
                </p:oleObj>
              </mc:Choice>
              <mc:Fallback>
                <p:oleObj name="Equation" r:id="rId13" imgW="876240" imgH="177480" progId="Equation.DSMT4">
                  <p:embed/>
                  <p:pic>
                    <p:nvPicPr>
                      <p:cNvPr id="0" name=""/>
                      <p:cNvPicPr>
                        <a:picLocks noChangeAspect="1" noChangeArrowheads="1"/>
                      </p:cNvPicPr>
                      <p:nvPr/>
                    </p:nvPicPr>
                    <p:blipFill>
                      <a:blip r:embed="rId14"/>
                      <a:srcRect/>
                      <a:stretch>
                        <a:fillRect/>
                      </a:stretch>
                    </p:blipFill>
                    <p:spPr bwMode="auto">
                      <a:xfrm>
                        <a:off x="3259138" y="5259388"/>
                        <a:ext cx="18811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1187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202039"/>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một khoảng thời gian đầu kể từ khi cất cánh, máy bay bay theo một đường thẳng. Góc cất cánh của nó là góc giữa đường thẳng đó và mặt phẳng nằm ngang nơi cất cánh. Hai máy bay cất cánh và bay thẳng với cùng độ lớn vận tốc trong 5 phút đầu, với các góc cất cánh lần lượt </a:t>
            </a:r>
            <a:r>
              <a:rPr lang="vi-VN" sz="2200" b="1" smtClean="0">
                <a:latin typeface="Arial" pitchFamily="34" charset="0"/>
                <a:cs typeface="Arial" pitchFamily="34" charset="0"/>
              </a:rPr>
              <a:t>là</a:t>
            </a:r>
            <a:r>
              <a:rPr lang="en-US" sz="2200" b="1" smtClean="0">
                <a:latin typeface="Arial" pitchFamily="34" charset="0"/>
                <a:cs typeface="Arial" pitchFamily="34" charset="0"/>
              </a:rPr>
              <a:t> 10</a:t>
            </a:r>
            <a:r>
              <a:rPr lang="en-US" sz="2200" b="1" baseline="30000" smtClean="0">
                <a:latin typeface="Arial" pitchFamily="34" charset="0"/>
                <a:cs typeface="Arial" pitchFamily="34" charset="0"/>
              </a:rPr>
              <a:t>0</a:t>
            </a:r>
            <a:r>
              <a:rPr lang="en-US" sz="2200" b="1" smtClean="0">
                <a:latin typeface="Arial" pitchFamily="34" charset="0"/>
                <a:cs typeface="Arial" pitchFamily="34" charset="0"/>
              </a:rPr>
              <a:t> , 15</a:t>
            </a:r>
            <a:r>
              <a:rPr lang="en-US" sz="2200" b="1" baseline="30000" smtClean="0">
                <a:latin typeface="Arial" pitchFamily="34" charset="0"/>
                <a:cs typeface="Arial" pitchFamily="34" charset="0"/>
              </a:rPr>
              <a:t>0  </a:t>
            </a:r>
            <a:r>
              <a:rPr lang="vi-VN" sz="2200" b="1">
                <a:latin typeface="Arial" pitchFamily="34" charset="0"/>
                <a:cs typeface="Arial" pitchFamily="34" charset="0"/>
              </a:rPr>
              <a:t>Hỏi sau 1 phút kể từ khi cất cánh, máy bay nào ở độ cao so với mặt đất (phẳng, nằm ngang) lớn hơn</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1012" y="2514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98612" y="2819400"/>
            <a:ext cx="10136325"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Sau 1 phút cả 2 máy bay bay được quãng đường </a:t>
            </a:r>
            <a:r>
              <a:rPr lang="vi-VN" b="1" smtClean="0">
                <a:latin typeface="Arial" pitchFamily="34" charset="0"/>
                <a:cs typeface="Arial" pitchFamily="34" charset="0"/>
              </a:rPr>
              <a:t>dài</a:t>
            </a:r>
            <a:endParaRPr lang="vi-VN" b="1">
              <a:latin typeface="Arial" pitchFamily="34" charset="0"/>
              <a:cs typeface="Arial" pitchFamily="34" charset="0"/>
            </a:endParaRPr>
          </a:p>
        </p:txBody>
      </p:sp>
      <p:sp>
        <p:nvSpPr>
          <p:cNvPr id="21" name="TextBox 20"/>
          <p:cNvSpPr txBox="1"/>
          <p:nvPr/>
        </p:nvSpPr>
        <p:spPr>
          <a:xfrm>
            <a:off x="1865447" y="3281065"/>
            <a:ext cx="9858375" cy="830997"/>
          </a:xfrm>
          <a:prstGeom prst="rect">
            <a:avLst/>
          </a:prstGeom>
          <a:noFill/>
        </p:spPr>
        <p:txBody>
          <a:bodyPr wrap="square" rtlCol="0">
            <a:spAutoFit/>
          </a:bodyPr>
          <a:lstStyle/>
          <a:p>
            <a:pPr algn="just"/>
            <a:r>
              <a:rPr lang="vi-VN" b="1">
                <a:latin typeface="Arial" pitchFamily="34" charset="0"/>
                <a:cs typeface="Arial" pitchFamily="34" charset="0"/>
              </a:rPr>
              <a:t>Áp dụng công thức tính độ cao của máy bay so với mặt đất, ta tính được độ cao của hai máy bay 1 và 2 như sau</a:t>
            </a:r>
            <a:r>
              <a:rPr lang="vi-VN" b="1" smtClean="0">
                <a:latin typeface="Arial" pitchFamily="34" charset="0"/>
                <a:cs typeface="Arial" pitchFamily="34" charset="0"/>
              </a:rPr>
              <a:t>:</a:t>
            </a:r>
            <a:endParaRPr lang="vi-VN"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1865447" y="4116439"/>
                <a:ext cx="9858375" cy="532966"/>
              </a:xfrm>
              <a:prstGeom prst="rect">
                <a:avLst/>
              </a:prstGeom>
              <a:noFill/>
            </p:spPr>
            <p:txBody>
              <a:bodyPr wrap="square" rtlCol="0">
                <a:spAutoFit/>
              </a:bodyPr>
              <a:lstStyle/>
              <a:p>
                <a:pPr algn="just"/>
                <a:r>
                  <a:rPr lang="vi-VN" b="1" smtClean="0">
                    <a:latin typeface="Arial" pitchFamily="34" charset="0"/>
                    <a:cs typeface="Arial" pitchFamily="34" charset="0"/>
                  </a:rPr>
                  <a:t>Độ cao của máy </a:t>
                </a:r>
                <a:r>
                  <a:rPr lang="vi-VN" b="1">
                    <a:latin typeface="Arial" pitchFamily="34" charset="0"/>
                    <a:cs typeface="Arial" pitchFamily="34" charset="0"/>
                  </a:rPr>
                  <a:t>bay </a:t>
                </a:r>
                <a:r>
                  <a:rPr lang="vi-VN" b="1" smtClean="0">
                    <a:latin typeface="Arial" pitchFamily="34" charset="0"/>
                    <a:cs typeface="Arial" pitchFamily="34" charset="0"/>
                  </a:rPr>
                  <a:t>1</a:t>
                </a:r>
                <a:r>
                  <a:rPr lang="en-US" b="1" smtClean="0">
                    <a:latin typeface="Arial" pitchFamily="34" charset="0"/>
                    <a:cs typeface="Arial" pitchFamily="34" charset="0"/>
                  </a:rPr>
                  <a:t>: </a:t>
                </a:r>
                <a14:m>
                  <m:oMath xmlns:m="http://schemas.openxmlformats.org/officeDocument/2006/math">
                    <m:sSub>
                      <m:sSubPr>
                        <m:ctrlPr>
                          <a:rPr lang="en-US" sz="2800" b="1" i="1" smtClean="0">
                            <a:latin typeface="Cambria Math"/>
                            <a:cs typeface="Arial" pitchFamily="34" charset="0"/>
                          </a:rPr>
                        </m:ctrlPr>
                      </m:sSubPr>
                      <m:e>
                        <m:r>
                          <a:rPr lang="en-US" sz="2800" b="1" i="1" smtClean="0">
                            <a:latin typeface="Cambria Math"/>
                            <a:cs typeface="Arial" pitchFamily="34" charset="0"/>
                          </a:rPr>
                          <m:t> </m:t>
                        </m:r>
                        <m:r>
                          <a:rPr lang="en-US" sz="2800" b="1" i="1" smtClean="0">
                            <a:latin typeface="Cambria Math"/>
                            <a:cs typeface="Arial" pitchFamily="34" charset="0"/>
                          </a:rPr>
                          <m:t>𝒉</m:t>
                        </m:r>
                      </m:e>
                      <m:sub>
                        <m:r>
                          <a:rPr lang="en-US" sz="2800" b="1" i="1" smtClean="0">
                            <a:latin typeface="Cambria Math"/>
                            <a:cs typeface="Arial" pitchFamily="34" charset="0"/>
                          </a:rPr>
                          <m:t>𝟏</m:t>
                        </m:r>
                      </m:sub>
                    </m:sSub>
                    <m:r>
                      <a:rPr lang="en-US" sz="2800" b="1" i="1" smtClean="0">
                        <a:latin typeface="Cambria Math"/>
                        <a:cs typeface="Arial" pitchFamily="34" charset="0"/>
                      </a:rPr>
                      <m:t>=</m:t>
                    </m:r>
                    <m:r>
                      <a:rPr lang="en-US" sz="2800" b="1" i="1" smtClean="0">
                        <a:latin typeface="Cambria Math"/>
                        <a:cs typeface="Arial" pitchFamily="34" charset="0"/>
                      </a:rPr>
                      <m:t>𝒗</m:t>
                    </m:r>
                    <m:r>
                      <a:rPr lang="en-US" sz="2800" b="1" i="1" smtClean="0">
                        <a:latin typeface="Cambria Math"/>
                        <a:cs typeface="Arial" pitchFamily="34" charset="0"/>
                      </a:rPr>
                      <m:t>.</m:t>
                    </m:r>
                    <m:r>
                      <a:rPr lang="en-US" sz="2800" b="1" i="1" smtClean="0">
                        <a:latin typeface="Cambria Math"/>
                        <a:cs typeface="Arial" pitchFamily="34" charset="0"/>
                      </a:rPr>
                      <m:t>𝒔𝒊𝒏</m:t>
                    </m:r>
                    <m:sSup>
                      <m:sSupPr>
                        <m:ctrlPr>
                          <a:rPr lang="en-US" sz="2800" b="1" i="1" smtClean="0">
                            <a:latin typeface="Cambria Math"/>
                            <a:cs typeface="Arial" pitchFamily="34" charset="0"/>
                          </a:rPr>
                        </m:ctrlPr>
                      </m:sSupPr>
                      <m:e>
                        <m:r>
                          <a:rPr lang="en-US" sz="2800" b="1" i="1" smtClean="0">
                            <a:latin typeface="Cambria Math"/>
                            <a:cs typeface="Arial" pitchFamily="34" charset="0"/>
                          </a:rPr>
                          <m:t>𝟏𝟎</m:t>
                        </m:r>
                      </m:e>
                      <m:sup>
                        <m:r>
                          <a:rPr lang="en-US" sz="2800" b="1" i="1" smtClean="0">
                            <a:latin typeface="Cambria Math"/>
                            <a:cs typeface="Arial" pitchFamily="34" charset="0"/>
                          </a:rPr>
                          <m:t>𝟎</m:t>
                        </m:r>
                      </m:sup>
                    </m:sSup>
                    <m:r>
                      <a:rPr lang="en-US" sz="2800" b="1" i="1" smtClean="0">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𝟎</m:t>
                    </m:r>
                    <m:r>
                      <a:rPr lang="en-US" sz="2800" b="1" i="1" smtClean="0">
                        <a:solidFill>
                          <a:srgbClr val="C00000"/>
                        </a:solidFill>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𝟏𝟕</m:t>
                    </m:r>
                    <m:r>
                      <a:rPr lang="en-US" sz="2800" b="1" i="1" smtClean="0">
                        <a:solidFill>
                          <a:srgbClr val="C00000"/>
                        </a:solidFill>
                        <a:latin typeface="Cambria Math"/>
                        <a:ea typeface="Cambria Math"/>
                        <a:cs typeface="Arial" pitchFamily="34" charset="0"/>
                      </a:rPr>
                      <m:t>𝒗</m:t>
                    </m:r>
                  </m:oMath>
                </a14:m>
                <a:r>
                  <a:rPr lang="en-US" sz="2800" b="1" smtClean="0">
                    <a:solidFill>
                      <a:srgbClr val="C00000"/>
                    </a:solidFill>
                    <a:latin typeface="Arial" pitchFamily="34" charset="0"/>
                    <a:cs typeface="Arial" pitchFamily="34" charset="0"/>
                  </a:rPr>
                  <a:t> </a:t>
                </a:r>
                <a:endParaRPr lang="vi-VN" sz="2800" b="1">
                  <a:solidFill>
                    <a:schemeClr val="accent2">
                      <a:lumMod val="75000"/>
                    </a:schemeClr>
                  </a:solidFill>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1865447" y="4116439"/>
                <a:ext cx="9858375" cy="532966"/>
              </a:xfrm>
              <a:prstGeom prst="rect">
                <a:avLst/>
              </a:prstGeom>
              <a:blipFill rotWithShape="1">
                <a:blip r:embed="rId5"/>
                <a:stretch>
                  <a:fillRect l="-928" b="-227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1865447" y="4653782"/>
                <a:ext cx="9858375" cy="532966"/>
              </a:xfrm>
              <a:prstGeom prst="rect">
                <a:avLst/>
              </a:prstGeom>
              <a:noFill/>
            </p:spPr>
            <p:txBody>
              <a:bodyPr wrap="square" rtlCol="0">
                <a:spAutoFit/>
              </a:bodyPr>
              <a:lstStyle/>
              <a:p>
                <a:pPr algn="just"/>
                <a:r>
                  <a:rPr lang="vi-VN" b="1" smtClean="0">
                    <a:latin typeface="Arial" pitchFamily="34" charset="0"/>
                    <a:cs typeface="Arial" pitchFamily="34" charset="0"/>
                  </a:rPr>
                  <a:t>Độ cao của máy </a:t>
                </a:r>
                <a:r>
                  <a:rPr lang="vi-VN" b="1">
                    <a:latin typeface="Arial" pitchFamily="34" charset="0"/>
                    <a:cs typeface="Arial" pitchFamily="34" charset="0"/>
                  </a:rPr>
                  <a:t>bay </a:t>
                </a:r>
                <a:r>
                  <a:rPr lang="en-US" b="1" smtClean="0">
                    <a:latin typeface="Arial" pitchFamily="34" charset="0"/>
                    <a:cs typeface="Arial" pitchFamily="34" charset="0"/>
                  </a:rPr>
                  <a:t>2: </a:t>
                </a:r>
                <a14:m>
                  <m:oMath xmlns:m="http://schemas.openxmlformats.org/officeDocument/2006/math">
                    <m:sSub>
                      <m:sSubPr>
                        <m:ctrlPr>
                          <a:rPr lang="en-US" sz="2800" b="1" i="1" smtClean="0">
                            <a:latin typeface="Cambria Math"/>
                            <a:cs typeface="Arial" pitchFamily="34" charset="0"/>
                          </a:rPr>
                        </m:ctrlPr>
                      </m:sSubPr>
                      <m:e>
                        <m:r>
                          <a:rPr lang="en-US" sz="2800" b="1" i="1" smtClean="0">
                            <a:latin typeface="Cambria Math"/>
                            <a:cs typeface="Arial" pitchFamily="34" charset="0"/>
                          </a:rPr>
                          <m:t> </m:t>
                        </m:r>
                        <m:r>
                          <a:rPr lang="en-US" sz="2800" b="1" i="1" smtClean="0">
                            <a:latin typeface="Cambria Math"/>
                            <a:cs typeface="Arial" pitchFamily="34" charset="0"/>
                          </a:rPr>
                          <m:t>𝒉</m:t>
                        </m:r>
                      </m:e>
                      <m:sub>
                        <m:r>
                          <a:rPr lang="en-US" sz="2800" b="1" i="1" smtClean="0">
                            <a:latin typeface="Cambria Math"/>
                            <a:cs typeface="Arial" pitchFamily="34" charset="0"/>
                          </a:rPr>
                          <m:t>𝟐</m:t>
                        </m:r>
                      </m:sub>
                    </m:sSub>
                    <m:r>
                      <a:rPr lang="en-US" sz="2800" b="1" i="1" smtClean="0">
                        <a:latin typeface="Cambria Math"/>
                        <a:cs typeface="Arial" pitchFamily="34" charset="0"/>
                      </a:rPr>
                      <m:t>=</m:t>
                    </m:r>
                    <m:r>
                      <a:rPr lang="en-US" sz="2800" b="1" i="1" smtClean="0">
                        <a:latin typeface="Cambria Math"/>
                        <a:cs typeface="Arial" pitchFamily="34" charset="0"/>
                      </a:rPr>
                      <m:t>𝒗</m:t>
                    </m:r>
                    <m:r>
                      <a:rPr lang="en-US" sz="2800" b="1" i="1" smtClean="0">
                        <a:latin typeface="Cambria Math"/>
                        <a:cs typeface="Arial" pitchFamily="34" charset="0"/>
                      </a:rPr>
                      <m:t>.</m:t>
                    </m:r>
                    <m:r>
                      <a:rPr lang="en-US" sz="2800" b="1" i="1" smtClean="0">
                        <a:latin typeface="Cambria Math"/>
                        <a:cs typeface="Arial" pitchFamily="34" charset="0"/>
                      </a:rPr>
                      <m:t>𝒔𝒊𝒏</m:t>
                    </m:r>
                    <m:sSup>
                      <m:sSupPr>
                        <m:ctrlPr>
                          <a:rPr lang="en-US" sz="2800" b="1" i="1" smtClean="0">
                            <a:latin typeface="Cambria Math"/>
                            <a:cs typeface="Arial" pitchFamily="34" charset="0"/>
                          </a:rPr>
                        </m:ctrlPr>
                      </m:sSupPr>
                      <m:e>
                        <m:r>
                          <a:rPr lang="en-US" sz="2800" b="1" i="1" smtClean="0">
                            <a:latin typeface="Cambria Math"/>
                            <a:cs typeface="Arial" pitchFamily="34" charset="0"/>
                          </a:rPr>
                          <m:t>𝟏𝟓</m:t>
                        </m:r>
                      </m:e>
                      <m:sup>
                        <m:r>
                          <a:rPr lang="en-US" sz="2800" b="1" i="1" smtClean="0">
                            <a:latin typeface="Cambria Math"/>
                            <a:cs typeface="Arial" pitchFamily="34" charset="0"/>
                          </a:rPr>
                          <m:t>𝟎</m:t>
                        </m:r>
                      </m:sup>
                    </m:sSup>
                    <m:r>
                      <a:rPr lang="en-US" sz="2800" b="1" i="1" smtClean="0">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𝟎</m:t>
                    </m:r>
                    <m:r>
                      <a:rPr lang="en-US" sz="2800" b="1" i="1" smtClean="0">
                        <a:solidFill>
                          <a:srgbClr val="C00000"/>
                        </a:solidFill>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𝟐𝟔</m:t>
                    </m:r>
                    <m:r>
                      <a:rPr lang="en-US" sz="2800" b="1" i="1" smtClean="0">
                        <a:solidFill>
                          <a:srgbClr val="C00000"/>
                        </a:solidFill>
                        <a:latin typeface="Cambria Math"/>
                        <a:ea typeface="Cambria Math"/>
                        <a:cs typeface="Arial" pitchFamily="34" charset="0"/>
                      </a:rPr>
                      <m:t>𝒗</m:t>
                    </m:r>
                  </m:oMath>
                </a14:m>
                <a:r>
                  <a:rPr lang="en-US" sz="2800" b="1" smtClean="0">
                    <a:solidFill>
                      <a:srgbClr val="C00000"/>
                    </a:solidFill>
                    <a:latin typeface="Arial" pitchFamily="34" charset="0"/>
                    <a:cs typeface="Arial" pitchFamily="34" charset="0"/>
                  </a:rPr>
                  <a:t> </a:t>
                </a:r>
                <a:endParaRPr lang="vi-VN" sz="2800" b="1">
                  <a:solidFill>
                    <a:schemeClr val="accent2">
                      <a:lumMod val="75000"/>
                    </a:schemeClr>
                  </a:solidFill>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1865447" y="4653782"/>
                <a:ext cx="9858375" cy="532966"/>
              </a:xfrm>
              <a:prstGeom prst="rect">
                <a:avLst/>
              </a:prstGeom>
              <a:blipFill rotWithShape="1">
                <a:blip r:embed="rId6"/>
                <a:stretch>
                  <a:fillRect l="-928" b="-22727"/>
                </a:stretch>
              </a:blipFill>
            </p:spPr>
            <p:txBody>
              <a:bodyPr/>
              <a:lstStyle/>
              <a:p>
                <a:r>
                  <a:rPr lang="en-US">
                    <a:noFill/>
                  </a:rPr>
                  <a:t> </a:t>
                </a:r>
              </a:p>
            </p:txBody>
          </p:sp>
        </mc:Fallback>
      </mc:AlternateContent>
      <p:sp>
        <p:nvSpPr>
          <p:cNvPr id="25" name="TextBox 24"/>
          <p:cNvSpPr txBox="1"/>
          <p:nvPr/>
        </p:nvSpPr>
        <p:spPr>
          <a:xfrm>
            <a:off x="1865447" y="5191126"/>
            <a:ext cx="9858375" cy="1200329"/>
          </a:xfrm>
          <a:prstGeom prst="rect">
            <a:avLst/>
          </a:prstGeom>
          <a:noFill/>
        </p:spPr>
        <p:txBody>
          <a:bodyPr wrap="square" rtlCol="0">
            <a:spAutoFit/>
          </a:bodyPr>
          <a:lstStyle/>
          <a:p>
            <a:pPr algn="just"/>
            <a:r>
              <a:rPr lang="vi-VN" b="1">
                <a:latin typeface="Arial" pitchFamily="34" charset="0"/>
                <a:cs typeface="Arial" pitchFamily="34" charset="0"/>
              </a:rPr>
              <a:t>Do đó, ta thấy rằng độ cao của máy bay 2 lớn hơn độ cao của máy bay 1. Vì vậy, máy bay 2 ở độ cao so với mặt đất lớn hơn sau 1 phút kể từ khi cất cánh</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734887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p:bldP spid="22" grpId="0"/>
      <p:bldP spid="23"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325149"/>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2277524"/>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Hãy nêu cách đo góc giữa đường thẳng chứa tia sáng mặt trời và mặt phẳng nằm ngang tại một vị trí và một thời điểm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Chú </a:t>
            </a:r>
            <a:r>
              <a:rPr lang="vi-VN" sz="2000" b="1" smtClean="0">
                <a:latin typeface="Arial" pitchFamily="34" charset="0"/>
                <a:cs typeface="Arial" pitchFamily="34" charset="0"/>
              </a:rPr>
              <a:t>ý</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vi-VN" sz="2000" b="1">
                <a:latin typeface="Arial" pitchFamily="34" charset="0"/>
                <a:cs typeface="Arial" pitchFamily="34" charset="0"/>
              </a:rPr>
              <a:t>Góc giữa đường thẳng chứa tia sáng mặt trời lúc giữa trưa với mặt phẳng nằm ngang tại vị trí đó được gọi là góc Mặt Trời. Giữa trưa là thời điểm ban ngày mà tâm Mặt Trời thuộc mặt phẳng chứa kinh tuyến đi qua điểm đang xét. Góc Mặt Trời ảnh hưởng tới sự hấp thụ nhiệt từ Mặt Trời của Trái Đất, tạo nên các mùa trong năm trên Trái Đất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1012" y="259353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760412" y="2898338"/>
            <a:ext cx="10974525" cy="1015663"/>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Để đo góc giữa đường thẳng chứa tia sáng mặt trời và mặt phẳng nằm ngang tại một vị trí và một thời điểm cụ thể, ta cần sử dụng một thiết bị đo góc, thường được gọi là gnomon</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21" name="TextBox 20"/>
          <p:cNvSpPr txBox="1"/>
          <p:nvPr/>
        </p:nvSpPr>
        <p:spPr>
          <a:xfrm>
            <a:off x="1028004" y="3810000"/>
            <a:ext cx="10673590" cy="707886"/>
          </a:xfrm>
          <a:prstGeom prst="rect">
            <a:avLst/>
          </a:prstGeom>
          <a:noFill/>
        </p:spPr>
        <p:txBody>
          <a:bodyPr wrap="square" rtlCol="0">
            <a:spAutoFit/>
          </a:bodyPr>
          <a:lstStyle/>
          <a:p>
            <a:pPr algn="just"/>
            <a:r>
              <a:rPr lang="en-US" sz="2000" b="1" smtClean="0">
                <a:latin typeface="Arial" pitchFamily="34" charset="0"/>
                <a:cs typeface="Arial" pitchFamily="34" charset="0"/>
              </a:rPr>
              <a:t>1. </a:t>
            </a:r>
            <a:r>
              <a:rPr lang="vi-VN" sz="2000" b="1" smtClean="0">
                <a:latin typeface="Arial" pitchFamily="34" charset="0"/>
                <a:cs typeface="Arial" pitchFamily="34" charset="0"/>
              </a:rPr>
              <a:t>Chọn </a:t>
            </a:r>
            <a:r>
              <a:rPr lang="vi-VN" sz="2000" b="1">
                <a:latin typeface="Arial" pitchFamily="34" charset="0"/>
                <a:cs typeface="Arial" pitchFamily="34" charset="0"/>
              </a:rPr>
              <a:t>một vị trí cố định trên mặt đất và đặt gnomon vào vị trí đó sao cho nó đứng thẳng đứng và vuông góc với mặt đất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2" name="TextBox 11"/>
          <p:cNvSpPr txBox="1"/>
          <p:nvPr/>
        </p:nvSpPr>
        <p:spPr>
          <a:xfrm>
            <a:off x="1028004" y="4469408"/>
            <a:ext cx="10673590" cy="1015663"/>
          </a:xfrm>
          <a:prstGeom prst="rect">
            <a:avLst/>
          </a:prstGeom>
          <a:noFill/>
        </p:spPr>
        <p:txBody>
          <a:bodyPr wrap="square" rtlCol="0">
            <a:spAutoFit/>
          </a:bodyPr>
          <a:lstStyle/>
          <a:p>
            <a:pPr algn="just"/>
            <a:r>
              <a:rPr lang="en-US" sz="2000" b="1" smtClean="0">
                <a:latin typeface="Arial" pitchFamily="34" charset="0"/>
                <a:cs typeface="Arial" pitchFamily="34" charset="0"/>
              </a:rPr>
              <a:t>2. </a:t>
            </a:r>
            <a:r>
              <a:rPr lang="vi-VN" sz="2000" b="1">
                <a:latin typeface="Arial" pitchFamily="34" charset="0"/>
                <a:cs typeface="Arial" pitchFamily="34" charset="0"/>
              </a:rPr>
              <a:t>Đợi cho đến khi đến thời điểm giữa trưa, khi tia sáng Mặt Trời đứng thẳng trên vị trí của bạn. Bạn có thể biết được thời điểm này thông qua các trang web hoặc ứng dụng dựa trên vị trí của bạn</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3" name="TextBox 12"/>
          <p:cNvSpPr txBox="1"/>
          <p:nvPr/>
        </p:nvSpPr>
        <p:spPr>
          <a:xfrm>
            <a:off x="1028004" y="5436593"/>
            <a:ext cx="10673590" cy="707886"/>
          </a:xfrm>
          <a:prstGeom prst="rect">
            <a:avLst/>
          </a:prstGeom>
          <a:noFill/>
        </p:spPr>
        <p:txBody>
          <a:bodyPr wrap="square" rtlCol="0">
            <a:spAutoFit/>
          </a:bodyPr>
          <a:lstStyle/>
          <a:p>
            <a:pPr algn="just"/>
            <a:r>
              <a:rPr lang="en-US" sz="2000" b="1" smtClean="0">
                <a:latin typeface="Arial" pitchFamily="34" charset="0"/>
                <a:cs typeface="Arial" pitchFamily="34" charset="0"/>
              </a:rPr>
              <a:t>3. </a:t>
            </a:r>
            <a:r>
              <a:rPr lang="vi-VN" sz="2000" b="1">
                <a:latin typeface="Arial" pitchFamily="34" charset="0"/>
                <a:cs typeface="Arial" pitchFamily="34" charset="0"/>
              </a:rPr>
              <a:t>Xác định bóng của gnomon trên mặt phẳng ngang và vẽ một đường thẳng từ đỉnh của gnomon đến đỉnh của bóng</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4" name="TextBox 13"/>
          <p:cNvSpPr txBox="1"/>
          <p:nvPr/>
        </p:nvSpPr>
        <p:spPr>
          <a:xfrm>
            <a:off x="1028004" y="6096000"/>
            <a:ext cx="10673590" cy="707886"/>
          </a:xfrm>
          <a:prstGeom prst="rect">
            <a:avLst/>
          </a:prstGeom>
          <a:noFill/>
        </p:spPr>
        <p:txBody>
          <a:bodyPr wrap="square" rtlCol="0">
            <a:spAutoFit/>
          </a:bodyPr>
          <a:lstStyle/>
          <a:p>
            <a:pPr algn="just"/>
            <a:r>
              <a:rPr lang="en-US" sz="2000" b="1" smtClean="0">
                <a:latin typeface="Arial" pitchFamily="34" charset="0"/>
                <a:cs typeface="Arial" pitchFamily="34" charset="0"/>
              </a:rPr>
              <a:t>4. </a:t>
            </a:r>
            <a:r>
              <a:rPr lang="vi-VN" sz="2000" b="1">
                <a:latin typeface="Arial" pitchFamily="34" charset="0"/>
                <a:cs typeface="Arial" pitchFamily="34" charset="0"/>
              </a:rPr>
              <a:t>Sử dụng thiết bị đo góc để đo góc giữa đường thẳng này và mặt phẳng ngang. Đó chính là góc Mặt Trời tại vị trí và thời điểm đó</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7919203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5"/>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456428" y="2362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269017" y="2108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269017" y="2108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1959975"/>
            <a:chOff x="447216" y="1086761"/>
            <a:chExt cx="11400298" cy="1959975"/>
          </a:xfrm>
        </p:grpSpPr>
        <p:sp>
          <p:nvSpPr>
            <p:cNvPr id="17" name="Rounded Rectangle 16"/>
            <p:cNvSpPr/>
            <p:nvPr/>
          </p:nvSpPr>
          <p:spPr>
            <a:xfrm>
              <a:off x="447216" y="1086761"/>
              <a:ext cx="11400298" cy="195997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1846659"/>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sz="2200" b="1">
                  <a:latin typeface="Arial" pitchFamily="34" charset="0"/>
                  <a:cs typeface="Arial" pitchFamily="34" charset="0"/>
                </a:rPr>
                <a:t>Trên sân </a:t>
              </a:r>
              <a:r>
                <a:rPr lang="vi-VN" sz="2200" b="1" smtClean="0">
                  <a:latin typeface="Arial" pitchFamily="34" charset="0"/>
                  <a:cs typeface="Arial" pitchFamily="34" charset="0"/>
                </a:rPr>
                <a:t>ph</a:t>
              </a:r>
              <a:r>
                <a:rPr lang="en-US" sz="2200" b="1" smtClean="0">
                  <a:latin typeface="Arial" pitchFamily="34" charset="0"/>
                  <a:cs typeface="Arial" pitchFamily="34" charset="0"/>
                </a:rPr>
                <a:t>ẳng</a:t>
              </a:r>
              <a:r>
                <a:rPr lang="vi-VN" sz="2200" b="1" smtClean="0">
                  <a:latin typeface="Arial" pitchFamily="34" charset="0"/>
                  <a:cs typeface="Arial" pitchFamily="34" charset="0"/>
                </a:rPr>
                <a:t> </a:t>
              </a:r>
              <a:r>
                <a:rPr lang="vi-VN" sz="2200" b="1">
                  <a:latin typeface="Arial" pitchFamily="34" charset="0"/>
                  <a:cs typeface="Arial" pitchFamily="34" charset="0"/>
                </a:rPr>
                <a:t>có một cây cột thẳng vuông góc với mặt sân </a:t>
              </a:r>
              <a:endParaRPr lang="en-US" sz="2200" b="1" smtClean="0">
                <a:latin typeface="Arial" pitchFamily="34" charset="0"/>
                <a:cs typeface="Arial" pitchFamily="34" charset="0"/>
              </a:endParaRPr>
            </a:p>
            <a:p>
              <a:pPr marL="457200" indent="-457200">
                <a:buAutoNum type="alphaLcParenR"/>
              </a:pPr>
              <a:r>
                <a:rPr lang="en-US" sz="2200" b="1" smtClean="0">
                  <a:latin typeface="Arial" pitchFamily="34" charset="0"/>
                  <a:cs typeface="Arial" pitchFamily="34" charset="0"/>
                </a:rPr>
                <a:t>D</a:t>
              </a:r>
              <a:r>
                <a:rPr lang="vi-VN" sz="2200" b="1" smtClean="0">
                  <a:latin typeface="Arial" pitchFamily="34" charset="0"/>
                  <a:cs typeface="Arial" pitchFamily="34" charset="0"/>
                </a:rPr>
                <a:t>ưới </a:t>
              </a:r>
              <a:r>
                <a:rPr lang="vi-VN" sz="2200" b="1">
                  <a:latin typeface="Arial" pitchFamily="34" charset="0"/>
                  <a:cs typeface="Arial" pitchFamily="34" charset="0"/>
                </a:rPr>
                <a:t>ánh sáng mặt trời bóng của cây cột trên sân có thể được nhìn như là hình chiếu của cái cột qua một phép chiếu song song hay </a:t>
              </a:r>
              <a:r>
                <a:rPr lang="vi-VN" sz="2200" b="1" smtClean="0">
                  <a:latin typeface="Arial" pitchFamily="34" charset="0"/>
                  <a:cs typeface="Arial" pitchFamily="34" charset="0"/>
                </a:rPr>
                <a:t>không</a:t>
              </a:r>
              <a:r>
                <a:rPr lang="en-US" sz="2200" b="1" smtClean="0">
                  <a:latin typeface="Arial" pitchFamily="34" charset="0"/>
                  <a:cs typeface="Arial" pitchFamily="34" charset="0"/>
                </a:rPr>
                <a:t>?</a:t>
              </a:r>
              <a:r>
                <a:rPr lang="vi-VN" sz="2200" b="1" smtClean="0">
                  <a:latin typeface="Arial" pitchFamily="34" charset="0"/>
                  <a:cs typeface="Arial" pitchFamily="34" charset="0"/>
                </a:rPr>
                <a:t> </a:t>
              </a:r>
              <a:endParaRPr lang="en-US" sz="2200" b="1" smtClean="0">
                <a:latin typeface="Arial" pitchFamily="34" charset="0"/>
                <a:cs typeface="Arial" pitchFamily="34" charset="0"/>
              </a:endParaRPr>
            </a:p>
            <a:p>
              <a:pPr marL="457200" indent="-457200">
                <a:buAutoNum type="alphaLcParenR"/>
              </a:pPr>
              <a:r>
                <a:rPr lang="en-US" sz="2200" b="1" smtClean="0">
                  <a:latin typeface="Arial" pitchFamily="34" charset="0"/>
                  <a:cs typeface="Arial" pitchFamily="34" charset="0"/>
                </a:rPr>
                <a:t>K</a:t>
              </a:r>
              <a:r>
                <a:rPr lang="vi-VN" sz="2200" b="1" smtClean="0">
                  <a:latin typeface="Arial" pitchFamily="34" charset="0"/>
                  <a:cs typeface="Arial" pitchFamily="34" charset="0"/>
                </a:rPr>
                <a:t>hi </a:t>
              </a:r>
              <a:r>
                <a:rPr lang="vi-VN" sz="2200" b="1">
                  <a:latin typeface="Arial" pitchFamily="34" charset="0"/>
                  <a:cs typeface="Arial" pitchFamily="34" charset="0"/>
                </a:rPr>
                <a:t>tia sáng mặt trời vuông góc với mặt </a:t>
              </a:r>
              <a:r>
                <a:rPr lang="vi-VN" sz="2200" b="1" smtClean="0">
                  <a:latin typeface="Arial" pitchFamily="34" charset="0"/>
                  <a:cs typeface="Arial" pitchFamily="34" charset="0"/>
                </a:rPr>
                <a:t>sân</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liệu ta có thể quan sát được bóng của cây cột trên sân hay không </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82579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773" y="2819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sp>
        <p:nvSpPr>
          <p:cNvPr id="11" name="TextBox 10"/>
          <p:cNvSpPr txBox="1"/>
          <p:nvPr/>
        </p:nvSpPr>
        <p:spPr>
          <a:xfrm>
            <a:off x="471486" y="3276600"/>
            <a:ext cx="6682801" cy="1200329"/>
          </a:xfrm>
          <a:prstGeom prst="rect">
            <a:avLst/>
          </a:prstGeom>
          <a:noFill/>
        </p:spPr>
        <p:txBody>
          <a:bodyPr wrap="square" rtlCol="0">
            <a:spAutoFit/>
          </a:bodyPr>
          <a:lstStyle/>
          <a:p>
            <a:pPr algn="just"/>
            <a:r>
              <a:rPr lang="vi-VN" b="1">
                <a:latin typeface="Arial" pitchFamily="34" charset="0"/>
                <a:cs typeface="Arial" pitchFamily="34" charset="0"/>
              </a:rPr>
              <a:t>a) Bóng của cây cột trên sân có thể được nhìn như là hình chiếu của cây cột qua phép chiếu song song với tia nắng mặt trời</a:t>
            </a:r>
            <a:r>
              <a:rPr lang="vi-VN" b="1" smtClean="0">
                <a:latin typeface="Arial" pitchFamily="34" charset="0"/>
                <a:cs typeface="Arial" pitchFamily="34" charset="0"/>
              </a:rPr>
              <a:t>.</a:t>
            </a:r>
            <a:endParaRPr lang="vi-VN" b="1">
              <a:latin typeface="Arial" pitchFamily="34" charset="0"/>
              <a:cs typeface="Arial" pitchFamily="34" charset="0"/>
            </a:endParaRPr>
          </a:p>
        </p:txBody>
      </p:sp>
      <p:grpSp>
        <p:nvGrpSpPr>
          <p:cNvPr id="3" name="Group 2"/>
          <p:cNvGrpSpPr/>
          <p:nvPr/>
        </p:nvGrpSpPr>
        <p:grpSpPr>
          <a:xfrm>
            <a:off x="7154287" y="2819400"/>
            <a:ext cx="4693227" cy="2792612"/>
            <a:chOff x="7154287" y="2819400"/>
            <a:chExt cx="4693227" cy="2792612"/>
          </a:xfrm>
        </p:grpSpPr>
        <p:sp>
          <p:nvSpPr>
            <p:cNvPr id="14" name="TextBox 13"/>
            <p:cNvSpPr txBox="1"/>
            <p:nvPr/>
          </p:nvSpPr>
          <p:spPr>
            <a:xfrm>
              <a:off x="9500900" y="5273458"/>
              <a:ext cx="1295400" cy="338554"/>
            </a:xfrm>
            <a:prstGeom prst="rect">
              <a:avLst/>
            </a:prstGeom>
            <a:noFill/>
          </p:spPr>
          <p:txBody>
            <a:bodyPr wrap="square" rtlCol="0">
              <a:spAutoFit/>
            </a:bodyPr>
            <a:lstStyle/>
            <a:p>
              <a:pPr algn="just"/>
              <a:r>
                <a:rPr lang="en-US" sz="1600" b="1" smtClean="0">
                  <a:solidFill>
                    <a:srgbClr val="C00000"/>
                  </a:solidFill>
                  <a:latin typeface="Arial" pitchFamily="34" charset="0"/>
                  <a:cs typeface="Arial" pitchFamily="34" charset="0"/>
                </a:rPr>
                <a:t>Hình 7.33</a:t>
              </a:r>
              <a:endParaRPr lang="en-US" sz="1600" b="1">
                <a:solidFill>
                  <a:srgbClr val="C00000"/>
                </a:solidFill>
                <a:latin typeface="Arial" pitchFamily="34" charset="0"/>
                <a:cs typeface="Arial" pitchFamily="34" charset="0"/>
              </a:endParaRPr>
            </a:p>
          </p:txBody>
        </p:sp>
        <p:pic>
          <p:nvPicPr>
            <p:cNvPr id="25030" name="Picture 4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287" y="2819400"/>
              <a:ext cx="4693227" cy="242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447213" y="4496158"/>
            <a:ext cx="6682801" cy="1938992"/>
          </a:xfrm>
          <a:prstGeom prst="rect">
            <a:avLst/>
          </a:prstGeom>
          <a:noFill/>
        </p:spPr>
        <p:txBody>
          <a:bodyPr wrap="square" rtlCol="0">
            <a:spAutoFit/>
          </a:bodyPr>
          <a:lstStyle/>
          <a:p>
            <a:pPr algn="just"/>
            <a:r>
              <a:rPr lang="vi-VN" b="1">
                <a:latin typeface="Arial" pitchFamily="34" charset="0"/>
                <a:cs typeface="Arial" pitchFamily="34" charset="0"/>
              </a:rPr>
              <a:t>b) Khi tia sáng mặt trời vuông góc với mặt sân, bóng của cây cột sẽ không xuất hiện trên mặt sân vì không có tia sáng nào có thể chiếu trực tiếp lên bề mặt sân để tạo ra bóng của cây cột</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506201" cy="1848891"/>
            <a:chOff x="379411" y="836861"/>
            <a:chExt cx="11506201" cy="1848891"/>
          </a:xfrm>
        </p:grpSpPr>
        <p:sp>
          <p:nvSpPr>
            <p:cNvPr id="21" name="Rounded Rectangle 20"/>
            <p:cNvSpPr/>
            <p:nvPr/>
          </p:nvSpPr>
          <p:spPr>
            <a:xfrm>
              <a:off x="379411" y="836861"/>
              <a:ext cx="11125201" cy="1676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1015902"/>
              <a:ext cx="9920188" cy="1292662"/>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Phép chiếu song song lên mặt phẳng (P) theo phương </a:t>
              </a:r>
              <a:r>
                <a:rPr lang="vi-VN" sz="2600" b="1" smtClean="0">
                  <a:latin typeface="Arial" pitchFamily="34" charset="0"/>
                  <a:cs typeface="Arial" pitchFamily="34" charset="0"/>
                </a:rPr>
                <a:t>∆</a:t>
              </a:r>
              <a:r>
                <a:rPr lang="en-US" sz="2600" b="1">
                  <a:latin typeface="Arial" pitchFamily="34" charset="0"/>
                  <a:cs typeface="Arial" pitchFamily="34" charset="0"/>
                </a:rPr>
                <a:t> vuông góc với (P) được gọi là </a:t>
              </a:r>
              <a:r>
                <a:rPr lang="en-US" sz="2600" b="1">
                  <a:solidFill>
                    <a:srgbClr val="C00000"/>
                  </a:solidFill>
                  <a:latin typeface="Arial" pitchFamily="34" charset="0"/>
                  <a:cs typeface="Arial" pitchFamily="34" charset="0"/>
                </a:rPr>
                <a:t>phép chiếu vuông góc </a:t>
              </a:r>
              <a:r>
                <a:rPr lang="en-US" sz="2600" b="1">
                  <a:latin typeface="Arial" pitchFamily="34" charset="0"/>
                  <a:cs typeface="Arial" pitchFamily="34" charset="0"/>
                </a:rPr>
                <a:t>lên mặt phẳng (P) </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60562" y="1370261"/>
              <a:ext cx="1225050" cy="1315491"/>
            </a:xfrm>
            <a:prstGeom prst="rect">
              <a:avLst/>
            </a:prstGeom>
          </p:spPr>
        </p:pic>
      </p:grpSp>
      <p:sp>
        <p:nvSpPr>
          <p:cNvPr id="19" name="TextBox 18"/>
          <p:cNvSpPr txBox="1"/>
          <p:nvPr/>
        </p:nvSpPr>
        <p:spPr>
          <a:xfrm>
            <a:off x="559462" y="2743200"/>
            <a:ext cx="1648750" cy="477054"/>
          </a:xfrm>
          <a:prstGeom prst="rect">
            <a:avLst/>
          </a:prstGeom>
          <a:noFill/>
        </p:spPr>
        <p:txBody>
          <a:bodyPr wrap="square" rtlCol="0">
            <a:spAutoFit/>
          </a:bodyPr>
          <a:lstStyle/>
          <a:p>
            <a:pPr marL="342900" indent="-342900">
              <a:buFont typeface="Wingdings" pitchFamily="2" charset="2"/>
              <a:buChar char="q"/>
            </a:pPr>
            <a:r>
              <a:rPr lang="en-US" sz="2500" b="1" smtClean="0">
                <a:solidFill>
                  <a:srgbClr val="C00000"/>
                </a:solidFill>
                <a:latin typeface="Arial" pitchFamily="34" charset="0"/>
                <a:cs typeface="Arial" pitchFamily="34" charset="0"/>
              </a:rPr>
              <a:t>Chú ý :</a:t>
            </a:r>
            <a:endParaRPr lang="en-US" sz="2500" b="1">
              <a:solidFill>
                <a:srgbClr val="C00000"/>
              </a:solidFill>
              <a:latin typeface="Arial" pitchFamily="34" charset="0"/>
              <a:cs typeface="Arial" pitchFamily="34" charset="0"/>
            </a:endParaRPr>
          </a:p>
        </p:txBody>
      </p:sp>
      <p:grpSp>
        <p:nvGrpSpPr>
          <p:cNvPr id="3" name="Group 2"/>
          <p:cNvGrpSpPr/>
          <p:nvPr/>
        </p:nvGrpSpPr>
        <p:grpSpPr>
          <a:xfrm>
            <a:off x="760413" y="3276600"/>
            <a:ext cx="10668000" cy="1992392"/>
            <a:chOff x="836613" y="3527048"/>
            <a:chExt cx="10668000" cy="1992392"/>
          </a:xfrm>
        </p:grpSpPr>
        <p:sp>
          <p:nvSpPr>
            <p:cNvPr id="20" name="Rounded Rectangle 19"/>
            <p:cNvSpPr/>
            <p:nvPr/>
          </p:nvSpPr>
          <p:spPr>
            <a:xfrm>
              <a:off x="836613" y="3527048"/>
              <a:ext cx="10668000" cy="1992392"/>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015191" y="3527048"/>
              <a:ext cx="10489422" cy="769441"/>
            </a:xfrm>
            <a:prstGeom prst="rect">
              <a:avLst/>
            </a:prstGeom>
            <a:noFill/>
          </p:spPr>
          <p:txBody>
            <a:bodyPr wrap="square" rtlCol="0">
              <a:spAutoFit/>
            </a:bodyPr>
            <a:lstStyle/>
            <a:p>
              <a:pPr marL="342900" indent="-342900">
                <a:buFont typeface="Arial" pitchFamily="34" charset="0"/>
                <a:buChar char="•"/>
              </a:pPr>
              <a:r>
                <a:rPr lang="en-US" sz="2200" b="1" smtClean="0">
                  <a:latin typeface="Arial" pitchFamily="34" charset="0"/>
                  <a:cs typeface="Arial" pitchFamily="34" charset="0"/>
                </a:rPr>
                <a:t> Vì phép chiếu vuông góc lên mặt phẳng là một tr</a:t>
              </a:r>
              <a:r>
                <a:rPr lang="vi-VN" sz="2200" b="1" smtClean="0">
                  <a:latin typeface="Arial" pitchFamily="34" charset="0"/>
                  <a:cs typeface="Arial" pitchFamily="34" charset="0"/>
                </a:rPr>
                <a:t>ường hợp</a:t>
              </a:r>
              <a:r>
                <a:rPr lang="en-US" sz="2200" b="1" smtClean="0">
                  <a:latin typeface="Arial" pitchFamily="34" charset="0"/>
                  <a:cs typeface="Arial" pitchFamily="34" charset="0"/>
                </a:rPr>
                <a:t> đặc biệt của phép chiếu song song nên nó có mọi tính chất của phép chiếu song song </a:t>
              </a:r>
              <a:endParaRPr lang="en-US" sz="2200" b="1">
                <a:latin typeface="Arial" pitchFamily="34" charset="0"/>
                <a:cs typeface="Arial" pitchFamily="34" charset="0"/>
              </a:endParaRPr>
            </a:p>
          </p:txBody>
        </p:sp>
        <p:sp>
          <p:nvSpPr>
            <p:cNvPr id="17" name="TextBox 16"/>
            <p:cNvSpPr txBox="1"/>
            <p:nvPr/>
          </p:nvSpPr>
          <p:spPr>
            <a:xfrm>
              <a:off x="1015191" y="4300240"/>
              <a:ext cx="10489422" cy="1107996"/>
            </a:xfrm>
            <a:prstGeom prst="rect">
              <a:avLst/>
            </a:prstGeom>
            <a:noFill/>
          </p:spPr>
          <p:txBody>
            <a:bodyPr wrap="square" rtlCol="0">
              <a:spAutoFit/>
            </a:bodyPr>
            <a:lstStyle/>
            <a:p>
              <a:pPr marL="342900" indent="-342900">
                <a:buFont typeface="Arial" pitchFamily="34" charset="0"/>
                <a:buChar char="•"/>
              </a:pPr>
              <a:r>
                <a:rPr lang="en-US" sz="2200" b="1" smtClean="0">
                  <a:latin typeface="Arial" pitchFamily="34" charset="0"/>
                  <a:cs typeface="Arial" pitchFamily="34" charset="0"/>
                </a:rPr>
                <a:t> Phép </a:t>
              </a:r>
              <a:r>
                <a:rPr lang="en-US" sz="2200" b="1">
                  <a:latin typeface="Arial" pitchFamily="34" charset="0"/>
                  <a:cs typeface="Arial" pitchFamily="34" charset="0"/>
                </a:rPr>
                <a:t>chiếu vuông </a:t>
              </a:r>
              <a:r>
                <a:rPr lang="en-US" sz="2200" b="1" smtClean="0">
                  <a:latin typeface="Arial" pitchFamily="34" charset="0"/>
                  <a:cs typeface="Arial" pitchFamily="34" charset="0"/>
                </a:rPr>
                <a:t>góc lên mặt phẳng (P) còn được gọi đơn giản là phép chiếu lên mặt phẳng (P) . Hình chiếu vuông góc H’ của hình H trên mặt phẳng (P) còn được gọi là hình chiếu của H trên mặt phẳng (P)</a:t>
              </a:r>
              <a:endParaRPr lang="en-US" sz="2200" b="1">
                <a:latin typeface="Arial" pitchFamily="34" charset="0"/>
                <a:cs typeface="Arial" pitchFamily="34" charset="0"/>
              </a:endParaRPr>
            </a:p>
          </p:txBody>
        </p:sp>
      </p:grpSp>
      <p:sp>
        <p:nvSpPr>
          <p:cNvPr id="15"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472" y="31779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9088" y="761999"/>
            <a:ext cx="11558425" cy="2286001"/>
            <a:chOff x="289088" y="761999"/>
            <a:chExt cx="11558425" cy="2286001"/>
          </a:xfrm>
        </p:grpSpPr>
        <p:sp>
          <p:nvSpPr>
            <p:cNvPr id="17" name="Rounded Rectangle 16"/>
            <p:cNvSpPr/>
            <p:nvPr/>
          </p:nvSpPr>
          <p:spPr>
            <a:xfrm>
              <a:off x="289088" y="761999"/>
              <a:ext cx="11558425" cy="22860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00100"/>
              <a:ext cx="11239500"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200" b="1">
                  <a:latin typeface="Arial" pitchFamily="34" charset="0"/>
                  <a:cs typeface="Arial" pitchFamily="34" charset="0"/>
                </a:rPr>
                <a:t>Cho đường thẳng a và mặt phẳng </a:t>
              </a:r>
              <a:r>
                <a:rPr lang="en-US" sz="2200" b="1" smtClean="0">
                  <a:latin typeface="Arial" pitchFamily="34" charset="0"/>
                  <a:cs typeface="Arial" pitchFamily="34" charset="0"/>
                </a:rPr>
                <a:t>(</a:t>
              </a:r>
              <a:r>
                <a:rPr lang="vi-VN" sz="2200" b="1" smtClean="0">
                  <a:latin typeface="Arial" pitchFamily="34" charset="0"/>
                  <a:cs typeface="Arial" pitchFamily="34" charset="0"/>
                </a:rPr>
                <a:t>P</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hông </a:t>
              </a:r>
              <a:r>
                <a:rPr lang="vi-VN" sz="2200" b="1">
                  <a:latin typeface="Arial" pitchFamily="34" charset="0"/>
                  <a:cs typeface="Arial" pitchFamily="34" charset="0"/>
                </a:rPr>
                <a:t>vuông góc với </a:t>
              </a:r>
              <a:r>
                <a:rPr lang="vi-VN" sz="2200" b="1" smtClean="0">
                  <a:latin typeface="Arial" pitchFamily="34" charset="0"/>
                  <a:cs typeface="Arial" pitchFamily="34" charset="0"/>
                </a:rPr>
                <a:t>nhau</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X</a:t>
              </a:r>
              <a:r>
                <a:rPr lang="vi-VN" sz="2200" b="1" smtClean="0">
                  <a:latin typeface="Arial" pitchFamily="34" charset="0"/>
                  <a:cs typeface="Arial" pitchFamily="34" charset="0"/>
                </a:rPr>
                <a:t>ét </a:t>
              </a:r>
              <a:r>
                <a:rPr lang="vi-VN" sz="2200" b="1">
                  <a:latin typeface="Arial" pitchFamily="34" charset="0"/>
                  <a:cs typeface="Arial" pitchFamily="34" charset="0"/>
                </a:rPr>
                <a:t>b là một đường thẳng nằm trong </a:t>
              </a:r>
              <a:r>
                <a:rPr lang="en-US" sz="2200" b="1" smtClean="0">
                  <a:latin typeface="Arial" pitchFamily="34" charset="0"/>
                  <a:cs typeface="Arial" pitchFamily="34" charset="0"/>
                </a:rPr>
                <a:t>(P). Trên a</a:t>
              </a:r>
              <a:r>
                <a:rPr lang="vi-VN" sz="2200" b="1" smtClean="0">
                  <a:latin typeface="Arial" pitchFamily="34" charset="0"/>
                  <a:cs typeface="Arial" pitchFamily="34" charset="0"/>
                </a:rPr>
                <a:t> </a:t>
              </a:r>
              <a:r>
                <a:rPr lang="vi-VN" sz="2200" b="1">
                  <a:latin typeface="Arial" pitchFamily="34" charset="0"/>
                  <a:cs typeface="Arial" pitchFamily="34" charset="0"/>
                </a:rPr>
                <a:t>lấy hai điểm </a:t>
              </a:r>
              <a:r>
                <a:rPr lang="vi-VN" sz="2200" b="1" smtClean="0">
                  <a:latin typeface="Arial" pitchFamily="34" charset="0"/>
                  <a:cs typeface="Arial" pitchFamily="34" charset="0"/>
                </a:rPr>
                <a:t>M</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N tùy </a:t>
              </a:r>
              <a:r>
                <a:rPr lang="vi-VN" sz="2200" b="1" smtClean="0">
                  <a:latin typeface="Arial" pitchFamily="34" charset="0"/>
                  <a:cs typeface="Arial" pitchFamily="34" charset="0"/>
                </a:rPr>
                <a:t>ý</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G</a:t>
              </a:r>
              <a:r>
                <a:rPr lang="vi-VN" sz="2200" b="1" smtClean="0">
                  <a:latin typeface="Arial" pitchFamily="34" charset="0"/>
                  <a:cs typeface="Arial" pitchFamily="34" charset="0"/>
                </a:rPr>
                <a:t>ọi </a:t>
              </a:r>
              <a:r>
                <a:rPr lang="en-US" sz="2200" b="1" smtClean="0">
                  <a:latin typeface="Arial" pitchFamily="34" charset="0"/>
                  <a:cs typeface="Arial" pitchFamily="34" charset="0"/>
                </a:rPr>
                <a:t>M</a:t>
              </a:r>
              <a:r>
                <a:rPr lang="vi-VN" sz="2200" b="1" smtClean="0">
                  <a:latin typeface="Arial" pitchFamily="34" charset="0"/>
                  <a:cs typeface="Arial" pitchFamily="34" charset="0"/>
                </a:rPr>
                <a:t>' </a:t>
              </a:r>
              <a:r>
                <a:rPr lang="en-US" sz="2200" b="1" smtClean="0">
                  <a:latin typeface="Arial" pitchFamily="34" charset="0"/>
                  <a:cs typeface="Arial" pitchFamily="34" charset="0"/>
                </a:rPr>
                <a:t>N</a:t>
              </a:r>
              <a:r>
                <a:rPr lang="vi-VN" sz="2200" b="1" smtClean="0">
                  <a:latin typeface="Arial" pitchFamily="34" charset="0"/>
                  <a:cs typeface="Arial" pitchFamily="34" charset="0"/>
                </a:rPr>
                <a:t>' </a:t>
              </a:r>
              <a:r>
                <a:rPr lang="vi-VN" sz="2200" b="1">
                  <a:latin typeface="Arial" pitchFamily="34" charset="0"/>
                  <a:cs typeface="Arial" pitchFamily="34" charset="0"/>
                </a:rPr>
                <a:t>tương ứng là hình chiếu của </a:t>
              </a:r>
              <a:r>
                <a:rPr lang="en-US" sz="2200" b="1" smtClean="0">
                  <a:latin typeface="Arial" pitchFamily="34" charset="0"/>
                  <a:cs typeface="Arial" pitchFamily="34" charset="0"/>
                </a:rPr>
                <a:t>M, N </a:t>
              </a:r>
              <a:r>
                <a:rPr lang="vi-VN" sz="2200" b="1" smtClean="0">
                  <a:latin typeface="Arial" pitchFamily="34" charset="0"/>
                  <a:cs typeface="Arial" pitchFamily="34" charset="0"/>
                </a:rPr>
                <a:t>trên </a:t>
              </a:r>
              <a:r>
                <a:rPr lang="vi-VN" sz="2200" b="1">
                  <a:latin typeface="Arial" pitchFamily="34" charset="0"/>
                  <a:cs typeface="Arial" pitchFamily="34" charset="0"/>
                </a:rPr>
                <a:t>mặt phẳng </a:t>
              </a:r>
              <a:r>
                <a:rPr lang="en-US" sz="2200" b="1" smtClean="0">
                  <a:latin typeface="Arial" pitchFamily="34" charset="0"/>
                  <a:cs typeface="Arial" pitchFamily="34" charset="0"/>
                </a:rPr>
                <a:t>(P) (H</a:t>
              </a:r>
              <a:r>
                <a:rPr lang="vi-VN" sz="2200" b="1" smtClean="0">
                  <a:latin typeface="Arial" pitchFamily="34" charset="0"/>
                  <a:cs typeface="Arial" pitchFamily="34" charset="0"/>
                </a:rPr>
                <a:t> 7.34</a:t>
              </a:r>
              <a:r>
                <a:rPr lang="en-US" sz="2200" b="1" smtClean="0">
                  <a:latin typeface="Arial" pitchFamily="34" charset="0"/>
                  <a:cs typeface="Arial" pitchFamily="34" charset="0"/>
                </a:rPr>
                <a:t>)</a:t>
              </a: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của </a:t>
              </a:r>
              <a:r>
                <a:rPr lang="en-US" sz="2200" b="1" smtClean="0">
                  <a:latin typeface="Arial" pitchFamily="34" charset="0"/>
                  <a:cs typeface="Arial" pitchFamily="34" charset="0"/>
                </a:rPr>
                <a:t>a</a:t>
              </a:r>
              <a:r>
                <a:rPr lang="vi-VN" sz="2200" b="1" smtClean="0">
                  <a:latin typeface="Arial" pitchFamily="34" charset="0"/>
                  <a:cs typeface="Arial" pitchFamily="34" charset="0"/>
                </a:rPr>
                <a:t> </a:t>
              </a:r>
              <a:r>
                <a:rPr lang="vi-VN" sz="2200" b="1">
                  <a:latin typeface="Arial" pitchFamily="34" charset="0"/>
                  <a:cs typeface="Arial" pitchFamily="34" charset="0"/>
                </a:rPr>
                <a:t>trên mặt phẳng </a:t>
              </a:r>
              <a:r>
                <a:rPr lang="en-US" sz="2200" b="1" smtClean="0">
                  <a:latin typeface="Arial" pitchFamily="34" charset="0"/>
                  <a:cs typeface="Arial" pitchFamily="34" charset="0"/>
                </a:rPr>
                <a:t>(</a:t>
              </a:r>
              <a:r>
                <a:rPr lang="vi-VN" sz="2200" b="1" smtClean="0">
                  <a:latin typeface="Arial" pitchFamily="34" charset="0"/>
                  <a:cs typeface="Arial" pitchFamily="34" charset="0"/>
                </a:rPr>
                <a:t>P</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là đường thẳng </a:t>
              </a:r>
              <a:r>
                <a:rPr lang="vi-VN" sz="2200" b="1" smtClean="0">
                  <a:latin typeface="Arial" pitchFamily="34" charset="0"/>
                  <a:cs typeface="Arial" pitchFamily="34" charset="0"/>
                </a:rPr>
                <a:t>nào</a:t>
              </a:r>
              <a:r>
                <a:rPr lang="en-US" sz="2200" b="1" smtClean="0">
                  <a:latin typeface="Arial" pitchFamily="34" charset="0"/>
                  <a:cs typeface="Arial" pitchFamily="34" charset="0"/>
                </a:rPr>
                <a:t>?</a:t>
              </a:r>
              <a:r>
                <a:rPr lang="vi-VN" sz="2200" b="1" smtClean="0">
                  <a:latin typeface="Arial" pitchFamily="34" charset="0"/>
                  <a:cs typeface="Arial" pitchFamily="34" charset="0"/>
                </a:rPr>
                <a:t> </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vi-VN" sz="2200" b="1">
                  <a:latin typeface="Arial" pitchFamily="34" charset="0"/>
                  <a:cs typeface="Arial" pitchFamily="34" charset="0"/>
                </a:rPr>
                <a:t>vuông góc với </a:t>
              </a:r>
              <a:r>
                <a:rPr lang="en-US" sz="2200" b="1" smtClean="0">
                  <a:latin typeface="Arial" pitchFamily="34" charset="0"/>
                  <a:cs typeface="Arial" pitchFamily="34" charset="0"/>
                </a:rPr>
                <a:t>M’N’</a:t>
              </a:r>
              <a:r>
                <a:rPr lang="vi-VN" sz="2200" b="1" smtClean="0">
                  <a:latin typeface="Arial" pitchFamily="34" charset="0"/>
                  <a:cs typeface="Arial" pitchFamily="34" charset="0"/>
                </a:rPr>
                <a:t> </a:t>
              </a:r>
              <a:r>
                <a:rPr lang="vi-VN" sz="2200" b="1">
                  <a:latin typeface="Arial" pitchFamily="34" charset="0"/>
                  <a:cs typeface="Arial" pitchFamily="34" charset="0"/>
                </a:rPr>
                <a:t>thì </a:t>
              </a:r>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vi-VN" sz="2200" b="1">
                  <a:latin typeface="Arial" pitchFamily="34" charset="0"/>
                  <a:cs typeface="Arial" pitchFamily="34" charset="0"/>
                </a:rPr>
                <a:t>có vuông góc với </a:t>
              </a:r>
              <a:r>
                <a:rPr lang="en-US" sz="2200" b="1" smtClean="0">
                  <a:latin typeface="Arial" pitchFamily="34" charset="0"/>
                  <a:cs typeface="Arial" pitchFamily="34" charset="0"/>
                </a:rPr>
                <a:t>a</a:t>
              </a:r>
              <a:r>
                <a:rPr lang="vi-VN" sz="2200" b="1" smtClean="0">
                  <a:latin typeface="Arial" pitchFamily="34" charset="0"/>
                  <a:cs typeface="Arial" pitchFamily="34" charset="0"/>
                </a:rPr>
                <a:t> </a:t>
              </a:r>
              <a:r>
                <a:rPr lang="vi-VN" sz="2200" b="1">
                  <a:latin typeface="Arial" pitchFamily="34" charset="0"/>
                  <a:cs typeface="Arial" pitchFamily="34" charset="0"/>
                </a:rPr>
                <a:t>hay </a:t>
              </a:r>
              <a:r>
                <a:rPr lang="vi-VN" sz="2200" b="1" smtClean="0">
                  <a:latin typeface="Arial" pitchFamily="34" charset="0"/>
                  <a:cs typeface="Arial" pitchFamily="34" charset="0"/>
                </a:rPr>
                <a:t>không</a:t>
              </a:r>
              <a:r>
                <a:rPr lang="en-US" sz="2200" b="1" smtClean="0">
                  <a:latin typeface="Arial" pitchFamily="34" charset="0"/>
                  <a:cs typeface="Arial" pitchFamily="34" charset="0"/>
                </a:rPr>
                <a:t>?</a:t>
              </a:r>
              <a:r>
                <a:rPr lang="vi-VN" sz="2200" b="1" smtClean="0">
                  <a:latin typeface="Arial" pitchFamily="34" charset="0"/>
                  <a:cs typeface="Arial" pitchFamily="34" charset="0"/>
                </a:rPr>
                <a:t> </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vi-VN" sz="2200" b="1">
                  <a:latin typeface="Arial" pitchFamily="34" charset="0"/>
                  <a:cs typeface="Arial" pitchFamily="34" charset="0"/>
                </a:rPr>
                <a:t>vuông góc với </a:t>
              </a:r>
              <a:r>
                <a:rPr lang="en-US" sz="2200" b="1" smtClean="0">
                  <a:latin typeface="Arial" pitchFamily="34" charset="0"/>
                  <a:cs typeface="Arial" pitchFamily="34" charset="0"/>
                </a:rPr>
                <a:t>a</a:t>
              </a:r>
              <a:r>
                <a:rPr lang="vi-VN" sz="2200" b="1" smtClean="0">
                  <a:latin typeface="Arial" pitchFamily="34" charset="0"/>
                  <a:cs typeface="Arial" pitchFamily="34" charset="0"/>
                </a:rPr>
                <a:t> </a:t>
              </a:r>
              <a:r>
                <a:rPr lang="vi-VN" sz="2200" b="1">
                  <a:latin typeface="Arial" pitchFamily="34" charset="0"/>
                  <a:cs typeface="Arial" pitchFamily="34" charset="0"/>
                </a:rPr>
                <a:t>thì </a:t>
              </a:r>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vi-VN" sz="2200" b="1">
                  <a:latin typeface="Arial" pitchFamily="34" charset="0"/>
                  <a:cs typeface="Arial" pitchFamily="34" charset="0"/>
                </a:rPr>
                <a:t>có vuông góc với </a:t>
              </a:r>
              <a:r>
                <a:rPr lang="en-US" sz="2200" b="1" smtClean="0">
                  <a:latin typeface="Arial" pitchFamily="34" charset="0"/>
                  <a:cs typeface="Arial" pitchFamily="34" charset="0"/>
                </a:rPr>
                <a:t>M’N’</a:t>
              </a:r>
              <a:r>
                <a:rPr lang="vi-VN" sz="2200" b="1" smtClean="0">
                  <a:latin typeface="Arial" pitchFamily="34" charset="0"/>
                  <a:cs typeface="Arial" pitchFamily="34" charset="0"/>
                </a:rPr>
                <a:t> </a:t>
              </a:r>
              <a:r>
                <a:rPr lang="vi-VN" sz="2200" b="1">
                  <a:latin typeface="Arial" pitchFamily="34" charset="0"/>
                  <a:cs typeface="Arial" pitchFamily="34" charset="0"/>
                </a:rPr>
                <a:t>hay không </a:t>
              </a:r>
              <a:endParaRPr lang="en-US" sz="2200" b="1">
                <a:latin typeface="Arial" pitchFamily="34" charset="0"/>
                <a:cs typeface="Arial"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385710" y="767997"/>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447213" y="3505200"/>
            <a:ext cx="7552199" cy="1107996"/>
          </a:xfrm>
          <a:prstGeom prst="rect">
            <a:avLst/>
          </a:prstGeom>
          <a:noFill/>
        </p:spPr>
        <p:txBody>
          <a:bodyPr wrap="square" rtlCol="0">
            <a:spAutoFit/>
          </a:bodyPr>
          <a:lstStyle/>
          <a:p>
            <a:pPr algn="just"/>
            <a:r>
              <a:rPr lang="vi-VN" sz="2200" b="1">
                <a:latin typeface="Arial" pitchFamily="34" charset="0"/>
                <a:cs typeface="Arial" pitchFamily="34" charset="0"/>
              </a:rPr>
              <a:t>a) Vì M', N' tương ứng là hình chiếu của M, N trên mặt phẳng (P) nên hình chiếu của a trên mặt phẳng (P) là a’ đường thẳng đi qua hai điểm M', N</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6"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8704262" y="3064192"/>
            <a:ext cx="3105150" cy="2760762"/>
            <a:chOff x="8605836" y="3064192"/>
            <a:chExt cx="3105150" cy="2760762"/>
          </a:xfrm>
        </p:grpSpPr>
        <p:sp>
          <p:nvSpPr>
            <p:cNvPr id="12" name="TextBox 11"/>
            <p:cNvSpPr txBox="1"/>
            <p:nvPr/>
          </p:nvSpPr>
          <p:spPr>
            <a:xfrm>
              <a:off x="9599612" y="54864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7.34</a:t>
              </a:r>
              <a:endParaRPr lang="en-US" sz="1600" b="1">
                <a:solidFill>
                  <a:schemeClr val="accent6">
                    <a:lumMod val="75000"/>
                  </a:schemeClr>
                </a:solidFill>
                <a:latin typeface="Arial" pitchFamily="34" charset="0"/>
                <a:cs typeface="Arial" pitchFamily="34" charset="0"/>
              </a:endParaRPr>
            </a:p>
          </p:txBody>
        </p:sp>
        <p:pic>
          <p:nvPicPr>
            <p:cNvPr id="29870" name="Picture 1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5836" y="3064192"/>
              <a:ext cx="31051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47213" y="4576763"/>
            <a:ext cx="7552199" cy="1107996"/>
          </a:xfrm>
          <a:prstGeom prst="rect">
            <a:avLst/>
          </a:prstGeom>
          <a:noFill/>
        </p:spPr>
        <p:txBody>
          <a:bodyPr wrap="square" rtlCol="0">
            <a:spAutoFit/>
          </a:bodyPr>
          <a:lstStyle/>
          <a:p>
            <a:pPr algn="just"/>
            <a:r>
              <a:rPr lang="vi-VN" sz="2200" b="1">
                <a:latin typeface="Arial" pitchFamily="34" charset="0"/>
                <a:cs typeface="Arial" pitchFamily="34" charset="0"/>
              </a:rPr>
              <a:t>b) b vuông góc với M'N' và b vuông góc với MM' (do M' là hình chiếu của M trên (P)); M'N' cắt MM' tại M' do đó b vuông góc mặt phẳng tạo bởi M'N', MM' suy ra </a:t>
            </a:r>
            <a:r>
              <a:rPr lang="vi-VN" sz="2200" b="1" smtClean="0">
                <a:latin typeface="Arial" pitchFamily="34" charset="0"/>
                <a:cs typeface="Arial" pitchFamily="34" charset="0"/>
              </a:rPr>
              <a:t>b</a:t>
            </a:r>
            <a:endParaRPr lang="vi-VN" sz="2200" b="1">
              <a:latin typeface="Arial" pitchFamily="34" charset="0"/>
              <a:cs typeface="Arial" pitchFamily="34" charset="0"/>
            </a:endParaRPr>
          </a:p>
        </p:txBody>
      </p:sp>
      <p:sp>
        <p:nvSpPr>
          <p:cNvPr id="20" name="TextBox 19"/>
          <p:cNvSpPr txBox="1"/>
          <p:nvPr/>
        </p:nvSpPr>
        <p:spPr>
          <a:xfrm>
            <a:off x="447213" y="5648325"/>
            <a:ext cx="8695199" cy="1107996"/>
          </a:xfrm>
          <a:prstGeom prst="rect">
            <a:avLst/>
          </a:prstGeom>
          <a:noFill/>
        </p:spPr>
        <p:txBody>
          <a:bodyPr wrap="square" rtlCol="0">
            <a:spAutoFit/>
          </a:bodyPr>
          <a:lstStyle/>
          <a:p>
            <a:pPr algn="just"/>
            <a:r>
              <a:rPr lang="vi-VN" sz="2200" b="1">
                <a:latin typeface="Arial" pitchFamily="34" charset="0"/>
                <a:cs typeface="Arial" pitchFamily="34" charset="0"/>
              </a:rPr>
              <a:t>c) b vuông góc với a và b vuông góc với MM' (do M' là hình chiếu của M trên (P)); a cắt MM' tại M do đó b vuông góc mặt phẳng tạo bởi a, MM' suy ra b có vuông góc với M'N</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340764" cy="2439441"/>
            <a:chOff x="379411" y="836861"/>
            <a:chExt cx="11340764" cy="2439441"/>
          </a:xfrm>
        </p:grpSpPr>
        <p:sp>
          <p:nvSpPr>
            <p:cNvPr id="21" name="Rounded Rectangle 20"/>
            <p:cNvSpPr/>
            <p:nvPr/>
          </p:nvSpPr>
          <p:spPr>
            <a:xfrm>
              <a:off x="379411" y="836861"/>
              <a:ext cx="11125201" cy="2286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913061"/>
              <a:ext cx="9920188" cy="2092881"/>
            </a:xfrm>
            <a:prstGeom prst="rect">
              <a:avLst/>
            </a:prstGeom>
            <a:noFill/>
          </p:spPr>
          <p:txBody>
            <a:bodyPr wrap="square" rtlCol="0">
              <a:spAutoFit/>
            </a:bodyPr>
            <a:lstStyle/>
            <a:p>
              <a:pPr marL="457200" indent="-457200">
                <a:buFont typeface="Wingdings" pitchFamily="2" charset="2"/>
                <a:buChar char="v"/>
              </a:pPr>
              <a:r>
                <a:rPr lang="en-US" sz="2600" b="1" smtClean="0">
                  <a:solidFill>
                    <a:srgbClr val="C00000"/>
                  </a:solidFill>
                  <a:latin typeface="Arial" pitchFamily="34" charset="0"/>
                  <a:cs typeface="Arial" pitchFamily="34" charset="0"/>
                </a:rPr>
                <a:t>Định lí ba đường vuông góc :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a:latin typeface="Arial" pitchFamily="34" charset="0"/>
                  <a:cs typeface="Arial" pitchFamily="34" charset="0"/>
                </a:rPr>
                <a:t>Cho đường thẳng a và mặt phẳng </a:t>
              </a:r>
              <a:r>
                <a:rPr lang="en-US" sz="2600" b="1" smtClean="0">
                  <a:latin typeface="Arial" pitchFamily="34" charset="0"/>
                  <a:cs typeface="Arial" pitchFamily="34" charset="0"/>
                </a:rPr>
                <a:t>(</a:t>
              </a:r>
              <a:r>
                <a:rPr lang="vi-VN" sz="2600" b="1" smtClean="0">
                  <a:latin typeface="Arial" pitchFamily="34" charset="0"/>
                  <a:cs typeface="Arial" pitchFamily="34" charset="0"/>
                </a:rPr>
                <a:t>P</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k</a:t>
              </a:r>
              <a:r>
                <a:rPr lang="vi-VN" sz="2600" b="1" smtClean="0">
                  <a:latin typeface="Arial" pitchFamily="34" charset="0"/>
                  <a:cs typeface="Arial" pitchFamily="34" charset="0"/>
                </a:rPr>
                <a:t>hông </a:t>
              </a:r>
              <a:r>
                <a:rPr lang="vi-VN" sz="2600" b="1">
                  <a:latin typeface="Arial" pitchFamily="34" charset="0"/>
                  <a:cs typeface="Arial" pitchFamily="34" charset="0"/>
                </a:rPr>
                <a:t>vuông góc với </a:t>
              </a:r>
              <a:r>
                <a:rPr lang="vi-VN" sz="2600" b="1" smtClean="0">
                  <a:latin typeface="Arial" pitchFamily="34" charset="0"/>
                  <a:cs typeface="Arial" pitchFamily="34" charset="0"/>
                </a:rPr>
                <a:t>nhau</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K</a:t>
              </a:r>
              <a:r>
                <a:rPr lang="vi-VN" sz="2600" b="1" smtClean="0">
                  <a:latin typeface="Arial" pitchFamily="34" charset="0"/>
                  <a:cs typeface="Arial" pitchFamily="34" charset="0"/>
                </a:rPr>
                <a:t>hi </a:t>
              </a:r>
              <a:r>
                <a:rPr lang="vi-VN" sz="2600" b="1">
                  <a:latin typeface="Arial" pitchFamily="34" charset="0"/>
                  <a:cs typeface="Arial" pitchFamily="34" charset="0"/>
                </a:rPr>
                <a:t>đó một 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nằm trong mặt phẳng </a:t>
              </a:r>
              <a:r>
                <a:rPr lang="en-US" sz="2600" b="1" smtClean="0">
                  <a:latin typeface="Arial" pitchFamily="34" charset="0"/>
                  <a:cs typeface="Arial" pitchFamily="34" charset="0"/>
                </a:rPr>
                <a:t>(</a:t>
              </a:r>
              <a:r>
                <a:rPr lang="vi-VN" sz="2600" b="1" smtClean="0">
                  <a:latin typeface="Arial" pitchFamily="34" charset="0"/>
                  <a:cs typeface="Arial" pitchFamily="34" charset="0"/>
                </a:rPr>
                <a:t>P</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vuông góc với đường thẳng a khi và chỉ khi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vuông góc với hình chiếu vuông góc a' của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trên </a:t>
              </a:r>
              <a:r>
                <a:rPr lang="en-US" sz="2600" b="1" smtClean="0">
                  <a:latin typeface="Arial" pitchFamily="34" charset="0"/>
                  <a:cs typeface="Arial" pitchFamily="34" charset="0"/>
                </a:rPr>
                <a:t>(P)</a:t>
              </a:r>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95125" y="1960811"/>
              <a:ext cx="1225050" cy="1315491"/>
            </a:xfrm>
            <a:prstGeom prst="rect">
              <a:avLst/>
            </a:prstGeom>
          </p:spPr>
        </p:pic>
      </p:grpSp>
      <p:sp>
        <p:nvSpPr>
          <p:cNvPr id="26" name="TextBox 25"/>
          <p:cNvSpPr txBox="1"/>
          <p:nvPr/>
        </p:nvSpPr>
        <p:spPr>
          <a:xfrm>
            <a:off x="447213" y="5638800"/>
            <a:ext cx="10582737" cy="1107996"/>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Định lí 3 đường vuông góc cho phép chuyển việc kiểm tra tính vuông góc giữa a và b (có thể chéo nhau) sang kiểm tra tính vuông góc giữa b và a’ (cùng thuộc mặt phẳng (P))</a:t>
            </a:r>
            <a:endParaRPr lang="en-US" sz="2200" b="1">
              <a:latin typeface="Arial" pitchFamily="34" charset="0"/>
              <a:cs typeface="Arial" pitchFamily="34" charset="0"/>
            </a:endParaRPr>
          </a:p>
        </p:txBody>
      </p:sp>
      <p:sp>
        <p:nvSpPr>
          <p:cNvPr id="16"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pic>
        <p:nvPicPr>
          <p:cNvPr id="604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436" y="3057525"/>
            <a:ext cx="31051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84212" y="5143500"/>
            <a:ext cx="1143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spTree>
    <p:extLst>
      <p:ext uri="{BB962C8B-B14F-4D97-AF65-F5344CB8AC3E}">
        <p14:creationId xmlns:p14="http://schemas.microsoft.com/office/powerpoint/2010/main" val="92693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421"/>
                                        </p:tgtEl>
                                        <p:attrNameLst>
                                          <p:attrName>style.visibility</p:attrName>
                                        </p:attrNameLst>
                                      </p:cBhvr>
                                      <p:to>
                                        <p:strVal val="visible"/>
                                      </p:to>
                                    </p:set>
                                    <p:animEffect transition="in" filter="wipe(left)">
                                      <p:cBhvr>
                                        <p:cTn id="11" dur="500"/>
                                        <p:tgtEl>
                                          <p:spTgt spid="604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645" y="319263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03212" y="742950"/>
            <a:ext cx="11582399" cy="2339080"/>
            <a:chOff x="303212" y="742950"/>
            <a:chExt cx="11582399" cy="2339080"/>
          </a:xfrm>
        </p:grpSpPr>
        <p:sp>
          <p:nvSpPr>
            <p:cNvPr id="15" name="Rounded Rectangle 14"/>
            <p:cNvSpPr/>
            <p:nvPr/>
          </p:nvSpPr>
          <p:spPr>
            <a:xfrm>
              <a:off x="1714586" y="742950"/>
              <a:ext cx="10171025" cy="2339080"/>
            </a:xfrm>
            <a:prstGeom prst="roundRect">
              <a:avLst>
                <a:gd name="adj" fmla="val 555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774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65313" y="742950"/>
                  <a:ext cx="9915524" cy="2339080"/>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Trên một sân phẳng nằm ngang, tại các điểm A, B, C, D người ta dựng các cột thẳng đứng AM, BN, CP, DQ và nối các sợi dây thẳng giữa M và P, N và Q như Hình 7.35</a:t>
                  </a:r>
                </a:p>
                <a:p>
                  <a:pPr marL="457200" indent="-457200">
                    <a:buAutoNum type="alphaLcParenR"/>
                  </a:pPr>
                  <a:r>
                    <a:rPr lang="en-US" sz="2000" b="1" smtClean="0">
                      <a:latin typeface="Arial" pitchFamily="34" charset="0"/>
                      <a:cs typeface="Arial" pitchFamily="34" charset="0"/>
                    </a:rPr>
                    <a:t>Hãy chỉ ra hình chiếu của các dây MẶT PHẲNG và NQ trên sân</a:t>
                  </a:r>
                </a:p>
                <a:p>
                  <a:pPr marL="457200" indent="-457200">
                    <a:buAutoNum type="alphaLcParenR"/>
                  </a:pPr>
                  <a:r>
                    <a:rPr lang="en-US" sz="2000" b="1" smtClean="0">
                      <a:latin typeface="Arial" pitchFamily="34" charset="0"/>
                      <a:cs typeface="Arial" pitchFamily="34" charset="0"/>
                    </a:rPr>
                    <a:t>Chứng minh rằng nếu </a:t>
                  </a:r>
                  <a14:m>
                    <m:oMath xmlns:m="http://schemas.openxmlformats.org/officeDocument/2006/math">
                      <m:r>
                        <a:rPr lang="en-US" sz="2000" b="1" i="1" smtClean="0">
                          <a:latin typeface="Cambria Math"/>
                          <a:cs typeface="Arial" pitchFamily="34" charset="0"/>
                        </a:rPr>
                        <m:t>𝑩𝑫</m:t>
                      </m:r>
                      <m:r>
                        <a:rPr lang="en-US" sz="2000" b="1" i="1">
                          <a:latin typeface="Cambria Math"/>
                          <a:ea typeface="Cambria Math"/>
                          <a:cs typeface="Arial" pitchFamily="34" charset="0"/>
                        </a:rPr>
                        <m:t>⊥</m:t>
                      </m:r>
                      <m:r>
                        <a:rPr lang="en-US" sz="2000" b="1" i="1" smtClean="0">
                          <a:latin typeface="Cambria Math"/>
                          <a:cs typeface="Arial" pitchFamily="34" charset="0"/>
                        </a:rPr>
                        <m:t>𝑨𝑪</m:t>
                      </m:r>
                    </m:oMath>
                  </a14:m>
                  <a:r>
                    <a:rPr lang="en-US" sz="2000" b="1" smtClean="0">
                      <a:latin typeface="Arial" pitchFamily="34" charset="0"/>
                      <a:cs typeface="Arial" pitchFamily="34" charset="0"/>
                    </a:rPr>
                    <a:t> thì </a:t>
                  </a:r>
                  <a14:m>
                    <m:oMath xmlns:m="http://schemas.openxmlformats.org/officeDocument/2006/math">
                      <m:r>
                        <a:rPr lang="en-US" sz="2000" b="1" i="1">
                          <a:latin typeface="Cambria Math"/>
                          <a:cs typeface="Arial" pitchFamily="34" charset="0"/>
                        </a:rPr>
                        <m:t>𝑩𝑫</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𝑴𝑷</m:t>
                      </m:r>
                    </m:oMath>
                  </a14:m>
                  <a:r>
                    <a:rPr lang="en-US" sz="2000" b="1">
                      <a:latin typeface="Arial" pitchFamily="34" charset="0"/>
                      <a:cs typeface="Arial" pitchFamily="34" charset="0"/>
                    </a:rPr>
                    <a:t> </a:t>
                  </a:r>
                  <a:endParaRPr lang="en-US" sz="2000" b="1" smtClean="0">
                    <a:latin typeface="Arial" pitchFamily="34" charset="0"/>
                    <a:cs typeface="Arial" pitchFamily="34" charset="0"/>
                  </a:endParaRPr>
                </a:p>
                <a:p>
                  <a:pPr marL="457200" indent="-457200">
                    <a:buAutoNum type="alphaLcParenR"/>
                  </a:pPr>
                  <a:r>
                    <a:rPr lang="en-US" sz="2000" b="1" smtClean="0">
                      <a:latin typeface="Arial" pitchFamily="34" charset="0"/>
                      <a:cs typeface="Arial" pitchFamily="34" charset="0"/>
                    </a:rPr>
                    <a:t>Chứng minh rằng nếu ABCD là một hình bình hành thì các trung điểm E, F tương ứng của các đoạn thẳng MP và NQ có cùng hình chiếu trên sân</a:t>
                  </a:r>
                  <a:endParaRPr lang="en-US" sz="20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65313" y="742950"/>
                  <a:ext cx="9915524" cy="2339080"/>
                </a:xfrm>
                <a:prstGeom prst="rect">
                  <a:avLst/>
                </a:prstGeom>
                <a:blipFill rotWithShape="1">
                  <a:blip r:embed="rId5"/>
                  <a:stretch>
                    <a:fillRect l="-369" t="-521" b="-521"/>
                  </a:stretch>
                </a:blipFill>
              </p:spPr>
              <p:txBody>
                <a:bodyPr/>
                <a:lstStyle/>
                <a:p>
                  <a:r>
                    <a:rPr lang="en-US">
                      <a:noFill/>
                    </a:rPr>
                    <a:t> </a:t>
                  </a:r>
                </a:p>
              </p:txBody>
            </p:sp>
          </mc:Fallback>
        </mc:AlternateContent>
      </p:grpSp>
      <p:sp>
        <p:nvSpPr>
          <p:cNvPr id="14"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283257" y="3048000"/>
            <a:ext cx="3373755" cy="3003121"/>
            <a:chOff x="8212772" y="3101340"/>
            <a:chExt cx="3373755" cy="3003121"/>
          </a:xfrm>
        </p:grpSpPr>
        <p:sp>
          <p:nvSpPr>
            <p:cNvPr id="21" name="TextBox 20"/>
            <p:cNvSpPr txBox="1"/>
            <p:nvPr/>
          </p:nvSpPr>
          <p:spPr>
            <a:xfrm>
              <a:off x="9371012" y="5765907"/>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7.35</a:t>
              </a:r>
              <a:endParaRPr lang="en-US" sz="1600" b="1">
                <a:solidFill>
                  <a:schemeClr val="accent6">
                    <a:lumMod val="75000"/>
                  </a:schemeClr>
                </a:solidFill>
                <a:latin typeface="Arial" pitchFamily="34" charset="0"/>
                <a:cs typeface="Arial" pitchFamily="34" charset="0"/>
              </a:endParaRPr>
            </a:p>
          </p:txBody>
        </p:sp>
        <p:pic>
          <p:nvPicPr>
            <p:cNvPr id="614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2772" y="3101340"/>
              <a:ext cx="3373755" cy="276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447213" y="3581786"/>
            <a:ext cx="7475999" cy="1508105"/>
          </a:xfrm>
          <a:prstGeom prst="rect">
            <a:avLst/>
          </a:prstGeom>
          <a:noFill/>
        </p:spPr>
        <p:txBody>
          <a:bodyPr wrap="square" rtlCol="0">
            <a:spAutoFit/>
          </a:bodyPr>
          <a:lstStyle/>
          <a:p>
            <a:pPr marL="457200" indent="-457200" algn="just">
              <a:buFont typeface="+mj-lt"/>
              <a:buAutoNum type="alphaLcParenR"/>
            </a:pPr>
            <a:r>
              <a:rPr lang="en-US" sz="2300" b="1" smtClean="0">
                <a:latin typeface="Arial" pitchFamily="34" charset="0"/>
                <a:cs typeface="Arial" pitchFamily="34" charset="0"/>
              </a:rPr>
              <a:t>Do </a:t>
            </a:r>
            <a:r>
              <a:rPr lang="en-US" sz="2300" b="1" smtClean="0">
                <a:latin typeface="Arial" pitchFamily="34" charset="0"/>
                <a:cs typeface="Arial" pitchFamily="34" charset="0"/>
              </a:rPr>
              <a:t>các cột có phương thẳng đứng và sân thuộc mặt phẳng nằm ngang nên các cột vuông góc với sân. Vậy A, B, C, D tương ứng là hình chiếu của M, N, P, Q trên sân</a:t>
            </a:r>
            <a:endParaRPr lang="en-US" sz="2300" b="1">
              <a:latin typeface="Arial" pitchFamily="34" charset="0"/>
              <a:cs typeface="Arial" pitchFamily="34" charset="0"/>
            </a:endParaRPr>
          </a:p>
        </p:txBody>
      </p:sp>
      <p:sp>
        <p:nvSpPr>
          <p:cNvPr id="24" name="TextBox 23"/>
          <p:cNvSpPr txBox="1"/>
          <p:nvPr/>
        </p:nvSpPr>
        <p:spPr>
          <a:xfrm>
            <a:off x="912812" y="5068550"/>
            <a:ext cx="7010400" cy="800219"/>
          </a:xfrm>
          <a:prstGeom prst="rect">
            <a:avLst/>
          </a:prstGeom>
          <a:noFill/>
        </p:spPr>
        <p:txBody>
          <a:bodyPr wrap="square" rtlCol="0">
            <a:spAutoFit/>
          </a:bodyPr>
          <a:lstStyle/>
          <a:p>
            <a:pPr algn="just"/>
            <a:r>
              <a:rPr lang="en-US" sz="2300" b="1" smtClean="0">
                <a:latin typeface="Arial" pitchFamily="34" charset="0"/>
                <a:cs typeface="Arial" pitchFamily="34" charset="0"/>
              </a:rPr>
              <a:t>Do đó AC, BD tương ứng là hình chiếu của MP, NQ trên sân.</a:t>
            </a:r>
            <a:endParaRPr lang="en-US" sz="23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5" name="TextBox 24"/>
              <p:cNvSpPr txBox="1"/>
              <p:nvPr/>
            </p:nvSpPr>
            <p:spPr>
              <a:xfrm>
                <a:off x="455612" y="5981581"/>
                <a:ext cx="11285998" cy="800219"/>
              </a:xfrm>
              <a:prstGeom prst="rect">
                <a:avLst/>
              </a:prstGeom>
              <a:noFill/>
            </p:spPr>
            <p:txBody>
              <a:bodyPr wrap="square" rtlCol="0">
                <a:spAutoFit/>
              </a:bodyPr>
              <a:lstStyle/>
              <a:p>
                <a:pPr marL="457200" indent="-457200" algn="just">
                  <a:buFont typeface="+mj-lt"/>
                  <a:buAutoNum type="alphaLcParenR" startAt="2"/>
                </a:pPr>
                <a:r>
                  <a:rPr lang="en-US" sz="2300" b="1" smtClean="0">
                    <a:latin typeface="Arial" pitchFamily="34" charset="0"/>
                    <a:cs typeface="Arial" pitchFamily="34" charset="0"/>
                  </a:rPr>
                  <a:t>Nếu </a:t>
                </a:r>
                <a14:m>
                  <m:oMath xmlns:m="http://schemas.openxmlformats.org/officeDocument/2006/math">
                    <m:r>
                      <a:rPr lang="en-US" sz="2300" b="1" i="1">
                        <a:latin typeface="Cambria Math"/>
                        <a:cs typeface="Arial" pitchFamily="34" charset="0"/>
                      </a:rPr>
                      <m:t>𝑩𝑫</m:t>
                    </m:r>
                    <m:r>
                      <a:rPr lang="en-US" sz="2300" b="1" i="1">
                        <a:latin typeface="Cambria Math"/>
                        <a:ea typeface="Cambria Math"/>
                        <a:cs typeface="Arial" pitchFamily="34" charset="0"/>
                      </a:rPr>
                      <m:t>⊥</m:t>
                    </m:r>
                    <m:r>
                      <a:rPr lang="en-US" sz="2300" b="1" i="1">
                        <a:latin typeface="Cambria Math"/>
                        <a:cs typeface="Arial" pitchFamily="34" charset="0"/>
                      </a:rPr>
                      <m:t>𝑨𝑪</m:t>
                    </m:r>
                  </m:oMath>
                </a14:m>
                <a:r>
                  <a:rPr lang="en-US" sz="2300" b="1" smtClean="0">
                    <a:latin typeface="Arial" pitchFamily="34" charset="0"/>
                    <a:cs typeface="Arial" pitchFamily="34" charset="0"/>
                  </a:rPr>
                  <a:t> mà AC là hình chiếu của MP trên </a:t>
                </a:r>
                <a:r>
                  <a:rPr lang="en-US" sz="2300" b="1" smtClean="0">
                    <a:latin typeface="Arial" pitchFamily="34" charset="0"/>
                    <a:cs typeface="Arial" pitchFamily="34" charset="0"/>
                  </a:rPr>
                  <a:t>sân </a:t>
                </a:r>
                <a:r>
                  <a:rPr lang="en-US" sz="2300" b="1" smtClean="0">
                    <a:latin typeface="Arial" pitchFamily="34" charset="0"/>
                    <a:cs typeface="Arial" pitchFamily="34" charset="0"/>
                  </a:rPr>
                  <a:t>và BD thuộc sân nên theo định lí ba đường vuông góc ta có </a:t>
                </a:r>
                <a14:m>
                  <m:oMath xmlns:m="http://schemas.openxmlformats.org/officeDocument/2006/math">
                    <m:r>
                      <a:rPr lang="en-US" sz="2300" b="1" i="1">
                        <a:latin typeface="Cambria Math"/>
                        <a:cs typeface="Arial" pitchFamily="34" charset="0"/>
                      </a:rPr>
                      <m:t>𝑩𝑫</m:t>
                    </m:r>
                    <m:r>
                      <a:rPr lang="en-US" sz="2300" b="1" i="1">
                        <a:latin typeface="Cambria Math"/>
                        <a:ea typeface="Cambria Math"/>
                        <a:cs typeface="Arial" pitchFamily="34" charset="0"/>
                      </a:rPr>
                      <m:t>⊥</m:t>
                    </m:r>
                    <m:r>
                      <a:rPr lang="en-US" sz="2300" b="1" i="1" smtClean="0">
                        <a:latin typeface="Cambria Math"/>
                        <a:cs typeface="Arial" pitchFamily="34" charset="0"/>
                      </a:rPr>
                      <m:t>𝑴𝑷</m:t>
                    </m:r>
                  </m:oMath>
                </a14:m>
                <a:r>
                  <a:rPr lang="en-US" sz="2300" b="1" smtClean="0">
                    <a:latin typeface="Arial" pitchFamily="34" charset="0"/>
                    <a:cs typeface="Arial" pitchFamily="34" charset="0"/>
                  </a:rPr>
                  <a:t> </a:t>
                </a:r>
                <a:endParaRPr lang="en-US" sz="2300" b="1">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455612" y="5981581"/>
                <a:ext cx="11285998" cy="800219"/>
              </a:xfrm>
              <a:prstGeom prst="rect">
                <a:avLst/>
              </a:prstGeom>
              <a:blipFill rotWithShape="1">
                <a:blip r:embed="rId7"/>
                <a:stretch>
                  <a:fillRect l="-648" t="-5303" r="-756" b="-15152"/>
                </a:stretch>
              </a:blipFill>
            </p:spPr>
            <p:txBody>
              <a:bodyPr/>
              <a:lstStyle/>
              <a:p>
                <a:r>
                  <a:rPr lang="en-US">
                    <a:noFill/>
                  </a:rPr>
                  <a:t> </a:t>
                </a:r>
              </a:p>
            </p:txBody>
          </p:sp>
        </mc:Fallback>
      </mc:AlternateContent>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209" y="324258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366124" y="3082030"/>
            <a:ext cx="3067050" cy="2853154"/>
            <a:chOff x="8366124" y="3082030"/>
            <a:chExt cx="3067050" cy="2853154"/>
          </a:xfrm>
        </p:grpSpPr>
        <p:sp>
          <p:nvSpPr>
            <p:cNvPr id="21" name="TextBox 20"/>
            <p:cNvSpPr txBox="1"/>
            <p:nvPr/>
          </p:nvSpPr>
          <p:spPr>
            <a:xfrm>
              <a:off x="9251949" y="559663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7.35</a:t>
              </a:r>
              <a:endParaRPr lang="en-US" sz="1600" b="1">
                <a:solidFill>
                  <a:schemeClr val="accent6">
                    <a:lumMod val="75000"/>
                  </a:schemeClr>
                </a:solidFill>
                <a:latin typeface="Arial" pitchFamily="34" charset="0"/>
                <a:cs typeface="Arial" pitchFamily="34" charset="0"/>
              </a:endParaRPr>
            </a:p>
          </p:txBody>
        </p:sp>
        <p:pic>
          <p:nvPicPr>
            <p:cNvPr id="614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6124" y="3082030"/>
              <a:ext cx="30670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531812" y="3660963"/>
            <a:ext cx="7543800" cy="1154162"/>
          </a:xfrm>
          <a:prstGeom prst="rect">
            <a:avLst/>
          </a:prstGeom>
          <a:noFill/>
        </p:spPr>
        <p:txBody>
          <a:bodyPr wrap="square" rtlCol="0">
            <a:spAutoFit/>
          </a:bodyPr>
          <a:lstStyle/>
          <a:p>
            <a:pPr algn="just"/>
            <a:r>
              <a:rPr lang="en-US" sz="2300" b="1" smtClean="0">
                <a:latin typeface="Arial" pitchFamily="34" charset="0"/>
                <a:cs typeface="Arial" pitchFamily="34" charset="0"/>
              </a:rPr>
              <a:t>c) Nếu ABCD là một hình bình hành thì các đoạn thẳng AC, BD có chung trung điểm O. Do EO là đường trung bình nên EO // MA</a:t>
            </a:r>
            <a:endParaRPr lang="en-US" sz="2300" b="1">
              <a:latin typeface="Arial" pitchFamily="34" charset="0"/>
              <a:cs typeface="Arial" pitchFamily="34" charset="0"/>
            </a:endParaRPr>
          </a:p>
        </p:txBody>
      </p:sp>
      <p:sp>
        <p:nvSpPr>
          <p:cNvPr id="24" name="TextBox 23"/>
          <p:cNvSpPr txBox="1"/>
          <p:nvPr/>
        </p:nvSpPr>
        <p:spPr>
          <a:xfrm>
            <a:off x="531812" y="4838581"/>
            <a:ext cx="7620000" cy="800219"/>
          </a:xfrm>
          <a:prstGeom prst="rect">
            <a:avLst/>
          </a:prstGeom>
          <a:noFill/>
        </p:spPr>
        <p:txBody>
          <a:bodyPr wrap="square" rtlCol="0">
            <a:spAutoFit/>
          </a:bodyPr>
          <a:lstStyle/>
          <a:p>
            <a:pPr algn="just"/>
            <a:r>
              <a:rPr lang="en-US" sz="2300" b="1" smtClean="0">
                <a:latin typeface="Arial" pitchFamily="34" charset="0"/>
                <a:cs typeface="Arial" pitchFamily="34" charset="0"/>
              </a:rPr>
              <a:t>Mặt khác, MA vuông góc với sân nên EO cũng vuông góc với sân. Vậy O là hình chiếu của E trên sân</a:t>
            </a:r>
            <a:endParaRPr lang="en-US" sz="2300" b="1">
              <a:latin typeface="Arial" pitchFamily="34" charset="0"/>
              <a:cs typeface="Arial" pitchFamily="34" charset="0"/>
            </a:endParaRPr>
          </a:p>
        </p:txBody>
      </p:sp>
      <p:sp>
        <p:nvSpPr>
          <p:cNvPr id="25" name="TextBox 24"/>
          <p:cNvSpPr txBox="1"/>
          <p:nvPr/>
        </p:nvSpPr>
        <p:spPr>
          <a:xfrm>
            <a:off x="530224" y="5756263"/>
            <a:ext cx="7323598" cy="800219"/>
          </a:xfrm>
          <a:prstGeom prst="rect">
            <a:avLst/>
          </a:prstGeom>
          <a:noFill/>
        </p:spPr>
        <p:txBody>
          <a:bodyPr wrap="square" rtlCol="0">
            <a:spAutoFit/>
          </a:bodyPr>
          <a:lstStyle/>
          <a:p>
            <a:pPr algn="just"/>
            <a:r>
              <a:rPr lang="en-US" sz="2300" b="1" smtClean="0">
                <a:latin typeface="Arial" pitchFamily="34" charset="0"/>
                <a:cs typeface="Arial" pitchFamily="34" charset="0"/>
              </a:rPr>
              <a:t>Tương tự O cũng là hình chiếu của F trên sân. </a:t>
            </a:r>
            <a:endParaRPr lang="en-US" sz="2300" b="1" smtClean="0">
              <a:latin typeface="Arial" pitchFamily="34" charset="0"/>
              <a:cs typeface="Arial" pitchFamily="34" charset="0"/>
            </a:endParaRPr>
          </a:p>
          <a:p>
            <a:pPr algn="just"/>
            <a:r>
              <a:rPr lang="en-US" sz="2300" b="1" smtClean="0">
                <a:latin typeface="Arial" pitchFamily="34" charset="0"/>
                <a:cs typeface="Arial" pitchFamily="34" charset="0"/>
              </a:rPr>
              <a:t>Vậy </a:t>
            </a:r>
            <a:r>
              <a:rPr lang="en-US" sz="2300" b="1" smtClean="0">
                <a:latin typeface="Arial" pitchFamily="34" charset="0"/>
                <a:cs typeface="Arial" pitchFamily="34" charset="0"/>
              </a:rPr>
              <a:t>E và F có cùng hình chiếu trên sân.</a:t>
            </a:r>
            <a:endParaRPr lang="en-US" sz="2300" b="1">
              <a:latin typeface="Arial" pitchFamily="34" charset="0"/>
              <a:cs typeface="Arial" pitchFamily="34" charset="0"/>
            </a:endParaRPr>
          </a:p>
        </p:txBody>
      </p:sp>
      <p:grpSp>
        <p:nvGrpSpPr>
          <p:cNvPr id="15" name="Group 14"/>
          <p:cNvGrpSpPr/>
          <p:nvPr/>
        </p:nvGrpSpPr>
        <p:grpSpPr>
          <a:xfrm>
            <a:off x="303212" y="742950"/>
            <a:ext cx="11582399" cy="2339080"/>
            <a:chOff x="303212" y="742950"/>
            <a:chExt cx="11582399" cy="2339080"/>
          </a:xfrm>
        </p:grpSpPr>
        <p:sp>
          <p:nvSpPr>
            <p:cNvPr id="18" name="Rounded Rectangle 17"/>
            <p:cNvSpPr/>
            <p:nvPr/>
          </p:nvSpPr>
          <p:spPr>
            <a:xfrm>
              <a:off x="1714586" y="742950"/>
              <a:ext cx="10171025" cy="2339080"/>
            </a:xfrm>
            <a:prstGeom prst="roundRect">
              <a:avLst>
                <a:gd name="adj" fmla="val 555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774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1865313" y="742950"/>
                  <a:ext cx="9915524" cy="2339080"/>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Trên một sân phẳng nằm ngang, tại các điểm A, B, C, D người ta dựng các cột thẳng đứng AM, BN, CP, DQ và nối các sợi dây thẳng giữa M và P, N và Q như Hình 7.35</a:t>
                  </a:r>
                </a:p>
                <a:p>
                  <a:pPr marL="457200" indent="-457200">
                    <a:buAutoNum type="alphaLcParenR"/>
                  </a:pPr>
                  <a:r>
                    <a:rPr lang="en-US" sz="2000" b="1" smtClean="0">
                      <a:latin typeface="Arial" pitchFamily="34" charset="0"/>
                      <a:cs typeface="Arial" pitchFamily="34" charset="0"/>
                    </a:rPr>
                    <a:t>Hãy chỉ ra hình chiếu của các dây MẶT PHẲNG và NQ trên sân</a:t>
                  </a:r>
                </a:p>
                <a:p>
                  <a:pPr marL="457200" indent="-457200">
                    <a:buAutoNum type="alphaLcParenR"/>
                  </a:pPr>
                  <a:r>
                    <a:rPr lang="en-US" sz="2000" b="1" smtClean="0">
                      <a:latin typeface="Arial" pitchFamily="34" charset="0"/>
                      <a:cs typeface="Arial" pitchFamily="34" charset="0"/>
                    </a:rPr>
                    <a:t>Chứng minh rằng nếu </a:t>
                  </a:r>
                  <a14:m>
                    <m:oMath xmlns:m="http://schemas.openxmlformats.org/officeDocument/2006/math">
                      <m:r>
                        <a:rPr lang="en-US" sz="2000" b="1" i="1" smtClean="0">
                          <a:latin typeface="Cambria Math"/>
                          <a:cs typeface="Arial" pitchFamily="34" charset="0"/>
                        </a:rPr>
                        <m:t>𝑩𝑫</m:t>
                      </m:r>
                      <m:r>
                        <a:rPr lang="en-US" sz="2000" b="1" i="1">
                          <a:latin typeface="Cambria Math"/>
                          <a:ea typeface="Cambria Math"/>
                          <a:cs typeface="Arial" pitchFamily="34" charset="0"/>
                        </a:rPr>
                        <m:t>⊥</m:t>
                      </m:r>
                      <m:r>
                        <a:rPr lang="en-US" sz="2000" b="1" i="1" smtClean="0">
                          <a:latin typeface="Cambria Math"/>
                          <a:cs typeface="Arial" pitchFamily="34" charset="0"/>
                        </a:rPr>
                        <m:t>𝑨𝑪</m:t>
                      </m:r>
                    </m:oMath>
                  </a14:m>
                  <a:r>
                    <a:rPr lang="en-US" sz="2000" b="1" smtClean="0">
                      <a:latin typeface="Arial" pitchFamily="34" charset="0"/>
                      <a:cs typeface="Arial" pitchFamily="34" charset="0"/>
                    </a:rPr>
                    <a:t> thì </a:t>
                  </a:r>
                  <a14:m>
                    <m:oMath xmlns:m="http://schemas.openxmlformats.org/officeDocument/2006/math">
                      <m:r>
                        <a:rPr lang="en-US" sz="2000" b="1" i="1">
                          <a:latin typeface="Cambria Math"/>
                          <a:cs typeface="Arial" pitchFamily="34" charset="0"/>
                        </a:rPr>
                        <m:t>𝑩𝑫</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𝑴𝑷</m:t>
                      </m:r>
                    </m:oMath>
                  </a14:m>
                  <a:r>
                    <a:rPr lang="en-US" sz="2000" b="1">
                      <a:latin typeface="Arial" pitchFamily="34" charset="0"/>
                      <a:cs typeface="Arial" pitchFamily="34" charset="0"/>
                    </a:rPr>
                    <a:t> </a:t>
                  </a:r>
                  <a:endParaRPr lang="en-US" sz="2000" b="1" smtClean="0">
                    <a:latin typeface="Arial" pitchFamily="34" charset="0"/>
                    <a:cs typeface="Arial" pitchFamily="34" charset="0"/>
                  </a:endParaRPr>
                </a:p>
                <a:p>
                  <a:pPr marL="457200" indent="-457200">
                    <a:buAutoNum type="alphaLcParenR"/>
                  </a:pPr>
                  <a:r>
                    <a:rPr lang="en-US" sz="2000" b="1" smtClean="0">
                      <a:latin typeface="Arial" pitchFamily="34" charset="0"/>
                      <a:cs typeface="Arial" pitchFamily="34" charset="0"/>
                    </a:rPr>
                    <a:t>Chứng minh rằng nếu ABCD là một hình bình hành thì các trung điểm E, F tương ứng của các đoạn thẳng MP và NQ có cùng hình chiếu trên sân</a:t>
                  </a:r>
                  <a:endParaRPr lang="en-US" sz="2000"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1865313" y="742950"/>
                  <a:ext cx="9915524" cy="2339080"/>
                </a:xfrm>
                <a:prstGeom prst="rect">
                  <a:avLst/>
                </a:prstGeom>
                <a:blipFill rotWithShape="1">
                  <a:blip r:embed="rId6"/>
                  <a:stretch>
                    <a:fillRect l="-369" t="-521" b="-521"/>
                  </a:stretch>
                </a:blipFill>
              </p:spPr>
              <p:txBody>
                <a:bodyPr/>
                <a:lstStyle/>
                <a:p>
                  <a:r>
                    <a:rPr lang="en-US">
                      <a:noFill/>
                    </a:rPr>
                    <a:t> </a:t>
                  </a:r>
                </a:p>
              </p:txBody>
            </p:sp>
          </mc:Fallback>
        </mc:AlternateContent>
      </p:grpSp>
    </p:spTree>
    <p:extLst>
      <p:ext uri="{BB962C8B-B14F-4D97-AF65-F5344CB8AC3E}">
        <p14:creationId xmlns:p14="http://schemas.microsoft.com/office/powerpoint/2010/main" val="3590365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212" y="268845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62000"/>
            <a:ext cx="11582400" cy="1749891"/>
            <a:chOff x="227012" y="762000"/>
            <a:chExt cx="11582400" cy="1749891"/>
          </a:xfrm>
        </p:grpSpPr>
        <p:sp>
          <p:nvSpPr>
            <p:cNvPr id="29" name="Rounded Rectangle 28"/>
            <p:cNvSpPr/>
            <p:nvPr/>
          </p:nvSpPr>
          <p:spPr>
            <a:xfrm>
              <a:off x="1979612" y="762000"/>
              <a:ext cx="9829800" cy="17498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9786" y="838200"/>
              <a:ext cx="9448800" cy="1661971"/>
            </a:xfrm>
            <a:prstGeom prst="rect">
              <a:avLst/>
            </a:prstGeom>
            <a:noFill/>
          </p:spPr>
          <p:txBody>
            <a:bodyPr wrap="square" lIns="121899" tIns="60949" rIns="121899" bIns="60949" rtlCol="0">
              <a:spAutoFit/>
            </a:bodyPr>
            <a:lstStyle/>
            <a:p>
              <a:pPr algn="just"/>
              <a:r>
                <a:rPr lang="en-US" sz="2000" b="1">
                  <a:latin typeface="Arial" pitchFamily="34" charset="0"/>
                  <a:cs typeface="Arial" pitchFamily="34" charset="0"/>
                </a:rPr>
                <a:t>Cho hình chóp S.ABC có SA = SB = SC. Gọi O là hình chiếu của S trên mặt phẳng (ABC) (H.7.36</a:t>
              </a:r>
              <a:r>
                <a:rPr lang="en-US" sz="2000" b="1" smtClean="0">
                  <a:latin typeface="Arial" pitchFamily="34" charset="0"/>
                  <a:cs typeface="Arial" pitchFamily="34" charset="0"/>
                </a:rPr>
                <a:t>).</a:t>
              </a:r>
            </a:p>
            <a:p>
              <a:pPr marL="457200" indent="-457200" algn="just">
                <a:buAutoNum type="alphaLcParenR"/>
              </a:pPr>
              <a:r>
                <a:rPr lang="vi-VN" sz="2000" b="1" smtClean="0">
                  <a:latin typeface="Arial" pitchFamily="34" charset="0"/>
                  <a:cs typeface="Arial" pitchFamily="34" charset="0"/>
                </a:rPr>
                <a:t>Hình </a:t>
              </a:r>
              <a:r>
                <a:rPr lang="vi-VN" sz="2000" b="1">
                  <a:latin typeface="Arial" pitchFamily="34" charset="0"/>
                  <a:cs typeface="Arial" pitchFamily="34" charset="0"/>
                </a:rPr>
                <a:t>chiếu của a trên mặt phẳng (P) là đường thẳng nào</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lgn="just">
                <a:buAutoNum type="alphaLcParenR"/>
              </a:pPr>
              <a:r>
                <a:rPr lang="vi-VN" sz="2000" b="1">
                  <a:latin typeface="Arial" pitchFamily="34" charset="0"/>
                  <a:cs typeface="Arial" pitchFamily="34" charset="0"/>
                </a:rPr>
                <a:t>Nếu b vuông góc với M'N' thì b có vuông góc với a hay không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lgn="just">
                <a:buAutoNum type="alphaLcParenR"/>
              </a:pPr>
              <a:r>
                <a:rPr lang="vi-VN" sz="2000" b="1">
                  <a:latin typeface="Arial" pitchFamily="34" charset="0"/>
                  <a:cs typeface="Arial" pitchFamily="34" charset="0"/>
                </a:rPr>
                <a:t>Nếu b vuông góc với a thì b có vuông góc với M'N' hay không</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grpSp>
      <p:sp>
        <p:nvSpPr>
          <p:cNvPr id="11" name="TextBox 10"/>
          <p:cNvSpPr txBox="1"/>
          <p:nvPr/>
        </p:nvSpPr>
        <p:spPr>
          <a:xfrm>
            <a:off x="608012" y="3088549"/>
            <a:ext cx="8077200" cy="461665"/>
          </a:xfrm>
          <a:prstGeom prst="rect">
            <a:avLst/>
          </a:prstGeom>
          <a:noFill/>
        </p:spPr>
        <p:txBody>
          <a:bodyPr wrap="square" rtlCol="0">
            <a:spAutoFit/>
          </a:bodyPr>
          <a:lstStyle/>
          <a:p>
            <a:pPr algn="just"/>
            <a:r>
              <a:rPr lang="en-US" b="1">
                <a:latin typeface="Arial" pitchFamily="34" charset="0"/>
                <a:cs typeface="Arial" pitchFamily="34" charset="0"/>
              </a:rPr>
              <a:t>a) O là hình chiếu của S trên </a:t>
            </a:r>
            <a:r>
              <a:rPr lang="en-US" b="1" smtClean="0">
                <a:latin typeface="Arial" pitchFamily="34" charset="0"/>
                <a:cs typeface="Arial" pitchFamily="34" charset="0"/>
              </a:rPr>
              <a:t>mp(ABC</a:t>
            </a:r>
            <a:r>
              <a:rPr lang="en-US" b="1">
                <a:latin typeface="Arial" pitchFamily="34" charset="0"/>
                <a:cs typeface="Arial" pitchFamily="34" charset="0"/>
              </a:rPr>
              <a:t>) nên </a:t>
            </a:r>
            <a:r>
              <a:rPr lang="en-US" b="1" smtClean="0">
                <a:latin typeface="Arial" pitchFamily="34" charset="0"/>
                <a:cs typeface="Arial" pitchFamily="34" charset="0"/>
              </a:rPr>
              <a:t>SO⊥(ABC)</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29434453"/>
              </p:ext>
            </p:extLst>
          </p:nvPr>
        </p:nvGraphicFramePr>
        <p:xfrm>
          <a:off x="1455736" y="3635077"/>
          <a:ext cx="7153276" cy="436563"/>
        </p:xfrm>
        <a:graphic>
          <a:graphicData uri="http://schemas.openxmlformats.org/presentationml/2006/ole">
            <mc:AlternateContent xmlns:mc="http://schemas.openxmlformats.org/markup-compatibility/2006">
              <mc:Choice xmlns:v="urn:schemas-microsoft-com:vml" Requires="v">
                <p:oleObj spid="_x0000_s7672" name="Equation" r:id="rId7" imgW="3340080" imgH="203040" progId="Equation.DSMT4">
                  <p:embed/>
                </p:oleObj>
              </mc:Choice>
              <mc:Fallback>
                <p:oleObj name="Equation" r:id="rId7" imgW="3340080" imgH="203040" progId="Equation.DSMT4">
                  <p:embed/>
                  <p:pic>
                    <p:nvPicPr>
                      <p:cNvPr id="0" name="Object 1"/>
                      <p:cNvPicPr>
                        <a:picLocks noChangeAspect="1" noChangeArrowheads="1"/>
                      </p:cNvPicPr>
                      <p:nvPr/>
                    </p:nvPicPr>
                    <p:blipFill>
                      <a:blip r:embed="rId8"/>
                      <a:srcRect/>
                      <a:stretch>
                        <a:fillRect/>
                      </a:stretch>
                    </p:blipFill>
                    <p:spPr bwMode="auto">
                      <a:xfrm>
                        <a:off x="1455736" y="3635077"/>
                        <a:ext cx="7153276"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8637588" y="2667000"/>
            <a:ext cx="3095625" cy="2971800"/>
            <a:chOff x="8637588" y="2393386"/>
            <a:chExt cx="3095625" cy="2971800"/>
          </a:xfrm>
        </p:grpSpPr>
        <p:pic>
          <p:nvPicPr>
            <p:cNvPr id="7571" name="Picture 40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37588" y="2393386"/>
              <a:ext cx="30956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9904412" y="5026632"/>
              <a:ext cx="13716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7.14</a:t>
              </a:r>
              <a:endParaRPr lang="en-US" sz="1600" b="1">
                <a:solidFill>
                  <a:schemeClr val="accent6">
                    <a:lumMod val="75000"/>
                  </a:schemeClr>
                </a:solidFill>
                <a:latin typeface="Arial" pitchFamily="34" charset="0"/>
                <a:cs typeface="Arial" pitchFamily="34" charset="0"/>
              </a:endParaRPr>
            </a:p>
          </p:txBody>
        </p:sp>
      </p:grpSp>
      <p:sp>
        <p:nvSpPr>
          <p:cNvPr id="19"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sp>
        <p:nvSpPr>
          <p:cNvPr id="17" name="TextBox 16"/>
          <p:cNvSpPr txBox="1"/>
          <p:nvPr/>
        </p:nvSpPr>
        <p:spPr>
          <a:xfrm>
            <a:off x="714732" y="3581400"/>
            <a:ext cx="960080" cy="461665"/>
          </a:xfrm>
          <a:prstGeom prst="rect">
            <a:avLst/>
          </a:prstGeom>
          <a:noFill/>
        </p:spPr>
        <p:txBody>
          <a:bodyPr wrap="square" rtlCol="0">
            <a:spAutoFit/>
          </a:bodyPr>
          <a:lstStyle/>
          <a:p>
            <a:pPr algn="just"/>
            <a:r>
              <a:rPr lang="en-US" b="1" smtClean="0">
                <a:latin typeface="Arial" pitchFamily="34" charset="0"/>
                <a:cs typeface="Arial" pitchFamily="34" charset="0"/>
              </a:rPr>
              <a:t>Mà :</a:t>
            </a:r>
            <a:endParaRPr lang="en-US" b="1">
              <a:latin typeface="Arial" pitchFamily="34" charset="0"/>
              <a:cs typeface="Arial" pitchFamily="34" charset="0"/>
            </a:endParaRPr>
          </a:p>
        </p:txBody>
      </p:sp>
      <p:sp>
        <p:nvSpPr>
          <p:cNvPr id="18" name="TextBox 17"/>
          <p:cNvSpPr txBox="1"/>
          <p:nvPr/>
        </p:nvSpPr>
        <p:spPr>
          <a:xfrm>
            <a:off x="645650" y="4165866"/>
            <a:ext cx="5196500" cy="461665"/>
          </a:xfrm>
          <a:prstGeom prst="rect">
            <a:avLst/>
          </a:prstGeom>
          <a:noFill/>
        </p:spPr>
        <p:txBody>
          <a:bodyPr wrap="square" rtlCol="0">
            <a:spAutoFit/>
          </a:bodyPr>
          <a:lstStyle/>
          <a:p>
            <a:pPr algn="just"/>
            <a:r>
              <a:rPr lang="en-US" b="1">
                <a:latin typeface="Arial" pitchFamily="34" charset="0"/>
                <a:cs typeface="Arial" pitchFamily="34" charset="0"/>
              </a:rPr>
              <a:t>Xét tam giác </a:t>
            </a:r>
            <a:r>
              <a:rPr lang="en-US" b="1" smtClean="0">
                <a:latin typeface="Arial" pitchFamily="34" charset="0"/>
                <a:cs typeface="Arial" pitchFamily="34" charset="0"/>
              </a:rPr>
              <a:t>SAO </a:t>
            </a:r>
            <a:r>
              <a:rPr lang="en-US" b="1">
                <a:latin typeface="Arial" pitchFamily="34" charset="0"/>
                <a:cs typeface="Arial" pitchFamily="34" charset="0"/>
              </a:rPr>
              <a:t>vuông tại </a:t>
            </a:r>
            <a:r>
              <a:rPr lang="en-US" b="1" smtClean="0">
                <a:latin typeface="Arial" pitchFamily="34" charset="0"/>
                <a:cs typeface="Arial" pitchFamily="34" charset="0"/>
              </a:rPr>
              <a:t>O có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4040023737"/>
              </p:ext>
            </p:extLst>
          </p:nvPr>
        </p:nvGraphicFramePr>
        <p:xfrm>
          <a:off x="5898174" y="4165866"/>
          <a:ext cx="2284412" cy="465138"/>
        </p:xfrm>
        <a:graphic>
          <a:graphicData uri="http://schemas.openxmlformats.org/presentationml/2006/ole">
            <mc:AlternateContent xmlns:mc="http://schemas.openxmlformats.org/markup-compatibility/2006">
              <mc:Choice xmlns:v="urn:schemas-microsoft-com:vml" Requires="v">
                <p:oleObj spid="_x0000_s7673" name="Equation" r:id="rId10" imgW="1066680" imgH="215640" progId="Equation.DSMT4">
                  <p:embed/>
                </p:oleObj>
              </mc:Choice>
              <mc:Fallback>
                <p:oleObj name="Equation" r:id="rId10" imgW="1066680" imgH="215640" progId="Equation.DSMT4">
                  <p:embed/>
                  <p:pic>
                    <p:nvPicPr>
                      <p:cNvPr id="0" name=""/>
                      <p:cNvPicPr>
                        <a:picLocks noChangeAspect="1" noChangeArrowheads="1"/>
                      </p:cNvPicPr>
                      <p:nvPr/>
                    </p:nvPicPr>
                    <p:blipFill>
                      <a:blip r:embed="rId11"/>
                      <a:srcRect/>
                      <a:stretch>
                        <a:fillRect/>
                      </a:stretch>
                    </p:blipFill>
                    <p:spPr bwMode="auto">
                      <a:xfrm>
                        <a:off x="5898174" y="4165866"/>
                        <a:ext cx="22844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645650" y="4701250"/>
            <a:ext cx="5196500" cy="461665"/>
          </a:xfrm>
          <a:prstGeom prst="rect">
            <a:avLst/>
          </a:prstGeom>
          <a:noFill/>
        </p:spPr>
        <p:txBody>
          <a:bodyPr wrap="square" rtlCol="0">
            <a:spAutoFit/>
          </a:bodyPr>
          <a:lstStyle/>
          <a:p>
            <a:pPr algn="just"/>
            <a:r>
              <a:rPr lang="en-US" b="1">
                <a:latin typeface="Arial" pitchFamily="34" charset="0"/>
                <a:cs typeface="Arial" pitchFamily="34" charset="0"/>
              </a:rPr>
              <a:t>Xét tam giác SBO vuông tại </a:t>
            </a:r>
            <a:r>
              <a:rPr lang="en-US" b="1" smtClean="0">
                <a:latin typeface="Arial" pitchFamily="34" charset="0"/>
                <a:cs typeface="Arial" pitchFamily="34" charset="0"/>
              </a:rPr>
              <a:t>O 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834341867"/>
              </p:ext>
            </p:extLst>
          </p:nvPr>
        </p:nvGraphicFramePr>
        <p:xfrm>
          <a:off x="5884863" y="4627829"/>
          <a:ext cx="2311400" cy="465138"/>
        </p:xfrm>
        <a:graphic>
          <a:graphicData uri="http://schemas.openxmlformats.org/presentationml/2006/ole">
            <mc:AlternateContent xmlns:mc="http://schemas.openxmlformats.org/markup-compatibility/2006">
              <mc:Choice xmlns:v="urn:schemas-microsoft-com:vml" Requires="v">
                <p:oleObj spid="_x0000_s7674" name="Equation" r:id="rId12" imgW="1079280" imgH="215640" progId="Equation.DSMT4">
                  <p:embed/>
                </p:oleObj>
              </mc:Choice>
              <mc:Fallback>
                <p:oleObj name="Equation" r:id="rId12" imgW="1079280" imgH="215640" progId="Equation.DSMT4">
                  <p:embed/>
                  <p:pic>
                    <p:nvPicPr>
                      <p:cNvPr id="0" name=""/>
                      <p:cNvPicPr>
                        <a:picLocks noChangeAspect="1" noChangeArrowheads="1"/>
                      </p:cNvPicPr>
                      <p:nvPr/>
                    </p:nvPicPr>
                    <p:blipFill>
                      <a:blip r:embed="rId13"/>
                      <a:srcRect/>
                      <a:stretch>
                        <a:fillRect/>
                      </a:stretch>
                    </p:blipFill>
                    <p:spPr bwMode="auto">
                      <a:xfrm>
                        <a:off x="5884863" y="4627829"/>
                        <a:ext cx="23114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645650" y="5236635"/>
            <a:ext cx="5196500" cy="461665"/>
          </a:xfrm>
          <a:prstGeom prst="rect">
            <a:avLst/>
          </a:prstGeom>
          <a:noFill/>
        </p:spPr>
        <p:txBody>
          <a:bodyPr wrap="square" rtlCol="0">
            <a:spAutoFit/>
          </a:bodyPr>
          <a:lstStyle/>
          <a:p>
            <a:pPr algn="just"/>
            <a:r>
              <a:rPr lang="en-US" b="1">
                <a:latin typeface="Arial" pitchFamily="34" charset="0"/>
                <a:cs typeface="Arial" pitchFamily="34" charset="0"/>
              </a:rPr>
              <a:t>Xét tam giác </a:t>
            </a:r>
            <a:r>
              <a:rPr lang="en-US" b="1" smtClean="0">
                <a:latin typeface="Arial" pitchFamily="34" charset="0"/>
                <a:cs typeface="Arial" pitchFamily="34" charset="0"/>
              </a:rPr>
              <a:t>SCO </a:t>
            </a:r>
            <a:r>
              <a:rPr lang="en-US" b="1">
                <a:latin typeface="Arial" pitchFamily="34" charset="0"/>
                <a:cs typeface="Arial" pitchFamily="34" charset="0"/>
              </a:rPr>
              <a:t>vuông tại </a:t>
            </a:r>
            <a:r>
              <a:rPr lang="en-US" b="1" smtClean="0">
                <a:latin typeface="Arial" pitchFamily="34" charset="0"/>
                <a:cs typeface="Arial" pitchFamily="34" charset="0"/>
              </a:rPr>
              <a:t>O có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42157599"/>
              </p:ext>
            </p:extLst>
          </p:nvPr>
        </p:nvGraphicFramePr>
        <p:xfrm>
          <a:off x="5827713" y="5181867"/>
          <a:ext cx="2366962" cy="465137"/>
        </p:xfrm>
        <a:graphic>
          <a:graphicData uri="http://schemas.openxmlformats.org/presentationml/2006/ole">
            <mc:AlternateContent xmlns:mc="http://schemas.openxmlformats.org/markup-compatibility/2006">
              <mc:Choice xmlns:v="urn:schemas-microsoft-com:vml" Requires="v">
                <p:oleObj spid="_x0000_s7675" name="Equation" r:id="rId14" imgW="1104840" imgH="215640" progId="Equation.DSMT4">
                  <p:embed/>
                </p:oleObj>
              </mc:Choice>
              <mc:Fallback>
                <p:oleObj name="Equation" r:id="rId14" imgW="1104840" imgH="215640" progId="Equation.DSMT4">
                  <p:embed/>
                  <p:pic>
                    <p:nvPicPr>
                      <p:cNvPr id="0" name=""/>
                      <p:cNvPicPr>
                        <a:picLocks noChangeAspect="1" noChangeArrowheads="1"/>
                      </p:cNvPicPr>
                      <p:nvPr/>
                    </p:nvPicPr>
                    <p:blipFill>
                      <a:blip r:embed="rId15"/>
                      <a:srcRect/>
                      <a:stretch>
                        <a:fillRect/>
                      </a:stretch>
                    </p:blipFill>
                    <p:spPr bwMode="auto">
                      <a:xfrm>
                        <a:off x="5827713" y="5181867"/>
                        <a:ext cx="23669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645650" y="5772019"/>
            <a:ext cx="7569180" cy="461665"/>
          </a:xfrm>
          <a:prstGeom prst="rect">
            <a:avLst/>
          </a:prstGeom>
          <a:noFill/>
        </p:spPr>
        <p:txBody>
          <a:bodyPr wrap="square" rtlCol="0">
            <a:spAutoFit/>
          </a:bodyPr>
          <a:lstStyle/>
          <a:p>
            <a:pPr algn="just"/>
            <a:r>
              <a:rPr lang="en-US" b="1">
                <a:latin typeface="Arial" pitchFamily="34" charset="0"/>
                <a:cs typeface="Arial" pitchFamily="34" charset="0"/>
              </a:rPr>
              <a:t>Mà SA = SB = SC nên OA = OB = </a:t>
            </a:r>
            <a:r>
              <a:rPr lang="en-US" b="1" smtClean="0">
                <a:latin typeface="Arial" pitchFamily="34" charset="0"/>
                <a:cs typeface="Arial" pitchFamily="34" charset="0"/>
              </a:rPr>
              <a:t>OC</a:t>
            </a:r>
            <a:endParaRPr lang="en-US" b="1">
              <a:latin typeface="Arial" pitchFamily="34" charset="0"/>
              <a:cs typeface="Arial" pitchFamily="34" charset="0"/>
            </a:endParaRPr>
          </a:p>
        </p:txBody>
      </p:sp>
      <p:sp>
        <p:nvSpPr>
          <p:cNvPr id="28" name="TextBox 27"/>
          <p:cNvSpPr txBox="1"/>
          <p:nvPr/>
        </p:nvSpPr>
        <p:spPr>
          <a:xfrm>
            <a:off x="608012" y="6262390"/>
            <a:ext cx="8953962" cy="461665"/>
          </a:xfrm>
          <a:prstGeom prst="rect">
            <a:avLst/>
          </a:prstGeom>
          <a:noFill/>
        </p:spPr>
        <p:txBody>
          <a:bodyPr wrap="square" rtlCol="0">
            <a:spAutoFit/>
          </a:bodyPr>
          <a:lstStyle/>
          <a:p>
            <a:pPr algn="just"/>
            <a:r>
              <a:rPr lang="vi-VN" b="1">
                <a:latin typeface="Arial" pitchFamily="34" charset="0"/>
                <a:cs typeface="Arial" pitchFamily="34" charset="0"/>
              </a:rPr>
              <a:t>Do đó </a:t>
            </a:r>
            <a:r>
              <a:rPr lang="vi-VN" b="1">
                <a:solidFill>
                  <a:srgbClr val="C00000"/>
                </a:solidFill>
                <a:latin typeface="Arial" pitchFamily="34" charset="0"/>
                <a:cs typeface="Arial" pitchFamily="34" charset="0"/>
              </a:rPr>
              <a:t>O là tâm đường trọn ngoại tiếp tam giác ABC</a:t>
            </a:r>
            <a:r>
              <a:rPr lang="vi-VN" b="1" smtClean="0">
                <a:solidFill>
                  <a:srgbClr val="C00000"/>
                </a:solidFill>
                <a:latin typeface="Arial" pitchFamily="34" charset="0"/>
                <a:cs typeface="Arial" pitchFamily="34" charset="0"/>
              </a:rPr>
              <a:t>.</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P spid="23"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41981</TotalTime>
  <Words>3129</Words>
  <Application>Microsoft Office PowerPoint</Application>
  <PresentationFormat>Custom</PresentationFormat>
  <Paragraphs>210</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2613</cp:revision>
  <dcterms:created xsi:type="dcterms:W3CDTF">2021-08-04T05:24:17Z</dcterms:created>
  <dcterms:modified xsi:type="dcterms:W3CDTF">2024-03-13T12:42:11Z</dcterms:modified>
</cp:coreProperties>
</file>