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909" r:id="rId2"/>
    <p:sldId id="808" r:id="rId3"/>
    <p:sldId id="809" r:id="rId4"/>
    <p:sldId id="970" r:id="rId5"/>
    <p:sldId id="937" r:id="rId6"/>
    <p:sldId id="966" r:id="rId7"/>
    <p:sldId id="852" r:id="rId8"/>
    <p:sldId id="951" r:id="rId9"/>
    <p:sldId id="967" r:id="rId10"/>
    <p:sldId id="897" r:id="rId11"/>
    <p:sldId id="968" r:id="rId12"/>
    <p:sldId id="815" r:id="rId13"/>
    <p:sldId id="971" r:id="rId14"/>
    <p:sldId id="972" r:id="rId15"/>
    <p:sldId id="973" r:id="rId16"/>
    <p:sldId id="974" r:id="rId17"/>
    <p:sldId id="975" r:id="rId18"/>
    <p:sldId id="976" r:id="rId19"/>
    <p:sldId id="977" r:id="rId20"/>
    <p:sldId id="723" r:id="rId21"/>
    <p:sldId id="978" r:id="rId22"/>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8867AD-EF16-4402-9E9E-3FA5D933B004}">
          <p14:sldIdLst>
            <p14:sldId id="909"/>
            <p14:sldId id="808"/>
            <p14:sldId id="809"/>
            <p14:sldId id="970"/>
            <p14:sldId id="937"/>
            <p14:sldId id="966"/>
            <p14:sldId id="852"/>
            <p14:sldId id="951"/>
            <p14:sldId id="967"/>
            <p14:sldId id="897"/>
            <p14:sldId id="968"/>
            <p14:sldId id="815"/>
            <p14:sldId id="971"/>
            <p14:sldId id="972"/>
            <p14:sldId id="973"/>
            <p14:sldId id="974"/>
            <p14:sldId id="975"/>
            <p14:sldId id="976"/>
            <p14:sldId id="977"/>
            <p14:sldId id="723"/>
            <p14:sldId id="97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3D13"/>
    <a:srgbClr val="1D5E75"/>
    <a:srgbClr val="255997"/>
    <a:srgbClr val="FDEDD3"/>
    <a:srgbClr val="FEF5E6"/>
    <a:srgbClr val="FDEED3"/>
    <a:srgbClr val="FBE99F"/>
    <a:srgbClr val="E3E6E2"/>
    <a:srgbClr val="FEF6F0"/>
    <a:srgbClr val="D3DD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75" autoAdjust="0"/>
    <p:restoredTop sz="94057" autoAdjust="0"/>
  </p:normalViewPr>
  <p:slideViewPr>
    <p:cSldViewPr>
      <p:cViewPr>
        <p:scale>
          <a:sx n="100" d="100"/>
          <a:sy n="100" d="100"/>
        </p:scale>
        <p:origin x="-918" y="-210"/>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 Id="rId4" Type="http://schemas.openxmlformats.org/officeDocument/2006/relationships/image" Target="../media/image2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8553F7-B9DF-40E4-9460-D9E3E4AC60BE}" type="datetimeFigureOut">
              <a:rPr lang="en-US" smtClean="0"/>
              <a:t>13/03/2024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6F3B7D-E3BB-4AF2-97E7-41990B22480D}" type="slidenum">
              <a:rPr lang="en-US" smtClean="0"/>
              <a:t>‹#›</a:t>
            </a:fld>
            <a:endParaRPr lang="en-US"/>
          </a:p>
        </p:txBody>
      </p:sp>
    </p:spTree>
    <p:extLst>
      <p:ext uri="{BB962C8B-B14F-4D97-AF65-F5344CB8AC3E}">
        <p14:creationId xmlns:p14="http://schemas.microsoft.com/office/powerpoint/2010/main" val="186657369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a:t>
            </a:fld>
            <a:endParaRPr lang="en-US"/>
          </a:p>
        </p:txBody>
      </p:sp>
    </p:spTree>
    <p:extLst>
      <p:ext uri="{BB962C8B-B14F-4D97-AF65-F5344CB8AC3E}">
        <p14:creationId xmlns:p14="http://schemas.microsoft.com/office/powerpoint/2010/main" val="840713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10</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11</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12</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17</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18</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19</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20</a:t>
            </a:fld>
            <a:endParaRPr lang="en-US"/>
          </a:p>
        </p:txBody>
      </p:sp>
    </p:spTree>
    <p:extLst>
      <p:ext uri="{BB962C8B-B14F-4D97-AF65-F5344CB8AC3E}">
        <p14:creationId xmlns:p14="http://schemas.microsoft.com/office/powerpoint/2010/main" val="1143432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7</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8</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9</a:t>
            </a:fld>
            <a:endParaRPr lang="en-US"/>
          </a:p>
        </p:txBody>
      </p:sp>
    </p:spTree>
    <p:extLst>
      <p:ext uri="{BB962C8B-B14F-4D97-AF65-F5344CB8AC3E}">
        <p14:creationId xmlns:p14="http://schemas.microsoft.com/office/powerpoint/2010/main" val="818611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13/03/2024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684431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13/03/2024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722964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06374"/>
            <a:ext cx="2742486"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06374"/>
            <a:ext cx="802431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13/03/2024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372447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13/03/2024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818628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611894-28B8-4005-BA35-73238799DD5F}" type="datetimeFigureOut">
              <a:rPr lang="en-US" smtClean="0"/>
              <a:t>13/03/2024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192837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611894-28B8-4005-BA35-73238799DD5F}" type="datetimeFigureOut">
              <a:rPr lang="en-US" smtClean="0"/>
              <a:t>13/03/2024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3634785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7"/>
            <a:ext cx="1096994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6" y="1535113"/>
            <a:ext cx="5387630"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91756" y="2174875"/>
            <a:ext cx="538763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611894-28B8-4005-BA35-73238799DD5F}" type="datetimeFigureOut">
              <a:rPr lang="en-US" smtClean="0"/>
              <a:t>13/03/2024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437921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611894-28B8-4005-BA35-73238799DD5F}" type="datetimeFigureOut">
              <a:rPr lang="en-US" smtClean="0"/>
              <a:t>13/03/2024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728311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11894-28B8-4005-BA35-73238799DD5F}" type="datetimeFigureOut">
              <a:rPr lang="en-US" smtClean="0"/>
              <a:t>13/03/2024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590025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49"/>
            <a:ext cx="4010039"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65492" y="273052"/>
            <a:ext cx="6813892"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3" y="1435102"/>
            <a:ext cx="4010039"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13/03/2024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87491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095" y="5367338"/>
            <a:ext cx="7313295"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13/03/2024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327877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7"/>
            <a:ext cx="10969943" cy="1143000"/>
          </a:xfrm>
          <a:prstGeom prst="rect">
            <a:avLst/>
          </a:prstGeom>
        </p:spPr>
        <p:txBody>
          <a:bodyPr vert="horz" lIns="121899" tIns="60949" rIns="121899" bIns="6094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1"/>
            <a:ext cx="10969943" cy="4525963"/>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1"/>
            <a:ext cx="2844059"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BF611894-28B8-4005-BA35-73238799DD5F}" type="datetimeFigureOut">
              <a:rPr lang="en-US" smtClean="0"/>
              <a:t>13/03/2024</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D0E06FD8-449D-4F0F-BCDD-5B30A88EA0EC}" type="slidenum">
              <a:rPr lang="en-US" smtClean="0"/>
              <a:t>‹#›</a:t>
            </a:fld>
            <a:endParaRPr lang="en-US"/>
          </a:p>
        </p:txBody>
      </p:sp>
    </p:spTree>
    <p:extLst>
      <p:ext uri="{BB962C8B-B14F-4D97-AF65-F5344CB8AC3E}">
        <p14:creationId xmlns:p14="http://schemas.microsoft.com/office/powerpoint/2010/main" val="815303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8987" rtl="0" eaLnBrk="1" latinLnBrk="0" hangingPunct="1">
        <a:spcBef>
          <a:spcPct val="0"/>
        </a:spcBef>
        <a:buNone/>
        <a:defRPr sz="59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427" indent="-380933" algn="l" defTabSz="1218987"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733" indent="-304747" algn="l" defTabSz="1218987"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22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272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4.emf"/><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9.png"/><Relationship Id="rId7" Type="http://schemas.openxmlformats.org/officeDocument/2006/relationships/image" Target="../media/image36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4.emf"/></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7.emf"/><Relationship Id="rId5" Type="http://schemas.openxmlformats.org/officeDocument/2006/relationships/image" Target="../media/image36.pn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notesSlide" Target="../notesSlides/notesSlide13.xml"/><Relationship Id="rId7"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38.wmf"/><Relationship Id="rId5" Type="http://schemas.openxmlformats.org/officeDocument/2006/relationships/oleObject" Target="../embeddings/oleObject10.bin"/><Relationship Id="rId10" Type="http://schemas.openxmlformats.org/officeDocument/2006/relationships/image" Target="../media/image36.png"/><Relationship Id="rId4" Type="http://schemas.openxmlformats.org/officeDocument/2006/relationships/image" Target="../media/image37.emf"/><Relationship Id="rId9"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notesSlide" Target="../notesSlides/notesSlide15.xml"/><Relationship Id="rId7"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44.emf"/><Relationship Id="rId5" Type="http://schemas.openxmlformats.org/officeDocument/2006/relationships/image" Target="../media/image9.png"/><Relationship Id="rId4" Type="http://schemas.openxmlformats.org/officeDocument/2006/relationships/image" Target="../media/image43.png"/></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5.emf"/><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48.em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9.png"/><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notesSlide" Target="../notesSlides/notesSlide18.xml"/><Relationship Id="rId7" Type="http://schemas.openxmlformats.org/officeDocument/2006/relationships/image" Target="../media/image48.e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9.png"/><Relationship Id="rId5" Type="http://schemas.openxmlformats.org/officeDocument/2006/relationships/image" Target="../media/image43.png"/><Relationship Id="rId4" Type="http://schemas.openxmlformats.org/officeDocument/2006/relationships/image" Target="../media/image46.png"/><Relationship Id="rId9" Type="http://schemas.openxmlformats.org/officeDocument/2006/relationships/image" Target="../media/image49.wmf"/></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notesSlide" Target="../notesSlides/notesSlide4.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0.emf"/><Relationship Id="rId5" Type="http://schemas.openxmlformats.org/officeDocument/2006/relationships/image" Target="../media/image9.png"/><Relationship Id="rId10" Type="http://schemas.openxmlformats.org/officeDocument/2006/relationships/image" Target="../media/image12.wmf"/><Relationship Id="rId4" Type="http://schemas.openxmlformats.org/officeDocument/2006/relationships/image" Target="../media/image8.png"/><Relationship Id="rId9"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18.wmf"/><Relationship Id="rId3" Type="http://schemas.openxmlformats.org/officeDocument/2006/relationships/notesSlide" Target="../notesSlides/notesSlide6.xml"/><Relationship Id="rId7" Type="http://schemas.openxmlformats.org/officeDocument/2006/relationships/image" Target="../media/image21.png"/><Relationship Id="rId12"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0.png"/><Relationship Id="rId11" Type="http://schemas.openxmlformats.org/officeDocument/2006/relationships/image" Target="../media/image17.wmf"/><Relationship Id="rId5" Type="http://schemas.openxmlformats.org/officeDocument/2006/relationships/image" Target="../media/image19.png"/><Relationship Id="rId10" Type="http://schemas.openxmlformats.org/officeDocument/2006/relationships/oleObject" Target="../embeddings/oleObject4.bin"/><Relationship Id="rId4" Type="http://schemas.openxmlformats.org/officeDocument/2006/relationships/image" Target="../media/image9.png"/><Relationship Id="rId9" Type="http://schemas.openxmlformats.org/officeDocument/2006/relationships/image" Target="../media/image16.wmf"/></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image" Target="../media/image25.wmf"/><Relationship Id="rId3" Type="http://schemas.openxmlformats.org/officeDocument/2006/relationships/notesSlide" Target="../notesSlides/notesSlide7.xml"/><Relationship Id="rId7" Type="http://schemas.openxmlformats.org/officeDocument/2006/relationships/image" Target="../media/image22.wmf"/><Relationship Id="rId12"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6.bin"/><Relationship Id="rId11" Type="http://schemas.openxmlformats.org/officeDocument/2006/relationships/image" Target="../media/image24.wmf"/><Relationship Id="rId5" Type="http://schemas.openxmlformats.org/officeDocument/2006/relationships/image" Target="../media/image26.png"/><Relationship Id="rId10" Type="http://schemas.openxmlformats.org/officeDocument/2006/relationships/oleObject" Target="../embeddings/oleObject8.bin"/><Relationship Id="rId4" Type="http://schemas.openxmlformats.org/officeDocument/2006/relationships/image" Target="../media/image9.png"/><Relationship Id="rId9" Type="http://schemas.openxmlformats.org/officeDocument/2006/relationships/image" Target="../media/image23.wmf"/><Relationship Id="rId14" Type="http://schemas.openxmlformats.org/officeDocument/2006/relationships/image" Target="../media/image27.emf"/></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p:nvSpPr>
        <p:spPr>
          <a:xfrm>
            <a:off x="5637213" y="2362201"/>
            <a:ext cx="5943599" cy="1139638"/>
          </a:xfrm>
          <a:prstGeom prst="roundRect">
            <a:avLst>
              <a:gd name="adj" fmla="val 12012"/>
            </a:avLst>
          </a:prstGeom>
          <a:solidFill>
            <a:schemeClr val="bg1"/>
          </a:solidFill>
          <a:ln w="3175">
            <a:solidFill>
              <a:schemeClr val="tx1"/>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9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3212" y="2400299"/>
            <a:ext cx="1214896" cy="1275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8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6310" r="5051" b="21092"/>
          <a:stretch/>
        </p:blipFill>
        <p:spPr bwMode="auto">
          <a:xfrm>
            <a:off x="5791199" y="2419349"/>
            <a:ext cx="5561013" cy="100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8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51004" y="1544644"/>
            <a:ext cx="5515841" cy="9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257613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16194" y="2682130"/>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227012" y="761999"/>
            <a:ext cx="11658599" cy="1738172"/>
            <a:chOff x="227012" y="761999"/>
            <a:chExt cx="11658599" cy="1738172"/>
          </a:xfrm>
        </p:grpSpPr>
        <p:sp>
          <p:nvSpPr>
            <p:cNvPr id="16" name="Rounded Rectangle 15"/>
            <p:cNvSpPr/>
            <p:nvPr/>
          </p:nvSpPr>
          <p:spPr>
            <a:xfrm>
              <a:off x="1714586" y="761999"/>
              <a:ext cx="10171025" cy="1738171"/>
            </a:xfrm>
            <a:prstGeom prst="roundRect">
              <a:avLst>
                <a:gd name="adj" fmla="val 9218"/>
              </a:avLst>
            </a:prstGeom>
            <a:solidFill>
              <a:schemeClr val="accent4">
                <a:lumMod val="40000"/>
                <a:lumOff val="6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2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012" y="771525"/>
              <a:ext cx="1360526" cy="1319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20"/>
            <p:cNvSpPr/>
            <p:nvPr/>
          </p:nvSpPr>
          <p:spPr>
            <a:xfrm>
              <a:off x="701270" y="1205555"/>
              <a:ext cx="488211" cy="707886"/>
            </a:xfrm>
            <a:prstGeom prst="rect">
              <a:avLst/>
            </a:prstGeom>
          </p:spPr>
          <p:txBody>
            <a:bodyPr wrap="none">
              <a:spAutoFit/>
            </a:bodyPr>
            <a:lstStyle/>
            <a:p>
              <a:pPr algn="ctr"/>
              <a:r>
                <a:rPr lang="en-US" sz="4000" b="1" spc="67" smtClean="0">
                  <a:ln w="11430"/>
                  <a:effectLst>
                    <a:outerShdw blurRad="76200" dist="50800" dir="5400000" algn="tl" rotWithShape="0">
                      <a:srgbClr val="000000">
                        <a:alpha val="65000"/>
                      </a:srgbClr>
                    </a:outerShdw>
                  </a:effectLst>
                  <a:latin typeface=".VnCentury SchoolbookH" pitchFamily="34" charset="0"/>
                </a:rPr>
                <a:t>2</a:t>
              </a:r>
              <a:endParaRPr lang="en-US" sz="4400" b="1" spc="67">
                <a:ln w="11430"/>
                <a:effectLst>
                  <a:outerShdw blurRad="76200" dist="50800" dir="5400000" algn="tl" rotWithShape="0">
                    <a:srgbClr val="000000">
                      <a:alpha val="65000"/>
                    </a:srgbClr>
                  </a:outerShdw>
                </a:effectLst>
                <a:latin typeface=".VnCentury SchoolbookH" pitchFamily="34" charset="0"/>
              </a:endParaRPr>
            </a:p>
          </p:txBody>
        </p:sp>
        <p:sp>
          <p:nvSpPr>
            <p:cNvPr id="13" name="TextBox 12"/>
            <p:cNvSpPr txBox="1"/>
            <p:nvPr/>
          </p:nvSpPr>
          <p:spPr>
            <a:xfrm>
              <a:off x="1827212" y="838200"/>
              <a:ext cx="9982200" cy="1661971"/>
            </a:xfrm>
            <a:prstGeom prst="rect">
              <a:avLst/>
            </a:prstGeom>
            <a:noFill/>
          </p:spPr>
          <p:txBody>
            <a:bodyPr wrap="square" lIns="121899" tIns="60949" rIns="121899" bIns="60949" rtlCol="0">
              <a:spAutoFit/>
            </a:bodyPr>
            <a:lstStyle/>
            <a:p>
              <a:pPr algn="just"/>
              <a:r>
                <a:rPr lang="en-US" sz="2500" b="1" smtClean="0">
                  <a:latin typeface="Arial" pitchFamily="34" charset="0"/>
                  <a:cs typeface="Arial" pitchFamily="34" charset="0"/>
                </a:rPr>
                <a:t>Cho hình hộp ABCD.A’B’C’D’  (H 7.6)</a:t>
              </a:r>
            </a:p>
            <a:p>
              <a:pPr marL="457200" indent="-457200" algn="just">
                <a:buAutoNum type="alphaLcParenR"/>
              </a:pPr>
              <a:r>
                <a:rPr lang="en-US" sz="2500" b="1" smtClean="0">
                  <a:latin typeface="Arial" pitchFamily="34" charset="0"/>
                  <a:cs typeface="Arial" pitchFamily="34" charset="0"/>
                </a:rPr>
                <a:t>Xác định vị trí tương đối của hai </a:t>
              </a:r>
              <a:r>
                <a:rPr lang="vi-VN" sz="2500" b="1" smtClean="0">
                  <a:latin typeface="Arial" pitchFamily="34" charset="0"/>
                  <a:cs typeface="Arial" pitchFamily="34" charset="0"/>
                </a:rPr>
                <a:t>đường thẳng</a:t>
              </a:r>
              <a:r>
                <a:rPr lang="en-US" sz="2500" b="1" smtClean="0">
                  <a:latin typeface="Arial" pitchFamily="34" charset="0"/>
                  <a:cs typeface="Arial" pitchFamily="34" charset="0"/>
                </a:rPr>
                <a:t> AC và B’D’</a:t>
              </a:r>
            </a:p>
            <a:p>
              <a:pPr marL="457200" indent="-457200" algn="just">
                <a:buAutoNum type="alphaLcParenR"/>
              </a:pPr>
              <a:r>
                <a:rPr lang="en-US" sz="2500" b="1" smtClean="0">
                  <a:latin typeface="Arial" pitchFamily="34" charset="0"/>
                  <a:cs typeface="Arial" pitchFamily="34" charset="0"/>
                </a:rPr>
                <a:t>Chứng minh rằng AC và B’D’ vuông góc với nhau khi và chỉ khi ABCD là một hình thoi.</a:t>
              </a:r>
              <a:endParaRPr lang="vi-VN" sz="2500" b="1">
                <a:latin typeface="Arial" pitchFamily="34" charset="0"/>
                <a:cs typeface="Arial" pitchFamily="34" charset="0"/>
              </a:endParaRPr>
            </a:p>
          </p:txBody>
        </p:sp>
      </p:grpSp>
      <p:sp>
        <p:nvSpPr>
          <p:cNvPr id="15" name="AutoShape 4"/>
          <p:cNvSpPr>
            <a:spLocks noChangeArrowheads="1"/>
          </p:cNvSpPr>
          <p:nvPr/>
        </p:nvSpPr>
        <p:spPr bwMode="gray">
          <a:xfrm>
            <a:off x="447214" y="95249"/>
            <a:ext cx="5621086"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2000" b="1" smtClean="0">
                <a:solidFill>
                  <a:schemeClr val="bg1"/>
                </a:solidFill>
                <a:latin typeface="Arial" pitchFamily="34" charset="0"/>
                <a:cs typeface="Arial" pitchFamily="34" charset="0"/>
              </a:rPr>
              <a:t>2 . HAI </a:t>
            </a:r>
            <a:r>
              <a:rPr lang="vi-VN" sz="2000" b="1" smtClean="0">
                <a:solidFill>
                  <a:schemeClr val="bg1"/>
                </a:solidFill>
                <a:latin typeface="Arial" pitchFamily="34" charset="0"/>
                <a:cs typeface="Arial" pitchFamily="34" charset="0"/>
              </a:rPr>
              <a:t>ĐƯỜNG THẲNG</a:t>
            </a:r>
            <a:r>
              <a:rPr lang="en-US" sz="2000" b="1" smtClean="0">
                <a:solidFill>
                  <a:schemeClr val="bg1"/>
                </a:solidFill>
                <a:latin typeface="Arial" pitchFamily="34" charset="0"/>
                <a:cs typeface="Arial" pitchFamily="34" charset="0"/>
              </a:rPr>
              <a:t> VUÔNG GÓC </a:t>
            </a:r>
            <a:endParaRPr lang="vi-VN" sz="2000" b="1">
              <a:solidFill>
                <a:schemeClr val="bg1"/>
              </a:solidFill>
              <a:latin typeface="Arial" pitchFamily="34" charset="0"/>
              <a:cs typeface="Arial" pitchFamily="34" charset="0"/>
            </a:endParaRPr>
          </a:p>
        </p:txBody>
      </p:sp>
      <p:grpSp>
        <p:nvGrpSpPr>
          <p:cNvPr id="2" name="Group 1"/>
          <p:cNvGrpSpPr/>
          <p:nvPr/>
        </p:nvGrpSpPr>
        <p:grpSpPr>
          <a:xfrm>
            <a:off x="8294687" y="2667000"/>
            <a:ext cx="3590925" cy="2950577"/>
            <a:chOff x="8218487" y="2819899"/>
            <a:chExt cx="3590925" cy="2950577"/>
          </a:xfrm>
        </p:grpSpPr>
        <p:pic>
          <p:nvPicPr>
            <p:cNvPr id="8702" name="Picture 5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18487" y="2819899"/>
              <a:ext cx="3590925"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9599612" y="5431922"/>
              <a:ext cx="1066800" cy="338554"/>
            </a:xfrm>
            <a:prstGeom prst="rect">
              <a:avLst/>
            </a:prstGeom>
            <a:noFill/>
          </p:spPr>
          <p:txBody>
            <a:bodyPr wrap="square" rtlCol="0">
              <a:spAutoFit/>
            </a:bodyPr>
            <a:lstStyle/>
            <a:p>
              <a:pPr algn="just"/>
              <a:r>
                <a:rPr lang="en-US" sz="1600" b="1" smtClean="0">
                  <a:solidFill>
                    <a:schemeClr val="accent6">
                      <a:lumMod val="75000"/>
                    </a:schemeClr>
                  </a:solidFill>
                  <a:latin typeface="Arial" pitchFamily="34" charset="0"/>
                  <a:cs typeface="Arial" pitchFamily="34" charset="0"/>
                </a:rPr>
                <a:t>Hình 7.6</a:t>
              </a:r>
              <a:endParaRPr lang="en-US" sz="1600" b="1">
                <a:solidFill>
                  <a:schemeClr val="accent6">
                    <a:lumMod val="75000"/>
                  </a:schemeClr>
                </a:solidFill>
                <a:latin typeface="Arial" pitchFamily="34" charset="0"/>
                <a:cs typeface="Arial" pitchFamily="34" charset="0"/>
              </a:endParaRPr>
            </a:p>
          </p:txBody>
        </p:sp>
      </p:grpSp>
      <p:sp>
        <p:nvSpPr>
          <p:cNvPr id="22" name="TextBox 21"/>
          <p:cNvSpPr txBox="1"/>
          <p:nvPr/>
        </p:nvSpPr>
        <p:spPr>
          <a:xfrm>
            <a:off x="599614" y="3048000"/>
            <a:ext cx="7323598" cy="1446550"/>
          </a:xfrm>
          <a:prstGeom prst="rect">
            <a:avLst/>
          </a:prstGeom>
          <a:noFill/>
        </p:spPr>
        <p:txBody>
          <a:bodyPr wrap="square" rtlCol="0">
            <a:spAutoFit/>
          </a:bodyPr>
          <a:lstStyle/>
          <a:p>
            <a:pPr algn="just"/>
            <a:r>
              <a:rPr lang="en-US" sz="2200" b="1" smtClean="0">
                <a:latin typeface="Arial" pitchFamily="34" charset="0"/>
                <a:cs typeface="Arial" pitchFamily="34" charset="0"/>
              </a:rPr>
              <a:t>a) Hai </a:t>
            </a:r>
            <a:r>
              <a:rPr lang="vi-VN" sz="2200" b="1" smtClean="0">
                <a:latin typeface="Arial" pitchFamily="34" charset="0"/>
                <a:cs typeface="Arial" pitchFamily="34" charset="0"/>
              </a:rPr>
              <a:t>đường thẳng</a:t>
            </a:r>
            <a:r>
              <a:rPr lang="en-US" sz="2200" b="1" smtClean="0">
                <a:latin typeface="Arial" pitchFamily="34" charset="0"/>
                <a:cs typeface="Arial" pitchFamily="34" charset="0"/>
              </a:rPr>
              <a:t> AC và B’D’ lần lượt thuộc hai mặt phẳng song song (ABCD) và (A’B’C’D’) nên chúng không có điểm chung, tức là chúng không thể trùng nhau hoặc cắt nhau.</a:t>
            </a:r>
            <a:endParaRPr lang="en-US" sz="2200" b="1">
              <a:latin typeface="Arial" pitchFamily="34" charset="0"/>
              <a:cs typeface="Arial" pitchFamily="34" charset="0"/>
            </a:endParaRPr>
          </a:p>
        </p:txBody>
      </p:sp>
      <p:sp>
        <p:nvSpPr>
          <p:cNvPr id="26" name="TextBox 25"/>
          <p:cNvSpPr txBox="1"/>
          <p:nvPr/>
        </p:nvSpPr>
        <p:spPr>
          <a:xfrm>
            <a:off x="599614" y="4523894"/>
            <a:ext cx="7323598" cy="1446550"/>
          </a:xfrm>
          <a:prstGeom prst="rect">
            <a:avLst/>
          </a:prstGeom>
          <a:noFill/>
        </p:spPr>
        <p:txBody>
          <a:bodyPr wrap="square" rtlCol="0">
            <a:spAutoFit/>
          </a:bodyPr>
          <a:lstStyle/>
          <a:p>
            <a:pPr algn="just"/>
            <a:r>
              <a:rPr lang="en-US" sz="2200" b="1">
                <a:latin typeface="Arial" pitchFamily="34" charset="0"/>
                <a:cs typeface="Arial" pitchFamily="34" charset="0"/>
              </a:rPr>
              <a:t>Tứ giác BDD’B’ có 2 cạnh đối BB’ và DD’ song song và bằng nhau nên nó là một hình bình hành . Do đó B’D’//BD. Mặt khác BD không song song AC nên B’D’ không song song </a:t>
            </a:r>
            <a:r>
              <a:rPr lang="en-US" sz="2200" b="1" smtClean="0">
                <a:latin typeface="Arial" pitchFamily="34" charset="0"/>
                <a:cs typeface="Arial" pitchFamily="34" charset="0"/>
              </a:rPr>
              <a:t>AC</a:t>
            </a:r>
            <a:endParaRPr lang="en-US" sz="2200" b="1">
              <a:latin typeface="Arial" pitchFamily="34" charset="0"/>
              <a:cs typeface="Arial" pitchFamily="34" charset="0"/>
            </a:endParaRPr>
          </a:p>
        </p:txBody>
      </p:sp>
      <p:sp>
        <p:nvSpPr>
          <p:cNvPr id="29" name="TextBox 28"/>
          <p:cNvSpPr txBox="1"/>
          <p:nvPr/>
        </p:nvSpPr>
        <p:spPr>
          <a:xfrm>
            <a:off x="599614" y="5999788"/>
            <a:ext cx="7323598" cy="430887"/>
          </a:xfrm>
          <a:prstGeom prst="rect">
            <a:avLst/>
          </a:prstGeom>
          <a:noFill/>
        </p:spPr>
        <p:txBody>
          <a:bodyPr wrap="square" rtlCol="0">
            <a:spAutoFit/>
          </a:bodyPr>
          <a:lstStyle/>
          <a:p>
            <a:pPr algn="just"/>
            <a:r>
              <a:rPr lang="en-US" sz="2200" b="1" smtClean="0">
                <a:latin typeface="Arial" pitchFamily="34" charset="0"/>
                <a:cs typeface="Arial" pitchFamily="34" charset="0"/>
              </a:rPr>
              <a:t>Từ những điều trên suy ra </a:t>
            </a:r>
            <a:r>
              <a:rPr lang="en-US" sz="2200" b="1" smtClean="0">
                <a:solidFill>
                  <a:srgbClr val="C00000"/>
                </a:solidFill>
                <a:latin typeface="Arial" pitchFamily="34" charset="0"/>
                <a:cs typeface="Arial" pitchFamily="34" charset="0"/>
              </a:rPr>
              <a:t>AC và B’D’ chéo nhau</a:t>
            </a:r>
            <a:r>
              <a:rPr lang="en-US" sz="2200" b="1" smtClean="0">
                <a:latin typeface="Arial" pitchFamily="34" charset="0"/>
                <a:cs typeface="Arial" pitchFamily="34" charset="0"/>
              </a:rPr>
              <a:t>.</a:t>
            </a:r>
            <a:endParaRPr lang="en-US" sz="2200" b="1">
              <a:latin typeface="Arial" pitchFamily="34" charset="0"/>
              <a:cs typeface="Arial" pitchFamily="34" charset="0"/>
            </a:endParaRPr>
          </a:p>
        </p:txBody>
      </p:sp>
    </p:spTree>
    <p:extLst>
      <p:ext uri="{BB962C8B-B14F-4D97-AF65-F5344CB8AC3E}">
        <p14:creationId xmlns:p14="http://schemas.microsoft.com/office/powerpoint/2010/main" val="30637246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left)">
                                      <p:cBhvr>
                                        <p:cTn id="21" dur="5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wipe(left)">
                                      <p:cBhvr>
                                        <p:cTn id="2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6"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0974" y="2682037"/>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AutoShape 4"/>
          <p:cNvSpPr>
            <a:spLocks noChangeArrowheads="1"/>
          </p:cNvSpPr>
          <p:nvPr/>
        </p:nvSpPr>
        <p:spPr bwMode="gray">
          <a:xfrm>
            <a:off x="447214" y="95249"/>
            <a:ext cx="5621086"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2000" b="1" smtClean="0">
                <a:solidFill>
                  <a:schemeClr val="bg1"/>
                </a:solidFill>
                <a:latin typeface="Arial" pitchFamily="34" charset="0"/>
                <a:cs typeface="Arial" pitchFamily="34" charset="0"/>
              </a:rPr>
              <a:t>2 . HAI </a:t>
            </a:r>
            <a:r>
              <a:rPr lang="vi-VN" sz="2000" b="1" smtClean="0">
                <a:solidFill>
                  <a:schemeClr val="bg1"/>
                </a:solidFill>
                <a:latin typeface="Arial" pitchFamily="34" charset="0"/>
                <a:cs typeface="Arial" pitchFamily="34" charset="0"/>
              </a:rPr>
              <a:t>ĐƯỜNG THẲNG</a:t>
            </a:r>
            <a:r>
              <a:rPr lang="en-US" sz="2000" b="1" smtClean="0">
                <a:solidFill>
                  <a:schemeClr val="bg1"/>
                </a:solidFill>
                <a:latin typeface="Arial" pitchFamily="34" charset="0"/>
                <a:cs typeface="Arial" pitchFamily="34" charset="0"/>
              </a:rPr>
              <a:t> VUÔNG GÓC </a:t>
            </a:r>
            <a:endParaRPr lang="vi-VN" sz="2000" b="1">
              <a:solidFill>
                <a:schemeClr val="bg1"/>
              </a:solidFill>
              <a:latin typeface="Arial" pitchFamily="34" charset="0"/>
              <a:cs typeface="Arial" pitchFamily="34" charset="0"/>
            </a:endParaRPr>
          </a:p>
        </p:txBody>
      </p:sp>
      <p:grpSp>
        <p:nvGrpSpPr>
          <p:cNvPr id="2" name="Group 1"/>
          <p:cNvGrpSpPr/>
          <p:nvPr/>
        </p:nvGrpSpPr>
        <p:grpSpPr>
          <a:xfrm>
            <a:off x="8294687" y="2667000"/>
            <a:ext cx="3590925" cy="2950577"/>
            <a:chOff x="8218487" y="2819899"/>
            <a:chExt cx="3590925" cy="2950577"/>
          </a:xfrm>
        </p:grpSpPr>
        <p:pic>
          <p:nvPicPr>
            <p:cNvPr id="8702" name="Picture 5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18487" y="2819899"/>
              <a:ext cx="3590925"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9599612" y="5431922"/>
              <a:ext cx="1066800" cy="338554"/>
            </a:xfrm>
            <a:prstGeom prst="rect">
              <a:avLst/>
            </a:prstGeom>
            <a:noFill/>
          </p:spPr>
          <p:txBody>
            <a:bodyPr wrap="square" rtlCol="0">
              <a:spAutoFit/>
            </a:bodyPr>
            <a:lstStyle/>
            <a:p>
              <a:pPr algn="just"/>
              <a:r>
                <a:rPr lang="en-US" sz="1600" b="1" smtClean="0">
                  <a:solidFill>
                    <a:schemeClr val="accent6">
                      <a:lumMod val="75000"/>
                    </a:schemeClr>
                  </a:solidFill>
                  <a:latin typeface="Arial" pitchFamily="34" charset="0"/>
                  <a:cs typeface="Arial" pitchFamily="34" charset="0"/>
                </a:rPr>
                <a:t>Hình 7.6</a:t>
              </a:r>
              <a:endParaRPr lang="en-US" sz="1600" b="1">
                <a:solidFill>
                  <a:schemeClr val="accent6">
                    <a:lumMod val="75000"/>
                  </a:schemeClr>
                </a:solidFill>
                <a:latin typeface="Arial" pitchFamily="34" charset="0"/>
                <a:cs typeface="Arial" pitchFamily="34" charset="0"/>
              </a:endParaRPr>
            </a:p>
          </p:txBody>
        </p:sp>
      </p:grpSp>
      <mc:AlternateContent xmlns:mc="http://schemas.openxmlformats.org/markup-compatibility/2006" xmlns:a14="http://schemas.microsoft.com/office/drawing/2010/main">
        <mc:Choice Requires="a14">
          <p:sp>
            <p:nvSpPr>
              <p:cNvPr id="22" name="TextBox 21"/>
              <p:cNvSpPr txBox="1"/>
              <p:nvPr/>
            </p:nvSpPr>
            <p:spPr>
              <a:xfrm>
                <a:off x="599614" y="3048000"/>
                <a:ext cx="7323598" cy="1107996"/>
              </a:xfrm>
              <a:prstGeom prst="rect">
                <a:avLst/>
              </a:prstGeom>
              <a:noFill/>
            </p:spPr>
            <p:txBody>
              <a:bodyPr wrap="square" rtlCol="0">
                <a:spAutoFit/>
              </a:bodyPr>
              <a:lstStyle/>
              <a:p>
                <a:pPr algn="just"/>
                <a:r>
                  <a:rPr lang="en-US" sz="2200" b="1" smtClean="0">
                    <a:latin typeface="Arial" pitchFamily="34" charset="0"/>
                    <a:cs typeface="Arial" pitchFamily="34" charset="0"/>
                  </a:rPr>
                  <a:t>b) Do B’D’ song song với BD nên </a:t>
                </a:r>
                <a14:m>
                  <m:oMath xmlns:m="http://schemas.openxmlformats.org/officeDocument/2006/math">
                    <m:d>
                      <m:dPr>
                        <m:ctrlPr>
                          <a:rPr lang="en-US" sz="2200" b="1" i="1" smtClean="0">
                            <a:latin typeface="Cambria Math"/>
                            <a:cs typeface="Arial" pitchFamily="34" charset="0"/>
                          </a:rPr>
                        </m:ctrlPr>
                      </m:dPr>
                      <m:e>
                        <m:r>
                          <a:rPr lang="en-US" sz="2200" b="1" i="1" smtClean="0">
                            <a:latin typeface="Cambria Math"/>
                            <a:cs typeface="Arial" pitchFamily="34" charset="0"/>
                          </a:rPr>
                          <m:t>𝑨𝑪</m:t>
                        </m:r>
                        <m:r>
                          <a:rPr lang="en-US" sz="2200" b="1" i="1" smtClean="0">
                            <a:latin typeface="Cambria Math"/>
                            <a:cs typeface="Arial" pitchFamily="34" charset="0"/>
                          </a:rPr>
                          <m:t>,</m:t>
                        </m:r>
                        <m:sSup>
                          <m:sSupPr>
                            <m:ctrlPr>
                              <a:rPr lang="en-US" sz="2200" b="1" i="1" smtClean="0">
                                <a:latin typeface="Cambria Math"/>
                                <a:cs typeface="Arial" pitchFamily="34" charset="0"/>
                              </a:rPr>
                            </m:ctrlPr>
                          </m:sSupPr>
                          <m:e>
                            <m:r>
                              <a:rPr lang="en-US" sz="2200" b="1" i="1" smtClean="0">
                                <a:latin typeface="Cambria Math"/>
                                <a:cs typeface="Arial" pitchFamily="34" charset="0"/>
                              </a:rPr>
                              <m:t>𝑩</m:t>
                            </m:r>
                          </m:e>
                          <m:sup>
                            <m:r>
                              <a:rPr lang="en-US" sz="2200" b="1" i="1" smtClean="0">
                                <a:latin typeface="Cambria Math"/>
                                <a:cs typeface="Arial" pitchFamily="34" charset="0"/>
                              </a:rPr>
                              <m:t>′</m:t>
                            </m:r>
                          </m:sup>
                        </m:sSup>
                        <m:sSup>
                          <m:sSupPr>
                            <m:ctrlPr>
                              <a:rPr lang="en-US" sz="2200" b="1" i="1" smtClean="0">
                                <a:latin typeface="Cambria Math"/>
                                <a:cs typeface="Arial" pitchFamily="34" charset="0"/>
                              </a:rPr>
                            </m:ctrlPr>
                          </m:sSupPr>
                          <m:e>
                            <m:r>
                              <a:rPr lang="en-US" sz="2200" b="1" i="1" smtClean="0">
                                <a:latin typeface="Cambria Math"/>
                                <a:cs typeface="Arial" pitchFamily="34" charset="0"/>
                              </a:rPr>
                              <m:t>𝑫</m:t>
                            </m:r>
                          </m:e>
                          <m:sup>
                            <m:r>
                              <a:rPr lang="en-US" sz="2200" b="1" i="1" smtClean="0">
                                <a:latin typeface="Cambria Math"/>
                                <a:cs typeface="Arial" pitchFamily="34" charset="0"/>
                              </a:rPr>
                              <m:t>′</m:t>
                            </m:r>
                          </m:sup>
                        </m:sSup>
                      </m:e>
                    </m:d>
                    <m:r>
                      <a:rPr lang="en-US" sz="2200" b="1" i="1" smtClean="0">
                        <a:latin typeface="Cambria Math"/>
                        <a:cs typeface="Arial" pitchFamily="34" charset="0"/>
                      </a:rPr>
                      <m:t>=(</m:t>
                    </m:r>
                    <m:r>
                      <a:rPr lang="en-US" sz="2200" b="1" i="1" smtClean="0">
                        <a:latin typeface="Cambria Math"/>
                        <a:cs typeface="Arial" pitchFamily="34" charset="0"/>
                      </a:rPr>
                      <m:t>𝑨𝑪</m:t>
                    </m:r>
                    <m:r>
                      <a:rPr lang="en-US" sz="2200" b="1" i="1" smtClean="0">
                        <a:latin typeface="Cambria Math"/>
                        <a:cs typeface="Arial" pitchFamily="34" charset="0"/>
                      </a:rPr>
                      <m:t>,</m:t>
                    </m:r>
                    <m:r>
                      <a:rPr lang="en-US" sz="2200" b="1" i="1" smtClean="0">
                        <a:latin typeface="Cambria Math"/>
                        <a:cs typeface="Arial" pitchFamily="34" charset="0"/>
                      </a:rPr>
                      <m:t>𝑩𝑫</m:t>
                    </m:r>
                    <m:r>
                      <a:rPr lang="en-US" sz="2200" b="1" i="1" smtClean="0">
                        <a:latin typeface="Cambria Math"/>
                        <a:cs typeface="Arial" pitchFamily="34" charset="0"/>
                      </a:rPr>
                      <m:t>)</m:t>
                    </m:r>
                  </m:oMath>
                </a14:m>
                <a:r>
                  <a:rPr lang="en-US" sz="2200" b="1" smtClean="0">
                    <a:latin typeface="Arial" pitchFamily="34" charset="0"/>
                    <a:cs typeface="Arial" pitchFamily="34" charset="0"/>
                  </a:rPr>
                  <a:t> . Do đó AC và B’D’ vuông góc với nhau khi và chỉ khi AC và BD vuông góc với nhau. </a:t>
                </a:r>
                <a:endParaRPr lang="en-US" sz="2200" b="1">
                  <a:latin typeface="Arial" pitchFamily="34" charset="0"/>
                  <a:cs typeface="Arial" pitchFamily="34"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599614" y="3048000"/>
                <a:ext cx="7323598" cy="1107996"/>
              </a:xfrm>
              <a:prstGeom prst="rect">
                <a:avLst/>
              </a:prstGeom>
              <a:blipFill rotWithShape="1">
                <a:blip r:embed="rId7"/>
                <a:stretch>
                  <a:fillRect l="-998" t="-2747" r="-1082" b="-10440"/>
                </a:stretch>
              </a:blipFill>
            </p:spPr>
            <p:txBody>
              <a:bodyPr/>
              <a:lstStyle/>
              <a:p>
                <a:r>
                  <a:rPr lang="en-US">
                    <a:noFill/>
                  </a:rPr>
                  <a:t> </a:t>
                </a:r>
              </a:p>
            </p:txBody>
          </p:sp>
        </mc:Fallback>
      </mc:AlternateContent>
      <p:sp>
        <p:nvSpPr>
          <p:cNvPr id="26" name="TextBox 25"/>
          <p:cNvSpPr txBox="1"/>
          <p:nvPr/>
        </p:nvSpPr>
        <p:spPr>
          <a:xfrm>
            <a:off x="599614" y="4267200"/>
            <a:ext cx="7323598" cy="769441"/>
          </a:xfrm>
          <a:prstGeom prst="rect">
            <a:avLst/>
          </a:prstGeom>
          <a:noFill/>
        </p:spPr>
        <p:txBody>
          <a:bodyPr wrap="square" rtlCol="0">
            <a:spAutoFit/>
          </a:bodyPr>
          <a:lstStyle/>
          <a:p>
            <a:pPr algn="just"/>
            <a:r>
              <a:rPr lang="en-US" sz="2200" b="1" smtClean="0">
                <a:latin typeface="Arial" pitchFamily="34" charset="0"/>
                <a:cs typeface="Arial" pitchFamily="34" charset="0"/>
              </a:rPr>
              <a:t>Do ABCD là hình bình hành nên AC vuông góc với BD khi và chỉ khi ABCD là hình thoi.</a:t>
            </a:r>
            <a:endParaRPr lang="en-US" sz="2200" b="1">
              <a:latin typeface="Arial" pitchFamily="34" charset="0"/>
              <a:cs typeface="Arial" pitchFamily="34" charset="0"/>
            </a:endParaRPr>
          </a:p>
        </p:txBody>
      </p:sp>
      <p:grpSp>
        <p:nvGrpSpPr>
          <p:cNvPr id="16" name="Group 15"/>
          <p:cNvGrpSpPr/>
          <p:nvPr/>
        </p:nvGrpSpPr>
        <p:grpSpPr>
          <a:xfrm>
            <a:off x="227012" y="761999"/>
            <a:ext cx="11658599" cy="1738172"/>
            <a:chOff x="227012" y="761999"/>
            <a:chExt cx="11658599" cy="1738172"/>
          </a:xfrm>
        </p:grpSpPr>
        <p:sp>
          <p:nvSpPr>
            <p:cNvPr id="20" name="Rounded Rectangle 19"/>
            <p:cNvSpPr/>
            <p:nvPr/>
          </p:nvSpPr>
          <p:spPr>
            <a:xfrm>
              <a:off x="1714586" y="761999"/>
              <a:ext cx="10171025" cy="1738171"/>
            </a:xfrm>
            <a:prstGeom prst="roundRect">
              <a:avLst>
                <a:gd name="adj" fmla="val 9218"/>
              </a:avLst>
            </a:prstGeom>
            <a:solidFill>
              <a:schemeClr val="accent4">
                <a:lumMod val="40000"/>
                <a:lumOff val="6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21"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7012" y="771525"/>
              <a:ext cx="1360526" cy="1319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ectangle 24"/>
            <p:cNvSpPr/>
            <p:nvPr/>
          </p:nvSpPr>
          <p:spPr>
            <a:xfrm>
              <a:off x="701270" y="1205555"/>
              <a:ext cx="488211" cy="707886"/>
            </a:xfrm>
            <a:prstGeom prst="rect">
              <a:avLst/>
            </a:prstGeom>
          </p:spPr>
          <p:txBody>
            <a:bodyPr wrap="none">
              <a:spAutoFit/>
            </a:bodyPr>
            <a:lstStyle/>
            <a:p>
              <a:pPr algn="ctr"/>
              <a:r>
                <a:rPr lang="en-US" sz="4000" b="1" spc="67" smtClean="0">
                  <a:ln w="11430"/>
                  <a:effectLst>
                    <a:outerShdw blurRad="76200" dist="50800" dir="5400000" algn="tl" rotWithShape="0">
                      <a:srgbClr val="000000">
                        <a:alpha val="65000"/>
                      </a:srgbClr>
                    </a:outerShdw>
                  </a:effectLst>
                  <a:latin typeface=".VnCentury SchoolbookH" pitchFamily="34" charset="0"/>
                </a:rPr>
                <a:t>2</a:t>
              </a:r>
              <a:endParaRPr lang="en-US" sz="4400" b="1" spc="67">
                <a:ln w="11430"/>
                <a:effectLst>
                  <a:outerShdw blurRad="76200" dist="50800" dir="5400000" algn="tl" rotWithShape="0">
                    <a:srgbClr val="000000">
                      <a:alpha val="65000"/>
                    </a:srgbClr>
                  </a:outerShdw>
                </a:effectLst>
                <a:latin typeface=".VnCentury SchoolbookH" pitchFamily="34" charset="0"/>
              </a:endParaRPr>
            </a:p>
          </p:txBody>
        </p:sp>
        <p:sp>
          <p:nvSpPr>
            <p:cNvPr id="27" name="TextBox 26"/>
            <p:cNvSpPr txBox="1"/>
            <p:nvPr/>
          </p:nvSpPr>
          <p:spPr>
            <a:xfrm>
              <a:off x="1827212" y="838200"/>
              <a:ext cx="9982200" cy="1661971"/>
            </a:xfrm>
            <a:prstGeom prst="rect">
              <a:avLst/>
            </a:prstGeom>
            <a:noFill/>
          </p:spPr>
          <p:txBody>
            <a:bodyPr wrap="square" lIns="121899" tIns="60949" rIns="121899" bIns="60949" rtlCol="0">
              <a:spAutoFit/>
            </a:bodyPr>
            <a:lstStyle/>
            <a:p>
              <a:pPr algn="just"/>
              <a:r>
                <a:rPr lang="en-US" sz="2500" b="1" smtClean="0">
                  <a:latin typeface="Arial" pitchFamily="34" charset="0"/>
                  <a:cs typeface="Arial" pitchFamily="34" charset="0"/>
                </a:rPr>
                <a:t>Cho hình hộp ABCD.A’B’C’D’  (H 7.6)</a:t>
              </a:r>
            </a:p>
            <a:p>
              <a:pPr marL="457200" indent="-457200" algn="just">
                <a:buAutoNum type="alphaLcParenR"/>
              </a:pPr>
              <a:r>
                <a:rPr lang="en-US" sz="2500" b="1" smtClean="0">
                  <a:latin typeface="Arial" pitchFamily="34" charset="0"/>
                  <a:cs typeface="Arial" pitchFamily="34" charset="0"/>
                </a:rPr>
                <a:t>Xác định vị trí tương đối của hai </a:t>
              </a:r>
              <a:r>
                <a:rPr lang="vi-VN" sz="2500" b="1" smtClean="0">
                  <a:latin typeface="Arial" pitchFamily="34" charset="0"/>
                  <a:cs typeface="Arial" pitchFamily="34" charset="0"/>
                </a:rPr>
                <a:t>đường thẳng</a:t>
              </a:r>
              <a:r>
                <a:rPr lang="en-US" sz="2500" b="1" smtClean="0">
                  <a:latin typeface="Arial" pitchFamily="34" charset="0"/>
                  <a:cs typeface="Arial" pitchFamily="34" charset="0"/>
                </a:rPr>
                <a:t> AC và B’D’</a:t>
              </a:r>
            </a:p>
            <a:p>
              <a:pPr marL="457200" indent="-457200" algn="just">
                <a:buAutoNum type="alphaLcParenR"/>
              </a:pPr>
              <a:r>
                <a:rPr lang="en-US" sz="2500" b="1" smtClean="0">
                  <a:latin typeface="Arial" pitchFamily="34" charset="0"/>
                  <a:cs typeface="Arial" pitchFamily="34" charset="0"/>
                </a:rPr>
                <a:t>Chứng minh rằng AC và B’D’ vuông góc với nhau khi và chỉ khi ABCD là một hình thoi.</a:t>
              </a:r>
              <a:endParaRPr lang="vi-VN" sz="2500" b="1">
                <a:latin typeface="Arial" pitchFamily="34" charset="0"/>
                <a:cs typeface="Arial" pitchFamily="34" charset="0"/>
              </a:endParaRPr>
            </a:p>
          </p:txBody>
        </p:sp>
      </p:grpSp>
    </p:spTree>
    <p:extLst>
      <p:ext uri="{BB962C8B-B14F-4D97-AF65-F5344CB8AC3E}">
        <p14:creationId xmlns:p14="http://schemas.microsoft.com/office/powerpoint/2010/main" val="218892547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1412" y="26670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227012" y="762000"/>
            <a:ext cx="11582400" cy="1749891"/>
            <a:chOff x="227012" y="811836"/>
            <a:chExt cx="11582400" cy="1749891"/>
          </a:xfrm>
        </p:grpSpPr>
        <p:sp>
          <p:nvSpPr>
            <p:cNvPr id="20" name="Rounded Rectangle 19"/>
            <p:cNvSpPr/>
            <p:nvPr/>
          </p:nvSpPr>
          <p:spPr>
            <a:xfrm>
              <a:off x="1979612" y="811836"/>
              <a:ext cx="9829800" cy="1749891"/>
            </a:xfrm>
            <a:prstGeom prst="roundRect">
              <a:avLst>
                <a:gd name="adj" fmla="val 5952"/>
              </a:avLst>
            </a:prstGeom>
            <a:solidFill>
              <a:srgbClr val="FDF4DB"/>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2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7012" y="859567"/>
              <a:ext cx="1642311" cy="1426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21"/>
            <p:cNvSpPr/>
            <p:nvPr/>
          </p:nvSpPr>
          <p:spPr>
            <a:xfrm>
              <a:off x="789634" y="1395480"/>
              <a:ext cx="517065"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smtClean="0">
                  <a:ln w="11430"/>
                  <a:effectLst>
                    <a:outerShdw blurRad="76200" dist="50800" dir="5400000" algn="tl" rotWithShape="0">
                      <a:srgbClr val="000000">
                        <a:alpha val="65000"/>
                      </a:srgbClr>
                    </a:outerShdw>
                  </a:effectLst>
                  <a:latin typeface=".VnCentury SchoolbookH" pitchFamily="34" charset="0"/>
                </a:rPr>
                <a:t>1</a:t>
              </a:r>
              <a:endParaRPr lang="en-US" sz="4800" b="1" spc="67">
                <a:ln w="11430"/>
                <a:effectLst>
                  <a:outerShdw blurRad="76200" dist="50800" dir="5400000" algn="tl" rotWithShape="0">
                    <a:srgbClr val="000000">
                      <a:alpha val="65000"/>
                    </a:srgbClr>
                  </a:outerShdw>
                </a:effectLst>
                <a:latin typeface=".VnCentury SchoolbookH" pitchFamily="34" charset="0"/>
              </a:endParaRPr>
            </a:p>
          </p:txBody>
        </p:sp>
        <p:pic>
          <p:nvPicPr>
            <p:cNvPr id="26"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r="9096" b="19797"/>
            <a:stretch/>
          </p:blipFill>
          <p:spPr bwMode="auto">
            <a:xfrm>
              <a:off x="466264" y="1032415"/>
              <a:ext cx="1036613" cy="51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2109786" y="838200"/>
              <a:ext cx="9448800" cy="1723527"/>
            </a:xfrm>
            <a:prstGeom prst="rect">
              <a:avLst/>
            </a:prstGeom>
            <a:noFill/>
          </p:spPr>
          <p:txBody>
            <a:bodyPr wrap="square" lIns="121899" tIns="60949" rIns="121899" bIns="60949" rtlCol="0">
              <a:spAutoFit/>
            </a:bodyPr>
            <a:lstStyle/>
            <a:p>
              <a:pPr algn="just"/>
              <a:r>
                <a:rPr lang="en-US" sz="2600" b="1" smtClean="0">
                  <a:latin typeface="Arial" pitchFamily="34" charset="0"/>
                  <a:cs typeface="Arial" pitchFamily="34" charset="0"/>
                </a:rPr>
                <a:t>Cho tam giác MNP vuông tại N và một điểm A nằm ngoài mặt phẳng (MNP). Lần lượt lấy các điểm B, C, D sao cho M, N, P tương ứng là trung điểm của AB, AC, CD (H 7.7)</a:t>
              </a:r>
              <a:br>
                <a:rPr lang="en-US" sz="2600" b="1" smtClean="0">
                  <a:latin typeface="Arial" pitchFamily="34" charset="0"/>
                  <a:cs typeface="Arial" pitchFamily="34" charset="0"/>
                </a:rPr>
              </a:br>
              <a:r>
                <a:rPr lang="en-US" sz="2600" b="1" smtClean="0">
                  <a:latin typeface="Arial" pitchFamily="34" charset="0"/>
                  <a:cs typeface="Arial" pitchFamily="34" charset="0"/>
                </a:rPr>
                <a:t>Chứng minh AD và BC vuông góc với nhau và chéo nhau.</a:t>
              </a:r>
              <a:endParaRPr lang="vi-VN" sz="2600" b="1" i="1">
                <a:latin typeface="Arial" pitchFamily="34" charset="0"/>
                <a:cs typeface="Arial" pitchFamily="34" charset="0"/>
              </a:endParaRPr>
            </a:p>
          </p:txBody>
        </p:sp>
      </p:grpSp>
      <p:sp>
        <p:nvSpPr>
          <p:cNvPr id="11" name="TextBox 10"/>
          <p:cNvSpPr txBox="1"/>
          <p:nvPr/>
        </p:nvSpPr>
        <p:spPr>
          <a:xfrm>
            <a:off x="817101" y="3124200"/>
            <a:ext cx="7304088" cy="1200329"/>
          </a:xfrm>
          <a:prstGeom prst="rect">
            <a:avLst/>
          </a:prstGeom>
          <a:noFill/>
        </p:spPr>
        <p:txBody>
          <a:bodyPr wrap="square" rtlCol="0">
            <a:spAutoFit/>
          </a:bodyPr>
          <a:lstStyle/>
          <a:p>
            <a:pPr marL="342900" indent="-342900" algn="just">
              <a:buFont typeface="Wingdings" pitchFamily="2" charset="2"/>
              <a:buChar char="v"/>
            </a:pPr>
            <a:r>
              <a:rPr lang="pl-PL" b="1">
                <a:latin typeface="Arial" pitchFamily="34" charset="0"/>
                <a:cs typeface="Arial" pitchFamily="34" charset="0"/>
              </a:rPr>
              <a:t>Xét tam giác ABC </a:t>
            </a:r>
            <a:r>
              <a:rPr lang="pl-PL" b="1" smtClean="0">
                <a:latin typeface="Arial" pitchFamily="34" charset="0"/>
                <a:cs typeface="Arial" pitchFamily="34" charset="0"/>
              </a:rPr>
              <a:t>có</a:t>
            </a:r>
            <a:r>
              <a:rPr lang="en-US" b="1" smtClean="0">
                <a:latin typeface="Arial" pitchFamily="34" charset="0"/>
                <a:cs typeface="Arial" pitchFamily="34" charset="0"/>
              </a:rPr>
              <a:t> </a:t>
            </a:r>
            <a:r>
              <a:rPr lang="vi-VN" b="1">
                <a:latin typeface="Arial" pitchFamily="34" charset="0"/>
                <a:cs typeface="Arial" pitchFamily="34" charset="0"/>
              </a:rPr>
              <a:t>M, N lần lượt là trung điểm của AB, </a:t>
            </a:r>
            <a:r>
              <a:rPr lang="vi-VN" b="1" smtClean="0">
                <a:latin typeface="Arial" pitchFamily="34" charset="0"/>
                <a:cs typeface="Arial" pitchFamily="34" charset="0"/>
              </a:rPr>
              <a:t>AC</a:t>
            </a:r>
            <a:r>
              <a:rPr lang="en-US" b="1" smtClean="0">
                <a:latin typeface="Arial" pitchFamily="34" charset="0"/>
                <a:cs typeface="Arial" pitchFamily="34" charset="0"/>
              </a:rPr>
              <a:t> </a:t>
            </a:r>
            <a:r>
              <a:rPr lang="vi-VN" b="1" smtClean="0">
                <a:latin typeface="Arial" pitchFamily="34" charset="0"/>
                <a:cs typeface="Arial" pitchFamily="34" charset="0"/>
              </a:rPr>
              <a:t>⇒MN </a:t>
            </a:r>
            <a:r>
              <a:rPr lang="vi-VN" b="1">
                <a:latin typeface="Arial" pitchFamily="34" charset="0"/>
                <a:cs typeface="Arial" pitchFamily="34" charset="0"/>
              </a:rPr>
              <a:t>là đường trung bình của tam giác </a:t>
            </a:r>
            <a:r>
              <a:rPr lang="vi-VN" b="1" smtClean="0">
                <a:latin typeface="Arial" pitchFamily="34" charset="0"/>
                <a:cs typeface="Arial" pitchFamily="34" charset="0"/>
              </a:rPr>
              <a:t>ABC</a:t>
            </a:r>
            <a:r>
              <a:rPr lang="en-US" b="1">
                <a:latin typeface="Arial" pitchFamily="34" charset="0"/>
                <a:cs typeface="Arial" pitchFamily="34" charset="0"/>
              </a:rPr>
              <a:t> </a:t>
            </a:r>
            <a:r>
              <a:rPr lang="en-US" b="1" smtClean="0">
                <a:latin typeface="Arial" pitchFamily="34" charset="0"/>
                <a:cs typeface="Arial" pitchFamily="34" charset="0"/>
              </a:rPr>
              <a:t>⇒ MN </a:t>
            </a:r>
            <a:r>
              <a:rPr lang="en-US" b="1">
                <a:latin typeface="Arial" pitchFamily="34" charset="0"/>
                <a:cs typeface="Arial" pitchFamily="34" charset="0"/>
              </a:rPr>
              <a:t>// BC</a:t>
            </a:r>
            <a:endParaRPr lang="vi-VN" b="1">
              <a:latin typeface="Arial" pitchFamily="34" charset="0"/>
              <a:cs typeface="Arial" pitchFamily="34" charset="0"/>
            </a:endParaRPr>
          </a:p>
        </p:txBody>
      </p:sp>
      <p:sp>
        <p:nvSpPr>
          <p:cNvPr id="23" name="AutoShape 4"/>
          <p:cNvSpPr>
            <a:spLocks noChangeArrowheads="1"/>
          </p:cNvSpPr>
          <p:nvPr/>
        </p:nvSpPr>
        <p:spPr bwMode="gray">
          <a:xfrm>
            <a:off x="447214" y="95249"/>
            <a:ext cx="53423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2000" b="1" smtClean="0">
                <a:solidFill>
                  <a:schemeClr val="bg1"/>
                </a:solidFill>
                <a:latin typeface="Arial" pitchFamily="34" charset="0"/>
                <a:cs typeface="Arial" pitchFamily="34" charset="0"/>
              </a:rPr>
              <a:t>2 . HAI </a:t>
            </a:r>
            <a:r>
              <a:rPr lang="vi-VN" sz="2000" b="1" smtClean="0">
                <a:solidFill>
                  <a:schemeClr val="bg1"/>
                </a:solidFill>
                <a:latin typeface="Arial" pitchFamily="34" charset="0"/>
                <a:cs typeface="Arial" pitchFamily="34" charset="0"/>
              </a:rPr>
              <a:t>ĐƯỜNG THẲNG</a:t>
            </a:r>
            <a:r>
              <a:rPr lang="en-US" sz="2000" b="1" smtClean="0">
                <a:solidFill>
                  <a:schemeClr val="bg1"/>
                </a:solidFill>
                <a:latin typeface="Arial" pitchFamily="34" charset="0"/>
                <a:cs typeface="Arial" pitchFamily="34" charset="0"/>
              </a:rPr>
              <a:t> VUÔNG GÓC </a:t>
            </a:r>
            <a:endParaRPr lang="vi-VN" sz="2000" b="1">
              <a:solidFill>
                <a:schemeClr val="bg1"/>
              </a:solidFill>
              <a:latin typeface="Arial" pitchFamily="34" charset="0"/>
              <a:cs typeface="Arial" pitchFamily="34" charset="0"/>
            </a:endParaRPr>
          </a:p>
        </p:txBody>
      </p:sp>
      <p:grpSp>
        <p:nvGrpSpPr>
          <p:cNvPr id="3" name="Group 2"/>
          <p:cNvGrpSpPr/>
          <p:nvPr/>
        </p:nvGrpSpPr>
        <p:grpSpPr>
          <a:xfrm>
            <a:off x="8456612" y="2762250"/>
            <a:ext cx="3248025" cy="2952750"/>
            <a:chOff x="8609012" y="2689518"/>
            <a:chExt cx="3248025" cy="2952750"/>
          </a:xfrm>
        </p:grpSpPr>
        <p:pic>
          <p:nvPicPr>
            <p:cNvPr id="7532" name="Picture 36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09012" y="2689518"/>
              <a:ext cx="3248025" cy="295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10233024" y="5279023"/>
              <a:ext cx="1066800" cy="338554"/>
            </a:xfrm>
            <a:prstGeom prst="rect">
              <a:avLst/>
            </a:prstGeom>
            <a:noFill/>
          </p:spPr>
          <p:txBody>
            <a:bodyPr wrap="square" rtlCol="0">
              <a:spAutoFit/>
            </a:bodyPr>
            <a:lstStyle/>
            <a:p>
              <a:pPr algn="just"/>
              <a:r>
                <a:rPr lang="en-US" sz="1600" b="1" smtClean="0">
                  <a:solidFill>
                    <a:schemeClr val="accent6">
                      <a:lumMod val="75000"/>
                    </a:schemeClr>
                  </a:solidFill>
                  <a:latin typeface="Arial" pitchFamily="34" charset="0"/>
                  <a:cs typeface="Arial" pitchFamily="34" charset="0"/>
                </a:rPr>
                <a:t>Hình 7.7</a:t>
              </a:r>
              <a:endParaRPr lang="en-US" sz="1600" b="1">
                <a:solidFill>
                  <a:schemeClr val="accent6">
                    <a:lumMod val="75000"/>
                  </a:schemeClr>
                </a:solidFill>
                <a:latin typeface="Arial" pitchFamily="34" charset="0"/>
                <a:cs typeface="Arial" pitchFamily="34" charset="0"/>
              </a:endParaRPr>
            </a:p>
          </p:txBody>
        </p:sp>
      </p:grpSp>
      <p:sp>
        <p:nvSpPr>
          <p:cNvPr id="17" name="TextBox 16"/>
          <p:cNvSpPr txBox="1"/>
          <p:nvPr/>
        </p:nvSpPr>
        <p:spPr>
          <a:xfrm>
            <a:off x="1121902" y="4343400"/>
            <a:ext cx="4038600" cy="461665"/>
          </a:xfrm>
          <a:prstGeom prst="rect">
            <a:avLst/>
          </a:prstGeom>
          <a:noFill/>
        </p:spPr>
        <p:txBody>
          <a:bodyPr wrap="square" rtlCol="0">
            <a:spAutoFit/>
          </a:bodyPr>
          <a:lstStyle/>
          <a:p>
            <a:pPr algn="just"/>
            <a:r>
              <a:rPr lang="pl-PL" b="1">
                <a:latin typeface="Arial" pitchFamily="34" charset="0"/>
                <a:cs typeface="Arial" pitchFamily="34" charset="0"/>
              </a:rPr>
              <a:t>Mà NP </a:t>
            </a:r>
            <a:r>
              <a:rPr lang="pl-PL" b="1" smtClean="0">
                <a:latin typeface="Arial" pitchFamily="34" charset="0"/>
                <a:cs typeface="Arial" pitchFamily="34" charset="0"/>
              </a:rPr>
              <a:t>⊥</a:t>
            </a:r>
            <a:r>
              <a:rPr lang="en-US" b="1" smtClean="0">
                <a:latin typeface="Arial" pitchFamily="34" charset="0"/>
                <a:cs typeface="Arial" pitchFamily="34" charset="0"/>
              </a:rPr>
              <a:t> </a:t>
            </a:r>
            <a:r>
              <a:rPr lang="pl-PL" b="1" smtClean="0">
                <a:latin typeface="Arial" pitchFamily="34" charset="0"/>
                <a:cs typeface="Arial" pitchFamily="34" charset="0"/>
              </a:rPr>
              <a:t>MN </a:t>
            </a:r>
            <a:r>
              <a:rPr lang="pl-PL" b="1">
                <a:latin typeface="Arial" pitchFamily="34" charset="0"/>
                <a:cs typeface="Arial" pitchFamily="34" charset="0"/>
              </a:rPr>
              <a:t>nên </a:t>
            </a:r>
            <a:r>
              <a:rPr lang="pl-PL" b="1">
                <a:solidFill>
                  <a:srgbClr val="C00000"/>
                </a:solidFill>
                <a:latin typeface="Arial" pitchFamily="34" charset="0"/>
                <a:cs typeface="Arial" pitchFamily="34" charset="0"/>
              </a:rPr>
              <a:t>NP </a:t>
            </a:r>
            <a:r>
              <a:rPr lang="pl-PL" b="1" smtClean="0">
                <a:solidFill>
                  <a:srgbClr val="C00000"/>
                </a:solidFill>
                <a:latin typeface="Arial" pitchFamily="34" charset="0"/>
                <a:cs typeface="Arial" pitchFamily="34" charset="0"/>
              </a:rPr>
              <a:t>⊥</a:t>
            </a:r>
            <a:r>
              <a:rPr lang="en-US" b="1" smtClean="0">
                <a:solidFill>
                  <a:srgbClr val="C00000"/>
                </a:solidFill>
                <a:latin typeface="Arial" pitchFamily="34" charset="0"/>
                <a:cs typeface="Arial" pitchFamily="34" charset="0"/>
              </a:rPr>
              <a:t> </a:t>
            </a:r>
            <a:r>
              <a:rPr lang="pl-PL" b="1" smtClean="0">
                <a:solidFill>
                  <a:srgbClr val="C00000"/>
                </a:solidFill>
                <a:latin typeface="Arial" pitchFamily="34" charset="0"/>
                <a:cs typeface="Arial" pitchFamily="34" charset="0"/>
              </a:rPr>
              <a:t>BC</a:t>
            </a:r>
            <a:endParaRPr lang="pl-PL" b="1">
              <a:solidFill>
                <a:srgbClr val="C00000"/>
              </a:solidFill>
              <a:latin typeface="Arial" pitchFamily="34" charset="0"/>
              <a:cs typeface="Arial" pitchFamily="34" charset="0"/>
            </a:endParaRPr>
          </a:p>
        </p:txBody>
      </p:sp>
      <p:sp>
        <p:nvSpPr>
          <p:cNvPr id="18" name="TextBox 17"/>
          <p:cNvSpPr txBox="1"/>
          <p:nvPr/>
        </p:nvSpPr>
        <p:spPr>
          <a:xfrm>
            <a:off x="1121901" y="4800600"/>
            <a:ext cx="7029911" cy="1200329"/>
          </a:xfrm>
          <a:prstGeom prst="rect">
            <a:avLst/>
          </a:prstGeom>
          <a:noFill/>
        </p:spPr>
        <p:txBody>
          <a:bodyPr wrap="square" rtlCol="0">
            <a:spAutoFit/>
          </a:bodyPr>
          <a:lstStyle/>
          <a:p>
            <a:pPr algn="just"/>
            <a:r>
              <a:rPr lang="pl-PL" b="1">
                <a:latin typeface="Arial" pitchFamily="34" charset="0"/>
                <a:cs typeface="Arial" pitchFamily="34" charset="0"/>
              </a:rPr>
              <a:t>Xét tam giác ADC </a:t>
            </a:r>
            <a:r>
              <a:rPr lang="pl-PL" b="1" smtClean="0">
                <a:latin typeface="Arial" pitchFamily="34" charset="0"/>
                <a:cs typeface="Arial" pitchFamily="34" charset="0"/>
              </a:rPr>
              <a:t>có</a:t>
            </a:r>
            <a:r>
              <a:rPr lang="en-US" b="1" smtClean="0">
                <a:latin typeface="Arial" pitchFamily="34" charset="0"/>
                <a:cs typeface="Arial" pitchFamily="34" charset="0"/>
              </a:rPr>
              <a:t> </a:t>
            </a:r>
            <a:r>
              <a:rPr lang="vi-VN" b="1">
                <a:latin typeface="Arial" pitchFamily="34" charset="0"/>
                <a:cs typeface="Arial" pitchFamily="34" charset="0"/>
              </a:rPr>
              <a:t>N, P lần lượt là trung điểm của AC, </a:t>
            </a:r>
            <a:r>
              <a:rPr lang="vi-VN" b="1" smtClean="0">
                <a:latin typeface="Arial" pitchFamily="34" charset="0"/>
                <a:cs typeface="Arial" pitchFamily="34" charset="0"/>
              </a:rPr>
              <a:t>CD</a:t>
            </a:r>
            <a:r>
              <a:rPr lang="en-US" b="1" smtClean="0">
                <a:latin typeface="Arial" pitchFamily="34" charset="0"/>
                <a:cs typeface="Arial" pitchFamily="34" charset="0"/>
              </a:rPr>
              <a:t> </a:t>
            </a:r>
            <a:r>
              <a:rPr lang="vi-VN" b="1" smtClean="0">
                <a:latin typeface="Arial" pitchFamily="34" charset="0"/>
                <a:cs typeface="Arial" pitchFamily="34" charset="0"/>
              </a:rPr>
              <a:t>⇒</a:t>
            </a:r>
            <a:r>
              <a:rPr lang="en-US" b="1" smtClean="0">
                <a:latin typeface="Arial" pitchFamily="34" charset="0"/>
                <a:cs typeface="Arial" pitchFamily="34" charset="0"/>
              </a:rPr>
              <a:t> </a:t>
            </a:r>
            <a:r>
              <a:rPr lang="vi-VN" b="1" smtClean="0">
                <a:latin typeface="Arial" pitchFamily="34" charset="0"/>
                <a:cs typeface="Arial" pitchFamily="34" charset="0"/>
              </a:rPr>
              <a:t>PN </a:t>
            </a:r>
            <a:r>
              <a:rPr lang="vi-VN" b="1">
                <a:latin typeface="Arial" pitchFamily="34" charset="0"/>
                <a:cs typeface="Arial" pitchFamily="34" charset="0"/>
              </a:rPr>
              <a:t>là đường trung bình của tam giác </a:t>
            </a:r>
            <a:r>
              <a:rPr lang="vi-VN" b="1" smtClean="0">
                <a:latin typeface="Arial" pitchFamily="34" charset="0"/>
                <a:cs typeface="Arial" pitchFamily="34" charset="0"/>
              </a:rPr>
              <a:t>ADC</a:t>
            </a:r>
            <a:r>
              <a:rPr lang="en-US" b="1" smtClean="0">
                <a:latin typeface="Arial" pitchFamily="34" charset="0"/>
                <a:cs typeface="Arial" pitchFamily="34" charset="0"/>
              </a:rPr>
              <a:t>  </a:t>
            </a:r>
            <a:r>
              <a:rPr lang="vi-VN" b="1" smtClean="0">
                <a:latin typeface="Arial" pitchFamily="34" charset="0"/>
                <a:cs typeface="Arial" pitchFamily="34" charset="0"/>
              </a:rPr>
              <a:t>⇒</a:t>
            </a:r>
            <a:r>
              <a:rPr lang="en-US" b="1" smtClean="0">
                <a:latin typeface="Arial" pitchFamily="34" charset="0"/>
                <a:cs typeface="Arial" pitchFamily="34" charset="0"/>
              </a:rPr>
              <a:t> </a:t>
            </a:r>
            <a:r>
              <a:rPr lang="vi-VN" b="1" smtClean="0">
                <a:latin typeface="Arial" pitchFamily="34" charset="0"/>
                <a:cs typeface="Arial" pitchFamily="34" charset="0"/>
              </a:rPr>
              <a:t>PN </a:t>
            </a:r>
            <a:r>
              <a:rPr lang="vi-VN" b="1">
                <a:latin typeface="Arial" pitchFamily="34" charset="0"/>
                <a:cs typeface="Arial" pitchFamily="34" charset="0"/>
              </a:rPr>
              <a:t>// AD</a:t>
            </a:r>
          </a:p>
        </p:txBody>
      </p:sp>
      <p:sp>
        <p:nvSpPr>
          <p:cNvPr id="19" name="TextBox 18"/>
          <p:cNvSpPr txBox="1"/>
          <p:nvPr/>
        </p:nvSpPr>
        <p:spPr>
          <a:xfrm>
            <a:off x="1121901" y="6091535"/>
            <a:ext cx="4038600" cy="461665"/>
          </a:xfrm>
          <a:prstGeom prst="rect">
            <a:avLst/>
          </a:prstGeom>
          <a:noFill/>
        </p:spPr>
        <p:txBody>
          <a:bodyPr wrap="square" rtlCol="0">
            <a:spAutoFit/>
          </a:bodyPr>
          <a:lstStyle/>
          <a:p>
            <a:pPr algn="just"/>
            <a:r>
              <a:rPr lang="pl-PL" b="1">
                <a:latin typeface="Arial" pitchFamily="34" charset="0"/>
                <a:cs typeface="Arial" pitchFamily="34" charset="0"/>
              </a:rPr>
              <a:t>Mà NP </a:t>
            </a:r>
            <a:r>
              <a:rPr lang="pl-PL" b="1" smtClean="0">
                <a:latin typeface="Arial" pitchFamily="34" charset="0"/>
                <a:cs typeface="Arial" pitchFamily="34" charset="0"/>
              </a:rPr>
              <a:t>⊥</a:t>
            </a:r>
            <a:r>
              <a:rPr lang="en-US" b="1" smtClean="0">
                <a:latin typeface="Arial" pitchFamily="34" charset="0"/>
                <a:cs typeface="Arial" pitchFamily="34" charset="0"/>
              </a:rPr>
              <a:t> </a:t>
            </a:r>
            <a:r>
              <a:rPr lang="pl-PL" b="1" smtClean="0">
                <a:latin typeface="Arial" pitchFamily="34" charset="0"/>
                <a:cs typeface="Arial" pitchFamily="34" charset="0"/>
              </a:rPr>
              <a:t>BC </a:t>
            </a:r>
            <a:r>
              <a:rPr lang="pl-PL" b="1">
                <a:latin typeface="Arial" pitchFamily="34" charset="0"/>
                <a:cs typeface="Arial" pitchFamily="34" charset="0"/>
              </a:rPr>
              <a:t>nên </a:t>
            </a:r>
            <a:r>
              <a:rPr lang="pl-PL" b="1">
                <a:solidFill>
                  <a:srgbClr val="C00000"/>
                </a:solidFill>
                <a:latin typeface="Arial" pitchFamily="34" charset="0"/>
                <a:cs typeface="Arial" pitchFamily="34" charset="0"/>
              </a:rPr>
              <a:t>AD </a:t>
            </a:r>
            <a:r>
              <a:rPr lang="pl-PL" b="1" smtClean="0">
                <a:solidFill>
                  <a:srgbClr val="C00000"/>
                </a:solidFill>
                <a:latin typeface="Arial" pitchFamily="34" charset="0"/>
                <a:cs typeface="Arial" pitchFamily="34" charset="0"/>
              </a:rPr>
              <a:t>⊥</a:t>
            </a:r>
            <a:r>
              <a:rPr lang="en-US" b="1" smtClean="0">
                <a:solidFill>
                  <a:srgbClr val="C00000"/>
                </a:solidFill>
                <a:latin typeface="Arial" pitchFamily="34" charset="0"/>
                <a:cs typeface="Arial" pitchFamily="34" charset="0"/>
              </a:rPr>
              <a:t> </a:t>
            </a:r>
            <a:r>
              <a:rPr lang="pl-PL" b="1" smtClean="0">
                <a:solidFill>
                  <a:srgbClr val="C00000"/>
                </a:solidFill>
                <a:latin typeface="Arial" pitchFamily="34" charset="0"/>
                <a:cs typeface="Arial" pitchFamily="34" charset="0"/>
              </a:rPr>
              <a:t>BC</a:t>
            </a:r>
            <a:endParaRPr lang="pl-PL" b="1">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141900788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left)">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AutoShape 4"/>
          <p:cNvSpPr>
            <a:spLocks noChangeArrowheads="1"/>
          </p:cNvSpPr>
          <p:nvPr/>
        </p:nvSpPr>
        <p:spPr bwMode="gray">
          <a:xfrm>
            <a:off x="447214" y="95249"/>
            <a:ext cx="53423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2000" b="1" smtClean="0">
                <a:solidFill>
                  <a:schemeClr val="bg1"/>
                </a:solidFill>
                <a:latin typeface="Arial" pitchFamily="34" charset="0"/>
                <a:cs typeface="Arial" pitchFamily="34" charset="0"/>
              </a:rPr>
              <a:t>2 . HAI </a:t>
            </a:r>
            <a:r>
              <a:rPr lang="vi-VN" sz="2000" b="1" smtClean="0">
                <a:solidFill>
                  <a:schemeClr val="bg1"/>
                </a:solidFill>
                <a:latin typeface="Arial" pitchFamily="34" charset="0"/>
                <a:cs typeface="Arial" pitchFamily="34" charset="0"/>
              </a:rPr>
              <a:t>ĐƯỜNG THẲNG</a:t>
            </a:r>
            <a:r>
              <a:rPr lang="en-US" sz="2000" b="1" smtClean="0">
                <a:solidFill>
                  <a:schemeClr val="bg1"/>
                </a:solidFill>
                <a:latin typeface="Arial" pitchFamily="34" charset="0"/>
                <a:cs typeface="Arial" pitchFamily="34" charset="0"/>
              </a:rPr>
              <a:t> VUÔNG GÓC </a:t>
            </a:r>
            <a:endParaRPr lang="vi-VN" sz="2000" b="1">
              <a:solidFill>
                <a:schemeClr val="bg1"/>
              </a:solidFill>
              <a:latin typeface="Arial" pitchFamily="34" charset="0"/>
              <a:cs typeface="Arial" pitchFamily="34" charset="0"/>
            </a:endParaRPr>
          </a:p>
        </p:txBody>
      </p:sp>
      <p:grpSp>
        <p:nvGrpSpPr>
          <p:cNvPr id="3" name="Group 2"/>
          <p:cNvGrpSpPr/>
          <p:nvPr/>
        </p:nvGrpSpPr>
        <p:grpSpPr>
          <a:xfrm>
            <a:off x="8228012" y="2762250"/>
            <a:ext cx="3248025" cy="2952750"/>
            <a:chOff x="8609012" y="2689518"/>
            <a:chExt cx="3248025" cy="2952750"/>
          </a:xfrm>
        </p:grpSpPr>
        <p:pic>
          <p:nvPicPr>
            <p:cNvPr id="7532" name="Picture 36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09012" y="2689518"/>
              <a:ext cx="3248025" cy="295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10233024" y="5279023"/>
              <a:ext cx="1066800" cy="338554"/>
            </a:xfrm>
            <a:prstGeom prst="rect">
              <a:avLst/>
            </a:prstGeom>
            <a:noFill/>
          </p:spPr>
          <p:txBody>
            <a:bodyPr wrap="square" rtlCol="0">
              <a:spAutoFit/>
            </a:bodyPr>
            <a:lstStyle/>
            <a:p>
              <a:pPr algn="just"/>
              <a:r>
                <a:rPr lang="en-US" sz="1600" b="1" smtClean="0">
                  <a:solidFill>
                    <a:schemeClr val="accent6">
                      <a:lumMod val="75000"/>
                    </a:schemeClr>
                  </a:solidFill>
                  <a:latin typeface="Arial" pitchFamily="34" charset="0"/>
                  <a:cs typeface="Arial" pitchFamily="34" charset="0"/>
                </a:rPr>
                <a:t>Hình 7.7</a:t>
              </a:r>
              <a:endParaRPr lang="en-US" sz="1600" b="1">
                <a:solidFill>
                  <a:schemeClr val="accent6">
                    <a:lumMod val="75000"/>
                  </a:schemeClr>
                </a:solidFill>
                <a:latin typeface="Arial" pitchFamily="34" charset="0"/>
                <a:cs typeface="Arial" pitchFamily="34" charset="0"/>
              </a:endParaRPr>
            </a:p>
          </p:txBody>
        </p:sp>
      </p:grpSp>
      <p:grpSp>
        <p:nvGrpSpPr>
          <p:cNvPr id="4" name="Group 3"/>
          <p:cNvGrpSpPr/>
          <p:nvPr/>
        </p:nvGrpSpPr>
        <p:grpSpPr>
          <a:xfrm>
            <a:off x="732814" y="2895600"/>
            <a:ext cx="7418998" cy="461961"/>
            <a:chOff x="455612" y="3036242"/>
            <a:chExt cx="7418998" cy="461961"/>
          </a:xfrm>
        </p:grpSpPr>
        <p:sp>
          <p:nvSpPr>
            <p:cNvPr id="17" name="TextBox 16"/>
            <p:cNvSpPr txBox="1"/>
            <p:nvPr/>
          </p:nvSpPr>
          <p:spPr>
            <a:xfrm>
              <a:off x="455612" y="3036242"/>
              <a:ext cx="3720124" cy="461665"/>
            </a:xfrm>
            <a:prstGeom prst="rect">
              <a:avLst/>
            </a:prstGeom>
            <a:noFill/>
          </p:spPr>
          <p:txBody>
            <a:bodyPr wrap="square" rtlCol="0">
              <a:spAutoFit/>
            </a:bodyPr>
            <a:lstStyle/>
            <a:p>
              <a:pPr algn="just"/>
              <a:r>
                <a:rPr lang="en-US" b="1" smtClean="0">
                  <a:latin typeface="Arial" pitchFamily="34" charset="0"/>
                  <a:cs typeface="Arial" pitchFamily="34" charset="0"/>
                </a:rPr>
                <a:t>Mặt khác : BC // MN mà</a:t>
              </a:r>
              <a:endParaRPr lang="pl-PL" b="1">
                <a:solidFill>
                  <a:schemeClr val="accent2">
                    <a:lumMod val="75000"/>
                  </a:schemeClr>
                </a:solidFill>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652838440"/>
                </p:ext>
              </p:extLst>
            </p:nvPr>
          </p:nvGraphicFramePr>
          <p:xfrm>
            <a:off x="4145573" y="3102916"/>
            <a:ext cx="3729037" cy="395287"/>
          </p:xfrm>
          <a:graphic>
            <a:graphicData uri="http://schemas.openxmlformats.org/presentationml/2006/ole">
              <mc:AlternateContent xmlns:mc="http://schemas.openxmlformats.org/markup-compatibility/2006">
                <mc:Choice xmlns:v="urn:schemas-microsoft-com:vml" Requires="v">
                  <p:oleObj spid="_x0000_s37928" name="Equation" r:id="rId5" imgW="1917360" imgH="203040" progId="Equation.DSMT4">
                    <p:embed/>
                  </p:oleObj>
                </mc:Choice>
                <mc:Fallback>
                  <p:oleObj name="Equation" r:id="rId5" imgW="1917360" imgH="203040" progId="Equation.DSMT4">
                    <p:embed/>
                    <p:pic>
                      <p:nvPicPr>
                        <p:cNvPr id="0" name="Object 1"/>
                        <p:cNvPicPr>
                          <a:picLocks noChangeAspect="1" noChangeArrowheads="1"/>
                        </p:cNvPicPr>
                        <p:nvPr/>
                      </p:nvPicPr>
                      <p:blipFill>
                        <a:blip r:embed="rId6"/>
                        <a:srcRect/>
                        <a:stretch>
                          <a:fillRect/>
                        </a:stretch>
                      </p:blipFill>
                      <p:spPr bwMode="auto">
                        <a:xfrm>
                          <a:off x="4145573" y="3102916"/>
                          <a:ext cx="3729037"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6" name="Group 5"/>
          <p:cNvGrpSpPr/>
          <p:nvPr/>
        </p:nvGrpSpPr>
        <p:grpSpPr>
          <a:xfrm>
            <a:off x="2283802" y="3419474"/>
            <a:ext cx="5761038" cy="461665"/>
            <a:chOff x="2006600" y="3560116"/>
            <a:chExt cx="5761038" cy="461665"/>
          </a:xfrm>
        </p:grpSpPr>
        <p:sp>
          <p:nvSpPr>
            <p:cNvPr id="20" name="TextBox 19"/>
            <p:cNvSpPr txBox="1"/>
            <p:nvPr/>
          </p:nvSpPr>
          <p:spPr>
            <a:xfrm>
              <a:off x="2006600" y="3560116"/>
              <a:ext cx="2057400" cy="461665"/>
            </a:xfrm>
            <a:prstGeom prst="rect">
              <a:avLst/>
            </a:prstGeom>
            <a:noFill/>
          </p:spPr>
          <p:txBody>
            <a:bodyPr wrap="square" rtlCol="0">
              <a:spAutoFit/>
            </a:bodyPr>
            <a:lstStyle/>
            <a:p>
              <a:pPr algn="just"/>
              <a:r>
                <a:rPr lang="en-US" b="1" smtClean="0">
                  <a:latin typeface="Arial" pitchFamily="34" charset="0"/>
                  <a:cs typeface="Arial" pitchFamily="34" charset="0"/>
                </a:rPr>
                <a:t>PN // AD mà</a:t>
              </a:r>
              <a:endParaRPr lang="pl-PL" b="1">
                <a:solidFill>
                  <a:schemeClr val="accent2">
                    <a:lumMod val="75000"/>
                  </a:schemeClr>
                </a:solidFill>
                <a:latin typeface="Arial" pitchFamily="34" charset="0"/>
                <a:cs typeface="Arial" pitchFamily="34" charset="0"/>
              </a:endParaRPr>
            </a:p>
          </p:txBody>
        </p:sp>
        <p:graphicFrame>
          <p:nvGraphicFramePr>
            <p:cNvPr id="21" name="Object 20"/>
            <p:cNvGraphicFramePr>
              <a:graphicFrameLocks noChangeAspect="1"/>
            </p:cNvGraphicFramePr>
            <p:nvPr>
              <p:extLst>
                <p:ext uri="{D42A27DB-BD31-4B8C-83A1-F6EECF244321}">
                  <p14:modId xmlns:p14="http://schemas.microsoft.com/office/powerpoint/2010/main" val="3112394707"/>
                </p:ext>
              </p:extLst>
            </p:nvPr>
          </p:nvGraphicFramePr>
          <p:xfrm>
            <a:off x="4087813" y="3625850"/>
            <a:ext cx="3679825" cy="395288"/>
          </p:xfrm>
          <a:graphic>
            <a:graphicData uri="http://schemas.openxmlformats.org/presentationml/2006/ole">
              <mc:AlternateContent xmlns:mc="http://schemas.openxmlformats.org/markup-compatibility/2006">
                <mc:Choice xmlns:v="urn:schemas-microsoft-com:vml" Requires="v">
                  <p:oleObj spid="_x0000_s37929" name="Equation" r:id="rId7" imgW="1892160" imgH="203040" progId="Equation.DSMT4">
                    <p:embed/>
                  </p:oleObj>
                </mc:Choice>
                <mc:Fallback>
                  <p:oleObj name="Equation" r:id="rId7" imgW="1892160" imgH="203040" progId="Equation.DSMT4">
                    <p:embed/>
                    <p:pic>
                      <p:nvPicPr>
                        <p:cNvPr id="0" name=""/>
                        <p:cNvPicPr>
                          <a:picLocks noChangeAspect="1" noChangeArrowheads="1"/>
                        </p:cNvPicPr>
                        <p:nvPr/>
                      </p:nvPicPr>
                      <p:blipFill>
                        <a:blip r:embed="rId8"/>
                        <a:srcRect/>
                        <a:stretch>
                          <a:fillRect/>
                        </a:stretch>
                      </p:blipFill>
                      <p:spPr bwMode="auto">
                        <a:xfrm>
                          <a:off x="4087813" y="3625850"/>
                          <a:ext cx="3679825"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22" name="TextBox 21"/>
          <p:cNvSpPr txBox="1"/>
          <p:nvPr/>
        </p:nvSpPr>
        <p:spPr>
          <a:xfrm>
            <a:off x="2283802" y="3969693"/>
            <a:ext cx="4087812" cy="461665"/>
          </a:xfrm>
          <a:prstGeom prst="rect">
            <a:avLst/>
          </a:prstGeom>
          <a:noFill/>
        </p:spPr>
        <p:txBody>
          <a:bodyPr wrap="square" rtlCol="0">
            <a:spAutoFit/>
          </a:bodyPr>
          <a:lstStyle/>
          <a:p>
            <a:pPr algn="just"/>
            <a:r>
              <a:rPr lang="en-US" b="1">
                <a:latin typeface="Arial" pitchFamily="34" charset="0"/>
                <a:cs typeface="Arial" pitchFamily="34" charset="0"/>
              </a:rPr>
              <a:t>Vậy </a:t>
            </a:r>
            <a:r>
              <a:rPr lang="en-US" b="1">
                <a:solidFill>
                  <a:srgbClr val="C00000"/>
                </a:solidFill>
                <a:latin typeface="Arial" pitchFamily="34" charset="0"/>
                <a:cs typeface="Arial" pitchFamily="34" charset="0"/>
              </a:rPr>
              <a:t>AD và BC chéo nhau</a:t>
            </a:r>
            <a:r>
              <a:rPr lang="en-US" b="1">
                <a:latin typeface="Arial" pitchFamily="34" charset="0"/>
                <a:cs typeface="Arial" pitchFamily="34" charset="0"/>
              </a:rPr>
              <a:t>.</a:t>
            </a:r>
            <a:endParaRPr lang="pl-PL" b="1">
              <a:solidFill>
                <a:schemeClr val="accent2">
                  <a:lumMod val="75000"/>
                </a:schemeClr>
              </a:solidFill>
              <a:latin typeface="Arial" pitchFamily="34" charset="0"/>
              <a:cs typeface="Arial" pitchFamily="34" charset="0"/>
            </a:endParaRPr>
          </a:p>
        </p:txBody>
      </p:sp>
      <p:grpSp>
        <p:nvGrpSpPr>
          <p:cNvPr id="19" name="Group 18"/>
          <p:cNvGrpSpPr/>
          <p:nvPr/>
        </p:nvGrpSpPr>
        <p:grpSpPr>
          <a:xfrm>
            <a:off x="227012" y="762000"/>
            <a:ext cx="11582400" cy="1749891"/>
            <a:chOff x="227012" y="811836"/>
            <a:chExt cx="11582400" cy="1749891"/>
          </a:xfrm>
        </p:grpSpPr>
        <p:sp>
          <p:nvSpPr>
            <p:cNvPr id="24" name="Rounded Rectangle 23"/>
            <p:cNvSpPr/>
            <p:nvPr/>
          </p:nvSpPr>
          <p:spPr>
            <a:xfrm>
              <a:off x="1979612" y="811836"/>
              <a:ext cx="9829800" cy="1749891"/>
            </a:xfrm>
            <a:prstGeom prst="roundRect">
              <a:avLst>
                <a:gd name="adj" fmla="val 5952"/>
              </a:avLst>
            </a:prstGeom>
            <a:solidFill>
              <a:srgbClr val="FDF4DB"/>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26"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27012" y="859567"/>
              <a:ext cx="1642311" cy="1426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Rectangle 26"/>
            <p:cNvSpPr/>
            <p:nvPr/>
          </p:nvSpPr>
          <p:spPr>
            <a:xfrm>
              <a:off x="789634" y="1395480"/>
              <a:ext cx="517065"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smtClean="0">
                  <a:ln w="11430"/>
                  <a:effectLst>
                    <a:outerShdw blurRad="76200" dist="50800" dir="5400000" algn="tl" rotWithShape="0">
                      <a:srgbClr val="000000">
                        <a:alpha val="65000"/>
                      </a:srgbClr>
                    </a:outerShdw>
                  </a:effectLst>
                  <a:latin typeface=".VnCentury SchoolbookH" pitchFamily="34" charset="0"/>
                </a:rPr>
                <a:t>1</a:t>
              </a:r>
              <a:endParaRPr lang="en-US" sz="4800" b="1" spc="67">
                <a:ln w="11430"/>
                <a:effectLst>
                  <a:outerShdw blurRad="76200" dist="50800" dir="5400000" algn="tl" rotWithShape="0">
                    <a:srgbClr val="000000">
                      <a:alpha val="65000"/>
                    </a:srgbClr>
                  </a:outerShdw>
                </a:effectLst>
                <a:latin typeface=".VnCentury SchoolbookH" pitchFamily="34" charset="0"/>
              </a:endParaRPr>
            </a:p>
          </p:txBody>
        </p:sp>
        <p:pic>
          <p:nvPicPr>
            <p:cNvPr id="28" name="Picture 4"/>
            <p:cNvPicPr>
              <a:picLocks noChangeAspect="1" noChangeArrowheads="1"/>
            </p:cNvPicPr>
            <p:nvPr/>
          </p:nvPicPr>
          <p:blipFill rotWithShape="1">
            <a:blip r:embed="rId10">
              <a:extLst>
                <a:ext uri="{28A0092B-C50C-407E-A947-70E740481C1C}">
                  <a14:useLocalDpi xmlns:a14="http://schemas.microsoft.com/office/drawing/2010/main" val="0"/>
                </a:ext>
              </a:extLst>
            </a:blip>
            <a:srcRect r="9096" b="19797"/>
            <a:stretch/>
          </p:blipFill>
          <p:spPr bwMode="auto">
            <a:xfrm>
              <a:off x="466264" y="1032415"/>
              <a:ext cx="1036613" cy="51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2109786" y="838200"/>
              <a:ext cx="9448800" cy="1723527"/>
            </a:xfrm>
            <a:prstGeom prst="rect">
              <a:avLst/>
            </a:prstGeom>
            <a:noFill/>
          </p:spPr>
          <p:txBody>
            <a:bodyPr wrap="square" lIns="121899" tIns="60949" rIns="121899" bIns="60949" rtlCol="0">
              <a:spAutoFit/>
            </a:bodyPr>
            <a:lstStyle/>
            <a:p>
              <a:pPr algn="just"/>
              <a:r>
                <a:rPr lang="en-US" sz="2600" b="1" smtClean="0">
                  <a:latin typeface="Arial" pitchFamily="34" charset="0"/>
                  <a:cs typeface="Arial" pitchFamily="34" charset="0"/>
                </a:rPr>
                <a:t>Cho tam giác MNP vuông tại N và một điểm A nằm ngoài mặt phẳng (MNP). Lần lượt lấy các điểm B, C, D sao cho M, N, P tương ứng là trung điểm của AB, AC, CD (H 7.7)</a:t>
              </a:r>
              <a:br>
                <a:rPr lang="en-US" sz="2600" b="1" smtClean="0">
                  <a:latin typeface="Arial" pitchFamily="34" charset="0"/>
                  <a:cs typeface="Arial" pitchFamily="34" charset="0"/>
                </a:rPr>
              </a:br>
              <a:r>
                <a:rPr lang="en-US" sz="2600" b="1" smtClean="0">
                  <a:latin typeface="Arial" pitchFamily="34" charset="0"/>
                  <a:cs typeface="Arial" pitchFamily="34" charset="0"/>
                </a:rPr>
                <a:t>Chứng minh AD và BC vuông góc với nhau và chéo nhau.</a:t>
              </a:r>
              <a:endParaRPr lang="vi-VN" sz="2600" b="1" i="1">
                <a:latin typeface="Arial" pitchFamily="34" charset="0"/>
                <a:cs typeface="Arial" pitchFamily="34" charset="0"/>
              </a:endParaRPr>
            </a:p>
          </p:txBody>
        </p:sp>
      </p:grpSp>
    </p:spTree>
    <p:extLst>
      <p:ext uri="{BB962C8B-B14F-4D97-AF65-F5344CB8AC3E}">
        <p14:creationId xmlns:p14="http://schemas.microsoft.com/office/powerpoint/2010/main" val="150664037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9" name="Picture 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17812" y="1447800"/>
            <a:ext cx="7182151" cy="3687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723966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1" y="180975"/>
            <a:ext cx="9525866" cy="1495425"/>
          </a:xfrm>
          <a:prstGeom prst="roundRect">
            <a:avLst>
              <a:gd name="adj" fmla="val 9218"/>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395378" y="457200"/>
            <a:ext cx="9109234" cy="92330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Cho hình lăng trụ ABC.A'B'C' có các đáy là các tam giác đều. Tính góc (AB, B'C'). </a:t>
            </a: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12" y="1524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443762" y="381000"/>
            <a:ext cx="1310103"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7.1</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2412" y="187692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16"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75612" y="1795413"/>
            <a:ext cx="3343275"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1598612" y="2209800"/>
            <a:ext cx="3276600" cy="477054"/>
          </a:xfrm>
          <a:prstGeom prst="rect">
            <a:avLst/>
          </a:prstGeom>
          <a:noFill/>
        </p:spPr>
        <p:txBody>
          <a:bodyPr wrap="square" rtlCol="0">
            <a:spAutoFit/>
          </a:bodyPr>
          <a:lstStyle/>
          <a:p>
            <a:pPr marL="342900" indent="-342900" algn="just">
              <a:buFont typeface="Wingdings" pitchFamily="2" charset="2"/>
              <a:buChar char="v"/>
            </a:pPr>
            <a:r>
              <a:rPr lang="en-US" sz="2500" b="1" smtClean="0">
                <a:latin typeface="Arial" pitchFamily="34" charset="0"/>
                <a:cs typeface="Arial" pitchFamily="34" charset="0"/>
              </a:rPr>
              <a:t>Vì B’C’ // BC nên :</a:t>
            </a:r>
            <a:endParaRPr lang="pl-PL" sz="2500" b="1">
              <a:solidFill>
                <a:schemeClr val="accent2">
                  <a:lumMod val="75000"/>
                </a:schemeClr>
              </a:solidFill>
              <a:latin typeface="Arial" pitchFamily="34" charset="0"/>
              <a:cs typeface="Arial" pitchFamily="34" charset="0"/>
            </a:endParaRPr>
          </a:p>
        </p:txBody>
      </p:sp>
      <p:graphicFrame>
        <p:nvGraphicFramePr>
          <p:cNvPr id="32" name="Object 31"/>
          <p:cNvGraphicFramePr>
            <a:graphicFrameLocks noChangeAspect="1"/>
          </p:cNvGraphicFramePr>
          <p:nvPr>
            <p:extLst>
              <p:ext uri="{D42A27DB-BD31-4B8C-83A1-F6EECF244321}">
                <p14:modId xmlns:p14="http://schemas.microsoft.com/office/powerpoint/2010/main" val="2017247329"/>
              </p:ext>
            </p:extLst>
          </p:nvPr>
        </p:nvGraphicFramePr>
        <p:xfrm>
          <a:off x="2245368" y="2667000"/>
          <a:ext cx="5261277" cy="628125"/>
        </p:xfrm>
        <a:graphic>
          <a:graphicData uri="http://schemas.openxmlformats.org/presentationml/2006/ole">
            <mc:AlternateContent xmlns:mc="http://schemas.openxmlformats.org/markup-compatibility/2006">
              <mc:Choice xmlns:v="urn:schemas-microsoft-com:vml" Requires="v">
                <p:oleObj spid="_x0000_s38933" name="Equation" r:id="rId7" imgW="2234880" imgH="266400" progId="Equation.DSMT4">
                  <p:embed/>
                </p:oleObj>
              </mc:Choice>
              <mc:Fallback>
                <p:oleObj name="Equation" r:id="rId7" imgW="2234880" imgH="266400" progId="Equation.DSMT4">
                  <p:embed/>
                  <p:pic>
                    <p:nvPicPr>
                      <p:cNvPr id="0" name=""/>
                      <p:cNvPicPr>
                        <a:picLocks noChangeAspect="1" noChangeArrowheads="1"/>
                      </p:cNvPicPr>
                      <p:nvPr/>
                    </p:nvPicPr>
                    <p:blipFill>
                      <a:blip r:embed="rId8"/>
                      <a:srcRect/>
                      <a:stretch>
                        <a:fillRect/>
                      </a:stretch>
                    </p:blipFill>
                    <p:spPr bwMode="auto">
                      <a:xfrm>
                        <a:off x="2245368" y="2667000"/>
                        <a:ext cx="5261277" cy="62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 name="TextBox 34"/>
          <p:cNvSpPr txBox="1"/>
          <p:nvPr/>
        </p:nvSpPr>
        <p:spPr>
          <a:xfrm>
            <a:off x="4265612" y="3345333"/>
            <a:ext cx="3048000" cy="400110"/>
          </a:xfrm>
          <a:prstGeom prst="rect">
            <a:avLst/>
          </a:prstGeom>
          <a:noFill/>
        </p:spPr>
        <p:txBody>
          <a:bodyPr wrap="square" rtlCol="0">
            <a:spAutoFit/>
          </a:bodyPr>
          <a:lstStyle/>
          <a:p>
            <a:pPr algn="just"/>
            <a:r>
              <a:rPr lang="en-US" sz="2000" b="1" smtClean="0">
                <a:latin typeface="Arial" pitchFamily="34" charset="0"/>
                <a:cs typeface="Arial" pitchFamily="34" charset="0"/>
              </a:rPr>
              <a:t>( Do tam giác ABC đều)</a:t>
            </a:r>
            <a:endParaRPr lang="pl-PL" sz="2000" b="1">
              <a:solidFill>
                <a:schemeClr val="accent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135410533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8916"/>
                                        </p:tgtEl>
                                        <p:attrNameLst>
                                          <p:attrName>style.visibility</p:attrName>
                                        </p:attrNameLst>
                                      </p:cBhvr>
                                      <p:to>
                                        <p:strVal val="visible"/>
                                      </p:to>
                                    </p:set>
                                    <p:animEffect transition="in" filter="wipe(left)">
                                      <p:cBhvr>
                                        <p:cTn id="7" dur="500"/>
                                        <p:tgtEl>
                                          <p:spTgt spid="389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left)">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left)">
                                      <p:cBhvr>
                                        <p:cTn id="2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80975"/>
            <a:ext cx="9761681" cy="1495425"/>
          </a:xfrm>
          <a:prstGeom prst="roundRect">
            <a:avLst>
              <a:gd name="adj" fmla="val 9218"/>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395377" y="304800"/>
            <a:ext cx="9261635" cy="1323417"/>
          </a:xfrm>
          <a:prstGeom prst="rect">
            <a:avLst/>
          </a:prstGeom>
          <a:noFill/>
        </p:spPr>
        <p:txBody>
          <a:bodyPr wrap="square" lIns="121899" tIns="60949" rIns="121899" bIns="60949" rtlCol="0">
            <a:spAutoFit/>
          </a:bodyPr>
          <a:lstStyle/>
          <a:p>
            <a:pPr algn="just"/>
            <a:r>
              <a:rPr lang="vi-VN" sz="2600" b="1">
                <a:latin typeface="Arial" pitchFamily="34" charset="0"/>
                <a:cs typeface="Arial" pitchFamily="34" charset="0"/>
              </a:rPr>
              <a:t>Cho hình hộp ABCD.A'B'C'D' có các cạnh bằng nhau. Chứng minh rằng tứ diện ACB'D' có các cặp cạnh đối diện vuông góc với nhau</a:t>
            </a:r>
            <a:r>
              <a:rPr lang="vi-VN" sz="2600" b="1" smtClean="0">
                <a:latin typeface="Arial" pitchFamily="34" charset="0"/>
                <a:cs typeface="Arial" pitchFamily="34" charset="0"/>
              </a:rPr>
              <a:t>.</a:t>
            </a:r>
            <a:endParaRPr lang="vi-VN" sz="2600" b="1">
              <a:latin typeface="Arial" pitchFamily="34" charset="0"/>
              <a:cs typeface="Arial" pitchFamily="34" charset="0"/>
            </a:endParaRPr>
          </a:p>
        </p:txBody>
      </p:sp>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812" y="1524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443762" y="381000"/>
            <a:ext cx="1310103"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7.2</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4212" y="1876924"/>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379412" y="2281535"/>
            <a:ext cx="7162800" cy="1246495"/>
          </a:xfrm>
          <a:prstGeom prst="rect">
            <a:avLst/>
          </a:prstGeom>
          <a:noFill/>
        </p:spPr>
        <p:txBody>
          <a:bodyPr wrap="square" rtlCol="0">
            <a:spAutoFit/>
          </a:bodyPr>
          <a:lstStyle/>
          <a:p>
            <a:pPr marL="342900" indent="-342900" algn="just">
              <a:buFont typeface="Arial" pitchFamily="34" charset="0"/>
              <a:buChar char="•"/>
            </a:pPr>
            <a:r>
              <a:rPr lang="en-US" sz="2500" b="1">
                <a:latin typeface="Arial" pitchFamily="34" charset="0"/>
                <a:cs typeface="Arial" pitchFamily="34" charset="0"/>
              </a:rPr>
              <a:t>Vì hình hộp ABCD.A'B'C'D' có các cạnh bằng nhau nên tứ giác A'B'C'D'; ADD'A'; CC'D'D là hình thoi</a:t>
            </a:r>
            <a:r>
              <a:rPr lang="en-US" sz="2500" b="1" smtClean="0">
                <a:latin typeface="Arial" pitchFamily="34" charset="0"/>
                <a:cs typeface="Arial" pitchFamily="34" charset="0"/>
              </a:rPr>
              <a:t>.</a:t>
            </a:r>
            <a:endParaRPr lang="en-US" sz="2500" b="1">
              <a:latin typeface="Arial" pitchFamily="34" charset="0"/>
              <a:cs typeface="Arial" pitchFamily="34" charset="0"/>
            </a:endParaRPr>
          </a:p>
        </p:txBody>
      </p:sp>
      <p:pic>
        <p:nvPicPr>
          <p:cNvPr id="3993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91041" y="1752600"/>
            <a:ext cx="3565971" cy="3077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377824" y="3500230"/>
            <a:ext cx="7162800" cy="477054"/>
          </a:xfrm>
          <a:prstGeom prst="rect">
            <a:avLst/>
          </a:prstGeom>
          <a:noFill/>
        </p:spPr>
        <p:txBody>
          <a:bodyPr wrap="square" rtlCol="0">
            <a:spAutoFit/>
          </a:bodyPr>
          <a:lstStyle/>
          <a:p>
            <a:pPr marL="342900" indent="-342900" algn="just">
              <a:buFont typeface="Arial" pitchFamily="34" charset="0"/>
              <a:buChar char="•"/>
            </a:pPr>
            <a:r>
              <a:rPr lang="en-US" sz="2500" b="1">
                <a:latin typeface="Arial" pitchFamily="34" charset="0"/>
                <a:cs typeface="Arial" pitchFamily="34" charset="0"/>
              </a:rPr>
              <a:t>AB' // C'D và C'D </a:t>
            </a:r>
            <a:r>
              <a:rPr lang="en-US" sz="2500" b="1" smtClean="0">
                <a:latin typeface="Arial" pitchFamily="34" charset="0"/>
                <a:cs typeface="Arial" pitchFamily="34" charset="0"/>
              </a:rPr>
              <a:t>⊥ CD</a:t>
            </a:r>
            <a:r>
              <a:rPr lang="en-US" sz="2500" b="1">
                <a:latin typeface="Arial" pitchFamily="34" charset="0"/>
                <a:cs typeface="Arial" pitchFamily="34" charset="0"/>
              </a:rPr>
              <a:t>' nên AB' </a:t>
            </a:r>
            <a:r>
              <a:rPr lang="en-US" sz="2500" b="1" smtClean="0">
                <a:latin typeface="Arial" pitchFamily="34" charset="0"/>
                <a:cs typeface="Arial" pitchFamily="34" charset="0"/>
              </a:rPr>
              <a:t>⊥ CD'</a:t>
            </a:r>
            <a:endParaRPr lang="en-US" sz="2500" b="1">
              <a:latin typeface="Arial" pitchFamily="34" charset="0"/>
              <a:cs typeface="Arial" pitchFamily="34" charset="0"/>
            </a:endParaRPr>
          </a:p>
        </p:txBody>
      </p:sp>
      <p:sp>
        <p:nvSpPr>
          <p:cNvPr id="13" name="TextBox 12"/>
          <p:cNvSpPr txBox="1"/>
          <p:nvPr/>
        </p:nvSpPr>
        <p:spPr>
          <a:xfrm>
            <a:off x="377824" y="4102388"/>
            <a:ext cx="7162800" cy="477054"/>
          </a:xfrm>
          <a:prstGeom prst="rect">
            <a:avLst/>
          </a:prstGeom>
          <a:noFill/>
        </p:spPr>
        <p:txBody>
          <a:bodyPr wrap="square" rtlCol="0">
            <a:spAutoFit/>
          </a:bodyPr>
          <a:lstStyle/>
          <a:p>
            <a:pPr marL="342900" indent="-342900" algn="just">
              <a:buFont typeface="Arial" pitchFamily="34" charset="0"/>
              <a:buChar char="•"/>
            </a:pPr>
            <a:r>
              <a:rPr lang="en-US" sz="2500" b="1">
                <a:latin typeface="Arial" pitchFamily="34" charset="0"/>
                <a:cs typeface="Arial" pitchFamily="34" charset="0"/>
              </a:rPr>
              <a:t>AC // A'C' và A'C' </a:t>
            </a:r>
            <a:r>
              <a:rPr lang="en-US" sz="2500" b="1" smtClean="0">
                <a:latin typeface="Arial" pitchFamily="34" charset="0"/>
                <a:cs typeface="Arial" pitchFamily="34" charset="0"/>
              </a:rPr>
              <a:t>⊥ B'D</a:t>
            </a:r>
            <a:r>
              <a:rPr lang="en-US" sz="2500" b="1">
                <a:latin typeface="Arial" pitchFamily="34" charset="0"/>
                <a:cs typeface="Arial" pitchFamily="34" charset="0"/>
              </a:rPr>
              <a:t>' nên AC </a:t>
            </a:r>
            <a:r>
              <a:rPr lang="en-US" sz="2500" b="1" smtClean="0">
                <a:latin typeface="Arial" pitchFamily="34" charset="0"/>
                <a:cs typeface="Arial" pitchFamily="34" charset="0"/>
              </a:rPr>
              <a:t>⊥ B'D'</a:t>
            </a:r>
            <a:endParaRPr lang="en-US" sz="2500" b="1">
              <a:latin typeface="Arial" pitchFamily="34" charset="0"/>
              <a:cs typeface="Arial" pitchFamily="34" charset="0"/>
            </a:endParaRPr>
          </a:p>
        </p:txBody>
      </p:sp>
      <p:sp>
        <p:nvSpPr>
          <p:cNvPr id="14" name="TextBox 13"/>
          <p:cNvSpPr txBox="1"/>
          <p:nvPr/>
        </p:nvSpPr>
        <p:spPr>
          <a:xfrm>
            <a:off x="377824" y="4704546"/>
            <a:ext cx="7162800" cy="477054"/>
          </a:xfrm>
          <a:prstGeom prst="rect">
            <a:avLst/>
          </a:prstGeom>
          <a:noFill/>
        </p:spPr>
        <p:txBody>
          <a:bodyPr wrap="square" rtlCol="0">
            <a:spAutoFit/>
          </a:bodyPr>
          <a:lstStyle/>
          <a:p>
            <a:pPr marL="342900" indent="-342900" algn="just">
              <a:buFont typeface="Arial" pitchFamily="34" charset="0"/>
              <a:buChar char="•"/>
            </a:pPr>
            <a:r>
              <a:rPr lang="en-US" sz="2500" b="1">
                <a:latin typeface="Arial" pitchFamily="34" charset="0"/>
                <a:cs typeface="Arial" pitchFamily="34" charset="0"/>
              </a:rPr>
              <a:t>B'C // A'D và A'D </a:t>
            </a:r>
            <a:r>
              <a:rPr lang="en-US" sz="2500" b="1" smtClean="0">
                <a:latin typeface="Arial" pitchFamily="34" charset="0"/>
                <a:cs typeface="Arial" pitchFamily="34" charset="0"/>
              </a:rPr>
              <a:t>⊥ AD</a:t>
            </a:r>
            <a:r>
              <a:rPr lang="en-US" sz="2500" b="1">
                <a:latin typeface="Arial" pitchFamily="34" charset="0"/>
                <a:cs typeface="Arial" pitchFamily="34" charset="0"/>
              </a:rPr>
              <a:t>' nên B'C </a:t>
            </a:r>
            <a:r>
              <a:rPr lang="en-US" sz="2500" b="1" smtClean="0">
                <a:latin typeface="Arial" pitchFamily="34" charset="0"/>
                <a:cs typeface="Arial" pitchFamily="34" charset="0"/>
              </a:rPr>
              <a:t>⊥ </a:t>
            </a:r>
            <a:r>
              <a:rPr lang="en-US" sz="2500" b="1">
                <a:latin typeface="Arial" pitchFamily="34" charset="0"/>
                <a:cs typeface="Arial" pitchFamily="34" charset="0"/>
              </a:rPr>
              <a:t>AD</a:t>
            </a:r>
            <a:r>
              <a:rPr lang="en-US" sz="2500" b="1" smtClean="0">
                <a:latin typeface="Arial" pitchFamily="34" charset="0"/>
                <a:cs typeface="Arial" pitchFamily="34" charset="0"/>
              </a:rPr>
              <a:t>'</a:t>
            </a:r>
            <a:endParaRPr lang="en-US" sz="2500" b="1">
              <a:latin typeface="Arial" pitchFamily="34" charset="0"/>
              <a:cs typeface="Arial" pitchFamily="34" charset="0"/>
            </a:endParaRPr>
          </a:p>
        </p:txBody>
      </p:sp>
      <p:sp>
        <p:nvSpPr>
          <p:cNvPr id="15" name="TextBox 14"/>
          <p:cNvSpPr txBox="1"/>
          <p:nvPr/>
        </p:nvSpPr>
        <p:spPr>
          <a:xfrm>
            <a:off x="377824" y="5265003"/>
            <a:ext cx="11355388" cy="861774"/>
          </a:xfrm>
          <a:prstGeom prst="rect">
            <a:avLst/>
          </a:prstGeom>
          <a:noFill/>
        </p:spPr>
        <p:txBody>
          <a:bodyPr wrap="square" rtlCol="0">
            <a:spAutoFit/>
          </a:bodyPr>
          <a:lstStyle/>
          <a:p>
            <a:pPr algn="just"/>
            <a:r>
              <a:rPr lang="vi-VN" sz="2500" b="1">
                <a:latin typeface="Arial" pitchFamily="34" charset="0"/>
                <a:cs typeface="Arial" pitchFamily="34" charset="0"/>
              </a:rPr>
              <a:t>Vậy ta đã chứng minh được rằng tứ diện ACB'D' có các cặp cạnh đối diện vuông góc với nhau</a:t>
            </a:r>
            <a:r>
              <a:rPr lang="vi-VN" sz="2500" b="1" smtClean="0">
                <a:latin typeface="Arial" pitchFamily="34" charset="0"/>
                <a:cs typeface="Arial" pitchFamily="34" charset="0"/>
              </a:rPr>
              <a:t>.</a:t>
            </a:r>
            <a:endParaRPr lang="vi-VN" sz="2500" b="1">
              <a:latin typeface="Arial" pitchFamily="34" charset="0"/>
              <a:cs typeface="Arial" pitchFamily="34" charset="0"/>
            </a:endParaRPr>
          </a:p>
        </p:txBody>
      </p:sp>
    </p:spTree>
    <p:extLst>
      <p:ext uri="{BB962C8B-B14F-4D97-AF65-F5344CB8AC3E}">
        <p14:creationId xmlns:p14="http://schemas.microsoft.com/office/powerpoint/2010/main" val="380823146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9939"/>
                                        </p:tgtEl>
                                        <p:attrNameLst>
                                          <p:attrName>style.visibility</p:attrName>
                                        </p:attrNameLst>
                                      </p:cBhvr>
                                      <p:to>
                                        <p:strVal val="visible"/>
                                      </p:to>
                                    </p:set>
                                    <p:animEffect transition="in" filter="wipe(left)">
                                      <p:cBhvr>
                                        <p:cTn id="7" dur="500"/>
                                        <p:tgtEl>
                                          <p:spTgt spid="3993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left)">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left)">
                                      <p:cBhvr>
                                        <p:cTn id="3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42875"/>
            <a:ext cx="9761681" cy="2029684"/>
          </a:xfrm>
          <a:prstGeom prst="roundRect">
            <a:avLst>
              <a:gd name="adj" fmla="val 9218"/>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8" name="TextBox 7"/>
              <p:cNvSpPr txBox="1"/>
              <p:nvPr/>
            </p:nvSpPr>
            <p:spPr>
              <a:xfrm>
                <a:off x="2284413" y="190500"/>
                <a:ext cx="9372600" cy="1982059"/>
              </a:xfrm>
              <a:prstGeom prst="rect">
                <a:avLst/>
              </a:prstGeom>
              <a:noFill/>
            </p:spPr>
            <p:txBody>
              <a:bodyPr wrap="square" lIns="121899" tIns="60949" rIns="121899" bIns="60949" rtlCol="0">
                <a:spAutoFit/>
              </a:bodyPr>
              <a:lstStyle/>
              <a:p>
                <a:pPr algn="just"/>
                <a:r>
                  <a:rPr lang="vi-VN" b="1" smtClean="0">
                    <a:latin typeface="Arial" pitchFamily="34" charset="0"/>
                    <a:cs typeface="Arial" pitchFamily="34" charset="0"/>
                  </a:rPr>
                  <a:t>Cho </a:t>
                </a:r>
                <a:r>
                  <a:rPr lang="en-US" b="1" smtClean="0">
                    <a:latin typeface="Arial" pitchFamily="34" charset="0"/>
                    <a:cs typeface="Arial" pitchFamily="34" charset="0"/>
                  </a:rPr>
                  <a:t>tứ diện ABCD có </a:t>
                </a:r>
                <a14:m>
                  <m:oMath xmlns:m="http://schemas.openxmlformats.org/officeDocument/2006/math">
                    <m:acc>
                      <m:accPr>
                        <m:chr m:val="̂"/>
                        <m:ctrlPr>
                          <a:rPr lang="en-US" b="1" i="1" smtClean="0">
                            <a:latin typeface="Cambria Math"/>
                            <a:cs typeface="Arial" pitchFamily="34" charset="0"/>
                          </a:rPr>
                        </m:ctrlPr>
                      </m:accPr>
                      <m:e>
                        <m:r>
                          <a:rPr lang="en-US" b="1" i="1" smtClean="0">
                            <a:latin typeface="Cambria Math"/>
                            <a:cs typeface="Arial" pitchFamily="34" charset="0"/>
                          </a:rPr>
                          <m:t>𝑪𝑩𝑫</m:t>
                        </m:r>
                      </m:e>
                    </m:acc>
                    <m:r>
                      <a:rPr lang="en-US" b="1" i="1" smtClean="0">
                        <a:latin typeface="Cambria Math"/>
                        <a:cs typeface="Arial" pitchFamily="34" charset="0"/>
                      </a:rPr>
                      <m:t>=</m:t>
                    </m:r>
                    <m:sSup>
                      <m:sSupPr>
                        <m:ctrlPr>
                          <a:rPr lang="en-US" b="1" i="1" smtClean="0">
                            <a:latin typeface="Cambria Math"/>
                            <a:cs typeface="Arial" pitchFamily="34" charset="0"/>
                          </a:rPr>
                        </m:ctrlPr>
                      </m:sSupPr>
                      <m:e>
                        <m:r>
                          <a:rPr lang="en-US" b="1" i="1" smtClean="0">
                            <a:latin typeface="Cambria Math"/>
                            <a:cs typeface="Arial" pitchFamily="34" charset="0"/>
                          </a:rPr>
                          <m:t>𝟗𝟎</m:t>
                        </m:r>
                      </m:e>
                      <m:sup>
                        <m:r>
                          <a:rPr lang="en-US" b="1" i="1" smtClean="0">
                            <a:latin typeface="Cambria Math"/>
                            <a:cs typeface="Arial" pitchFamily="34" charset="0"/>
                          </a:rPr>
                          <m:t>𝟎</m:t>
                        </m:r>
                      </m:sup>
                    </m:sSup>
                  </m:oMath>
                </a14:m>
                <a:endParaRPr lang="en-US" b="1" smtClean="0">
                  <a:latin typeface="Arial" pitchFamily="34" charset="0"/>
                  <a:cs typeface="Arial" pitchFamily="34" charset="0"/>
                </a:endParaRPr>
              </a:p>
              <a:p>
                <a:pPr marL="457200" indent="-457200" algn="just">
                  <a:buAutoNum type="alphaLcParenR"/>
                </a:pPr>
                <a:r>
                  <a:rPr lang="vi-VN" b="1" smtClean="0">
                    <a:latin typeface="Arial" pitchFamily="34" charset="0"/>
                    <a:cs typeface="Arial" pitchFamily="34" charset="0"/>
                  </a:rPr>
                  <a:t>Gọi </a:t>
                </a:r>
                <a:r>
                  <a:rPr lang="vi-VN" b="1">
                    <a:latin typeface="Arial" pitchFamily="34" charset="0"/>
                    <a:cs typeface="Arial" pitchFamily="34" charset="0"/>
                  </a:rPr>
                  <a:t>M, N tương ứng là trung điểm của AB, AD. Chứng minh rằng MN vuông </a:t>
                </a:r>
                <a:r>
                  <a:rPr lang="vi-VN" b="1" smtClean="0">
                    <a:latin typeface="Arial" pitchFamily="34" charset="0"/>
                    <a:cs typeface="Arial" pitchFamily="34" charset="0"/>
                  </a:rPr>
                  <a:t>góc</a:t>
                </a:r>
                <a:r>
                  <a:rPr lang="en-US" b="1" smtClean="0">
                    <a:latin typeface="Arial" pitchFamily="34" charset="0"/>
                    <a:cs typeface="Arial" pitchFamily="34" charset="0"/>
                  </a:rPr>
                  <a:t> </a:t>
                </a:r>
                <a:r>
                  <a:rPr lang="vi-VN" b="1" smtClean="0">
                    <a:latin typeface="Arial" pitchFamily="34" charset="0"/>
                    <a:cs typeface="Arial" pitchFamily="34" charset="0"/>
                  </a:rPr>
                  <a:t>BC.</a:t>
                </a:r>
                <a:endParaRPr lang="en-US" b="1" smtClean="0">
                  <a:latin typeface="Arial" pitchFamily="34" charset="0"/>
                  <a:cs typeface="Arial" pitchFamily="34" charset="0"/>
                </a:endParaRPr>
              </a:p>
              <a:p>
                <a:pPr marL="457200" indent="-457200" algn="just">
                  <a:buAutoNum type="alphaLcParenR"/>
                </a:pPr>
                <a:r>
                  <a:rPr lang="vi-VN" b="1">
                    <a:latin typeface="Arial" pitchFamily="34" charset="0"/>
                    <a:cs typeface="Arial" pitchFamily="34" charset="0"/>
                  </a:rPr>
                  <a:t>Gọi G, K tương ứng là trọng tâm của các tam giác ABC, ACD. Chứng minh </a:t>
                </a:r>
                <a:r>
                  <a:rPr lang="vi-VN" b="1" smtClean="0">
                    <a:latin typeface="Arial" pitchFamily="34" charset="0"/>
                    <a:cs typeface="Arial" pitchFamily="34" charset="0"/>
                  </a:rPr>
                  <a:t>rằng</a:t>
                </a:r>
                <a:r>
                  <a:rPr lang="en-US" b="1" smtClean="0">
                    <a:latin typeface="Arial" pitchFamily="34" charset="0"/>
                    <a:cs typeface="Arial" pitchFamily="34" charset="0"/>
                  </a:rPr>
                  <a:t> </a:t>
                </a:r>
                <a:r>
                  <a:rPr lang="vi-VN" b="1" smtClean="0">
                    <a:latin typeface="Arial" pitchFamily="34" charset="0"/>
                    <a:cs typeface="Arial" pitchFamily="34" charset="0"/>
                  </a:rPr>
                  <a:t>GK </a:t>
                </a:r>
                <a:r>
                  <a:rPr lang="vi-VN" b="1">
                    <a:latin typeface="Arial" pitchFamily="34" charset="0"/>
                    <a:cs typeface="Arial" pitchFamily="34" charset="0"/>
                  </a:rPr>
                  <a:t>vuông góc với BC</a:t>
                </a:r>
                <a:r>
                  <a:rPr lang="vi-VN" b="1" smtClean="0">
                    <a:latin typeface="Arial" pitchFamily="34" charset="0"/>
                    <a:cs typeface="Arial" pitchFamily="34" charset="0"/>
                  </a:rPr>
                  <a:t>.</a:t>
                </a:r>
                <a:endParaRPr lang="vi-VN" b="1">
                  <a:latin typeface="Arial" pitchFamily="34" charset="0"/>
                  <a:cs typeface="Arial"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284413" y="190500"/>
                <a:ext cx="9372600" cy="1982059"/>
              </a:xfrm>
              <a:prstGeom prst="rect">
                <a:avLst/>
              </a:prstGeom>
              <a:blipFill rotWithShape="1">
                <a:blip r:embed="rId3"/>
                <a:stretch>
                  <a:fillRect l="-716" t="-615" r="-651" b="-5846"/>
                </a:stretch>
              </a:blipFill>
            </p:spPr>
            <p:txBody>
              <a:bodyPr/>
              <a:lstStyle/>
              <a:p>
                <a:r>
                  <a:rPr lang="en-US">
                    <a:noFill/>
                  </a:rPr>
                  <a:t> </a:t>
                </a:r>
              </a:p>
            </p:txBody>
          </p:sp>
        </mc:Fallback>
      </mc:AlternateContent>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12" y="1524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443762" y="381000"/>
            <a:ext cx="1310103"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7.3</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1412" y="2347662"/>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443762" y="2819400"/>
            <a:ext cx="7162800" cy="861774"/>
          </a:xfrm>
          <a:prstGeom prst="rect">
            <a:avLst/>
          </a:prstGeom>
          <a:noFill/>
        </p:spPr>
        <p:txBody>
          <a:bodyPr wrap="square" rtlCol="0">
            <a:spAutoFit/>
          </a:bodyPr>
          <a:lstStyle/>
          <a:p>
            <a:pPr algn="just"/>
            <a:r>
              <a:rPr lang="pl-PL" sz="2500" b="1">
                <a:latin typeface="Arial" pitchFamily="34" charset="0"/>
                <a:cs typeface="Arial" pitchFamily="34" charset="0"/>
              </a:rPr>
              <a:t>a) Xét tam giác ABD </a:t>
            </a:r>
            <a:r>
              <a:rPr lang="pl-PL" sz="2500" b="1" smtClean="0">
                <a:latin typeface="Arial" pitchFamily="34" charset="0"/>
                <a:cs typeface="Arial" pitchFamily="34" charset="0"/>
              </a:rPr>
              <a:t>có</a:t>
            </a:r>
            <a:r>
              <a:rPr lang="en-US" sz="2500" b="1" smtClean="0">
                <a:latin typeface="Arial" pitchFamily="34" charset="0"/>
                <a:cs typeface="Arial" pitchFamily="34" charset="0"/>
              </a:rPr>
              <a:t> : </a:t>
            </a:r>
            <a:r>
              <a:rPr lang="vi-VN" sz="2500" b="1">
                <a:latin typeface="Arial" pitchFamily="34" charset="0"/>
                <a:cs typeface="Arial" pitchFamily="34" charset="0"/>
              </a:rPr>
              <a:t>M, N tương ứng là </a:t>
            </a:r>
            <a:r>
              <a:rPr lang="en-US" sz="2500" b="1" smtClean="0">
                <a:latin typeface="Arial" pitchFamily="34" charset="0"/>
                <a:cs typeface="Arial" pitchFamily="34" charset="0"/>
              </a:rPr>
              <a:t/>
            </a:r>
            <a:br>
              <a:rPr lang="en-US" sz="2500" b="1" smtClean="0">
                <a:latin typeface="Arial" pitchFamily="34" charset="0"/>
                <a:cs typeface="Arial" pitchFamily="34" charset="0"/>
              </a:rPr>
            </a:br>
            <a:r>
              <a:rPr lang="en-US" sz="2500" b="1" smtClean="0">
                <a:latin typeface="Arial" pitchFamily="34" charset="0"/>
                <a:cs typeface="Arial" pitchFamily="34" charset="0"/>
              </a:rPr>
              <a:t>     </a:t>
            </a:r>
            <a:r>
              <a:rPr lang="vi-VN" sz="2500" b="1" smtClean="0">
                <a:latin typeface="Arial" pitchFamily="34" charset="0"/>
                <a:cs typeface="Arial" pitchFamily="34" charset="0"/>
              </a:rPr>
              <a:t>trung </a:t>
            </a:r>
            <a:r>
              <a:rPr lang="vi-VN" sz="2500" b="1">
                <a:latin typeface="Arial" pitchFamily="34" charset="0"/>
                <a:cs typeface="Arial" pitchFamily="34" charset="0"/>
              </a:rPr>
              <a:t>điểm của AB, </a:t>
            </a:r>
            <a:r>
              <a:rPr lang="vi-VN" sz="2500" b="1" smtClean="0">
                <a:latin typeface="Arial" pitchFamily="34" charset="0"/>
                <a:cs typeface="Arial" pitchFamily="34" charset="0"/>
              </a:rPr>
              <a:t>AD</a:t>
            </a:r>
            <a:endParaRPr lang="vi-VN" sz="2500" b="1">
              <a:latin typeface="Arial" pitchFamily="34" charset="0"/>
              <a:cs typeface="Arial" pitchFamily="34" charset="0"/>
            </a:endParaRPr>
          </a:p>
        </p:txBody>
      </p:sp>
      <p:sp>
        <p:nvSpPr>
          <p:cNvPr id="16" name="TextBox 15"/>
          <p:cNvSpPr txBox="1"/>
          <p:nvPr/>
        </p:nvSpPr>
        <p:spPr>
          <a:xfrm>
            <a:off x="836612" y="3732638"/>
            <a:ext cx="7162800" cy="477054"/>
          </a:xfrm>
          <a:prstGeom prst="rect">
            <a:avLst/>
          </a:prstGeom>
          <a:noFill/>
        </p:spPr>
        <p:txBody>
          <a:bodyPr wrap="square" rtlCol="0">
            <a:spAutoFit/>
          </a:bodyPr>
          <a:lstStyle/>
          <a:p>
            <a:pPr algn="just"/>
            <a:r>
              <a:rPr lang="vi-VN" sz="2500" b="1" smtClean="0">
                <a:latin typeface="Arial" pitchFamily="34" charset="0"/>
                <a:cs typeface="Arial" pitchFamily="34" charset="0"/>
              </a:rPr>
              <a:t>⇒</a:t>
            </a:r>
            <a:r>
              <a:rPr lang="en-US" sz="2500" b="1" smtClean="0">
                <a:latin typeface="Arial" pitchFamily="34" charset="0"/>
                <a:cs typeface="Arial" pitchFamily="34" charset="0"/>
              </a:rPr>
              <a:t> </a:t>
            </a:r>
            <a:r>
              <a:rPr lang="vi-VN" sz="2500" b="1" smtClean="0">
                <a:latin typeface="Arial" pitchFamily="34" charset="0"/>
                <a:cs typeface="Arial" pitchFamily="34" charset="0"/>
              </a:rPr>
              <a:t>MN </a:t>
            </a:r>
            <a:r>
              <a:rPr lang="vi-VN" sz="2500" b="1">
                <a:latin typeface="Arial" pitchFamily="34" charset="0"/>
                <a:cs typeface="Arial" pitchFamily="34" charset="0"/>
              </a:rPr>
              <a:t>là đường trung bình của tam giác ABD </a:t>
            </a:r>
          </a:p>
        </p:txBody>
      </p:sp>
      <mc:AlternateContent xmlns:mc="http://schemas.openxmlformats.org/markup-compatibility/2006">
        <mc:Choice xmlns:a14="http://schemas.microsoft.com/office/drawing/2010/main" Requires="a14">
          <p:sp>
            <p:nvSpPr>
              <p:cNvPr id="18" name="TextBox 17"/>
              <p:cNvSpPr txBox="1"/>
              <p:nvPr/>
            </p:nvSpPr>
            <p:spPr>
              <a:xfrm>
                <a:off x="836612" y="4267200"/>
                <a:ext cx="7162800" cy="489942"/>
              </a:xfrm>
              <a:prstGeom prst="rect">
                <a:avLst/>
              </a:prstGeom>
              <a:noFill/>
            </p:spPr>
            <p:txBody>
              <a:bodyPr wrap="square" rtlCol="0">
                <a:spAutoFit/>
              </a:bodyPr>
              <a:lstStyle/>
              <a:p>
                <a:pPr algn="just"/>
                <a:r>
                  <a:rPr lang="vi-VN" sz="2500" b="1" smtClean="0">
                    <a:latin typeface="Arial" pitchFamily="34" charset="0"/>
                    <a:cs typeface="Arial" pitchFamily="34" charset="0"/>
                  </a:rPr>
                  <a:t>⇒</a:t>
                </a:r>
                <a:r>
                  <a:rPr lang="en-US" sz="2500" b="1" smtClean="0">
                    <a:latin typeface="Arial" pitchFamily="34" charset="0"/>
                    <a:cs typeface="Arial" pitchFamily="34" charset="0"/>
                  </a:rPr>
                  <a:t> </a:t>
                </a:r>
                <a:r>
                  <a:rPr lang="vi-VN" sz="2500" b="1" smtClean="0">
                    <a:latin typeface="Arial" pitchFamily="34" charset="0"/>
                    <a:cs typeface="Arial" pitchFamily="34" charset="0"/>
                  </a:rPr>
                  <a:t>MN </a:t>
                </a:r>
                <a:r>
                  <a:rPr lang="en-US" sz="2500" b="1" smtClean="0">
                    <a:latin typeface="Arial" pitchFamily="34" charset="0"/>
                    <a:cs typeface="Arial" pitchFamily="34" charset="0"/>
                  </a:rPr>
                  <a:t>// BD mà BD </a:t>
                </a:r>
                <a:r>
                  <a:rPr lang="en-US" sz="2500" smtClean="0"/>
                  <a:t>⊥ </a:t>
                </a:r>
                <a:r>
                  <a:rPr lang="en-US" sz="2500" b="1" smtClean="0">
                    <a:latin typeface="Arial" pitchFamily="34" charset="0"/>
                    <a:cs typeface="Arial" pitchFamily="34" charset="0"/>
                  </a:rPr>
                  <a:t>BC </a:t>
                </a:r>
                <a14:m>
                  <m:oMath xmlns:m="http://schemas.openxmlformats.org/officeDocument/2006/math">
                    <m:r>
                      <a:rPr lang="en-US" sz="2500" b="1" i="1" smtClean="0">
                        <a:latin typeface="Cambria Math"/>
                        <a:cs typeface="Arial" pitchFamily="34" charset="0"/>
                      </a:rPr>
                      <m:t>(</m:t>
                    </m:r>
                    <m:acc>
                      <m:accPr>
                        <m:chr m:val="̂"/>
                        <m:ctrlPr>
                          <a:rPr lang="en-US" sz="2500" b="1" i="1" smtClean="0">
                            <a:latin typeface="Cambria Math"/>
                            <a:cs typeface="Arial" pitchFamily="34" charset="0"/>
                          </a:rPr>
                        </m:ctrlPr>
                      </m:accPr>
                      <m:e>
                        <m:r>
                          <a:rPr lang="en-US" sz="2500" b="1" i="1" smtClean="0">
                            <a:latin typeface="Cambria Math"/>
                            <a:cs typeface="Arial" pitchFamily="34" charset="0"/>
                          </a:rPr>
                          <m:t>𝑪𝑩𝑫</m:t>
                        </m:r>
                      </m:e>
                    </m:acc>
                    <m:r>
                      <a:rPr lang="en-US" sz="2500" b="1" i="1" smtClean="0">
                        <a:latin typeface="Cambria Math"/>
                        <a:cs typeface="Arial" pitchFamily="34" charset="0"/>
                      </a:rPr>
                      <m:t>=</m:t>
                    </m:r>
                    <m:sSup>
                      <m:sSupPr>
                        <m:ctrlPr>
                          <a:rPr lang="en-US" sz="2500" b="1" i="1" smtClean="0">
                            <a:latin typeface="Cambria Math"/>
                            <a:cs typeface="Arial" pitchFamily="34" charset="0"/>
                          </a:rPr>
                        </m:ctrlPr>
                      </m:sSupPr>
                      <m:e>
                        <m:r>
                          <a:rPr lang="en-US" sz="2500" b="1" i="1" smtClean="0">
                            <a:latin typeface="Cambria Math"/>
                            <a:cs typeface="Arial" pitchFamily="34" charset="0"/>
                          </a:rPr>
                          <m:t>𝟗𝟎</m:t>
                        </m:r>
                      </m:e>
                      <m:sup>
                        <m:r>
                          <a:rPr lang="en-US" sz="2500" b="1" i="1" smtClean="0">
                            <a:latin typeface="Cambria Math"/>
                            <a:cs typeface="Arial" pitchFamily="34" charset="0"/>
                          </a:rPr>
                          <m:t>𝟎</m:t>
                        </m:r>
                      </m:sup>
                    </m:sSup>
                    <m:r>
                      <a:rPr lang="en-US" sz="2500" b="1" i="1" smtClean="0">
                        <a:latin typeface="Cambria Math"/>
                        <a:cs typeface="Arial" pitchFamily="34" charset="0"/>
                      </a:rPr>
                      <m:t>)</m:t>
                    </m:r>
                  </m:oMath>
                </a14:m>
                <a:r>
                  <a:rPr lang="en-US" sz="2500" b="1" smtClean="0">
                    <a:latin typeface="Arial" pitchFamily="34" charset="0"/>
                    <a:cs typeface="Arial" pitchFamily="34" charset="0"/>
                  </a:rPr>
                  <a:t> </a:t>
                </a:r>
                <a:endParaRPr lang="vi-VN" sz="2500" b="1">
                  <a:latin typeface="Arial" pitchFamily="34" charset="0"/>
                  <a:cs typeface="Arial" pitchFamily="34" charset="0"/>
                </a:endParaRPr>
              </a:p>
            </p:txBody>
          </p:sp>
        </mc:Choice>
        <mc:Fallback>
          <p:sp>
            <p:nvSpPr>
              <p:cNvPr id="18" name="TextBox 17"/>
              <p:cNvSpPr txBox="1">
                <a:spLocks noRot="1" noChangeAspect="1" noMove="1" noResize="1" noEditPoints="1" noAdjustHandles="1" noChangeArrowheads="1" noChangeShapeType="1" noTextEdit="1"/>
              </p:cNvSpPr>
              <p:nvPr/>
            </p:nvSpPr>
            <p:spPr>
              <a:xfrm>
                <a:off x="836612" y="4267200"/>
                <a:ext cx="7162800" cy="489942"/>
              </a:xfrm>
              <a:prstGeom prst="rect">
                <a:avLst/>
              </a:prstGeom>
              <a:blipFill rotWithShape="1">
                <a:blip r:embed="rId6"/>
                <a:stretch>
                  <a:fillRect l="-1362" t="-8750" b="-27500"/>
                </a:stretch>
              </a:blipFill>
            </p:spPr>
            <p:txBody>
              <a:bodyPr/>
              <a:lstStyle/>
              <a:p>
                <a:r>
                  <a:rPr lang="en-US">
                    <a:noFill/>
                  </a:rPr>
                  <a:t> </a:t>
                </a:r>
              </a:p>
            </p:txBody>
          </p:sp>
        </mc:Fallback>
      </mc:AlternateContent>
      <p:sp>
        <p:nvSpPr>
          <p:cNvPr id="19" name="TextBox 18"/>
          <p:cNvSpPr txBox="1"/>
          <p:nvPr/>
        </p:nvSpPr>
        <p:spPr>
          <a:xfrm>
            <a:off x="836612" y="4800600"/>
            <a:ext cx="2286000" cy="473976"/>
          </a:xfrm>
          <a:prstGeom prst="rect">
            <a:avLst/>
          </a:prstGeom>
          <a:noFill/>
        </p:spPr>
        <p:txBody>
          <a:bodyPr wrap="square" rtlCol="0">
            <a:spAutoFit/>
          </a:bodyPr>
          <a:lstStyle/>
          <a:p>
            <a:pPr algn="just"/>
            <a:r>
              <a:rPr lang="vi-VN" sz="2500" b="1" smtClean="0">
                <a:latin typeface="Arial" pitchFamily="34" charset="0"/>
                <a:cs typeface="Arial" pitchFamily="34" charset="0"/>
              </a:rPr>
              <a:t>⇒</a:t>
            </a:r>
            <a:r>
              <a:rPr lang="en-US" sz="2500" b="1" smtClean="0">
                <a:latin typeface="Arial" pitchFamily="34" charset="0"/>
                <a:cs typeface="Arial" pitchFamily="34" charset="0"/>
              </a:rPr>
              <a:t> </a:t>
            </a:r>
            <a:r>
              <a:rPr lang="vi-VN" sz="2500" b="1" smtClean="0">
                <a:solidFill>
                  <a:srgbClr val="C00000"/>
                </a:solidFill>
                <a:latin typeface="Arial" pitchFamily="34" charset="0"/>
                <a:cs typeface="Arial" pitchFamily="34" charset="0"/>
              </a:rPr>
              <a:t>MN </a:t>
            </a:r>
            <a:r>
              <a:rPr lang="en-US" sz="2500" smtClean="0">
                <a:solidFill>
                  <a:srgbClr val="C00000"/>
                </a:solidFill>
              </a:rPr>
              <a:t>⊥ </a:t>
            </a:r>
            <a:r>
              <a:rPr lang="en-US" sz="2500" b="1" smtClean="0">
                <a:solidFill>
                  <a:srgbClr val="C00000"/>
                </a:solidFill>
                <a:latin typeface="Arial" pitchFamily="34" charset="0"/>
                <a:cs typeface="Arial" pitchFamily="34" charset="0"/>
              </a:rPr>
              <a:t>BC</a:t>
            </a:r>
            <a:endParaRPr lang="vi-VN" sz="2500" b="1">
              <a:solidFill>
                <a:srgbClr val="C00000"/>
              </a:solidFill>
              <a:latin typeface="Arial" pitchFamily="34" charset="0"/>
              <a:cs typeface="Arial" pitchFamily="34" charset="0"/>
            </a:endParaRPr>
          </a:p>
        </p:txBody>
      </p:sp>
      <p:pic>
        <p:nvPicPr>
          <p:cNvPr id="40965"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51812" y="2172559"/>
            <a:ext cx="3343275" cy="387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647669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0965"/>
                                        </p:tgtEl>
                                        <p:attrNameLst>
                                          <p:attrName>style.visibility</p:attrName>
                                        </p:attrNameLst>
                                      </p:cBhvr>
                                      <p:to>
                                        <p:strVal val="visible"/>
                                      </p:to>
                                    </p:set>
                                    <p:animEffect transition="in" filter="wipe(left)">
                                      <p:cBhvr>
                                        <p:cTn id="7" dur="500"/>
                                        <p:tgtEl>
                                          <p:spTgt spid="4096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left)">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left)">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left)">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6"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42875"/>
            <a:ext cx="9761681" cy="2029684"/>
          </a:xfrm>
          <a:prstGeom prst="roundRect">
            <a:avLst>
              <a:gd name="adj" fmla="val 9218"/>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8" name="TextBox 7"/>
              <p:cNvSpPr txBox="1"/>
              <p:nvPr/>
            </p:nvSpPr>
            <p:spPr>
              <a:xfrm>
                <a:off x="2284413" y="190500"/>
                <a:ext cx="9372600" cy="1982059"/>
              </a:xfrm>
              <a:prstGeom prst="rect">
                <a:avLst/>
              </a:prstGeom>
              <a:noFill/>
            </p:spPr>
            <p:txBody>
              <a:bodyPr wrap="square" lIns="121899" tIns="60949" rIns="121899" bIns="60949" rtlCol="0">
                <a:spAutoFit/>
              </a:bodyPr>
              <a:lstStyle/>
              <a:p>
                <a:pPr algn="just"/>
                <a:r>
                  <a:rPr lang="vi-VN" b="1" smtClean="0">
                    <a:latin typeface="Arial" pitchFamily="34" charset="0"/>
                    <a:cs typeface="Arial" pitchFamily="34" charset="0"/>
                  </a:rPr>
                  <a:t>Cho </a:t>
                </a:r>
                <a:r>
                  <a:rPr lang="en-US" b="1" smtClean="0">
                    <a:latin typeface="Arial" pitchFamily="34" charset="0"/>
                    <a:cs typeface="Arial" pitchFamily="34" charset="0"/>
                  </a:rPr>
                  <a:t>tứ diện ABCD có </a:t>
                </a:r>
                <a14:m>
                  <m:oMath xmlns:m="http://schemas.openxmlformats.org/officeDocument/2006/math">
                    <m:acc>
                      <m:accPr>
                        <m:chr m:val="̂"/>
                        <m:ctrlPr>
                          <a:rPr lang="en-US" b="1" i="1" smtClean="0">
                            <a:latin typeface="Cambria Math"/>
                            <a:cs typeface="Arial" pitchFamily="34" charset="0"/>
                          </a:rPr>
                        </m:ctrlPr>
                      </m:accPr>
                      <m:e>
                        <m:r>
                          <a:rPr lang="en-US" b="1" i="1" smtClean="0">
                            <a:latin typeface="Cambria Math"/>
                            <a:cs typeface="Arial" pitchFamily="34" charset="0"/>
                          </a:rPr>
                          <m:t>𝑪𝑩𝑫</m:t>
                        </m:r>
                      </m:e>
                    </m:acc>
                    <m:r>
                      <a:rPr lang="en-US" b="1" i="1" smtClean="0">
                        <a:latin typeface="Cambria Math"/>
                        <a:cs typeface="Arial" pitchFamily="34" charset="0"/>
                      </a:rPr>
                      <m:t>=</m:t>
                    </m:r>
                    <m:sSup>
                      <m:sSupPr>
                        <m:ctrlPr>
                          <a:rPr lang="en-US" b="1" i="1" smtClean="0">
                            <a:latin typeface="Cambria Math"/>
                            <a:cs typeface="Arial" pitchFamily="34" charset="0"/>
                          </a:rPr>
                        </m:ctrlPr>
                      </m:sSupPr>
                      <m:e>
                        <m:r>
                          <a:rPr lang="en-US" b="1" i="1" smtClean="0">
                            <a:latin typeface="Cambria Math"/>
                            <a:cs typeface="Arial" pitchFamily="34" charset="0"/>
                          </a:rPr>
                          <m:t>𝟗𝟎</m:t>
                        </m:r>
                      </m:e>
                      <m:sup>
                        <m:r>
                          <a:rPr lang="en-US" b="1" i="1" smtClean="0">
                            <a:latin typeface="Cambria Math"/>
                            <a:cs typeface="Arial" pitchFamily="34" charset="0"/>
                          </a:rPr>
                          <m:t>𝟎</m:t>
                        </m:r>
                      </m:sup>
                    </m:sSup>
                  </m:oMath>
                </a14:m>
                <a:endParaRPr lang="en-US" b="1" smtClean="0">
                  <a:latin typeface="Arial" pitchFamily="34" charset="0"/>
                  <a:cs typeface="Arial" pitchFamily="34" charset="0"/>
                </a:endParaRPr>
              </a:p>
              <a:p>
                <a:pPr marL="457200" indent="-457200" algn="just">
                  <a:buAutoNum type="alphaLcParenR"/>
                </a:pPr>
                <a:r>
                  <a:rPr lang="vi-VN" b="1" smtClean="0">
                    <a:latin typeface="Arial" pitchFamily="34" charset="0"/>
                    <a:cs typeface="Arial" pitchFamily="34" charset="0"/>
                  </a:rPr>
                  <a:t>Gọi </a:t>
                </a:r>
                <a:r>
                  <a:rPr lang="vi-VN" b="1">
                    <a:latin typeface="Arial" pitchFamily="34" charset="0"/>
                    <a:cs typeface="Arial" pitchFamily="34" charset="0"/>
                  </a:rPr>
                  <a:t>M, N tương ứng là trung điểm của AB, AD. Chứng minh rằng MN vuông </a:t>
                </a:r>
                <a:r>
                  <a:rPr lang="vi-VN" b="1" smtClean="0">
                    <a:latin typeface="Arial" pitchFamily="34" charset="0"/>
                    <a:cs typeface="Arial" pitchFamily="34" charset="0"/>
                  </a:rPr>
                  <a:t>góc</a:t>
                </a:r>
                <a:r>
                  <a:rPr lang="en-US" b="1" smtClean="0">
                    <a:latin typeface="Arial" pitchFamily="34" charset="0"/>
                    <a:cs typeface="Arial" pitchFamily="34" charset="0"/>
                  </a:rPr>
                  <a:t> </a:t>
                </a:r>
                <a:r>
                  <a:rPr lang="vi-VN" b="1" smtClean="0">
                    <a:latin typeface="Arial" pitchFamily="34" charset="0"/>
                    <a:cs typeface="Arial" pitchFamily="34" charset="0"/>
                  </a:rPr>
                  <a:t>BC.</a:t>
                </a:r>
                <a:endParaRPr lang="en-US" b="1" smtClean="0">
                  <a:latin typeface="Arial" pitchFamily="34" charset="0"/>
                  <a:cs typeface="Arial" pitchFamily="34" charset="0"/>
                </a:endParaRPr>
              </a:p>
              <a:p>
                <a:pPr marL="457200" indent="-457200" algn="just">
                  <a:buAutoNum type="alphaLcParenR"/>
                </a:pPr>
                <a:r>
                  <a:rPr lang="vi-VN" b="1">
                    <a:latin typeface="Arial" pitchFamily="34" charset="0"/>
                    <a:cs typeface="Arial" pitchFamily="34" charset="0"/>
                  </a:rPr>
                  <a:t>Gọi G, K tương ứng là trọng tâm của các tam giác ABC, ACD. Chứng minh </a:t>
                </a:r>
                <a:r>
                  <a:rPr lang="vi-VN" b="1" smtClean="0">
                    <a:latin typeface="Arial" pitchFamily="34" charset="0"/>
                    <a:cs typeface="Arial" pitchFamily="34" charset="0"/>
                  </a:rPr>
                  <a:t>rằng</a:t>
                </a:r>
                <a:r>
                  <a:rPr lang="en-US" b="1" smtClean="0">
                    <a:latin typeface="Arial" pitchFamily="34" charset="0"/>
                    <a:cs typeface="Arial" pitchFamily="34" charset="0"/>
                  </a:rPr>
                  <a:t> </a:t>
                </a:r>
                <a:r>
                  <a:rPr lang="vi-VN" b="1" smtClean="0">
                    <a:latin typeface="Arial" pitchFamily="34" charset="0"/>
                    <a:cs typeface="Arial" pitchFamily="34" charset="0"/>
                  </a:rPr>
                  <a:t>GK </a:t>
                </a:r>
                <a:r>
                  <a:rPr lang="vi-VN" b="1">
                    <a:latin typeface="Arial" pitchFamily="34" charset="0"/>
                    <a:cs typeface="Arial" pitchFamily="34" charset="0"/>
                  </a:rPr>
                  <a:t>vuông góc với BC</a:t>
                </a:r>
                <a:r>
                  <a:rPr lang="vi-VN" b="1" smtClean="0">
                    <a:latin typeface="Arial" pitchFamily="34" charset="0"/>
                    <a:cs typeface="Arial" pitchFamily="34" charset="0"/>
                  </a:rPr>
                  <a:t>.</a:t>
                </a:r>
                <a:endParaRPr lang="vi-VN" b="1">
                  <a:latin typeface="Arial" pitchFamily="34" charset="0"/>
                  <a:cs typeface="Arial"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284413" y="190500"/>
                <a:ext cx="9372600" cy="1982059"/>
              </a:xfrm>
              <a:prstGeom prst="rect">
                <a:avLst/>
              </a:prstGeom>
              <a:blipFill rotWithShape="1">
                <a:blip r:embed="rId4"/>
                <a:stretch>
                  <a:fillRect l="-716" t="-615" r="-651" b="-5846"/>
                </a:stretch>
              </a:blipFill>
            </p:spPr>
            <p:txBody>
              <a:bodyPr/>
              <a:lstStyle/>
              <a:p>
                <a:r>
                  <a:rPr lang="en-US">
                    <a:noFill/>
                  </a:rPr>
                  <a:t> </a:t>
                </a:r>
              </a:p>
            </p:txBody>
          </p:sp>
        </mc:Fallback>
      </mc:AlternateContent>
      <p:pic>
        <p:nvPicPr>
          <p:cNvPr id="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812" y="1524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443762" y="381000"/>
            <a:ext cx="1310103"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7.3</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1412" y="2347662"/>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1751012" y="2819399"/>
            <a:ext cx="6019800" cy="861774"/>
          </a:xfrm>
          <a:prstGeom prst="rect">
            <a:avLst/>
          </a:prstGeom>
          <a:noFill/>
        </p:spPr>
        <p:txBody>
          <a:bodyPr wrap="square" rtlCol="0">
            <a:spAutoFit/>
          </a:bodyPr>
          <a:lstStyle/>
          <a:p>
            <a:r>
              <a:rPr lang="en-US" sz="2500" b="1" smtClean="0">
                <a:latin typeface="Arial" pitchFamily="34" charset="0"/>
                <a:cs typeface="Arial" pitchFamily="34" charset="0"/>
              </a:rPr>
              <a:t>b</a:t>
            </a:r>
            <a:r>
              <a:rPr lang="pl-PL" sz="2500" b="1" smtClean="0">
                <a:latin typeface="Arial" pitchFamily="34" charset="0"/>
                <a:cs typeface="Arial" pitchFamily="34" charset="0"/>
              </a:rPr>
              <a:t>) </a:t>
            </a:r>
            <a:r>
              <a:rPr lang="en-US" sz="2500" b="1" smtClean="0">
                <a:latin typeface="Arial" pitchFamily="34" charset="0"/>
                <a:cs typeface="Arial" pitchFamily="34" charset="0"/>
              </a:rPr>
              <a:t>Vì G, K tương ứng là trọng tâm của </a:t>
            </a:r>
            <a:r>
              <a:rPr lang="en-US" sz="2500" b="1" smtClean="0">
                <a:latin typeface="Arial" pitchFamily="34" charset="0"/>
                <a:cs typeface="Arial" pitchFamily="34" charset="0"/>
              </a:rPr>
              <a:t>các tam giác </a:t>
            </a:r>
            <a:r>
              <a:rPr lang="en-US" sz="2500" b="1" smtClean="0">
                <a:latin typeface="Arial" pitchFamily="34" charset="0"/>
                <a:cs typeface="Arial" pitchFamily="34" charset="0"/>
              </a:rPr>
              <a:t>ABC, ACD nên :</a:t>
            </a:r>
            <a:endParaRPr lang="vi-VN" sz="2500" b="1">
              <a:latin typeface="Arial" pitchFamily="34" charset="0"/>
              <a:cs typeface="Arial" pitchFamily="34" charset="0"/>
            </a:endParaRPr>
          </a:p>
        </p:txBody>
      </p:sp>
      <p:sp>
        <p:nvSpPr>
          <p:cNvPr id="18" name="TextBox 17"/>
          <p:cNvSpPr txBox="1"/>
          <p:nvPr/>
        </p:nvSpPr>
        <p:spPr>
          <a:xfrm>
            <a:off x="2589212" y="4792212"/>
            <a:ext cx="4611688" cy="473976"/>
          </a:xfrm>
          <a:prstGeom prst="rect">
            <a:avLst/>
          </a:prstGeom>
          <a:noFill/>
        </p:spPr>
        <p:txBody>
          <a:bodyPr wrap="square" rtlCol="0">
            <a:spAutoFit/>
          </a:bodyPr>
          <a:lstStyle/>
          <a:p>
            <a:pPr algn="just"/>
            <a:r>
              <a:rPr lang="vi-VN" sz="2500" b="1" smtClean="0">
                <a:latin typeface="Arial" pitchFamily="34" charset="0"/>
                <a:cs typeface="Arial" pitchFamily="34" charset="0"/>
              </a:rPr>
              <a:t>⇒</a:t>
            </a:r>
            <a:r>
              <a:rPr lang="en-US" sz="2500" b="1" smtClean="0">
                <a:latin typeface="Arial" pitchFamily="34" charset="0"/>
                <a:cs typeface="Arial" pitchFamily="34" charset="0"/>
              </a:rPr>
              <a:t> GK</a:t>
            </a:r>
            <a:r>
              <a:rPr lang="vi-VN" sz="2500" b="1" smtClean="0">
                <a:latin typeface="Arial" pitchFamily="34" charset="0"/>
                <a:cs typeface="Arial" pitchFamily="34" charset="0"/>
              </a:rPr>
              <a:t> </a:t>
            </a:r>
            <a:r>
              <a:rPr lang="en-US" sz="2500" b="1" smtClean="0">
                <a:latin typeface="Arial" pitchFamily="34" charset="0"/>
                <a:cs typeface="Arial" pitchFamily="34" charset="0"/>
              </a:rPr>
              <a:t>// MN mà MN </a:t>
            </a:r>
            <a:r>
              <a:rPr lang="en-US" sz="2500" smtClean="0"/>
              <a:t>⊥ </a:t>
            </a:r>
            <a:r>
              <a:rPr lang="en-US" sz="2500" b="1" smtClean="0">
                <a:latin typeface="Arial" pitchFamily="34" charset="0"/>
                <a:cs typeface="Arial" pitchFamily="34" charset="0"/>
              </a:rPr>
              <a:t>BC</a:t>
            </a:r>
            <a:endParaRPr lang="vi-VN" sz="2500" b="1">
              <a:latin typeface="Arial" pitchFamily="34" charset="0"/>
              <a:cs typeface="Arial" pitchFamily="34" charset="0"/>
            </a:endParaRPr>
          </a:p>
        </p:txBody>
      </p:sp>
      <p:pic>
        <p:nvPicPr>
          <p:cNvPr id="40965"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51812" y="2172559"/>
            <a:ext cx="3343275" cy="387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Object 1"/>
          <p:cNvGraphicFramePr>
            <a:graphicFrameLocks noChangeAspect="1"/>
          </p:cNvGraphicFramePr>
          <p:nvPr>
            <p:extLst>
              <p:ext uri="{D42A27DB-BD31-4B8C-83A1-F6EECF244321}">
                <p14:modId xmlns:p14="http://schemas.microsoft.com/office/powerpoint/2010/main" val="1545911006"/>
              </p:ext>
            </p:extLst>
          </p:nvPr>
        </p:nvGraphicFramePr>
        <p:xfrm>
          <a:off x="3732212" y="3678971"/>
          <a:ext cx="2243138" cy="987425"/>
        </p:xfrm>
        <a:graphic>
          <a:graphicData uri="http://schemas.openxmlformats.org/presentationml/2006/ole">
            <mc:AlternateContent xmlns:mc="http://schemas.openxmlformats.org/markup-compatibility/2006">
              <mc:Choice xmlns:v="urn:schemas-microsoft-com:vml" Requires="v">
                <p:oleObj spid="_x0000_s41996" name="Equation" r:id="rId8" imgW="952200" imgH="419040" progId="Equation.DSMT4">
                  <p:embed/>
                </p:oleObj>
              </mc:Choice>
              <mc:Fallback>
                <p:oleObj name="Equation" r:id="rId8" imgW="952200" imgH="419040" progId="Equation.DSMT4">
                  <p:embed/>
                  <p:pic>
                    <p:nvPicPr>
                      <p:cNvPr id="0" name="Object 31"/>
                      <p:cNvPicPr>
                        <a:picLocks noChangeAspect="1" noChangeArrowheads="1"/>
                      </p:cNvPicPr>
                      <p:nvPr/>
                    </p:nvPicPr>
                    <p:blipFill>
                      <a:blip r:embed="rId9"/>
                      <a:srcRect/>
                      <a:stretch>
                        <a:fillRect/>
                      </a:stretch>
                    </p:blipFill>
                    <p:spPr bwMode="auto">
                      <a:xfrm>
                        <a:off x="3732212" y="3678971"/>
                        <a:ext cx="2243138"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TextBox 13"/>
          <p:cNvSpPr txBox="1"/>
          <p:nvPr/>
        </p:nvSpPr>
        <p:spPr>
          <a:xfrm>
            <a:off x="2589212" y="5317224"/>
            <a:ext cx="4611688" cy="473976"/>
          </a:xfrm>
          <a:prstGeom prst="rect">
            <a:avLst/>
          </a:prstGeom>
          <a:noFill/>
        </p:spPr>
        <p:txBody>
          <a:bodyPr wrap="square" rtlCol="0">
            <a:spAutoFit/>
          </a:bodyPr>
          <a:lstStyle/>
          <a:p>
            <a:pPr algn="just"/>
            <a:r>
              <a:rPr lang="vi-VN" sz="2500" b="1" smtClean="0">
                <a:latin typeface="Arial" pitchFamily="34" charset="0"/>
                <a:cs typeface="Arial" pitchFamily="34" charset="0"/>
              </a:rPr>
              <a:t>⇒</a:t>
            </a:r>
            <a:r>
              <a:rPr lang="en-US" sz="2500" b="1" smtClean="0">
                <a:latin typeface="Arial" pitchFamily="34" charset="0"/>
                <a:cs typeface="Arial" pitchFamily="34" charset="0"/>
              </a:rPr>
              <a:t> </a:t>
            </a:r>
            <a:r>
              <a:rPr lang="en-US" sz="2500" b="1" smtClean="0">
                <a:solidFill>
                  <a:srgbClr val="C00000"/>
                </a:solidFill>
                <a:latin typeface="Arial" pitchFamily="34" charset="0"/>
                <a:cs typeface="Arial" pitchFamily="34" charset="0"/>
              </a:rPr>
              <a:t>GK</a:t>
            </a:r>
            <a:r>
              <a:rPr lang="vi-VN" sz="2500" b="1" smtClean="0">
                <a:solidFill>
                  <a:srgbClr val="C00000"/>
                </a:solidFill>
                <a:latin typeface="Arial" pitchFamily="34" charset="0"/>
                <a:cs typeface="Arial" pitchFamily="34" charset="0"/>
              </a:rPr>
              <a:t> </a:t>
            </a:r>
            <a:r>
              <a:rPr lang="en-US" sz="2500" b="1" smtClean="0">
                <a:solidFill>
                  <a:srgbClr val="C00000"/>
                </a:solidFill>
                <a:latin typeface="Arial" pitchFamily="34" charset="0"/>
                <a:cs typeface="Arial" pitchFamily="34" charset="0"/>
              </a:rPr>
              <a:t>// BC</a:t>
            </a:r>
            <a:endParaRPr lang="vi-VN" sz="2500" b="1">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305580225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8"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42875"/>
            <a:ext cx="9761681" cy="1771152"/>
          </a:xfrm>
          <a:prstGeom prst="roundRect">
            <a:avLst>
              <a:gd name="adj" fmla="val 9218"/>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84413" y="190500"/>
            <a:ext cx="9372600" cy="1723527"/>
          </a:xfrm>
          <a:prstGeom prst="rect">
            <a:avLst/>
          </a:prstGeom>
          <a:noFill/>
        </p:spPr>
        <p:txBody>
          <a:bodyPr wrap="square" lIns="121899" tIns="60949" rIns="121899" bIns="60949" rtlCol="0">
            <a:spAutoFit/>
          </a:bodyPr>
          <a:lstStyle/>
          <a:p>
            <a:pPr algn="just"/>
            <a:r>
              <a:rPr lang="vi-VN" sz="2600" b="1">
                <a:latin typeface="Arial" pitchFamily="34" charset="0"/>
                <a:cs typeface="Arial" pitchFamily="34" charset="0"/>
              </a:rPr>
              <a:t>Đối với nhà gỗ truyền thống, trong các cấu kiện hoành, quá giang, xà cái, rui, cột tương ứng được đánh số 1, 2, 3, 4, 5 như trong Hình </a:t>
            </a:r>
            <a:r>
              <a:rPr lang="vi-VN" sz="2600" b="1" smtClean="0">
                <a:latin typeface="Arial" pitchFamily="34" charset="0"/>
                <a:cs typeface="Arial" pitchFamily="34" charset="0"/>
              </a:rPr>
              <a:t>7.8 </a:t>
            </a:r>
            <a:endParaRPr lang="en-US" sz="2600" b="1" smtClean="0">
              <a:latin typeface="Arial" pitchFamily="34" charset="0"/>
              <a:cs typeface="Arial" pitchFamily="34" charset="0"/>
            </a:endParaRPr>
          </a:p>
          <a:p>
            <a:pPr algn="just"/>
            <a:r>
              <a:rPr lang="en-US" sz="2600" b="1" smtClean="0">
                <a:latin typeface="Arial" pitchFamily="34" charset="0"/>
                <a:cs typeface="Arial" pitchFamily="34" charset="0"/>
              </a:rPr>
              <a:t>N</a:t>
            </a:r>
            <a:r>
              <a:rPr lang="vi-VN" sz="2600" b="1" smtClean="0">
                <a:latin typeface="Arial" pitchFamily="34" charset="0"/>
                <a:cs typeface="Arial" pitchFamily="34" charset="0"/>
              </a:rPr>
              <a:t>hững </a:t>
            </a:r>
            <a:r>
              <a:rPr lang="vi-VN" sz="2600" b="1">
                <a:latin typeface="Arial" pitchFamily="34" charset="0"/>
                <a:cs typeface="Arial" pitchFamily="34" charset="0"/>
              </a:rPr>
              <a:t>cặp cấu kiện nào vuông góc với nhau</a:t>
            </a:r>
            <a:r>
              <a:rPr lang="vi-VN" sz="2600" b="1" smtClean="0">
                <a:latin typeface="Arial" pitchFamily="34" charset="0"/>
                <a:cs typeface="Arial" pitchFamily="34" charset="0"/>
              </a:rPr>
              <a:t>?</a:t>
            </a:r>
            <a:endParaRPr lang="vi-VN" sz="2600" b="1">
              <a:latin typeface="Arial" pitchFamily="34" charset="0"/>
              <a:cs typeface="Arial" pitchFamily="34" charset="0"/>
            </a:endParaRPr>
          </a:p>
        </p:txBody>
      </p:sp>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812" y="1524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443762" y="381000"/>
            <a:ext cx="1310103"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7.4</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6612" y="2025246"/>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531812" y="2362200"/>
            <a:ext cx="7467600" cy="1200329"/>
          </a:xfrm>
          <a:prstGeom prst="rect">
            <a:avLst/>
          </a:prstGeom>
          <a:noFill/>
        </p:spPr>
        <p:txBody>
          <a:bodyPr wrap="square" rtlCol="0">
            <a:spAutoFit/>
          </a:bodyPr>
          <a:lstStyle/>
          <a:p>
            <a:pPr algn="just"/>
            <a:r>
              <a:rPr lang="vi-VN" b="1">
                <a:latin typeface="Arial" pitchFamily="34" charset="0"/>
                <a:cs typeface="Arial" pitchFamily="34" charset="0"/>
              </a:rPr>
              <a:t>Trong nhà gỗ truyền thống, các cấu kiện thường được lắp ráp với nhau bằng các mối ghép chéo, do đó các cặp cấu kiện vuông góc với nhau là</a:t>
            </a:r>
            <a:r>
              <a:rPr lang="vi-VN" b="1" smtClean="0">
                <a:latin typeface="Arial" pitchFamily="34" charset="0"/>
                <a:cs typeface="Arial" pitchFamily="34" charset="0"/>
              </a:rPr>
              <a:t>:</a:t>
            </a:r>
            <a:endParaRPr lang="vi-VN" b="1">
              <a:latin typeface="Arial" pitchFamily="34" charset="0"/>
              <a:cs typeface="Arial" pitchFamily="34" charset="0"/>
            </a:endParaRPr>
          </a:p>
        </p:txBody>
      </p:sp>
      <p:sp>
        <p:nvSpPr>
          <p:cNvPr id="16" name="TextBox 15"/>
          <p:cNvSpPr txBox="1"/>
          <p:nvPr/>
        </p:nvSpPr>
        <p:spPr>
          <a:xfrm>
            <a:off x="1073913" y="3581400"/>
            <a:ext cx="4868099" cy="477054"/>
          </a:xfrm>
          <a:prstGeom prst="rect">
            <a:avLst/>
          </a:prstGeom>
          <a:noFill/>
        </p:spPr>
        <p:txBody>
          <a:bodyPr wrap="square" rtlCol="0">
            <a:spAutoFit/>
          </a:bodyPr>
          <a:lstStyle/>
          <a:p>
            <a:pPr marL="342900" indent="-342900" algn="just">
              <a:buFont typeface="Arial" pitchFamily="34" charset="0"/>
              <a:buChar char="•"/>
            </a:pPr>
            <a:r>
              <a:rPr lang="vi-VN" sz="2500" b="1">
                <a:latin typeface="Arial" pitchFamily="34" charset="0"/>
                <a:cs typeface="Arial" pitchFamily="34" charset="0"/>
              </a:rPr>
              <a:t>Hoành (1) và rui (4).</a:t>
            </a:r>
          </a:p>
        </p:txBody>
      </p:sp>
      <p:pic>
        <p:nvPicPr>
          <p:cNvPr id="430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64575" y="2025247"/>
            <a:ext cx="3170236" cy="3792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1073913" y="4046368"/>
            <a:ext cx="4868099" cy="477054"/>
          </a:xfrm>
          <a:prstGeom prst="rect">
            <a:avLst/>
          </a:prstGeom>
          <a:noFill/>
        </p:spPr>
        <p:txBody>
          <a:bodyPr wrap="square" rtlCol="0">
            <a:spAutoFit/>
          </a:bodyPr>
          <a:lstStyle/>
          <a:p>
            <a:pPr marL="342900" indent="-342900" algn="just">
              <a:buFont typeface="Arial" pitchFamily="34" charset="0"/>
              <a:buChar char="•"/>
            </a:pPr>
            <a:r>
              <a:rPr lang="vi-VN" sz="2500" b="1">
                <a:latin typeface="Arial" pitchFamily="34" charset="0"/>
                <a:cs typeface="Arial" pitchFamily="34" charset="0"/>
              </a:rPr>
              <a:t>Quá giang (2) và cột (5).</a:t>
            </a:r>
          </a:p>
        </p:txBody>
      </p:sp>
      <p:sp>
        <p:nvSpPr>
          <p:cNvPr id="14" name="TextBox 13"/>
          <p:cNvSpPr txBox="1"/>
          <p:nvPr/>
        </p:nvSpPr>
        <p:spPr>
          <a:xfrm>
            <a:off x="1073913" y="4573162"/>
            <a:ext cx="4868099" cy="477054"/>
          </a:xfrm>
          <a:prstGeom prst="rect">
            <a:avLst/>
          </a:prstGeom>
          <a:noFill/>
        </p:spPr>
        <p:txBody>
          <a:bodyPr wrap="square" rtlCol="0">
            <a:spAutoFit/>
          </a:bodyPr>
          <a:lstStyle/>
          <a:p>
            <a:pPr marL="342900" indent="-342900" algn="just">
              <a:buFont typeface="Arial" pitchFamily="34" charset="0"/>
              <a:buChar char="•"/>
            </a:pPr>
            <a:r>
              <a:rPr lang="vi-VN" sz="2500" b="1">
                <a:latin typeface="Arial" pitchFamily="34" charset="0"/>
                <a:cs typeface="Arial" pitchFamily="34" charset="0"/>
              </a:rPr>
              <a:t>Xà cái (3) và cột (5).</a:t>
            </a:r>
          </a:p>
        </p:txBody>
      </p:sp>
      <p:sp>
        <p:nvSpPr>
          <p:cNvPr id="15" name="TextBox 14"/>
          <p:cNvSpPr txBox="1"/>
          <p:nvPr/>
        </p:nvSpPr>
        <p:spPr>
          <a:xfrm>
            <a:off x="1073913" y="5067867"/>
            <a:ext cx="4868099" cy="477054"/>
          </a:xfrm>
          <a:prstGeom prst="rect">
            <a:avLst/>
          </a:prstGeom>
          <a:noFill/>
        </p:spPr>
        <p:txBody>
          <a:bodyPr wrap="square" rtlCol="0">
            <a:spAutoFit/>
          </a:bodyPr>
          <a:lstStyle/>
          <a:p>
            <a:pPr marL="342900" indent="-342900" algn="just">
              <a:buFont typeface="Arial" pitchFamily="34" charset="0"/>
              <a:buChar char="•"/>
            </a:pPr>
            <a:r>
              <a:rPr lang="vi-VN" sz="2500" b="1">
                <a:latin typeface="Arial" pitchFamily="34" charset="0"/>
                <a:cs typeface="Arial" pitchFamily="34" charset="0"/>
              </a:rPr>
              <a:t>Quá giang (2) và xà cái (3).</a:t>
            </a:r>
          </a:p>
        </p:txBody>
      </p:sp>
    </p:spTree>
    <p:extLst>
      <p:ext uri="{BB962C8B-B14F-4D97-AF65-F5344CB8AC3E}">
        <p14:creationId xmlns:p14="http://schemas.microsoft.com/office/powerpoint/2010/main" val="154412511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wipe(left)">
                                      <p:cBhvr>
                                        <p:cTn id="7" dur="500"/>
                                        <p:tgtEl>
                                          <p:spTgt spid="430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left)">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left)">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left)">
                                      <p:cBhvr>
                                        <p:cTn id="3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6" grpId="0"/>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82575" y="800457"/>
            <a:ext cx="7640637" cy="3009543"/>
            <a:chOff x="282575" y="840611"/>
            <a:chExt cx="7640637" cy="3009543"/>
          </a:xfrm>
        </p:grpSpPr>
        <p:sp>
          <p:nvSpPr>
            <p:cNvPr id="3" name="Rounded Rectangle 2"/>
            <p:cNvSpPr/>
            <p:nvPr/>
          </p:nvSpPr>
          <p:spPr>
            <a:xfrm>
              <a:off x="282575" y="840611"/>
              <a:ext cx="7640637" cy="3009543"/>
            </a:xfrm>
            <a:prstGeom prst="roundRect">
              <a:avLst>
                <a:gd name="adj" fmla="val 4061"/>
              </a:avLst>
            </a:prstGeom>
            <a:solidFill>
              <a:schemeClr val="accent5">
                <a:lumMod val="50000"/>
              </a:schemeClr>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460375" y="840611"/>
              <a:ext cx="7310437" cy="2862322"/>
            </a:xfrm>
            <a:prstGeom prst="rect">
              <a:avLst/>
            </a:prstGeom>
            <a:noFill/>
          </p:spPr>
          <p:txBody>
            <a:bodyPr wrap="square" rtlCol="0">
              <a:spAutoFit/>
            </a:bodyPr>
            <a:lstStyle/>
            <a:p>
              <a:pPr algn="just"/>
              <a:r>
                <a:rPr lang="en-US" sz="2600" b="1" smtClean="0">
                  <a:latin typeface="Arial" pitchFamily="34" charset="0"/>
                  <a:cs typeface="Arial" pitchFamily="34" charset="0"/>
                </a:rPr>
                <a:t>      </a:t>
              </a:r>
              <a:r>
                <a:rPr lang="en-US" sz="2200" b="1">
                  <a:solidFill>
                    <a:schemeClr val="bg1"/>
                  </a:solidFill>
                  <a:latin typeface="Arial" pitchFamily="34" charset="0"/>
                  <a:cs typeface="Arial" pitchFamily="34" charset="0"/>
                </a:rPr>
                <a:t>Đ</a:t>
              </a:r>
              <a:r>
                <a:rPr lang="en-US" sz="2200" b="1" smtClean="0">
                  <a:solidFill>
                    <a:schemeClr val="bg1"/>
                  </a:solidFill>
                  <a:latin typeface="Arial" pitchFamily="34" charset="0"/>
                  <a:cs typeface="Arial" pitchFamily="34" charset="0"/>
                </a:rPr>
                <a:t>ối với các nút giao thông cùng mức hay khác mức, để có thể dễ dàng bố trí các nhánh rẽ và để người tham gia giao thông có góc nhìn đảm bảo an toàn, khi thiết kế người ta đều cố gắng để các tuyến đường tạo với nhau một góc đủ lớn và tốt nhất là góc vuông. Đối với  nút giao thông cùng mức, tức là các đường giao nhau, thì góc giữa chúng là góc giữa chúng là góc giữa 2 </a:t>
              </a:r>
              <a:r>
                <a:rPr lang="vi-VN" sz="2200" b="1" smtClean="0">
                  <a:solidFill>
                    <a:schemeClr val="bg1"/>
                  </a:solidFill>
                  <a:latin typeface="Arial" pitchFamily="34" charset="0"/>
                  <a:cs typeface="Arial" pitchFamily="34" charset="0"/>
                </a:rPr>
                <a:t>đường thẳng</a:t>
              </a:r>
              <a:r>
                <a:rPr lang="en-US" sz="2200" b="1" smtClean="0">
                  <a:solidFill>
                    <a:schemeClr val="bg1"/>
                  </a:solidFill>
                  <a:latin typeface="Arial" pitchFamily="34" charset="0"/>
                  <a:cs typeface="Arial" pitchFamily="34" charset="0"/>
                </a:rPr>
                <a:t> mà ta đã biết. </a:t>
              </a:r>
              <a:endParaRPr lang="vi-VN" sz="2200" b="1">
                <a:solidFill>
                  <a:schemeClr val="bg1"/>
                </a:solidFill>
                <a:latin typeface="Arial" pitchFamily="34" charset="0"/>
                <a:cs typeface="Arial" pitchFamily="34" charset="0"/>
              </a:endParaRPr>
            </a:p>
          </p:txBody>
        </p:sp>
      </p:grpSp>
      <p:sp>
        <p:nvSpPr>
          <p:cNvPr id="4" name="AutoShape 2" descr="Cơ cấu dân số theo giới là gì? Công thức tính và Ý nghĩ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9" name="Group 18"/>
          <p:cNvGrpSpPr/>
          <p:nvPr/>
        </p:nvGrpSpPr>
        <p:grpSpPr>
          <a:xfrm>
            <a:off x="760412" y="4305300"/>
            <a:ext cx="9197761" cy="2019300"/>
            <a:chOff x="-77787" y="4335723"/>
            <a:chExt cx="9197761" cy="2019300"/>
          </a:xfrm>
        </p:grpSpPr>
        <p:sp>
          <p:nvSpPr>
            <p:cNvPr id="20" name="AutoShape 26"/>
            <p:cNvSpPr>
              <a:spLocks noChangeArrowheads="1"/>
            </p:cNvSpPr>
            <p:nvPr/>
          </p:nvSpPr>
          <p:spPr bwMode="auto">
            <a:xfrm>
              <a:off x="-77787" y="4335723"/>
              <a:ext cx="8382000" cy="1836477"/>
            </a:xfrm>
            <a:prstGeom prst="cloudCallout">
              <a:avLst>
                <a:gd name="adj1" fmla="val 15297"/>
                <a:gd name="adj2" fmla="val 12005"/>
              </a:avLst>
            </a:prstGeom>
            <a:solidFill>
              <a:schemeClr val="accent6">
                <a:lumMod val="20000"/>
                <a:lumOff val="80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lIns="91429" tIns="45715" rIns="91429" bIns="45715"/>
            <a:lstStyle/>
            <a:p>
              <a:pPr algn="ctr" eaLnBrk="1" hangingPunct="1"/>
              <a:endParaRPr lang="en-US" altLang="en-US" sz="2400" dirty="0">
                <a:latin typeface="Times New Roman" pitchFamily="18" charset="0"/>
                <a:cs typeface="Times New Roman" pitchFamily="18" charset="0"/>
                <a:sym typeface="Symbol" pitchFamily="18" charset="2"/>
              </a:endParaRPr>
            </a:p>
          </p:txBody>
        </p:sp>
        <p:sp>
          <p:nvSpPr>
            <p:cNvPr id="21" name="TextBox 20"/>
            <p:cNvSpPr txBox="1"/>
            <p:nvPr/>
          </p:nvSpPr>
          <p:spPr>
            <a:xfrm>
              <a:off x="629152" y="4630713"/>
              <a:ext cx="6943143" cy="1446550"/>
            </a:xfrm>
            <a:prstGeom prst="rect">
              <a:avLst/>
            </a:prstGeom>
            <a:noFill/>
          </p:spPr>
          <p:txBody>
            <a:bodyPr wrap="square" rtlCol="0">
              <a:spAutoFit/>
            </a:bodyPr>
            <a:lstStyle/>
            <a:p>
              <a:pPr algn="ctr"/>
              <a:r>
                <a:rPr lang="vi-VN" sz="2200" b="1">
                  <a:latin typeface="Arial" pitchFamily="34" charset="0"/>
                  <a:cs typeface="Arial" pitchFamily="34" charset="0"/>
                </a:rPr>
                <a:t>Còn đối với nút giao thông khác mức, tức là các đường chéo nhau, thì góc giữa chúng được </a:t>
              </a:r>
              <a:r>
                <a:rPr lang="en-US" sz="2200" b="1" smtClean="0">
                  <a:latin typeface="Arial" pitchFamily="34" charset="0"/>
                  <a:cs typeface="Arial" pitchFamily="34" charset="0"/>
                </a:rPr>
                <a:t>hiểu như thế nào? Bài học này sẽ đề cập tới đối tượng toán học tương ứng.</a:t>
              </a:r>
              <a:endParaRPr lang="vi-VN" sz="2200" b="1">
                <a:latin typeface="Arial" pitchFamily="34" charset="0"/>
                <a:cs typeface="Arial" pitchFamily="34" charset="0"/>
              </a:endParaRP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466013" y="4518546"/>
              <a:ext cx="1653961" cy="1836477"/>
            </a:xfrm>
            <a:prstGeom prst="rect">
              <a:avLst/>
            </a:prstGeom>
          </p:spPr>
        </p:pic>
      </p:grpSp>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631" y="78224"/>
            <a:ext cx="2720181"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010" name="Picture 2"/>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contrast="10000"/>
                    </a14:imgEffect>
                  </a14:imgLayer>
                </a14:imgProps>
              </a:ext>
              <a:ext uri="{28A0092B-C50C-407E-A947-70E740481C1C}">
                <a14:useLocalDpi xmlns:a14="http://schemas.microsoft.com/office/drawing/2010/main" val="0"/>
              </a:ext>
            </a:extLst>
          </a:blip>
          <a:srcRect/>
          <a:stretch>
            <a:fillRect/>
          </a:stretch>
        </p:blipFill>
        <p:spPr bwMode="auto">
          <a:xfrm>
            <a:off x="8100253" y="772391"/>
            <a:ext cx="3962400" cy="3647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721070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3010"/>
                                        </p:tgtEl>
                                        <p:attrNameLst>
                                          <p:attrName>style.visibility</p:attrName>
                                        </p:attrNameLst>
                                      </p:cBhvr>
                                      <p:to>
                                        <p:strVal val="visible"/>
                                      </p:to>
                                    </p:set>
                                    <p:animEffect transition="in" filter="wipe(left)">
                                      <p:cBhvr>
                                        <p:cTn id="11" dur="500"/>
                                        <p:tgtEl>
                                          <p:spTgt spid="4301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ectangle 13"/>
          <p:cNvSpPr/>
          <p:nvPr/>
        </p:nvSpPr>
        <p:spPr>
          <a:xfrm>
            <a:off x="-812588" y="483107"/>
            <a:ext cx="5463146" cy="5892800"/>
          </a:xfrm>
          <a:custGeom>
            <a:avLst/>
            <a:gdLst/>
            <a:ahLst/>
            <a:cxnLst/>
            <a:rect l="l" t="t" r="r" b="b"/>
            <a:pathLst>
              <a:path w="4098427" h="4419600">
                <a:moveTo>
                  <a:pt x="0" y="0"/>
                </a:moveTo>
                <a:lnTo>
                  <a:pt x="4098427" y="0"/>
                </a:lnTo>
                <a:lnTo>
                  <a:pt x="2588032" y="4419600"/>
                </a:lnTo>
                <a:lnTo>
                  <a:pt x="0" y="44196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5" name="Rectangle 15"/>
          <p:cNvSpPr/>
          <p:nvPr/>
        </p:nvSpPr>
        <p:spPr>
          <a:xfrm rot="1132070">
            <a:off x="3697390" y="-208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4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6" name="Rectangle 15"/>
          <p:cNvSpPr/>
          <p:nvPr/>
        </p:nvSpPr>
        <p:spPr>
          <a:xfrm rot="1132070">
            <a:off x="5733438" y="-208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2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8" name="Rectangle 7"/>
          <p:cNvSpPr/>
          <p:nvPr/>
        </p:nvSpPr>
        <p:spPr>
          <a:xfrm>
            <a:off x="8304067" y="4267200"/>
            <a:ext cx="812588" cy="812800"/>
          </a:xfrm>
          <a:prstGeom prst="rect">
            <a:avLst/>
          </a:prstGeom>
          <a:noFill/>
          <a:ln w="5080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cxnSp>
        <p:nvCxnSpPr>
          <p:cNvPr id="9" name="Straight Connector 8"/>
          <p:cNvCxnSpPr/>
          <p:nvPr/>
        </p:nvCxnSpPr>
        <p:spPr>
          <a:xfrm>
            <a:off x="9116656" y="4013200"/>
            <a:ext cx="0" cy="508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6200000">
            <a:off x="9116656" y="4013268"/>
            <a:ext cx="0" cy="50786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043" t="17982" r="12601" b="22046"/>
          <a:stretch/>
        </p:blipFill>
        <p:spPr bwMode="auto">
          <a:xfrm>
            <a:off x="1167199" y="869115"/>
            <a:ext cx="1660188" cy="297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6471" t="11198" r="6916" b="28723"/>
          <a:stretch/>
        </p:blipFill>
        <p:spPr bwMode="auto">
          <a:xfrm>
            <a:off x="1115994" y="1219200"/>
            <a:ext cx="2507896" cy="333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055" t="19121" r="17589" b="20906"/>
          <a:stretch/>
        </p:blipFill>
        <p:spPr bwMode="auto">
          <a:xfrm>
            <a:off x="990697" y="1018100"/>
            <a:ext cx="542890" cy="349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32446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0-#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additive="base">
                                        <p:cTn id="16" dur="600" fill="hold"/>
                                        <p:tgtEl>
                                          <p:spTgt spid="46"/>
                                        </p:tgtEl>
                                        <p:attrNameLst>
                                          <p:attrName>ppt_x</p:attrName>
                                        </p:attrNameLst>
                                      </p:cBhvr>
                                      <p:tavLst>
                                        <p:tav tm="0">
                                          <p:val>
                                            <p:strVal val="0-#ppt_w/2"/>
                                          </p:val>
                                        </p:tav>
                                        <p:tav tm="100000">
                                          <p:val>
                                            <p:strVal val="#ppt_x"/>
                                          </p:val>
                                        </p:tav>
                                      </p:tavLst>
                                    </p:anim>
                                    <p:anim calcmode="lin" valueType="num">
                                      <p:cBhvr additive="base">
                                        <p:cTn id="17" dur="600" fill="hold"/>
                                        <p:tgtEl>
                                          <p:spTgt spid="46"/>
                                        </p:tgtEl>
                                        <p:attrNameLst>
                                          <p:attrName>ppt_y</p:attrName>
                                        </p:attrNameLst>
                                      </p:cBhvr>
                                      <p:tavLst>
                                        <p:tav tm="0">
                                          <p:val>
                                            <p:strVal val="#ppt_y"/>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par>
                                <p:cTn id="30" presetID="2" presetClass="entr" presetSubtype="2" fill="hold" nodeType="withEffect">
                                  <p:stCondLst>
                                    <p:cond delay="100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1+#ppt_w/2"/>
                                          </p:val>
                                        </p:tav>
                                        <p:tav tm="100000">
                                          <p:val>
                                            <p:strVal val="#ppt_x"/>
                                          </p:val>
                                        </p:tav>
                                      </p:tavLst>
                                    </p:anim>
                                    <p:anim calcmode="lin" valueType="num">
                                      <p:cBhvr additive="base">
                                        <p:cTn id="33" dur="500" fill="hold"/>
                                        <p:tgtEl>
                                          <p:spTgt spid="11"/>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100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0-#ppt_w/2"/>
                                          </p:val>
                                        </p:tav>
                                        <p:tav tm="100000">
                                          <p:val>
                                            <p:strVal val="#ppt_x"/>
                                          </p:val>
                                        </p:tav>
                                      </p:tavLst>
                                    </p:anim>
                                    <p:anim calcmode="lin" valueType="num">
                                      <p:cBhvr additive="base">
                                        <p:cTn id="37" dur="500" fill="hold"/>
                                        <p:tgtEl>
                                          <p:spTgt spid="13"/>
                                        </p:tgtEl>
                                        <p:attrNameLst>
                                          <p:attrName>ppt_y</p:attrName>
                                        </p:attrNameLst>
                                      </p:cBhvr>
                                      <p:tavLst>
                                        <p:tav tm="0">
                                          <p:val>
                                            <p:strVal val="#ppt_y"/>
                                          </p:val>
                                        </p:tav>
                                        <p:tav tm="100000">
                                          <p:val>
                                            <p:strVal val="#ppt_y"/>
                                          </p:val>
                                        </p:tav>
                                      </p:tavLst>
                                    </p:anim>
                                  </p:childTnLst>
                                </p:cTn>
                              </p:par>
                              <p:par>
                                <p:cTn id="38" presetID="2" presetClass="entr" presetSubtype="4" fill="hold" nodeType="withEffect">
                                  <p:stCondLst>
                                    <p:cond delay="100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ppt_x"/>
                                          </p:val>
                                        </p:tav>
                                        <p:tav tm="100000">
                                          <p:val>
                                            <p:strVal val="#ppt_x"/>
                                          </p:val>
                                        </p:tav>
                                      </p:tavLst>
                                    </p:anim>
                                    <p:anim calcmode="lin" valueType="num">
                                      <p:cBhvr additive="base">
                                        <p:cTn id="4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228600"/>
            <a:ext cx="12199938"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42151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47216" y="707025"/>
            <a:ext cx="11400298" cy="2874375"/>
            <a:chOff x="447216" y="1086761"/>
            <a:chExt cx="11400298" cy="2874375"/>
          </a:xfrm>
        </p:grpSpPr>
        <p:sp>
          <p:nvSpPr>
            <p:cNvPr id="17" name="Rounded Rectangle 16"/>
            <p:cNvSpPr/>
            <p:nvPr/>
          </p:nvSpPr>
          <p:spPr>
            <a:xfrm>
              <a:off x="447216" y="1086761"/>
              <a:ext cx="11400298" cy="2874375"/>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684211" y="1098814"/>
              <a:ext cx="11163301" cy="2862322"/>
            </a:xfrm>
            <a:prstGeom prst="rect">
              <a:avLst/>
            </a:prstGeom>
            <a:noFill/>
          </p:spPr>
          <p:txBody>
            <a:bodyPr wrap="square" rtlCol="0">
              <a:spAutoFit/>
            </a:bodyPr>
            <a:lstStyle/>
            <a:p>
              <a:r>
                <a:rPr lang="en-US" sz="2600" b="1" smtClean="0">
                  <a:latin typeface="Arial" pitchFamily="34" charset="0"/>
                  <a:cs typeface="Arial" pitchFamily="34" charset="0"/>
                </a:rPr>
                <a:t>	</a:t>
              </a:r>
              <a:r>
                <a:rPr lang="en-US" b="1" smtClean="0">
                  <a:latin typeface="Arial" pitchFamily="34" charset="0"/>
                  <a:cs typeface="Arial" pitchFamily="34" charset="0"/>
                </a:rPr>
                <a:t>     </a:t>
              </a:r>
              <a:r>
                <a:rPr lang="en-US" sz="2200" b="1" smtClean="0">
                  <a:latin typeface="Arial" pitchFamily="34" charset="0"/>
                  <a:cs typeface="Arial" pitchFamily="34" charset="0"/>
                </a:rPr>
                <a:t>Trong không gian, cho hai </a:t>
              </a:r>
              <a:r>
                <a:rPr lang="vi-VN" sz="2200" b="1" smtClean="0">
                  <a:latin typeface="Arial" pitchFamily="34" charset="0"/>
                  <a:cs typeface="Arial" pitchFamily="34" charset="0"/>
                </a:rPr>
                <a:t>đường thẳng</a:t>
              </a:r>
              <a:r>
                <a:rPr lang="en-US" sz="2200" b="1" smtClean="0">
                  <a:latin typeface="Arial" pitchFamily="34" charset="0"/>
                  <a:cs typeface="Arial" pitchFamily="34" charset="0"/>
                </a:rPr>
                <a:t> chéo nhau m và n. Từ hai điểm phân biệt O, O’ tuỳ ý lần lượt kẻ các cặp </a:t>
              </a:r>
              <a:r>
                <a:rPr lang="vi-VN" sz="2200" b="1" smtClean="0">
                  <a:latin typeface="Arial" pitchFamily="34" charset="0"/>
                  <a:cs typeface="Arial" pitchFamily="34" charset="0"/>
                </a:rPr>
                <a:t>đường thẳng</a:t>
              </a:r>
              <a:r>
                <a:rPr lang="en-US" sz="2200" b="1" smtClean="0">
                  <a:latin typeface="Arial" pitchFamily="34" charset="0"/>
                  <a:cs typeface="Arial" pitchFamily="34" charset="0"/>
                </a:rPr>
                <a:t> a, b và a’, b’ tương ứng song song với m, n (H 7.2)</a:t>
              </a:r>
            </a:p>
            <a:p>
              <a:pPr marL="457200" indent="-457200">
                <a:buAutoNum type="alphaLcParenR"/>
              </a:pPr>
              <a:r>
                <a:rPr lang="en-US" sz="2200" b="1" smtClean="0">
                  <a:latin typeface="Arial" pitchFamily="34" charset="0"/>
                  <a:cs typeface="Arial" pitchFamily="34" charset="0"/>
                </a:rPr>
                <a:t>Mỗi cặp </a:t>
              </a:r>
              <a:r>
                <a:rPr lang="vi-VN" sz="2200" b="1" smtClean="0">
                  <a:latin typeface="Arial" pitchFamily="34" charset="0"/>
                  <a:cs typeface="Arial" pitchFamily="34" charset="0"/>
                </a:rPr>
                <a:t>đường thẳng</a:t>
              </a:r>
              <a:r>
                <a:rPr lang="en-US" sz="2200" b="1" smtClean="0">
                  <a:latin typeface="Arial" pitchFamily="34" charset="0"/>
                  <a:cs typeface="Arial" pitchFamily="34" charset="0"/>
                </a:rPr>
                <a:t> a, a’ và b, b’ có cùng thuộc mặt phẳng hay không?</a:t>
              </a:r>
            </a:p>
            <a:p>
              <a:pPr marL="457200" indent="-457200">
                <a:buAutoNum type="alphaLcParenR"/>
              </a:pPr>
              <a:r>
                <a:rPr lang="en-US" sz="2200" b="1" smtClean="0">
                  <a:latin typeface="Arial" pitchFamily="34" charset="0"/>
                  <a:cs typeface="Arial" pitchFamily="34" charset="0"/>
                </a:rPr>
                <a:t>Lấy các điểm A, B (khác O) tương ứng thuộc a, b. </a:t>
              </a:r>
              <a:r>
                <a:rPr lang="vi-VN" sz="2200" b="1" smtClean="0">
                  <a:latin typeface="Arial" pitchFamily="34" charset="0"/>
                  <a:cs typeface="Arial" pitchFamily="34" charset="0"/>
                </a:rPr>
                <a:t>Đường thẳng</a:t>
              </a:r>
              <a:r>
                <a:rPr lang="en-US" sz="2200" b="1" smtClean="0">
                  <a:latin typeface="Arial" pitchFamily="34" charset="0"/>
                  <a:cs typeface="Arial" pitchFamily="34" charset="0"/>
                </a:rPr>
                <a:t> qua A song song với OO’ cắt a’ tại A’; </a:t>
              </a:r>
              <a:r>
                <a:rPr lang="vi-VN" sz="2200" b="1" smtClean="0">
                  <a:latin typeface="Arial" pitchFamily="34" charset="0"/>
                  <a:cs typeface="Arial" pitchFamily="34" charset="0"/>
                </a:rPr>
                <a:t>đường thẳng</a:t>
              </a:r>
              <a:r>
                <a:rPr lang="en-US" sz="2200" b="1" smtClean="0">
                  <a:latin typeface="Arial" pitchFamily="34" charset="0"/>
                  <a:cs typeface="Arial" pitchFamily="34" charset="0"/>
                </a:rPr>
                <a:t> qua B song song với OO’ cắt b’ tại B’. Giải thích vì sao OAA’O’, OBB’O’ , ABB’A’ là các hình bình hành </a:t>
              </a:r>
            </a:p>
            <a:p>
              <a:pPr marL="457200" indent="-457200">
                <a:buAutoNum type="alphaLcParenR"/>
              </a:pPr>
              <a:r>
                <a:rPr lang="en-US" sz="2200" b="1" smtClean="0">
                  <a:latin typeface="Arial" pitchFamily="34" charset="0"/>
                  <a:cs typeface="Arial" pitchFamily="34" charset="0"/>
                </a:rPr>
                <a:t>So sánh góc giữa hai </a:t>
              </a:r>
              <a:r>
                <a:rPr lang="vi-VN" sz="2200" b="1" smtClean="0">
                  <a:latin typeface="Arial" pitchFamily="34" charset="0"/>
                  <a:cs typeface="Arial" pitchFamily="34" charset="0"/>
                </a:rPr>
                <a:t>đường thẳng</a:t>
              </a:r>
              <a:r>
                <a:rPr lang="en-US" sz="2200" b="1" smtClean="0">
                  <a:latin typeface="Arial" pitchFamily="34" charset="0"/>
                  <a:cs typeface="Arial" pitchFamily="34" charset="0"/>
                </a:rPr>
                <a:t> a, b và góc giữa hai </a:t>
              </a:r>
              <a:r>
                <a:rPr lang="vi-VN" sz="2200" b="1" smtClean="0">
                  <a:latin typeface="Arial" pitchFamily="34" charset="0"/>
                  <a:cs typeface="Arial" pitchFamily="34" charset="0"/>
                </a:rPr>
                <a:t>đường thẳng</a:t>
              </a:r>
              <a:r>
                <a:rPr lang="en-US" sz="2200" b="1" smtClean="0">
                  <a:latin typeface="Arial" pitchFamily="34" charset="0"/>
                  <a:cs typeface="Arial" pitchFamily="34" charset="0"/>
                </a:rPr>
                <a:t> a’, b’</a:t>
              </a:r>
              <a:endParaRPr lang="vi-VN" sz="2200" b="1">
                <a:latin typeface="Arial" pitchFamily="34" charset="0"/>
                <a:cs typeface="Arial" pitchFamily="34" charset="0"/>
              </a:endParaRPr>
            </a:p>
          </p:txBody>
        </p:sp>
        <p:pic>
          <p:nvPicPr>
            <p:cNvPr id="30725"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3900" t="8129" r="23873" b="34426"/>
            <a:stretch/>
          </p:blipFill>
          <p:spPr bwMode="auto">
            <a:xfrm>
              <a:off x="825792" y="1122686"/>
              <a:ext cx="1382420" cy="426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9"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7849" y="3657601"/>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AutoShape 4"/>
          <p:cNvSpPr>
            <a:spLocks noChangeArrowheads="1"/>
          </p:cNvSpPr>
          <p:nvPr/>
        </p:nvSpPr>
        <p:spPr bwMode="gray">
          <a:xfrm>
            <a:off x="447214" y="95249"/>
            <a:ext cx="48089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1  . GÓC GIỮA HAI </a:t>
            </a:r>
            <a:r>
              <a:rPr lang="vi-VN" sz="1900" b="1" smtClean="0">
                <a:solidFill>
                  <a:schemeClr val="bg1"/>
                </a:solidFill>
                <a:latin typeface="Arial" pitchFamily="34" charset="0"/>
                <a:cs typeface="Arial" pitchFamily="34" charset="0"/>
              </a:rPr>
              <a:t>ĐƯỜNG THẲNG</a:t>
            </a:r>
            <a:r>
              <a:rPr lang="en-US" sz="1900" b="1" smtClean="0">
                <a:solidFill>
                  <a:schemeClr val="bg1"/>
                </a:solidFill>
                <a:latin typeface="Arial" pitchFamily="34" charset="0"/>
                <a:cs typeface="Arial" pitchFamily="34" charset="0"/>
              </a:rPr>
              <a:t> </a:t>
            </a:r>
            <a:endParaRPr lang="vi-VN" sz="1900" b="1">
              <a:solidFill>
                <a:schemeClr val="bg1"/>
              </a:solidFill>
              <a:latin typeface="Arial" pitchFamily="34" charset="0"/>
              <a:cs typeface="Arial" pitchFamily="34" charset="0"/>
            </a:endParaRPr>
          </a:p>
        </p:txBody>
      </p:sp>
      <p:sp>
        <p:nvSpPr>
          <p:cNvPr id="11" name="TextBox 10"/>
          <p:cNvSpPr txBox="1"/>
          <p:nvPr/>
        </p:nvSpPr>
        <p:spPr>
          <a:xfrm>
            <a:off x="303212" y="4038600"/>
            <a:ext cx="7738899" cy="830997"/>
          </a:xfrm>
          <a:prstGeom prst="rect">
            <a:avLst/>
          </a:prstGeom>
          <a:noFill/>
        </p:spPr>
        <p:txBody>
          <a:bodyPr wrap="square" rtlCol="0">
            <a:spAutoFit/>
          </a:bodyPr>
          <a:lstStyle/>
          <a:p>
            <a:pPr algn="just"/>
            <a:r>
              <a:rPr lang="vi-VN" sz="2300" b="1">
                <a:latin typeface="Arial" pitchFamily="34" charset="0"/>
                <a:cs typeface="Arial" pitchFamily="34" charset="0"/>
              </a:rPr>
              <a:t>a) Mỗi cặp đường thẳng a, a' và b, b' cùng thuộc một </a:t>
            </a:r>
            <a:r>
              <a:rPr lang="en-US" sz="2300" b="1" smtClean="0">
                <a:latin typeface="Arial" pitchFamily="34" charset="0"/>
                <a:cs typeface="Arial" pitchFamily="34" charset="0"/>
              </a:rPr>
              <a:t/>
            </a:r>
            <a:br>
              <a:rPr lang="en-US" sz="2300" b="1" smtClean="0">
                <a:latin typeface="Arial" pitchFamily="34" charset="0"/>
                <a:cs typeface="Arial" pitchFamily="34" charset="0"/>
              </a:rPr>
            </a:br>
            <a:r>
              <a:rPr lang="en-US" sz="2300" b="1" smtClean="0">
                <a:latin typeface="Arial" pitchFamily="34" charset="0"/>
                <a:cs typeface="Arial" pitchFamily="34" charset="0"/>
              </a:rPr>
              <a:t>    </a:t>
            </a:r>
            <a:r>
              <a:rPr lang="vi-VN" sz="2300" b="1" smtClean="0">
                <a:latin typeface="Arial" pitchFamily="34" charset="0"/>
                <a:cs typeface="Arial" pitchFamily="34" charset="0"/>
              </a:rPr>
              <a:t>mặt </a:t>
            </a:r>
            <a:r>
              <a:rPr lang="vi-VN" sz="2300" b="1">
                <a:latin typeface="Arial" pitchFamily="34" charset="0"/>
                <a:cs typeface="Arial" pitchFamily="34" charset="0"/>
              </a:rPr>
              <a:t>phẳng vì a // a', b // b</a:t>
            </a:r>
            <a:r>
              <a:rPr lang="vi-VN" sz="2300" b="1" smtClean="0">
                <a:latin typeface="Arial" pitchFamily="34" charset="0"/>
                <a:cs typeface="Arial" pitchFamily="34" charset="0"/>
              </a:rPr>
              <a:t>'.</a:t>
            </a:r>
            <a:endParaRPr lang="vi-VN" sz="2300" b="1">
              <a:latin typeface="Arial" pitchFamily="34" charset="0"/>
              <a:cs typeface="Arial" pitchFamily="34" charset="0"/>
            </a:endParaRPr>
          </a:p>
        </p:txBody>
      </p:sp>
      <p:grpSp>
        <p:nvGrpSpPr>
          <p:cNvPr id="3" name="Group 2"/>
          <p:cNvGrpSpPr/>
          <p:nvPr/>
        </p:nvGrpSpPr>
        <p:grpSpPr>
          <a:xfrm>
            <a:off x="8566189" y="3648468"/>
            <a:ext cx="3243223" cy="3090886"/>
            <a:chOff x="8584426" y="2434465"/>
            <a:chExt cx="3243223" cy="3090886"/>
          </a:xfrm>
        </p:grpSpPr>
        <p:pic>
          <p:nvPicPr>
            <p:cNvPr id="24987" name="Picture 4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84426" y="2434465"/>
              <a:ext cx="3243223" cy="2865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9672637" y="5186797"/>
              <a:ext cx="1066800" cy="338554"/>
            </a:xfrm>
            <a:prstGeom prst="rect">
              <a:avLst/>
            </a:prstGeom>
            <a:noFill/>
          </p:spPr>
          <p:txBody>
            <a:bodyPr wrap="square" rtlCol="0">
              <a:spAutoFit/>
            </a:bodyPr>
            <a:lstStyle/>
            <a:p>
              <a:pPr algn="just"/>
              <a:r>
                <a:rPr lang="en-US" sz="1600" b="1" smtClean="0">
                  <a:solidFill>
                    <a:schemeClr val="accent6">
                      <a:lumMod val="75000"/>
                    </a:schemeClr>
                  </a:solidFill>
                  <a:latin typeface="Arial" pitchFamily="34" charset="0"/>
                  <a:cs typeface="Arial" pitchFamily="34" charset="0"/>
                </a:rPr>
                <a:t>Hình 7.2</a:t>
              </a:r>
              <a:endParaRPr lang="en-US" sz="1600" b="1">
                <a:solidFill>
                  <a:schemeClr val="accent6">
                    <a:lumMod val="75000"/>
                  </a:schemeClr>
                </a:solidFill>
                <a:latin typeface="Arial" pitchFamily="34" charset="0"/>
                <a:cs typeface="Arial" pitchFamily="34" charset="0"/>
              </a:endParaRPr>
            </a:p>
          </p:txBody>
        </p:sp>
      </p:grpSp>
      <p:sp>
        <p:nvSpPr>
          <p:cNvPr id="13" name="TextBox 12"/>
          <p:cNvSpPr txBox="1"/>
          <p:nvPr/>
        </p:nvSpPr>
        <p:spPr>
          <a:xfrm>
            <a:off x="303212" y="4869597"/>
            <a:ext cx="7738899" cy="446276"/>
          </a:xfrm>
          <a:prstGeom prst="rect">
            <a:avLst/>
          </a:prstGeom>
          <a:noFill/>
        </p:spPr>
        <p:txBody>
          <a:bodyPr wrap="square" rtlCol="0">
            <a:spAutoFit/>
          </a:bodyPr>
          <a:lstStyle/>
          <a:p>
            <a:pPr algn="just"/>
            <a:r>
              <a:rPr lang="en-US" sz="2300" b="1" smtClean="0">
                <a:latin typeface="Arial" pitchFamily="34" charset="0"/>
                <a:cs typeface="Arial" pitchFamily="34" charset="0"/>
              </a:rPr>
              <a:t>b) </a:t>
            </a:r>
            <a:r>
              <a:rPr lang="vi-VN" sz="2300" b="1" smtClean="0">
                <a:latin typeface="Arial" pitchFamily="34" charset="0"/>
                <a:cs typeface="Arial" pitchFamily="34" charset="0"/>
              </a:rPr>
              <a:t>OA </a:t>
            </a:r>
            <a:r>
              <a:rPr lang="vi-VN" sz="2300" b="1">
                <a:latin typeface="Arial" pitchFamily="34" charset="0"/>
                <a:cs typeface="Arial" pitchFamily="34" charset="0"/>
              </a:rPr>
              <a:t>// O′A′; OO' // AA' nên OAA'O' là hình bình hành</a:t>
            </a:r>
            <a:r>
              <a:rPr lang="vi-VN" sz="2300" b="1" smtClean="0">
                <a:latin typeface="Arial" pitchFamily="34" charset="0"/>
                <a:cs typeface="Arial" pitchFamily="34" charset="0"/>
              </a:rPr>
              <a:t>.</a:t>
            </a:r>
            <a:endParaRPr lang="vi-VN" sz="2300" b="1">
              <a:latin typeface="Arial" pitchFamily="34" charset="0"/>
              <a:cs typeface="Arial" pitchFamily="34" charset="0"/>
            </a:endParaRPr>
          </a:p>
        </p:txBody>
      </p:sp>
      <p:sp>
        <p:nvSpPr>
          <p:cNvPr id="15" name="TextBox 14"/>
          <p:cNvSpPr txBox="1"/>
          <p:nvPr/>
        </p:nvSpPr>
        <p:spPr>
          <a:xfrm>
            <a:off x="608012" y="5410200"/>
            <a:ext cx="7356312" cy="446276"/>
          </a:xfrm>
          <a:prstGeom prst="rect">
            <a:avLst/>
          </a:prstGeom>
          <a:noFill/>
        </p:spPr>
        <p:txBody>
          <a:bodyPr wrap="square" rtlCol="0">
            <a:spAutoFit/>
          </a:bodyPr>
          <a:lstStyle/>
          <a:p>
            <a:pPr algn="just"/>
            <a:r>
              <a:rPr lang="en-US" sz="2300" b="1" smtClean="0">
                <a:latin typeface="Arial" pitchFamily="34" charset="0"/>
                <a:cs typeface="Arial" pitchFamily="34" charset="0"/>
              </a:rPr>
              <a:t>OB </a:t>
            </a:r>
            <a:r>
              <a:rPr lang="en-US" sz="2300" b="1">
                <a:latin typeface="Arial" pitchFamily="34" charset="0"/>
                <a:cs typeface="Arial" pitchFamily="34" charset="0"/>
              </a:rPr>
              <a:t>// O′B′; OO' // BB' nên OBB'O' là hình bình hành</a:t>
            </a:r>
            <a:r>
              <a:rPr lang="en-US" sz="2300" b="1" smtClean="0">
                <a:latin typeface="Arial" pitchFamily="34" charset="0"/>
                <a:cs typeface="Arial" pitchFamily="34" charset="0"/>
              </a:rPr>
              <a:t>.</a:t>
            </a:r>
            <a:endParaRPr lang="en-US" sz="2300" b="1">
              <a:latin typeface="Arial" pitchFamily="34" charset="0"/>
              <a:cs typeface="Arial" pitchFamily="34" charset="0"/>
            </a:endParaRPr>
          </a:p>
        </p:txBody>
      </p:sp>
      <p:sp>
        <p:nvSpPr>
          <p:cNvPr id="16" name="TextBox 15"/>
          <p:cNvSpPr txBox="1"/>
          <p:nvPr/>
        </p:nvSpPr>
        <p:spPr>
          <a:xfrm>
            <a:off x="608012" y="5884604"/>
            <a:ext cx="7356312" cy="800219"/>
          </a:xfrm>
          <a:prstGeom prst="rect">
            <a:avLst/>
          </a:prstGeom>
          <a:noFill/>
        </p:spPr>
        <p:txBody>
          <a:bodyPr wrap="square" rtlCol="0">
            <a:spAutoFit/>
          </a:bodyPr>
          <a:lstStyle/>
          <a:p>
            <a:pPr algn="just"/>
            <a:r>
              <a:rPr lang="en-US" sz="2300" b="1">
                <a:latin typeface="Arial" pitchFamily="34" charset="0"/>
                <a:cs typeface="Arial" pitchFamily="34" charset="0"/>
              </a:rPr>
              <a:t>AB // A′B′ và OO' // AA'; OO' // BB' suy ra AA' // BB' nên ABB'A' là hình bình hành</a:t>
            </a:r>
            <a:r>
              <a:rPr lang="en-US" sz="2300" b="1" smtClean="0">
                <a:latin typeface="Arial" pitchFamily="34" charset="0"/>
                <a:cs typeface="Arial" pitchFamily="34" charset="0"/>
              </a:rPr>
              <a:t>.</a:t>
            </a:r>
            <a:endParaRPr lang="en-US" sz="2300" b="1">
              <a:latin typeface="Arial" pitchFamily="34" charset="0"/>
              <a:cs typeface="Arial" pitchFamily="34" charset="0"/>
            </a:endParaRPr>
          </a:p>
        </p:txBody>
      </p:sp>
    </p:spTree>
    <p:extLst>
      <p:ext uri="{BB962C8B-B14F-4D97-AF65-F5344CB8AC3E}">
        <p14:creationId xmlns:p14="http://schemas.microsoft.com/office/powerpoint/2010/main" val="84094371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left)">
                                      <p:cBhvr>
                                        <p:cTn id="3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47216" y="707025"/>
            <a:ext cx="11400298" cy="2874375"/>
            <a:chOff x="447216" y="1086761"/>
            <a:chExt cx="11400298" cy="2874375"/>
          </a:xfrm>
        </p:grpSpPr>
        <p:sp>
          <p:nvSpPr>
            <p:cNvPr id="17" name="Rounded Rectangle 16"/>
            <p:cNvSpPr/>
            <p:nvPr/>
          </p:nvSpPr>
          <p:spPr>
            <a:xfrm>
              <a:off x="447216" y="1086761"/>
              <a:ext cx="11400298" cy="2874375"/>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684211" y="1098814"/>
              <a:ext cx="11163301" cy="2862322"/>
            </a:xfrm>
            <a:prstGeom prst="rect">
              <a:avLst/>
            </a:prstGeom>
            <a:noFill/>
          </p:spPr>
          <p:txBody>
            <a:bodyPr wrap="square" rtlCol="0">
              <a:spAutoFit/>
            </a:bodyPr>
            <a:lstStyle/>
            <a:p>
              <a:r>
                <a:rPr lang="en-US" sz="2600" b="1" smtClean="0">
                  <a:latin typeface="Arial" pitchFamily="34" charset="0"/>
                  <a:cs typeface="Arial" pitchFamily="34" charset="0"/>
                </a:rPr>
                <a:t>	</a:t>
              </a:r>
              <a:r>
                <a:rPr lang="en-US" b="1" smtClean="0">
                  <a:latin typeface="Arial" pitchFamily="34" charset="0"/>
                  <a:cs typeface="Arial" pitchFamily="34" charset="0"/>
                </a:rPr>
                <a:t>     </a:t>
              </a:r>
              <a:r>
                <a:rPr lang="en-US" sz="2200" b="1" smtClean="0">
                  <a:latin typeface="Arial" pitchFamily="34" charset="0"/>
                  <a:cs typeface="Arial" pitchFamily="34" charset="0"/>
                </a:rPr>
                <a:t>Trong không gian, cho hai </a:t>
              </a:r>
              <a:r>
                <a:rPr lang="vi-VN" sz="2200" b="1" smtClean="0">
                  <a:latin typeface="Arial" pitchFamily="34" charset="0"/>
                  <a:cs typeface="Arial" pitchFamily="34" charset="0"/>
                </a:rPr>
                <a:t>đường thẳng</a:t>
              </a:r>
              <a:r>
                <a:rPr lang="en-US" sz="2200" b="1" smtClean="0">
                  <a:latin typeface="Arial" pitchFamily="34" charset="0"/>
                  <a:cs typeface="Arial" pitchFamily="34" charset="0"/>
                </a:rPr>
                <a:t> chéo nhau m và n. Từ hai điểm phân biệt O, O’ tuỳ ý lần lượt kẻ các cặp </a:t>
              </a:r>
              <a:r>
                <a:rPr lang="vi-VN" sz="2200" b="1" smtClean="0">
                  <a:latin typeface="Arial" pitchFamily="34" charset="0"/>
                  <a:cs typeface="Arial" pitchFamily="34" charset="0"/>
                </a:rPr>
                <a:t>đường thẳng</a:t>
              </a:r>
              <a:r>
                <a:rPr lang="en-US" sz="2200" b="1" smtClean="0">
                  <a:latin typeface="Arial" pitchFamily="34" charset="0"/>
                  <a:cs typeface="Arial" pitchFamily="34" charset="0"/>
                </a:rPr>
                <a:t> a, b và a’, b’ tương ứng song song với m, n (H 7.2)</a:t>
              </a:r>
            </a:p>
            <a:p>
              <a:pPr marL="457200" indent="-457200">
                <a:buAutoNum type="alphaLcParenR"/>
              </a:pPr>
              <a:r>
                <a:rPr lang="en-US" sz="2200" b="1" smtClean="0">
                  <a:latin typeface="Arial" pitchFamily="34" charset="0"/>
                  <a:cs typeface="Arial" pitchFamily="34" charset="0"/>
                </a:rPr>
                <a:t>Mỗi cặp </a:t>
              </a:r>
              <a:r>
                <a:rPr lang="vi-VN" sz="2200" b="1" smtClean="0">
                  <a:latin typeface="Arial" pitchFamily="34" charset="0"/>
                  <a:cs typeface="Arial" pitchFamily="34" charset="0"/>
                </a:rPr>
                <a:t>đường thẳng</a:t>
              </a:r>
              <a:r>
                <a:rPr lang="en-US" sz="2200" b="1" smtClean="0">
                  <a:latin typeface="Arial" pitchFamily="34" charset="0"/>
                  <a:cs typeface="Arial" pitchFamily="34" charset="0"/>
                </a:rPr>
                <a:t> a, a’ và b, b’ có cùng thuộc mặt phẳng hay không?</a:t>
              </a:r>
            </a:p>
            <a:p>
              <a:pPr marL="457200" indent="-457200">
                <a:buAutoNum type="alphaLcParenR"/>
              </a:pPr>
              <a:r>
                <a:rPr lang="en-US" sz="2200" b="1" smtClean="0">
                  <a:latin typeface="Arial" pitchFamily="34" charset="0"/>
                  <a:cs typeface="Arial" pitchFamily="34" charset="0"/>
                </a:rPr>
                <a:t>Lấy các điểm A, B (khác O) tương ứng thuộc a, b. </a:t>
              </a:r>
              <a:r>
                <a:rPr lang="vi-VN" sz="2200" b="1" smtClean="0">
                  <a:latin typeface="Arial" pitchFamily="34" charset="0"/>
                  <a:cs typeface="Arial" pitchFamily="34" charset="0"/>
                </a:rPr>
                <a:t>Đường thẳng</a:t>
              </a:r>
              <a:r>
                <a:rPr lang="en-US" sz="2200" b="1" smtClean="0">
                  <a:latin typeface="Arial" pitchFamily="34" charset="0"/>
                  <a:cs typeface="Arial" pitchFamily="34" charset="0"/>
                </a:rPr>
                <a:t> qua A song song với OO’ cắt a’ tại A’; </a:t>
              </a:r>
              <a:r>
                <a:rPr lang="vi-VN" sz="2200" b="1" smtClean="0">
                  <a:latin typeface="Arial" pitchFamily="34" charset="0"/>
                  <a:cs typeface="Arial" pitchFamily="34" charset="0"/>
                </a:rPr>
                <a:t>đường thẳng</a:t>
              </a:r>
              <a:r>
                <a:rPr lang="en-US" sz="2200" b="1" smtClean="0">
                  <a:latin typeface="Arial" pitchFamily="34" charset="0"/>
                  <a:cs typeface="Arial" pitchFamily="34" charset="0"/>
                </a:rPr>
                <a:t> qua B song song với OO’ cắt b’ tại B’. Giải thích vì sao OAA’O’, OBB’O’ , ABB’A’ là các hình bình hành </a:t>
              </a:r>
            </a:p>
            <a:p>
              <a:pPr marL="457200" indent="-457200">
                <a:buAutoNum type="alphaLcParenR"/>
              </a:pPr>
              <a:r>
                <a:rPr lang="en-US" sz="2200" b="1" smtClean="0">
                  <a:latin typeface="Arial" pitchFamily="34" charset="0"/>
                  <a:cs typeface="Arial" pitchFamily="34" charset="0"/>
                </a:rPr>
                <a:t>So sánh góc giữa hai </a:t>
              </a:r>
              <a:r>
                <a:rPr lang="vi-VN" sz="2200" b="1" smtClean="0">
                  <a:latin typeface="Arial" pitchFamily="34" charset="0"/>
                  <a:cs typeface="Arial" pitchFamily="34" charset="0"/>
                </a:rPr>
                <a:t>đường thẳng</a:t>
              </a:r>
              <a:r>
                <a:rPr lang="en-US" sz="2200" b="1" smtClean="0">
                  <a:latin typeface="Arial" pitchFamily="34" charset="0"/>
                  <a:cs typeface="Arial" pitchFamily="34" charset="0"/>
                </a:rPr>
                <a:t> a, b và góc giữa hai </a:t>
              </a:r>
              <a:r>
                <a:rPr lang="vi-VN" sz="2200" b="1" smtClean="0">
                  <a:latin typeface="Arial" pitchFamily="34" charset="0"/>
                  <a:cs typeface="Arial" pitchFamily="34" charset="0"/>
                </a:rPr>
                <a:t>đường thẳng</a:t>
              </a:r>
              <a:r>
                <a:rPr lang="en-US" sz="2200" b="1" smtClean="0">
                  <a:latin typeface="Arial" pitchFamily="34" charset="0"/>
                  <a:cs typeface="Arial" pitchFamily="34" charset="0"/>
                </a:rPr>
                <a:t> a’, b’</a:t>
              </a:r>
              <a:endParaRPr lang="vi-VN" sz="2200" b="1">
                <a:latin typeface="Arial" pitchFamily="34" charset="0"/>
                <a:cs typeface="Arial" pitchFamily="34" charset="0"/>
              </a:endParaRPr>
            </a:p>
          </p:txBody>
        </p:sp>
        <p:pic>
          <p:nvPicPr>
            <p:cNvPr id="30725"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3900" t="8129" r="23873" b="34426"/>
            <a:stretch/>
          </p:blipFill>
          <p:spPr bwMode="auto">
            <a:xfrm>
              <a:off x="825792" y="1122686"/>
              <a:ext cx="1382420" cy="426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9"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87849" y="3657601"/>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AutoShape 4"/>
          <p:cNvSpPr>
            <a:spLocks noChangeArrowheads="1"/>
          </p:cNvSpPr>
          <p:nvPr/>
        </p:nvSpPr>
        <p:spPr bwMode="gray">
          <a:xfrm>
            <a:off x="447214" y="95249"/>
            <a:ext cx="48089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1  . GÓC GIỮA HAI </a:t>
            </a:r>
            <a:r>
              <a:rPr lang="vi-VN" sz="1900" b="1" smtClean="0">
                <a:solidFill>
                  <a:schemeClr val="bg1"/>
                </a:solidFill>
                <a:latin typeface="Arial" pitchFamily="34" charset="0"/>
                <a:cs typeface="Arial" pitchFamily="34" charset="0"/>
              </a:rPr>
              <a:t>ĐƯỜNG THẲNG</a:t>
            </a:r>
            <a:r>
              <a:rPr lang="en-US" sz="1900" b="1" smtClean="0">
                <a:solidFill>
                  <a:schemeClr val="bg1"/>
                </a:solidFill>
                <a:latin typeface="Arial" pitchFamily="34" charset="0"/>
                <a:cs typeface="Arial" pitchFamily="34" charset="0"/>
              </a:rPr>
              <a:t> </a:t>
            </a:r>
            <a:endParaRPr lang="vi-VN" sz="1900" b="1">
              <a:solidFill>
                <a:schemeClr val="bg1"/>
              </a:solidFill>
              <a:latin typeface="Arial" pitchFamily="34" charset="0"/>
              <a:cs typeface="Arial" pitchFamily="34" charset="0"/>
            </a:endParaRPr>
          </a:p>
        </p:txBody>
      </p:sp>
      <p:sp>
        <p:nvSpPr>
          <p:cNvPr id="11" name="TextBox 10"/>
          <p:cNvSpPr txBox="1"/>
          <p:nvPr/>
        </p:nvSpPr>
        <p:spPr>
          <a:xfrm>
            <a:off x="303212" y="4038600"/>
            <a:ext cx="7738899" cy="800219"/>
          </a:xfrm>
          <a:prstGeom prst="rect">
            <a:avLst/>
          </a:prstGeom>
          <a:noFill/>
        </p:spPr>
        <p:txBody>
          <a:bodyPr wrap="square" rtlCol="0">
            <a:spAutoFit/>
          </a:bodyPr>
          <a:lstStyle/>
          <a:p>
            <a:pPr algn="just"/>
            <a:r>
              <a:rPr lang="en-US" sz="2300" b="1" smtClean="0">
                <a:latin typeface="Arial" pitchFamily="34" charset="0"/>
                <a:cs typeface="Arial" pitchFamily="34" charset="0"/>
              </a:rPr>
              <a:t>c</a:t>
            </a:r>
            <a:r>
              <a:rPr lang="vi-VN" sz="2300" b="1" smtClean="0">
                <a:latin typeface="Arial" pitchFamily="34" charset="0"/>
                <a:cs typeface="Arial" pitchFamily="34" charset="0"/>
              </a:rPr>
              <a:t>) </a:t>
            </a:r>
            <a:r>
              <a:rPr lang="en-US" sz="2300" b="1" smtClean="0">
                <a:latin typeface="Arial" pitchFamily="34" charset="0"/>
                <a:cs typeface="Arial" pitchFamily="34" charset="0"/>
              </a:rPr>
              <a:t>Áp dụng định lí cosin cho các tam giác OAB và </a:t>
            </a:r>
            <a:br>
              <a:rPr lang="en-US" sz="2300" b="1" smtClean="0">
                <a:latin typeface="Arial" pitchFamily="34" charset="0"/>
                <a:cs typeface="Arial" pitchFamily="34" charset="0"/>
              </a:rPr>
            </a:br>
            <a:r>
              <a:rPr lang="en-US" sz="2300" b="1" smtClean="0">
                <a:latin typeface="Arial" pitchFamily="34" charset="0"/>
                <a:cs typeface="Arial" pitchFamily="34" charset="0"/>
              </a:rPr>
              <a:t>     O’A’B’ , ta có :</a:t>
            </a:r>
            <a:endParaRPr lang="vi-VN" sz="2300" b="1">
              <a:latin typeface="Arial" pitchFamily="34" charset="0"/>
              <a:cs typeface="Arial" pitchFamily="34" charset="0"/>
            </a:endParaRPr>
          </a:p>
        </p:txBody>
      </p:sp>
      <p:grpSp>
        <p:nvGrpSpPr>
          <p:cNvPr id="3" name="Group 2"/>
          <p:cNvGrpSpPr/>
          <p:nvPr/>
        </p:nvGrpSpPr>
        <p:grpSpPr>
          <a:xfrm>
            <a:off x="8566189" y="3648468"/>
            <a:ext cx="3243223" cy="3090886"/>
            <a:chOff x="8584426" y="2434465"/>
            <a:chExt cx="3243223" cy="3090886"/>
          </a:xfrm>
        </p:grpSpPr>
        <p:pic>
          <p:nvPicPr>
            <p:cNvPr id="24987" name="Picture 4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84426" y="2434465"/>
              <a:ext cx="3243223" cy="2865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9672637" y="5186797"/>
              <a:ext cx="1066800" cy="338554"/>
            </a:xfrm>
            <a:prstGeom prst="rect">
              <a:avLst/>
            </a:prstGeom>
            <a:noFill/>
          </p:spPr>
          <p:txBody>
            <a:bodyPr wrap="square" rtlCol="0">
              <a:spAutoFit/>
            </a:bodyPr>
            <a:lstStyle/>
            <a:p>
              <a:pPr algn="just"/>
              <a:r>
                <a:rPr lang="en-US" sz="1600" b="1" smtClean="0">
                  <a:solidFill>
                    <a:schemeClr val="accent6">
                      <a:lumMod val="75000"/>
                    </a:schemeClr>
                  </a:solidFill>
                  <a:latin typeface="Arial" pitchFamily="34" charset="0"/>
                  <a:cs typeface="Arial" pitchFamily="34" charset="0"/>
                </a:rPr>
                <a:t>Hình 7.2</a:t>
              </a:r>
              <a:endParaRPr lang="en-US" sz="1600" b="1">
                <a:solidFill>
                  <a:schemeClr val="accent6">
                    <a:lumMod val="75000"/>
                  </a:schemeClr>
                </a:solidFill>
                <a:latin typeface="Arial" pitchFamily="34" charset="0"/>
                <a:cs typeface="Arial" pitchFamily="34" charset="0"/>
              </a:endParaRPr>
            </a:p>
          </p:txBody>
        </p:sp>
      </p:grpSp>
      <p:graphicFrame>
        <p:nvGraphicFramePr>
          <p:cNvPr id="2" name="Object 1"/>
          <p:cNvGraphicFramePr>
            <a:graphicFrameLocks noChangeAspect="1"/>
          </p:cNvGraphicFramePr>
          <p:nvPr>
            <p:extLst>
              <p:ext uri="{D42A27DB-BD31-4B8C-83A1-F6EECF244321}">
                <p14:modId xmlns:p14="http://schemas.microsoft.com/office/powerpoint/2010/main" val="3547828625"/>
              </p:ext>
            </p:extLst>
          </p:nvPr>
        </p:nvGraphicFramePr>
        <p:xfrm>
          <a:off x="507844" y="4879517"/>
          <a:ext cx="3506932" cy="813955"/>
        </p:xfrm>
        <a:graphic>
          <a:graphicData uri="http://schemas.openxmlformats.org/presentationml/2006/ole">
            <mc:AlternateContent xmlns:mc="http://schemas.openxmlformats.org/markup-compatibility/2006">
              <mc:Choice xmlns:v="urn:schemas-microsoft-com:vml" Requires="v">
                <p:oleObj spid="_x0000_s35892" name="Equation" r:id="rId7" imgW="1803240" imgH="419040" progId="Equation.DSMT4">
                  <p:embed/>
                </p:oleObj>
              </mc:Choice>
              <mc:Fallback>
                <p:oleObj name="Equation" r:id="rId7" imgW="1803240" imgH="419040" progId="Equation.DSMT4">
                  <p:embed/>
                  <p:pic>
                    <p:nvPicPr>
                      <p:cNvPr id="0" name="Object 27"/>
                      <p:cNvPicPr>
                        <a:picLocks noChangeAspect="1" noChangeArrowheads="1"/>
                      </p:cNvPicPr>
                      <p:nvPr/>
                    </p:nvPicPr>
                    <p:blipFill>
                      <a:blip r:embed="rId8"/>
                      <a:srcRect/>
                      <a:stretch>
                        <a:fillRect/>
                      </a:stretch>
                    </p:blipFill>
                    <p:spPr bwMode="auto">
                      <a:xfrm>
                        <a:off x="507844" y="4879517"/>
                        <a:ext cx="3506932" cy="813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1375345297"/>
              </p:ext>
            </p:extLst>
          </p:nvPr>
        </p:nvGraphicFramePr>
        <p:xfrm>
          <a:off x="4161548" y="4838819"/>
          <a:ext cx="4322329" cy="813955"/>
        </p:xfrm>
        <a:graphic>
          <a:graphicData uri="http://schemas.openxmlformats.org/presentationml/2006/ole">
            <mc:AlternateContent xmlns:mc="http://schemas.openxmlformats.org/markup-compatibility/2006">
              <mc:Choice xmlns:v="urn:schemas-microsoft-com:vml" Requires="v">
                <p:oleObj spid="_x0000_s35893" name="Equation" r:id="rId9" imgW="2222280" imgH="419040" progId="Equation.DSMT4">
                  <p:embed/>
                </p:oleObj>
              </mc:Choice>
              <mc:Fallback>
                <p:oleObj name="Equation" r:id="rId9" imgW="2222280" imgH="419040" progId="Equation.DSMT4">
                  <p:embed/>
                  <p:pic>
                    <p:nvPicPr>
                      <p:cNvPr id="0" name=""/>
                      <p:cNvPicPr>
                        <a:picLocks noChangeAspect="1" noChangeArrowheads="1"/>
                      </p:cNvPicPr>
                      <p:nvPr/>
                    </p:nvPicPr>
                    <p:blipFill>
                      <a:blip r:embed="rId10"/>
                      <a:srcRect/>
                      <a:stretch>
                        <a:fillRect/>
                      </a:stretch>
                    </p:blipFill>
                    <p:spPr bwMode="auto">
                      <a:xfrm>
                        <a:off x="4161548" y="4838819"/>
                        <a:ext cx="4322329" cy="813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 name="TextBox 21"/>
          <p:cNvSpPr txBox="1"/>
          <p:nvPr/>
        </p:nvSpPr>
        <p:spPr>
          <a:xfrm>
            <a:off x="692148" y="5867400"/>
            <a:ext cx="6172200" cy="830997"/>
          </a:xfrm>
          <a:prstGeom prst="rect">
            <a:avLst/>
          </a:prstGeom>
          <a:noFill/>
        </p:spPr>
        <p:txBody>
          <a:bodyPr wrap="square" rtlCol="0">
            <a:spAutoFit/>
          </a:bodyPr>
          <a:lstStyle/>
          <a:p>
            <a:r>
              <a:rPr lang="en-US" b="1">
                <a:latin typeface="Arial" pitchFamily="34" charset="0"/>
                <a:cs typeface="Arial" pitchFamily="34" charset="0"/>
              </a:rPr>
              <a:t>Vì O'A' = OA và O'B' = OB; AB = A'B' nên </a:t>
            </a:r>
            <a:r>
              <a:rPr lang="en-US" b="1" smtClean="0">
                <a:latin typeface="Arial" pitchFamily="34" charset="0"/>
                <a:cs typeface="Arial" pitchFamily="34" charset="0"/>
              </a:rPr>
              <a:t/>
            </a:r>
            <a:br>
              <a:rPr lang="en-US" b="1" smtClean="0">
                <a:latin typeface="Arial" pitchFamily="34" charset="0"/>
                <a:cs typeface="Arial" pitchFamily="34" charset="0"/>
              </a:rPr>
            </a:br>
            <a:r>
              <a:rPr lang="en-US" b="1" smtClean="0">
                <a:latin typeface="Arial" pitchFamily="34" charset="0"/>
                <a:cs typeface="Arial" pitchFamily="34" charset="0"/>
              </a:rPr>
              <a:t>         </a:t>
            </a:r>
            <a:r>
              <a:rPr lang="en-US" b="1" smtClean="0">
                <a:solidFill>
                  <a:srgbClr val="C00000"/>
                </a:solidFill>
                <a:latin typeface="Arial" pitchFamily="34" charset="0"/>
                <a:cs typeface="Arial" pitchFamily="34" charset="0"/>
              </a:rPr>
              <a:t>cos(a,b</a:t>
            </a:r>
            <a:r>
              <a:rPr lang="en-US" b="1">
                <a:solidFill>
                  <a:srgbClr val="C00000"/>
                </a:solidFill>
                <a:latin typeface="Arial" pitchFamily="34" charset="0"/>
                <a:cs typeface="Arial" pitchFamily="34" charset="0"/>
              </a:rPr>
              <a:t>) = cos(a′,b</a:t>
            </a:r>
            <a:r>
              <a:rPr lang="en-US" b="1" smtClean="0">
                <a:solidFill>
                  <a:srgbClr val="C00000"/>
                </a:solidFill>
                <a:latin typeface="Arial" pitchFamily="34" charset="0"/>
                <a:cs typeface="Arial" pitchFamily="34" charset="0"/>
              </a:rPr>
              <a:t>′).</a:t>
            </a:r>
            <a:endParaRPr lang="en-US" b="1">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404541443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left)">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left)">
                                      <p:cBhvr>
                                        <p:cTn id="2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9037" y="5908156"/>
            <a:ext cx="1431375" cy="1113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379411" y="836860"/>
            <a:ext cx="8305801" cy="2383631"/>
            <a:chOff x="379411" y="836860"/>
            <a:chExt cx="8305801" cy="2383631"/>
          </a:xfrm>
        </p:grpSpPr>
        <p:sp>
          <p:nvSpPr>
            <p:cNvPr id="21" name="Rounded Rectangle 20"/>
            <p:cNvSpPr/>
            <p:nvPr/>
          </p:nvSpPr>
          <p:spPr>
            <a:xfrm>
              <a:off x="379411" y="836860"/>
              <a:ext cx="7772401" cy="2058739"/>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22" name="TextBox 21"/>
                <p:cNvSpPr txBox="1"/>
                <p:nvPr/>
              </p:nvSpPr>
              <p:spPr>
                <a:xfrm>
                  <a:off x="455612" y="1015902"/>
                  <a:ext cx="7329388" cy="1692771"/>
                </a:xfrm>
                <a:prstGeom prst="rect">
                  <a:avLst/>
                </a:prstGeom>
                <a:noFill/>
              </p:spPr>
              <p:txBody>
                <a:bodyPr wrap="square" rtlCol="0">
                  <a:spAutoFit/>
                </a:bodyPr>
                <a:lstStyle/>
                <a:p>
                  <a:pPr marL="342900" indent="-342900" algn="just">
                    <a:buFont typeface="Arial" pitchFamily="34" charset="0"/>
                    <a:buChar char="•"/>
                  </a:pPr>
                  <a:r>
                    <a:rPr lang="en-US" sz="2600" b="1" smtClean="0">
                      <a:latin typeface="Arial" pitchFamily="34" charset="0"/>
                      <a:cs typeface="Arial" pitchFamily="34" charset="0"/>
                    </a:rPr>
                    <a:t>Góc giữa hai </a:t>
                  </a:r>
                  <a:r>
                    <a:rPr lang="vi-VN" sz="2600" b="1" smtClean="0">
                      <a:latin typeface="Arial" pitchFamily="34" charset="0"/>
                      <a:cs typeface="Arial" pitchFamily="34" charset="0"/>
                    </a:rPr>
                    <a:t>đường thẳng</a:t>
                  </a:r>
                  <a:r>
                    <a:rPr lang="en-US" sz="2600" b="1" smtClean="0">
                      <a:latin typeface="Arial" pitchFamily="34" charset="0"/>
                      <a:cs typeface="Arial" pitchFamily="34" charset="0"/>
                    </a:rPr>
                    <a:t> m và n trong không gian, kí hiệu </a:t>
                  </a:r>
                  <a14:m>
                    <m:oMath xmlns:m="http://schemas.openxmlformats.org/officeDocument/2006/math">
                      <m:r>
                        <a:rPr lang="en-US" sz="2600" b="1" i="1" smtClean="0">
                          <a:solidFill>
                            <a:srgbClr val="C00000"/>
                          </a:solidFill>
                          <a:latin typeface="Cambria Math"/>
                          <a:cs typeface="Arial" pitchFamily="34" charset="0"/>
                        </a:rPr>
                        <m:t>(</m:t>
                      </m:r>
                      <m:r>
                        <a:rPr lang="en-US" sz="2600" b="1" i="1" smtClean="0">
                          <a:solidFill>
                            <a:srgbClr val="C00000"/>
                          </a:solidFill>
                          <a:latin typeface="Cambria Math"/>
                          <a:cs typeface="Arial" pitchFamily="34" charset="0"/>
                        </a:rPr>
                        <m:t>𝒎</m:t>
                      </m:r>
                      <m:r>
                        <a:rPr lang="en-US" sz="2600" b="1" i="1" smtClean="0">
                          <a:solidFill>
                            <a:srgbClr val="C00000"/>
                          </a:solidFill>
                          <a:latin typeface="Cambria Math"/>
                          <a:cs typeface="Arial" pitchFamily="34" charset="0"/>
                        </a:rPr>
                        <m:t>,</m:t>
                      </m:r>
                      <m:r>
                        <a:rPr lang="en-US" sz="2600" b="1" i="1" smtClean="0">
                          <a:solidFill>
                            <a:srgbClr val="C00000"/>
                          </a:solidFill>
                          <a:latin typeface="Cambria Math"/>
                          <a:cs typeface="Arial" pitchFamily="34" charset="0"/>
                        </a:rPr>
                        <m:t>𝒏</m:t>
                      </m:r>
                      <m:r>
                        <a:rPr lang="en-US" sz="2600" b="1" i="1" smtClean="0">
                          <a:solidFill>
                            <a:srgbClr val="C00000"/>
                          </a:solidFill>
                          <a:latin typeface="Cambria Math"/>
                          <a:cs typeface="Arial" pitchFamily="34" charset="0"/>
                        </a:rPr>
                        <m:t>)</m:t>
                      </m:r>
                    </m:oMath>
                  </a14:m>
                  <a:r>
                    <a:rPr lang="en-US" sz="2600" b="1" smtClean="0">
                      <a:solidFill>
                        <a:srgbClr val="C00000"/>
                      </a:solidFill>
                      <a:latin typeface="Arial" pitchFamily="34" charset="0"/>
                      <a:cs typeface="Arial" pitchFamily="34" charset="0"/>
                    </a:rPr>
                    <a:t> </a:t>
                  </a:r>
                  <a:r>
                    <a:rPr lang="en-US" sz="2600" b="1" smtClean="0">
                      <a:latin typeface="Arial" pitchFamily="34" charset="0"/>
                      <a:cs typeface="Arial" pitchFamily="34" charset="0"/>
                    </a:rPr>
                    <a:t>là góc giữa hai </a:t>
                  </a:r>
                  <a:r>
                    <a:rPr lang="vi-VN" sz="2600" b="1" smtClean="0">
                      <a:latin typeface="Arial" pitchFamily="34" charset="0"/>
                      <a:cs typeface="Arial" pitchFamily="34" charset="0"/>
                    </a:rPr>
                    <a:t>đường thẳng</a:t>
                  </a:r>
                  <a:r>
                    <a:rPr lang="en-US" sz="2600" b="1" smtClean="0">
                      <a:latin typeface="Arial" pitchFamily="34" charset="0"/>
                      <a:cs typeface="Arial" pitchFamily="34" charset="0"/>
                    </a:rPr>
                    <a:t> a và b cùng đi qua một điểm và tương ứng song song với m và n.</a:t>
                  </a:r>
                  <a:endParaRPr lang="vi-VN" sz="2600" b="1">
                    <a:latin typeface="Arial" pitchFamily="34" charset="0"/>
                    <a:cs typeface="Arial" pitchFamily="34"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455612" y="1015902"/>
                  <a:ext cx="7329388" cy="1692771"/>
                </a:xfrm>
                <a:prstGeom prst="rect">
                  <a:avLst/>
                </a:prstGeom>
                <a:blipFill rotWithShape="1">
                  <a:blip r:embed="rId4"/>
                  <a:stretch>
                    <a:fillRect l="-1331" t="-3249" r="-1498" b="-8303"/>
                  </a:stretch>
                </a:blipFill>
              </p:spPr>
              <p:txBody>
                <a:bodyPr/>
                <a:lstStyle/>
                <a:p>
                  <a:r>
                    <a:rPr lang="en-US">
                      <a:noFill/>
                    </a:rPr>
                    <a:t> </a:t>
                  </a:r>
                </a:p>
              </p:txBody>
            </p:sp>
          </mc:Fallback>
        </mc:AlternateContent>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460162" y="1905000"/>
              <a:ext cx="1225050" cy="1315491"/>
            </a:xfrm>
            <a:prstGeom prst="rect">
              <a:avLst/>
            </a:prstGeom>
          </p:spPr>
        </p:pic>
      </p:grpSp>
      <p:grpSp>
        <p:nvGrpSpPr>
          <p:cNvPr id="6" name="Group 5"/>
          <p:cNvGrpSpPr/>
          <p:nvPr/>
        </p:nvGrpSpPr>
        <p:grpSpPr>
          <a:xfrm>
            <a:off x="634190" y="3978920"/>
            <a:ext cx="10489422" cy="1750070"/>
            <a:chOff x="1015191" y="3507730"/>
            <a:chExt cx="10489422" cy="1750070"/>
          </a:xfrm>
        </p:grpSpPr>
        <p:grpSp>
          <p:nvGrpSpPr>
            <p:cNvPr id="3" name="Group 2"/>
            <p:cNvGrpSpPr/>
            <p:nvPr/>
          </p:nvGrpSpPr>
          <p:grpSpPr>
            <a:xfrm>
              <a:off x="1015191" y="3507730"/>
              <a:ext cx="10489422" cy="1750070"/>
              <a:chOff x="1015191" y="3507730"/>
              <a:chExt cx="10489422" cy="1750070"/>
            </a:xfrm>
          </p:grpSpPr>
          <p:sp>
            <p:nvSpPr>
              <p:cNvPr id="20" name="Rounded Rectangle 19"/>
              <p:cNvSpPr/>
              <p:nvPr/>
            </p:nvSpPr>
            <p:spPr>
              <a:xfrm>
                <a:off x="1015191" y="3507730"/>
                <a:ext cx="10489422" cy="1750070"/>
              </a:xfrm>
              <a:prstGeom prst="roundRect">
                <a:avLst>
                  <a:gd name="adj" fmla="val 3662"/>
                </a:avLst>
              </a:prstGeom>
              <a:solidFill>
                <a:schemeClr val="accent3">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16" name="TextBox 15"/>
                  <p:cNvSpPr txBox="1"/>
                  <p:nvPr/>
                </p:nvSpPr>
                <p:spPr>
                  <a:xfrm>
                    <a:off x="1015191" y="3507730"/>
                    <a:ext cx="10489422" cy="1200329"/>
                  </a:xfrm>
                  <a:prstGeom prst="rect">
                    <a:avLst/>
                  </a:prstGeom>
                  <a:noFill/>
                </p:spPr>
                <p:txBody>
                  <a:bodyPr wrap="square" rtlCol="0">
                    <a:spAutoFit/>
                  </a:bodyPr>
                  <a:lstStyle/>
                  <a:p>
                    <a:pPr marL="342900" indent="-342900">
                      <a:buFont typeface="Arial" pitchFamily="34" charset="0"/>
                      <a:buChar char="•"/>
                    </a:pPr>
                    <a:r>
                      <a:rPr lang="en-US" b="1" smtClean="0">
                        <a:latin typeface="Arial" pitchFamily="34" charset="0"/>
                        <a:cs typeface="Arial" pitchFamily="34" charset="0"/>
                      </a:rPr>
                      <a:t> Để xác định góc giữa hai </a:t>
                    </a:r>
                    <a:r>
                      <a:rPr lang="vi-VN" b="1" smtClean="0">
                        <a:latin typeface="Arial" pitchFamily="34" charset="0"/>
                        <a:cs typeface="Arial" pitchFamily="34" charset="0"/>
                      </a:rPr>
                      <a:t>đường thẳng</a:t>
                    </a:r>
                    <a:r>
                      <a:rPr lang="en-US" b="1" smtClean="0">
                        <a:latin typeface="Arial" pitchFamily="34" charset="0"/>
                        <a:cs typeface="Arial" pitchFamily="34" charset="0"/>
                      </a:rPr>
                      <a:t> chéo nhau a và b, ta có thể lấy một điểm O thuộc </a:t>
                    </a:r>
                    <a:r>
                      <a:rPr lang="vi-VN" b="1" smtClean="0">
                        <a:latin typeface="Arial" pitchFamily="34" charset="0"/>
                        <a:cs typeface="Arial" pitchFamily="34" charset="0"/>
                      </a:rPr>
                      <a:t>đường thẳng</a:t>
                    </a:r>
                    <a:r>
                      <a:rPr lang="en-US" b="1" smtClean="0">
                        <a:latin typeface="Arial" pitchFamily="34" charset="0"/>
                        <a:cs typeface="Arial" pitchFamily="34" charset="0"/>
                      </a:rPr>
                      <a:t> a và qua đó kẻ </a:t>
                    </a:r>
                    <a:r>
                      <a:rPr lang="vi-VN" b="1" smtClean="0">
                        <a:latin typeface="Arial" pitchFamily="34" charset="0"/>
                        <a:cs typeface="Arial" pitchFamily="34" charset="0"/>
                      </a:rPr>
                      <a:t>đường thẳng</a:t>
                    </a:r>
                    <a:r>
                      <a:rPr lang="en-US" b="1" smtClean="0">
                        <a:latin typeface="Arial" pitchFamily="34" charset="0"/>
                        <a:cs typeface="Arial" pitchFamily="34" charset="0"/>
                      </a:rPr>
                      <a:t> b’ song song với b. Khi đó </a:t>
                    </a:r>
                    <a14:m>
                      <m:oMath xmlns:m="http://schemas.openxmlformats.org/officeDocument/2006/math">
                        <m:d>
                          <m:dPr>
                            <m:ctrlPr>
                              <a:rPr lang="en-US" b="1" i="1" smtClean="0">
                                <a:latin typeface="Cambria Math"/>
                                <a:cs typeface="Arial" pitchFamily="34" charset="0"/>
                              </a:rPr>
                            </m:ctrlPr>
                          </m:dPr>
                          <m:e>
                            <m:r>
                              <a:rPr lang="en-US" b="1" i="1" smtClean="0">
                                <a:latin typeface="Cambria Math"/>
                                <a:cs typeface="Arial" pitchFamily="34" charset="0"/>
                              </a:rPr>
                              <m:t>𝒂</m:t>
                            </m:r>
                            <m:r>
                              <a:rPr lang="en-US" b="1" i="1" smtClean="0">
                                <a:latin typeface="Cambria Math"/>
                                <a:cs typeface="Arial" pitchFamily="34" charset="0"/>
                              </a:rPr>
                              <m:t>,</m:t>
                            </m:r>
                            <m:r>
                              <a:rPr lang="en-US" b="1" i="1" smtClean="0">
                                <a:latin typeface="Cambria Math"/>
                                <a:cs typeface="Arial" pitchFamily="34" charset="0"/>
                              </a:rPr>
                              <m:t>𝒃</m:t>
                            </m:r>
                          </m:e>
                        </m:d>
                        <m:r>
                          <a:rPr lang="en-US" b="1" i="1" smtClean="0">
                            <a:latin typeface="Cambria Math"/>
                            <a:cs typeface="Arial" pitchFamily="34" charset="0"/>
                          </a:rPr>
                          <m:t>=(</m:t>
                        </m:r>
                        <m:r>
                          <a:rPr lang="en-US" b="1" i="1" smtClean="0">
                            <a:latin typeface="Cambria Math"/>
                            <a:cs typeface="Arial" pitchFamily="34" charset="0"/>
                          </a:rPr>
                          <m:t>𝒂</m:t>
                        </m:r>
                        <m:r>
                          <a:rPr lang="en-US" b="1" i="1" smtClean="0">
                            <a:latin typeface="Cambria Math"/>
                            <a:cs typeface="Arial" pitchFamily="34" charset="0"/>
                          </a:rPr>
                          <m:t>,</m:t>
                        </m:r>
                        <m:sSup>
                          <m:sSupPr>
                            <m:ctrlPr>
                              <a:rPr lang="en-US" b="1" i="1" smtClean="0">
                                <a:latin typeface="Cambria Math"/>
                                <a:cs typeface="Arial" pitchFamily="34" charset="0"/>
                              </a:rPr>
                            </m:ctrlPr>
                          </m:sSupPr>
                          <m:e>
                            <m:r>
                              <a:rPr lang="en-US" b="1" i="1" smtClean="0">
                                <a:latin typeface="Cambria Math"/>
                                <a:cs typeface="Arial" pitchFamily="34" charset="0"/>
                              </a:rPr>
                              <m:t>𝒃</m:t>
                            </m:r>
                          </m:e>
                          <m:sup>
                            <m:r>
                              <a:rPr lang="en-US" b="1" i="1" smtClean="0">
                                <a:latin typeface="Cambria Math"/>
                                <a:cs typeface="Arial" pitchFamily="34" charset="0"/>
                              </a:rPr>
                              <m:t>′</m:t>
                            </m:r>
                          </m:sup>
                        </m:sSup>
                        <m:r>
                          <a:rPr lang="en-US" b="1" i="1" smtClean="0">
                            <a:latin typeface="Cambria Math"/>
                            <a:cs typeface="Arial" pitchFamily="34" charset="0"/>
                          </a:rPr>
                          <m:t>)</m:t>
                        </m:r>
                      </m:oMath>
                    </a14:m>
                    <a:endParaRPr lang="en-US" b="1">
                      <a:latin typeface="Arial" pitchFamily="34" charset="0"/>
                      <a:cs typeface="Arial" pitchFamily="34"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1015191" y="3507730"/>
                    <a:ext cx="10489422" cy="1200329"/>
                  </a:xfrm>
                  <a:prstGeom prst="rect">
                    <a:avLst/>
                  </a:prstGeom>
                  <a:blipFill rotWithShape="1">
                    <a:blip r:embed="rId6"/>
                    <a:stretch>
                      <a:fillRect l="-755" t="-3553" b="-11168"/>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8" name="TextBox 17"/>
                <p:cNvSpPr txBox="1"/>
                <p:nvPr/>
              </p:nvSpPr>
              <p:spPr>
                <a:xfrm>
                  <a:off x="1015191" y="4713061"/>
                  <a:ext cx="10459533" cy="470000"/>
                </a:xfrm>
                <a:prstGeom prst="rect">
                  <a:avLst/>
                </a:prstGeom>
                <a:noFill/>
              </p:spPr>
              <p:txBody>
                <a:bodyPr wrap="square" rtlCol="0">
                  <a:spAutoFit/>
                </a:bodyPr>
                <a:lstStyle/>
                <a:p>
                  <a:pPr marL="342900" indent="-342900">
                    <a:buFont typeface="Arial" pitchFamily="34" charset="0"/>
                    <a:buChar char="•"/>
                  </a:pPr>
                  <a:r>
                    <a:rPr lang="en-US" b="1" smtClean="0">
                      <a:latin typeface="Arial" pitchFamily="34" charset="0"/>
                      <a:cs typeface="Arial" pitchFamily="34" charset="0"/>
                    </a:rPr>
                    <a:t> Với hai </a:t>
                  </a:r>
                  <a:r>
                    <a:rPr lang="vi-VN" b="1" smtClean="0">
                      <a:latin typeface="Arial" pitchFamily="34" charset="0"/>
                      <a:cs typeface="Arial" pitchFamily="34" charset="0"/>
                    </a:rPr>
                    <a:t>đường thẳng</a:t>
                  </a:r>
                  <a:r>
                    <a:rPr lang="en-US" b="1" smtClean="0">
                      <a:latin typeface="Arial" pitchFamily="34" charset="0"/>
                      <a:cs typeface="Arial" pitchFamily="34" charset="0"/>
                    </a:rPr>
                    <a:t> a, b bất kì :  </a:t>
                  </a:r>
                  <a14:m>
                    <m:oMath xmlns:m="http://schemas.openxmlformats.org/officeDocument/2006/math">
                      <m:sSup>
                        <m:sSupPr>
                          <m:ctrlPr>
                            <a:rPr lang="en-US" b="1" i="1" smtClean="0">
                              <a:latin typeface="Cambria Math"/>
                              <a:cs typeface="Arial" pitchFamily="34" charset="0"/>
                            </a:rPr>
                          </m:ctrlPr>
                        </m:sSupPr>
                        <m:e>
                          <m:r>
                            <a:rPr lang="en-US" b="1" i="1" smtClean="0">
                              <a:latin typeface="Cambria Math"/>
                              <a:cs typeface="Arial" pitchFamily="34" charset="0"/>
                            </a:rPr>
                            <m:t>𝟎</m:t>
                          </m:r>
                        </m:e>
                        <m:sup>
                          <m:r>
                            <a:rPr lang="en-US" b="1" i="1" smtClean="0">
                              <a:latin typeface="Cambria Math"/>
                              <a:cs typeface="Arial" pitchFamily="34" charset="0"/>
                            </a:rPr>
                            <m:t>𝟎</m:t>
                          </m:r>
                        </m:sup>
                      </m:sSup>
                      <m:r>
                        <a:rPr lang="en-US" b="1" i="1">
                          <a:latin typeface="Cambria Math"/>
                          <a:ea typeface="Cambria Math"/>
                          <a:cs typeface="Arial" pitchFamily="34" charset="0"/>
                        </a:rPr>
                        <m:t>≤</m:t>
                      </m:r>
                      <m:r>
                        <a:rPr lang="en-US" b="1" i="1" smtClean="0">
                          <a:latin typeface="Cambria Math"/>
                          <a:cs typeface="Arial" pitchFamily="34" charset="0"/>
                        </a:rPr>
                        <m:t>(</m:t>
                      </m:r>
                      <m:r>
                        <a:rPr lang="en-US" b="1" i="1" smtClean="0">
                          <a:latin typeface="Cambria Math"/>
                          <a:cs typeface="Arial" pitchFamily="34" charset="0"/>
                        </a:rPr>
                        <m:t>𝒂</m:t>
                      </m:r>
                      <m:r>
                        <a:rPr lang="en-US" b="1" i="1" smtClean="0">
                          <a:latin typeface="Cambria Math"/>
                          <a:cs typeface="Arial" pitchFamily="34" charset="0"/>
                        </a:rPr>
                        <m:t>,</m:t>
                      </m:r>
                      <m:r>
                        <a:rPr lang="en-US" b="1" i="1" smtClean="0">
                          <a:latin typeface="Cambria Math"/>
                          <a:cs typeface="Arial" pitchFamily="34" charset="0"/>
                        </a:rPr>
                        <m:t>𝒃</m:t>
                      </m:r>
                      <m:r>
                        <a:rPr lang="en-US" b="1" i="1" smtClean="0">
                          <a:latin typeface="Cambria Math"/>
                          <a:cs typeface="Arial" pitchFamily="34" charset="0"/>
                        </a:rPr>
                        <m:t>)≤</m:t>
                      </m:r>
                      <m:sSup>
                        <m:sSupPr>
                          <m:ctrlPr>
                            <a:rPr lang="en-US" b="1" i="1" smtClean="0">
                              <a:latin typeface="Cambria Math"/>
                              <a:ea typeface="Cambria Math"/>
                              <a:cs typeface="Arial" pitchFamily="34" charset="0"/>
                            </a:rPr>
                          </m:ctrlPr>
                        </m:sSupPr>
                        <m:e>
                          <m:r>
                            <a:rPr lang="en-US" b="1" i="1" smtClean="0">
                              <a:latin typeface="Cambria Math"/>
                              <a:ea typeface="Cambria Math"/>
                              <a:cs typeface="Arial" pitchFamily="34" charset="0"/>
                            </a:rPr>
                            <m:t>𝟗𝟎</m:t>
                          </m:r>
                        </m:e>
                        <m:sup>
                          <m:r>
                            <a:rPr lang="en-US" b="1" i="1" smtClean="0">
                              <a:latin typeface="Cambria Math"/>
                              <a:ea typeface="Cambria Math"/>
                              <a:cs typeface="Arial" pitchFamily="34" charset="0"/>
                            </a:rPr>
                            <m:t>𝟎</m:t>
                          </m:r>
                        </m:sup>
                      </m:sSup>
                    </m:oMath>
                  </a14:m>
                  <a:endParaRPr lang="en-US" b="1">
                    <a:latin typeface="Arial" pitchFamily="34" charset="0"/>
                    <a:cs typeface="Arial" pitchFamily="34"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1015191" y="4713061"/>
                  <a:ext cx="10459533" cy="470000"/>
                </a:xfrm>
                <a:prstGeom prst="rect">
                  <a:avLst/>
                </a:prstGeom>
                <a:blipFill rotWithShape="1">
                  <a:blip r:embed="rId7"/>
                  <a:stretch>
                    <a:fillRect l="-758" t="-7692" b="-28205"/>
                  </a:stretch>
                </a:blipFill>
              </p:spPr>
              <p:txBody>
                <a:bodyPr/>
                <a:lstStyle/>
                <a:p>
                  <a:r>
                    <a:rPr lang="en-US">
                      <a:noFill/>
                    </a:rPr>
                    <a:t> </a:t>
                  </a:r>
                </a:p>
              </p:txBody>
            </p:sp>
          </mc:Fallback>
        </mc:AlternateContent>
      </p:grpSp>
      <p:sp>
        <p:nvSpPr>
          <p:cNvPr id="23" name="AutoShape 4"/>
          <p:cNvSpPr>
            <a:spLocks noChangeArrowheads="1"/>
          </p:cNvSpPr>
          <p:nvPr/>
        </p:nvSpPr>
        <p:spPr bwMode="gray">
          <a:xfrm>
            <a:off x="447214" y="95249"/>
            <a:ext cx="48089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1  . GÓC GIỮA HAI </a:t>
            </a:r>
            <a:r>
              <a:rPr lang="vi-VN" sz="1900" b="1" smtClean="0">
                <a:solidFill>
                  <a:schemeClr val="bg1"/>
                </a:solidFill>
                <a:latin typeface="Arial" pitchFamily="34" charset="0"/>
                <a:cs typeface="Arial" pitchFamily="34" charset="0"/>
              </a:rPr>
              <a:t>ĐƯỜNG THẲNG</a:t>
            </a:r>
            <a:r>
              <a:rPr lang="en-US" sz="1900" b="1" smtClean="0">
                <a:solidFill>
                  <a:schemeClr val="bg1"/>
                </a:solidFill>
                <a:latin typeface="Arial" pitchFamily="34" charset="0"/>
                <a:cs typeface="Arial" pitchFamily="34" charset="0"/>
              </a:rPr>
              <a:t> </a:t>
            </a:r>
            <a:endParaRPr lang="vi-VN" sz="1900" b="1">
              <a:solidFill>
                <a:schemeClr val="bg1"/>
              </a:solidFill>
              <a:latin typeface="Arial" pitchFamily="34" charset="0"/>
              <a:cs typeface="Arial" pitchFamily="34" charset="0"/>
            </a:endParaRPr>
          </a:p>
        </p:txBody>
      </p:sp>
      <p:pic>
        <p:nvPicPr>
          <p:cNvPr id="14" name="Picture 41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693149" y="383694"/>
            <a:ext cx="3243223" cy="2865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1065212" y="3352800"/>
            <a:ext cx="1143000" cy="4572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latin typeface="Arial" pitchFamily="34" charset="0"/>
                <a:cs typeface="Arial" pitchFamily="34" charset="0"/>
              </a:rPr>
              <a:t>Chú ý</a:t>
            </a:r>
            <a:endParaRPr lang="en-US" sz="2000" b="1">
              <a:latin typeface="Arial" pitchFamily="34" charset="0"/>
              <a:cs typeface="Arial" pitchFamily="34" charset="0"/>
            </a:endParaRPr>
          </a:p>
        </p:txBody>
      </p:sp>
    </p:spTree>
    <p:extLst>
      <p:ext uri="{BB962C8B-B14F-4D97-AF65-F5344CB8AC3E}">
        <p14:creationId xmlns:p14="http://schemas.microsoft.com/office/powerpoint/2010/main" val="299830444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0812" y="2410324"/>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 name="Group 17"/>
          <p:cNvGrpSpPr/>
          <p:nvPr/>
        </p:nvGrpSpPr>
        <p:grpSpPr>
          <a:xfrm>
            <a:off x="84137" y="28575"/>
            <a:ext cx="11849206" cy="2278239"/>
            <a:chOff x="84137" y="630257"/>
            <a:chExt cx="11849206" cy="2278239"/>
          </a:xfrm>
        </p:grpSpPr>
        <p:sp>
          <p:nvSpPr>
            <p:cNvPr id="15" name="Rectangle 14"/>
            <p:cNvSpPr/>
            <p:nvPr/>
          </p:nvSpPr>
          <p:spPr>
            <a:xfrm>
              <a:off x="150812" y="630257"/>
              <a:ext cx="11782531" cy="1329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14" name="Rounded Rectangle 13"/>
            <p:cNvSpPr/>
            <p:nvPr/>
          </p:nvSpPr>
          <p:spPr>
            <a:xfrm>
              <a:off x="1979613" y="754082"/>
              <a:ext cx="9953730" cy="2154414"/>
            </a:xfrm>
            <a:prstGeom prst="roundRect">
              <a:avLst>
                <a:gd name="adj" fmla="val 4169"/>
              </a:avLst>
            </a:prstGeom>
            <a:solidFill>
              <a:srgbClr val="ECEADC"/>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TextBox 15"/>
            <p:cNvSpPr txBox="1"/>
            <p:nvPr/>
          </p:nvSpPr>
          <p:spPr>
            <a:xfrm>
              <a:off x="2208212" y="754082"/>
              <a:ext cx="9725130" cy="2154414"/>
            </a:xfrm>
            <a:prstGeom prst="rect">
              <a:avLst/>
            </a:prstGeom>
            <a:noFill/>
          </p:spPr>
          <p:txBody>
            <a:bodyPr wrap="square" lIns="121899" tIns="60949" rIns="121899" bIns="60949" rtlCol="0">
              <a:spAutoFit/>
            </a:bodyPr>
            <a:lstStyle/>
            <a:p>
              <a:pPr algn="just"/>
              <a:r>
                <a:rPr lang="en-US" sz="2200" b="1" smtClean="0">
                  <a:latin typeface="Arial" pitchFamily="34" charset="0"/>
                  <a:cs typeface="Arial" pitchFamily="34" charset="0"/>
                </a:rPr>
                <a:t>Kim tự tháp Cheops là kim tự tháp lớn nhất trong các kim tự tháp ở Ai Cập, được xây dựng vào thế kỷ 26 trước Công nguyên và là một trong 7 kỳ quan của thế giới cổ đại. Kim tự tháp có dạng hình chóp với đáy là hình vuông có cạnh dài khoảng 230m, các cạnh bên bằng nhau và dài khoảng 219m . Tính (gần đúng ) góc tạo bởi cạnh bên SC và cạnh đáy AB của kim tự tháp (H 7.4)</a:t>
              </a:r>
            </a:p>
          </p:txBody>
        </p:sp>
        <p:pic>
          <p:nvPicPr>
            <p:cNvPr id="1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137" y="712708"/>
              <a:ext cx="1806542" cy="1569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2682" y="1123455"/>
              <a:ext cx="1369451" cy="69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 name="Group 2"/>
          <p:cNvGrpSpPr/>
          <p:nvPr/>
        </p:nvGrpSpPr>
        <p:grpSpPr>
          <a:xfrm>
            <a:off x="7616680" y="2457450"/>
            <a:ext cx="4268932" cy="2757904"/>
            <a:chOff x="7616680" y="2457450"/>
            <a:chExt cx="4268932" cy="2757904"/>
          </a:xfrm>
        </p:grpSpPr>
        <p:pic>
          <p:nvPicPr>
            <p:cNvPr id="4403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16680" y="2457450"/>
              <a:ext cx="4268932" cy="2329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9294812" y="4876800"/>
              <a:ext cx="1066800" cy="338554"/>
            </a:xfrm>
            <a:prstGeom prst="rect">
              <a:avLst/>
            </a:prstGeom>
            <a:noFill/>
          </p:spPr>
          <p:txBody>
            <a:bodyPr wrap="square" rtlCol="0">
              <a:spAutoFit/>
            </a:bodyPr>
            <a:lstStyle/>
            <a:p>
              <a:pPr algn="just"/>
              <a:r>
                <a:rPr lang="en-US" sz="1600" b="1" smtClean="0">
                  <a:solidFill>
                    <a:schemeClr val="accent6">
                      <a:lumMod val="75000"/>
                    </a:schemeClr>
                  </a:solidFill>
                  <a:latin typeface="Arial" pitchFamily="34" charset="0"/>
                  <a:cs typeface="Arial" pitchFamily="34" charset="0"/>
                </a:rPr>
                <a:t>Hình 7.4</a:t>
              </a:r>
              <a:endParaRPr lang="en-US" sz="1600" b="1">
                <a:solidFill>
                  <a:schemeClr val="accent6">
                    <a:lumMod val="75000"/>
                  </a:schemeClr>
                </a:solidFill>
                <a:latin typeface="Arial" pitchFamily="34" charset="0"/>
                <a:cs typeface="Arial" pitchFamily="34" charset="0"/>
              </a:endParaRPr>
            </a:p>
          </p:txBody>
        </p:sp>
      </p:grpSp>
      <p:sp>
        <p:nvSpPr>
          <p:cNvPr id="13" name="TextBox 12"/>
          <p:cNvSpPr txBox="1"/>
          <p:nvPr/>
        </p:nvSpPr>
        <p:spPr>
          <a:xfrm>
            <a:off x="302682" y="2855267"/>
            <a:ext cx="7087130" cy="830997"/>
          </a:xfrm>
          <a:prstGeom prst="rect">
            <a:avLst/>
          </a:prstGeom>
          <a:noFill/>
        </p:spPr>
        <p:txBody>
          <a:bodyPr wrap="square" rtlCol="0">
            <a:spAutoFit/>
          </a:bodyPr>
          <a:lstStyle/>
          <a:p>
            <a:pPr marL="342900" indent="-342900">
              <a:buFont typeface="Wingdings" pitchFamily="2" charset="2"/>
              <a:buChar char="v"/>
            </a:pPr>
            <a:r>
              <a:rPr lang="en-US" b="1">
                <a:latin typeface="Arial" pitchFamily="34" charset="0"/>
                <a:cs typeface="Arial" pitchFamily="34" charset="0"/>
              </a:rPr>
              <a:t>Vì AB // CD (ABCD là hình vuông) </a:t>
            </a:r>
            <a:r>
              <a:rPr lang="en-US" b="1" smtClean="0">
                <a:latin typeface="Arial" pitchFamily="34" charset="0"/>
                <a:cs typeface="Arial" pitchFamily="34" charset="0"/>
              </a:rPr>
              <a:t>nên</a:t>
            </a:r>
            <a:br>
              <a:rPr lang="en-US" b="1" smtClean="0">
                <a:latin typeface="Arial" pitchFamily="34" charset="0"/>
                <a:cs typeface="Arial" pitchFamily="34" charset="0"/>
              </a:rPr>
            </a:br>
            <a:r>
              <a:rPr lang="en-US" b="1" smtClean="0">
                <a:latin typeface="Arial" pitchFamily="34" charset="0"/>
                <a:cs typeface="Arial" pitchFamily="34" charset="0"/>
              </a:rPr>
              <a:t> </a:t>
            </a:r>
            <a:r>
              <a:rPr lang="en-US" b="1">
                <a:latin typeface="Arial" pitchFamily="34" charset="0"/>
                <a:cs typeface="Arial" pitchFamily="34" charset="0"/>
              </a:rPr>
              <a:t>(SC, AB) = (SC, CD</a:t>
            </a:r>
            <a:r>
              <a:rPr lang="en-US" b="1" smtClean="0">
                <a:latin typeface="Arial" pitchFamily="34" charset="0"/>
                <a:cs typeface="Arial" pitchFamily="34" charset="0"/>
              </a:rPr>
              <a:t>)</a:t>
            </a:r>
            <a:endParaRPr lang="en-US" b="1">
              <a:latin typeface="Arial" pitchFamily="34" charset="0"/>
              <a:cs typeface="Arial" pitchFamily="34" charset="0"/>
            </a:endParaRPr>
          </a:p>
        </p:txBody>
      </p:sp>
      <p:sp>
        <p:nvSpPr>
          <p:cNvPr id="17" name="TextBox 16"/>
          <p:cNvSpPr txBox="1"/>
          <p:nvPr/>
        </p:nvSpPr>
        <p:spPr>
          <a:xfrm>
            <a:off x="302682" y="3726961"/>
            <a:ext cx="3543565" cy="461665"/>
          </a:xfrm>
          <a:prstGeom prst="rect">
            <a:avLst/>
          </a:prstGeom>
          <a:noFill/>
        </p:spPr>
        <p:txBody>
          <a:bodyPr wrap="square" rtlCol="0">
            <a:spAutoFit/>
          </a:bodyPr>
          <a:lstStyle/>
          <a:p>
            <a:r>
              <a:rPr lang="pl-PL" b="1">
                <a:latin typeface="Arial" pitchFamily="34" charset="0"/>
                <a:cs typeface="Arial" pitchFamily="34" charset="0"/>
              </a:rPr>
              <a:t>Xét tam giác SCD </a:t>
            </a:r>
            <a:r>
              <a:rPr lang="pl-PL" b="1" smtClean="0">
                <a:latin typeface="Arial" pitchFamily="34" charset="0"/>
                <a:cs typeface="Arial" pitchFamily="34" charset="0"/>
              </a:rPr>
              <a:t>có</a:t>
            </a:r>
            <a:r>
              <a:rPr lang="en-US" b="1" smtClean="0">
                <a:latin typeface="Arial" pitchFamily="34" charset="0"/>
                <a:cs typeface="Arial" pitchFamily="34" charset="0"/>
              </a:rPr>
              <a:t> :</a:t>
            </a:r>
            <a:endParaRPr lang="en-US" b="1">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062667149"/>
              </p:ext>
            </p:extLst>
          </p:nvPr>
        </p:nvGraphicFramePr>
        <p:xfrm>
          <a:off x="390392" y="4249670"/>
          <a:ext cx="3506932" cy="815398"/>
        </p:xfrm>
        <a:graphic>
          <a:graphicData uri="http://schemas.openxmlformats.org/presentationml/2006/ole">
            <mc:AlternateContent xmlns:mc="http://schemas.openxmlformats.org/markup-compatibility/2006">
              <mc:Choice xmlns:v="urn:schemas-microsoft-com:vml" Requires="v">
                <p:oleObj spid="_x0000_s36935" name="Equation" r:id="rId8" imgW="1803240" imgH="419040" progId="Equation.DSMT4">
                  <p:embed/>
                </p:oleObj>
              </mc:Choice>
              <mc:Fallback>
                <p:oleObj name="Equation" r:id="rId8" imgW="1803240" imgH="419040" progId="Equation.DSMT4">
                  <p:embed/>
                  <p:pic>
                    <p:nvPicPr>
                      <p:cNvPr id="0" name="Object 23"/>
                      <p:cNvPicPr>
                        <a:picLocks noChangeAspect="1" noChangeArrowheads="1"/>
                      </p:cNvPicPr>
                      <p:nvPr/>
                    </p:nvPicPr>
                    <p:blipFill>
                      <a:blip r:embed="rId9"/>
                      <a:srcRect/>
                      <a:stretch>
                        <a:fillRect/>
                      </a:stretch>
                    </p:blipFill>
                    <p:spPr bwMode="auto">
                      <a:xfrm>
                        <a:off x="390392" y="4249670"/>
                        <a:ext cx="3506932" cy="815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4239114004"/>
              </p:ext>
            </p:extLst>
          </p:nvPr>
        </p:nvGraphicFramePr>
        <p:xfrm>
          <a:off x="3803650" y="4230620"/>
          <a:ext cx="3433762" cy="815975"/>
        </p:xfrm>
        <a:graphic>
          <a:graphicData uri="http://schemas.openxmlformats.org/presentationml/2006/ole">
            <mc:AlternateContent xmlns:mc="http://schemas.openxmlformats.org/markup-compatibility/2006">
              <mc:Choice xmlns:v="urn:schemas-microsoft-com:vml" Requires="v">
                <p:oleObj spid="_x0000_s36936" name="Equation" r:id="rId10" imgW="1765080" imgH="419040" progId="Equation.DSMT4">
                  <p:embed/>
                </p:oleObj>
              </mc:Choice>
              <mc:Fallback>
                <p:oleObj name="Equation" r:id="rId10" imgW="1765080" imgH="419040" progId="Equation.DSMT4">
                  <p:embed/>
                  <p:pic>
                    <p:nvPicPr>
                      <p:cNvPr id="0" name=""/>
                      <p:cNvPicPr>
                        <a:picLocks noChangeAspect="1" noChangeArrowheads="1"/>
                      </p:cNvPicPr>
                      <p:nvPr/>
                    </p:nvPicPr>
                    <p:blipFill>
                      <a:blip r:embed="rId11"/>
                      <a:srcRect/>
                      <a:stretch>
                        <a:fillRect/>
                      </a:stretch>
                    </p:blipFill>
                    <p:spPr bwMode="auto">
                      <a:xfrm>
                        <a:off x="3803650" y="4230620"/>
                        <a:ext cx="3433762"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2703736208"/>
              </p:ext>
            </p:extLst>
          </p:nvPr>
        </p:nvGraphicFramePr>
        <p:xfrm>
          <a:off x="1052275" y="5120403"/>
          <a:ext cx="2310288" cy="543083"/>
        </p:xfrm>
        <a:graphic>
          <a:graphicData uri="http://schemas.openxmlformats.org/presentationml/2006/ole">
            <mc:AlternateContent xmlns:mc="http://schemas.openxmlformats.org/markup-compatibility/2006">
              <mc:Choice xmlns:v="urn:schemas-microsoft-com:vml" Requires="v">
                <p:oleObj spid="_x0000_s36937" name="Equation" r:id="rId12" imgW="1079280" imgH="253800" progId="Equation.DSMT4">
                  <p:embed/>
                </p:oleObj>
              </mc:Choice>
              <mc:Fallback>
                <p:oleObj name="Equation" r:id="rId12" imgW="1079280" imgH="253800" progId="Equation.DSMT4">
                  <p:embed/>
                  <p:pic>
                    <p:nvPicPr>
                      <p:cNvPr id="0" name=""/>
                      <p:cNvPicPr>
                        <a:picLocks noChangeAspect="1" noChangeArrowheads="1"/>
                      </p:cNvPicPr>
                      <p:nvPr/>
                    </p:nvPicPr>
                    <p:blipFill>
                      <a:blip r:embed="rId13"/>
                      <a:srcRect/>
                      <a:stretch>
                        <a:fillRect/>
                      </a:stretch>
                    </p:blipFill>
                    <p:spPr bwMode="auto">
                      <a:xfrm>
                        <a:off x="1052275" y="5120403"/>
                        <a:ext cx="2310288" cy="543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 name="TextBox 23"/>
          <p:cNvSpPr txBox="1"/>
          <p:nvPr/>
        </p:nvSpPr>
        <p:spPr>
          <a:xfrm>
            <a:off x="387084" y="5710535"/>
            <a:ext cx="11650928" cy="461665"/>
          </a:xfrm>
          <a:prstGeom prst="rect">
            <a:avLst/>
          </a:prstGeom>
          <a:noFill/>
        </p:spPr>
        <p:txBody>
          <a:bodyPr wrap="square" rtlCol="0">
            <a:spAutoFit/>
          </a:bodyPr>
          <a:lstStyle/>
          <a:p>
            <a:r>
              <a:rPr lang="vi-VN" b="1">
                <a:latin typeface="Arial" pitchFamily="34" charset="0"/>
                <a:cs typeface="Arial" pitchFamily="34" charset="0"/>
              </a:rPr>
              <a:t>Vậy góc tạo bởi cạnh bên SC và cạnh đáy AB của kim tự tháp </a:t>
            </a:r>
            <a:r>
              <a:rPr lang="vi-VN" b="1" smtClean="0">
                <a:latin typeface="Arial" pitchFamily="34" charset="0"/>
                <a:cs typeface="Arial" pitchFamily="34" charset="0"/>
              </a:rPr>
              <a:t>khoảng</a:t>
            </a:r>
            <a:r>
              <a:rPr lang="en-US" b="1" smtClean="0">
                <a:latin typeface="Arial" pitchFamily="34" charset="0"/>
                <a:cs typeface="Arial" pitchFamily="34" charset="0"/>
              </a:rPr>
              <a:t> </a:t>
            </a:r>
            <a:r>
              <a:rPr lang="en-US" b="1" smtClean="0">
                <a:solidFill>
                  <a:srgbClr val="C00000"/>
                </a:solidFill>
                <a:latin typeface="Arial" pitchFamily="34" charset="0"/>
                <a:cs typeface="Arial" pitchFamily="34" charset="0"/>
              </a:rPr>
              <a:t>58,32</a:t>
            </a:r>
            <a:r>
              <a:rPr lang="en-US" b="1" baseline="30000" smtClean="0">
                <a:solidFill>
                  <a:srgbClr val="C00000"/>
                </a:solidFill>
                <a:latin typeface="Arial" pitchFamily="34" charset="0"/>
                <a:cs typeface="Arial" pitchFamily="34" charset="0"/>
              </a:rPr>
              <a:t>0</a:t>
            </a:r>
            <a:endParaRPr lang="vi-VN" b="1">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24498808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left)">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left)">
                                      <p:cBhvr>
                                        <p:cTn id="4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0012" y="2243887"/>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303212" y="742950"/>
            <a:ext cx="11455965" cy="1380448"/>
            <a:chOff x="303212" y="762000"/>
            <a:chExt cx="11455965" cy="1380448"/>
          </a:xfrm>
        </p:grpSpPr>
        <p:sp>
          <p:nvSpPr>
            <p:cNvPr id="20" name="Rounded Rectangle 19"/>
            <p:cNvSpPr/>
            <p:nvPr/>
          </p:nvSpPr>
          <p:spPr>
            <a:xfrm>
              <a:off x="1714587" y="762000"/>
              <a:ext cx="10044590" cy="1380448"/>
            </a:xfrm>
            <a:prstGeom prst="roundRect">
              <a:avLst>
                <a:gd name="adj" fmla="val 9218"/>
              </a:avLst>
            </a:prstGeom>
            <a:solidFill>
              <a:schemeClr val="accent4">
                <a:lumMod val="40000"/>
                <a:lumOff val="6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2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3212" y="771525"/>
              <a:ext cx="1360526" cy="1319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tangle 22"/>
            <p:cNvSpPr/>
            <p:nvPr/>
          </p:nvSpPr>
          <p:spPr>
            <a:xfrm>
              <a:off x="777470" y="1205555"/>
              <a:ext cx="488211" cy="707886"/>
            </a:xfrm>
            <a:prstGeom prst="rect">
              <a:avLst/>
            </a:prstGeom>
          </p:spPr>
          <p:txBody>
            <a:bodyPr wrap="none">
              <a:spAutoFit/>
            </a:bodyPr>
            <a:lstStyle/>
            <a:p>
              <a:pPr algn="ctr"/>
              <a:r>
                <a:rPr lang="en-US" sz="4000" b="1" spc="67" smtClean="0">
                  <a:ln w="11430"/>
                  <a:effectLst>
                    <a:outerShdw blurRad="76200" dist="50800" dir="5400000" algn="tl" rotWithShape="0">
                      <a:srgbClr val="000000">
                        <a:alpha val="65000"/>
                      </a:srgbClr>
                    </a:outerShdw>
                  </a:effectLst>
                  <a:latin typeface=".VnCentury SchoolbookH" pitchFamily="34" charset="0"/>
                </a:rPr>
                <a:t>1</a:t>
              </a:r>
              <a:endParaRPr lang="en-US" sz="4400" b="1" spc="67">
                <a:ln w="11430"/>
                <a:effectLst>
                  <a:outerShdw blurRad="76200" dist="50800" dir="5400000" algn="tl" rotWithShape="0">
                    <a:srgbClr val="000000">
                      <a:alpha val="65000"/>
                    </a:srgbClr>
                  </a:outerShdw>
                </a:effectLst>
                <a:latin typeface=".VnCentury SchoolbookH" pitchFamily="34" charset="0"/>
              </a:endParaRPr>
            </a:p>
          </p:txBody>
        </p:sp>
        <p:sp>
          <p:nvSpPr>
            <p:cNvPr id="13" name="TextBox 12"/>
            <p:cNvSpPr txBox="1"/>
            <p:nvPr/>
          </p:nvSpPr>
          <p:spPr>
            <a:xfrm>
              <a:off x="2055812" y="996337"/>
              <a:ext cx="9601200" cy="923307"/>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Cho hình hộp ABCD.A’B’C’D’ có các mặt là các hình vuông. Tính các góc (AA’,CD) , (A’C’,BD), (AC,DC’)</a:t>
              </a:r>
              <a:endParaRPr lang="vi-VN" sz="2600" b="1">
                <a:latin typeface="Arial" pitchFamily="34" charset="0"/>
                <a:cs typeface="Arial" pitchFamily="34" charset="0"/>
              </a:endParaRPr>
            </a:p>
          </p:txBody>
        </p:sp>
      </p:grpSp>
      <p:graphicFrame>
        <p:nvGraphicFramePr>
          <p:cNvPr id="19" name="Object 18"/>
          <p:cNvGraphicFramePr>
            <a:graphicFrameLocks noChangeAspect="1"/>
          </p:cNvGraphicFramePr>
          <p:nvPr>
            <p:extLst>
              <p:ext uri="{D42A27DB-BD31-4B8C-83A1-F6EECF244321}">
                <p14:modId xmlns:p14="http://schemas.microsoft.com/office/powerpoint/2010/main" val="335533313"/>
              </p:ext>
            </p:extLst>
          </p:nvPr>
        </p:nvGraphicFramePr>
        <p:xfrm>
          <a:off x="2398712" y="2667000"/>
          <a:ext cx="5543550" cy="515937"/>
        </p:xfrm>
        <a:graphic>
          <a:graphicData uri="http://schemas.openxmlformats.org/presentationml/2006/ole">
            <mc:AlternateContent xmlns:mc="http://schemas.openxmlformats.org/markup-compatibility/2006">
              <mc:Choice xmlns:v="urn:schemas-microsoft-com:vml" Requires="v">
                <p:oleObj spid="_x0000_s35093" name="Equation" r:id="rId6" imgW="2590560" imgH="241200" progId="Equation.DSMT4">
                  <p:embed/>
                </p:oleObj>
              </mc:Choice>
              <mc:Fallback>
                <p:oleObj name="Equation" r:id="rId6" imgW="2590560" imgH="241200" progId="Equation.DSMT4">
                  <p:embed/>
                  <p:pic>
                    <p:nvPicPr>
                      <p:cNvPr id="0" name=""/>
                      <p:cNvPicPr/>
                      <p:nvPr/>
                    </p:nvPicPr>
                    <p:blipFill>
                      <a:blip r:embed="rId7"/>
                      <a:stretch>
                        <a:fillRect/>
                      </a:stretch>
                    </p:blipFill>
                    <p:spPr>
                      <a:xfrm>
                        <a:off x="2398712" y="2667000"/>
                        <a:ext cx="5543550" cy="515937"/>
                      </a:xfrm>
                      <a:prstGeom prst="rect">
                        <a:avLst/>
                      </a:prstGeom>
                    </p:spPr>
                  </p:pic>
                </p:oleObj>
              </mc:Fallback>
            </mc:AlternateContent>
          </a:graphicData>
        </a:graphic>
      </p:graphicFrame>
      <p:sp>
        <p:nvSpPr>
          <p:cNvPr id="14" name="AutoShape 4"/>
          <p:cNvSpPr>
            <a:spLocks noChangeArrowheads="1"/>
          </p:cNvSpPr>
          <p:nvPr/>
        </p:nvSpPr>
        <p:spPr bwMode="gray">
          <a:xfrm>
            <a:off x="447214" y="95249"/>
            <a:ext cx="48089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1  . GÓC GIỮA HAI </a:t>
            </a:r>
            <a:r>
              <a:rPr lang="vi-VN" sz="1900" b="1" smtClean="0">
                <a:solidFill>
                  <a:schemeClr val="bg1"/>
                </a:solidFill>
                <a:latin typeface="Arial" pitchFamily="34" charset="0"/>
                <a:cs typeface="Arial" pitchFamily="34" charset="0"/>
              </a:rPr>
              <a:t>ĐƯỜNG THẲNG</a:t>
            </a:r>
            <a:r>
              <a:rPr lang="en-US" sz="1900" b="1" smtClean="0">
                <a:solidFill>
                  <a:schemeClr val="bg1"/>
                </a:solidFill>
                <a:latin typeface="Arial" pitchFamily="34" charset="0"/>
                <a:cs typeface="Arial" pitchFamily="34" charset="0"/>
              </a:rPr>
              <a:t> </a:t>
            </a:r>
            <a:endParaRPr lang="vi-VN" sz="1900" b="1">
              <a:solidFill>
                <a:schemeClr val="bg1"/>
              </a:solidFill>
              <a:latin typeface="Arial" pitchFamily="34" charset="0"/>
              <a:cs typeface="Arial" pitchFamily="34" charset="0"/>
            </a:endParaRPr>
          </a:p>
        </p:txBody>
      </p:sp>
      <p:sp>
        <p:nvSpPr>
          <p:cNvPr id="18" name="TextBox 17"/>
          <p:cNvSpPr txBox="1"/>
          <p:nvPr/>
        </p:nvSpPr>
        <p:spPr>
          <a:xfrm>
            <a:off x="836612" y="2721272"/>
            <a:ext cx="1752600" cy="461665"/>
          </a:xfrm>
          <a:prstGeom prst="rect">
            <a:avLst/>
          </a:prstGeom>
          <a:noFill/>
        </p:spPr>
        <p:txBody>
          <a:bodyPr wrap="square" rtlCol="0">
            <a:spAutoFit/>
          </a:bodyPr>
          <a:lstStyle/>
          <a:p>
            <a:pPr marL="342900" indent="-342900" algn="just">
              <a:buFont typeface="Wingdings" pitchFamily="2" charset="2"/>
              <a:buChar char="v"/>
            </a:pPr>
            <a:r>
              <a:rPr lang="en-US" b="1" smtClean="0">
                <a:latin typeface="Arial" pitchFamily="34" charset="0"/>
                <a:cs typeface="Arial" pitchFamily="34" charset="0"/>
              </a:rPr>
              <a:t>Ta có : </a:t>
            </a:r>
            <a:endParaRPr lang="en-US" b="1">
              <a:latin typeface="Arial" pitchFamily="34" charset="0"/>
              <a:cs typeface="Arial" pitchFamily="34" charset="0"/>
            </a:endParaRPr>
          </a:p>
        </p:txBody>
      </p:sp>
      <p:sp>
        <p:nvSpPr>
          <p:cNvPr id="22" name="TextBox 21"/>
          <p:cNvSpPr txBox="1"/>
          <p:nvPr/>
        </p:nvSpPr>
        <p:spPr>
          <a:xfrm>
            <a:off x="1141412" y="3206016"/>
            <a:ext cx="7048500" cy="830997"/>
          </a:xfrm>
          <a:prstGeom prst="rect">
            <a:avLst/>
          </a:prstGeom>
          <a:noFill/>
        </p:spPr>
        <p:txBody>
          <a:bodyPr wrap="square" rtlCol="0">
            <a:spAutoFit/>
          </a:bodyPr>
          <a:lstStyle/>
          <a:p>
            <a:pPr algn="just"/>
            <a:r>
              <a:rPr lang="en-US" b="1" smtClean="0">
                <a:latin typeface="Arial" pitchFamily="34" charset="0"/>
                <a:cs typeface="Arial" pitchFamily="34" charset="0"/>
              </a:rPr>
              <a:t>Tứ giác ACC’A’ có các cặp cạnh đối nhau nên nó là hình bình hành. Do đó :</a:t>
            </a:r>
            <a:endParaRPr lang="en-US" b="1">
              <a:latin typeface="Arial" pitchFamily="34" charset="0"/>
              <a:cs typeface="Arial" pitchFamily="34" charset="0"/>
            </a:endParaRPr>
          </a:p>
        </p:txBody>
      </p:sp>
      <p:graphicFrame>
        <p:nvGraphicFramePr>
          <p:cNvPr id="24" name="Object 23"/>
          <p:cNvGraphicFramePr>
            <a:graphicFrameLocks noChangeAspect="1"/>
          </p:cNvGraphicFramePr>
          <p:nvPr>
            <p:extLst>
              <p:ext uri="{D42A27DB-BD31-4B8C-83A1-F6EECF244321}">
                <p14:modId xmlns:p14="http://schemas.microsoft.com/office/powerpoint/2010/main" val="3309832105"/>
              </p:ext>
            </p:extLst>
          </p:nvPr>
        </p:nvGraphicFramePr>
        <p:xfrm>
          <a:off x="1701800" y="3968016"/>
          <a:ext cx="5868988" cy="515938"/>
        </p:xfrm>
        <a:graphic>
          <a:graphicData uri="http://schemas.openxmlformats.org/presentationml/2006/ole">
            <mc:AlternateContent xmlns:mc="http://schemas.openxmlformats.org/markup-compatibility/2006">
              <mc:Choice xmlns:v="urn:schemas-microsoft-com:vml" Requires="v">
                <p:oleObj spid="_x0000_s35094" name="Equation" r:id="rId8" imgW="2743200" imgH="241200" progId="Equation.DSMT4">
                  <p:embed/>
                </p:oleObj>
              </mc:Choice>
              <mc:Fallback>
                <p:oleObj name="Equation" r:id="rId8" imgW="2743200" imgH="241200" progId="Equation.DSMT4">
                  <p:embed/>
                  <p:pic>
                    <p:nvPicPr>
                      <p:cNvPr id="0" name=""/>
                      <p:cNvPicPr/>
                      <p:nvPr/>
                    </p:nvPicPr>
                    <p:blipFill>
                      <a:blip r:embed="rId9"/>
                      <a:stretch>
                        <a:fillRect/>
                      </a:stretch>
                    </p:blipFill>
                    <p:spPr>
                      <a:xfrm>
                        <a:off x="1701800" y="3968016"/>
                        <a:ext cx="5868988" cy="515938"/>
                      </a:xfrm>
                      <a:prstGeom prst="rect">
                        <a:avLst/>
                      </a:prstGeom>
                    </p:spPr>
                  </p:pic>
                </p:oleObj>
              </mc:Fallback>
            </mc:AlternateContent>
          </a:graphicData>
        </a:graphic>
      </p:graphicFrame>
      <p:sp>
        <p:nvSpPr>
          <p:cNvPr id="25" name="TextBox 24"/>
          <p:cNvSpPr txBox="1"/>
          <p:nvPr/>
        </p:nvSpPr>
        <p:spPr>
          <a:xfrm>
            <a:off x="1141412" y="4453791"/>
            <a:ext cx="1943100" cy="461665"/>
          </a:xfrm>
          <a:prstGeom prst="rect">
            <a:avLst/>
          </a:prstGeom>
          <a:noFill/>
        </p:spPr>
        <p:txBody>
          <a:bodyPr wrap="square" rtlCol="0">
            <a:spAutoFit/>
          </a:bodyPr>
          <a:lstStyle/>
          <a:p>
            <a:pPr algn="just"/>
            <a:r>
              <a:rPr lang="en-US" b="1" smtClean="0">
                <a:latin typeface="Arial" pitchFamily="34" charset="0"/>
                <a:cs typeface="Arial" pitchFamily="34" charset="0"/>
              </a:rPr>
              <a:t>Tương tự : </a:t>
            </a:r>
            <a:endParaRPr lang="en-US" b="1">
              <a:latin typeface="Arial" pitchFamily="34" charset="0"/>
              <a:cs typeface="Arial" pitchFamily="34" charset="0"/>
            </a:endParaRPr>
          </a:p>
        </p:txBody>
      </p:sp>
      <p:graphicFrame>
        <p:nvGraphicFramePr>
          <p:cNvPr id="26" name="Object 25"/>
          <p:cNvGraphicFramePr>
            <a:graphicFrameLocks noChangeAspect="1"/>
          </p:cNvGraphicFramePr>
          <p:nvPr>
            <p:extLst>
              <p:ext uri="{D42A27DB-BD31-4B8C-83A1-F6EECF244321}">
                <p14:modId xmlns:p14="http://schemas.microsoft.com/office/powerpoint/2010/main" val="3577149328"/>
              </p:ext>
            </p:extLst>
          </p:nvPr>
        </p:nvGraphicFramePr>
        <p:xfrm>
          <a:off x="2932112" y="4480481"/>
          <a:ext cx="4972050" cy="434975"/>
        </p:xfrm>
        <a:graphic>
          <a:graphicData uri="http://schemas.openxmlformats.org/presentationml/2006/ole">
            <mc:AlternateContent xmlns:mc="http://schemas.openxmlformats.org/markup-compatibility/2006">
              <mc:Choice xmlns:v="urn:schemas-microsoft-com:vml" Requires="v">
                <p:oleObj spid="_x0000_s35095" name="Equation" r:id="rId10" imgW="2323800" imgH="203040" progId="Equation.DSMT4">
                  <p:embed/>
                </p:oleObj>
              </mc:Choice>
              <mc:Fallback>
                <p:oleObj name="Equation" r:id="rId10" imgW="2323800" imgH="203040" progId="Equation.DSMT4">
                  <p:embed/>
                  <p:pic>
                    <p:nvPicPr>
                      <p:cNvPr id="0" name=""/>
                      <p:cNvPicPr/>
                      <p:nvPr/>
                    </p:nvPicPr>
                    <p:blipFill>
                      <a:blip r:embed="rId11"/>
                      <a:stretch>
                        <a:fillRect/>
                      </a:stretch>
                    </p:blipFill>
                    <p:spPr>
                      <a:xfrm>
                        <a:off x="2932112" y="4480481"/>
                        <a:ext cx="4972050" cy="434975"/>
                      </a:xfrm>
                      <a:prstGeom prst="rect">
                        <a:avLst/>
                      </a:prstGeom>
                    </p:spPr>
                  </p:pic>
                </p:oleObj>
              </mc:Fallback>
            </mc:AlternateContent>
          </a:graphicData>
        </a:graphic>
      </p:graphicFrame>
      <p:sp>
        <p:nvSpPr>
          <p:cNvPr id="27" name="TextBox 26"/>
          <p:cNvSpPr txBox="1"/>
          <p:nvPr/>
        </p:nvSpPr>
        <p:spPr>
          <a:xfrm>
            <a:off x="1131742" y="4958616"/>
            <a:ext cx="6981970" cy="830997"/>
          </a:xfrm>
          <a:prstGeom prst="rect">
            <a:avLst/>
          </a:prstGeom>
          <a:noFill/>
        </p:spPr>
        <p:txBody>
          <a:bodyPr wrap="square" rtlCol="0">
            <a:spAutoFit/>
          </a:bodyPr>
          <a:lstStyle/>
          <a:p>
            <a:pPr algn="just"/>
            <a:r>
              <a:rPr lang="en-US" b="1" smtClean="0">
                <a:latin typeface="Arial" pitchFamily="34" charset="0"/>
                <a:cs typeface="Arial" pitchFamily="34" charset="0"/>
              </a:rPr>
              <a:t>Tam giác AB’C có 3 cạnh bằng nhau nên nó là tam giác đều </a:t>
            </a:r>
            <a:endParaRPr lang="en-US" b="1">
              <a:latin typeface="Arial" pitchFamily="34" charset="0"/>
              <a:cs typeface="Arial" pitchFamily="34" charset="0"/>
            </a:endParaRPr>
          </a:p>
        </p:txBody>
      </p:sp>
      <p:graphicFrame>
        <p:nvGraphicFramePr>
          <p:cNvPr id="28" name="Object 27"/>
          <p:cNvGraphicFramePr>
            <a:graphicFrameLocks noChangeAspect="1"/>
          </p:cNvGraphicFramePr>
          <p:nvPr>
            <p:extLst>
              <p:ext uri="{D42A27DB-BD31-4B8C-83A1-F6EECF244321}">
                <p14:modId xmlns:p14="http://schemas.microsoft.com/office/powerpoint/2010/main" val="1909877432"/>
              </p:ext>
            </p:extLst>
          </p:nvPr>
        </p:nvGraphicFramePr>
        <p:xfrm>
          <a:off x="2247899" y="5808663"/>
          <a:ext cx="4265613" cy="515937"/>
        </p:xfrm>
        <a:graphic>
          <a:graphicData uri="http://schemas.openxmlformats.org/presentationml/2006/ole">
            <mc:AlternateContent xmlns:mc="http://schemas.openxmlformats.org/markup-compatibility/2006">
              <mc:Choice xmlns:v="urn:schemas-microsoft-com:vml" Requires="v">
                <p:oleObj spid="_x0000_s35096" name="Equation" r:id="rId12" imgW="1993680" imgH="241200" progId="Equation.DSMT4">
                  <p:embed/>
                </p:oleObj>
              </mc:Choice>
              <mc:Fallback>
                <p:oleObj name="Equation" r:id="rId12" imgW="1993680" imgH="241200" progId="Equation.DSMT4">
                  <p:embed/>
                  <p:pic>
                    <p:nvPicPr>
                      <p:cNvPr id="0" name=""/>
                      <p:cNvPicPr/>
                      <p:nvPr/>
                    </p:nvPicPr>
                    <p:blipFill>
                      <a:blip r:embed="rId13"/>
                      <a:stretch>
                        <a:fillRect/>
                      </a:stretch>
                    </p:blipFill>
                    <p:spPr>
                      <a:xfrm>
                        <a:off x="2247899" y="5808663"/>
                        <a:ext cx="4265613" cy="515937"/>
                      </a:xfrm>
                      <a:prstGeom prst="rect">
                        <a:avLst/>
                      </a:prstGeom>
                    </p:spPr>
                  </p:pic>
                </p:oleObj>
              </mc:Fallback>
            </mc:AlternateContent>
          </a:graphicData>
        </a:graphic>
      </p:graphicFrame>
      <p:grpSp>
        <p:nvGrpSpPr>
          <p:cNvPr id="2" name="Group 1"/>
          <p:cNvGrpSpPr/>
          <p:nvPr/>
        </p:nvGrpSpPr>
        <p:grpSpPr>
          <a:xfrm>
            <a:off x="8416924" y="2352675"/>
            <a:ext cx="3486150" cy="3045827"/>
            <a:chOff x="8416924" y="2352675"/>
            <a:chExt cx="3486150" cy="3045827"/>
          </a:xfrm>
        </p:grpSpPr>
        <p:pic>
          <p:nvPicPr>
            <p:cNvPr id="34950" name="Picture 134"/>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416924" y="2352675"/>
              <a:ext cx="3486150" cy="287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9329736" y="5059948"/>
              <a:ext cx="1066800" cy="338554"/>
            </a:xfrm>
            <a:prstGeom prst="rect">
              <a:avLst/>
            </a:prstGeom>
            <a:noFill/>
          </p:spPr>
          <p:txBody>
            <a:bodyPr wrap="square" rtlCol="0">
              <a:spAutoFit/>
            </a:bodyPr>
            <a:lstStyle/>
            <a:p>
              <a:pPr algn="just"/>
              <a:r>
                <a:rPr lang="en-US" sz="1600" b="1" smtClean="0">
                  <a:solidFill>
                    <a:schemeClr val="accent6">
                      <a:lumMod val="75000"/>
                    </a:schemeClr>
                  </a:solidFill>
                  <a:latin typeface="Arial" pitchFamily="34" charset="0"/>
                  <a:cs typeface="Arial" pitchFamily="34" charset="0"/>
                </a:rPr>
                <a:t>Hình 7.3</a:t>
              </a:r>
              <a:endParaRPr lang="en-US" sz="1600" b="1">
                <a:solidFill>
                  <a:schemeClr val="accent6">
                    <a:lumMod val="75000"/>
                  </a:schemeClr>
                </a:solidFill>
                <a:latin typeface="Arial" pitchFamily="34" charset="0"/>
                <a:cs typeface="Arial" pitchFamily="34" charset="0"/>
              </a:endParaRPr>
            </a:p>
          </p:txBody>
        </p:sp>
      </p:grpSp>
    </p:spTree>
    <p:extLst>
      <p:ext uri="{BB962C8B-B14F-4D97-AF65-F5344CB8AC3E}">
        <p14:creationId xmlns:p14="http://schemas.microsoft.com/office/powerpoint/2010/main" val="353570671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left)">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left)">
                                      <p:cBhvr>
                                        <p:cTn id="29" dur="5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left)">
                                      <p:cBhvr>
                                        <p:cTn id="34" dur="500"/>
                                        <p:tgtEl>
                                          <p:spTgt spid="25"/>
                                        </p:tgtEl>
                                      </p:cBhvr>
                                    </p:animEffect>
                                  </p:childTnLst>
                                </p:cTn>
                              </p:par>
                            </p:childTnLst>
                          </p:cTn>
                        </p:par>
                        <p:par>
                          <p:cTn id="35" fill="hold">
                            <p:stCondLst>
                              <p:cond delay="500"/>
                            </p:stCondLst>
                            <p:childTnLst>
                              <p:par>
                                <p:cTn id="36" presetID="22" presetClass="entr" presetSubtype="8"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ipe(left)">
                                      <p:cBhvr>
                                        <p:cTn id="38" dur="500"/>
                                        <p:tgtEl>
                                          <p:spTgt spid="2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left)">
                                      <p:cBhvr>
                                        <p:cTn id="43" dur="500"/>
                                        <p:tgtEl>
                                          <p:spTgt spid="27"/>
                                        </p:tgtEl>
                                      </p:cBhvr>
                                    </p:animEffect>
                                  </p:childTnLst>
                                </p:cTn>
                              </p:par>
                            </p:childTnLst>
                          </p:cTn>
                        </p:par>
                        <p:par>
                          <p:cTn id="44" fill="hold">
                            <p:stCondLst>
                              <p:cond delay="500"/>
                            </p:stCondLst>
                            <p:childTnLst>
                              <p:par>
                                <p:cTn id="45" presetID="22" presetClass="entr" presetSubtype="8"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left)">
                                      <p:cBhvr>
                                        <p:cTn id="4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p:bldP spid="25"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5400" y="22098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289088" y="742950"/>
            <a:ext cx="11558425" cy="1292662"/>
            <a:chOff x="289088" y="742950"/>
            <a:chExt cx="11558425" cy="1292662"/>
          </a:xfrm>
        </p:grpSpPr>
        <p:sp>
          <p:nvSpPr>
            <p:cNvPr id="17" name="Rounded Rectangle 16"/>
            <p:cNvSpPr/>
            <p:nvPr/>
          </p:nvSpPr>
          <p:spPr>
            <a:xfrm>
              <a:off x="289088" y="761999"/>
              <a:ext cx="11558425" cy="1273613"/>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531812" y="742950"/>
              <a:ext cx="11239500" cy="1218539"/>
            </a:xfrm>
            <a:prstGeom prst="rect">
              <a:avLst/>
            </a:prstGeom>
            <a:noFill/>
          </p:spPr>
          <p:txBody>
            <a:bodyPr wrap="square" rtlCol="0">
              <a:spAutoFit/>
            </a:bodyPr>
            <a:lstStyle/>
            <a:p>
              <a:pPr>
                <a:lnSpc>
                  <a:spcPct val="150000"/>
                </a:lnSpc>
              </a:pPr>
              <a:r>
                <a:rPr lang="en-US" sz="2600" b="1" smtClean="0">
                  <a:latin typeface="Arial" pitchFamily="34" charset="0"/>
                  <a:cs typeface="Arial" pitchFamily="34" charset="0"/>
                </a:rPr>
                <a:t>	  Đối với hai cánh cửa trong Hình 7.5, tính góc giữa hai đường </a:t>
              </a:r>
              <a:br>
                <a:rPr lang="en-US" sz="2600" b="1" smtClean="0">
                  <a:latin typeface="Arial" pitchFamily="34" charset="0"/>
                  <a:cs typeface="Arial" pitchFamily="34" charset="0"/>
                </a:rPr>
              </a:br>
              <a:r>
                <a:rPr lang="en-US" sz="2600" b="1" smtClean="0">
                  <a:latin typeface="Arial" pitchFamily="34" charset="0"/>
                  <a:cs typeface="Arial" pitchFamily="34" charset="0"/>
                </a:rPr>
                <a:t>	  mép cửa BC và MN</a:t>
              </a:r>
              <a:endParaRPr lang="en-US" sz="2600" b="1">
                <a:latin typeface="Arial" pitchFamily="34" charset="0"/>
                <a:cs typeface="Arial" pitchFamily="34" charset="0"/>
              </a:endParaRPr>
            </a:p>
          </p:txBody>
        </p:sp>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14758" b="30807"/>
            <a:stretch/>
          </p:blipFill>
          <p:spPr bwMode="auto">
            <a:xfrm>
              <a:off x="310140" y="793016"/>
              <a:ext cx="1662545" cy="551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5" name="TextBox 14"/>
          <p:cNvSpPr txBox="1"/>
          <p:nvPr/>
        </p:nvSpPr>
        <p:spPr>
          <a:xfrm>
            <a:off x="836612" y="2667000"/>
            <a:ext cx="7543800" cy="492443"/>
          </a:xfrm>
          <a:prstGeom prst="rect">
            <a:avLst/>
          </a:prstGeom>
          <a:noFill/>
        </p:spPr>
        <p:txBody>
          <a:bodyPr wrap="square" rtlCol="0">
            <a:spAutoFit/>
          </a:bodyPr>
          <a:lstStyle/>
          <a:p>
            <a:pPr marL="457200" indent="-457200" algn="just">
              <a:buFont typeface="Wingdings" pitchFamily="2" charset="2"/>
              <a:buChar char="v"/>
            </a:pPr>
            <a:r>
              <a:rPr lang="en-US" sz="2600" b="1">
                <a:latin typeface="Arial" pitchFamily="34" charset="0"/>
                <a:cs typeface="Arial" pitchFamily="34" charset="0"/>
              </a:rPr>
              <a:t>Vì BC // PN nên (BC, MN) = (PN, MN</a:t>
            </a:r>
            <a:r>
              <a:rPr lang="en-US" sz="2600" b="1" smtClean="0">
                <a:latin typeface="Arial" pitchFamily="34" charset="0"/>
                <a:cs typeface="Arial" pitchFamily="34" charset="0"/>
              </a:rPr>
              <a:t>)</a:t>
            </a:r>
            <a:endParaRPr lang="en-US" sz="2600" b="1">
              <a:latin typeface="Arial" pitchFamily="34" charset="0"/>
              <a:cs typeface="Arial" pitchFamily="34" charset="0"/>
            </a:endParaRPr>
          </a:p>
        </p:txBody>
      </p:sp>
      <p:sp>
        <p:nvSpPr>
          <p:cNvPr id="20" name="AutoShape 4"/>
          <p:cNvSpPr>
            <a:spLocks noChangeArrowheads="1"/>
          </p:cNvSpPr>
          <p:nvPr/>
        </p:nvSpPr>
        <p:spPr bwMode="gray">
          <a:xfrm>
            <a:off x="447214" y="95249"/>
            <a:ext cx="5621086"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2000" b="1" smtClean="0">
                <a:solidFill>
                  <a:schemeClr val="bg1"/>
                </a:solidFill>
                <a:latin typeface="Arial" pitchFamily="34" charset="0"/>
                <a:cs typeface="Arial" pitchFamily="34" charset="0"/>
              </a:rPr>
              <a:t>2 . HAI </a:t>
            </a:r>
            <a:r>
              <a:rPr lang="vi-VN" sz="2000" b="1" smtClean="0">
                <a:solidFill>
                  <a:schemeClr val="bg1"/>
                </a:solidFill>
                <a:latin typeface="Arial" pitchFamily="34" charset="0"/>
                <a:cs typeface="Arial" pitchFamily="34" charset="0"/>
              </a:rPr>
              <a:t>ĐƯỜNG THẲNG</a:t>
            </a:r>
            <a:r>
              <a:rPr lang="en-US" sz="2000" b="1" smtClean="0">
                <a:solidFill>
                  <a:schemeClr val="bg1"/>
                </a:solidFill>
                <a:latin typeface="Arial" pitchFamily="34" charset="0"/>
                <a:cs typeface="Arial" pitchFamily="34" charset="0"/>
              </a:rPr>
              <a:t> VUÔNG GÓC </a:t>
            </a:r>
            <a:endParaRPr lang="vi-VN" sz="2000" b="1">
              <a:solidFill>
                <a:schemeClr val="bg1"/>
              </a:solidFill>
              <a:latin typeface="Arial" pitchFamily="34" charset="0"/>
              <a:cs typeface="Arial" pitchFamily="34" charset="0"/>
            </a:endParaRPr>
          </a:p>
        </p:txBody>
      </p:sp>
      <p:grpSp>
        <p:nvGrpSpPr>
          <p:cNvPr id="2" name="Group 1"/>
          <p:cNvGrpSpPr/>
          <p:nvPr/>
        </p:nvGrpSpPr>
        <p:grpSpPr>
          <a:xfrm>
            <a:off x="8685212" y="2288191"/>
            <a:ext cx="2815738" cy="4036409"/>
            <a:chOff x="8953986" y="2190750"/>
            <a:chExt cx="2815738" cy="4036409"/>
          </a:xfrm>
        </p:grpSpPr>
        <p:pic>
          <p:nvPicPr>
            <p:cNvPr id="29828" name="Picture 1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53986" y="2190750"/>
              <a:ext cx="2815738" cy="367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9904412" y="5888605"/>
              <a:ext cx="1066800" cy="338554"/>
            </a:xfrm>
            <a:prstGeom prst="rect">
              <a:avLst/>
            </a:prstGeom>
            <a:noFill/>
          </p:spPr>
          <p:txBody>
            <a:bodyPr wrap="square" rtlCol="0">
              <a:spAutoFit/>
            </a:bodyPr>
            <a:lstStyle/>
            <a:p>
              <a:pPr algn="just"/>
              <a:r>
                <a:rPr lang="en-US" sz="1600" b="1" smtClean="0">
                  <a:solidFill>
                    <a:schemeClr val="accent6">
                      <a:lumMod val="75000"/>
                    </a:schemeClr>
                  </a:solidFill>
                  <a:latin typeface="Arial" pitchFamily="34" charset="0"/>
                  <a:cs typeface="Arial" pitchFamily="34" charset="0"/>
                </a:rPr>
                <a:t>Hình 7.5</a:t>
              </a:r>
              <a:endParaRPr lang="en-US" sz="1600" b="1">
                <a:solidFill>
                  <a:schemeClr val="accent6">
                    <a:lumMod val="75000"/>
                  </a:schemeClr>
                </a:solidFill>
                <a:latin typeface="Arial" pitchFamily="34" charset="0"/>
                <a:cs typeface="Arial" pitchFamily="34" charset="0"/>
              </a:endParaRPr>
            </a:p>
          </p:txBody>
        </p:sp>
      </p:grpSp>
      <p:sp>
        <p:nvSpPr>
          <p:cNvPr id="14" name="TextBox 13"/>
          <p:cNvSpPr txBox="1"/>
          <p:nvPr/>
        </p:nvSpPr>
        <p:spPr>
          <a:xfrm>
            <a:off x="1293812" y="3270250"/>
            <a:ext cx="6553200" cy="892552"/>
          </a:xfrm>
          <a:prstGeom prst="rect">
            <a:avLst/>
          </a:prstGeom>
          <a:noFill/>
        </p:spPr>
        <p:txBody>
          <a:bodyPr wrap="square" rtlCol="0">
            <a:spAutoFit/>
          </a:bodyPr>
          <a:lstStyle/>
          <a:p>
            <a:pPr algn="just"/>
            <a:r>
              <a:rPr lang="vi-VN" sz="2600" b="1">
                <a:latin typeface="Arial" pitchFamily="34" charset="0"/>
                <a:cs typeface="Arial" pitchFamily="34" charset="0"/>
              </a:rPr>
              <a:t>Mà PN vuông góc với MN nên góc giữa hai đường mép này bằng </a:t>
            </a:r>
            <a:r>
              <a:rPr lang="vi-VN" sz="2600" b="1">
                <a:solidFill>
                  <a:srgbClr val="C00000"/>
                </a:solidFill>
                <a:latin typeface="Arial" pitchFamily="34" charset="0"/>
                <a:cs typeface="Arial" pitchFamily="34" charset="0"/>
              </a:rPr>
              <a:t>90</a:t>
            </a:r>
            <a:r>
              <a:rPr lang="vi-VN" sz="2600" b="1" baseline="30000">
                <a:solidFill>
                  <a:srgbClr val="C00000"/>
                </a:solidFill>
                <a:latin typeface="Arial" pitchFamily="34" charset="0"/>
                <a:cs typeface="Arial" pitchFamily="34" charset="0"/>
              </a:rPr>
              <a:t>0</a:t>
            </a:r>
            <a:r>
              <a:rPr lang="vi-VN" sz="2600" b="1" smtClean="0">
                <a:latin typeface="Arial" pitchFamily="34" charset="0"/>
                <a:cs typeface="Arial" pitchFamily="34" charset="0"/>
              </a:rPr>
              <a:t>.</a:t>
            </a:r>
            <a:endParaRPr lang="vi-VN" sz="2600" b="1">
              <a:latin typeface="Arial" pitchFamily="34" charset="0"/>
              <a:cs typeface="Arial" pitchFamily="34" charset="0"/>
            </a:endParaRPr>
          </a:p>
        </p:txBody>
      </p:sp>
    </p:spTree>
    <p:extLst>
      <p:ext uri="{BB962C8B-B14F-4D97-AF65-F5344CB8AC3E}">
        <p14:creationId xmlns:p14="http://schemas.microsoft.com/office/powerpoint/2010/main" val="220079594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03212" y="838200"/>
            <a:ext cx="11643897" cy="1818410"/>
            <a:chOff x="303212" y="838200"/>
            <a:chExt cx="11643897" cy="1818410"/>
          </a:xfrm>
        </p:grpSpPr>
        <p:sp>
          <p:nvSpPr>
            <p:cNvPr id="28" name="Rounded Rectangle 27"/>
            <p:cNvSpPr/>
            <p:nvPr/>
          </p:nvSpPr>
          <p:spPr>
            <a:xfrm>
              <a:off x="303212" y="838200"/>
              <a:ext cx="11353800" cy="1600200"/>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464799" y="1064866"/>
              <a:ext cx="1482310" cy="1591744"/>
            </a:xfrm>
            <a:prstGeom prst="rect">
              <a:avLst/>
            </a:prstGeom>
          </p:spPr>
        </p:pic>
        <mc:AlternateContent xmlns:mc="http://schemas.openxmlformats.org/markup-compatibility/2006">
          <mc:Choice xmlns:a14="http://schemas.microsoft.com/office/drawing/2010/main" Requires="a14">
            <p:sp>
              <p:nvSpPr>
                <p:cNvPr id="31" name="TextBox 30"/>
                <p:cNvSpPr txBox="1"/>
                <p:nvPr/>
              </p:nvSpPr>
              <p:spPr>
                <a:xfrm>
                  <a:off x="989012" y="1103293"/>
                  <a:ext cx="9372600" cy="954107"/>
                </a:xfrm>
                <a:prstGeom prst="rect">
                  <a:avLst/>
                </a:prstGeom>
                <a:noFill/>
              </p:spPr>
              <p:txBody>
                <a:bodyPr wrap="square" rtlCol="0">
                  <a:spAutoFit/>
                </a:bodyPr>
                <a:lstStyle/>
                <a:p>
                  <a:pPr marL="457200" indent="-457200">
                    <a:buFont typeface="Wingdings" pitchFamily="2" charset="2"/>
                    <a:buChar char="v"/>
                  </a:pPr>
                  <a:r>
                    <a:rPr lang="en-US" sz="2800" b="1" smtClean="0">
                      <a:latin typeface="Arial" pitchFamily="34" charset="0"/>
                      <a:cs typeface="Arial" pitchFamily="34" charset="0"/>
                    </a:rPr>
                    <a:t>Hai </a:t>
                  </a:r>
                  <a:r>
                    <a:rPr lang="vi-VN" sz="2800" b="1" smtClean="0">
                      <a:latin typeface="Arial" pitchFamily="34" charset="0"/>
                      <a:cs typeface="Arial" pitchFamily="34" charset="0"/>
                    </a:rPr>
                    <a:t>đường thẳng</a:t>
                  </a:r>
                  <a:r>
                    <a:rPr lang="en-US" sz="2800" b="1" smtClean="0">
                      <a:latin typeface="Arial" pitchFamily="34" charset="0"/>
                      <a:cs typeface="Arial" pitchFamily="34" charset="0"/>
                    </a:rPr>
                    <a:t> a, b được gọi là vuông góc với nhau, kí hiệu </a:t>
                  </a:r>
                  <a14:m>
                    <m:oMath xmlns:m="http://schemas.openxmlformats.org/officeDocument/2006/math">
                      <m:r>
                        <a:rPr lang="en-US" sz="2800" b="1" i="0" smtClean="0">
                          <a:solidFill>
                            <a:srgbClr val="C00000"/>
                          </a:solidFill>
                          <a:latin typeface="Cambria Math"/>
                          <a:ea typeface="Cambria Math"/>
                          <a:cs typeface="Arial" pitchFamily="34" charset="0"/>
                        </a:rPr>
                        <m:t>𝐚</m:t>
                      </m:r>
                      <m:r>
                        <a:rPr lang="en-US" sz="2800" b="1" i="1" smtClean="0">
                          <a:solidFill>
                            <a:srgbClr val="C00000"/>
                          </a:solidFill>
                          <a:latin typeface="Cambria Math"/>
                          <a:ea typeface="Cambria Math"/>
                          <a:cs typeface="Arial" pitchFamily="34" charset="0"/>
                        </a:rPr>
                        <m:t>⊥</m:t>
                      </m:r>
                      <m:r>
                        <a:rPr lang="en-US" sz="2800" b="1" i="1" smtClean="0">
                          <a:solidFill>
                            <a:srgbClr val="C00000"/>
                          </a:solidFill>
                          <a:latin typeface="Cambria Math"/>
                          <a:ea typeface="Cambria Math"/>
                          <a:cs typeface="Arial" pitchFamily="34" charset="0"/>
                        </a:rPr>
                        <m:t>𝒃</m:t>
                      </m:r>
                    </m:oMath>
                  </a14:m>
                  <a:r>
                    <a:rPr lang="en-US" sz="2800" b="1" smtClean="0">
                      <a:solidFill>
                        <a:srgbClr val="C00000"/>
                      </a:solidFill>
                      <a:latin typeface="Arial" pitchFamily="34" charset="0"/>
                      <a:cs typeface="Arial" pitchFamily="34" charset="0"/>
                    </a:rPr>
                    <a:t> </a:t>
                  </a:r>
                  <a:r>
                    <a:rPr lang="en-US" sz="2800" b="1">
                      <a:latin typeface="Arial" pitchFamily="34" charset="0"/>
                      <a:cs typeface="Arial" pitchFamily="34" charset="0"/>
                    </a:rPr>
                    <a:t>, nếu góc giữa chúng bằng 90</a:t>
                  </a:r>
                  <a:r>
                    <a:rPr lang="en-US" sz="2800" b="1" baseline="30000">
                      <a:latin typeface="Arial" pitchFamily="34" charset="0"/>
                      <a:cs typeface="Arial" pitchFamily="34" charset="0"/>
                    </a:rPr>
                    <a:t>0</a:t>
                  </a:r>
                  <a:endParaRPr lang="vi-VN" sz="2800" b="1" baseline="30000">
                    <a:latin typeface="Arial" pitchFamily="34" charset="0"/>
                    <a:cs typeface="Arial" pitchFamily="34" charset="0"/>
                  </a:endParaRPr>
                </a:p>
              </p:txBody>
            </p:sp>
          </mc:Choice>
          <mc:Fallback>
            <p:sp>
              <p:nvSpPr>
                <p:cNvPr id="31" name="TextBox 30"/>
                <p:cNvSpPr txBox="1">
                  <a:spLocks noRot="1" noChangeAspect="1" noMove="1" noResize="1" noEditPoints="1" noAdjustHandles="1" noChangeArrowheads="1" noChangeShapeType="1" noTextEdit="1"/>
                </p:cNvSpPr>
                <p:nvPr/>
              </p:nvSpPr>
              <p:spPr>
                <a:xfrm>
                  <a:off x="989012" y="1103293"/>
                  <a:ext cx="9372600" cy="954107"/>
                </a:xfrm>
                <a:prstGeom prst="rect">
                  <a:avLst/>
                </a:prstGeom>
                <a:blipFill rotWithShape="1">
                  <a:blip r:embed="rId4"/>
                  <a:stretch>
                    <a:fillRect l="-1105" t="-6369" b="-16561"/>
                  </a:stretch>
                </a:blipFill>
              </p:spPr>
              <p:txBody>
                <a:bodyPr/>
                <a:lstStyle/>
                <a:p>
                  <a:r>
                    <a:rPr lang="en-US">
                      <a:noFill/>
                    </a:rPr>
                    <a:t> </a:t>
                  </a:r>
                </a:p>
              </p:txBody>
            </p:sp>
          </mc:Fallback>
        </mc:AlternateContent>
      </p:grpSp>
      <p:sp>
        <p:nvSpPr>
          <p:cNvPr id="8" name="AutoShape 4"/>
          <p:cNvSpPr>
            <a:spLocks noChangeArrowheads="1"/>
          </p:cNvSpPr>
          <p:nvPr/>
        </p:nvSpPr>
        <p:spPr bwMode="gray">
          <a:xfrm>
            <a:off x="447214" y="95249"/>
            <a:ext cx="5621086"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2000" b="1" smtClean="0">
                <a:solidFill>
                  <a:schemeClr val="bg1"/>
                </a:solidFill>
                <a:latin typeface="Arial" pitchFamily="34" charset="0"/>
                <a:cs typeface="Arial" pitchFamily="34" charset="0"/>
              </a:rPr>
              <a:t>2 . HAI </a:t>
            </a:r>
            <a:r>
              <a:rPr lang="vi-VN" sz="2000" b="1" smtClean="0">
                <a:solidFill>
                  <a:schemeClr val="bg1"/>
                </a:solidFill>
                <a:latin typeface="Arial" pitchFamily="34" charset="0"/>
                <a:cs typeface="Arial" pitchFamily="34" charset="0"/>
              </a:rPr>
              <a:t>ĐƯỜNG THẲNG</a:t>
            </a:r>
            <a:r>
              <a:rPr lang="en-US" sz="2000" b="1" smtClean="0">
                <a:solidFill>
                  <a:schemeClr val="bg1"/>
                </a:solidFill>
                <a:latin typeface="Arial" pitchFamily="34" charset="0"/>
                <a:cs typeface="Arial" pitchFamily="34" charset="0"/>
              </a:rPr>
              <a:t> VUÔNG GÓC </a:t>
            </a:r>
            <a:endParaRPr lang="vi-VN" sz="2000" b="1">
              <a:solidFill>
                <a:schemeClr val="bg1"/>
              </a:solidFill>
              <a:latin typeface="Arial" pitchFamily="34" charset="0"/>
              <a:cs typeface="Arial" pitchFamily="34" charset="0"/>
            </a:endParaRPr>
          </a:p>
        </p:txBody>
      </p:sp>
      <p:grpSp>
        <p:nvGrpSpPr>
          <p:cNvPr id="6" name="Group 5"/>
          <p:cNvGrpSpPr/>
          <p:nvPr/>
        </p:nvGrpSpPr>
        <p:grpSpPr>
          <a:xfrm>
            <a:off x="2132013" y="2895600"/>
            <a:ext cx="6781799" cy="3068388"/>
            <a:chOff x="2132013" y="3002460"/>
            <a:chExt cx="6781799" cy="3068388"/>
          </a:xfrm>
        </p:grpSpPr>
        <p:sp>
          <p:nvSpPr>
            <p:cNvPr id="4" name="Oval 3"/>
            <p:cNvSpPr/>
            <p:nvPr/>
          </p:nvSpPr>
          <p:spPr>
            <a:xfrm>
              <a:off x="2360612" y="3002460"/>
              <a:ext cx="6553200" cy="3068388"/>
            </a:xfrm>
            <a:prstGeom prst="ellipse">
              <a:avLst/>
            </a:prstGeom>
            <a:solidFill>
              <a:schemeClr val="accent3">
                <a:lumMod val="20000"/>
                <a:lumOff val="80000"/>
              </a:schemeClr>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506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23212" y="3993060"/>
              <a:ext cx="746453" cy="126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2132013" y="3463052"/>
              <a:ext cx="5867400" cy="2000548"/>
            </a:xfrm>
            <a:prstGeom prst="rect">
              <a:avLst/>
            </a:prstGeom>
            <a:noFill/>
          </p:spPr>
          <p:txBody>
            <a:bodyPr wrap="square" rtlCol="0">
              <a:spAutoFit/>
            </a:bodyPr>
            <a:lstStyle/>
            <a:p>
              <a:pPr marL="342900" indent="-342900" algn="ctr">
                <a:buFont typeface="Wingdings" pitchFamily="2" charset="2"/>
                <a:buChar char="v"/>
              </a:pPr>
              <a:r>
                <a:rPr lang="en-US" sz="2800" b="1" smtClean="0">
                  <a:solidFill>
                    <a:srgbClr val="C00000"/>
                  </a:solidFill>
                  <a:latin typeface="Arial" pitchFamily="34" charset="0"/>
                  <a:cs typeface="Arial" pitchFamily="34" charset="0"/>
                </a:rPr>
                <a:t>Câu hỏi :  </a:t>
              </a:r>
              <a:br>
                <a:rPr lang="en-US" sz="2800" b="1" smtClean="0">
                  <a:solidFill>
                    <a:srgbClr val="C00000"/>
                  </a:solidFill>
                  <a:latin typeface="Arial" pitchFamily="34" charset="0"/>
                  <a:cs typeface="Arial" pitchFamily="34" charset="0"/>
                </a:rPr>
              </a:br>
              <a:r>
                <a:rPr lang="en-US" b="1" smtClean="0">
                  <a:latin typeface="Arial" pitchFamily="34" charset="0"/>
                  <a:cs typeface="Arial" pitchFamily="34" charset="0"/>
                </a:rPr>
                <a:t>Nếu </a:t>
              </a:r>
              <a:r>
                <a:rPr lang="vi-VN" b="1" smtClean="0">
                  <a:latin typeface="Arial" pitchFamily="34" charset="0"/>
                  <a:cs typeface="Arial" pitchFamily="34" charset="0"/>
                </a:rPr>
                <a:t>đường thẳng</a:t>
              </a:r>
              <a:r>
                <a:rPr lang="en-US" b="1" smtClean="0">
                  <a:latin typeface="Arial" pitchFamily="34" charset="0"/>
                  <a:cs typeface="Arial" pitchFamily="34" charset="0"/>
                </a:rPr>
                <a:t> a vuông góc với </a:t>
              </a:r>
              <a:r>
                <a:rPr lang="vi-VN" b="1" smtClean="0">
                  <a:latin typeface="Arial" pitchFamily="34" charset="0"/>
                  <a:cs typeface="Arial" pitchFamily="34" charset="0"/>
                </a:rPr>
                <a:t>đường thẳng</a:t>
              </a:r>
              <a:r>
                <a:rPr lang="en-US" b="1" smtClean="0">
                  <a:latin typeface="Arial" pitchFamily="34" charset="0"/>
                  <a:cs typeface="Arial" pitchFamily="34" charset="0"/>
                </a:rPr>
                <a:t> b thì a có vuông góc với các </a:t>
              </a:r>
              <a:r>
                <a:rPr lang="vi-VN" b="1" smtClean="0">
                  <a:latin typeface="Arial" pitchFamily="34" charset="0"/>
                  <a:cs typeface="Arial" pitchFamily="34" charset="0"/>
                </a:rPr>
                <a:t>đường thẳng</a:t>
              </a:r>
              <a:r>
                <a:rPr lang="en-US" b="1" smtClean="0">
                  <a:latin typeface="Arial" pitchFamily="34" charset="0"/>
                  <a:cs typeface="Arial" pitchFamily="34" charset="0"/>
                </a:rPr>
                <a:t> song song với b hay không?</a:t>
              </a:r>
              <a:endParaRPr lang="en-US" b="1">
                <a:latin typeface="Arial" pitchFamily="34" charset="0"/>
                <a:cs typeface="Arial" pitchFamily="34" charset="0"/>
              </a:endParaRPr>
            </a:p>
          </p:txBody>
        </p:sp>
      </p:grpSp>
    </p:spTree>
    <p:extLst>
      <p:ext uri="{BB962C8B-B14F-4D97-AF65-F5344CB8AC3E}">
        <p14:creationId xmlns:p14="http://schemas.microsoft.com/office/powerpoint/2010/main" val="357934642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41500</TotalTime>
  <Words>1681</Words>
  <Application>Microsoft Office PowerPoint</Application>
  <PresentationFormat>Custom</PresentationFormat>
  <Paragraphs>132</Paragraphs>
  <Slides>21</Slides>
  <Notes>20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Phienbanmoi.com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2558</cp:revision>
  <dcterms:created xsi:type="dcterms:W3CDTF">2021-08-04T05:24:17Z</dcterms:created>
  <dcterms:modified xsi:type="dcterms:W3CDTF">2024-03-13T08:47:35Z</dcterms:modified>
</cp:coreProperties>
</file>