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909" r:id="rId2"/>
    <p:sldId id="808" r:id="rId3"/>
    <p:sldId id="809" r:id="rId4"/>
    <p:sldId id="937" r:id="rId5"/>
    <p:sldId id="951" r:id="rId6"/>
    <p:sldId id="976" r:id="rId7"/>
    <p:sldId id="971" r:id="rId8"/>
    <p:sldId id="852" r:id="rId9"/>
    <p:sldId id="815" r:id="rId10"/>
    <p:sldId id="953" r:id="rId11"/>
    <p:sldId id="972" r:id="rId12"/>
    <p:sldId id="973" r:id="rId13"/>
    <p:sldId id="977" r:id="rId14"/>
    <p:sldId id="974" r:id="rId15"/>
    <p:sldId id="975" r:id="rId16"/>
    <p:sldId id="939" r:id="rId17"/>
    <p:sldId id="723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909"/>
            <p14:sldId id="808"/>
            <p14:sldId id="809"/>
            <p14:sldId id="937"/>
            <p14:sldId id="951"/>
            <p14:sldId id="976"/>
            <p14:sldId id="971"/>
            <p14:sldId id="852"/>
            <p14:sldId id="815"/>
            <p14:sldId id="953"/>
            <p14:sldId id="972"/>
            <p14:sldId id="973"/>
            <p14:sldId id="977"/>
            <p14:sldId id="974"/>
            <p14:sldId id="975"/>
            <p14:sldId id="939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997"/>
    <a:srgbClr val="0F3D13"/>
    <a:srgbClr val="1D5E75"/>
    <a:srgbClr val="FDEDD3"/>
    <a:srgbClr val="FEF5E6"/>
    <a:srgbClr val="FDEED3"/>
    <a:srgbClr val="FBE99F"/>
    <a:srgbClr val="E3E6E2"/>
    <a:srgbClr val="FEF6F0"/>
    <a:srgbClr val="D3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918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4.png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11" Type="http://schemas.openxmlformats.org/officeDocument/2006/relationships/image" Target="../media/image35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2.png"/><Relationship Id="rId9" Type="http://schemas.openxmlformats.org/officeDocument/2006/relationships/image" Target="../media/image39.png"/><Relationship Id="rId1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15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41.png"/><Relationship Id="rId4" Type="http://schemas.openxmlformats.org/officeDocument/2006/relationships/image" Target="../media/image47.png"/><Relationship Id="rId9" Type="http://schemas.openxmlformats.org/officeDocument/2006/relationships/image" Target="../media/image4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8.png"/><Relationship Id="rId10" Type="http://schemas.openxmlformats.org/officeDocument/2006/relationships/image" Target="../media/image52.emf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15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Relationship Id="rId9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microsoft.com/office/2007/relationships/hdphoto" Target="../media/hdphoto2.wdp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32.png"/><Relationship Id="rId10" Type="http://schemas.openxmlformats.org/officeDocument/2006/relationships/image" Target="../media/image34.emf"/><Relationship Id="rId4" Type="http://schemas.openxmlformats.org/officeDocument/2006/relationships/image" Target="../media/image18.png"/><Relationship Id="rId9" Type="http://schemas.openxmlformats.org/officeDocument/2006/relationships/image" Target="../media/image3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689598" y="2438398"/>
            <a:ext cx="5943599" cy="1219201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2" y="1798636"/>
            <a:ext cx="6477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65" y="2438400"/>
            <a:ext cx="1319068" cy="140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4" b="19024"/>
          <a:stretch/>
        </p:blipFill>
        <p:spPr bwMode="auto">
          <a:xfrm>
            <a:off x="5775323" y="2503751"/>
            <a:ext cx="5738814" cy="106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28199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89088" y="762000"/>
            <a:ext cx="11558425" cy="1933576"/>
            <a:chOff x="289088" y="761604"/>
            <a:chExt cx="11558425" cy="1933576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2002"/>
              <a:ext cx="11558425" cy="1933178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79611" y="838200"/>
              <a:ext cx="96570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hàm số lôgarit </a:t>
              </a:r>
              <a:endParaRPr lang="vi-VN" sz="2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31812" y="1337212"/>
                  <a:ext cx="11277599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AutoNum type="alphaLcParenR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Tính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khi x lần lượt nhận các giá trị 1; 2; 4 . Với mỗi giá trị của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có bao nhiêu giá trị của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tương ứng ?</a:t>
                  </a:r>
                </a:p>
                <a:p>
                  <a:pPr marL="457200" indent="-457200">
                    <a:buAutoNum type="alphaLcParenR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Với những giá trị nào của x, biểu thức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có nghĩa ?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12" y="1337212"/>
                  <a:ext cx="11277599" cy="120032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03" t="-3553" b="-111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8674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80" b="27819"/>
            <a:stretch/>
          </p:blipFill>
          <p:spPr bwMode="auto">
            <a:xfrm>
              <a:off x="303212" y="761604"/>
              <a:ext cx="1593272" cy="563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3742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HÀM SỐ LÔGARIT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37686" y="5180310"/>
                <a:ext cx="5242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b="1">
                    <a:latin typeface="Arial" pitchFamily="34" charset="0"/>
                    <a:cs typeface="Arial" pitchFamily="34" charset="0"/>
                  </a:rPr>
                  <a:t>b) Biểu thức  có nghĩa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86" y="5180310"/>
                <a:ext cx="5242726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86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774943"/>
              </p:ext>
            </p:extLst>
          </p:nvPr>
        </p:nvGraphicFramePr>
        <p:xfrm>
          <a:off x="3851275" y="3276600"/>
          <a:ext cx="33480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3" name="Equation" r:id="rId10" imgW="1562040" imgH="241200" progId="Equation.DSMT4">
                  <p:embed/>
                </p:oleObj>
              </mc:Choice>
              <mc:Fallback>
                <p:oleObj name="Equation" r:id="rId10" imgW="1562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51275" y="3276600"/>
                        <a:ext cx="3348038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23001"/>
              </p:ext>
            </p:extLst>
          </p:nvPr>
        </p:nvGraphicFramePr>
        <p:xfrm>
          <a:off x="4291012" y="3905250"/>
          <a:ext cx="29686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4" name="Equation" r:id="rId12" imgW="1384200" imgH="241200" progId="Equation.DSMT4">
                  <p:embed/>
                </p:oleObj>
              </mc:Choice>
              <mc:Fallback>
                <p:oleObj name="Equation" r:id="rId12" imgW="1384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91012" y="3905250"/>
                        <a:ext cx="296862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808145"/>
              </p:ext>
            </p:extLst>
          </p:nvPr>
        </p:nvGraphicFramePr>
        <p:xfrm>
          <a:off x="4291012" y="4514850"/>
          <a:ext cx="30226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5" name="Equation" r:id="rId14" imgW="1409400" imgH="241200" progId="Equation.DSMT4">
                  <p:embed/>
                </p:oleObj>
              </mc:Choice>
              <mc:Fallback>
                <p:oleObj name="Equation" r:id="rId14" imgW="1409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91012" y="4514850"/>
                        <a:ext cx="3022600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88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3742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HÀM SỐ LÔGARIT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55611" y="762001"/>
            <a:ext cx="11353801" cy="1600199"/>
            <a:chOff x="379411" y="836862"/>
            <a:chExt cx="11353801" cy="1600199"/>
          </a:xfrm>
        </p:grpSpPr>
        <p:sp>
          <p:nvSpPr>
            <p:cNvPr id="28" name="Rounded Rectangle 27"/>
            <p:cNvSpPr/>
            <p:nvPr/>
          </p:nvSpPr>
          <p:spPr>
            <a:xfrm>
              <a:off x="379411" y="836862"/>
              <a:ext cx="11125201" cy="14478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46223" y="1053069"/>
                  <a:ext cx="9767789" cy="9267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Cho a là số thực dương khác 1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được gọi là </a:t>
                  </a:r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hàm số lôgarit 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cơ số a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23" y="1053069"/>
                  <a:ext cx="9767789" cy="92679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99" t="-5882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08162" y="1121570"/>
              <a:ext cx="1225050" cy="1315491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923924" y="2590800"/>
            <a:ext cx="24714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Câu hỏi :</a:t>
            </a:r>
            <a:endParaRPr lang="en-US" sz="2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674812" y="3192128"/>
            <a:ext cx="9372600" cy="1869667"/>
            <a:chOff x="1217612" y="4835843"/>
            <a:chExt cx="9372600" cy="1869667"/>
          </a:xfrm>
        </p:grpSpPr>
        <p:sp>
          <p:nvSpPr>
            <p:cNvPr id="33" name="Rounded Rectangle 32"/>
            <p:cNvSpPr/>
            <p:nvPr/>
          </p:nvSpPr>
          <p:spPr>
            <a:xfrm>
              <a:off x="1217612" y="4835843"/>
              <a:ext cx="9372600" cy="1869667"/>
            </a:xfrm>
            <a:prstGeom prst="roundRect">
              <a:avLst>
                <a:gd name="adj" fmla="val 366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57325" y="4940973"/>
              <a:ext cx="875732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Trong các hàm số sau, những hàm số nào là hàm số lôgarit ? Khi đó hãy chỉ ra cơ số</a:t>
              </a:r>
              <a:endParaRPr lang="en-US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3147775"/>
                </p:ext>
              </p:extLst>
            </p:nvPr>
          </p:nvGraphicFramePr>
          <p:xfrm>
            <a:off x="1808162" y="5838735"/>
            <a:ext cx="8412163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01" name="Equation" r:id="rId7" imgW="3568680" imgH="368280" progId="Equation.DSMT4">
                    <p:embed/>
                  </p:oleObj>
                </mc:Choice>
                <mc:Fallback>
                  <p:oleObj name="Equation" r:id="rId7" imgW="356868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8162" y="5838735"/>
                          <a:ext cx="8412163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087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5334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447214" y="95249"/>
            <a:ext cx="3742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HÀM SỐ LÔGARIT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5600" y="685800"/>
            <a:ext cx="11558425" cy="2965842"/>
            <a:chOff x="325600" y="685800"/>
            <a:chExt cx="11558425" cy="2965842"/>
          </a:xfrm>
        </p:grpSpPr>
        <p:sp>
          <p:nvSpPr>
            <p:cNvPr id="17" name="Rounded Rectangle 16"/>
            <p:cNvSpPr/>
            <p:nvPr/>
          </p:nvSpPr>
          <p:spPr>
            <a:xfrm>
              <a:off x="325600" y="685800"/>
              <a:ext cx="11558425" cy="2965842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58824" y="758542"/>
                  <a:ext cx="10934700" cy="28931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</a:t>
                  </a:r>
                  <a:r>
                    <a:rPr lang="en-US" b="1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</a:t>
                  </a:r>
                  <a:r>
                    <a:rPr lang="en-US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dạng đồ thị và tính chất của hàm số lôgarit </a:t>
                  </a:r>
                </a:p>
                <a:p>
                  <a:pPr algn="just"/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	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</a:t>
                  </a: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Cho hàm số lôgarit  </a:t>
                  </a:r>
                  <a14:m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endParaRPr lang="en-US" sz="2200" b="1" smtClean="0">
                    <a:latin typeface="Arial" pitchFamily="34" charset="0"/>
                    <a:cs typeface="Arial" pitchFamily="34" charset="0"/>
                  </a:endParaRPr>
                </a:p>
                <a:p>
                  <a:pPr marL="514350" indent="-514350" algn="just">
                    <a:buAutoNum type="alphaLcParenR"/>
                  </a:pP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Hoàn thành bảng giá trị trong bảng sau</a:t>
                  </a:r>
                </a:p>
                <a:p>
                  <a:pPr algn="just"/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Trong mặt phẳng toạ độ Oxy, biểu diễn các điểm (x;y) trong bảng giá trị ở câu a. Bằng cách làm tương tự , lấy nhiều điểm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và nối lại ta được đồ thị hàm số </a:t>
                  </a:r>
                  <a14:m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endParaRPr lang="en-US" sz="2200" b="1">
                    <a:latin typeface="Arial" pitchFamily="34" charset="0"/>
                    <a:cs typeface="Arial" pitchFamily="34" charset="0"/>
                  </a:endParaRPr>
                </a:p>
                <a:p>
                  <a:pPr marL="514350" indent="-514350" algn="just">
                    <a:buFontTx/>
                    <a:buAutoNum type="alphaLcParenR"/>
                  </a:pP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Từ đồ thị vẽ ở câu b, hãy kết luận về tập giá trị và tính chất biến thiên của hàm số</a:t>
                  </a:r>
                  <a14:m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endParaRPr lang="en-US" sz="22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824" y="758542"/>
                  <a:ext cx="10934700" cy="28931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669" t="-632" r="-780" b="-3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202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924" b="33898"/>
            <a:stretch/>
          </p:blipFill>
          <p:spPr bwMode="auto">
            <a:xfrm>
              <a:off x="459422" y="766650"/>
              <a:ext cx="1592580" cy="450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8852421"/>
                  </p:ext>
                </p:extLst>
              </p:nvPr>
            </p:nvGraphicFramePr>
            <p:xfrm>
              <a:off x="1065214" y="3886200"/>
              <a:ext cx="10062987" cy="1295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7627"/>
                    <a:gridCol w="1196480"/>
                    <a:gridCol w="1196480"/>
                    <a:gridCol w="1196480"/>
                    <a:gridCol w="1196480"/>
                    <a:gridCol w="1196480"/>
                    <a:gridCol w="1196480"/>
                    <a:gridCol w="1196480"/>
                  </a:tblGrid>
                  <a:tr h="6072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1" smtClean="0">
                              <a:solidFill>
                                <a:srgbClr val="C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x</a:t>
                          </a:r>
                          <a:endParaRPr lang="en-US" i="1">
                            <a:solidFill>
                              <a:srgbClr val="C0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US" i="0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US" i="0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i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US" i="0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i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US" i="0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i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US" i="0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i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881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i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  <a:endParaRPr lang="en-US" b="1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8852421"/>
                  </p:ext>
                </p:extLst>
              </p:nvPr>
            </p:nvGraphicFramePr>
            <p:xfrm>
              <a:off x="1065214" y="3886200"/>
              <a:ext cx="10062987" cy="1295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7627"/>
                    <a:gridCol w="1196480"/>
                    <a:gridCol w="1196480"/>
                    <a:gridCol w="1196480"/>
                    <a:gridCol w="1196480"/>
                    <a:gridCol w="1196480"/>
                    <a:gridCol w="1196480"/>
                    <a:gridCol w="1196480"/>
                  </a:tblGrid>
                  <a:tr h="6072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1" smtClean="0">
                              <a:solidFill>
                                <a:srgbClr val="C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x</a:t>
                          </a:r>
                          <a:endParaRPr lang="en-US" i="1">
                            <a:solidFill>
                              <a:srgbClr val="C0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US" i="0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US" i="0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i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US" i="0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i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US" i="0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i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US" i="0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i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881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61" t="-98230" r="-496029" b="-44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  <a:endParaRPr lang="en-US" b="1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0" name="Rectangle 19"/>
          <p:cNvSpPr/>
          <p:nvPr/>
        </p:nvSpPr>
        <p:spPr>
          <a:xfrm>
            <a:off x="1065212" y="3886200"/>
            <a:ext cx="10058400" cy="1295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17812" y="4572000"/>
            <a:ext cx="8172390" cy="490239"/>
            <a:chOff x="2817812" y="4572000"/>
            <a:chExt cx="8172390" cy="490239"/>
          </a:xfrm>
        </p:grpSpPr>
        <p:sp>
          <p:nvSpPr>
            <p:cNvPr id="11" name="TextBox 10"/>
            <p:cNvSpPr txBox="1"/>
            <p:nvPr/>
          </p:nvSpPr>
          <p:spPr>
            <a:xfrm>
              <a:off x="2817812" y="4585990"/>
              <a:ext cx="104775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i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-3</a:t>
              </a:r>
              <a:endParaRPr lang="en-US" sz="23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43361" y="4572000"/>
              <a:ext cx="104775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i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-2</a:t>
              </a:r>
              <a:endParaRPr lang="en-US" sz="23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99062" y="4600574"/>
              <a:ext cx="104775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i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-1</a:t>
              </a:r>
              <a:endParaRPr lang="en-US" sz="23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99152" y="4572000"/>
              <a:ext cx="104775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i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23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61202" y="4595515"/>
              <a:ext cx="104775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i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3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80402" y="4595514"/>
              <a:ext cx="104775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i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3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942452" y="4595514"/>
              <a:ext cx="104775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i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3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6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447214" y="95249"/>
            <a:ext cx="3742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HÀM SỐ LÔGARIT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762000"/>
            <a:ext cx="1011396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99278" y="6172200"/>
                <a:ext cx="96767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c) Tập giá trị 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𝑹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 . Tính chất biến thiên : đồng biến.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278" y="6172200"/>
                <a:ext cx="967673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945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132012" y="2362200"/>
            <a:ext cx="167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b) Đồ thị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794" y="2362200"/>
            <a:ext cx="3950018" cy="354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10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5611" y="762001"/>
            <a:ext cx="11506201" cy="3068090"/>
            <a:chOff x="379411" y="836862"/>
            <a:chExt cx="11506201" cy="3068090"/>
          </a:xfrm>
        </p:grpSpPr>
        <p:sp>
          <p:nvSpPr>
            <p:cNvPr id="21" name="Rounded Rectangle 20"/>
            <p:cNvSpPr/>
            <p:nvPr/>
          </p:nvSpPr>
          <p:spPr>
            <a:xfrm>
              <a:off x="379411" y="836862"/>
              <a:ext cx="11388311" cy="2833165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141412" y="913061"/>
                  <a:ext cx="93726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lôgarit 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endParaRPr lang="vi-VN" sz="2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412" y="913061"/>
                  <a:ext cx="9372600" cy="49244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171" t="-11250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60562" y="2589461"/>
              <a:ext cx="1225050" cy="13154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25585" y="1370261"/>
                  <a:ext cx="976778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Có t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ập xác định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là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;+∞</m:t>
                          </m:r>
                        </m:e>
                      </m:d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và tập giá trị là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𝑹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85" y="1370261"/>
                  <a:ext cx="976778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74" t="-9333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25585" y="1859851"/>
                  <a:ext cx="111600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Đồng biến trên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;+∞</m:t>
                          </m:r>
                        </m:e>
                      </m:d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, nghịch biến trên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;+∞</m:t>
                          </m:r>
                        </m:e>
                      </m:d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0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85" y="1859851"/>
                  <a:ext cx="11160027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65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725585" y="2349441"/>
              <a:ext cx="10834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b="1" smtClean="0">
                  <a:latin typeface="Arial" pitchFamily="34" charset="0"/>
                  <a:cs typeface="Arial" pitchFamily="34" charset="0"/>
                </a:rPr>
                <a:t>Liên tục trên R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5585" y="2839030"/>
              <a:ext cx="92550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b="1" smtClean="0">
                  <a:latin typeface="Arial" pitchFamily="34" charset="0"/>
                  <a:cs typeface="Arial" pitchFamily="34" charset="0"/>
                </a:rPr>
                <a:t>Có đồ thị đi qua các điểm (1;0) , (a;1) và luôn nằm bên phải trục tung.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3742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HÀM SỐ LÔGARIT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79612" y="3562350"/>
            <a:ext cx="7677150" cy="3295650"/>
            <a:chOff x="1979612" y="3562350"/>
            <a:chExt cx="7677150" cy="3295650"/>
          </a:xfrm>
        </p:grpSpPr>
        <p:sp>
          <p:nvSpPr>
            <p:cNvPr id="27" name="TextBox 26"/>
            <p:cNvSpPr txBox="1"/>
            <p:nvPr/>
          </p:nvSpPr>
          <p:spPr>
            <a:xfrm>
              <a:off x="5256212" y="5867400"/>
              <a:ext cx="1075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6.3</a:t>
              </a:r>
              <a:endParaRPr lang="en-US" sz="1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204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0212" y="3657600"/>
              <a:ext cx="2876550" cy="320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05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612" y="3562350"/>
              <a:ext cx="2867025" cy="3295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81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209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1886" y="723900"/>
            <a:ext cx="11597291" cy="1319855"/>
            <a:chOff x="161886" y="723900"/>
            <a:chExt cx="11597291" cy="1319855"/>
          </a:xfrm>
        </p:grpSpPr>
        <p:sp>
          <p:nvSpPr>
            <p:cNvPr id="16" name="Rounded Rectangle 15"/>
            <p:cNvSpPr/>
            <p:nvPr/>
          </p:nvSpPr>
          <p:spPr>
            <a:xfrm>
              <a:off x="1714587" y="762000"/>
              <a:ext cx="10044590" cy="1219200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86" y="7239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636144" y="11579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95660" y="931479"/>
              <a:ext cx="3579752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Vẽ đồ thị hàm số 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8793463"/>
                </p:ext>
              </p:extLst>
            </p:nvPr>
          </p:nvGraphicFramePr>
          <p:xfrm>
            <a:off x="5958520" y="885825"/>
            <a:ext cx="1711500" cy="950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4" name="Equation" r:id="rId6" imgW="660240" imgH="368280" progId="Equation.DSMT4">
                    <p:embed/>
                  </p:oleObj>
                </mc:Choice>
                <mc:Fallback>
                  <p:oleObj name="Equation" r:id="rId6" imgW="66024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958520" y="885825"/>
                          <a:ext cx="1711500" cy="9508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Box 20"/>
          <p:cNvSpPr txBox="1"/>
          <p:nvPr/>
        </p:nvSpPr>
        <p:spPr>
          <a:xfrm>
            <a:off x="457519" y="2746103"/>
            <a:ext cx="6779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Lập bảng giá trị của hàm số tại một số điểm như sau :</a:t>
            </a:r>
            <a:endParaRPr lang="vi-VN" sz="2200" b="1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211" y="5002417"/>
            <a:ext cx="6400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Từ đó, ta vẽ được đồ thị của hàm số đã cho như Hình 6.4</a:t>
            </a:r>
            <a:endParaRPr lang="vi-VN" sz="2200" b="1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447214" y="95249"/>
            <a:ext cx="3742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HÀM SỐ LÔGARIT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93" t="37534" r="1057" b="21604"/>
          <a:stretch/>
        </p:blipFill>
        <p:spPr bwMode="auto">
          <a:xfrm>
            <a:off x="379412" y="3615778"/>
            <a:ext cx="7368185" cy="126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847012" y="2372010"/>
            <a:ext cx="4352925" cy="3495390"/>
            <a:chOff x="7923212" y="2162752"/>
            <a:chExt cx="4352925" cy="3495390"/>
          </a:xfrm>
        </p:grpSpPr>
        <p:pic>
          <p:nvPicPr>
            <p:cNvPr id="52227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212" y="2162752"/>
              <a:ext cx="4352925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371012" y="5319588"/>
              <a:ext cx="1039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6.4</a:t>
              </a:r>
              <a:endParaRPr lang="en-US" sz="1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54" y="231351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50812" y="709613"/>
            <a:ext cx="11782531" cy="1603902"/>
            <a:chOff x="150812" y="630257"/>
            <a:chExt cx="11782531" cy="1603902"/>
          </a:xfrm>
        </p:grpSpPr>
        <p:sp>
          <p:nvSpPr>
            <p:cNvPr id="15" name="Rectangle 14"/>
            <p:cNvSpPr/>
            <p:nvPr/>
          </p:nvSpPr>
          <p:spPr>
            <a:xfrm>
              <a:off x="150812" y="630257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32011" y="754082"/>
              <a:ext cx="9801331" cy="1383864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4412" y="942273"/>
              <a:ext cx="9525000" cy="89253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Giải bài toán trong tình huống mở đầu (kết quả tính theo đơn vị triệu người và làm tròn đến chữ số thập phân thứ hai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665083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57" y="1075146"/>
              <a:ext cx="1369451" cy="69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285778" y="2810917"/>
            <a:ext cx="9142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Từ năm 2020 đến năm 2050 là 30 năm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5412" y="3348038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Ước tính dân số Việt Nam vào năm 2050 là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59494"/>
              </p:ext>
            </p:extLst>
          </p:nvPr>
        </p:nvGraphicFramePr>
        <p:xfrm>
          <a:off x="3871171" y="3957638"/>
          <a:ext cx="4341812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Equation" r:id="rId7" imgW="1841400" imgH="228600" progId="Equation.DSMT4">
                  <p:embed/>
                </p:oleObj>
              </mc:Choice>
              <mc:Fallback>
                <p:oleObj name="Equation" r:id="rId7" imgW="18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171" y="3957638"/>
                        <a:ext cx="4341812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228012" y="4033838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>
                <a:latin typeface="Arial" pitchFamily="34" charset="0"/>
                <a:cs typeface="Arial" pitchFamily="34" charset="0"/>
              </a:rPr>
              <a:t>(triệu người)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3742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HÀM SỐ LÔGARIT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1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4067" y="4267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16656" y="4013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116656" y="4013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041902" y="21645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990697" y="25146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865400" y="23135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3213" y="838200"/>
            <a:ext cx="8458199" cy="2971800"/>
            <a:chOff x="303213" y="802154"/>
            <a:chExt cx="8458199" cy="2971800"/>
          </a:xfrm>
        </p:grpSpPr>
        <p:sp>
          <p:nvSpPr>
            <p:cNvPr id="3" name="Rounded Rectangle 2"/>
            <p:cNvSpPr/>
            <p:nvPr/>
          </p:nvSpPr>
          <p:spPr>
            <a:xfrm>
              <a:off x="303213" y="802154"/>
              <a:ext cx="8458199" cy="2971800"/>
            </a:xfrm>
            <a:prstGeom prst="roundRect">
              <a:avLst>
                <a:gd name="adj" fmla="val 406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60375" y="840611"/>
                  <a:ext cx="8178720" cy="2800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     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Sự tăng trưởng dân số được ước tính theo công thức tăng trưởng mũ sau :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sz="25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𝑷𝒆</m:t>
                          </m:r>
                        </m:e>
                        <m:sup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𝒓𝒕</m:t>
                          </m:r>
                        </m:sup>
                      </m:sSup>
                    </m:oMath>
                  </a14:m>
                  <a:r>
                    <a:rPr lang="en-US" sz="25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algn="ctr"/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Trong đó P là dân số của năm lấy làm mốc, A là dân số sau t năm, r là tỉ lệ tăng dân số hằng năm. Biết rằng vào năm 2020, dân số Việt Nam là khoảng 97,34 triệu người và tỉ lệ tăng d6an số là 0,91%  . </a:t>
                  </a:r>
                  <a:endParaRPr lang="vi-VN" sz="25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375" y="840611"/>
                  <a:ext cx="8178720" cy="280076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268" t="-1089" r="-2013" b="-4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674812" y="4069023"/>
            <a:ext cx="9016241" cy="1874577"/>
            <a:chOff x="-77787" y="4297623"/>
            <a:chExt cx="9016241" cy="1874577"/>
          </a:xfrm>
        </p:grpSpPr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-77787" y="4335723"/>
              <a:ext cx="8382000" cy="1836477"/>
            </a:xfrm>
            <a:prstGeom prst="cloudCallout">
              <a:avLst>
                <a:gd name="adj1" fmla="val 15297"/>
                <a:gd name="adj2" fmla="val 1200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 eaLnBrk="1" hangingPunct="1"/>
              <a:endPara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9152" y="4667071"/>
              <a:ext cx="694314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Nếu tỉ lệ tăng dân số này giữ nguyên, hãy ước tính dân số Việt Nam vào năm 2050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84493" y="4297623"/>
              <a:ext cx="1653961" cy="1836477"/>
            </a:xfrm>
            <a:prstGeom prst="rect">
              <a:avLst/>
            </a:prstGeom>
          </p:spPr>
        </p:pic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895707"/>
            <a:ext cx="32956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295191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980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  . HÀM SỐ MŨ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612" y="5329535"/>
            <a:ext cx="70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b) Biểu thức  có nghĩa với mọi giá trị của x.       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18012"/>
              </p:ext>
            </p:extLst>
          </p:nvPr>
        </p:nvGraphicFramePr>
        <p:xfrm>
          <a:off x="3878687" y="3235801"/>
          <a:ext cx="3291682" cy="89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8" name="Equation" r:id="rId5" imgW="1536480" imgH="419040" progId="Equation.DSMT4">
                  <p:embed/>
                </p:oleObj>
              </mc:Choice>
              <mc:Fallback>
                <p:oleObj name="Equation" r:id="rId5" imgW="15364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8687" y="3235801"/>
                        <a:ext cx="3291682" cy="897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47215" y="805450"/>
            <a:ext cx="11400299" cy="2013950"/>
            <a:chOff x="447215" y="805450"/>
            <a:chExt cx="11400299" cy="2013950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805450"/>
              <a:ext cx="11400298" cy="201395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7215" y="920432"/>
              <a:ext cx="114002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hàm số mũ</a:t>
              </a:r>
              <a:endParaRPr lang="vi-VN" sz="2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23873" b="34426"/>
            <a:stretch/>
          </p:blipFill>
          <p:spPr bwMode="auto">
            <a:xfrm>
              <a:off x="635196" y="937616"/>
              <a:ext cx="1256745" cy="387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12812" y="1371600"/>
                  <a:ext cx="10820400" cy="1292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 indent="-514350">
                    <a:buAutoNum type="alphaLcParenR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Tính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khi x lần lượt nhận các giá trị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 ; 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 ; 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. Với mỗi giá trị của x có bao nhiêu giá trị của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tương ứng?</a:t>
                  </a:r>
                </a:p>
                <a:p>
                  <a:pPr marL="514350" indent="-514350">
                    <a:buAutoNum type="alphaLcParenR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Với những giá trị nào của x, biểu thức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có nghĩa ?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812" y="1371600"/>
                  <a:ext cx="10820400" cy="129266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901" t="-4245" r="-958" b="-10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664024"/>
              </p:ext>
            </p:extLst>
          </p:nvPr>
        </p:nvGraphicFramePr>
        <p:xfrm>
          <a:off x="4272438" y="4086840"/>
          <a:ext cx="2504123" cy="51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9" name="Equation" r:id="rId9" imgW="1168200" imgH="241200" progId="Equation.DSMT4">
                  <p:embed/>
                </p:oleObj>
              </mc:Choice>
              <mc:Fallback>
                <p:oleObj name="Equation" r:id="rId9" imgW="1168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72438" y="4086840"/>
                        <a:ext cx="2504123" cy="516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23905"/>
              </p:ext>
            </p:extLst>
          </p:nvPr>
        </p:nvGraphicFramePr>
        <p:xfrm>
          <a:off x="4240291" y="4672627"/>
          <a:ext cx="2477929" cy="51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0" name="Equation" r:id="rId11" imgW="1155600" imgH="241200" progId="Equation.DSMT4">
                  <p:embed/>
                </p:oleObj>
              </mc:Choice>
              <mc:Fallback>
                <p:oleObj name="Equation" r:id="rId11" imgW="1155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40291" y="4672627"/>
                        <a:ext cx="2477929" cy="516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5611" y="762001"/>
            <a:ext cx="11430001" cy="1591744"/>
            <a:chOff x="379411" y="836862"/>
            <a:chExt cx="11430001" cy="1591744"/>
          </a:xfrm>
        </p:grpSpPr>
        <p:sp>
          <p:nvSpPr>
            <p:cNvPr id="21" name="Rounded Rectangle 20"/>
            <p:cNvSpPr/>
            <p:nvPr/>
          </p:nvSpPr>
          <p:spPr>
            <a:xfrm>
              <a:off x="379411" y="836862"/>
              <a:ext cx="11125201" cy="14478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46223" y="1053069"/>
                  <a:ext cx="9767789" cy="9267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Cho a là số thực dương khác 1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được gọi là </a:t>
                  </a:r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hàm số mũ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cơ số a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23" y="1053069"/>
                  <a:ext cx="9767789" cy="92679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99" t="-5882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27102" y="836862"/>
              <a:ext cx="1482310" cy="1591744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92407" y="2710605"/>
            <a:ext cx="24714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Câu hỏi :</a:t>
            </a:r>
            <a:endParaRPr lang="en-US" sz="2600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06499" y="3311933"/>
            <a:ext cx="9372600" cy="1869667"/>
            <a:chOff x="1217612" y="4835843"/>
            <a:chExt cx="9372600" cy="1869667"/>
          </a:xfrm>
        </p:grpSpPr>
        <p:sp>
          <p:nvSpPr>
            <p:cNvPr id="18" name="Rounded Rectangle 17"/>
            <p:cNvSpPr/>
            <p:nvPr/>
          </p:nvSpPr>
          <p:spPr>
            <a:xfrm>
              <a:off x="1217612" y="4835843"/>
              <a:ext cx="9372600" cy="1869667"/>
            </a:xfrm>
            <a:prstGeom prst="roundRect">
              <a:avLst>
                <a:gd name="adj" fmla="val 366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57325" y="4940973"/>
              <a:ext cx="875732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Trong các hàm số sau, những hàm số nào là hàm số mũ? Khi đó hãy chỉ ra cơ số</a:t>
              </a:r>
              <a:endParaRPr lang="en-US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9514462"/>
                </p:ext>
              </p:extLst>
            </p:nvPr>
          </p:nvGraphicFramePr>
          <p:xfrm>
            <a:off x="1783397" y="5707511"/>
            <a:ext cx="7903528" cy="9866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79" name="Equation" r:id="rId7" imgW="3352680" imgH="419040" progId="Equation.DSMT4">
                    <p:embed/>
                  </p:oleObj>
                </mc:Choice>
                <mc:Fallback>
                  <p:oleObj name="Equation" r:id="rId7" imgW="3352680" imgH="41904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3397" y="5707511"/>
                          <a:ext cx="7903528" cy="9866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2980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  . HÀM SỐ MŨ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521568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25600" y="685800"/>
            <a:ext cx="11558425" cy="3058175"/>
            <a:chOff x="289088" y="761999"/>
            <a:chExt cx="11558425" cy="3058175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1999"/>
              <a:ext cx="11558425" cy="2965842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22312" y="834741"/>
                  <a:ext cx="10934700" cy="2985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</a:t>
                  </a:r>
                  <a:r>
                    <a:rPr lang="en-US" b="1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</a:t>
                  </a:r>
                  <a:r>
                    <a:rPr lang="en-US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dạng đồ thị và tính chất của hàm số mũ</a:t>
                  </a:r>
                </a:p>
                <a:p>
                  <a:pPr algn="just"/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	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</a:t>
                  </a: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Cho hàm số mũ </a:t>
                  </a:r>
                  <a14:m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 </a:t>
                  </a:r>
                </a:p>
                <a:p>
                  <a:pPr marL="514350" indent="-514350" algn="just">
                    <a:buAutoNum type="alphaLcParenR"/>
                  </a:pPr>
                  <a:r>
                    <a:rPr lang="en-US" sz="2300" b="1" smtClean="0">
                      <a:latin typeface="Arial" pitchFamily="34" charset="0"/>
                      <a:cs typeface="Arial" pitchFamily="34" charset="0"/>
                    </a:rPr>
                    <a:t>Hoàn thành bảng giá trị trong bảng sau</a:t>
                  </a:r>
                </a:p>
                <a:p>
                  <a:pPr marL="514350" indent="-514350" algn="just">
                    <a:buAutoNum type="alphaLcParenR"/>
                  </a:pPr>
                  <a:r>
                    <a:rPr lang="en-US" sz="2300" b="1" smtClean="0">
                      <a:latin typeface="Arial" pitchFamily="34" charset="0"/>
                      <a:cs typeface="Arial" pitchFamily="34" charset="0"/>
                    </a:rPr>
                    <a:t>Trong mặt phẳng toạ độ Oxy, biểu diễn các điểm (x;y) trong bảng giá trị ở câu a. Bằng cách làm tương tự , lấy nhiều điểm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3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3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300" b="1" i="1" smtClean="0">
                              <a:latin typeface="Cambria Math"/>
                              <a:cs typeface="Arial" pitchFamily="34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3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3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300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2300" b="1" smtClean="0">
                      <a:latin typeface="Arial" pitchFamily="34" charset="0"/>
                      <a:cs typeface="Arial" pitchFamily="34" charset="0"/>
                    </a:rPr>
                    <a:t> với </a:t>
                  </a:r>
                  <a14:m>
                    <m:oMath xmlns:m="http://schemas.openxmlformats.org/officeDocument/2006/math">
                      <m:r>
                        <a:rPr lang="en-US" sz="23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3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∈</m:t>
                      </m:r>
                      <m:r>
                        <a:rPr lang="en-US" sz="23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𝑹</m:t>
                      </m:r>
                    </m:oMath>
                  </a14:m>
                  <a:r>
                    <a:rPr lang="en-US" sz="2300" b="1" smtClean="0">
                      <a:latin typeface="Arial" pitchFamily="34" charset="0"/>
                      <a:cs typeface="Arial" pitchFamily="34" charset="0"/>
                    </a:rPr>
                    <a:t> và nối lại ta được đồ thị hàm số </a:t>
                  </a:r>
                  <a14:m>
                    <m:oMath xmlns:m="http://schemas.openxmlformats.org/officeDocument/2006/math">
                      <m:r>
                        <a:rPr lang="en-US" sz="2300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3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3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3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</m:oMath>
                  </a14:m>
                  <a:r>
                    <a:rPr lang="en-US" sz="23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marL="514350" indent="-514350" algn="just">
                    <a:buAutoNum type="alphaLcParenR"/>
                  </a:pPr>
                  <a:r>
                    <a:rPr lang="en-US" sz="2300" b="1" smtClean="0">
                      <a:latin typeface="Arial" pitchFamily="34" charset="0"/>
                      <a:cs typeface="Arial" pitchFamily="34" charset="0"/>
                    </a:rPr>
                    <a:t>Từ đồ thị vẽ ở câu b, hãy kết luận về tập giá trị và tính chất biến thiên của hàm số </a:t>
                  </a:r>
                  <a14:m>
                    <m:oMath xmlns:m="http://schemas.openxmlformats.org/officeDocument/2006/math">
                      <m:r>
                        <a:rPr lang="en-US" sz="2300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3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3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3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</m:oMath>
                  </a14:m>
                  <a:endParaRPr lang="en-US" sz="23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312" y="834741"/>
                  <a:ext cx="10934700" cy="298543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613" t="-612" r="-836" b="-3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310140" y="793016"/>
              <a:ext cx="1662545" cy="55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298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  . HÀM SỐ MŨ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1808910"/>
                  </p:ext>
                </p:extLst>
              </p:nvPr>
            </p:nvGraphicFramePr>
            <p:xfrm>
              <a:off x="1065214" y="3810000"/>
              <a:ext cx="10062987" cy="1295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7627"/>
                    <a:gridCol w="1196480"/>
                    <a:gridCol w="1196480"/>
                    <a:gridCol w="1196480"/>
                    <a:gridCol w="1196480"/>
                    <a:gridCol w="1196480"/>
                    <a:gridCol w="1196480"/>
                    <a:gridCol w="1196480"/>
                  </a:tblGrid>
                  <a:tr h="6072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smtClean="0">
                              <a:solidFill>
                                <a:srgbClr val="C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x</a:t>
                          </a:r>
                          <a:endParaRPr lang="en-US" sz="2000" i="1">
                            <a:solidFill>
                              <a:srgbClr val="C0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881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1" i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  <a:endParaRPr lang="en-US" b="1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1808910"/>
                  </p:ext>
                </p:extLst>
              </p:nvPr>
            </p:nvGraphicFramePr>
            <p:xfrm>
              <a:off x="1065214" y="3810000"/>
              <a:ext cx="10062987" cy="1295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7627"/>
                    <a:gridCol w="1196480"/>
                    <a:gridCol w="1196480"/>
                    <a:gridCol w="1196480"/>
                    <a:gridCol w="1196480"/>
                    <a:gridCol w="1196480"/>
                    <a:gridCol w="1196480"/>
                    <a:gridCol w="1196480"/>
                  </a:tblGrid>
                  <a:tr h="6072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smtClean="0">
                              <a:solidFill>
                                <a:srgbClr val="C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x</a:t>
                          </a:r>
                          <a:endParaRPr lang="en-US" sz="2000" i="1">
                            <a:solidFill>
                              <a:srgbClr val="C0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881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61" t="-91150" r="-496029" b="-44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  <a:endParaRPr lang="en-US" b="1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2" name="Rectangle 21"/>
          <p:cNvSpPr/>
          <p:nvPr/>
        </p:nvSpPr>
        <p:spPr>
          <a:xfrm>
            <a:off x="1065212" y="3810000"/>
            <a:ext cx="10058400" cy="1295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17812" y="4509790"/>
            <a:ext cx="10477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i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0,125</a:t>
            </a:r>
            <a:endParaRPr lang="en-US" sz="23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3361" y="4495800"/>
            <a:ext cx="10477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i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0,25</a:t>
            </a:r>
            <a:endParaRPr lang="en-US" sz="23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6272" y="4495799"/>
            <a:ext cx="10477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i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0,5</a:t>
            </a:r>
            <a:endParaRPr lang="en-US" sz="23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56362" y="4467225"/>
            <a:ext cx="10477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i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3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18412" y="4490740"/>
            <a:ext cx="10477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i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3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37612" y="4490739"/>
            <a:ext cx="10477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i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3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99662" y="4490739"/>
            <a:ext cx="10477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i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3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14" grpId="0" animBg="1"/>
      <p:bldP spid="15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298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  . HÀM SỐ MŨ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80" y="2181225"/>
            <a:ext cx="5960605" cy="374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99278" y="6172200"/>
                <a:ext cx="96767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c) Tập giá trị 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;+∞)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 . Tính chất biến thiên : đồng biến.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278" y="6172200"/>
                <a:ext cx="967673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945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4" y="685800"/>
            <a:ext cx="101139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132012" y="2362200"/>
            <a:ext cx="167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b) Đồ thị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5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5611" y="762001"/>
            <a:ext cx="11388311" cy="3344343"/>
            <a:chOff x="379411" y="836862"/>
            <a:chExt cx="11388311" cy="3344343"/>
          </a:xfrm>
        </p:grpSpPr>
        <p:sp>
          <p:nvSpPr>
            <p:cNvPr id="21" name="Rounded Rectangle 20"/>
            <p:cNvSpPr/>
            <p:nvPr/>
          </p:nvSpPr>
          <p:spPr>
            <a:xfrm>
              <a:off x="379411" y="836862"/>
              <a:ext cx="11125201" cy="3200399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141412" y="913061"/>
                  <a:ext cx="93726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mũ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</m:oMath>
                  </a14:m>
                  <a:endParaRPr lang="vi-VN" sz="2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412" y="913061"/>
                  <a:ext cx="9372600" cy="49244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171" t="-11250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85412" y="2589461"/>
              <a:ext cx="1482310" cy="15917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25585" y="1428355"/>
                  <a:ext cx="976778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Có t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ập xác định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là R và tập giá trị là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;+∞</m:t>
                          </m:r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85" y="1428355"/>
                  <a:ext cx="9767789" cy="4924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999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25585" y="1964619"/>
                  <a:ext cx="1083458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Đồng biến trên R khi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nghịch biến trên R khi </a:t>
                  </a:r>
                  <a14:m>
                    <m:oMath xmlns:m="http://schemas.openxmlformats.org/officeDocument/2006/math">
                      <m:r>
                        <a:rPr lang="en-US" sz="2600" b="1" i="0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600" b="1" i="0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85" y="1964619"/>
                  <a:ext cx="10834589" cy="49244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900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725585" y="2500883"/>
              <a:ext cx="1083458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Liên tục trên R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5585" y="3037146"/>
              <a:ext cx="925502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Có đồ thị đi qua các điểm (0;1) , (1;a) và luôn nằm phía trên trục hoành.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2980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  . HÀM SỐ MŨ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27212" y="4019824"/>
            <a:ext cx="8382000" cy="2579102"/>
            <a:chOff x="1827212" y="4019824"/>
            <a:chExt cx="8382000" cy="2579102"/>
          </a:xfrm>
        </p:grpSpPr>
        <p:pic>
          <p:nvPicPr>
            <p:cNvPr id="49155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212" y="4074318"/>
              <a:ext cx="3448050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56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412" y="4019824"/>
              <a:ext cx="3733800" cy="2409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283199" y="6260372"/>
              <a:ext cx="1039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6.1</a:t>
              </a:r>
              <a:endParaRPr lang="en-US" sz="1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05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2148848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1886" y="723900"/>
            <a:ext cx="11597291" cy="1319855"/>
            <a:chOff x="161886" y="723900"/>
            <a:chExt cx="11597291" cy="1319855"/>
          </a:xfrm>
        </p:grpSpPr>
        <p:sp>
          <p:nvSpPr>
            <p:cNvPr id="18" name="Rounded Rectangle 17"/>
            <p:cNvSpPr/>
            <p:nvPr/>
          </p:nvSpPr>
          <p:spPr>
            <a:xfrm>
              <a:off x="1714587" y="762000"/>
              <a:ext cx="10044590" cy="1219200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86" y="7239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36144" y="11579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95660" y="1029013"/>
              <a:ext cx="3579752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Vẽ đồ thị hàm số 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363835"/>
                </p:ext>
              </p:extLst>
            </p:nvPr>
          </p:nvGraphicFramePr>
          <p:xfrm>
            <a:off x="5987091" y="764152"/>
            <a:ext cx="1250321" cy="1083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60" name="Equation" r:id="rId6" imgW="583920" imgH="507960" progId="Equation.DSMT4">
                    <p:embed/>
                  </p:oleObj>
                </mc:Choice>
                <mc:Fallback>
                  <p:oleObj name="Equation" r:id="rId6" imgW="58392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987091" y="764152"/>
                          <a:ext cx="1250321" cy="10836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980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  . HÀM SỐ MŨ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035" name="Picture 21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20" t="46443" r="4037" b="5858"/>
          <a:stretch/>
        </p:blipFill>
        <p:spPr bwMode="auto">
          <a:xfrm>
            <a:off x="1015981" y="3405342"/>
            <a:ext cx="6119908" cy="131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57519" y="2604956"/>
            <a:ext cx="6779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Lập bảng giá trị của hàm số tại một số điểm như sau :</a:t>
            </a:r>
            <a:endParaRPr lang="vi-VN" sz="2200" b="1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211" y="4883515"/>
            <a:ext cx="6400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Từ đó, ta vẽ được đồ thị của hàm số đã cho như Hình 6.2</a:t>
            </a:r>
            <a:endParaRPr lang="vi-VN" sz="2200" b="1" baseline="30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228012" y="2176908"/>
            <a:ext cx="3171825" cy="4147692"/>
            <a:chOff x="8228012" y="2086552"/>
            <a:chExt cx="3171825" cy="4147692"/>
          </a:xfrm>
        </p:grpSpPr>
        <p:pic>
          <p:nvPicPr>
            <p:cNvPr id="35037" name="Picture 2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8012" y="2209799"/>
              <a:ext cx="3171825" cy="3609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9980612" y="2086552"/>
              <a:ext cx="1295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066212" y="5895690"/>
              <a:ext cx="1039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6.2</a:t>
              </a:r>
              <a:endParaRPr lang="en-US" sz="1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225350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37301" y="714375"/>
            <a:ext cx="11312496" cy="1426433"/>
            <a:chOff x="337301" y="714375"/>
            <a:chExt cx="11312496" cy="1426433"/>
          </a:xfrm>
        </p:grpSpPr>
        <p:sp>
          <p:nvSpPr>
            <p:cNvPr id="20" name="Rounded Rectangle 19"/>
            <p:cNvSpPr/>
            <p:nvPr/>
          </p:nvSpPr>
          <p:spPr>
            <a:xfrm>
              <a:off x="2123931" y="811836"/>
              <a:ext cx="9525866" cy="1241423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01" y="714375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899923" y="1250288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76553" y="887223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970213" y="1166084"/>
              <a:ext cx="327660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vi-VN" sz="2800" b="1">
                  <a:latin typeface="Arial" pitchFamily="34" charset="0"/>
                  <a:cs typeface="Arial" pitchFamily="34" charset="0"/>
                </a:rPr>
                <a:t>Vẽ đồ thị hàm số </a:t>
              </a: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0372343"/>
                </p:ext>
              </p:extLst>
            </p:nvPr>
          </p:nvGraphicFramePr>
          <p:xfrm>
            <a:off x="6091814" y="813412"/>
            <a:ext cx="1376795" cy="1202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1" name="Equation" r:id="rId7" imgW="583920" imgH="507960" progId="Equation.DSMT4">
                    <p:embed/>
                  </p:oleObj>
                </mc:Choice>
                <mc:Fallback>
                  <p:oleObj name="Equation" r:id="rId7" imgW="58392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091814" y="813412"/>
                          <a:ext cx="1376795" cy="12021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531812" y="2743200"/>
            <a:ext cx="6779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Lập bảng giá trị của hàm số tại một số điểm như sau :</a:t>
            </a:r>
            <a:endParaRPr lang="vi-VN" sz="2200" b="1" baseline="3000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8645462"/>
                  </p:ext>
                </p:extLst>
              </p:nvPr>
            </p:nvGraphicFramePr>
            <p:xfrm>
              <a:off x="531812" y="3581400"/>
              <a:ext cx="6476997" cy="1295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0216"/>
                    <a:gridCol w="776683"/>
                    <a:gridCol w="776683"/>
                    <a:gridCol w="776683"/>
                    <a:gridCol w="776683"/>
                    <a:gridCol w="776683"/>
                    <a:gridCol w="776683"/>
                    <a:gridCol w="776683"/>
                  </a:tblGrid>
                  <a:tr h="5334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𝑦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Arial" pitchFamily="34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Arial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Arial" pitchFamily="34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Arial" pitchFamily="34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𝟐𝟕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8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𝟐𝟕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8645462"/>
                  </p:ext>
                </p:extLst>
              </p:nvPr>
            </p:nvGraphicFramePr>
            <p:xfrm>
              <a:off x="531812" y="3581400"/>
              <a:ext cx="6476997" cy="1295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0216"/>
                    <a:gridCol w="776683"/>
                    <a:gridCol w="776683"/>
                    <a:gridCol w="776683"/>
                    <a:gridCol w="776683"/>
                    <a:gridCol w="776683"/>
                    <a:gridCol w="776683"/>
                    <a:gridCol w="776683"/>
                  </a:tblGrid>
                  <a:tr h="533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t="-1149" r="-521637" b="-1436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t="-70400" r="-5216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34646" t="-70400" r="-6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32813" t="-70400" r="-4976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335433" t="-70400" r="-4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432031" t="-70400" r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536220" t="-70400" r="-200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631250" t="-70400" r="-992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737008" t="-704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531814" y="3581400"/>
            <a:ext cx="6476998" cy="1295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12" name="Picture 34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2078771"/>
            <a:ext cx="4079939" cy="375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257729" y="5797903"/>
            <a:ext cx="2953704" cy="903208"/>
            <a:chOff x="3910646" y="5602900"/>
            <a:chExt cx="2953704" cy="903208"/>
          </a:xfrm>
        </p:grpSpPr>
        <p:sp>
          <p:nvSpPr>
            <p:cNvPr id="17" name="TextBox 16"/>
            <p:cNvSpPr txBox="1"/>
            <p:nvPr/>
          </p:nvSpPr>
          <p:spPr>
            <a:xfrm>
              <a:off x="3910646" y="5839072"/>
              <a:ext cx="2171829" cy="430865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000" b="1" smtClean="0">
                  <a:latin typeface="Arial" pitchFamily="34" charset="0"/>
                  <a:cs typeface="Arial" pitchFamily="34" charset="0"/>
                </a:rPr>
                <a:t>Đồ </a:t>
              </a:r>
              <a:r>
                <a:rPr lang="vi-VN" sz="2000" b="1" smtClean="0">
                  <a:latin typeface="Arial" pitchFamily="34" charset="0"/>
                  <a:cs typeface="Arial" pitchFamily="34" charset="0"/>
                </a:rPr>
                <a:t>thị </a:t>
              </a:r>
              <a:r>
                <a:rPr lang="vi-VN" sz="2000" b="1">
                  <a:latin typeface="Arial" pitchFamily="34" charset="0"/>
                  <a:cs typeface="Arial" pitchFamily="34" charset="0"/>
                </a:rPr>
                <a:t>hàm số 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6351805"/>
                </p:ext>
              </p:extLst>
            </p:nvPr>
          </p:nvGraphicFramePr>
          <p:xfrm>
            <a:off x="5829944" y="5602900"/>
            <a:ext cx="1034406" cy="903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2" name="Equation" r:id="rId11" imgW="583920" imgH="507960" progId="Equation.DSMT4">
                    <p:embed/>
                  </p:oleObj>
                </mc:Choice>
                <mc:Fallback>
                  <p:oleObj name="Equation" r:id="rId11" imgW="58392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829944" y="5602900"/>
                          <a:ext cx="1034406" cy="9032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447214" y="95249"/>
            <a:ext cx="2980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  . HÀM SỐ MŨ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40705</TotalTime>
  <Words>889</Words>
  <Application>Microsoft Office PowerPoint</Application>
  <PresentationFormat>Custom</PresentationFormat>
  <Paragraphs>155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2566</cp:revision>
  <dcterms:created xsi:type="dcterms:W3CDTF">2021-08-04T05:24:17Z</dcterms:created>
  <dcterms:modified xsi:type="dcterms:W3CDTF">2024-03-13T08:18:52Z</dcterms:modified>
</cp:coreProperties>
</file>