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72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png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38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5.wmf"/><Relationship Id="rId4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19.wmf"/><Relationship Id="rId40" Type="http://schemas.openxmlformats.org/officeDocument/2006/relationships/oleObject" Target="../embeddings/oleObject18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2.bin"/><Relationship Id="rId36" Type="http://schemas.openxmlformats.org/officeDocument/2006/relationships/oleObject" Target="../embeddings/oleObject16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" Type="http://schemas.openxmlformats.org/officeDocument/2006/relationships/image" Target="../media/image22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1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0.wmf"/><Relationship Id="rId4" Type="http://schemas.openxmlformats.org/officeDocument/2006/relationships/image" Target="../media/image2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3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0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2.wmf"/><Relationship Id="rId4" Type="http://schemas.openxmlformats.org/officeDocument/2006/relationships/image" Target="../media/image22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4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3.wmf"/><Relationship Id="rId4" Type="http://schemas.openxmlformats.org/officeDocument/2006/relationships/image" Target="../media/image22.png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9.wmf"/><Relationship Id="rId4" Type="http://schemas.openxmlformats.org/officeDocument/2006/relationships/image" Target="../media/image22.png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22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2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71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73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1.wmf"/><Relationship Id="rId31" Type="http://schemas.openxmlformats.org/officeDocument/2006/relationships/image" Target="../media/image77.wmf"/><Relationship Id="rId4" Type="http://schemas.openxmlformats.org/officeDocument/2006/relationships/image" Target="../media/image22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7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png"/><Relationship Id="rId5" Type="http://schemas.openxmlformats.org/officeDocument/2006/relationships/image" Target="../media/image22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2" y="3446225"/>
            <a:ext cx="5161550" cy="26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968867"/>
            <a:ext cx="6141395" cy="153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914082" cy="24479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90500"/>
                <a:ext cx="9829800" cy="232305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Năm 2021, dân số của một quốc gia ở châu Á là 19 triệu người. Người ta ước tính rằng dân số của quốc gia này sẽ tăng gấp đôi sau 30 năm nữa. Khi đó dân số A (triệu người) của quốc gia đó sau t năm kể từ năm 2021 được ước tính bằng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công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𝟏𝟗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Hỏi với tốc độ tăng dân số như vậy thì sau 20 năm nữa dân số của quốc gia này sẽ là bao nhiêu?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(Làm tròn kết quả đến chữ số hàng triệu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90500"/>
                <a:ext cx="9829800" cy="2323050"/>
              </a:xfrm>
              <a:prstGeom prst="rect">
                <a:avLst/>
              </a:prstGeom>
              <a:blipFill rotWithShape="1">
                <a:blip r:embed="rId4"/>
                <a:stretch>
                  <a:fillRect l="-434" t="-525" r="-1240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0" y="272916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90855"/>
              </p:ext>
            </p:extLst>
          </p:nvPr>
        </p:nvGraphicFramePr>
        <p:xfrm>
          <a:off x="4799012" y="3657600"/>
          <a:ext cx="27003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7" imgW="1143000" imgH="330120" progId="Equation.DSMT4">
                  <p:embed/>
                </p:oleObj>
              </mc:Choice>
              <mc:Fallback>
                <p:oleObj name="Equation" r:id="rId7" imgW="1143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3657600"/>
                        <a:ext cx="270033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60612" y="3200400"/>
            <a:ext cx="86948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20 năm nữa dân số của quốc gia này sẽ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2211" y="3886200"/>
            <a:ext cx="2286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(triệu người)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13716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60175"/>
              </p:ext>
            </p:extLst>
          </p:nvPr>
        </p:nvGraphicFramePr>
        <p:xfrm>
          <a:off x="2428791" y="737177"/>
          <a:ext cx="14112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4" name="Equation" r:id="rId5" imgW="596880" imgH="469800" progId="Equation.DSMT4">
                  <p:embed/>
                </p:oleObj>
              </mc:Choice>
              <mc:Fallback>
                <p:oleObj name="Equation" r:id="rId5" imgW="596880" imgH="469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791" y="737177"/>
                        <a:ext cx="14112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01" y="212828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323012" y="2720292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10422"/>
              </p:ext>
            </p:extLst>
          </p:nvPr>
        </p:nvGraphicFramePr>
        <p:xfrm>
          <a:off x="935572" y="2622136"/>
          <a:ext cx="234632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5" name="Equation" r:id="rId8" imgW="1091880" imgH="698400" progId="Equation.DSMT4">
                  <p:embed/>
                </p:oleObj>
              </mc:Choice>
              <mc:Fallback>
                <p:oleObj name="Equation" r:id="rId8" imgW="10918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72" y="2622136"/>
                        <a:ext cx="2346325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10029"/>
              </p:ext>
            </p:extLst>
          </p:nvPr>
        </p:nvGraphicFramePr>
        <p:xfrm>
          <a:off x="5055074" y="935038"/>
          <a:ext cx="841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6" name="Equation" r:id="rId10" imgW="355320" imgH="330120" progId="Equation.DSMT4">
                  <p:embed/>
                </p:oleObj>
              </mc:Choice>
              <mc:Fallback>
                <p:oleObj name="Equation" r:id="rId10" imgW="355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074" y="935038"/>
                        <a:ext cx="8413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11217"/>
              </p:ext>
            </p:extLst>
          </p:nvPr>
        </p:nvGraphicFramePr>
        <p:xfrm>
          <a:off x="7111444" y="730250"/>
          <a:ext cx="13525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7" name="Equation" r:id="rId12" imgW="571320" imgH="520560" progId="Equation.DSMT4">
                  <p:embed/>
                </p:oleObj>
              </mc:Choice>
              <mc:Fallback>
                <p:oleObj name="Equation" r:id="rId12" imgW="571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444" y="730250"/>
                        <a:ext cx="135255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14815"/>
              </p:ext>
            </p:extLst>
          </p:nvPr>
        </p:nvGraphicFramePr>
        <p:xfrm>
          <a:off x="9678988" y="769938"/>
          <a:ext cx="18034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8" name="Equation" r:id="rId14" imgW="761760" imgH="469800" progId="Equation.DSMT4">
                  <p:embed/>
                </p:oleObj>
              </mc:Choice>
              <mc:Fallback>
                <p:oleObj name="Equation" r:id="rId14" imgW="76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988" y="769938"/>
                        <a:ext cx="18034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282112"/>
              </p:ext>
            </p:extLst>
          </p:nvPr>
        </p:nvGraphicFramePr>
        <p:xfrm>
          <a:off x="3351212" y="2720292"/>
          <a:ext cx="14192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9" name="Equation" r:id="rId16" imgW="660240" imgH="583920" progId="Equation.DSMT4">
                  <p:embed/>
                </p:oleObj>
              </mc:Choice>
              <mc:Fallback>
                <p:oleObj name="Equation" r:id="rId16" imgW="660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720292"/>
                        <a:ext cx="14192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09231"/>
              </p:ext>
            </p:extLst>
          </p:nvPr>
        </p:nvGraphicFramePr>
        <p:xfrm>
          <a:off x="995360" y="4343400"/>
          <a:ext cx="1830070" cy="78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0" name="Equation" r:id="rId18" imgW="774360" imgH="330120" progId="Equation.DSMT4">
                  <p:embed/>
                </p:oleObj>
              </mc:Choice>
              <mc:Fallback>
                <p:oleObj name="Equation" r:id="rId18" imgW="774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0" y="4343400"/>
                        <a:ext cx="1830070" cy="782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4107"/>
              </p:ext>
            </p:extLst>
          </p:nvPr>
        </p:nvGraphicFramePr>
        <p:xfrm>
          <a:off x="2800825" y="4474631"/>
          <a:ext cx="1379538" cy="66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1" name="Equation" r:id="rId20" imgW="583920" imgH="279360" progId="Equation.DSMT4">
                  <p:embed/>
                </p:oleObj>
              </mc:Choice>
              <mc:Fallback>
                <p:oleObj name="Equation" r:id="rId20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825" y="4474631"/>
                        <a:ext cx="1379538" cy="66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78342"/>
              </p:ext>
            </p:extLst>
          </p:nvPr>
        </p:nvGraphicFramePr>
        <p:xfrm>
          <a:off x="1827528" y="5236631"/>
          <a:ext cx="1379538" cy="66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2" name="Equation" r:id="rId22" imgW="583920" imgH="279360" progId="Equation.DSMT4">
                  <p:embed/>
                </p:oleObj>
              </mc:Choice>
              <mc:Fallback>
                <p:oleObj name="Equation" r:id="rId22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528" y="5236631"/>
                        <a:ext cx="1379538" cy="66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42969"/>
              </p:ext>
            </p:extLst>
          </p:nvPr>
        </p:nvGraphicFramePr>
        <p:xfrm>
          <a:off x="3112452" y="5366703"/>
          <a:ext cx="1229360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3" name="Equation" r:id="rId24" imgW="520560" imgH="203040" progId="Equation.DSMT4">
                  <p:embed/>
                </p:oleObj>
              </mc:Choice>
              <mc:Fallback>
                <p:oleObj name="Equation" r:id="rId2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452" y="5366703"/>
                        <a:ext cx="1229360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25035"/>
              </p:ext>
            </p:extLst>
          </p:nvPr>
        </p:nvGraphicFramePr>
        <p:xfrm>
          <a:off x="6627812" y="2514600"/>
          <a:ext cx="22383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4" name="Equation" r:id="rId26" imgW="1041120" imgH="520560" progId="Equation.DSMT4">
                  <p:embed/>
                </p:oleObj>
              </mc:Choice>
              <mc:Fallback>
                <p:oleObj name="Equation" r:id="rId26" imgW="10411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2514600"/>
                        <a:ext cx="22383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04499"/>
              </p:ext>
            </p:extLst>
          </p:nvPr>
        </p:nvGraphicFramePr>
        <p:xfrm>
          <a:off x="8906667" y="2819400"/>
          <a:ext cx="9001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5" name="Equation" r:id="rId28" imgW="419040" imgH="253800" progId="Equation.DSMT4">
                  <p:embed/>
                </p:oleObj>
              </mc:Choice>
              <mc:Fallback>
                <p:oleObj name="Equation" r:id="rId28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667" y="2819400"/>
                        <a:ext cx="9001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18860"/>
              </p:ext>
            </p:extLst>
          </p:nvPr>
        </p:nvGraphicFramePr>
        <p:xfrm>
          <a:off x="7847012" y="3581400"/>
          <a:ext cx="1254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6" name="Equation" r:id="rId30" imgW="583920" imgH="279360" progId="Equation.DSMT4">
                  <p:embed/>
                </p:oleObj>
              </mc:Choice>
              <mc:Fallback>
                <p:oleObj name="Equation" r:id="rId30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581400"/>
                        <a:ext cx="12541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31223"/>
              </p:ext>
            </p:extLst>
          </p:nvPr>
        </p:nvGraphicFramePr>
        <p:xfrm>
          <a:off x="9142412" y="3581400"/>
          <a:ext cx="1254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7" name="Equation" r:id="rId32" imgW="583920" imgH="279360" progId="Equation.DSMT4">
                  <p:embed/>
                </p:oleObj>
              </mc:Choice>
              <mc:Fallback>
                <p:oleObj name="Equation" r:id="rId32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12" y="3581400"/>
                        <a:ext cx="12541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77453"/>
              </p:ext>
            </p:extLst>
          </p:nvPr>
        </p:nvGraphicFramePr>
        <p:xfrm>
          <a:off x="10361612" y="3676650"/>
          <a:ext cx="11445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8" name="Equation" r:id="rId34" imgW="533160" imgH="190440" progId="Equation.DSMT4">
                  <p:embed/>
                </p:oleObj>
              </mc:Choice>
              <mc:Fallback>
                <p:oleObj name="Equation" r:id="rId34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612" y="3676650"/>
                        <a:ext cx="11445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54814"/>
              </p:ext>
            </p:extLst>
          </p:nvPr>
        </p:nvGraphicFramePr>
        <p:xfrm>
          <a:off x="6704012" y="4489450"/>
          <a:ext cx="26479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9" name="Equation" r:id="rId36" imgW="1231560" imgH="469800" progId="Equation.DSMT4">
                  <p:embed/>
                </p:oleObj>
              </mc:Choice>
              <mc:Fallback>
                <p:oleObj name="Equation" r:id="rId36" imgW="1231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4489450"/>
                        <a:ext cx="26479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58362"/>
              </p:ext>
            </p:extLst>
          </p:nvPr>
        </p:nvGraphicFramePr>
        <p:xfrm>
          <a:off x="9447212" y="4794250"/>
          <a:ext cx="1228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10" name="Equation" r:id="rId38" imgW="571320" imgH="228600" progId="Equation.DSMT4">
                  <p:embed/>
                </p:oleObj>
              </mc:Choice>
              <mc:Fallback>
                <p:oleObj name="Equation" r:id="rId38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2" y="4794250"/>
                        <a:ext cx="12287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16779"/>
              </p:ext>
            </p:extLst>
          </p:nvPr>
        </p:nvGraphicFramePr>
        <p:xfrm>
          <a:off x="8434388" y="5583238"/>
          <a:ext cx="11191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11" name="Equation" r:id="rId40" imgW="520560" imgH="203040" progId="Equation.DSMT4">
                  <p:embed/>
                </p:oleObj>
              </mc:Choice>
              <mc:Fallback>
                <p:oleObj name="Equation" r:id="rId4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5583238"/>
                        <a:ext cx="11191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471578" y="315002"/>
            <a:ext cx="52230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Thực hiện phép tính: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86958"/>
              </p:ext>
            </p:extLst>
          </p:nvPr>
        </p:nvGraphicFramePr>
        <p:xfrm>
          <a:off x="2569130" y="769152"/>
          <a:ext cx="3534410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5" name="Equation" r:id="rId5" imgW="1358640" imgH="330120" progId="Equation.DSMT4">
                  <p:embed/>
                </p:oleObj>
              </mc:Choice>
              <mc:Fallback>
                <p:oleObj name="Equation" r:id="rId5" imgW="1358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130" y="769152"/>
                        <a:ext cx="3534410" cy="859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27" y="1857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66901" y="2392584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511497"/>
              </p:ext>
            </p:extLst>
          </p:nvPr>
        </p:nvGraphicFramePr>
        <p:xfrm>
          <a:off x="1103102" y="2190750"/>
          <a:ext cx="3211353" cy="78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6" name="Equation" r:id="rId8" imgW="1358640" imgH="330120" progId="Equation.DSMT4">
                  <p:embed/>
                </p:oleObj>
              </mc:Choice>
              <mc:Fallback>
                <p:oleObj name="Equation" r:id="rId8" imgW="1358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02" y="2190750"/>
                        <a:ext cx="3211353" cy="782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85908"/>
              </p:ext>
            </p:extLst>
          </p:nvPr>
        </p:nvGraphicFramePr>
        <p:xfrm>
          <a:off x="8104346" y="970121"/>
          <a:ext cx="2181066" cy="66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7" name="Equation" r:id="rId10" imgW="838080" imgH="253800" progId="Equation.DSMT4">
                  <p:embed/>
                </p:oleObj>
              </mc:Choice>
              <mc:Fallback>
                <p:oleObj name="Equation" r:id="rId10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346" y="970121"/>
                        <a:ext cx="2181066" cy="66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103809"/>
              </p:ext>
            </p:extLst>
          </p:nvPr>
        </p:nvGraphicFramePr>
        <p:xfrm>
          <a:off x="1461452" y="3080243"/>
          <a:ext cx="4023360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8" name="Equation" r:id="rId12" imgW="1701720" imgH="279360" progId="Equation.DSMT4">
                  <p:embed/>
                </p:oleObj>
              </mc:Choice>
              <mc:Fallback>
                <p:oleObj name="Equation" r:id="rId12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3080243"/>
                        <a:ext cx="4023360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60067"/>
              </p:ext>
            </p:extLst>
          </p:nvPr>
        </p:nvGraphicFramePr>
        <p:xfrm>
          <a:off x="1461452" y="3958994"/>
          <a:ext cx="26717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9" name="Equation" r:id="rId14" imgW="1130040" imgH="279360" progId="Equation.DSMT4">
                  <p:embed/>
                </p:oleObj>
              </mc:Choice>
              <mc:Fallback>
                <p:oleObj name="Equation" r:id="rId14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3958994"/>
                        <a:ext cx="267176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32430"/>
              </p:ext>
            </p:extLst>
          </p:nvPr>
        </p:nvGraphicFramePr>
        <p:xfrm>
          <a:off x="1461452" y="4629150"/>
          <a:ext cx="2520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0" name="Equation" r:id="rId16" imgW="1066680" imgH="393480" progId="Equation.DSMT4">
                  <p:embed/>
                </p:oleObj>
              </mc:Choice>
              <mc:Fallback>
                <p:oleObj name="Equation" r:id="rId16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4629150"/>
                        <a:ext cx="2520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02339"/>
              </p:ext>
            </p:extLst>
          </p:nvPr>
        </p:nvGraphicFramePr>
        <p:xfrm>
          <a:off x="1461452" y="5543550"/>
          <a:ext cx="27003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1" name="Equation" r:id="rId18" imgW="1143000" imgH="393480" progId="Equation.DSMT4">
                  <p:embed/>
                </p:oleObj>
              </mc:Choice>
              <mc:Fallback>
                <p:oleObj name="Equation" r:id="rId18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5543550"/>
                        <a:ext cx="27003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57707"/>
              </p:ext>
            </p:extLst>
          </p:nvPr>
        </p:nvGraphicFramePr>
        <p:xfrm>
          <a:off x="6904326" y="2383059"/>
          <a:ext cx="19812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2" name="Equation" r:id="rId20" imgW="838080" imgH="253800" progId="Equation.DSMT4">
                  <p:embed/>
                </p:oleObj>
              </mc:Choice>
              <mc:Fallback>
                <p:oleObj name="Equation" r:id="rId20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326" y="2383059"/>
                        <a:ext cx="19812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60612"/>
              </p:ext>
            </p:extLst>
          </p:nvPr>
        </p:nvGraphicFramePr>
        <p:xfrm>
          <a:off x="7618412" y="2971800"/>
          <a:ext cx="26717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3" name="Equation" r:id="rId22" imgW="1130040" imgH="253800" progId="Equation.DSMT4">
                  <p:embed/>
                </p:oleObj>
              </mc:Choice>
              <mc:Fallback>
                <p:oleObj name="Equation" r:id="rId22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2971800"/>
                        <a:ext cx="26717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42820"/>
              </p:ext>
            </p:extLst>
          </p:nvPr>
        </p:nvGraphicFramePr>
        <p:xfrm>
          <a:off x="7618412" y="3767700"/>
          <a:ext cx="18621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4" name="Equation" r:id="rId24" imgW="787320" imgH="228600" progId="Equation.DSMT4">
                  <p:embed/>
                </p:oleObj>
              </mc:Choice>
              <mc:Fallback>
                <p:oleObj name="Equation" r:id="rId24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3767700"/>
                        <a:ext cx="18621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08095"/>
              </p:ext>
            </p:extLst>
          </p:nvPr>
        </p:nvGraphicFramePr>
        <p:xfrm>
          <a:off x="7618412" y="4495800"/>
          <a:ext cx="17113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5" name="Equation" r:id="rId26" imgW="723600" imgH="215640" progId="Equation.DSMT4">
                  <p:embed/>
                </p:oleObj>
              </mc:Choice>
              <mc:Fallback>
                <p:oleObj name="Equation" r:id="rId26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4495800"/>
                        <a:ext cx="17113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0417"/>
              </p:ext>
            </p:extLst>
          </p:nvPr>
        </p:nvGraphicFramePr>
        <p:xfrm>
          <a:off x="7618412" y="5272088"/>
          <a:ext cx="14112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6" name="Equation" r:id="rId28" imgW="596880" imgH="203040" progId="Equation.DSMT4">
                  <p:embed/>
                </p:oleObj>
              </mc:Choice>
              <mc:Fallback>
                <p:oleObj name="Equation" r:id="rId28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5272088"/>
                        <a:ext cx="14112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1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471578" y="228600"/>
            <a:ext cx="52230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Rút gọn các biểu thức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98439"/>
              </p:ext>
            </p:extLst>
          </p:nvPr>
        </p:nvGraphicFramePr>
        <p:xfrm>
          <a:off x="2595130" y="701964"/>
          <a:ext cx="3483841" cy="105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6" name="Equation" r:id="rId5" imgW="1473120" imgH="444240" progId="Equation.DSMT4">
                  <p:embed/>
                </p:oleObj>
              </mc:Choice>
              <mc:Fallback>
                <p:oleObj name="Equation" r:id="rId5" imgW="1473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30" y="701964"/>
                        <a:ext cx="3483841" cy="1050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27" y="1857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66901" y="2392584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30167"/>
              </p:ext>
            </p:extLst>
          </p:nvPr>
        </p:nvGraphicFramePr>
        <p:xfrm>
          <a:off x="1103168" y="2228927"/>
          <a:ext cx="20415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7" name="Equation" r:id="rId8" imgW="863280" imgH="444240" progId="Equation.DSMT4">
                  <p:embed/>
                </p:oleObj>
              </mc:Choice>
              <mc:Fallback>
                <p:oleObj name="Equation" r:id="rId8" imgW="863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68" y="2228927"/>
                        <a:ext cx="20415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6763"/>
              </p:ext>
            </p:extLst>
          </p:nvPr>
        </p:nvGraphicFramePr>
        <p:xfrm>
          <a:off x="7243763" y="688975"/>
          <a:ext cx="39655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8" name="Equation" r:id="rId10" imgW="1676160" imgH="444240" progId="Equation.DSMT4">
                  <p:embed/>
                </p:oleObj>
              </mc:Choice>
              <mc:Fallback>
                <p:oleObj name="Equation" r:id="rId10" imgW="1676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688975"/>
                        <a:ext cx="39655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35413"/>
              </p:ext>
            </p:extLst>
          </p:nvPr>
        </p:nvGraphicFramePr>
        <p:xfrm>
          <a:off x="1979612" y="4419600"/>
          <a:ext cx="16510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9" name="Equation" r:id="rId12" imgW="698400" imgH="228600" progId="Equation.DSMT4">
                  <p:embed/>
                </p:oleObj>
              </mc:Choice>
              <mc:Fallback>
                <p:oleObj name="Equation" r:id="rId1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4419600"/>
                        <a:ext cx="16510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02457"/>
              </p:ext>
            </p:extLst>
          </p:nvPr>
        </p:nvGraphicFramePr>
        <p:xfrm>
          <a:off x="1979612" y="5181600"/>
          <a:ext cx="11414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0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181600"/>
                        <a:ext cx="11414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74321"/>
              </p:ext>
            </p:extLst>
          </p:nvPr>
        </p:nvGraphicFramePr>
        <p:xfrm>
          <a:off x="1979612" y="3256526"/>
          <a:ext cx="14398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1" name="Equation" r:id="rId16" imgW="609480" imgH="444240" progId="Equation.DSMT4">
                  <p:embed/>
                </p:oleObj>
              </mc:Choice>
              <mc:Fallback>
                <p:oleObj name="Equation" r:id="rId16" imgW="609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3256526"/>
                        <a:ext cx="1439863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63486"/>
              </p:ext>
            </p:extLst>
          </p:nvPr>
        </p:nvGraphicFramePr>
        <p:xfrm>
          <a:off x="6981825" y="2057400"/>
          <a:ext cx="24622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2" name="Equation" r:id="rId18" imgW="1041120" imgH="444240" progId="Equation.DSMT4">
                  <p:embed/>
                </p:oleObj>
              </mc:Choice>
              <mc:Fallback>
                <p:oleObj name="Equation" r:id="rId18" imgW="1041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2057400"/>
                        <a:ext cx="24622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43208"/>
              </p:ext>
            </p:extLst>
          </p:nvPr>
        </p:nvGraphicFramePr>
        <p:xfrm>
          <a:off x="7712074" y="3142226"/>
          <a:ext cx="13208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3" name="Equation" r:id="rId20" imgW="558720" imgH="444240" progId="Equation.DSMT4">
                  <p:embed/>
                </p:oleObj>
              </mc:Choice>
              <mc:Fallback>
                <p:oleObj name="Equation" r:id="rId20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3142226"/>
                        <a:ext cx="13208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82088"/>
              </p:ext>
            </p:extLst>
          </p:nvPr>
        </p:nvGraphicFramePr>
        <p:xfrm>
          <a:off x="7712074" y="4203700"/>
          <a:ext cx="15605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4" name="Equation" r:id="rId22" imgW="660240" imgH="444240" progId="Equation.DSMT4">
                  <p:embed/>
                </p:oleObj>
              </mc:Choice>
              <mc:Fallback>
                <p:oleObj name="Equation" r:id="rId22" imgW="660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4203700"/>
                        <a:ext cx="15605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33366"/>
              </p:ext>
            </p:extLst>
          </p:nvPr>
        </p:nvGraphicFramePr>
        <p:xfrm>
          <a:off x="7712074" y="5276850"/>
          <a:ext cx="16795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5" name="Equation" r:id="rId24" imgW="711000" imgH="228600" progId="Equation.DSMT4">
                  <p:embed/>
                </p:oleObj>
              </mc:Choice>
              <mc:Fallback>
                <p:oleObj name="Equation" r:id="rId24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5276850"/>
                        <a:ext cx="16795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92275"/>
              </p:ext>
            </p:extLst>
          </p:nvPr>
        </p:nvGraphicFramePr>
        <p:xfrm>
          <a:off x="7712074" y="5734050"/>
          <a:ext cx="8096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6" name="Equation" r:id="rId26" imgW="342720" imgH="419040" progId="Equation.DSMT4">
                  <p:embed/>
                </p:oleObj>
              </mc:Choice>
              <mc:Fallback>
                <p:oleObj name="Equation" r:id="rId26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5734050"/>
                        <a:ext cx="8096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42875"/>
            <a:ext cx="9525866" cy="19526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90500"/>
            <a:ext cx="922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x, y là các số thực dương. Rút gọn các biểu thức sau: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6258"/>
              </p:ext>
            </p:extLst>
          </p:nvPr>
        </p:nvGraphicFramePr>
        <p:xfrm>
          <a:off x="2700338" y="649287"/>
          <a:ext cx="32734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Equation" r:id="rId5" imgW="1384200" imgH="571320" progId="Equation.DSMT4">
                  <p:embed/>
                </p:oleObj>
              </mc:Choice>
              <mc:Fallback>
                <p:oleObj name="Equation" r:id="rId5" imgW="1384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49287"/>
                        <a:ext cx="32734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101486"/>
              </p:ext>
            </p:extLst>
          </p:nvPr>
        </p:nvGraphicFramePr>
        <p:xfrm>
          <a:off x="7348538" y="650875"/>
          <a:ext cx="37560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5" name="Equation" r:id="rId8" imgW="1587240" imgH="558720" progId="Equation.DSMT4">
                  <p:embed/>
                </p:oleObj>
              </mc:Choice>
              <mc:Fallback>
                <p:oleObj name="Equation" r:id="rId8" imgW="1587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650875"/>
                        <a:ext cx="375602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6212" y="2590800"/>
            <a:ext cx="326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Rút gọn tử số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1354"/>
              </p:ext>
            </p:extLst>
          </p:nvPr>
        </p:nvGraphicFramePr>
        <p:xfrm>
          <a:off x="1751012" y="3128665"/>
          <a:ext cx="42338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6" name="Equation" r:id="rId10" imgW="1790640" imgH="342720" progId="Equation.DSMT4">
                  <p:embed/>
                </p:oleObj>
              </mc:Choice>
              <mc:Fallback>
                <p:oleObj name="Equation" r:id="rId10" imgW="1790640" imgH="3427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3128665"/>
                        <a:ext cx="42338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02469"/>
              </p:ext>
            </p:extLst>
          </p:nvPr>
        </p:nvGraphicFramePr>
        <p:xfrm>
          <a:off x="6053426" y="3138190"/>
          <a:ext cx="30019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7" name="Equation" r:id="rId12" imgW="1269720" imgH="330120" progId="Equation.DSMT4">
                  <p:embed/>
                </p:oleObj>
              </mc:Choice>
              <mc:Fallback>
                <p:oleObj name="Equation" r:id="rId12" imgW="1269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426" y="3138190"/>
                        <a:ext cx="30019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41225"/>
              </p:ext>
            </p:extLst>
          </p:nvPr>
        </p:nvGraphicFramePr>
        <p:xfrm>
          <a:off x="9156699" y="3048000"/>
          <a:ext cx="25812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8" name="Equation" r:id="rId14" imgW="1091880" imgH="482400" progId="Equation.DSMT4">
                  <p:embed/>
                </p:oleObj>
              </mc:Choice>
              <mc:Fallback>
                <p:oleObj name="Equation" r:id="rId14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699" y="3048000"/>
                        <a:ext cx="25812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93918"/>
              </p:ext>
            </p:extLst>
          </p:nvPr>
        </p:nvGraphicFramePr>
        <p:xfrm>
          <a:off x="3203574" y="4038600"/>
          <a:ext cx="3392488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9" name="Equation" r:id="rId16" imgW="1434960" imgH="787320" progId="Equation.DSMT4">
                  <p:embed/>
                </p:oleObj>
              </mc:Choice>
              <mc:Fallback>
                <p:oleObj name="Equation" r:id="rId16" imgW="1434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4" y="4038600"/>
                        <a:ext cx="3392488" cy="186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55868"/>
              </p:ext>
            </p:extLst>
          </p:nvPr>
        </p:nvGraphicFramePr>
        <p:xfrm>
          <a:off x="6632574" y="4572000"/>
          <a:ext cx="10810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0" name="Equation" r:id="rId18" imgW="457200" imgH="330120" progId="Equation.DSMT4">
                  <p:embed/>
                </p:oleObj>
              </mc:Choice>
              <mc:Fallback>
                <p:oleObj name="Equation" r:id="rId18" imgW="457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4" y="4572000"/>
                        <a:ext cx="10810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7022"/>
              </p:ext>
            </p:extLst>
          </p:nvPr>
        </p:nvGraphicFramePr>
        <p:xfrm>
          <a:off x="7830899" y="4748371"/>
          <a:ext cx="1122839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1" name="Equation" r:id="rId20" imgW="431640" imgH="253800" progId="Equation.DSMT4">
                  <p:embed/>
                </p:oleObj>
              </mc:Choice>
              <mc:Fallback>
                <p:oleObj name="Equation" r:id="rId20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899" y="4748371"/>
                        <a:ext cx="1122839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5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42875"/>
            <a:ext cx="9525866" cy="19526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90500"/>
            <a:ext cx="922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x, y là các số thực dương. Rút gọn các biểu thức sau: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84984"/>
              </p:ext>
            </p:extLst>
          </p:nvPr>
        </p:nvGraphicFramePr>
        <p:xfrm>
          <a:off x="2700338" y="649287"/>
          <a:ext cx="32734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5" imgW="1384200" imgH="571320" progId="Equation.DSMT4">
                  <p:embed/>
                </p:oleObj>
              </mc:Choice>
              <mc:Fallback>
                <p:oleObj name="Equation" r:id="rId5" imgW="1384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49287"/>
                        <a:ext cx="32734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82965"/>
              </p:ext>
            </p:extLst>
          </p:nvPr>
        </p:nvGraphicFramePr>
        <p:xfrm>
          <a:off x="7348538" y="650875"/>
          <a:ext cx="37560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4" name="Equation" r:id="rId8" imgW="1587240" imgH="558720" progId="Equation.DSMT4">
                  <p:embed/>
                </p:oleObj>
              </mc:Choice>
              <mc:Fallback>
                <p:oleObj name="Equation" r:id="rId8" imgW="1587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650875"/>
                        <a:ext cx="375602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3997"/>
              </p:ext>
            </p:extLst>
          </p:nvPr>
        </p:nvGraphicFramePr>
        <p:xfrm>
          <a:off x="2380456" y="2667000"/>
          <a:ext cx="36925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5" name="Equation" r:id="rId10" imgW="1562040" imgH="482400" progId="Equation.DSMT4">
                  <p:embed/>
                </p:oleObj>
              </mc:Choice>
              <mc:Fallback>
                <p:oleObj name="Equation" r:id="rId10" imgW="1562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456" y="2667000"/>
                        <a:ext cx="36925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57151"/>
              </p:ext>
            </p:extLst>
          </p:nvPr>
        </p:nvGraphicFramePr>
        <p:xfrm>
          <a:off x="3122612" y="3810000"/>
          <a:ext cx="23415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6" name="Equation" r:id="rId12" imgW="990360" imgH="457200" progId="Equation.DSMT4">
                  <p:embed/>
                </p:oleObj>
              </mc:Choice>
              <mc:Fallback>
                <p:oleObj name="Equation" r:id="rId12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3810000"/>
                        <a:ext cx="23415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0501"/>
              </p:ext>
            </p:extLst>
          </p:nvPr>
        </p:nvGraphicFramePr>
        <p:xfrm>
          <a:off x="5561012" y="3810000"/>
          <a:ext cx="20415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7" name="Equation" r:id="rId14" imgW="863280" imgH="457200" progId="Equation.DSMT4">
                  <p:embed/>
                </p:oleObj>
              </mc:Choice>
              <mc:Fallback>
                <p:oleObj name="Equation" r:id="rId14" imgW="863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3810000"/>
                        <a:ext cx="20415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0975"/>
              </p:ext>
            </p:extLst>
          </p:nvPr>
        </p:nvGraphicFramePr>
        <p:xfrm>
          <a:off x="7694612" y="4030662"/>
          <a:ext cx="1981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8" name="Equation" r:id="rId16" imgW="838080" imgH="228600" progId="Equation.DSMT4">
                  <p:embed/>
                </p:oleObj>
              </mc:Choice>
              <mc:Fallback>
                <p:oleObj name="Equation" r:id="rId16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2" y="4030662"/>
                        <a:ext cx="19812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27321"/>
              </p:ext>
            </p:extLst>
          </p:nvPr>
        </p:nvGraphicFramePr>
        <p:xfrm>
          <a:off x="9798049" y="4065587"/>
          <a:ext cx="6905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9" name="Equation" r:id="rId18" imgW="291960" imgH="203040" progId="Equation.DSMT4">
                  <p:embed/>
                </p:oleObj>
              </mc:Choice>
              <mc:Fallback>
                <p:oleObj name="Equation" r:id="rId1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8049" y="4065587"/>
                        <a:ext cx="6905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761681" cy="14573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2" y="190500"/>
            <a:ext cx="36576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Chứng minh rằng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23"/>
              </p:ext>
            </p:extLst>
          </p:nvPr>
        </p:nvGraphicFramePr>
        <p:xfrm>
          <a:off x="4418012" y="821988"/>
          <a:ext cx="3754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Equation" r:id="rId5" imgW="1587240" imgH="279360" progId="Equation.DSMT4">
                  <p:embed/>
                </p:oleObj>
              </mc:Choice>
              <mc:Fallback>
                <p:oleObj name="Equation" r:id="rId5" imgW="1587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821988"/>
                        <a:ext cx="37544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75" y="17436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23162"/>
              </p:ext>
            </p:extLst>
          </p:nvPr>
        </p:nvGraphicFramePr>
        <p:xfrm>
          <a:off x="2041786" y="2209800"/>
          <a:ext cx="8828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Equation" r:id="rId8" imgW="3733560" imgH="291960" progId="Equation.DSMT4">
                  <p:embed/>
                </p:oleObj>
              </mc:Choice>
              <mc:Fallback>
                <p:oleObj name="Equation" r:id="rId8" imgW="3733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786" y="2209800"/>
                        <a:ext cx="88280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03258"/>
              </p:ext>
            </p:extLst>
          </p:nvPr>
        </p:nvGraphicFramePr>
        <p:xfrm>
          <a:off x="5180012" y="3048000"/>
          <a:ext cx="37830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Equation" r:id="rId10" imgW="1600200" imgH="291960" progId="Equation.DSMT4">
                  <p:embed/>
                </p:oleObj>
              </mc:Choice>
              <mc:Fallback>
                <p:oleObj name="Equation" r:id="rId10" imgW="1600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048000"/>
                        <a:ext cx="37830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152"/>
              </p:ext>
            </p:extLst>
          </p:nvPr>
        </p:nvGraphicFramePr>
        <p:xfrm>
          <a:off x="5180012" y="3886200"/>
          <a:ext cx="2911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Equation" r:id="rId12" imgW="1231560" imgH="241200" progId="Equation.DSMT4">
                  <p:embed/>
                </p:oleObj>
              </mc:Choice>
              <mc:Fallback>
                <p:oleObj name="Equation" r:id="rId12" imgW="1231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886200"/>
                        <a:ext cx="2911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55345"/>
              </p:ext>
            </p:extLst>
          </p:nvPr>
        </p:nvGraphicFramePr>
        <p:xfrm>
          <a:off x="5180012" y="4648200"/>
          <a:ext cx="5699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Equation" r:id="rId14" imgW="241200" imgH="164880" progId="Equation.DSMT4">
                  <p:embed/>
                </p:oleObj>
              </mc:Choice>
              <mc:Fallback>
                <p:oleObj name="Equation" r:id="rId14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648200"/>
                        <a:ext cx="5699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6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761681" cy="1600777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2" y="190500"/>
            <a:ext cx="8305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Không sử dụng máy tính cầm tay , hãy so sánh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68699"/>
              </p:ext>
            </p:extLst>
          </p:nvPr>
        </p:nvGraphicFramePr>
        <p:xfrm>
          <a:off x="2665412" y="931525"/>
          <a:ext cx="26431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9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931525"/>
                        <a:ext cx="26431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75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48172"/>
              </p:ext>
            </p:extLst>
          </p:nvPr>
        </p:nvGraphicFramePr>
        <p:xfrm>
          <a:off x="4596765" y="2215881"/>
          <a:ext cx="1951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0"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5" y="2215881"/>
                        <a:ext cx="1951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18226"/>
              </p:ext>
            </p:extLst>
          </p:nvPr>
        </p:nvGraphicFramePr>
        <p:xfrm>
          <a:off x="7605280" y="654410"/>
          <a:ext cx="2975841" cy="11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1" name="Equation" r:id="rId10" imgW="1384200" imgH="520560" progId="Equation.DSMT4">
                  <p:embed/>
                </p:oleObj>
              </mc:Choice>
              <mc:Fallback>
                <p:oleObj name="Equation" r:id="rId10" imgW="13842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280" y="654410"/>
                        <a:ext cx="2975841" cy="1118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08412" y="988675"/>
            <a:ext cx="67095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và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3812" y="1030860"/>
            <a:ext cx="67095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và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9883" y="2215881"/>
            <a:ext cx="2019957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a)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21054"/>
              </p:ext>
            </p:extLst>
          </p:nvPr>
        </p:nvGraphicFramePr>
        <p:xfrm>
          <a:off x="4596765" y="2825481"/>
          <a:ext cx="1951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2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5" y="2825481"/>
                        <a:ext cx="1951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580839"/>
              </p:ext>
            </p:extLst>
          </p:nvPr>
        </p:nvGraphicFramePr>
        <p:xfrm>
          <a:off x="6535896" y="2825481"/>
          <a:ext cx="15319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3" name="Equation" r:id="rId14" imgW="647640" imgH="228600" progId="Equation.DSMT4">
                  <p:embed/>
                </p:oleObj>
              </mc:Choice>
              <mc:Fallback>
                <p:oleObj name="Equation" r:id="rId14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896" y="2825481"/>
                        <a:ext cx="15319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01366" y="3404998"/>
            <a:ext cx="5612446" cy="661829"/>
            <a:chOff x="3225166" y="3542100"/>
            <a:chExt cx="5612446" cy="661829"/>
          </a:xfrm>
        </p:grpSpPr>
        <p:sp>
          <p:nvSpPr>
            <p:cNvPr id="24" name="TextBox 23"/>
            <p:cNvSpPr txBox="1"/>
            <p:nvPr/>
          </p:nvSpPr>
          <p:spPr>
            <a:xfrm>
              <a:off x="3225166" y="3611416"/>
              <a:ext cx="762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Do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538701"/>
                </p:ext>
              </p:extLst>
            </p:nvPr>
          </p:nvGraphicFramePr>
          <p:xfrm>
            <a:off x="4023678" y="3593277"/>
            <a:ext cx="246221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4" name="Equation" r:id="rId16" imgW="1041120" imgH="228600" progId="Equation.DSMT4">
                    <p:embed/>
                  </p:oleObj>
                </mc:Choice>
                <mc:Fallback>
                  <p:oleObj name="Equation" r:id="rId16" imgW="1041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3678" y="3593277"/>
                          <a:ext cx="2462213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900363"/>
                </p:ext>
              </p:extLst>
            </p:nvPr>
          </p:nvGraphicFramePr>
          <p:xfrm>
            <a:off x="6658292" y="3542100"/>
            <a:ext cx="2179320" cy="661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5" name="Equation" r:id="rId18" imgW="838080" imgH="253800" progId="Equation.DSMT4">
                    <p:embed/>
                  </p:oleObj>
                </mc:Choice>
                <mc:Fallback>
                  <p:oleObj name="Equation" r:id="rId18" imgW="8380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8292" y="3542100"/>
                          <a:ext cx="2179320" cy="661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2796396" y="4207283"/>
            <a:ext cx="2019957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0480"/>
              </p:ext>
            </p:extLst>
          </p:nvPr>
        </p:nvGraphicFramePr>
        <p:xfrm>
          <a:off x="4674552" y="3948349"/>
          <a:ext cx="1555750" cy="112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Equation" r:id="rId20" imgW="723600" imgH="520560" progId="Equation.DSMT4">
                  <p:embed/>
                </p:oleObj>
              </mc:Choice>
              <mc:Fallback>
                <p:oleObj name="Equation" r:id="rId20" imgW="723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552" y="3948349"/>
                        <a:ext cx="1555750" cy="1121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25815"/>
              </p:ext>
            </p:extLst>
          </p:nvPr>
        </p:nvGraphicFramePr>
        <p:xfrm>
          <a:off x="4596765" y="4892098"/>
          <a:ext cx="2101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Equation" r:id="rId22" imgW="888840" imgH="304560" progId="Equation.DSMT4">
                  <p:embed/>
                </p:oleObj>
              </mc:Choice>
              <mc:Fallback>
                <p:oleObj name="Equation" r:id="rId22" imgW="888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5" y="4892098"/>
                        <a:ext cx="21018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29311"/>
              </p:ext>
            </p:extLst>
          </p:nvPr>
        </p:nvGraphicFramePr>
        <p:xfrm>
          <a:off x="6677110" y="4892098"/>
          <a:ext cx="990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Equation" r:id="rId24" imgW="419040" imgH="291960" progId="Equation.DSMT4">
                  <p:embed/>
                </p:oleObj>
              </mc:Choice>
              <mc:Fallback>
                <p:oleObj name="Equation" r:id="rId24" imgW="419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110" y="4892098"/>
                        <a:ext cx="9906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20970"/>
              </p:ext>
            </p:extLst>
          </p:nvPr>
        </p:nvGraphicFramePr>
        <p:xfrm>
          <a:off x="7797165" y="4892098"/>
          <a:ext cx="719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Equation" r:id="rId26" imgW="304560" imgH="291960" progId="Equation.DSMT4">
                  <p:embed/>
                </p:oleObj>
              </mc:Choice>
              <mc:Fallback>
                <p:oleObj name="Equation" r:id="rId26" imgW="304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165" y="4892098"/>
                        <a:ext cx="719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76718" y="5599153"/>
            <a:ext cx="4775094" cy="1121745"/>
            <a:chOff x="3300518" y="5736255"/>
            <a:chExt cx="4775094" cy="1121745"/>
          </a:xfrm>
        </p:grpSpPr>
        <p:sp>
          <p:nvSpPr>
            <p:cNvPr id="32" name="TextBox 31"/>
            <p:cNvSpPr txBox="1"/>
            <p:nvPr/>
          </p:nvSpPr>
          <p:spPr>
            <a:xfrm>
              <a:off x="3300518" y="6104922"/>
              <a:ext cx="762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Do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212337"/>
                </p:ext>
              </p:extLst>
            </p:nvPr>
          </p:nvGraphicFramePr>
          <p:xfrm>
            <a:off x="4113212" y="5942013"/>
            <a:ext cx="1393825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10" name="Equation" r:id="rId28" imgW="647640" imgH="393480" progId="Equation.DSMT4">
                    <p:embed/>
                  </p:oleObj>
                </mc:Choice>
                <mc:Fallback>
                  <p:oleObj name="Equation" r:id="rId28" imgW="647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212" y="5942013"/>
                          <a:ext cx="1393825" cy="849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736739"/>
                </p:ext>
              </p:extLst>
            </p:nvPr>
          </p:nvGraphicFramePr>
          <p:xfrm>
            <a:off x="5700922" y="5736255"/>
            <a:ext cx="2374690" cy="1121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11" name="Equation" r:id="rId30" imgW="1104840" imgH="520560" progId="Equation.DSMT4">
                    <p:embed/>
                  </p:oleObj>
                </mc:Choice>
                <mc:Fallback>
                  <p:oleObj name="Equation" r:id="rId30" imgW="110484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0922" y="5736255"/>
                          <a:ext cx="2374690" cy="1121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87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914082" cy="2782647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90500"/>
                <a:ext cx="9829800" cy="273502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Nếu một khoản tiền gốc P được gửi ngân hàng với lãi suất hằng năm r (r được biểu thị dưới dạng số thập phân), được tính lãi n lần trong một năm, thì tổng số tiền A nhận được (cả vốn lẫn lãi) sau N kì gửi cho bởi công thức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𝑷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Hỏi nếu bác An gửi tiết kiệm số tiền 120 triệu đồng theo kì hạn 6 tháng với lãi suất không đổi là 5% một năm, thì số tiền thu được (cả vốn lẫn lãi) của bác An sau 2 năm là bao nhiêu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90500"/>
                <a:ext cx="9829800" cy="2735022"/>
              </a:xfrm>
              <a:prstGeom prst="rect">
                <a:avLst/>
              </a:prstGeom>
              <a:blipFill rotWithShape="1">
                <a:blip r:embed="rId4"/>
                <a:stretch>
                  <a:fillRect l="-434" t="-445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9" y="305948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4963"/>
              </p:ext>
            </p:extLst>
          </p:nvPr>
        </p:nvGraphicFramePr>
        <p:xfrm>
          <a:off x="3808412" y="4860960"/>
          <a:ext cx="44418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Equation" r:id="rId7" imgW="1879560" imgH="469800" progId="Equation.DSMT4">
                  <p:embed/>
                </p:oleObj>
              </mc:Choice>
              <mc:Fallback>
                <p:oleObj name="Equation" r:id="rId7" imgW="1879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4860960"/>
                        <a:ext cx="444182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23930" y="3497263"/>
            <a:ext cx="960928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Vì bác An gửi tiết kiệm kì hạn 6 tháng nên được tính lãi 2 lần trong 1 năm và sau 2 năm là được 4 kì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2" y="4359015"/>
            <a:ext cx="937101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tiền thu được (cả vốn lẫn lãi) của bác An sau 2 năm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4212" y="5181600"/>
            <a:ext cx="1981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36486</TotalTime>
  <Words>397</Words>
  <Application>Microsoft Office PowerPoint</Application>
  <PresentationFormat>Custom</PresentationFormat>
  <Paragraphs>43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2281</cp:revision>
  <dcterms:created xsi:type="dcterms:W3CDTF">2021-08-04T05:24:17Z</dcterms:created>
  <dcterms:modified xsi:type="dcterms:W3CDTF">2024-03-13T07:54:41Z</dcterms:modified>
</cp:coreProperties>
</file>