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09" r:id="rId2"/>
    <p:sldId id="808" r:id="rId3"/>
    <p:sldId id="809" r:id="rId4"/>
    <p:sldId id="937" r:id="rId5"/>
    <p:sldId id="852" r:id="rId6"/>
    <p:sldId id="897" r:id="rId7"/>
    <p:sldId id="815" r:id="rId8"/>
    <p:sldId id="970" r:id="rId9"/>
    <p:sldId id="976" r:id="rId10"/>
    <p:sldId id="977" r:id="rId11"/>
    <p:sldId id="950" r:id="rId12"/>
    <p:sldId id="951" r:id="rId13"/>
    <p:sldId id="971" r:id="rId14"/>
    <p:sldId id="972" r:id="rId15"/>
    <p:sldId id="910" r:id="rId16"/>
    <p:sldId id="952" r:id="rId17"/>
    <p:sldId id="973" r:id="rId18"/>
    <p:sldId id="974" r:id="rId19"/>
    <p:sldId id="975" r:id="rId20"/>
    <p:sldId id="939" r:id="rId21"/>
    <p:sldId id="723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852"/>
            <p14:sldId id="897"/>
            <p14:sldId id="815"/>
            <p14:sldId id="970"/>
            <p14:sldId id="976"/>
            <p14:sldId id="977"/>
            <p14:sldId id="950"/>
            <p14:sldId id="951"/>
            <p14:sldId id="971"/>
            <p14:sldId id="972"/>
            <p14:sldId id="910"/>
            <p14:sldId id="952"/>
            <p14:sldId id="973"/>
            <p14:sldId id="974"/>
            <p14:sldId id="975"/>
            <p14:sldId id="93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E3E6E2"/>
    <a:srgbClr val="D3DDD1"/>
    <a:srgbClr val="1D5E75"/>
    <a:srgbClr val="255997"/>
    <a:srgbClr val="FDEDD3"/>
    <a:srgbClr val="FEF5E6"/>
    <a:srgbClr val="FDEED3"/>
    <a:srgbClr val="FBE99F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54.png"/><Relationship Id="rId15" Type="http://schemas.openxmlformats.org/officeDocument/2006/relationships/image" Target="../media/image43.png"/><Relationship Id="rId10" Type="http://schemas.openxmlformats.org/officeDocument/2006/relationships/image" Target="../media/image5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9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0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5.wmf"/><Relationship Id="rId12" Type="http://schemas.openxmlformats.org/officeDocument/2006/relationships/image" Target="../media/image50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70.png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67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70.png"/><Relationship Id="rId10" Type="http://schemas.openxmlformats.org/officeDocument/2006/relationships/image" Target="../media/image72.png"/><Relationship Id="rId4" Type="http://schemas.openxmlformats.org/officeDocument/2006/relationships/image" Target="../media/image14.png"/><Relationship Id="rId9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7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4.png"/><Relationship Id="rId12" Type="http://schemas.openxmlformats.org/officeDocument/2006/relationships/image" Target="../media/image7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73.wmf"/><Relationship Id="rId14" Type="http://schemas.openxmlformats.org/officeDocument/2006/relationships/image" Target="../media/image7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80.png"/><Relationship Id="rId18" Type="http://schemas.openxmlformats.org/officeDocument/2006/relationships/image" Target="../media/image77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610.png"/><Relationship Id="rId12" Type="http://schemas.openxmlformats.org/officeDocument/2006/relationships/image" Target="../media/image81.png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0.png"/><Relationship Id="rId11" Type="http://schemas.openxmlformats.org/officeDocument/2006/relationships/image" Target="../media/image75.wmf"/><Relationship Id="rId24" Type="http://schemas.openxmlformats.org/officeDocument/2006/relationships/image" Target="../media/image80.wmf"/><Relationship Id="rId5" Type="http://schemas.openxmlformats.org/officeDocument/2006/relationships/image" Target="../media/image590.png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oleObject" Target="../embeddings/oleObject150.bin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4.png"/><Relationship Id="rId9" Type="http://schemas.openxmlformats.org/officeDocument/2006/relationships/image" Target="../media/image75.wmf"/><Relationship Id="rId14" Type="http://schemas.openxmlformats.org/officeDocument/2006/relationships/image" Target="../media/image810.png"/><Relationship Id="rId22" Type="http://schemas.openxmlformats.org/officeDocument/2006/relationships/image" Target="../media/image7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8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png"/><Relationship Id="rId5" Type="http://schemas.openxmlformats.org/officeDocument/2006/relationships/image" Target="../media/image670.png"/><Relationship Id="rId4" Type="http://schemas.openxmlformats.org/officeDocument/2006/relationships/image" Target="../media/image14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93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4.png"/><Relationship Id="rId9" Type="http://schemas.openxmlformats.org/officeDocument/2006/relationships/image" Target="../media/image9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0.png"/><Relationship Id="rId15" Type="http://schemas.openxmlformats.org/officeDocument/2006/relationships/image" Target="../media/image240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4.png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microsoft.com/office/2007/relationships/hdphoto" Target="../media/hdphoto1.wdp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6.wmf"/><Relationship Id="rId7" Type="http://schemas.openxmlformats.org/officeDocument/2006/relationships/image" Target="../media/image39.png"/><Relationship Id="rId12" Type="http://schemas.openxmlformats.org/officeDocument/2006/relationships/image" Target="../media/image33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oleObject" Target="../embeddings/oleObject19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1.wmf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50.wmf"/><Relationship Id="rId19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8613" y="2438400"/>
            <a:ext cx="6248400" cy="1215837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19851"/>
          <a:stretch/>
        </p:blipFill>
        <p:spPr bwMode="auto">
          <a:xfrm>
            <a:off x="4654549" y="1711464"/>
            <a:ext cx="6545263" cy="5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1" b="24584"/>
          <a:stretch/>
        </p:blipFill>
        <p:spPr bwMode="auto">
          <a:xfrm>
            <a:off x="5865812" y="2438400"/>
            <a:ext cx="5029200" cy="8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9" b="24876"/>
          <a:stretch/>
        </p:blipFill>
        <p:spPr bwMode="auto">
          <a:xfrm>
            <a:off x="6913379" y="3008218"/>
            <a:ext cx="2934065" cy="67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87" y="2563760"/>
            <a:ext cx="1108625" cy="11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11" y="6659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228600"/>
            <a:ext cx="2559680" cy="21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7214" y="1373832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Xét hàm số 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213" y="2288884"/>
                <a:ext cx="8695199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], 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thuộc TXĐ hàm số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" y="2288884"/>
                <a:ext cx="8695199" cy="579774"/>
              </a:xfrm>
              <a:prstGeom prst="rect">
                <a:avLst/>
              </a:prstGeom>
              <a:blipFill rotWithShape="1">
                <a:blip r:embed="rId6"/>
                <a:stretch>
                  <a:fillRect l="-84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47213" y="2868658"/>
            <a:ext cx="1075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34660"/>
              </p:ext>
            </p:extLst>
          </p:nvPr>
        </p:nvGraphicFramePr>
        <p:xfrm>
          <a:off x="1670050" y="2640013"/>
          <a:ext cx="28876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7" imgW="1346040" imgH="533160" progId="Equation.DSMT4">
                  <p:embed/>
                </p:oleObj>
              </mc:Choice>
              <mc:Fallback>
                <p:oleObj name="Equation" r:id="rId7" imgW="1346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640013"/>
                        <a:ext cx="28876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97323"/>
              </p:ext>
            </p:extLst>
          </p:nvPr>
        </p:nvGraphicFramePr>
        <p:xfrm>
          <a:off x="4930775" y="2841625"/>
          <a:ext cx="2887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9" imgW="1346040" imgH="431640" progId="Equation.DSMT4">
                  <p:embed/>
                </p:oleObj>
              </mc:Choice>
              <mc:Fallback>
                <p:oleObj name="Equation" r:id="rId9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841625"/>
                        <a:ext cx="2887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76071"/>
              </p:ext>
            </p:extLst>
          </p:nvPr>
        </p:nvGraphicFramePr>
        <p:xfrm>
          <a:off x="1217612" y="3962400"/>
          <a:ext cx="3132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11" imgW="1460160" imgH="431640" progId="Equation.DSMT4">
                  <p:embed/>
                </p:oleObj>
              </mc:Choice>
              <mc:Fallback>
                <p:oleObj name="Equation" r:id="rId11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3962400"/>
                        <a:ext cx="3132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1812" y="4800600"/>
                <a:ext cx="7907798" cy="106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Vậy không tồn tại giới hạn của hàm số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,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do đó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gián đoạn tại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800600"/>
                <a:ext cx="7907798" cy="1067215"/>
              </a:xfrm>
              <a:prstGeom prst="rect">
                <a:avLst/>
              </a:prstGeom>
              <a:blipFill rotWithShape="1">
                <a:blip r:embed="rId13"/>
                <a:stretch>
                  <a:fillRect l="-925" r="-107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229" y="2859133"/>
            <a:ext cx="2318275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884480"/>
            <a:ext cx="28003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1812" y="5877755"/>
                <a:ext cx="10896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Quan sát Hình 5.7 ta thấy, đồ thị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đường liền trên (0; 1), còn đồ thị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trên (0; 1) là các đoạn rời nhau.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5877755"/>
                <a:ext cx="10896600" cy="769441"/>
              </a:xfrm>
              <a:prstGeom prst="rect">
                <a:avLst/>
              </a:prstGeom>
              <a:blipFill rotWithShape="1">
                <a:blip r:embed="rId16"/>
                <a:stretch>
                  <a:fillRect l="-671" t="-3968" r="-727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6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3212" y="915469"/>
            <a:ext cx="11766080" cy="2970731"/>
            <a:chOff x="382355" y="763069"/>
            <a:chExt cx="11766080" cy="2970731"/>
          </a:xfrm>
        </p:grpSpPr>
        <p:sp>
          <p:nvSpPr>
            <p:cNvPr id="15" name="Rounded Rectangle 14"/>
            <p:cNvSpPr/>
            <p:nvPr/>
          </p:nvSpPr>
          <p:spPr>
            <a:xfrm>
              <a:off x="382355" y="763069"/>
              <a:ext cx="11353800" cy="2742131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00880" y="2286760"/>
              <a:ext cx="1347555" cy="144704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9884" y="1066800"/>
                <a:ext cx="1100045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được gọi 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liên tục trên khoảng (a;b)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nó liên tục tại mọi điểm thuộc khoảng này.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4" y="1066800"/>
                <a:ext cx="11000456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887" t="-6164" r="-665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9721" y="2021768"/>
            <a:ext cx="10445291" cy="1407232"/>
            <a:chOff x="528864" y="1869368"/>
            <a:chExt cx="10445291" cy="14072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28864" y="1869368"/>
                  <a:ext cx="10445291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liên tục trên đoạn </a:t>
                  </a:r>
                  <a:r>
                    <a:rPr lang="en-US" sz="260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[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a;b</a:t>
                  </a:r>
                  <a:r>
                    <a:rPr lang="en-US" sz="260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]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nó liên tục trên khoảng (a;b) và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4" y="1869368"/>
                  <a:ext cx="10445291" cy="129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34" b="-5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8906601"/>
                    </p:ext>
                  </p:extLst>
                </p:nvPr>
              </p:nvGraphicFramePr>
              <p:xfrm>
                <a:off x="5510774" y="2620010"/>
                <a:ext cx="4548981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193" name="Equation" r:id="rId7" imgW="2120760" imgH="304560" progId="Equation.DSMT4">
                        <p:embed/>
                      </p:oleObj>
                    </mc:Choice>
                    <mc:Fallback>
                      <p:oleObj name="Equation" r:id="rId7" imgW="21207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0774" y="2620010"/>
                              <a:ext cx="4548981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8906601"/>
                    </p:ext>
                  </p:extLst>
                </p:nvPr>
              </p:nvGraphicFramePr>
              <p:xfrm>
                <a:off x="5510774" y="2620010"/>
                <a:ext cx="4548981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180" name="Equation" r:id="rId9" imgW="2120760" imgH="304560" progId="Equation.DSMT4">
                        <p:embed/>
                      </p:oleObj>
                    </mc:Choice>
                    <mc:Fallback>
                      <p:oleObj name="Equation" r:id="rId9" imgW="21207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0774" y="2620010"/>
                              <a:ext cx="4548981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4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85" y="22447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4413" y="2667000"/>
                <a:ext cx="52135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bất kì,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2667000"/>
                <a:ext cx="5213564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871"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32861"/>
              </p:ext>
            </p:extLst>
          </p:nvPr>
        </p:nvGraphicFramePr>
        <p:xfrm>
          <a:off x="4494213" y="3168968"/>
          <a:ext cx="34845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9" name="Equation" r:id="rId6" imgW="1625400" imgH="317160" progId="Equation.DSMT4">
                  <p:embed/>
                </p:oleObj>
              </mc:Choice>
              <mc:Fallback>
                <p:oleObj name="Equation" r:id="rId6" imgW="1625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4213" y="3168968"/>
                        <a:ext cx="3484562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67000" y="3810000"/>
                <a:ext cx="74885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liên tục trên khoảng (0;1)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7488563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146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1999"/>
            <a:ext cx="11455965" cy="1329381"/>
            <a:chOff x="303212" y="761999"/>
            <a:chExt cx="11455965" cy="1329381"/>
          </a:xfrm>
        </p:grpSpPr>
        <p:sp>
          <p:nvSpPr>
            <p:cNvPr id="20" name="Rounded Rectangle 19"/>
            <p:cNvSpPr/>
            <p:nvPr/>
          </p:nvSpPr>
          <p:spPr>
            <a:xfrm>
              <a:off x="1714587" y="761999"/>
              <a:ext cx="10044590" cy="132938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8962" y="1057893"/>
              <a:ext cx="5106050" cy="92330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Xét tính liên tục của hàm số 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trên nửa khoảng (0;1]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918" name="Picture 2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2" y="853640"/>
              <a:ext cx="3706091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5412" y="4191000"/>
            <a:ext cx="7185352" cy="1218539"/>
            <a:chOff x="2261860" y="4495800"/>
            <a:chExt cx="7185352" cy="121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261860" y="4495800"/>
                  <a:ext cx="7185352" cy="1218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Hơn nữa: 	              	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nên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trên nửa khoảng (0;1]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860" y="4495800"/>
                  <a:ext cx="7185352" cy="121853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442" b="-11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5551873"/>
                    </p:ext>
                  </p:extLst>
                </p:nvPr>
              </p:nvGraphicFramePr>
              <p:xfrm>
                <a:off x="3951287" y="4630737"/>
                <a:ext cx="2586038" cy="655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70" name="Equation" r:id="rId13" imgW="1206360" imgH="304560" progId="Equation.DSMT4">
                        <p:embed/>
                      </p:oleObj>
                    </mc:Choice>
                    <mc:Fallback>
                      <p:oleObj name="Equation" r:id="rId13" imgW="12063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51287" y="4630737"/>
                              <a:ext cx="2586038" cy="655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5551873"/>
                    </p:ext>
                  </p:extLst>
                </p:nvPr>
              </p:nvGraphicFramePr>
              <p:xfrm>
                <a:off x="3951287" y="4630737"/>
                <a:ext cx="2586038" cy="655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43" name="Equation" r:id="rId15" imgW="1206360" imgH="304560" progId="Equation.DSMT4">
                        <p:embed/>
                      </p:oleObj>
                    </mc:Choice>
                    <mc:Fallback>
                      <p:oleObj name="Equation" r:id="rId15" imgW="12063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51287" y="4630737"/>
                              <a:ext cx="2586038" cy="655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47214" y="5409539"/>
            <a:ext cx="11220674" cy="1403569"/>
            <a:chOff x="447214" y="5409539"/>
            <a:chExt cx="11220674" cy="1403569"/>
          </a:xfrm>
        </p:grpSpPr>
        <p:pic>
          <p:nvPicPr>
            <p:cNvPr id="28921" name="Picture 24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428" y="5409539"/>
              <a:ext cx="9729460" cy="1403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47214" y="5880490"/>
              <a:ext cx="163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itchFamily="2" charset="2"/>
                <a:buChar char="v"/>
              </a:pPr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 ý :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04" y="2303672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903412" y="2825114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của hàm số là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(−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∞;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)∪(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825114"/>
                <a:ext cx="9067799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008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14277"/>
            <a:ext cx="11455965" cy="1419323"/>
            <a:chOff x="303212" y="714277"/>
            <a:chExt cx="11455965" cy="1419323"/>
          </a:xfrm>
        </p:grpSpPr>
        <p:sp>
          <p:nvSpPr>
            <p:cNvPr id="14" name="Rounded Rectangle 13"/>
            <p:cNvSpPr/>
            <p:nvPr/>
          </p:nvSpPr>
          <p:spPr>
            <a:xfrm>
              <a:off x="1714587" y="761999"/>
              <a:ext cx="10044590" cy="137160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8962" y="903529"/>
              <a:ext cx="967805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967849" y="1524000"/>
                  <a:ext cx="9678050" cy="52319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các khoảng trên đó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849" y="1524000"/>
                  <a:ext cx="9678050" cy="52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9" t="-8140" b="-24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9579582"/>
                    </p:ext>
                  </p:extLst>
                </p:nvPr>
              </p:nvGraphicFramePr>
              <p:xfrm>
                <a:off x="4129087" y="714277"/>
                <a:ext cx="1660525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25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29087" y="714277"/>
                              <a:ext cx="1660525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9579582"/>
                    </p:ext>
                  </p:extLst>
                </p:nvPr>
              </p:nvGraphicFramePr>
              <p:xfrm>
                <a:off x="4129087" y="714277"/>
                <a:ext cx="1660525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25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29087" y="714277"/>
                              <a:ext cx="1660525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284412" y="3393757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 liên tục trên các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∞;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à 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3393757"/>
                <a:ext cx="9067799" cy="492443"/>
              </a:xfrm>
              <a:prstGeom prst="rect">
                <a:avLst/>
              </a:prstGeom>
              <a:blipFill rotWithShape="1">
                <a:blip r:embed="rId10"/>
                <a:stretch>
                  <a:fillRect l="-121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6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4" y="2438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7301" y="792786"/>
            <a:ext cx="11472110" cy="1455114"/>
            <a:chOff x="337301" y="792786"/>
            <a:chExt cx="11472110" cy="1455114"/>
          </a:xfrm>
        </p:grpSpPr>
        <p:sp>
          <p:nvSpPr>
            <p:cNvPr id="21" name="Rounded Rectangle 20"/>
            <p:cNvSpPr/>
            <p:nvPr/>
          </p:nvSpPr>
          <p:spPr>
            <a:xfrm>
              <a:off x="2123931" y="792786"/>
              <a:ext cx="9685480" cy="1426539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8214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99923" y="13573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943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36162" y="989931"/>
              <a:ext cx="906845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25049" y="1610402"/>
                  <a:ext cx="9068450" cy="52319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các khoảng trên đó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049" y="1610402"/>
                  <a:ext cx="9068450" cy="52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74" t="-6977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8883216"/>
                    </p:ext>
                  </p:extLst>
                </p:nvPr>
              </p:nvGraphicFramePr>
              <p:xfrm>
                <a:off x="4518025" y="800777"/>
                <a:ext cx="1797050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49" name="Equation" r:id="rId8" imgW="838080" imgH="419040" progId="Equation.DSMT4">
                        <p:embed/>
                      </p:oleObj>
                    </mc:Choice>
                    <mc:Fallback>
                      <p:oleObj name="Equation" r:id="rId8" imgW="8380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8025" y="800777"/>
                              <a:ext cx="1797050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8883216"/>
                    </p:ext>
                  </p:extLst>
                </p:nvPr>
              </p:nvGraphicFramePr>
              <p:xfrm>
                <a:off x="4518025" y="800777"/>
                <a:ext cx="1797050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49" name="Equation" r:id="rId8" imgW="838080" imgH="419040" progId="Equation.DSMT4">
                        <p:embed/>
                      </p:oleObj>
                    </mc:Choice>
                    <mc:Fallback>
                      <p:oleObj name="Equation" r:id="rId8" imgW="8380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8025" y="800777"/>
                              <a:ext cx="1797050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03412" y="2784157"/>
                <a:ext cx="9067799" cy="68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784157"/>
                <a:ext cx="9067799" cy="681149"/>
              </a:xfrm>
              <a:prstGeom prst="rect">
                <a:avLst/>
              </a:prstGeom>
              <a:blipFill rotWithShape="1">
                <a:blip r:embed="rId12"/>
                <a:stretch>
                  <a:fillRect l="-87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8212" y="3657600"/>
                <a:ext cx="982980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(–∞; 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 ∪ (–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; +∞).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3657600"/>
                <a:ext cx="9829800" cy="506742"/>
              </a:xfrm>
              <a:prstGeom prst="rect">
                <a:avLst/>
              </a:prstGeom>
              <a:blipFill rotWithShape="1">
                <a:blip r:embed="rId13"/>
                <a:stretch>
                  <a:fillRect l="-930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97098" y="4343400"/>
                <a:ext cx="9612313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liên tục trên các khoảng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(–∞; 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à (–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; +∞).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98" y="4343400"/>
                <a:ext cx="9612313" cy="506742"/>
              </a:xfrm>
              <a:prstGeom prst="rect">
                <a:avLst/>
              </a:prstGeom>
              <a:blipFill rotWithShape="1">
                <a:blip r:embed="rId14"/>
                <a:stretch>
                  <a:fillRect l="-951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4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9122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762000"/>
            <a:ext cx="11558425" cy="2057400"/>
            <a:chOff x="289088" y="762000"/>
            <a:chExt cx="11558425" cy="20574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0574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1812" y="888563"/>
                  <a:ext cx="11239500" cy="501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Cho hai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888563"/>
                  <a:ext cx="11239500" cy="5014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756"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58824" y="1524000"/>
                  <a:ext cx="7239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 Xét tính liên tục của hai hàm số trên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4" y="1524000"/>
                  <a:ext cx="72390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6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60412" y="2057400"/>
                  <a:ext cx="10363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Tính 			      và so sánh L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2057400"/>
                  <a:ext cx="1036320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41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6338005"/>
                    </p:ext>
                  </p:extLst>
                </p:nvPr>
              </p:nvGraphicFramePr>
              <p:xfrm>
                <a:off x="2007609" y="2028825"/>
                <a:ext cx="2886075" cy="655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729" name="Equation" r:id="rId8" imgW="1346040" imgH="304560" progId="Equation.DSMT4">
                        <p:embed/>
                      </p:oleObj>
                    </mc:Choice>
                    <mc:Fallback>
                      <p:oleObj name="Equation" r:id="rId8" imgW="13460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07609" y="2028825"/>
                              <a:ext cx="2886075" cy="655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6338005"/>
                    </p:ext>
                  </p:extLst>
                </p:nvPr>
              </p:nvGraphicFramePr>
              <p:xfrm>
                <a:off x="2007609" y="2028825"/>
                <a:ext cx="2886075" cy="655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88" name="Equation" r:id="rId10" imgW="1346040" imgH="304560" progId="Equation.DSMT4">
                        <p:embed/>
                      </p:oleObj>
                    </mc:Choice>
                    <mc:Fallback>
                      <p:oleObj name="Equation" r:id="rId10" imgW="13460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07609" y="2028825"/>
                              <a:ext cx="2886075" cy="655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1681" name="Picture 417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6" r="8273" b="31356"/>
            <a:stretch/>
          </p:blipFill>
          <p:spPr bwMode="auto">
            <a:xfrm>
              <a:off x="358076" y="811880"/>
              <a:ext cx="1507013" cy="56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3812" y="3304737"/>
                <a:ext cx="1013460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các hàm đa thức nên nó liên tục trên R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3304737"/>
                <a:ext cx="10134600" cy="839332"/>
              </a:xfrm>
              <a:prstGeom prst="rect">
                <a:avLst/>
              </a:prstGeom>
              <a:blipFill rotWithShape="1">
                <a:blip r:embed="rId13"/>
                <a:stretch>
                  <a:fillRect l="-902" t="-4348" r="-902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3812" y="4163813"/>
                <a:ext cx="1013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Do đó, hai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đều liên tục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4163813"/>
                <a:ext cx="10134600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9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93812" y="462547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37272"/>
              </p:ext>
            </p:extLst>
          </p:nvPr>
        </p:nvGraphicFramePr>
        <p:xfrm>
          <a:off x="2865437" y="4607221"/>
          <a:ext cx="3076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0" name="Equation" r:id="rId15" imgW="1434960" imgH="241200" progId="Equation.DSMT4">
                  <p:embed/>
                </p:oleObj>
              </mc:Choice>
              <mc:Fallback>
                <p:oleObj name="Equation" r:id="rId15" imgW="143496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7" y="4607221"/>
                        <a:ext cx="30765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27212" y="518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34343"/>
              </p:ext>
            </p:extLst>
          </p:nvPr>
        </p:nvGraphicFramePr>
        <p:xfrm>
          <a:off x="3081337" y="5105400"/>
          <a:ext cx="5527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" name="Equation" r:id="rId17" imgW="2577960" imgH="304560" progId="Equation.DSMT4">
                  <p:embed/>
                </p:oleObj>
              </mc:Choice>
              <mc:Fallback>
                <p:oleObj name="Equation" r:id="rId17" imgW="2577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5105400"/>
                        <a:ext cx="55276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16099" y="579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Lại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03232"/>
              </p:ext>
            </p:extLst>
          </p:nvPr>
        </p:nvGraphicFramePr>
        <p:xfrm>
          <a:off x="3207542" y="5801072"/>
          <a:ext cx="23415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2" name="Equation" r:id="rId19" imgW="1091880" imgH="203040" progId="Equation.DSMT4">
                  <p:embed/>
                </p:oleObj>
              </mc:Choice>
              <mc:Fallback>
                <p:oleObj name="Equation" r:id="rId19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542" y="5801072"/>
                        <a:ext cx="23415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91815"/>
              </p:ext>
            </p:extLst>
          </p:nvPr>
        </p:nvGraphicFramePr>
        <p:xfrm>
          <a:off x="6110288" y="5781675"/>
          <a:ext cx="2259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" name="Equation" r:id="rId21" imgW="1054080" imgH="203040" progId="Equation.DSMT4">
                  <p:embed/>
                </p:oleObj>
              </mc:Choice>
              <mc:Fallback>
                <p:oleObj name="Equation" r:id="rId21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5781675"/>
                        <a:ext cx="22590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5089" y="626685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44491"/>
              </p:ext>
            </p:extLst>
          </p:nvPr>
        </p:nvGraphicFramePr>
        <p:xfrm>
          <a:off x="2832100" y="6324600"/>
          <a:ext cx="2395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" name="Equation" r:id="rId23" imgW="1117440" imgH="203040" progId="Equation.DSMT4">
                  <p:embed/>
                </p:oleObj>
              </mc:Choice>
              <mc:Fallback>
                <p:oleObj name="Equation" r:id="rId23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6324600"/>
                        <a:ext cx="23955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0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1" grpId="0"/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5612" y="846656"/>
            <a:ext cx="11464510" cy="3877744"/>
            <a:chOff x="303212" y="762000"/>
            <a:chExt cx="11464510" cy="3877744"/>
          </a:xfrm>
        </p:grpSpPr>
        <p:sp>
          <p:nvSpPr>
            <p:cNvPr id="24" name="Rounded Rectangle 23"/>
            <p:cNvSpPr/>
            <p:nvPr/>
          </p:nvSpPr>
          <p:spPr>
            <a:xfrm>
              <a:off x="303212" y="762000"/>
              <a:ext cx="11168294" cy="3581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5412" y="3048000"/>
              <a:ext cx="1482310" cy="159174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50424" y="1025697"/>
                <a:ext cx="1098278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Giả sử hai hàm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liên tục tại x</a:t>
                </a:r>
                <a:r>
                  <a:rPr lang="en-US" sz="2500" b="1" baseline="-25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. Khi đó :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4" y="1025697"/>
                <a:ext cx="10982788" cy="477054"/>
              </a:xfrm>
              <a:prstGeom prst="rect">
                <a:avLst/>
              </a:prstGeom>
              <a:blipFill rotWithShape="1">
                <a:blip r:embed="rId5"/>
                <a:stretch>
                  <a:fillRect l="-777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3118" y="1732481"/>
            <a:ext cx="8577494" cy="1562100"/>
            <a:chOff x="989012" y="1732481"/>
            <a:chExt cx="8577494" cy="1562100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718110"/>
                </p:ext>
              </p:extLst>
            </p:nvPr>
          </p:nvGraphicFramePr>
          <p:xfrm>
            <a:off x="3553618" y="1732481"/>
            <a:ext cx="2273300" cy="156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6" name="Equation" r:id="rId6" imgW="965160" imgH="660240" progId="Equation.DSMT4">
                    <p:embed/>
                  </p:oleObj>
                </mc:Choice>
                <mc:Fallback>
                  <p:oleObj name="Equation" r:id="rId6" imgW="965160" imgH="660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53618" y="1732481"/>
                          <a:ext cx="2273300" cy="156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989012" y="1761056"/>
              <a:ext cx="8577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a. Các hàm số :  		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liên 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tục tại x</a:t>
              </a:r>
              <a:r>
                <a:rPr lang="en-US" sz="2500" b="1" baseline="-2500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03118" y="3437456"/>
                <a:ext cx="8272694" cy="7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𝒈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 liên tục tại x</a:t>
                </a:r>
                <a:r>
                  <a:rPr lang="en-US" sz="2500" b="1" baseline="-25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18" y="3437456"/>
                <a:ext cx="8272694" cy="705193"/>
              </a:xfrm>
              <a:prstGeom prst="rect">
                <a:avLst/>
              </a:prstGeom>
              <a:blipFill rotWithShape="1">
                <a:blip r:embed="rId8"/>
                <a:stretch>
                  <a:fillRect l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3412" y="2784157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xác định trên các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∞;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i="0" smtClean="0">
                    <a:latin typeface="+mj-lt"/>
                    <a:ea typeface="Cambria Math"/>
                    <a:cs typeface="Arial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 (</m:t>
                    </m:r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784157"/>
                <a:ext cx="9067799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008" t="-1358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03212" y="737545"/>
            <a:ext cx="11455965" cy="1319855"/>
            <a:chOff x="303212" y="704850"/>
            <a:chExt cx="11455965" cy="1319855"/>
          </a:xfrm>
        </p:grpSpPr>
        <p:sp>
          <p:nvSpPr>
            <p:cNvPr id="15" name="Rounded Rectangle 14"/>
            <p:cNvSpPr/>
            <p:nvPr/>
          </p:nvSpPr>
          <p:spPr>
            <a:xfrm>
              <a:off x="1714587" y="761999"/>
              <a:ext cx="10044590" cy="121920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048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77470" y="11388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3762" y="1147466"/>
              <a:ext cx="4839349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Xét tính liên tục của hàm số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304171"/>
                </p:ext>
              </p:extLst>
            </p:nvPr>
          </p:nvGraphicFramePr>
          <p:xfrm>
            <a:off x="6905149" y="913130"/>
            <a:ext cx="1856263" cy="99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8" name="Equation" r:id="rId7" imgW="787320" imgH="419040" progId="Equation.DSMT4">
                    <p:embed/>
                  </p:oleObj>
                </mc:Choice>
                <mc:Fallback>
                  <p:oleObj name="Equation" r:id="rId7" imgW="7873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05149" y="913130"/>
                          <a:ext cx="1856263" cy="991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201712" y="3429000"/>
            <a:ext cx="90677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Trên các khoảng này, tử thức (hàm l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) và mẫu thức (hàm đa thức) là các hàm số liên tục.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201712" y="4536757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2" y="4536757"/>
                <a:ext cx="9067799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114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532" y="814628"/>
            <a:ext cx="11759505" cy="2284816"/>
            <a:chOff x="198532" y="814628"/>
            <a:chExt cx="11759505" cy="2284816"/>
          </a:xfrm>
        </p:grpSpPr>
        <p:sp>
          <p:nvSpPr>
            <p:cNvPr id="27" name="Rounded Rectangle 26"/>
            <p:cNvSpPr/>
            <p:nvPr/>
          </p:nvSpPr>
          <p:spPr>
            <a:xfrm>
              <a:off x="2208212" y="846656"/>
              <a:ext cx="9415694" cy="1972744"/>
            </a:xfrm>
            <a:prstGeom prst="roundRect">
              <a:avLst>
                <a:gd name="adj" fmla="val 3662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32" y="814628"/>
              <a:ext cx="1905908" cy="937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379413" y="1047060"/>
              <a:ext cx="1620349" cy="33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899" tIns="60949" rIns="121899" bIns="60949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bg1"/>
                  </a:solidFill>
                  <a:latin typeface="Arial" charset="0"/>
                </a:rPr>
                <a:t>NHẬN XÉT</a:t>
              </a:r>
              <a:endParaRPr lang="en-US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56961" y="914400"/>
                  <a:ext cx="86106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trên đoạn [a;b]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tồn tại ít nhất một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∈(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Kết quả này được minh hoạ bằng đồ thị như H 5.8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961" y="914400"/>
                  <a:ext cx="8610600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03" t="-3237" r="-1274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566022" y="1676400"/>
              <a:ext cx="1392015" cy="1423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35379" y="2971800"/>
            <a:ext cx="4172141" cy="2690651"/>
            <a:chOff x="4436967" y="2732731"/>
            <a:chExt cx="4172141" cy="2690651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0" t="25846" r="5733" b="11692"/>
            <a:stretch/>
          </p:blipFill>
          <p:spPr bwMode="auto">
            <a:xfrm>
              <a:off x="4436967" y="2732731"/>
              <a:ext cx="4172141" cy="233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18212" y="5084828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5.8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27935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03413" y="2784157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Xét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61999"/>
            <a:ext cx="11455965" cy="1371601"/>
            <a:chOff x="303212" y="761999"/>
            <a:chExt cx="11455965" cy="1371601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761999"/>
              <a:ext cx="10044590" cy="137160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3913" y="981693"/>
              <a:ext cx="5219699" cy="92330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Chứng minh rằng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có ít nhất một nghiệm.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0716302"/>
                </p:ext>
              </p:extLst>
            </p:nvPr>
          </p:nvGraphicFramePr>
          <p:xfrm>
            <a:off x="7343901" y="886285"/>
            <a:ext cx="2789111" cy="618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46" name="Equation" r:id="rId6" imgW="977760" imgH="215640" progId="Equation.DSMT4">
                    <p:embed/>
                  </p:oleObj>
                </mc:Choice>
                <mc:Fallback>
                  <p:oleObj name="Equation" r:id="rId6" imgW="9777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43901" y="886285"/>
                          <a:ext cx="2789111" cy="618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201713" y="3429000"/>
            <a:ext cx="1606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96546"/>
              </p:ext>
            </p:extLst>
          </p:nvPr>
        </p:nvGraphicFramePr>
        <p:xfrm>
          <a:off x="4189412" y="2745349"/>
          <a:ext cx="3322205" cy="57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8" imgW="1409400" imgH="241200" progId="Equation.DSMT4">
                  <p:embed/>
                </p:oleObj>
              </mc:Choice>
              <mc:Fallback>
                <p:oleObj name="Equation" r:id="rId8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9412" y="2745349"/>
                        <a:ext cx="3322205" cy="57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14452"/>
              </p:ext>
            </p:extLst>
          </p:nvPr>
        </p:nvGraphicFramePr>
        <p:xfrm>
          <a:off x="3618126" y="3292793"/>
          <a:ext cx="2425988" cy="114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8126" y="3292793"/>
                        <a:ext cx="2425988" cy="114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1712" y="4495800"/>
                <a:ext cx="9067799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hàm đa thức nên nó liên tục trên [0;2] .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ít nhất một nghiệm trong khoảng (0;2)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2" y="4495800"/>
                <a:ext cx="9067799" cy="1292662"/>
              </a:xfrm>
              <a:prstGeom prst="rect">
                <a:avLst/>
              </a:prstGeom>
              <a:blipFill rotWithShape="1">
                <a:blip r:embed="rId13"/>
                <a:stretch>
                  <a:fillRect l="-1142" t="-4245" r="-1210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6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3213" y="762000"/>
            <a:ext cx="10820399" cy="2133600"/>
            <a:chOff x="303213" y="762000"/>
            <a:chExt cx="10820399" cy="2133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762000"/>
              <a:ext cx="10820399" cy="2133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630" y="927318"/>
              <a:ext cx="1049258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     Một người lái xe từ địa điểm A đến địa điểm B trong thời gian 3 giờ. Biết quảng đường từ A đến B dài 180</a:t>
              </a:r>
              <a:r>
                <a:rPr lang="en-US" sz="2800" b="1" i="1" smtClean="0">
                  <a:latin typeface="Arial" pitchFamily="34" charset="0"/>
                  <a:cs typeface="Arial" pitchFamily="34" charset="0"/>
                </a:rPr>
                <a:t>km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. Chứng tỏ rằng có ít nhất một thời điểm trên hành trình, xe chạy với vận tốc 60 </a:t>
              </a:r>
              <a:r>
                <a:rPr lang="en-US" sz="2800" b="1" i="1" smtClean="0">
                  <a:latin typeface="Arial" pitchFamily="34" charset="0"/>
                  <a:cs typeface="Arial" pitchFamily="34" charset="0"/>
                </a:rPr>
                <a:t>km/h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3048000"/>
            <a:ext cx="502504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638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706457"/>
            <a:ext cx="11782531" cy="1798618"/>
            <a:chOff x="150812" y="630257"/>
            <a:chExt cx="11782531" cy="1798618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03184"/>
              <a:ext cx="9801331" cy="1725691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4411" y="766904"/>
              <a:ext cx="9448801" cy="1661971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500" b="1">
                  <a:latin typeface="Arial" pitchFamily="34" charset="0"/>
                  <a:cs typeface="Arial" pitchFamily="34" charset="0"/>
                </a:rPr>
                <a:t>Một người lái xe từ địa điểm A đến địa điểm B trong thời gian 3 giờ. Biết quảng đường từ A đến B dài 180km . </a:t>
              </a:r>
              <a:endParaRPr lang="en-US" sz="2500" b="1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vi-VN" sz="2500" b="1" smtClean="0">
                  <a:latin typeface="Arial" pitchFamily="34" charset="0"/>
                  <a:cs typeface="Arial" pitchFamily="34" charset="0"/>
                </a:rPr>
                <a:t>Chứng </a:t>
              </a:r>
              <a:r>
                <a:rPr lang="vi-VN" sz="2500" b="1">
                  <a:latin typeface="Arial" pitchFamily="34" charset="0"/>
                  <a:cs typeface="Arial" pitchFamily="34" charset="0"/>
                </a:rPr>
                <a:t>tỏ rằng có ít nhất một thời điểm trên hành trình, xe chạy với vận tốc 60 km/h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4" y="856267"/>
              <a:ext cx="1131777" cy="570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24606" y="1122283"/>
              <a:ext cx="6356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60" y="2667000"/>
            <a:ext cx="3221182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3212" y="2971800"/>
                <a:ext cx="8077200" cy="6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Theo giả thiết, vận tốc trung bình của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xe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𝟏𝟔𝟎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𝟔𝟎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2971800"/>
                <a:ext cx="8077200" cy="601062"/>
              </a:xfrm>
              <a:prstGeom prst="rect">
                <a:avLst/>
              </a:prstGeom>
              <a:blipFill rotWithShape="1">
                <a:blip r:embed="rId7"/>
                <a:stretch>
                  <a:fillRect l="-830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6899" y="3609589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Gọi v(t) là hàm biểu thị vận tốc của xe tại thời điểm 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899" y="4077203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Tại thời điểm xuất phát 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, vận tốc của xe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= 0 nên có một thời điểm 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xe chạy với vận tốc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&gt;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6899" y="4883371"/>
                <a:ext cx="11125200" cy="47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–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𝒗𝒂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, rõ ràng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 hàm số liên tục trên đoạn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baseline="-2500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baseline="-2500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].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9" y="4883371"/>
                <a:ext cx="11125200" cy="472245"/>
              </a:xfrm>
              <a:prstGeom prst="rect">
                <a:avLst/>
              </a:prstGeom>
              <a:blipFill rotWithShape="1">
                <a:blip r:embed="rId8"/>
                <a:stretch>
                  <a:fillRect l="-712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96899" y="5392343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có f(t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= –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&lt; 0, f(t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=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–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&gt; 0 (do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&gt;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), nên tồn tại thời điểm t* thuộc khoảng 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; 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sao cho f(t*) = 0. Khi đó ta có v(t*) –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= 0 hay v(t*) =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= 60.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6899" y="6198513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có ít nhất một thời điểm trên hành trình, xe chạy với vận tốc 60 km/h.</a:t>
            </a: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927218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6" y="33877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764174"/>
            <a:ext cx="11558425" cy="2493376"/>
            <a:chOff x="289088" y="707024"/>
            <a:chExt cx="11558425" cy="2493376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07024"/>
              <a:ext cx="11558425" cy="24933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783907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tính liên tục của hàm số tại một điểm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2516" b="34426"/>
            <a:stretch/>
          </p:blipFill>
          <p:spPr bwMode="auto">
            <a:xfrm>
              <a:off x="289088" y="750882"/>
              <a:ext cx="1690524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7214" y="1564957"/>
              <a:ext cx="4427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Cho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àm số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47414" y="2485642"/>
                  <a:ext cx="87713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giới hạn                   và so sánh giá trị này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414" y="2485642"/>
                  <a:ext cx="877139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283618"/>
                    </p:ext>
                  </p:extLst>
                </p:nvPr>
              </p:nvGraphicFramePr>
              <p:xfrm>
                <a:off x="4198936" y="2438400"/>
                <a:ext cx="1317625" cy="688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744" name="Equation" r:id="rId7" imgW="558720" imgH="291960" progId="Equation.DSMT4">
                        <p:embed/>
                      </p:oleObj>
                    </mc:Choice>
                    <mc:Fallback>
                      <p:oleObj name="Equation" r:id="rId7" imgW="55872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98936" y="2438400"/>
                              <a:ext cx="1317625" cy="688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283618"/>
                    </p:ext>
                  </p:extLst>
                </p:nvPr>
              </p:nvGraphicFramePr>
              <p:xfrm>
                <a:off x="4198936" y="2438400"/>
                <a:ext cx="1317625" cy="688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651" name="Equation" r:id="rId9" imgW="558720" imgH="291960" progId="Equation.DSMT4">
                        <p:embed/>
                      </p:oleObj>
                    </mc:Choice>
                    <mc:Fallback>
                      <p:oleObj name="Equation" r:id="rId9" imgW="55872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98936" y="2438400"/>
                              <a:ext cx="1317625" cy="688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25649" name="Picture 4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1219200"/>
              <a:ext cx="2771775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8212" y="3850957"/>
                <a:ext cx="36214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3850957"/>
                <a:ext cx="3621490" cy="492443"/>
              </a:xfrm>
              <a:prstGeom prst="rect">
                <a:avLst/>
              </a:prstGeom>
              <a:blipFill rotWithShape="1">
                <a:blip r:embed="rId12"/>
                <a:stretch>
                  <a:fillRect l="-252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43100"/>
              </p:ext>
            </p:extLst>
          </p:nvPr>
        </p:nvGraphicFramePr>
        <p:xfrm>
          <a:off x="2523361" y="4437784"/>
          <a:ext cx="2805545" cy="89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5" name="Equation" r:id="rId13" imgW="1307880" imgH="419040" progId="Equation.DSMT4">
                  <p:embed/>
                </p:oleObj>
              </mc:Choice>
              <mc:Fallback>
                <p:oleObj name="Equation" r:id="rId13" imgW="130788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361" y="4437784"/>
                        <a:ext cx="2805545" cy="896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52707"/>
              </p:ext>
            </p:extLst>
          </p:nvPr>
        </p:nvGraphicFramePr>
        <p:xfrm>
          <a:off x="5332412" y="4402498"/>
          <a:ext cx="25050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6" name="Equation" r:id="rId15" imgW="1168200" imgH="419040" progId="Equation.DSMT4">
                  <p:embed/>
                </p:oleObj>
              </mc:Choice>
              <mc:Fallback>
                <p:oleObj name="Equation" r:id="rId15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402498"/>
                        <a:ext cx="250507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06115"/>
              </p:ext>
            </p:extLst>
          </p:nvPr>
        </p:nvGraphicFramePr>
        <p:xfrm>
          <a:off x="7847012" y="4586330"/>
          <a:ext cx="1606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Equation" r:id="rId17" imgW="749160" imgH="291960" progId="Equation.DSMT4">
                  <p:embed/>
                </p:oleObj>
              </mc:Choice>
              <mc:Fallback>
                <p:oleObj name="Equation" r:id="rId17" imgW="749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586330"/>
                        <a:ext cx="1606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95255"/>
              </p:ext>
            </p:extLst>
          </p:nvPr>
        </p:nvGraphicFramePr>
        <p:xfrm>
          <a:off x="9447212" y="4662530"/>
          <a:ext cx="1362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Equation" r:id="rId19" imgW="634680" imgH="164880" progId="Equation.DSMT4">
                  <p:embed/>
                </p:oleObj>
              </mc:Choice>
              <mc:Fallback>
                <p:oleObj name="Equation" r:id="rId19" imgW="634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2" y="4662530"/>
                        <a:ext cx="13620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56513" y="5562600"/>
            <a:ext cx="10217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Vậy 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11763"/>
              </p:ext>
            </p:extLst>
          </p:nvPr>
        </p:nvGraphicFramePr>
        <p:xfrm>
          <a:off x="3998200" y="5562600"/>
          <a:ext cx="2070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Equation" r:id="rId21" imgW="965160" imgH="291960" progId="Equation.DSMT4">
                  <p:embed/>
                </p:oleObj>
              </mc:Choice>
              <mc:Fallback>
                <p:oleObj name="Equation" r:id="rId21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00" y="5562600"/>
                        <a:ext cx="20701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2431" y="836861"/>
            <a:ext cx="11120781" cy="2289807"/>
            <a:chOff x="379411" y="836861"/>
            <a:chExt cx="11120781" cy="2289807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1"/>
              <a:ext cx="10693961" cy="2058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5983" y="1088648"/>
                  <a:ext cx="1037738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xác định trên khoảng (a;b) chứa điểm 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liên tục tại điểm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nếu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83" y="1088648"/>
                  <a:ext cx="10377389" cy="892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81" t="-6164"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17882" y="1534924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59809528"/>
                    </p:ext>
                  </p:extLst>
                </p:nvPr>
              </p:nvGraphicFramePr>
              <p:xfrm>
                <a:off x="4358823" y="1981200"/>
                <a:ext cx="254793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18" name="Equation" r:id="rId7" imgW="1079280" imgH="317160" progId="Equation.DSMT4">
                        <p:embed/>
                      </p:oleObj>
                    </mc:Choice>
                    <mc:Fallback>
                      <p:oleObj name="Equation" r:id="rId7" imgW="1079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58823" y="1981200"/>
                              <a:ext cx="2547938" cy="747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59809528"/>
                    </p:ext>
                  </p:extLst>
                </p:nvPr>
              </p:nvGraphicFramePr>
              <p:xfrm>
                <a:off x="4358823" y="1981200"/>
                <a:ext cx="254793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18" name="Equation" r:id="rId7" imgW="1079280" imgH="317160" progId="Equation.DSMT4">
                        <p:embed/>
                      </p:oleObj>
                    </mc:Choice>
                    <mc:Fallback>
                      <p:oleObj name="Equation" r:id="rId7" imgW="1079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58823" y="1981200"/>
                              <a:ext cx="2547938" cy="747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62106" y="3458408"/>
                <a:ext cx="105111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không liên tục tại x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gọi 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gián đoạn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tại điểm đó 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06" y="3458408"/>
                <a:ext cx="10511181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87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95821" y="2896195"/>
                <a:ext cx="9661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xác định trên R\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{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} 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thuộc TXĐ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21" y="2896195"/>
                <a:ext cx="96611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93206" y="3695850"/>
            <a:ext cx="1548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15" name="Rounded Rectangle 14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7074" y="1229402"/>
                  <a:ext cx="9677400" cy="52319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tính liên tục của hàm số		   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074" y="1229402"/>
                  <a:ext cx="9677400" cy="52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9" t="-8140" b="-24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1078632"/>
                    </p:ext>
                  </p:extLst>
                </p:nvPr>
              </p:nvGraphicFramePr>
              <p:xfrm>
                <a:off x="6551612" y="998082"/>
                <a:ext cx="1828800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944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51612" y="998082"/>
                              <a:ext cx="1828800" cy="9858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1078632"/>
                    </p:ext>
                  </p:extLst>
                </p:nvPr>
              </p:nvGraphicFramePr>
              <p:xfrm>
                <a:off x="6551612" y="998082"/>
                <a:ext cx="1828800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944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51612" y="998082"/>
                              <a:ext cx="1828800" cy="9858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66657"/>
              </p:ext>
            </p:extLst>
          </p:nvPr>
        </p:nvGraphicFramePr>
        <p:xfrm>
          <a:off x="4234196" y="3433763"/>
          <a:ext cx="29368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" name="Equation" r:id="rId10" imgW="1244520" imgH="419040" progId="Equation.DSMT4">
                  <p:embed/>
                </p:oleObj>
              </mc:Choice>
              <mc:Fallback>
                <p:oleObj name="Equation" r:id="rId10" imgW="1244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196" y="3433763"/>
                        <a:ext cx="29368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82326"/>
              </p:ext>
            </p:extLst>
          </p:nvPr>
        </p:nvGraphicFramePr>
        <p:xfrm>
          <a:off x="7202487" y="3724425"/>
          <a:ext cx="1558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"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7" y="3724425"/>
                        <a:ext cx="15589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93205" y="4572000"/>
                <a:ext cx="71112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05" y="4572000"/>
                <a:ext cx="7111207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1457" t="-13580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1" y="24352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84412" y="2895600"/>
            <a:ext cx="2219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18770"/>
              </p:ext>
            </p:extLst>
          </p:nvPr>
        </p:nvGraphicFramePr>
        <p:xfrm>
          <a:off x="4154632" y="2895601"/>
          <a:ext cx="16335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" name="Equation" r:id="rId5" imgW="761760" imgH="304560" progId="Equation.DSMT4">
                  <p:embed/>
                </p:oleObj>
              </mc:Choice>
              <mc:Fallback>
                <p:oleObj name="Equation" r:id="rId5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4632" y="2895601"/>
                        <a:ext cx="163353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3926032" y="3048001"/>
            <a:ext cx="45719" cy="11370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1999"/>
            <a:ext cx="11455965" cy="1518372"/>
            <a:chOff x="303212" y="761999"/>
            <a:chExt cx="11455965" cy="1518372"/>
          </a:xfrm>
        </p:grpSpPr>
        <p:sp>
          <p:nvSpPr>
            <p:cNvPr id="25" name="Rounded Rectangle 24"/>
            <p:cNvSpPr/>
            <p:nvPr/>
          </p:nvSpPr>
          <p:spPr>
            <a:xfrm>
              <a:off x="1714587" y="761999"/>
              <a:ext cx="10044590" cy="151837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7636" y="1229402"/>
              <a:ext cx="51173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Xét tính liên tục của hàm dấu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929" name="Picture 7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2" y="834303"/>
              <a:ext cx="4216977" cy="14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16067"/>
              </p:ext>
            </p:extLst>
          </p:nvPr>
        </p:nvGraphicFramePr>
        <p:xfrm>
          <a:off x="4154632" y="3581401"/>
          <a:ext cx="1824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" name="Equation" r:id="rId9" imgW="850680" imgH="304560" progId="Equation.DSMT4">
                  <p:embed/>
                </p:oleObj>
              </mc:Choice>
              <mc:Fallback>
                <p:oleObj name="Equation" r:id="rId9" imgW="850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4632" y="3581401"/>
                        <a:ext cx="1824037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94412" y="3200400"/>
            <a:ext cx="4774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Do đó không tồn tại giới hạn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09218"/>
              </p:ext>
            </p:extLst>
          </p:nvPr>
        </p:nvGraphicFramePr>
        <p:xfrm>
          <a:off x="10727205" y="3200400"/>
          <a:ext cx="11160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" name="Equation" r:id="rId11" imgW="520560" imgH="291960" progId="Equation.DSMT4">
                  <p:embed/>
                </p:oleObj>
              </mc:Choice>
              <mc:Fallback>
                <p:oleObj name="Equation" r:id="rId11" imgW="520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27205" y="3200400"/>
                        <a:ext cx="1116013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40649" y="4308157"/>
            <a:ext cx="7484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Vậy hàm số này 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 đoạn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tại 0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3425" y="5086350"/>
            <a:ext cx="9376387" cy="1314450"/>
            <a:chOff x="1697002" y="5410200"/>
            <a:chExt cx="9376387" cy="1314450"/>
          </a:xfrm>
        </p:grpSpPr>
        <p:grpSp>
          <p:nvGrpSpPr>
            <p:cNvPr id="5" name="Group 4"/>
            <p:cNvGrpSpPr/>
            <p:nvPr/>
          </p:nvGrpSpPr>
          <p:grpSpPr>
            <a:xfrm>
              <a:off x="1697002" y="5410200"/>
              <a:ext cx="8965300" cy="1285875"/>
              <a:chOff x="1370013" y="5562599"/>
              <a:chExt cx="8965300" cy="128587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1370013" y="5562599"/>
                <a:ext cx="8842988" cy="1285875"/>
              </a:xfrm>
              <a:prstGeom prst="roundRect">
                <a:avLst>
                  <a:gd name="adj" fmla="val 288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76423" y="5638800"/>
                    <a:ext cx="875889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 algn="just">
                      <a:buFont typeface="Wingdings" pitchFamily="2" charset="2"/>
                      <a:buChar char="Ø"/>
                    </a:pPr>
                    <a:r>
                      <a:rPr lang="en-US" sz="2600" b="1" smtClean="0">
                        <a:solidFill>
                          <a:srgbClr val="0F3D13"/>
                        </a:solidFill>
                        <a:latin typeface="Arial" pitchFamily="34" charset="0"/>
                        <a:cs typeface="Arial" pitchFamily="34" charset="0"/>
                      </a:rPr>
                      <a:t>Chú ý </a:t>
                    </a: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: Hàm số 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liên tục tại x</a:t>
                    </a:r>
                    <a:r>
                      <a:rPr lang="en-US" sz="2600" b="1" baseline="-2500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khi và chỉ khi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6423" y="5638800"/>
                    <a:ext cx="8758890" cy="4924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113" t="-11250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51868950"/>
                      </p:ext>
                    </p:extLst>
                  </p:nvPr>
                </p:nvGraphicFramePr>
                <p:xfrm>
                  <a:off x="3780124" y="6131243"/>
                  <a:ext cx="3811588" cy="7096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054" name="Equation" r:id="rId15" imgW="1777680" imgH="330120" progId="Equation.DSMT4">
                          <p:embed/>
                        </p:oleObj>
                      </mc:Choice>
                      <mc:Fallback>
                        <p:oleObj name="Equation" r:id="rId15" imgW="17776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80124" y="6131243"/>
                                <a:ext cx="3811588" cy="7096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51868950"/>
                      </p:ext>
                    </p:extLst>
                  </p:nvPr>
                </p:nvGraphicFramePr>
                <p:xfrm>
                  <a:off x="3780124" y="6131243"/>
                  <a:ext cx="3811588" cy="7096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002" name="Equation" r:id="rId17" imgW="1777680" imgH="330120" progId="Equation.DSMT4">
                          <p:embed/>
                        </p:oleObj>
                      </mc:Choice>
                      <mc:Fallback>
                        <p:oleObj name="Equation" r:id="rId17" imgW="17776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80124" y="6131243"/>
                                <a:ext cx="3811588" cy="7096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pic>
          <p:nvPicPr>
            <p:cNvPr id="44" name="Picture 163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7165" b="91571" l="11806" r="70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4" t="37165" r="29109" b="8046"/>
            <a:stretch/>
          </p:blipFill>
          <p:spPr bwMode="auto">
            <a:xfrm>
              <a:off x="9701789" y="5570892"/>
              <a:ext cx="1371600" cy="115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90" y="23812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301" y="792307"/>
            <a:ext cx="11312496" cy="1455593"/>
            <a:chOff x="337301" y="792307"/>
            <a:chExt cx="11312496" cy="1455593"/>
          </a:xfrm>
        </p:grpSpPr>
        <p:sp>
          <p:nvSpPr>
            <p:cNvPr id="23" name="Rounded Rectangle 22"/>
            <p:cNvSpPr/>
            <p:nvPr/>
          </p:nvSpPr>
          <p:spPr>
            <a:xfrm>
              <a:off x="2123931" y="792786"/>
              <a:ext cx="9525866" cy="1426539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8214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99923" y="13573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943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122487" y="1225118"/>
              <a:ext cx="56388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>
                  <a:latin typeface="Arial" pitchFamily="34" charset="0"/>
                  <a:cs typeface="Arial" pitchFamily="34" charset="0"/>
                </a:rPr>
                <a:t>Xét tính liên tục của hàm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61" name="Picture 9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812" y="792307"/>
              <a:ext cx="2805545" cy="14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1013" y="2896195"/>
                <a:ext cx="9906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xác định trên ℝ, do đó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thuộc tập xác định của hàm số.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3" y="2896195"/>
                <a:ext cx="99060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800" t="-5882" r="-98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03412" y="3809999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824134"/>
              </p:ext>
            </p:extLst>
          </p:nvPr>
        </p:nvGraphicFramePr>
        <p:xfrm>
          <a:off x="3609975" y="3809999"/>
          <a:ext cx="29686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0" name="Equation" r:id="rId9" imgW="1384200" imgH="317160" progId="Equation.DSMT4">
                  <p:embed/>
                </p:oleObj>
              </mc:Choice>
              <mc:Fallback>
                <p:oleObj name="Equation" r:id="rId9" imgW="1384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9975" y="3809999"/>
                        <a:ext cx="296862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01503"/>
              </p:ext>
            </p:extLst>
          </p:nvPr>
        </p:nvGraphicFramePr>
        <p:xfrm>
          <a:off x="3551238" y="4584700"/>
          <a:ext cx="31861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Equation" r:id="rId11" imgW="1485720" imgH="304560" progId="Equation.DSMT4">
                  <p:embed/>
                </p:oleObj>
              </mc:Choice>
              <mc:Fallback>
                <p:oleObj name="Equation" r:id="rId11" imgW="1485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51238" y="4584700"/>
                        <a:ext cx="3186112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67432"/>
              </p:ext>
            </p:extLst>
          </p:nvPr>
        </p:nvGraphicFramePr>
        <p:xfrm>
          <a:off x="7529513" y="3800475"/>
          <a:ext cx="36480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Equation" r:id="rId13" imgW="1701720" imgH="304560" progId="Equation.DSMT4">
                  <p:embed/>
                </p:oleObj>
              </mc:Choice>
              <mc:Fallback>
                <p:oleObj name="Equation" r:id="rId13" imgW="1701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9513" y="3800475"/>
                        <a:ext cx="36480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15959"/>
              </p:ext>
            </p:extLst>
          </p:nvPr>
        </p:nvGraphicFramePr>
        <p:xfrm>
          <a:off x="9067800" y="4530923"/>
          <a:ext cx="20955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" name="Equation" r:id="rId15" imgW="977760" imgH="291960" progId="Equation.DSMT4">
                  <p:embed/>
                </p:oleObj>
              </mc:Choice>
              <mc:Fallback>
                <p:oleObj name="Equation" r:id="rId15" imgW="977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67800" y="4530923"/>
                        <a:ext cx="20955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/>
          <p:cNvSpPr/>
          <p:nvPr/>
        </p:nvSpPr>
        <p:spPr>
          <a:xfrm>
            <a:off x="3351212" y="3962400"/>
            <a:ext cx="45719" cy="11370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6212" y="5486400"/>
            <a:ext cx="10439400" cy="579581"/>
            <a:chOff x="1217613" y="5715000"/>
            <a:chExt cx="10439400" cy="579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17613" y="5715000"/>
                  <a:ext cx="10439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Lại có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nên               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     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. Vậy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liên tục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baseline="-2500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3" y="5715000"/>
                  <a:ext cx="10439400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876" t="-9211" r="-525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8678511"/>
                    </p:ext>
                  </p:extLst>
                </p:nvPr>
              </p:nvGraphicFramePr>
              <p:xfrm>
                <a:off x="4235016" y="5724525"/>
                <a:ext cx="1929534" cy="57005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6384" name="Equation" r:id="rId18" imgW="990360" imgH="291960" progId="Equation.DSMT4">
                        <p:embed/>
                      </p:oleObj>
                    </mc:Choice>
                    <mc:Fallback>
                      <p:oleObj name="Equation" r:id="rId18" imgW="99036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35016" y="5724525"/>
                              <a:ext cx="1929534" cy="57005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8678511"/>
                    </p:ext>
                  </p:extLst>
                </p:nvPr>
              </p:nvGraphicFramePr>
              <p:xfrm>
                <a:off x="4235016" y="5724525"/>
                <a:ext cx="1929534" cy="57005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6374" name="Equation" r:id="rId20" imgW="990360" imgH="291960" progId="Equation.DSMT4">
                        <p:embed/>
                      </p:oleObj>
                    </mc:Choice>
                    <mc:Fallback>
                      <p:oleObj name="Equation" r:id="rId20" imgW="99036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35016" y="5724525"/>
                              <a:ext cx="1929534" cy="57005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" y="5438149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088" y="752475"/>
            <a:ext cx="11558425" cy="2505075"/>
            <a:chOff x="289088" y="752475"/>
            <a:chExt cx="11558425" cy="2505075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4174"/>
              <a:ext cx="11558425" cy="24933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1269356"/>
              <a:ext cx="7706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Cho 2 hàm số :			       và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61572" y="2209800"/>
                  <a:ext cx="9695440" cy="1016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đồ thị tương ứng như Hình 5.7 . Xét tính liên tục của các hàm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nhận xét sự khác nhau giữa 2 đồ thị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572" y="2209800"/>
                  <a:ext cx="9695440" cy="10166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6" t="-4217" r="-1321" b="-2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299027" y="763298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485" y="752475"/>
              <a:ext cx="280035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954" y="790575"/>
              <a:ext cx="295275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818766" y="3226489"/>
            <a:ext cx="6542846" cy="2531477"/>
            <a:chOff x="2971041" y="3226489"/>
            <a:chExt cx="6542846" cy="2531477"/>
          </a:xfrm>
        </p:grpSpPr>
        <p:grpSp>
          <p:nvGrpSpPr>
            <p:cNvPr id="2" name="Group 1"/>
            <p:cNvGrpSpPr/>
            <p:nvPr/>
          </p:nvGrpSpPr>
          <p:grpSpPr>
            <a:xfrm>
              <a:off x="2971041" y="3226489"/>
              <a:ext cx="6542846" cy="2531477"/>
              <a:chOff x="2971041" y="3226489"/>
              <a:chExt cx="6542846" cy="2531477"/>
            </a:xfrm>
          </p:grpSpPr>
          <p:pic>
            <p:nvPicPr>
              <p:cNvPr id="50184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950" y="3255064"/>
                <a:ext cx="2800350" cy="2333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185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3537" y="3226489"/>
                <a:ext cx="2800350" cy="2333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971041" y="5419412"/>
                    <a:ext cx="258997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oMath>
                    </a14:m>
                    <a:endParaRPr lang="en-US" sz="1600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041" y="5419412"/>
                    <a:ext cx="2589971" cy="33855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818726" y="5419412"/>
                    <a:ext cx="258997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oMath>
                    </a14:m>
                    <a:endParaRPr lang="en-US" sz="1600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8726" y="5419412"/>
                    <a:ext cx="2589971" cy="338554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/>
            <p:cNvSpPr txBox="1"/>
            <p:nvPr/>
          </p:nvSpPr>
          <p:spPr>
            <a:xfrm>
              <a:off x="5503103" y="5250135"/>
              <a:ext cx="1658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5.7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3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4" y="66592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414" y="1468074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Xét hàm số 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1026228"/>
            <a:ext cx="2684318" cy="13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85413" y="2383126"/>
                <a:ext cx="8695199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], 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thuộc TXĐ hàm số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13" y="2383126"/>
                <a:ext cx="8695199" cy="579774"/>
              </a:xfrm>
              <a:prstGeom prst="rect">
                <a:avLst/>
              </a:prstGeom>
              <a:blipFill rotWithShape="1">
                <a:blip r:embed="rId6"/>
                <a:stretch>
                  <a:fillRect l="-912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285413" y="2962900"/>
            <a:ext cx="1075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79798"/>
              </p:ext>
            </p:extLst>
          </p:nvPr>
        </p:nvGraphicFramePr>
        <p:xfrm>
          <a:off x="2618914" y="2962900"/>
          <a:ext cx="27511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Equation" r:id="rId7" imgW="1282680" imgH="431640" progId="Equation.DSMT4">
                  <p:embed/>
                </p:oleObj>
              </mc:Choice>
              <mc:Fallback>
                <p:oleObj name="Equation" r:id="rId7" imgW="128268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914" y="2962900"/>
                        <a:ext cx="27511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73251"/>
              </p:ext>
            </p:extLst>
          </p:nvPr>
        </p:nvGraphicFramePr>
        <p:xfrm>
          <a:off x="5551488" y="2935869"/>
          <a:ext cx="33242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Equation" r:id="rId9" imgW="1549080" imgH="431640" progId="Equation.DSMT4">
                  <p:embed/>
                </p:oleObj>
              </mc:Choice>
              <mc:Fallback>
                <p:oleObj name="Equation" r:id="rId9" imgW="1549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935869"/>
                        <a:ext cx="33242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7321"/>
              </p:ext>
            </p:extLst>
          </p:nvPr>
        </p:nvGraphicFramePr>
        <p:xfrm>
          <a:off x="2239168" y="3950616"/>
          <a:ext cx="20431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2" name="Equation" r:id="rId11" imgW="952200" imgH="406080" progId="Equation.DSMT4">
                  <p:embed/>
                </p:oleObj>
              </mc:Choice>
              <mc:Fallback>
                <p:oleObj name="Equation" r:id="rId11" imgW="952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168" y="3950616"/>
                        <a:ext cx="20431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75251" y="5017416"/>
            <a:ext cx="1316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Lại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17978"/>
              </p:ext>
            </p:extLst>
          </p:nvPr>
        </p:nvGraphicFramePr>
        <p:xfrm>
          <a:off x="2607469" y="4742779"/>
          <a:ext cx="215265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Equation" r:id="rId13" imgW="1002960" imgH="457200" progId="Equation.DSMT4">
                  <p:embed/>
                </p:oleObj>
              </mc:Choice>
              <mc:Fallback>
                <p:oleObj name="Equation" r:id="rId13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469" y="4742779"/>
                        <a:ext cx="215265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400311" y="5017415"/>
            <a:ext cx="1316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Vậy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62058"/>
              </p:ext>
            </p:extLst>
          </p:nvPr>
        </p:nvGraphicFramePr>
        <p:xfrm>
          <a:off x="6430168" y="4788816"/>
          <a:ext cx="23161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15" imgW="1079280" imgH="507960" progId="Equation.DSMT4">
                  <p:embed/>
                </p:oleObj>
              </mc:Choice>
              <mc:Fallback>
                <p:oleObj name="Equation" r:id="rId15" imgW="1079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168" y="4788816"/>
                        <a:ext cx="23161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75251" y="5668626"/>
                <a:ext cx="6239335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liên tục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51" y="5668626"/>
                <a:ext cx="6239335" cy="579774"/>
              </a:xfrm>
              <a:prstGeom prst="rect">
                <a:avLst/>
              </a:prstGeom>
              <a:blipFill rotWithShape="1">
                <a:blip r:embed="rId17"/>
                <a:stretch>
                  <a:fillRect l="-127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228600"/>
            <a:ext cx="2559680" cy="21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229" y="2859133"/>
            <a:ext cx="2318275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41465</TotalTime>
  <Words>1495</Words>
  <Application>Microsoft Office PowerPoint</Application>
  <PresentationFormat>Custom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2547</cp:revision>
  <dcterms:created xsi:type="dcterms:W3CDTF">2021-08-04T05:24:17Z</dcterms:created>
  <dcterms:modified xsi:type="dcterms:W3CDTF">2024-03-13T07:23:44Z</dcterms:modified>
</cp:coreProperties>
</file>