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70" r:id="rId2"/>
    <p:sldId id="859" r:id="rId3"/>
    <p:sldId id="871" r:id="rId4"/>
    <p:sldId id="873" r:id="rId5"/>
    <p:sldId id="872" r:id="rId6"/>
    <p:sldId id="874" r:id="rId7"/>
    <p:sldId id="875" r:id="rId8"/>
    <p:sldId id="876" r:id="rId9"/>
    <p:sldId id="877" r:id="rId10"/>
    <p:sldId id="878" r:id="rId11"/>
    <p:sldId id="879" r:id="rId12"/>
    <p:sldId id="880"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3"/>
            <p14:sldId id="872"/>
            <p14:sldId id="874"/>
            <p14:sldId id="875"/>
            <p14:sldId id="876"/>
            <p14:sldId id="877"/>
            <p14:sldId id="878"/>
            <p14:sldId id="879"/>
            <p14:sldId id="880"/>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588" y="-16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5.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4.bin"/><Relationship Id="rId18" Type="http://schemas.openxmlformats.org/officeDocument/2006/relationships/oleObject" Target="../embeddings/oleObject56.bin"/><Relationship Id="rId3" Type="http://schemas.openxmlformats.org/officeDocument/2006/relationships/notesSlide" Target="../notesSlides/notesSlide11.xml"/><Relationship Id="rId7" Type="http://schemas.openxmlformats.org/officeDocument/2006/relationships/oleObject" Target="../embeddings/oleObject51.bin"/><Relationship Id="rId12" Type="http://schemas.openxmlformats.org/officeDocument/2006/relationships/image" Target="../media/image55.wmf"/><Relationship Id="rId17" Type="http://schemas.openxmlformats.org/officeDocument/2006/relationships/image" Target="../media/image65.png"/><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8.vml"/><Relationship Id="rId6" Type="http://schemas.openxmlformats.org/officeDocument/2006/relationships/image" Target="../media/image59.png"/><Relationship Id="rId11" Type="http://schemas.openxmlformats.org/officeDocument/2006/relationships/oleObject" Target="../embeddings/oleObject53.bin"/><Relationship Id="rId5" Type="http://schemas.openxmlformats.org/officeDocument/2006/relationships/image" Target="../media/image16.png"/><Relationship Id="rId15" Type="http://schemas.openxmlformats.org/officeDocument/2006/relationships/oleObject" Target="../embeddings/oleObject55.bin"/><Relationship Id="rId10" Type="http://schemas.openxmlformats.org/officeDocument/2006/relationships/image" Target="../media/image54.wmf"/><Relationship Id="rId19" Type="http://schemas.openxmlformats.org/officeDocument/2006/relationships/image" Target="../media/image58.wmf"/><Relationship Id="rId4" Type="http://schemas.openxmlformats.org/officeDocument/2006/relationships/image" Target="../media/image15.png"/><Relationship Id="rId9" Type="http://schemas.openxmlformats.org/officeDocument/2006/relationships/oleObject" Target="../embeddings/oleObject52.bin"/><Relationship Id="rId14" Type="http://schemas.openxmlformats.org/officeDocument/2006/relationships/image" Target="../media/image56.wmf"/></Relationships>
</file>

<file path=ppt/slides/_rels/slide1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12.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2.xml"/><Relationship Id="rId7" Type="http://schemas.openxmlformats.org/officeDocument/2006/relationships/image" Target="../media/image6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notesSlide" Target="../notesSlides/notesSlide13.xml"/><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18" Type="http://schemas.openxmlformats.org/officeDocument/2006/relationships/oleObject" Target="../embeddings/oleObject7.bin"/><Relationship Id="rId3" Type="http://schemas.openxmlformats.org/officeDocument/2006/relationships/notesSlide" Target="../notesSlides/notesSlide2.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4.bin"/><Relationship Id="rId17" Type="http://schemas.openxmlformats.org/officeDocument/2006/relationships/image" Target="../media/image10.wmf"/><Relationship Id="rId25"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24" Type="http://schemas.openxmlformats.org/officeDocument/2006/relationships/oleObject" Target="../embeddings/oleObject10.bin"/><Relationship Id="rId5" Type="http://schemas.openxmlformats.org/officeDocument/2006/relationships/image" Target="../media/image16.png"/><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oleObject3.bin"/><Relationship Id="rId19" Type="http://schemas.openxmlformats.org/officeDocument/2006/relationships/image" Target="../media/image11.wmf"/><Relationship Id="rId4" Type="http://schemas.openxmlformats.org/officeDocument/2006/relationships/image" Target="../media/image15.png"/><Relationship Id="rId9" Type="http://schemas.openxmlformats.org/officeDocument/2006/relationships/image" Target="../media/image6.wmf"/><Relationship Id="rId14" Type="http://schemas.openxmlformats.org/officeDocument/2006/relationships/oleObject" Target="../embeddings/oleObject5.bin"/><Relationship Id="rId22"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wmf"/><Relationship Id="rId18" Type="http://schemas.openxmlformats.org/officeDocument/2006/relationships/oleObject" Target="../embeddings/oleObject17.bin"/><Relationship Id="rId3" Type="http://schemas.openxmlformats.org/officeDocument/2006/relationships/notesSlide" Target="../notesSlides/notesSlide3.xml"/><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14.bin"/><Relationship Id="rId17"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image" Target="../media/image19.wmf"/><Relationship Id="rId5" Type="http://schemas.openxmlformats.org/officeDocument/2006/relationships/image" Target="../media/image16.png"/><Relationship Id="rId15" Type="http://schemas.openxmlformats.org/officeDocument/2006/relationships/image" Target="../media/image21.wmf"/><Relationship Id="rId10" Type="http://schemas.openxmlformats.org/officeDocument/2006/relationships/oleObject" Target="../embeddings/oleObject13.bin"/><Relationship Id="rId19" Type="http://schemas.openxmlformats.org/officeDocument/2006/relationships/image" Target="../media/image23.wmf"/><Relationship Id="rId4" Type="http://schemas.openxmlformats.org/officeDocument/2006/relationships/image" Target="../media/image15.png"/><Relationship Id="rId9" Type="http://schemas.openxmlformats.org/officeDocument/2006/relationships/image" Target="../media/image18.wmf"/><Relationship Id="rId1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0.wmf"/><Relationship Id="rId3" Type="http://schemas.openxmlformats.org/officeDocument/2006/relationships/notesSlide" Target="../notesSlides/notesSlide4.xml"/><Relationship Id="rId7" Type="http://schemas.openxmlformats.org/officeDocument/2006/relationships/image" Target="../media/image17.wmf"/><Relationship Id="rId12" Type="http://schemas.openxmlformats.org/officeDocument/2006/relationships/oleObject" Target="../embeddings/oleObject22.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image" Target="../media/image25.wmf"/><Relationship Id="rId5" Type="http://schemas.openxmlformats.org/officeDocument/2006/relationships/image" Target="../media/image16.png"/><Relationship Id="rId15" Type="http://schemas.openxmlformats.org/officeDocument/2006/relationships/image" Target="../media/image26.wmf"/><Relationship Id="rId10" Type="http://schemas.openxmlformats.org/officeDocument/2006/relationships/oleObject" Target="../embeddings/oleObject21.bin"/><Relationship Id="rId4" Type="http://schemas.openxmlformats.org/officeDocument/2006/relationships/image" Target="../media/image15.png"/><Relationship Id="rId9" Type="http://schemas.openxmlformats.org/officeDocument/2006/relationships/image" Target="../media/image18.wmf"/><Relationship Id="rId1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1.wmf"/><Relationship Id="rId18" Type="http://schemas.openxmlformats.org/officeDocument/2006/relationships/oleObject" Target="../embeddings/oleObject31.bin"/><Relationship Id="rId3" Type="http://schemas.openxmlformats.org/officeDocument/2006/relationships/notesSlide" Target="../notesSlides/notesSlide5.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28.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4.vml"/><Relationship Id="rId6" Type="http://schemas.openxmlformats.org/officeDocument/2006/relationships/oleObject" Target="../embeddings/oleObject25.bin"/><Relationship Id="rId11" Type="http://schemas.openxmlformats.org/officeDocument/2006/relationships/image" Target="../media/image30.wmf"/><Relationship Id="rId5" Type="http://schemas.openxmlformats.org/officeDocument/2006/relationships/image" Target="../media/image16.png"/><Relationship Id="rId15" Type="http://schemas.openxmlformats.org/officeDocument/2006/relationships/image" Target="../media/image32.wmf"/><Relationship Id="rId10" Type="http://schemas.openxmlformats.org/officeDocument/2006/relationships/oleObject" Target="../embeddings/oleObject27.bin"/><Relationship Id="rId19" Type="http://schemas.openxmlformats.org/officeDocument/2006/relationships/image" Target="../media/image34.wmf"/><Relationship Id="rId4" Type="http://schemas.openxmlformats.org/officeDocument/2006/relationships/image" Target="../media/image15.png"/><Relationship Id="rId9" Type="http://schemas.openxmlformats.org/officeDocument/2006/relationships/image" Target="../media/image29.wmf"/><Relationship Id="rId1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7.wmf"/><Relationship Id="rId18" Type="http://schemas.openxmlformats.org/officeDocument/2006/relationships/oleObject" Target="../embeddings/oleObject39.bin"/><Relationship Id="rId3" Type="http://schemas.openxmlformats.org/officeDocument/2006/relationships/notesSlide" Target="../notesSlides/notesSlide6.xml"/><Relationship Id="rId21" Type="http://schemas.openxmlformats.org/officeDocument/2006/relationships/image" Target="../media/image41.wmf"/><Relationship Id="rId7" Type="http://schemas.openxmlformats.org/officeDocument/2006/relationships/image" Target="../media/image28.wmf"/><Relationship Id="rId12" Type="http://schemas.openxmlformats.org/officeDocument/2006/relationships/oleObject" Target="../embeddings/oleObject36.bin"/><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5.v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16.png"/><Relationship Id="rId15" Type="http://schemas.openxmlformats.org/officeDocument/2006/relationships/image" Target="../media/image38.wmf"/><Relationship Id="rId10" Type="http://schemas.openxmlformats.org/officeDocument/2006/relationships/oleObject" Target="../embeddings/oleObject35.bin"/><Relationship Id="rId19" Type="http://schemas.openxmlformats.org/officeDocument/2006/relationships/image" Target="../media/image40.wmf"/><Relationship Id="rId4" Type="http://schemas.openxmlformats.org/officeDocument/2006/relationships/image" Target="../media/image15.png"/><Relationship Id="rId9" Type="http://schemas.openxmlformats.org/officeDocument/2006/relationships/image" Target="../media/image29.wmf"/><Relationship Id="rId14"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oleObject" Target="../embeddings/oleObject44.bin"/><Relationship Id="rId3" Type="http://schemas.openxmlformats.org/officeDocument/2006/relationships/notesSlide" Target="../notesSlides/notesSlide7.xml"/><Relationship Id="rId7" Type="http://schemas.openxmlformats.org/officeDocument/2006/relationships/image" Target="../media/image42.wmf"/><Relationship Id="rId12" Type="http://schemas.openxmlformats.org/officeDocument/2006/relationships/image" Target="../media/image47.png"/><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6.vml"/><Relationship Id="rId6" Type="http://schemas.openxmlformats.org/officeDocument/2006/relationships/oleObject" Target="../embeddings/oleObject41.bin"/><Relationship Id="rId11" Type="http://schemas.openxmlformats.org/officeDocument/2006/relationships/image" Target="../media/image44.wmf"/><Relationship Id="rId5" Type="http://schemas.openxmlformats.org/officeDocument/2006/relationships/image" Target="../media/image16.png"/><Relationship Id="rId15" Type="http://schemas.openxmlformats.org/officeDocument/2006/relationships/oleObject" Target="../embeddings/oleObject45.bin"/><Relationship Id="rId10" Type="http://schemas.openxmlformats.org/officeDocument/2006/relationships/oleObject" Target="../embeddings/oleObject43.bin"/><Relationship Id="rId4" Type="http://schemas.openxmlformats.org/officeDocument/2006/relationships/image" Target="../media/image15.png"/><Relationship Id="rId9" Type="http://schemas.openxmlformats.org/officeDocument/2006/relationships/image" Target="../media/image43.wmf"/><Relationship Id="rId14" Type="http://schemas.openxmlformats.org/officeDocument/2006/relationships/image" Target="../media/image45.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3" Type="http://schemas.openxmlformats.org/officeDocument/2006/relationships/notesSlide" Target="../notesSlides/notesSlide8.xml"/><Relationship Id="rId7" Type="http://schemas.openxmlformats.org/officeDocument/2006/relationships/image" Target="../media/image47.wmf"/><Relationship Id="rId12"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51.wmf"/><Relationship Id="rId1" Type="http://schemas.openxmlformats.org/officeDocument/2006/relationships/vmlDrawing" Target="../drawings/vmlDrawing7.vml"/><Relationship Id="rId6" Type="http://schemas.openxmlformats.org/officeDocument/2006/relationships/oleObject" Target="../embeddings/oleObject46.bin"/><Relationship Id="rId11" Type="http://schemas.openxmlformats.org/officeDocument/2006/relationships/image" Target="../media/image49.wmf"/><Relationship Id="rId5" Type="http://schemas.openxmlformats.org/officeDocument/2006/relationships/image" Target="../media/image52.png"/><Relationship Id="rId15" Type="http://schemas.openxmlformats.org/officeDocument/2006/relationships/oleObject" Target="../embeddings/oleObject50.bin"/><Relationship Id="rId10" Type="http://schemas.openxmlformats.org/officeDocument/2006/relationships/oleObject" Target="../embeddings/oleObject48.bin"/><Relationship Id="rId4" Type="http://schemas.openxmlformats.org/officeDocument/2006/relationships/image" Target="../media/image15.png"/><Relationship Id="rId9" Type="http://schemas.openxmlformats.org/officeDocument/2006/relationships/image" Target="../media/image48.wmf"/><Relationship Id="rId14" Type="http://schemas.openxmlformats.org/officeDocument/2006/relationships/image" Target="../media/image50.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8212" y="3289487"/>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9905" y="2171598"/>
            <a:ext cx="6784397" cy="110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532218"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203336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55612" y="2376723"/>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Cứ tiếp tục như vậy, ta ước tính lượng thuốc trong cơ thể bệnh nhân nếu bệnh nhân sử dụng thuốc trong một thời gian dài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sp>
        <p:nvSpPr>
          <p:cNvPr id="19" name="TextBox 18"/>
          <p:cNvSpPr txBox="1"/>
          <p:nvPr/>
        </p:nvSpPr>
        <p:spPr>
          <a:xfrm>
            <a:off x="455612" y="3165449"/>
            <a:ext cx="11125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	</a:t>
            </a:r>
            <a:r>
              <a:rPr lang="vi-VN" sz="2200" b="1" smtClean="0">
                <a:latin typeface="Arial" pitchFamily="34" charset="0"/>
                <a:cs typeface="Arial" pitchFamily="34" charset="0"/>
              </a:rPr>
              <a:t>S </a:t>
            </a:r>
            <a:r>
              <a:rPr lang="vi-VN" sz="2200" b="1">
                <a:latin typeface="Arial" pitchFamily="34" charset="0"/>
                <a:cs typeface="Arial" pitchFamily="34" charset="0"/>
              </a:rPr>
              <a:t>= 150(1 + 0,05 + 0,05</a:t>
            </a:r>
            <a:r>
              <a:rPr lang="vi-VN" sz="2200" b="1" baseline="30000">
                <a:latin typeface="Arial" pitchFamily="34" charset="0"/>
                <a:cs typeface="Arial" pitchFamily="34" charset="0"/>
              </a:rPr>
              <a:t>2</a:t>
            </a:r>
            <a:r>
              <a:rPr lang="vi-VN" sz="2200" b="1">
                <a:latin typeface="Arial" pitchFamily="34" charset="0"/>
                <a:cs typeface="Arial" pitchFamily="34" charset="0"/>
              </a:rPr>
              <a:t> + 0,05</a:t>
            </a:r>
            <a:r>
              <a:rPr lang="vi-VN" sz="2200" b="1" baseline="30000">
                <a:latin typeface="Arial" pitchFamily="34" charset="0"/>
                <a:cs typeface="Arial" pitchFamily="34" charset="0"/>
              </a:rPr>
              <a:t>3</a:t>
            </a:r>
            <a:r>
              <a:rPr lang="vi-VN" sz="2200" b="1">
                <a:latin typeface="Arial" pitchFamily="34" charset="0"/>
                <a:cs typeface="Arial" pitchFamily="34" charset="0"/>
              </a:rPr>
              <a:t> + 0,05</a:t>
            </a:r>
            <a:r>
              <a:rPr lang="vi-VN" sz="2200" b="1" baseline="30000">
                <a:latin typeface="Arial" pitchFamily="34" charset="0"/>
                <a:cs typeface="Arial" pitchFamily="34" charset="0"/>
              </a:rPr>
              <a:t>4</a:t>
            </a:r>
            <a:r>
              <a:rPr lang="vi-VN" sz="2200" b="1">
                <a:latin typeface="Arial" pitchFamily="34" charset="0"/>
                <a:cs typeface="Arial" pitchFamily="34" charset="0"/>
              </a:rPr>
              <a:t> + ...) (mg)</a:t>
            </a:r>
          </a:p>
        </p:txBody>
      </p:sp>
      <mc:AlternateContent xmlns:mc="http://schemas.openxmlformats.org/markup-compatibility/2006" xmlns:a14="http://schemas.microsoft.com/office/drawing/2010/main">
        <mc:Choice Requires="a14">
          <p:sp>
            <p:nvSpPr>
              <p:cNvPr id="21" name="TextBox 20"/>
              <p:cNvSpPr txBox="1"/>
              <p:nvPr/>
            </p:nvSpPr>
            <p:spPr>
              <a:xfrm>
                <a:off x="455612" y="3615621"/>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1 + 0,05 + 0,05</a:t>
                </a:r>
                <a:r>
                  <a:rPr lang="vi-VN" sz="2200" b="1" baseline="30000">
                    <a:latin typeface="Arial" pitchFamily="34" charset="0"/>
                    <a:cs typeface="Arial" pitchFamily="34" charset="0"/>
                  </a:rPr>
                  <a:t>2</a:t>
                </a:r>
                <a:r>
                  <a:rPr lang="vi-VN" sz="2200" b="1">
                    <a:latin typeface="Arial" pitchFamily="34" charset="0"/>
                    <a:cs typeface="Arial" pitchFamily="34" charset="0"/>
                  </a:rPr>
                  <a:t> + 0,05</a:t>
                </a:r>
                <a:r>
                  <a:rPr lang="vi-VN" sz="2200" b="1" baseline="30000">
                    <a:latin typeface="Arial" pitchFamily="34" charset="0"/>
                    <a:cs typeface="Arial" pitchFamily="34" charset="0"/>
                  </a:rPr>
                  <a:t>3</a:t>
                </a:r>
                <a:r>
                  <a:rPr lang="vi-VN" sz="2200" b="1">
                    <a:latin typeface="Arial" pitchFamily="34" charset="0"/>
                    <a:cs typeface="Arial" pitchFamily="34" charset="0"/>
                  </a:rPr>
                  <a:t> + 0,05</a:t>
                </a:r>
                <a:r>
                  <a:rPr lang="vi-VN" sz="2200" b="1" baseline="30000">
                    <a:latin typeface="Arial" pitchFamily="34" charset="0"/>
                    <a:cs typeface="Arial" pitchFamily="34" charset="0"/>
                  </a:rPr>
                  <a:t>4</a:t>
                </a:r>
                <a:r>
                  <a:rPr lang="vi-VN" sz="2200" b="1">
                    <a:latin typeface="Arial" pitchFamily="34" charset="0"/>
                    <a:cs typeface="Arial" pitchFamily="34" charset="0"/>
                  </a:rPr>
                  <a:t> + ... là tổng của cấp số nhân lùi vô hạn với số hạng đầu </a:t>
                </a:r>
                <a14:m>
                  <m:oMath xmlns:m="http://schemas.openxmlformats.org/officeDocument/2006/math">
                    <m:r>
                      <a:rPr lang="vi-VN" sz="2200" b="1" i="1" smtClean="0">
                        <a:latin typeface="Cambria Math"/>
                        <a:cs typeface="Arial" pitchFamily="34" charset="0"/>
                      </a:rPr>
                      <m:t>𝒖</m:t>
                    </m:r>
                    <m:r>
                      <a:rPr lang="vi-VN" sz="2200" b="1" i="1" baseline="-25000">
                        <a:latin typeface="Cambria Math"/>
                        <a:cs typeface="Arial" pitchFamily="34" charset="0"/>
                      </a:rPr>
                      <m:t>𝟏</m:t>
                    </m:r>
                    <m:r>
                      <a:rPr lang="vi-VN" sz="2200" b="1" i="1">
                        <a:latin typeface="Cambria Math"/>
                        <a:cs typeface="Arial" pitchFamily="34" charset="0"/>
                      </a:rPr>
                      <m:t>=</m:t>
                    </m:r>
                    <m:r>
                      <a:rPr lang="vi-VN" sz="2200" b="1" i="1">
                        <a:latin typeface="Cambria Math"/>
                        <a:cs typeface="Arial" pitchFamily="34" charset="0"/>
                      </a:rPr>
                      <m:t>𝟏</m:t>
                    </m:r>
                    <m:r>
                      <a:rPr lang="vi-VN" sz="2200" b="1" i="1">
                        <a:latin typeface="Cambria Math"/>
                        <a:cs typeface="Arial" pitchFamily="34" charset="0"/>
                      </a:rPr>
                      <m:t> </m:t>
                    </m:r>
                  </m:oMath>
                </a14:m>
                <a:r>
                  <a:rPr lang="vi-VN" sz="2200" b="1">
                    <a:latin typeface="Arial" pitchFamily="34" charset="0"/>
                    <a:cs typeface="Arial" pitchFamily="34" charset="0"/>
                  </a:rPr>
                  <a:t>và công bội </a:t>
                </a:r>
                <a14:m>
                  <m:oMath xmlns:m="http://schemas.openxmlformats.org/officeDocument/2006/math">
                    <m:r>
                      <a:rPr lang="vi-VN" sz="2200" b="1" i="1" smtClean="0">
                        <a:latin typeface="Cambria Math"/>
                        <a:cs typeface="Arial" pitchFamily="34" charset="0"/>
                      </a:rPr>
                      <m:t>𝒒</m:t>
                    </m:r>
                    <m:r>
                      <a:rPr lang="vi-VN" sz="2200" b="1" i="1" smtClean="0">
                        <a:latin typeface="Cambria Math"/>
                        <a:cs typeface="Arial" pitchFamily="34" charset="0"/>
                      </a:rPr>
                      <m:t>=</m:t>
                    </m:r>
                    <m:r>
                      <a:rPr lang="vi-VN" sz="2200" b="1" i="1" smtClean="0">
                        <a:latin typeface="Cambria Math"/>
                        <a:cs typeface="Arial" pitchFamily="34" charset="0"/>
                      </a:rPr>
                      <m:t>𝟎</m:t>
                    </m:r>
                    <m:r>
                      <a:rPr lang="vi-VN" sz="2200" b="1" i="1" smtClean="0">
                        <a:latin typeface="Cambria Math"/>
                        <a:cs typeface="Arial" pitchFamily="34" charset="0"/>
                      </a:rPr>
                      <m:t>,</m:t>
                    </m:r>
                    <m:r>
                      <a:rPr lang="vi-VN" sz="2200" b="1" i="1" smtClean="0">
                        <a:latin typeface="Cambria Math"/>
                        <a:cs typeface="Arial" pitchFamily="34" charset="0"/>
                      </a:rPr>
                      <m:t>𝟎𝟓</m:t>
                    </m:r>
                    <m:r>
                      <a:rPr lang="vi-VN"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5612" y="3615621"/>
                <a:ext cx="11125200" cy="800197"/>
              </a:xfrm>
              <a:prstGeom prst="rect">
                <a:avLst/>
              </a:prstGeom>
              <a:blipFill rotWithShape="1">
                <a:blip r:embed="rId5"/>
                <a:stretch>
                  <a:fillRect l="-438" t="-1527" b="-13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5612" y="4421561"/>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1 + 0,05 + 0,05</a:t>
                </a:r>
                <a:r>
                  <a:rPr lang="vi-VN" sz="2200" b="1" baseline="30000">
                    <a:latin typeface="Arial" pitchFamily="34" charset="0"/>
                    <a:cs typeface="Arial" pitchFamily="34" charset="0"/>
                  </a:rPr>
                  <a:t>2</a:t>
                </a:r>
                <a:r>
                  <a:rPr lang="vi-VN" sz="2200" b="1">
                    <a:latin typeface="Arial" pitchFamily="34" charset="0"/>
                    <a:cs typeface="Arial" pitchFamily="34" charset="0"/>
                  </a:rPr>
                  <a:t> + 0,05</a:t>
                </a:r>
                <a:r>
                  <a:rPr lang="vi-VN" sz="2200" b="1" baseline="30000">
                    <a:latin typeface="Arial" pitchFamily="34" charset="0"/>
                    <a:cs typeface="Arial" pitchFamily="34" charset="0"/>
                  </a:rPr>
                  <a:t>3</a:t>
                </a:r>
                <a:r>
                  <a:rPr lang="vi-VN" sz="2200" b="1">
                    <a:latin typeface="Arial" pitchFamily="34" charset="0"/>
                    <a:cs typeface="Arial" pitchFamily="34" charset="0"/>
                  </a:rPr>
                  <a:t> + 0,05</a:t>
                </a:r>
                <a:r>
                  <a:rPr lang="vi-VN" sz="2200" b="1" baseline="30000">
                    <a:latin typeface="Arial" pitchFamily="34" charset="0"/>
                    <a:cs typeface="Arial" pitchFamily="34" charset="0"/>
                  </a:rPr>
                  <a:t>4</a:t>
                </a:r>
                <a:r>
                  <a:rPr lang="vi-VN" sz="2200" b="1">
                    <a:latin typeface="Arial" pitchFamily="34" charset="0"/>
                    <a:cs typeface="Arial" pitchFamily="34" charset="0"/>
                  </a:rPr>
                  <a:t> + ... là tổng của cấp số nhân lùi vô hạn với số hạng đầu </a:t>
                </a:r>
                <a14:m>
                  <m:oMath xmlns:m="http://schemas.openxmlformats.org/officeDocument/2006/math">
                    <m:r>
                      <a:rPr lang="vi-VN" sz="2200" b="1" i="1" smtClean="0">
                        <a:latin typeface="Cambria Math"/>
                        <a:cs typeface="Arial" pitchFamily="34" charset="0"/>
                      </a:rPr>
                      <m:t>𝒖</m:t>
                    </m:r>
                    <m:r>
                      <a:rPr lang="vi-VN" sz="2200" b="1" i="1" baseline="-25000">
                        <a:latin typeface="Cambria Math"/>
                        <a:cs typeface="Arial" pitchFamily="34" charset="0"/>
                      </a:rPr>
                      <m:t>𝟏</m:t>
                    </m:r>
                    <m:r>
                      <a:rPr lang="vi-VN" sz="2200" b="1" i="1">
                        <a:latin typeface="Cambria Math"/>
                        <a:cs typeface="Arial" pitchFamily="34" charset="0"/>
                      </a:rPr>
                      <m:t>=</m:t>
                    </m:r>
                    <m:r>
                      <a:rPr lang="vi-VN" sz="2200" b="1" i="1">
                        <a:latin typeface="Cambria Math"/>
                        <a:cs typeface="Arial" pitchFamily="34" charset="0"/>
                      </a:rPr>
                      <m:t>𝟏</m:t>
                    </m:r>
                    <m:r>
                      <a:rPr lang="vi-VN" sz="2200" b="1" i="1">
                        <a:latin typeface="Cambria Math"/>
                        <a:cs typeface="Arial" pitchFamily="34" charset="0"/>
                      </a:rPr>
                      <m:t> </m:t>
                    </m:r>
                  </m:oMath>
                </a14:m>
                <a:r>
                  <a:rPr lang="vi-VN" sz="2200" b="1">
                    <a:latin typeface="Arial" pitchFamily="34" charset="0"/>
                    <a:cs typeface="Arial" pitchFamily="34" charset="0"/>
                  </a:rPr>
                  <a:t>và công bội </a:t>
                </a:r>
                <a14:m>
                  <m:oMath xmlns:m="http://schemas.openxmlformats.org/officeDocument/2006/math">
                    <m:r>
                      <a:rPr lang="vi-VN" sz="2200" b="1" i="1" smtClean="0">
                        <a:latin typeface="Cambria Math"/>
                        <a:cs typeface="Arial" pitchFamily="34" charset="0"/>
                      </a:rPr>
                      <m:t>𝒒</m:t>
                    </m:r>
                    <m:r>
                      <a:rPr lang="vi-VN" sz="2200" b="1" i="1" smtClean="0">
                        <a:latin typeface="Cambria Math"/>
                        <a:cs typeface="Arial" pitchFamily="34" charset="0"/>
                      </a:rPr>
                      <m:t>=</m:t>
                    </m:r>
                    <m:r>
                      <a:rPr lang="vi-VN" sz="2200" b="1" i="1" smtClean="0">
                        <a:latin typeface="Cambria Math"/>
                        <a:cs typeface="Arial" pitchFamily="34" charset="0"/>
                      </a:rPr>
                      <m:t>𝟎</m:t>
                    </m:r>
                    <m:r>
                      <a:rPr lang="vi-VN" sz="2200" b="1" i="1" smtClean="0">
                        <a:latin typeface="Cambria Math"/>
                        <a:cs typeface="Arial" pitchFamily="34" charset="0"/>
                      </a:rPr>
                      <m:t>,</m:t>
                    </m:r>
                    <m:r>
                      <a:rPr lang="vi-VN" sz="2200" b="1" i="1" smtClean="0">
                        <a:latin typeface="Cambria Math"/>
                        <a:cs typeface="Arial" pitchFamily="34" charset="0"/>
                      </a:rPr>
                      <m:t>𝟎𝟓</m:t>
                    </m:r>
                    <m:r>
                      <a:rPr lang="vi-VN"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5612" y="4421561"/>
                <a:ext cx="11125200" cy="800197"/>
              </a:xfrm>
              <a:prstGeom prst="rect">
                <a:avLst/>
              </a:prstGeom>
              <a:blipFill rotWithShape="1">
                <a:blip r:embed="rId6"/>
                <a:stretch>
                  <a:fillRect l="-438" t="-1515" b="-12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8372" y="5214291"/>
                <a:ext cx="11125200" cy="67516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 </a:t>
                </a:r>
                <a14:m>
                  <m:oMath xmlns:m="http://schemas.openxmlformats.org/officeDocument/2006/math">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𝟎𝟓</m:t>
                    </m:r>
                    <m:r>
                      <a:rPr lang="en-US" sz="2200" b="1" i="1" smtClean="0">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𝟎</m:t>
                    </m:r>
                    <m:sSup>
                      <m:sSupPr>
                        <m:ctrlPr>
                          <a:rPr lang="en-US" sz="2200" b="1" i="1" smtClean="0">
                            <a:latin typeface="Cambria Math"/>
                            <a:cs typeface="Arial" pitchFamily="34" charset="0"/>
                          </a:rPr>
                        </m:ctrlPr>
                      </m:sSupPr>
                      <m:e>
                        <m:r>
                          <a:rPr lang="en-US" sz="2200" b="1" i="1" smtClean="0">
                            <a:latin typeface="Cambria Math"/>
                            <a:cs typeface="Arial" pitchFamily="34" charset="0"/>
                          </a:rPr>
                          <m:t>𝟓</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a:latin typeface="Cambria Math"/>
                        <a:cs typeface="Arial" pitchFamily="34" charset="0"/>
                      </a:rPr>
                      <m:t>𝟎</m:t>
                    </m:r>
                    <m:r>
                      <a:rPr lang="en-US" sz="2200" b="1" i="1">
                        <a:latin typeface="Cambria Math"/>
                        <a:cs typeface="Arial" pitchFamily="34" charset="0"/>
                      </a:rPr>
                      <m:t>,</m:t>
                    </m:r>
                    <m:r>
                      <a:rPr lang="en-US" sz="2200" b="1" i="1">
                        <a:latin typeface="Cambria Math"/>
                        <a:cs typeface="Arial" pitchFamily="34" charset="0"/>
                      </a:rPr>
                      <m:t>𝟎</m:t>
                    </m:r>
                    <m:sSup>
                      <m:sSupPr>
                        <m:ctrlPr>
                          <a:rPr lang="en-US" sz="2200" b="1" i="1">
                            <a:latin typeface="Cambria Math"/>
                            <a:cs typeface="Arial" pitchFamily="34" charset="0"/>
                          </a:rPr>
                        </m:ctrlPr>
                      </m:sSupPr>
                      <m:e>
                        <m:r>
                          <a:rPr lang="en-US" sz="2200" b="1" i="1">
                            <a:latin typeface="Cambria Math"/>
                            <a:cs typeface="Arial" pitchFamily="34" charset="0"/>
                          </a:rPr>
                          <m:t>𝟓</m:t>
                        </m:r>
                      </m:e>
                      <m:sup>
                        <m:r>
                          <a:rPr lang="en-US" sz="2200" b="1" i="1" smtClean="0">
                            <a:latin typeface="Cambria Math"/>
                            <a:cs typeface="Arial" pitchFamily="34" charset="0"/>
                          </a:rPr>
                          <m:t>𝟑</m:t>
                        </m:r>
                      </m:sup>
                    </m:sSup>
                    <m:r>
                      <a:rPr lang="en-US" sz="2200" b="1" i="1" smtClean="0">
                        <a:latin typeface="Cambria Math"/>
                        <a:cs typeface="Arial" pitchFamily="34" charset="0"/>
                      </a:rPr>
                      <m:t>+…=</m:t>
                    </m:r>
                    <m:f>
                      <m:fPr>
                        <m:ctrlPr>
                          <a:rPr lang="en-US" sz="2200" b="1" i="1" smtClean="0">
                            <a:latin typeface="Cambria Math"/>
                            <a:cs typeface="Arial" pitchFamily="34" charset="0"/>
                          </a:rPr>
                        </m:ctrlPr>
                      </m:fPr>
                      <m:num>
                        <m:sSub>
                          <m:sSubPr>
                            <m:ctrlPr>
                              <a:rPr lang="en-US" sz="2200" b="1" i="1" smtClean="0">
                                <a:latin typeface="Cambria Math"/>
                                <a:cs typeface="Arial" pitchFamily="34" charset="0"/>
                              </a:rPr>
                            </m:ctrlPr>
                          </m:sSubPr>
                          <m:e>
                            <m:r>
                              <a:rPr lang="en-US" sz="2200" b="1" i="1" smtClean="0">
                                <a:latin typeface="Cambria Math"/>
                                <a:cs typeface="Arial" pitchFamily="34" charset="0"/>
                              </a:rPr>
                              <m:t>𝒖</m:t>
                            </m:r>
                          </m:e>
                          <m:sub>
                            <m:r>
                              <a:rPr lang="en-US" sz="2200" b="1" i="1" smtClean="0">
                                <a:latin typeface="Cambria Math"/>
                                <a:cs typeface="Arial" pitchFamily="34" charset="0"/>
                              </a:rPr>
                              <m:t>𝟏</m:t>
                            </m:r>
                          </m:sub>
                        </m:sSub>
                      </m:num>
                      <m:den>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𝒒</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smtClean="0">
                            <a:latin typeface="Cambria Math"/>
                            <a:cs typeface="Arial" pitchFamily="34" charset="0"/>
                          </a:rPr>
                          <m:t>𝟏</m:t>
                        </m:r>
                      </m:num>
                      <m:den>
                        <m:r>
                          <a:rPr lang="en-US" sz="2200" b="1" i="1">
                            <a:latin typeface="Cambria Math"/>
                            <a:cs typeface="Arial" pitchFamily="34" charset="0"/>
                          </a:rPr>
                          <m:t>𝟏</m:t>
                        </m:r>
                        <m:r>
                          <a:rPr lang="en-US" sz="2200" b="1" i="1">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𝟎𝟓</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𝟐𝟎</m:t>
                        </m:r>
                      </m:num>
                      <m:den>
                        <m:r>
                          <a:rPr lang="en-US" sz="2200" b="1" i="1" smtClean="0">
                            <a:latin typeface="Cambria Math"/>
                            <a:cs typeface="Arial" pitchFamily="34" charset="0"/>
                          </a:rPr>
                          <m:t>𝟏𝟗</m:t>
                        </m:r>
                      </m:den>
                    </m:f>
                  </m:oMath>
                </a14:m>
                <a:endParaRPr lang="vi-VN" sz="2200"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8372" y="5214291"/>
                <a:ext cx="11125200" cy="675163"/>
              </a:xfrm>
              <a:prstGeom prst="rect">
                <a:avLst/>
              </a:prstGeom>
              <a:blipFill rotWithShape="1">
                <a:blip r:embed="rId7"/>
                <a:stretch>
                  <a:fillRect l="-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5612" y="5867400"/>
                <a:ext cx="4343400"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S</a:t>
                </a:r>
                <a14:m>
                  <m:oMath xmlns:m="http://schemas.openxmlformats.org/officeDocument/2006/math">
                    <m:r>
                      <a:rPr lang="en-US" sz="2200" b="1" i="0" smtClean="0">
                        <a:latin typeface="Cambria Math"/>
                        <a:cs typeface="Arial" pitchFamily="34" charset="0"/>
                      </a:rPr>
                      <m:t>𝐮𝐲</m:t>
                    </m:r>
                    <m:r>
                      <a:rPr lang="en-US" sz="2200" b="1" i="0" smtClean="0">
                        <a:latin typeface="Cambria Math"/>
                        <a:cs typeface="Arial" pitchFamily="34" charset="0"/>
                      </a:rPr>
                      <m:t> </m:t>
                    </m:r>
                    <m:r>
                      <a:rPr lang="en-US" sz="2200" b="1" i="0" smtClean="0">
                        <a:latin typeface="Cambria Math"/>
                        <a:cs typeface="Arial" pitchFamily="34" charset="0"/>
                      </a:rPr>
                      <m:t>𝐫𝐚</m:t>
                    </m:r>
                    <m:r>
                      <a:rPr lang="en-US" sz="2200" b="1" i="0" smtClean="0">
                        <a:latin typeface="Cambria Math"/>
                        <a:cs typeface="Arial" pitchFamily="34" charset="0"/>
                      </a:rPr>
                      <m:t> :</m:t>
                    </m:r>
                    <m:r>
                      <a:rPr lang="en-US" sz="2200" b="1" i="1" smtClean="0">
                        <a:latin typeface="Cambria Math"/>
                        <a:cs typeface="Arial" pitchFamily="34" charset="0"/>
                      </a:rPr>
                      <m:t>𝑺</m:t>
                    </m:r>
                    <m:r>
                      <a:rPr lang="en-US" sz="2200" b="1" i="1" smtClean="0">
                        <a:latin typeface="Cambria Math"/>
                        <a:cs typeface="Arial" pitchFamily="34" charset="0"/>
                      </a:rPr>
                      <m:t>=</m:t>
                    </m:r>
                    <m:r>
                      <a:rPr lang="en-US" sz="2200" b="1" i="1" smtClean="0">
                        <a:latin typeface="Cambria Math"/>
                        <a:cs typeface="Arial" pitchFamily="34" charset="0"/>
                      </a:rPr>
                      <m:t>𝟏𝟓𝟎</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𝟐𝟎</m:t>
                        </m:r>
                      </m:num>
                      <m:den>
                        <m:r>
                          <a:rPr lang="en-US" sz="2200" b="1" i="1" smtClean="0">
                            <a:latin typeface="Cambria Math"/>
                            <a:cs typeface="Arial" pitchFamily="34" charset="0"/>
                          </a:rPr>
                          <m:t>𝟏𝟗</m:t>
                        </m:r>
                      </m:den>
                    </m:f>
                    <m:r>
                      <a:rPr lang="en-US" sz="2200" b="1" i="1" smtClean="0">
                        <a:latin typeface="Cambria Math"/>
                        <a:cs typeface="Arial" pitchFamily="34" charset="0"/>
                      </a:rPr>
                      <m:t>=</m:t>
                    </m:r>
                    <m:f>
                      <m:fPr>
                        <m:ctrlPr>
                          <a:rPr lang="en-US" sz="2200" b="1" i="1" smtClean="0">
                            <a:solidFill>
                              <a:srgbClr val="C00000"/>
                            </a:solidFill>
                            <a:latin typeface="Cambria Math"/>
                            <a:cs typeface="Arial" pitchFamily="34" charset="0"/>
                          </a:rPr>
                        </m:ctrlPr>
                      </m:fPr>
                      <m:num>
                        <m:r>
                          <a:rPr lang="en-US" sz="2200" b="1" i="1" smtClean="0">
                            <a:solidFill>
                              <a:srgbClr val="C00000"/>
                            </a:solidFill>
                            <a:latin typeface="Cambria Math"/>
                            <a:cs typeface="Arial" pitchFamily="34" charset="0"/>
                          </a:rPr>
                          <m:t>𝟒𝟎𝟎</m:t>
                        </m:r>
                      </m:num>
                      <m:den>
                        <m:r>
                          <a:rPr lang="en-US" sz="2200" b="1" i="1" smtClean="0">
                            <a:solidFill>
                              <a:srgbClr val="C00000"/>
                            </a:solidFill>
                            <a:latin typeface="Cambria Math"/>
                            <a:cs typeface="Arial" pitchFamily="34" charset="0"/>
                          </a:rPr>
                          <m:t>𝟑𝟔𝟏</m:t>
                        </m:r>
                      </m:den>
                    </m:f>
                    <m:r>
                      <a:rPr lang="en-US" sz="2200" b="1" i="1" smtClean="0">
                        <a:solidFill>
                          <a:srgbClr val="C00000"/>
                        </a:solidFill>
                        <a:latin typeface="Cambria Math"/>
                        <a:cs typeface="Arial" pitchFamily="34" charset="0"/>
                      </a:rPr>
                      <m:t> </m:t>
                    </m:r>
                    <m:r>
                      <a:rPr lang="en-US" sz="2200" b="1" i="1" smtClean="0">
                        <a:latin typeface="Cambria Math"/>
                        <a:cs typeface="Arial" pitchFamily="34" charset="0"/>
                      </a:rPr>
                      <m:t>(</m:t>
                    </m:r>
                    <m:r>
                      <a:rPr lang="en-US" sz="2200" b="1" i="1" smtClean="0">
                        <a:latin typeface="Cambria Math"/>
                        <a:cs typeface="Arial" pitchFamily="34" charset="0"/>
                      </a:rPr>
                      <m:t>𝒎𝒈</m:t>
                    </m:r>
                    <m:r>
                      <a:rPr lang="en-US"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5612" y="5867400"/>
                <a:ext cx="4343400" cy="631817"/>
              </a:xfrm>
              <a:prstGeom prst="rect">
                <a:avLst/>
              </a:prstGeom>
              <a:blipFill rotWithShape="1">
                <a:blip r:embed="rId8"/>
                <a:stretch>
                  <a:fillRect l="-1124" b="-971"/>
                </a:stretch>
              </a:blipFill>
            </p:spPr>
            <p:txBody>
              <a:bodyPr/>
              <a:lstStyle/>
              <a:p>
                <a:r>
                  <a:rPr lang="en-US">
                    <a:noFill/>
                  </a:rPr>
                  <a:t> </a:t>
                </a:r>
              </a:p>
            </p:txBody>
          </p:sp>
        </mc:Fallback>
      </mc:AlternateContent>
    </p:spTree>
    <p:extLst>
      <p:ext uri="{BB962C8B-B14F-4D97-AF65-F5344CB8AC3E}">
        <p14:creationId xmlns:p14="http://schemas.microsoft.com/office/powerpoint/2010/main" val="3338805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99095"/>
            <a:ext cx="9532218"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tam giác vuông ABC vuông tại A, có AB = h và góc B bằng </a:t>
            </a:r>
            <a:r>
              <a:rPr lang="el-GR" b="1">
                <a:latin typeface="Arial" pitchFamily="34" charset="0"/>
                <a:cs typeface="Arial" pitchFamily="34" charset="0"/>
              </a:rPr>
              <a:t>α (</a:t>
            </a:r>
            <a:r>
              <a:rPr lang="vi-VN" b="1">
                <a:latin typeface="Arial" pitchFamily="34" charset="0"/>
                <a:cs typeface="Arial" pitchFamily="34" charset="0"/>
              </a:rPr>
              <a:t>H.5.3). Từ A kẻ AA1 ⊥ BC, từ A1 kẻ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 ⊥ AC, sau đó lại kẻ 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 BC. Tiếp tục quá trình trên, ta được đường gấp khúc vô hạn AA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Tính độ dài đường gấp khúc này theo h và </a:t>
            </a:r>
            <a:r>
              <a:rPr lang="el-GR" b="1">
                <a:latin typeface="Arial" pitchFamily="34" charset="0"/>
                <a:cs typeface="Arial" pitchFamily="34" charset="0"/>
              </a:rPr>
              <a:t>α.</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20619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78372" y="2438400"/>
            <a:ext cx="8382000" cy="461643"/>
          </a:xfrm>
          <a:prstGeom prst="rect">
            <a:avLst/>
          </a:prstGeom>
          <a:noFill/>
        </p:spPr>
        <p:txBody>
          <a:bodyPr wrap="square" lIns="121899" tIns="60949" rIns="121899" bIns="60949" rtlCol="0">
            <a:spAutoFit/>
          </a:bodyPr>
          <a:lstStyle/>
          <a:p>
            <a:r>
              <a:rPr lang="pt-BR" sz="2200" b="1" smtClean="0">
                <a:latin typeface="Arial" pitchFamily="34" charset="0"/>
                <a:cs typeface="Arial" pitchFamily="34" charset="0"/>
              </a:rPr>
              <a:t>Ta có : </a:t>
            </a:r>
            <a:r>
              <a:rPr lang="pt-BR" sz="2200" b="1">
                <a:latin typeface="Arial" pitchFamily="34" charset="0"/>
                <a:cs typeface="Arial" pitchFamily="34" charset="0"/>
              </a:rPr>
              <a:t>AA</a:t>
            </a:r>
            <a:r>
              <a:rPr lang="pt-BR" sz="2200" b="1" baseline="-25000">
                <a:latin typeface="Arial" pitchFamily="34" charset="0"/>
                <a:cs typeface="Arial" pitchFamily="34" charset="0"/>
              </a:rPr>
              <a:t>1</a:t>
            </a:r>
            <a:r>
              <a:rPr lang="pt-BR" sz="2200" b="1">
                <a:latin typeface="Arial" pitchFamily="34" charset="0"/>
                <a:cs typeface="Arial" pitchFamily="34" charset="0"/>
              </a:rPr>
              <a:t> = </a:t>
            </a:r>
            <a:r>
              <a:rPr lang="pt-BR" sz="2200" b="1" smtClean="0">
                <a:latin typeface="Arial" pitchFamily="34" charset="0"/>
                <a:cs typeface="Arial" pitchFamily="34" charset="0"/>
              </a:rPr>
              <a:t>AB.sinB </a:t>
            </a:r>
            <a:r>
              <a:rPr lang="pt-BR" sz="2200" b="1">
                <a:latin typeface="Arial" pitchFamily="34" charset="0"/>
                <a:cs typeface="Arial" pitchFamily="34" charset="0"/>
              </a:rPr>
              <a:t>= </a:t>
            </a:r>
            <a:r>
              <a:rPr lang="pt-BR" sz="2200" b="1" smtClean="0">
                <a:latin typeface="Arial" pitchFamily="34" charset="0"/>
                <a:cs typeface="Arial" pitchFamily="34" charset="0"/>
              </a:rPr>
              <a:t>h.sin </a:t>
            </a:r>
            <a:r>
              <a:rPr lang="pt-BR" sz="2200" b="1">
                <a:latin typeface="Arial" pitchFamily="34" charset="0"/>
                <a:cs typeface="Arial" pitchFamily="34" charset="0"/>
              </a:rPr>
              <a:t>α.</a:t>
            </a:r>
            <a:endParaRPr lang="vi-VN" sz="2200" b="1">
              <a:latin typeface="Arial" pitchFamily="34" charset="0"/>
              <a:cs typeface="Arial" pitchFamily="34" charset="0"/>
            </a:endParaRPr>
          </a:p>
        </p:txBody>
      </p:sp>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6638" y="2061944"/>
            <a:ext cx="2794060" cy="203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820048636"/>
              </p:ext>
            </p:extLst>
          </p:nvPr>
        </p:nvGraphicFramePr>
        <p:xfrm>
          <a:off x="1446212" y="2900043"/>
          <a:ext cx="2599170" cy="1137227"/>
        </p:xfrm>
        <a:graphic>
          <a:graphicData uri="http://schemas.openxmlformats.org/presentationml/2006/ole">
            <mc:AlternateContent xmlns:mc="http://schemas.openxmlformats.org/markup-compatibility/2006">
              <mc:Choice xmlns:v="urn:schemas-microsoft-com:vml" Requires="v">
                <p:oleObj spid="_x0000_s19502" name="Equation" r:id="rId7" imgW="1333440" imgH="583920" progId="Equation.DSMT4">
                  <p:embed/>
                </p:oleObj>
              </mc:Choice>
              <mc:Fallback>
                <p:oleObj name="Equation" r:id="rId7" imgW="1333440" imgH="583920" progId="Equation.DSMT4">
                  <p:embed/>
                  <p:pic>
                    <p:nvPicPr>
                      <p:cNvPr id="0" name="Object 14"/>
                      <p:cNvPicPr>
                        <a:picLocks noChangeAspect="1" noChangeArrowheads="1"/>
                      </p:cNvPicPr>
                      <p:nvPr/>
                    </p:nvPicPr>
                    <p:blipFill>
                      <a:blip r:embed="rId8"/>
                      <a:srcRect/>
                      <a:stretch>
                        <a:fillRect/>
                      </a:stretch>
                    </p:blipFill>
                    <p:spPr bwMode="auto">
                      <a:xfrm>
                        <a:off x="1446212" y="2900043"/>
                        <a:ext cx="2599170" cy="113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026500114"/>
              </p:ext>
            </p:extLst>
          </p:nvPr>
        </p:nvGraphicFramePr>
        <p:xfrm>
          <a:off x="4319587" y="3096482"/>
          <a:ext cx="2178050" cy="544513"/>
        </p:xfrm>
        <a:graphic>
          <a:graphicData uri="http://schemas.openxmlformats.org/presentationml/2006/ole">
            <mc:AlternateContent xmlns:mc="http://schemas.openxmlformats.org/markup-compatibility/2006">
              <mc:Choice xmlns:v="urn:schemas-microsoft-com:vml" Requires="v">
                <p:oleObj spid="_x0000_s19503" name="Equation" r:id="rId9" imgW="1117440" imgH="279360" progId="Equation.DSMT4">
                  <p:embed/>
                </p:oleObj>
              </mc:Choice>
              <mc:Fallback>
                <p:oleObj name="Equation" r:id="rId9" imgW="1117440" imgH="279360" progId="Equation.DSMT4">
                  <p:embed/>
                  <p:pic>
                    <p:nvPicPr>
                      <p:cNvPr id="0" name=""/>
                      <p:cNvPicPr>
                        <a:picLocks noChangeAspect="1" noChangeArrowheads="1"/>
                      </p:cNvPicPr>
                      <p:nvPr/>
                    </p:nvPicPr>
                    <p:blipFill>
                      <a:blip r:embed="rId10"/>
                      <a:srcRect/>
                      <a:stretch>
                        <a:fillRect/>
                      </a:stretch>
                    </p:blipFill>
                    <p:spPr bwMode="auto">
                      <a:xfrm>
                        <a:off x="4319587" y="3096482"/>
                        <a:ext cx="2178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476784" y="4111970"/>
            <a:ext cx="4931828" cy="461643"/>
          </a:xfrm>
          <a:prstGeom prst="rect">
            <a:avLst/>
          </a:prstGeom>
          <a:noFill/>
        </p:spPr>
        <p:txBody>
          <a:bodyPr wrap="square" lIns="121899" tIns="60949" rIns="121899" bIns="60949" rtlCol="0">
            <a:spAutoFit/>
          </a:bodyPr>
          <a:lstStyle/>
          <a:p>
            <a:r>
              <a:rPr lang="pt-BR" sz="2200" b="1">
                <a:latin typeface="Arial" pitchFamily="34" charset="0"/>
                <a:cs typeface="Arial" pitchFamily="34" charset="0"/>
              </a:rPr>
              <a:t>Tam giác AA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 vuông tại A</a:t>
            </a:r>
            <a:r>
              <a:rPr lang="pt-BR" sz="2200" b="1" baseline="-25000">
                <a:latin typeface="Arial" pitchFamily="34" charset="0"/>
                <a:cs typeface="Arial" pitchFamily="34" charset="0"/>
              </a:rPr>
              <a:t>2</a:t>
            </a:r>
            <a:r>
              <a:rPr lang="pt-BR" sz="2200" b="1">
                <a:latin typeface="Arial" pitchFamily="34" charset="0"/>
                <a:cs typeface="Arial" pitchFamily="34" charset="0"/>
              </a:rPr>
              <a:t> nên </a:t>
            </a:r>
            <a:r>
              <a:rPr lang="pt-BR"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614706226"/>
              </p:ext>
            </p:extLst>
          </p:nvPr>
        </p:nvGraphicFramePr>
        <p:xfrm>
          <a:off x="5303837" y="4029075"/>
          <a:ext cx="5568950" cy="544513"/>
        </p:xfrm>
        <a:graphic>
          <a:graphicData uri="http://schemas.openxmlformats.org/presentationml/2006/ole">
            <mc:AlternateContent xmlns:mc="http://schemas.openxmlformats.org/markup-compatibility/2006">
              <mc:Choice xmlns:v="urn:schemas-microsoft-com:vml" Requires="v">
                <p:oleObj spid="_x0000_s19504" name="Equation" r:id="rId11" imgW="2857320" imgH="279360" progId="Equation.DSMT4">
                  <p:embed/>
                </p:oleObj>
              </mc:Choice>
              <mc:Fallback>
                <p:oleObj name="Equation" r:id="rId11" imgW="2857320" imgH="279360" progId="Equation.DSMT4">
                  <p:embed/>
                  <p:pic>
                    <p:nvPicPr>
                      <p:cNvPr id="0" name=""/>
                      <p:cNvPicPr>
                        <a:picLocks noChangeAspect="1" noChangeArrowheads="1"/>
                      </p:cNvPicPr>
                      <p:nvPr/>
                    </p:nvPicPr>
                    <p:blipFill>
                      <a:blip r:embed="rId12"/>
                      <a:srcRect/>
                      <a:stretch>
                        <a:fillRect/>
                      </a:stretch>
                    </p:blipFill>
                    <p:spPr bwMode="auto">
                      <a:xfrm>
                        <a:off x="5303837" y="4029075"/>
                        <a:ext cx="55689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476784" y="4648200"/>
            <a:ext cx="6566086" cy="461643"/>
          </a:xfrm>
          <a:prstGeom prst="rect">
            <a:avLst/>
          </a:prstGeom>
          <a:noFill/>
        </p:spPr>
        <p:txBody>
          <a:bodyPr wrap="square" lIns="121899" tIns="60949" rIns="121899" bIns="60949" rtlCol="0">
            <a:spAutoFit/>
          </a:bodyPr>
          <a:lstStyle/>
          <a:p>
            <a:r>
              <a:rPr lang="pt-BR" sz="2200" b="1">
                <a:latin typeface="Arial" pitchFamily="34" charset="0"/>
                <a:cs typeface="Arial" pitchFamily="34" charset="0"/>
              </a:rPr>
              <a:t>Vì AB ⊥ AC và 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 ⊥ AC nên AB // 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 suy ra</a:t>
            </a:r>
            <a:endParaRPr lang="vi-VN" sz="22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76781837"/>
              </p:ext>
            </p:extLst>
          </p:nvPr>
        </p:nvGraphicFramePr>
        <p:xfrm>
          <a:off x="6953784" y="4565331"/>
          <a:ext cx="1906588" cy="544512"/>
        </p:xfrm>
        <a:graphic>
          <a:graphicData uri="http://schemas.openxmlformats.org/presentationml/2006/ole">
            <mc:AlternateContent xmlns:mc="http://schemas.openxmlformats.org/markup-compatibility/2006">
              <mc:Choice xmlns:v="urn:schemas-microsoft-com:vml" Requires="v">
                <p:oleObj spid="_x0000_s19505" name="Equation" r:id="rId13" imgW="977760" imgH="279360" progId="Equation.DSMT4">
                  <p:embed/>
                </p:oleObj>
              </mc:Choice>
              <mc:Fallback>
                <p:oleObj name="Equation" r:id="rId13" imgW="977760" imgH="279360" progId="Equation.DSMT4">
                  <p:embed/>
                  <p:pic>
                    <p:nvPicPr>
                      <p:cNvPr id="0" name=""/>
                      <p:cNvPicPr>
                        <a:picLocks noChangeAspect="1" noChangeArrowheads="1"/>
                      </p:cNvPicPr>
                      <p:nvPr/>
                    </p:nvPicPr>
                    <p:blipFill>
                      <a:blip r:embed="rId14"/>
                      <a:srcRect/>
                      <a:stretch>
                        <a:fillRect/>
                      </a:stretch>
                    </p:blipFill>
                    <p:spPr bwMode="auto">
                      <a:xfrm>
                        <a:off x="6953784" y="4565331"/>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476784" y="5109843"/>
            <a:ext cx="9656228" cy="461643"/>
          </a:xfrm>
          <a:prstGeom prst="rect">
            <a:avLst/>
          </a:prstGeom>
          <a:noFill/>
        </p:spPr>
        <p:txBody>
          <a:bodyPr wrap="square" lIns="121899" tIns="60949" rIns="121899" bIns="60949" rtlCol="0">
            <a:spAutoFit/>
          </a:bodyPr>
          <a:lstStyle/>
          <a:p>
            <a:r>
              <a:rPr lang="pt-BR" sz="2200" b="1">
                <a:latin typeface="Arial" pitchFamily="34" charset="0"/>
                <a:cs typeface="Arial" pitchFamily="34" charset="0"/>
              </a:rPr>
              <a:t>Tam giác 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A</a:t>
            </a:r>
            <a:r>
              <a:rPr lang="pt-BR" sz="2200" b="1" baseline="-25000">
                <a:latin typeface="Arial" pitchFamily="34" charset="0"/>
                <a:cs typeface="Arial" pitchFamily="34" charset="0"/>
              </a:rPr>
              <a:t>3</a:t>
            </a:r>
            <a:r>
              <a:rPr lang="pt-BR" sz="2200" b="1">
                <a:latin typeface="Arial" pitchFamily="34" charset="0"/>
                <a:cs typeface="Arial" pitchFamily="34" charset="0"/>
              </a:rPr>
              <a:t> vuông tại A</a:t>
            </a:r>
            <a:r>
              <a:rPr lang="pt-BR" sz="2200" b="1" baseline="-25000">
                <a:latin typeface="Arial" pitchFamily="34" charset="0"/>
                <a:cs typeface="Arial" pitchFamily="34" charset="0"/>
              </a:rPr>
              <a:t>3</a:t>
            </a:r>
            <a:r>
              <a:rPr lang="pt-BR" sz="2200" b="1">
                <a:latin typeface="Arial" pitchFamily="34" charset="0"/>
                <a:cs typeface="Arial" pitchFamily="34" charset="0"/>
              </a:rPr>
              <a:t> nên</a:t>
            </a:r>
            <a:endParaRPr lang="vi-VN" sz="22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460366434"/>
              </p:ext>
            </p:extLst>
          </p:nvPr>
        </p:nvGraphicFramePr>
        <p:xfrm>
          <a:off x="5206999" y="5068888"/>
          <a:ext cx="5916613" cy="544512"/>
        </p:xfrm>
        <a:graphic>
          <a:graphicData uri="http://schemas.openxmlformats.org/presentationml/2006/ole">
            <mc:AlternateContent xmlns:mc="http://schemas.openxmlformats.org/markup-compatibility/2006">
              <mc:Choice xmlns:v="urn:schemas-microsoft-com:vml" Requires="v">
                <p:oleObj spid="_x0000_s19506" name="Equation" r:id="rId15" imgW="3035160" imgH="279360" progId="Equation.DSMT4">
                  <p:embed/>
                </p:oleObj>
              </mc:Choice>
              <mc:Fallback>
                <p:oleObj name="Equation" r:id="rId15" imgW="3035160" imgH="279360" progId="Equation.DSMT4">
                  <p:embed/>
                  <p:pic>
                    <p:nvPicPr>
                      <p:cNvPr id="0" name=""/>
                      <p:cNvPicPr>
                        <a:picLocks noChangeAspect="1" noChangeArrowheads="1"/>
                      </p:cNvPicPr>
                      <p:nvPr/>
                    </p:nvPicPr>
                    <p:blipFill>
                      <a:blip r:embed="rId16"/>
                      <a:srcRect/>
                      <a:stretch>
                        <a:fillRect/>
                      </a:stretch>
                    </p:blipFill>
                    <p:spPr bwMode="auto">
                      <a:xfrm>
                        <a:off x="5206999" y="5068888"/>
                        <a:ext cx="59166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476784" y="5608947"/>
                <a:ext cx="965622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Cứ tiếp tục như vậy, ta xác định được </a:t>
                </a:r>
                <a14:m>
                  <m:oMath xmlns:m="http://schemas.openxmlformats.org/officeDocument/2006/math">
                    <m:r>
                      <a:rPr lang="vi-VN" sz="2200" b="1" i="1" smtClean="0">
                        <a:latin typeface="Cambria Math"/>
                        <a:cs typeface="Arial" pitchFamily="34" charset="0"/>
                      </a:rPr>
                      <m:t>𝑨</m:t>
                    </m:r>
                    <m:r>
                      <a:rPr lang="vi-VN" sz="2200" b="1" i="1" baseline="-25000">
                        <a:latin typeface="Cambria Math"/>
                        <a:cs typeface="Arial" pitchFamily="34" charset="0"/>
                      </a:rPr>
                      <m:t>𝒏</m:t>
                    </m:r>
                    <m:r>
                      <a:rPr lang="vi-VN" sz="2200" b="1" i="1" baseline="-25000">
                        <a:latin typeface="Cambria Math"/>
                        <a:cs typeface="Arial" pitchFamily="34" charset="0"/>
                      </a:rPr>
                      <m:t> –</m:t>
                    </m:r>
                    <m:r>
                      <a:rPr lang="vi-VN" sz="2200" b="1" i="1" baseline="-25000">
                        <a:latin typeface="Cambria Math"/>
                        <a:cs typeface="Arial" pitchFamily="34" charset="0"/>
                      </a:rPr>
                      <m:t>𝟏</m:t>
                    </m:r>
                    <m:r>
                      <a:rPr lang="vi-VN" sz="2200" b="1" i="1">
                        <a:latin typeface="Cambria Math"/>
                        <a:cs typeface="Arial" pitchFamily="34" charset="0"/>
                      </a:rPr>
                      <m:t>𝑨</m:t>
                    </m:r>
                    <m:r>
                      <a:rPr lang="vi-VN" sz="2200" b="1" i="1" baseline="-25000">
                        <a:latin typeface="Cambria Math"/>
                        <a:cs typeface="Arial" pitchFamily="34" charset="0"/>
                      </a:rPr>
                      <m:t>𝒏</m:t>
                    </m:r>
                    <m:r>
                      <a:rPr lang="vi-VN" sz="2200" b="1" i="1">
                        <a:latin typeface="Cambria Math"/>
                        <a:cs typeface="Arial" pitchFamily="34" charset="0"/>
                      </a:rPr>
                      <m:t>=</m:t>
                    </m:r>
                    <m:r>
                      <a:rPr lang="vi-VN" sz="2200" b="1" i="1" smtClean="0">
                        <a:latin typeface="Cambria Math"/>
                        <a:cs typeface="Arial" pitchFamily="34" charset="0"/>
                      </a:rPr>
                      <m:t>𝒉</m:t>
                    </m:r>
                    <m:r>
                      <a:rPr lang="en-US" sz="2200" b="1" i="1" smtClean="0">
                        <a:latin typeface="Cambria Math"/>
                        <a:cs typeface="Arial" pitchFamily="34" charset="0"/>
                      </a:rPr>
                      <m:t>.</m:t>
                    </m:r>
                    <m:r>
                      <a:rPr lang="vi-VN" sz="2200" b="1" i="1" smtClean="0">
                        <a:latin typeface="Cambria Math"/>
                        <a:cs typeface="Arial" pitchFamily="34" charset="0"/>
                      </a:rPr>
                      <m:t>𝒔𝒊𝒏</m:t>
                    </m:r>
                    <m:r>
                      <a:rPr lang="vi-VN" sz="2200" b="1" i="1" baseline="30000" smtClean="0">
                        <a:latin typeface="Cambria Math"/>
                        <a:cs typeface="Arial" pitchFamily="34" charset="0"/>
                      </a:rPr>
                      <m:t>𝒏</m:t>
                    </m:r>
                    <m:r>
                      <a:rPr lang="el-GR" sz="2200" b="1" i="1" smtClean="0">
                        <a:latin typeface="Cambria Math"/>
                        <a:cs typeface="Arial" pitchFamily="34" charset="0"/>
                      </a:rPr>
                      <m:t>𝜶</m:t>
                    </m:r>
                    <m:r>
                      <a:rPr lang="el-GR" sz="2200" b="1" i="1">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76784" y="5608947"/>
                <a:ext cx="9656228" cy="461643"/>
              </a:xfrm>
              <a:prstGeom prst="rect">
                <a:avLst/>
              </a:prstGeom>
              <a:blipFill rotWithShape="1">
                <a:blip r:embed="rId17"/>
                <a:stretch>
                  <a:fillRect l="-442" t="-2632" b="-32895"/>
                </a:stretch>
              </a:blipFill>
            </p:spPr>
            <p:txBody>
              <a:bodyPr/>
              <a:lstStyle/>
              <a:p>
                <a:r>
                  <a:rPr lang="en-US">
                    <a:noFill/>
                  </a:rPr>
                  <a:t> </a:t>
                </a:r>
              </a:p>
            </p:txBody>
          </p:sp>
        </mc:Fallback>
      </mc:AlternateContent>
      <p:sp>
        <p:nvSpPr>
          <p:cNvPr id="33" name="TextBox 32"/>
          <p:cNvSpPr txBox="1"/>
          <p:nvPr/>
        </p:nvSpPr>
        <p:spPr>
          <a:xfrm>
            <a:off x="478372" y="6167757"/>
            <a:ext cx="1574527"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4067956525"/>
              </p:ext>
            </p:extLst>
          </p:nvPr>
        </p:nvGraphicFramePr>
        <p:xfrm>
          <a:off x="1697830" y="6167757"/>
          <a:ext cx="9112250" cy="495300"/>
        </p:xfrm>
        <a:graphic>
          <a:graphicData uri="http://schemas.openxmlformats.org/presentationml/2006/ole">
            <mc:AlternateContent xmlns:mc="http://schemas.openxmlformats.org/markup-compatibility/2006">
              <mc:Choice xmlns:v="urn:schemas-microsoft-com:vml" Requires="v">
                <p:oleObj spid="_x0000_s19507" name="Equation" r:id="rId18" imgW="4673520" imgH="253800" progId="Equation.DSMT4">
                  <p:embed/>
                </p:oleObj>
              </mc:Choice>
              <mc:Fallback>
                <p:oleObj name="Equation" r:id="rId18" imgW="4673520" imgH="253800" progId="Equation.DSMT4">
                  <p:embed/>
                  <p:pic>
                    <p:nvPicPr>
                      <p:cNvPr id="0" name=""/>
                      <p:cNvPicPr>
                        <a:picLocks noChangeAspect="1" noChangeArrowheads="1"/>
                      </p:cNvPicPr>
                      <p:nvPr/>
                    </p:nvPicPr>
                    <p:blipFill>
                      <a:blip r:embed="rId19"/>
                      <a:srcRect/>
                      <a:stretch>
                        <a:fillRect/>
                      </a:stretch>
                    </p:blipFill>
                    <p:spPr bwMode="auto">
                      <a:xfrm>
                        <a:off x="1697830" y="6167757"/>
                        <a:ext cx="9112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2478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8" grpId="0"/>
      <p:bldP spid="30"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99095"/>
            <a:ext cx="9532218"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tam giác vuông ABC vuông tại A, có AB = h và góc B bằng </a:t>
            </a:r>
            <a:r>
              <a:rPr lang="el-GR" b="1">
                <a:latin typeface="Arial" pitchFamily="34" charset="0"/>
                <a:cs typeface="Arial" pitchFamily="34" charset="0"/>
              </a:rPr>
              <a:t>α (</a:t>
            </a:r>
            <a:r>
              <a:rPr lang="vi-VN" b="1">
                <a:latin typeface="Arial" pitchFamily="34" charset="0"/>
                <a:cs typeface="Arial" pitchFamily="34" charset="0"/>
              </a:rPr>
              <a:t>H.5.3). Từ A kẻ AA1 ⊥ BC, từ A1 kẻ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 ⊥ AC, sau đó lại kẻ 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 BC. Tiếp tục quá trình trên, ta được đường gấp khúc vô hạn AA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Tính độ dài đường gấp khúc này theo h và </a:t>
            </a:r>
            <a:r>
              <a:rPr lang="el-GR" b="1">
                <a:latin typeface="Arial" pitchFamily="34" charset="0"/>
                <a:cs typeface="Arial" pitchFamily="34" charset="0"/>
              </a:rPr>
              <a:t>α.</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20619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78372" y="2510157"/>
            <a:ext cx="83820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góc B là góc nhọn nên </a:t>
            </a:r>
            <a:r>
              <a:rPr lang="vi-VN" sz="2200" b="1" smtClean="0">
                <a:latin typeface="Arial" pitchFamily="34" charset="0"/>
                <a:cs typeface="Arial" pitchFamily="34" charset="0"/>
              </a:rPr>
              <a:t>sinB </a:t>
            </a:r>
            <a:r>
              <a:rPr lang="vi-VN" sz="2200" b="1">
                <a:latin typeface="Arial" pitchFamily="34" charset="0"/>
                <a:cs typeface="Arial" pitchFamily="34" charset="0"/>
              </a:rPr>
              <a:t>= sin </a:t>
            </a:r>
            <a:r>
              <a:rPr lang="el-GR" sz="2200" b="1">
                <a:latin typeface="Arial" pitchFamily="34" charset="0"/>
                <a:cs typeface="Arial" pitchFamily="34" charset="0"/>
              </a:rPr>
              <a:t>α &lt; 1, </a:t>
            </a:r>
            <a:r>
              <a:rPr lang="vi-VN" sz="2200" b="1">
                <a:latin typeface="Arial" pitchFamily="34" charset="0"/>
                <a:cs typeface="Arial" pitchFamily="34" charset="0"/>
              </a:rPr>
              <a:t>do đó |sin </a:t>
            </a:r>
            <a:r>
              <a:rPr lang="el-GR" sz="2200" b="1">
                <a:latin typeface="Arial" pitchFamily="34" charset="0"/>
                <a:cs typeface="Arial" pitchFamily="34" charset="0"/>
              </a:rPr>
              <a:t>α| &lt; 1.</a:t>
            </a:r>
            <a:endParaRPr lang="vi-VN" sz="2200" b="1">
              <a:latin typeface="Arial" pitchFamily="34" charset="0"/>
              <a:cs typeface="Arial" pitchFamily="34" charset="0"/>
            </a:endParaRPr>
          </a:p>
        </p:txBody>
      </p:sp>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688" y="2080994"/>
            <a:ext cx="2794060" cy="203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Object 33"/>
          <p:cNvGraphicFramePr>
            <a:graphicFrameLocks noChangeAspect="1"/>
          </p:cNvGraphicFramePr>
          <p:nvPr>
            <p:extLst>
              <p:ext uri="{D42A27DB-BD31-4B8C-83A1-F6EECF244321}">
                <p14:modId xmlns:p14="http://schemas.microsoft.com/office/powerpoint/2010/main" val="4111533899"/>
              </p:ext>
            </p:extLst>
          </p:nvPr>
        </p:nvGraphicFramePr>
        <p:xfrm>
          <a:off x="1788475" y="4288790"/>
          <a:ext cx="3467100" cy="866775"/>
        </p:xfrm>
        <a:graphic>
          <a:graphicData uri="http://schemas.openxmlformats.org/presentationml/2006/ole">
            <mc:AlternateContent xmlns:mc="http://schemas.openxmlformats.org/markup-compatibility/2006">
              <mc:Choice xmlns:v="urn:schemas-microsoft-com:vml" Requires="v">
                <p:oleObj spid="_x0000_s20487" name="Equation" r:id="rId7" imgW="1777680" imgH="444240" progId="Equation.DSMT4">
                  <p:embed/>
                </p:oleObj>
              </mc:Choice>
              <mc:Fallback>
                <p:oleObj name="Equation" r:id="rId7" imgW="1777680" imgH="444240" progId="Equation.DSMT4">
                  <p:embed/>
                  <p:pic>
                    <p:nvPicPr>
                      <p:cNvPr id="0" name=""/>
                      <p:cNvPicPr>
                        <a:picLocks noChangeAspect="1" noChangeArrowheads="1"/>
                      </p:cNvPicPr>
                      <p:nvPr/>
                    </p:nvPicPr>
                    <p:blipFill>
                      <a:blip r:embed="rId8"/>
                      <a:srcRect/>
                      <a:stretch>
                        <a:fillRect/>
                      </a:stretch>
                    </p:blipFill>
                    <p:spPr bwMode="auto">
                      <a:xfrm>
                        <a:off x="1788475" y="4288790"/>
                        <a:ext cx="34671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478372" y="3096482"/>
                <a:ext cx="83820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đó, độ dài của đường gấp khúc vô hạn AA</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2</a:t>
                </a:r>
                <a:r>
                  <a:rPr lang="vi-VN" sz="2200" b="1">
                    <a:latin typeface="Arial" pitchFamily="34" charset="0"/>
                    <a:cs typeface="Arial" pitchFamily="34" charset="0"/>
                  </a:rPr>
                  <a:t>A</a:t>
                </a:r>
                <a:r>
                  <a:rPr lang="vi-VN" sz="2200" b="1" baseline="-25000">
                    <a:latin typeface="Arial" pitchFamily="34" charset="0"/>
                    <a:cs typeface="Arial" pitchFamily="34" charset="0"/>
                  </a:rPr>
                  <a:t>3</a:t>
                </a:r>
                <a:r>
                  <a:rPr lang="vi-VN" sz="2200" b="1">
                    <a:latin typeface="Arial" pitchFamily="34" charset="0"/>
                    <a:cs typeface="Arial" pitchFamily="34" charset="0"/>
                  </a:rPr>
                  <a:t>... là tổng của cấp số nhân lùi vô hạn với số hạng đầu </a:t>
                </a:r>
                <a14:m>
                  <m:oMath xmlns:m="http://schemas.openxmlformats.org/officeDocument/2006/math">
                    <m:r>
                      <a:rPr lang="vi-VN" sz="2200" b="1" i="1" smtClean="0">
                        <a:latin typeface="Cambria Math"/>
                        <a:cs typeface="Arial" pitchFamily="34" charset="0"/>
                      </a:rPr>
                      <m:t>𝒖</m:t>
                    </m:r>
                    <m:r>
                      <a:rPr lang="vi-VN" sz="2200" b="1" i="1" baseline="-25000">
                        <a:latin typeface="Cambria Math"/>
                        <a:cs typeface="Arial" pitchFamily="34" charset="0"/>
                      </a:rPr>
                      <m:t>𝟏</m:t>
                    </m:r>
                    <m:r>
                      <a:rPr lang="vi-VN" sz="2200" b="1" i="1">
                        <a:latin typeface="Cambria Math"/>
                        <a:cs typeface="Arial" pitchFamily="34" charset="0"/>
                      </a:rPr>
                      <m:t>=</m:t>
                    </m:r>
                    <m:r>
                      <a:rPr lang="vi-VN" sz="2200" b="1" i="1">
                        <a:latin typeface="Cambria Math"/>
                        <a:cs typeface="Arial" pitchFamily="34" charset="0"/>
                      </a:rPr>
                      <m:t>𝒉</m:t>
                    </m:r>
                    <m:r>
                      <m:rPr>
                        <m:sty m:val="p"/>
                      </m:rPr>
                      <a:rPr lang="vi-VN" sz="2200" b="1" i="1">
                        <a:latin typeface="Cambria Math"/>
                        <a:cs typeface="Arial" pitchFamily="34" charset="0"/>
                      </a:rPr>
                      <m:t>sin</m:t>
                    </m:r>
                    <m:r>
                      <a:rPr lang="vi-VN" sz="2200" b="1" i="1">
                        <a:latin typeface="Cambria Math"/>
                        <a:cs typeface="Arial" pitchFamily="34" charset="0"/>
                      </a:rPr>
                      <m:t>⁡</m:t>
                    </m:r>
                    <m:r>
                      <a:rPr lang="el-GR" sz="2200" b="1" i="1">
                        <a:latin typeface="Cambria Math"/>
                        <a:cs typeface="Arial" pitchFamily="34" charset="0"/>
                      </a:rPr>
                      <m:t>𝜶</m:t>
                    </m:r>
                    <m:r>
                      <a:rPr lang="el-GR" sz="2200" b="1" i="1">
                        <a:latin typeface="Cambria Math"/>
                        <a:cs typeface="Arial" pitchFamily="34" charset="0"/>
                      </a:rPr>
                      <m:t> </m:t>
                    </m:r>
                  </m:oMath>
                </a14:m>
                <a:r>
                  <a:rPr lang="vi-VN" sz="2200" b="1">
                    <a:latin typeface="Arial" pitchFamily="34" charset="0"/>
                    <a:cs typeface="Arial" pitchFamily="34" charset="0"/>
                  </a:rPr>
                  <a:t>và công bội </a:t>
                </a:r>
                <a14:m>
                  <m:oMath xmlns:m="http://schemas.openxmlformats.org/officeDocument/2006/math">
                    <m:r>
                      <a:rPr lang="vi-VN" sz="2200" b="1" i="1" smtClean="0">
                        <a:latin typeface="Cambria Math"/>
                        <a:cs typeface="Arial" pitchFamily="34" charset="0"/>
                      </a:rPr>
                      <m:t>𝒒</m:t>
                    </m:r>
                    <m:r>
                      <a:rPr lang="vi-VN" sz="2200" b="1" i="1" smtClean="0">
                        <a:latin typeface="Cambria Math"/>
                        <a:cs typeface="Arial" pitchFamily="34" charset="0"/>
                      </a:rPr>
                      <m:t>=</m:t>
                    </m:r>
                    <m:r>
                      <m:rPr>
                        <m:sty m:val="p"/>
                      </m:rPr>
                      <a:rPr lang="vi-VN" sz="2200" b="1" i="1" smtClean="0">
                        <a:latin typeface="Cambria Math"/>
                        <a:cs typeface="Arial" pitchFamily="34" charset="0"/>
                      </a:rPr>
                      <m:t>sin</m:t>
                    </m:r>
                    <m:r>
                      <a:rPr lang="vi-VN" sz="2200" b="1" i="1" smtClean="0">
                        <a:latin typeface="Cambria Math"/>
                        <a:cs typeface="Arial" pitchFamily="34" charset="0"/>
                      </a:rPr>
                      <m:t>⁡</m:t>
                    </m:r>
                    <m:r>
                      <a:rPr lang="el-GR" sz="2200" b="1" i="1">
                        <a:latin typeface="Cambria Math"/>
                        <a:cs typeface="Arial" pitchFamily="34" charset="0"/>
                      </a:rPr>
                      <m:t>𝜶</m:t>
                    </m:r>
                  </m:oMath>
                </a14:m>
                <a:r>
                  <a:rPr lang="el-GR" sz="2200" b="1">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8372" y="3096482"/>
                <a:ext cx="8382000" cy="1138751"/>
              </a:xfrm>
              <a:prstGeom prst="rect">
                <a:avLst/>
              </a:prstGeom>
              <a:blipFill rotWithShape="1">
                <a:blip r:embed="rId9"/>
                <a:stretch>
                  <a:fillRect l="-509" t="-1604" r="-1236" b="-8556"/>
                </a:stretch>
              </a:blipFill>
            </p:spPr>
            <p:txBody>
              <a:bodyPr/>
              <a:lstStyle/>
              <a:p>
                <a:r>
                  <a:rPr lang="en-US">
                    <a:noFill/>
                  </a:rPr>
                  <a:t> </a:t>
                </a:r>
              </a:p>
            </p:txBody>
          </p:sp>
        </mc:Fallback>
      </mc:AlternateContent>
      <p:sp>
        <p:nvSpPr>
          <p:cNvPr id="22" name="TextBox 21"/>
          <p:cNvSpPr txBox="1"/>
          <p:nvPr/>
        </p:nvSpPr>
        <p:spPr>
          <a:xfrm>
            <a:off x="478372" y="4491357"/>
            <a:ext cx="164555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 </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4581504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611012" y="-48006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mediacall" presetSubtype="0" fill="hold" nodeType="afterEffect">
                                  <p:stCondLst>
                                    <p:cond delay="0"/>
                                  </p:stCondLst>
                                  <p:childTnLst>
                                    <p:cmd type="call" cmd="playFrom(0.0)">
                                      <p:cBhvr>
                                        <p:cTn id="44"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các giới hạn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84"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413058080"/>
              </p:ext>
            </p:extLst>
          </p:nvPr>
        </p:nvGraphicFramePr>
        <p:xfrm>
          <a:off x="3122612" y="704106"/>
          <a:ext cx="2341228" cy="925603"/>
        </p:xfrm>
        <a:graphic>
          <a:graphicData uri="http://schemas.openxmlformats.org/presentationml/2006/ole">
            <mc:AlternateContent xmlns:mc="http://schemas.openxmlformats.org/markup-compatibility/2006">
              <mc:Choice xmlns:v="urn:schemas-microsoft-com:vml" Requires="v">
                <p:oleObj spid="_x0000_s11440" name="Equation" r:id="rId6" imgW="1091880" imgH="431640" progId="Equation.DSMT4">
                  <p:embed/>
                </p:oleObj>
              </mc:Choice>
              <mc:Fallback>
                <p:oleObj name="Equation" r:id="rId6" imgW="1091880" imgH="431640" progId="Equation.DSMT4">
                  <p:embed/>
                  <p:pic>
                    <p:nvPicPr>
                      <p:cNvPr id="0" name=""/>
                      <p:cNvPicPr/>
                      <p:nvPr/>
                    </p:nvPicPr>
                    <p:blipFill>
                      <a:blip r:embed="rId7"/>
                      <a:stretch>
                        <a:fillRect/>
                      </a:stretch>
                    </p:blipFill>
                    <p:spPr>
                      <a:xfrm>
                        <a:off x="3122612" y="704106"/>
                        <a:ext cx="2341228" cy="92560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37188015"/>
              </p:ext>
            </p:extLst>
          </p:nvPr>
        </p:nvGraphicFramePr>
        <p:xfrm>
          <a:off x="7200900" y="822325"/>
          <a:ext cx="3022600" cy="762000"/>
        </p:xfrm>
        <a:graphic>
          <a:graphicData uri="http://schemas.openxmlformats.org/presentationml/2006/ole">
            <mc:AlternateContent xmlns:mc="http://schemas.openxmlformats.org/markup-compatibility/2006">
              <mc:Choice xmlns:v="urn:schemas-microsoft-com:vml" Requires="v">
                <p:oleObj spid="_x0000_s11441" name="Equation" r:id="rId8" imgW="1409400" imgH="355320" progId="Equation.DSMT4">
                  <p:embed/>
                </p:oleObj>
              </mc:Choice>
              <mc:Fallback>
                <p:oleObj name="Equation" r:id="rId8" imgW="1409400" imgH="355320" progId="Equation.DSMT4">
                  <p:embed/>
                  <p:pic>
                    <p:nvPicPr>
                      <p:cNvPr id="0" name=""/>
                      <p:cNvPicPr/>
                      <p:nvPr/>
                    </p:nvPicPr>
                    <p:blipFill>
                      <a:blip r:embed="rId9"/>
                      <a:stretch>
                        <a:fillRect/>
                      </a:stretch>
                    </p:blipFill>
                    <p:spPr>
                      <a:xfrm>
                        <a:off x="7200900" y="822325"/>
                        <a:ext cx="3022600" cy="7620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38092501"/>
              </p:ext>
            </p:extLst>
          </p:nvPr>
        </p:nvGraphicFramePr>
        <p:xfrm>
          <a:off x="915596" y="2362200"/>
          <a:ext cx="5254625" cy="1960563"/>
        </p:xfrm>
        <a:graphic>
          <a:graphicData uri="http://schemas.openxmlformats.org/presentationml/2006/ole">
            <mc:AlternateContent xmlns:mc="http://schemas.openxmlformats.org/markup-compatibility/2006">
              <mc:Choice xmlns:v="urn:schemas-microsoft-com:vml" Requires="v">
                <p:oleObj spid="_x0000_s11442" name="Equation" r:id="rId10" imgW="2450880" imgH="914400" progId="Equation.DSMT4">
                  <p:embed/>
                </p:oleObj>
              </mc:Choice>
              <mc:Fallback>
                <p:oleObj name="Equation" r:id="rId10" imgW="2450880" imgH="914400" progId="Equation.DSMT4">
                  <p:embed/>
                  <p:pic>
                    <p:nvPicPr>
                      <p:cNvPr id="0" name="Object 1"/>
                      <p:cNvPicPr>
                        <a:picLocks noChangeAspect="1" noChangeArrowheads="1"/>
                      </p:cNvPicPr>
                      <p:nvPr/>
                    </p:nvPicPr>
                    <p:blipFill>
                      <a:blip r:embed="rId11"/>
                      <a:srcRect/>
                      <a:stretch>
                        <a:fillRect/>
                      </a:stretch>
                    </p:blipFill>
                    <p:spPr bwMode="auto">
                      <a:xfrm>
                        <a:off x="915596" y="2362200"/>
                        <a:ext cx="52546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39852637"/>
              </p:ext>
            </p:extLst>
          </p:nvPr>
        </p:nvGraphicFramePr>
        <p:xfrm>
          <a:off x="6178158" y="2362200"/>
          <a:ext cx="2586037" cy="1960563"/>
        </p:xfrm>
        <a:graphic>
          <a:graphicData uri="http://schemas.openxmlformats.org/presentationml/2006/ole">
            <mc:AlternateContent xmlns:mc="http://schemas.openxmlformats.org/markup-compatibility/2006">
              <mc:Choice xmlns:v="urn:schemas-microsoft-com:vml" Requires="v">
                <p:oleObj spid="_x0000_s11443" name="Equation" r:id="rId12" imgW="1206360" imgH="914400" progId="Equation.DSMT4">
                  <p:embed/>
                </p:oleObj>
              </mc:Choice>
              <mc:Fallback>
                <p:oleObj name="Equation" r:id="rId12" imgW="1206360" imgH="914400" progId="Equation.DSMT4">
                  <p:embed/>
                  <p:pic>
                    <p:nvPicPr>
                      <p:cNvPr id="0" name=""/>
                      <p:cNvPicPr>
                        <a:picLocks noChangeAspect="1" noChangeArrowheads="1"/>
                      </p:cNvPicPr>
                      <p:nvPr/>
                    </p:nvPicPr>
                    <p:blipFill>
                      <a:blip r:embed="rId13"/>
                      <a:srcRect/>
                      <a:stretch>
                        <a:fillRect/>
                      </a:stretch>
                    </p:blipFill>
                    <p:spPr bwMode="auto">
                      <a:xfrm>
                        <a:off x="6178158" y="2362200"/>
                        <a:ext cx="2586037"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812750284"/>
              </p:ext>
            </p:extLst>
          </p:nvPr>
        </p:nvGraphicFramePr>
        <p:xfrm>
          <a:off x="8837612" y="2895600"/>
          <a:ext cx="573087" cy="898525"/>
        </p:xfrm>
        <a:graphic>
          <a:graphicData uri="http://schemas.openxmlformats.org/presentationml/2006/ole">
            <mc:AlternateContent xmlns:mc="http://schemas.openxmlformats.org/markup-compatibility/2006">
              <mc:Choice xmlns:v="urn:schemas-microsoft-com:vml" Requires="v">
                <p:oleObj spid="_x0000_s11444" name="Equation" r:id="rId14" imgW="266400" imgH="419040" progId="Equation.DSMT4">
                  <p:embed/>
                </p:oleObj>
              </mc:Choice>
              <mc:Fallback>
                <p:oleObj name="Equation" r:id="rId14" imgW="266400" imgH="419040" progId="Equation.DSMT4">
                  <p:embed/>
                  <p:pic>
                    <p:nvPicPr>
                      <p:cNvPr id="0" name=""/>
                      <p:cNvPicPr>
                        <a:picLocks noChangeAspect="1" noChangeArrowheads="1"/>
                      </p:cNvPicPr>
                      <p:nvPr/>
                    </p:nvPicPr>
                    <p:blipFill>
                      <a:blip r:embed="rId15"/>
                      <a:srcRect/>
                      <a:stretch>
                        <a:fillRect/>
                      </a:stretch>
                    </p:blipFill>
                    <p:spPr bwMode="auto">
                      <a:xfrm>
                        <a:off x="8837612" y="2895600"/>
                        <a:ext cx="57308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132064131"/>
              </p:ext>
            </p:extLst>
          </p:nvPr>
        </p:nvGraphicFramePr>
        <p:xfrm>
          <a:off x="912812" y="4343400"/>
          <a:ext cx="5716588" cy="1008063"/>
        </p:xfrm>
        <a:graphic>
          <a:graphicData uri="http://schemas.openxmlformats.org/presentationml/2006/ole">
            <mc:AlternateContent xmlns:mc="http://schemas.openxmlformats.org/markup-compatibility/2006">
              <mc:Choice xmlns:v="urn:schemas-microsoft-com:vml" Requires="v">
                <p:oleObj spid="_x0000_s11445" name="Equation" r:id="rId16" imgW="2666880" imgH="469800" progId="Equation.DSMT4">
                  <p:embed/>
                </p:oleObj>
              </mc:Choice>
              <mc:Fallback>
                <p:oleObj name="Equation" r:id="rId16" imgW="2666880" imgH="469800" progId="Equation.DSMT4">
                  <p:embed/>
                  <p:pic>
                    <p:nvPicPr>
                      <p:cNvPr id="0" name=""/>
                      <p:cNvPicPr>
                        <a:picLocks noChangeAspect="1" noChangeArrowheads="1"/>
                      </p:cNvPicPr>
                      <p:nvPr/>
                    </p:nvPicPr>
                    <p:blipFill>
                      <a:blip r:embed="rId17"/>
                      <a:srcRect/>
                      <a:stretch>
                        <a:fillRect/>
                      </a:stretch>
                    </p:blipFill>
                    <p:spPr bwMode="auto">
                      <a:xfrm>
                        <a:off x="912812" y="4343400"/>
                        <a:ext cx="57165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886507844"/>
              </p:ext>
            </p:extLst>
          </p:nvPr>
        </p:nvGraphicFramePr>
        <p:xfrm>
          <a:off x="6627812" y="4343400"/>
          <a:ext cx="2994025" cy="1552575"/>
        </p:xfrm>
        <a:graphic>
          <a:graphicData uri="http://schemas.openxmlformats.org/presentationml/2006/ole">
            <mc:AlternateContent xmlns:mc="http://schemas.openxmlformats.org/markup-compatibility/2006">
              <mc:Choice xmlns:v="urn:schemas-microsoft-com:vml" Requires="v">
                <p:oleObj spid="_x0000_s11446" name="Equation" r:id="rId18" imgW="1396800" imgH="723600" progId="Equation.DSMT4">
                  <p:embed/>
                </p:oleObj>
              </mc:Choice>
              <mc:Fallback>
                <p:oleObj name="Equation" r:id="rId18" imgW="1396800" imgH="723600" progId="Equation.DSMT4">
                  <p:embed/>
                  <p:pic>
                    <p:nvPicPr>
                      <p:cNvPr id="0" name=""/>
                      <p:cNvPicPr>
                        <a:picLocks noChangeAspect="1" noChangeArrowheads="1"/>
                      </p:cNvPicPr>
                      <p:nvPr/>
                    </p:nvPicPr>
                    <p:blipFill>
                      <a:blip r:embed="rId19"/>
                      <a:srcRect/>
                      <a:stretch>
                        <a:fillRect/>
                      </a:stretch>
                    </p:blipFill>
                    <p:spPr bwMode="auto">
                      <a:xfrm>
                        <a:off x="6627812" y="4343400"/>
                        <a:ext cx="29940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53780087"/>
              </p:ext>
            </p:extLst>
          </p:nvPr>
        </p:nvGraphicFramePr>
        <p:xfrm>
          <a:off x="9626600" y="4343400"/>
          <a:ext cx="2449513" cy="1444625"/>
        </p:xfrm>
        <a:graphic>
          <a:graphicData uri="http://schemas.openxmlformats.org/presentationml/2006/ole">
            <mc:AlternateContent xmlns:mc="http://schemas.openxmlformats.org/markup-compatibility/2006">
              <mc:Choice xmlns:v="urn:schemas-microsoft-com:vml" Requires="v">
                <p:oleObj spid="_x0000_s11447" name="Equation" r:id="rId20" imgW="1143000" imgH="672840" progId="Equation.DSMT4">
                  <p:embed/>
                </p:oleObj>
              </mc:Choice>
              <mc:Fallback>
                <p:oleObj name="Equation" r:id="rId20" imgW="1143000" imgH="672840" progId="Equation.DSMT4">
                  <p:embed/>
                  <p:pic>
                    <p:nvPicPr>
                      <p:cNvPr id="0" name=""/>
                      <p:cNvPicPr>
                        <a:picLocks noChangeAspect="1" noChangeArrowheads="1"/>
                      </p:cNvPicPr>
                      <p:nvPr/>
                    </p:nvPicPr>
                    <p:blipFill>
                      <a:blip r:embed="rId21"/>
                      <a:srcRect/>
                      <a:stretch>
                        <a:fillRect/>
                      </a:stretch>
                    </p:blipFill>
                    <p:spPr bwMode="auto">
                      <a:xfrm>
                        <a:off x="9626600" y="4343400"/>
                        <a:ext cx="24495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104083415"/>
              </p:ext>
            </p:extLst>
          </p:nvPr>
        </p:nvGraphicFramePr>
        <p:xfrm>
          <a:off x="1397000" y="5337175"/>
          <a:ext cx="2259013" cy="1444625"/>
        </p:xfrm>
        <a:graphic>
          <a:graphicData uri="http://schemas.openxmlformats.org/presentationml/2006/ole">
            <mc:AlternateContent xmlns:mc="http://schemas.openxmlformats.org/markup-compatibility/2006">
              <mc:Choice xmlns:v="urn:schemas-microsoft-com:vml" Requires="v">
                <p:oleObj spid="_x0000_s11448" name="Equation" r:id="rId22" imgW="1054080" imgH="672840" progId="Equation.DSMT4">
                  <p:embed/>
                </p:oleObj>
              </mc:Choice>
              <mc:Fallback>
                <p:oleObj name="Equation" r:id="rId22" imgW="1054080" imgH="672840" progId="Equation.DSMT4">
                  <p:embed/>
                  <p:pic>
                    <p:nvPicPr>
                      <p:cNvPr id="0" name=""/>
                      <p:cNvPicPr>
                        <a:picLocks noChangeAspect="1" noChangeArrowheads="1"/>
                      </p:cNvPicPr>
                      <p:nvPr/>
                    </p:nvPicPr>
                    <p:blipFill>
                      <a:blip r:embed="rId23"/>
                      <a:srcRect/>
                      <a:stretch>
                        <a:fillRect/>
                      </a:stretch>
                    </p:blipFill>
                    <p:spPr bwMode="auto">
                      <a:xfrm>
                        <a:off x="1397000" y="5337175"/>
                        <a:ext cx="22590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723879093"/>
              </p:ext>
            </p:extLst>
          </p:nvPr>
        </p:nvGraphicFramePr>
        <p:xfrm>
          <a:off x="3732212" y="5337175"/>
          <a:ext cx="1606550" cy="981075"/>
        </p:xfrm>
        <a:graphic>
          <a:graphicData uri="http://schemas.openxmlformats.org/presentationml/2006/ole">
            <mc:AlternateContent xmlns:mc="http://schemas.openxmlformats.org/markup-compatibility/2006">
              <mc:Choice xmlns:v="urn:schemas-microsoft-com:vml" Requires="v">
                <p:oleObj spid="_x0000_s11449" name="Equation" r:id="rId24" imgW="749160" imgH="457200" progId="Equation.DSMT4">
                  <p:embed/>
                </p:oleObj>
              </mc:Choice>
              <mc:Fallback>
                <p:oleObj name="Equation" r:id="rId24" imgW="749160" imgH="457200" progId="Equation.DSMT4">
                  <p:embed/>
                  <p:pic>
                    <p:nvPicPr>
                      <p:cNvPr id="0" name=""/>
                      <p:cNvPicPr>
                        <a:picLocks noChangeAspect="1" noChangeArrowheads="1"/>
                      </p:cNvPicPr>
                      <p:nvPr/>
                    </p:nvPicPr>
                    <p:blipFill>
                      <a:blip r:embed="rId25"/>
                      <a:srcRect/>
                      <a:stretch>
                        <a:fillRect/>
                      </a:stretch>
                    </p:blipFill>
                    <p:spPr bwMode="auto">
                      <a:xfrm>
                        <a:off x="3732212" y="5337175"/>
                        <a:ext cx="1606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90990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2 dãy số không âm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và (v</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p>
          <a:p>
            <a:r>
              <a:rPr lang="en-US" sz="2600" b="1" smtClean="0">
                <a:latin typeface="Arial" pitchFamily="34" charset="0"/>
                <a:cs typeface="Arial" pitchFamily="34" charset="0"/>
              </a:rPr>
              <a:t>Tìm các giới hạn sau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25" y="219064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840110677"/>
              </p:ext>
            </p:extLst>
          </p:nvPr>
        </p:nvGraphicFramePr>
        <p:xfrm>
          <a:off x="3287713" y="987925"/>
          <a:ext cx="2041525" cy="1035050"/>
        </p:xfrm>
        <a:graphic>
          <a:graphicData uri="http://schemas.openxmlformats.org/presentationml/2006/ole">
            <mc:AlternateContent xmlns:mc="http://schemas.openxmlformats.org/markup-compatibility/2006">
              <mc:Choice xmlns:v="urn:schemas-microsoft-com:vml" Requires="v">
                <p:oleObj spid="_x0000_s12412" name="Equation" r:id="rId6" imgW="952200" imgH="482400" progId="Equation.DSMT4">
                  <p:embed/>
                </p:oleObj>
              </mc:Choice>
              <mc:Fallback>
                <p:oleObj name="Equation" r:id="rId6" imgW="952200" imgH="482400" progId="Equation.DSMT4">
                  <p:embed/>
                  <p:pic>
                    <p:nvPicPr>
                      <p:cNvPr id="0" name=""/>
                      <p:cNvPicPr/>
                      <p:nvPr/>
                    </p:nvPicPr>
                    <p:blipFill>
                      <a:blip r:embed="rId7"/>
                      <a:stretch>
                        <a:fillRect/>
                      </a:stretch>
                    </p:blipFill>
                    <p:spPr>
                      <a:xfrm>
                        <a:off x="3287713" y="987925"/>
                        <a:ext cx="2041525" cy="1035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66790510"/>
              </p:ext>
            </p:extLst>
          </p:nvPr>
        </p:nvGraphicFramePr>
        <p:xfrm>
          <a:off x="7542212" y="1259137"/>
          <a:ext cx="2397125" cy="708025"/>
        </p:xfrm>
        <a:graphic>
          <a:graphicData uri="http://schemas.openxmlformats.org/presentationml/2006/ole">
            <mc:AlternateContent xmlns:mc="http://schemas.openxmlformats.org/markup-compatibility/2006">
              <mc:Choice xmlns:v="urn:schemas-microsoft-com:vml" Requires="v">
                <p:oleObj spid="_x0000_s12413" name="Equation" r:id="rId8" imgW="1117440" imgH="330120" progId="Equation.DSMT4">
                  <p:embed/>
                </p:oleObj>
              </mc:Choice>
              <mc:Fallback>
                <p:oleObj name="Equation" r:id="rId8" imgW="1117440" imgH="330120" progId="Equation.DSMT4">
                  <p:embed/>
                  <p:pic>
                    <p:nvPicPr>
                      <p:cNvPr id="0" name=""/>
                      <p:cNvPicPr/>
                      <p:nvPr/>
                    </p:nvPicPr>
                    <p:blipFill>
                      <a:blip r:embed="rId9"/>
                      <a:stretch>
                        <a:fillRect/>
                      </a:stretch>
                    </p:blipFill>
                    <p:spPr>
                      <a:xfrm>
                        <a:off x="7542212" y="1259137"/>
                        <a:ext cx="2397125" cy="7080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90620723"/>
              </p:ext>
            </p:extLst>
          </p:nvPr>
        </p:nvGraphicFramePr>
        <p:xfrm>
          <a:off x="4435735" y="2667000"/>
          <a:ext cx="1471612" cy="625475"/>
        </p:xfrm>
        <a:graphic>
          <a:graphicData uri="http://schemas.openxmlformats.org/presentationml/2006/ole">
            <mc:AlternateContent xmlns:mc="http://schemas.openxmlformats.org/markup-compatibility/2006">
              <mc:Choice xmlns:v="urn:schemas-microsoft-com:vml" Requires="v">
                <p:oleObj spid="_x0000_s12414" name="Equation" r:id="rId10" imgW="685800" imgH="291960" progId="Equation.DSMT4">
                  <p:embed/>
                </p:oleObj>
              </mc:Choice>
              <mc:Fallback>
                <p:oleObj name="Equation" r:id="rId10" imgW="685800" imgH="291960" progId="Equation.DSMT4">
                  <p:embed/>
                  <p:pic>
                    <p:nvPicPr>
                      <p:cNvPr id="0" name=""/>
                      <p:cNvPicPr>
                        <a:picLocks noChangeAspect="1" noChangeArrowheads="1"/>
                      </p:cNvPicPr>
                      <p:nvPr/>
                    </p:nvPicPr>
                    <p:blipFill>
                      <a:blip r:embed="rId11"/>
                      <a:srcRect/>
                      <a:stretch>
                        <a:fillRect/>
                      </a:stretch>
                    </p:blipFill>
                    <p:spPr bwMode="auto">
                      <a:xfrm>
                        <a:off x="4435735" y="2667000"/>
                        <a:ext cx="14716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135677251"/>
              </p:ext>
            </p:extLst>
          </p:nvPr>
        </p:nvGraphicFramePr>
        <p:xfrm>
          <a:off x="8563768" y="151289"/>
          <a:ext cx="3265488" cy="688023"/>
        </p:xfrm>
        <a:graphic>
          <a:graphicData uri="http://schemas.openxmlformats.org/presentationml/2006/ole">
            <mc:AlternateContent xmlns:mc="http://schemas.openxmlformats.org/markup-compatibility/2006">
              <mc:Choice xmlns:v="urn:schemas-microsoft-com:vml" Requires="v">
                <p:oleObj spid="_x0000_s12415" name="Equation" r:id="rId12" imgW="1384200" imgH="291960" progId="Equation.DSMT4">
                  <p:embed/>
                </p:oleObj>
              </mc:Choice>
              <mc:Fallback>
                <p:oleObj name="Equation" r:id="rId12" imgW="1384200" imgH="291960" progId="Equation.DSMT4">
                  <p:embed/>
                  <p:pic>
                    <p:nvPicPr>
                      <p:cNvPr id="0" name=""/>
                      <p:cNvPicPr/>
                      <p:nvPr/>
                    </p:nvPicPr>
                    <p:blipFill>
                      <a:blip r:embed="rId13"/>
                      <a:stretch>
                        <a:fillRect/>
                      </a:stretch>
                    </p:blipFill>
                    <p:spPr>
                      <a:xfrm>
                        <a:off x="8563768" y="151289"/>
                        <a:ext cx="3265488" cy="688023"/>
                      </a:xfrm>
                      <a:prstGeom prst="rect">
                        <a:avLst/>
                      </a:prstGeom>
                    </p:spPr>
                  </p:pic>
                </p:oleObj>
              </mc:Fallback>
            </mc:AlternateContent>
          </a:graphicData>
        </a:graphic>
      </p:graphicFrame>
      <p:sp>
        <p:nvSpPr>
          <p:cNvPr id="20" name="TextBox 19"/>
          <p:cNvSpPr txBox="1"/>
          <p:nvPr/>
        </p:nvSpPr>
        <p:spPr>
          <a:xfrm>
            <a:off x="2646623" y="2667000"/>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a.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141632200"/>
              </p:ext>
            </p:extLst>
          </p:nvPr>
        </p:nvGraphicFramePr>
        <p:xfrm>
          <a:off x="4089399" y="3352800"/>
          <a:ext cx="4443413" cy="652463"/>
        </p:xfrm>
        <a:graphic>
          <a:graphicData uri="http://schemas.openxmlformats.org/presentationml/2006/ole">
            <mc:AlternateContent xmlns:mc="http://schemas.openxmlformats.org/markup-compatibility/2006">
              <mc:Choice xmlns:v="urn:schemas-microsoft-com:vml" Requires="v">
                <p:oleObj spid="_x0000_s12416" name="Equation" r:id="rId14" imgW="2070000" imgH="304560" progId="Equation.DSMT4">
                  <p:embed/>
                </p:oleObj>
              </mc:Choice>
              <mc:Fallback>
                <p:oleObj name="Equation" r:id="rId14" imgW="2070000" imgH="304560" progId="Equation.DSMT4">
                  <p:embed/>
                  <p:pic>
                    <p:nvPicPr>
                      <p:cNvPr id="0" name=""/>
                      <p:cNvPicPr>
                        <a:picLocks noChangeAspect="1" noChangeArrowheads="1"/>
                      </p:cNvPicPr>
                      <p:nvPr/>
                    </p:nvPicPr>
                    <p:blipFill>
                      <a:blip r:embed="rId15"/>
                      <a:srcRect/>
                      <a:stretch>
                        <a:fillRect/>
                      </a:stretch>
                    </p:blipFill>
                    <p:spPr bwMode="auto">
                      <a:xfrm>
                        <a:off x="4089399" y="3352800"/>
                        <a:ext cx="44434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72126616"/>
              </p:ext>
            </p:extLst>
          </p:nvPr>
        </p:nvGraphicFramePr>
        <p:xfrm>
          <a:off x="4413250" y="4132792"/>
          <a:ext cx="1443037" cy="625475"/>
        </p:xfrm>
        <a:graphic>
          <a:graphicData uri="http://schemas.openxmlformats.org/presentationml/2006/ole">
            <mc:AlternateContent xmlns:mc="http://schemas.openxmlformats.org/markup-compatibility/2006">
              <mc:Choice xmlns:v="urn:schemas-microsoft-com:vml" Requires="v">
                <p:oleObj spid="_x0000_s12417" name="Equation" r:id="rId16" imgW="672840" imgH="291960" progId="Equation.DSMT4">
                  <p:embed/>
                </p:oleObj>
              </mc:Choice>
              <mc:Fallback>
                <p:oleObj name="Equation" r:id="rId16" imgW="672840" imgH="291960" progId="Equation.DSMT4">
                  <p:embed/>
                  <p:pic>
                    <p:nvPicPr>
                      <p:cNvPr id="0" name=""/>
                      <p:cNvPicPr>
                        <a:picLocks noChangeAspect="1" noChangeArrowheads="1"/>
                      </p:cNvPicPr>
                      <p:nvPr/>
                    </p:nvPicPr>
                    <p:blipFill>
                      <a:blip r:embed="rId17"/>
                      <a:srcRect/>
                      <a:stretch>
                        <a:fillRect/>
                      </a:stretch>
                    </p:blipFill>
                    <p:spPr bwMode="auto">
                      <a:xfrm>
                        <a:off x="4413250" y="4132792"/>
                        <a:ext cx="14430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094044397"/>
              </p:ext>
            </p:extLst>
          </p:nvPr>
        </p:nvGraphicFramePr>
        <p:xfrm>
          <a:off x="4090119" y="4885796"/>
          <a:ext cx="3538538" cy="652463"/>
        </p:xfrm>
        <a:graphic>
          <a:graphicData uri="http://schemas.openxmlformats.org/presentationml/2006/ole">
            <mc:AlternateContent xmlns:mc="http://schemas.openxmlformats.org/markup-compatibility/2006">
              <mc:Choice xmlns:v="urn:schemas-microsoft-com:vml" Requires="v">
                <p:oleObj spid="_x0000_s12418" name="Equation" r:id="rId18" imgW="1650960" imgH="304560" progId="Equation.DSMT4">
                  <p:embed/>
                </p:oleObj>
              </mc:Choice>
              <mc:Fallback>
                <p:oleObj name="Equation" r:id="rId18" imgW="1650960" imgH="304560" progId="Equation.DSMT4">
                  <p:embed/>
                  <p:pic>
                    <p:nvPicPr>
                      <p:cNvPr id="0" name=""/>
                      <p:cNvPicPr>
                        <a:picLocks noChangeAspect="1" noChangeArrowheads="1"/>
                      </p:cNvPicPr>
                      <p:nvPr/>
                    </p:nvPicPr>
                    <p:blipFill>
                      <a:blip r:embed="rId19"/>
                      <a:srcRect/>
                      <a:stretch>
                        <a:fillRect/>
                      </a:stretch>
                    </p:blipFill>
                    <p:spPr bwMode="auto">
                      <a:xfrm>
                        <a:off x="4090119" y="4885796"/>
                        <a:ext cx="35385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3359410" y="5794068"/>
            <a:ext cx="98240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Vậy </a:t>
            </a:r>
            <a:endParaRPr lang="vi-VN" sz="2600"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902097271"/>
              </p:ext>
            </p:extLst>
          </p:nvPr>
        </p:nvGraphicFramePr>
        <p:xfrm>
          <a:off x="4113212" y="5604933"/>
          <a:ext cx="2641600" cy="1033463"/>
        </p:xfrm>
        <a:graphic>
          <a:graphicData uri="http://schemas.openxmlformats.org/presentationml/2006/ole">
            <mc:AlternateContent xmlns:mc="http://schemas.openxmlformats.org/markup-compatibility/2006">
              <mc:Choice xmlns:v="urn:schemas-microsoft-com:vml" Requires="v">
                <p:oleObj spid="_x0000_s12419" name="Equation" r:id="rId20" imgW="1231560" imgH="482400" progId="Equation.DSMT4">
                  <p:embed/>
                </p:oleObj>
              </mc:Choice>
              <mc:Fallback>
                <p:oleObj name="Equation" r:id="rId20" imgW="1231560" imgH="482400" progId="Equation.DSMT4">
                  <p:embed/>
                  <p:pic>
                    <p:nvPicPr>
                      <p:cNvPr id="0" name=""/>
                      <p:cNvPicPr>
                        <a:picLocks noChangeAspect="1" noChangeArrowheads="1"/>
                      </p:cNvPicPr>
                      <p:nvPr/>
                    </p:nvPicPr>
                    <p:blipFill>
                      <a:blip r:embed="rId21"/>
                      <a:srcRect/>
                      <a:stretch>
                        <a:fillRect/>
                      </a:stretch>
                    </p:blipFill>
                    <p:spPr bwMode="auto">
                      <a:xfrm>
                        <a:off x="4113212" y="5604933"/>
                        <a:ext cx="2641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99427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90990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2 dãy số không âm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và (v</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p>
          <a:p>
            <a:r>
              <a:rPr lang="en-US" sz="2600" b="1" smtClean="0">
                <a:latin typeface="Arial" pitchFamily="34" charset="0"/>
                <a:cs typeface="Arial" pitchFamily="34" charset="0"/>
              </a:rPr>
              <a:t>Tìm các giới hạn sau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25" y="219064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754059497"/>
              </p:ext>
            </p:extLst>
          </p:nvPr>
        </p:nvGraphicFramePr>
        <p:xfrm>
          <a:off x="3287713" y="987925"/>
          <a:ext cx="2041525" cy="1035050"/>
        </p:xfrm>
        <a:graphic>
          <a:graphicData uri="http://schemas.openxmlformats.org/presentationml/2006/ole">
            <mc:AlternateContent xmlns:mc="http://schemas.openxmlformats.org/markup-compatibility/2006">
              <mc:Choice xmlns:v="urn:schemas-microsoft-com:vml" Requires="v">
                <p:oleObj spid="_x0000_s14423" name="Equation" r:id="rId6" imgW="952200" imgH="482400" progId="Equation.DSMT4">
                  <p:embed/>
                </p:oleObj>
              </mc:Choice>
              <mc:Fallback>
                <p:oleObj name="Equation" r:id="rId6" imgW="952200" imgH="482400" progId="Equation.DSMT4">
                  <p:embed/>
                  <p:pic>
                    <p:nvPicPr>
                      <p:cNvPr id="0" name=""/>
                      <p:cNvPicPr/>
                      <p:nvPr/>
                    </p:nvPicPr>
                    <p:blipFill>
                      <a:blip r:embed="rId7"/>
                      <a:stretch>
                        <a:fillRect/>
                      </a:stretch>
                    </p:blipFill>
                    <p:spPr>
                      <a:xfrm>
                        <a:off x="3287713" y="987925"/>
                        <a:ext cx="2041525" cy="1035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84916882"/>
              </p:ext>
            </p:extLst>
          </p:nvPr>
        </p:nvGraphicFramePr>
        <p:xfrm>
          <a:off x="7542212" y="1259137"/>
          <a:ext cx="2397125" cy="708025"/>
        </p:xfrm>
        <a:graphic>
          <a:graphicData uri="http://schemas.openxmlformats.org/presentationml/2006/ole">
            <mc:AlternateContent xmlns:mc="http://schemas.openxmlformats.org/markup-compatibility/2006">
              <mc:Choice xmlns:v="urn:schemas-microsoft-com:vml" Requires="v">
                <p:oleObj spid="_x0000_s14424" name="Equation" r:id="rId8" imgW="1117440" imgH="330120" progId="Equation.DSMT4">
                  <p:embed/>
                </p:oleObj>
              </mc:Choice>
              <mc:Fallback>
                <p:oleObj name="Equation" r:id="rId8" imgW="1117440" imgH="330120" progId="Equation.DSMT4">
                  <p:embed/>
                  <p:pic>
                    <p:nvPicPr>
                      <p:cNvPr id="0" name=""/>
                      <p:cNvPicPr/>
                      <p:nvPr/>
                    </p:nvPicPr>
                    <p:blipFill>
                      <a:blip r:embed="rId9"/>
                      <a:stretch>
                        <a:fillRect/>
                      </a:stretch>
                    </p:blipFill>
                    <p:spPr>
                      <a:xfrm>
                        <a:off x="7542212" y="1259137"/>
                        <a:ext cx="2397125" cy="7080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65811087"/>
              </p:ext>
            </p:extLst>
          </p:nvPr>
        </p:nvGraphicFramePr>
        <p:xfrm>
          <a:off x="4410769" y="2667000"/>
          <a:ext cx="4660900" cy="625475"/>
        </p:xfrm>
        <a:graphic>
          <a:graphicData uri="http://schemas.openxmlformats.org/presentationml/2006/ole">
            <mc:AlternateContent xmlns:mc="http://schemas.openxmlformats.org/markup-compatibility/2006">
              <mc:Choice xmlns:v="urn:schemas-microsoft-com:vml" Requires="v">
                <p:oleObj spid="_x0000_s14425" name="Equation" r:id="rId10" imgW="2171520" imgH="291960" progId="Equation.DSMT4">
                  <p:embed/>
                </p:oleObj>
              </mc:Choice>
              <mc:Fallback>
                <p:oleObj name="Equation" r:id="rId10" imgW="2171520" imgH="291960" progId="Equation.DSMT4">
                  <p:embed/>
                  <p:pic>
                    <p:nvPicPr>
                      <p:cNvPr id="0" name=""/>
                      <p:cNvPicPr>
                        <a:picLocks noChangeAspect="1" noChangeArrowheads="1"/>
                      </p:cNvPicPr>
                      <p:nvPr/>
                    </p:nvPicPr>
                    <p:blipFill>
                      <a:blip r:embed="rId11"/>
                      <a:srcRect/>
                      <a:stretch>
                        <a:fillRect/>
                      </a:stretch>
                    </p:blipFill>
                    <p:spPr bwMode="auto">
                      <a:xfrm>
                        <a:off x="4410769" y="2667000"/>
                        <a:ext cx="4660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80565640"/>
              </p:ext>
            </p:extLst>
          </p:nvPr>
        </p:nvGraphicFramePr>
        <p:xfrm>
          <a:off x="8563768" y="151289"/>
          <a:ext cx="3265488" cy="688023"/>
        </p:xfrm>
        <a:graphic>
          <a:graphicData uri="http://schemas.openxmlformats.org/presentationml/2006/ole">
            <mc:AlternateContent xmlns:mc="http://schemas.openxmlformats.org/markup-compatibility/2006">
              <mc:Choice xmlns:v="urn:schemas-microsoft-com:vml" Requires="v">
                <p:oleObj spid="_x0000_s14426" name="Equation" r:id="rId12" imgW="1384200" imgH="291960" progId="Equation.DSMT4">
                  <p:embed/>
                </p:oleObj>
              </mc:Choice>
              <mc:Fallback>
                <p:oleObj name="Equation" r:id="rId12" imgW="1384200" imgH="291960" progId="Equation.DSMT4">
                  <p:embed/>
                  <p:pic>
                    <p:nvPicPr>
                      <p:cNvPr id="0" name=""/>
                      <p:cNvPicPr/>
                      <p:nvPr/>
                    </p:nvPicPr>
                    <p:blipFill>
                      <a:blip r:embed="rId13"/>
                      <a:stretch>
                        <a:fillRect/>
                      </a:stretch>
                    </p:blipFill>
                    <p:spPr>
                      <a:xfrm>
                        <a:off x="8563768" y="151289"/>
                        <a:ext cx="3265488" cy="688023"/>
                      </a:xfrm>
                      <a:prstGeom prst="rect">
                        <a:avLst/>
                      </a:prstGeom>
                    </p:spPr>
                  </p:pic>
                </p:oleObj>
              </mc:Fallback>
            </mc:AlternateContent>
          </a:graphicData>
        </a:graphic>
      </p:graphicFrame>
      <p:sp>
        <p:nvSpPr>
          <p:cNvPr id="20" name="TextBox 19"/>
          <p:cNvSpPr txBox="1"/>
          <p:nvPr/>
        </p:nvSpPr>
        <p:spPr>
          <a:xfrm>
            <a:off x="2646623" y="2667000"/>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792199376"/>
              </p:ext>
            </p:extLst>
          </p:nvPr>
        </p:nvGraphicFramePr>
        <p:xfrm>
          <a:off x="4099645" y="3429000"/>
          <a:ext cx="2943225" cy="625475"/>
        </p:xfrm>
        <a:graphic>
          <a:graphicData uri="http://schemas.openxmlformats.org/presentationml/2006/ole">
            <mc:AlternateContent xmlns:mc="http://schemas.openxmlformats.org/markup-compatibility/2006">
              <mc:Choice xmlns:v="urn:schemas-microsoft-com:vml" Requires="v">
                <p:oleObj spid="_x0000_s14427" name="Equation" r:id="rId14" imgW="1371600" imgH="291960" progId="Equation.DSMT4">
                  <p:embed/>
                </p:oleObj>
              </mc:Choice>
              <mc:Fallback>
                <p:oleObj name="Equation" r:id="rId14" imgW="1371600" imgH="291960" progId="Equation.DSMT4">
                  <p:embed/>
                  <p:pic>
                    <p:nvPicPr>
                      <p:cNvPr id="0" name=""/>
                      <p:cNvPicPr>
                        <a:picLocks noChangeAspect="1" noChangeArrowheads="1"/>
                      </p:cNvPicPr>
                      <p:nvPr/>
                    </p:nvPicPr>
                    <p:blipFill>
                      <a:blip r:embed="rId15"/>
                      <a:srcRect/>
                      <a:stretch>
                        <a:fillRect/>
                      </a:stretch>
                    </p:blipFill>
                    <p:spPr bwMode="auto">
                      <a:xfrm>
                        <a:off x="4099645" y="3429000"/>
                        <a:ext cx="29432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358864185"/>
              </p:ext>
            </p:extLst>
          </p:nvPr>
        </p:nvGraphicFramePr>
        <p:xfrm>
          <a:off x="4135437" y="4254500"/>
          <a:ext cx="3787775" cy="652463"/>
        </p:xfrm>
        <a:graphic>
          <a:graphicData uri="http://schemas.openxmlformats.org/presentationml/2006/ole">
            <mc:AlternateContent xmlns:mc="http://schemas.openxmlformats.org/markup-compatibility/2006">
              <mc:Choice xmlns:v="urn:schemas-microsoft-com:vml" Requires="v">
                <p:oleObj spid="_x0000_s14428" name="Equation" r:id="rId16" imgW="1765080" imgH="304560" progId="Equation.DSMT4">
                  <p:embed/>
                </p:oleObj>
              </mc:Choice>
              <mc:Fallback>
                <p:oleObj name="Equation" r:id="rId16" imgW="1765080" imgH="304560" progId="Equation.DSMT4">
                  <p:embed/>
                  <p:pic>
                    <p:nvPicPr>
                      <p:cNvPr id="0" name=""/>
                      <p:cNvPicPr>
                        <a:picLocks noChangeAspect="1" noChangeArrowheads="1"/>
                      </p:cNvPicPr>
                      <p:nvPr/>
                    </p:nvPicPr>
                    <p:blipFill>
                      <a:blip r:embed="rId17"/>
                      <a:srcRect/>
                      <a:stretch>
                        <a:fillRect/>
                      </a:stretch>
                    </p:blipFill>
                    <p:spPr bwMode="auto">
                      <a:xfrm>
                        <a:off x="4135437" y="4254500"/>
                        <a:ext cx="37877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9609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162602"/>
            <a:ext cx="9227418"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giới hạn của các dãy số cho </a:t>
            </a:r>
            <a:r>
              <a:rPr lang="en-US" sz="2600" b="1" smtClean="0">
                <a:latin typeface="Arial" pitchFamily="34" charset="0"/>
                <a:cs typeface="Arial" pitchFamily="34" charset="0"/>
              </a:rPr>
              <a:t>bởi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9047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11046729"/>
              </p:ext>
            </p:extLst>
          </p:nvPr>
        </p:nvGraphicFramePr>
        <p:xfrm>
          <a:off x="3245088" y="685800"/>
          <a:ext cx="2125186" cy="988378"/>
        </p:xfrm>
        <a:graphic>
          <a:graphicData uri="http://schemas.openxmlformats.org/presentationml/2006/ole">
            <mc:AlternateContent xmlns:mc="http://schemas.openxmlformats.org/markup-compatibility/2006">
              <mc:Choice xmlns:v="urn:schemas-microsoft-com:vml" Requires="v">
                <p:oleObj spid="_x0000_s13435" name="Equation" r:id="rId6" imgW="901440" imgH="419040" progId="Equation.DSMT4">
                  <p:embed/>
                </p:oleObj>
              </mc:Choice>
              <mc:Fallback>
                <p:oleObj name="Equation" r:id="rId6" imgW="901440" imgH="419040" progId="Equation.DSMT4">
                  <p:embed/>
                  <p:pic>
                    <p:nvPicPr>
                      <p:cNvPr id="0" name=""/>
                      <p:cNvPicPr/>
                      <p:nvPr/>
                    </p:nvPicPr>
                    <p:blipFill>
                      <a:blip r:embed="rId7"/>
                      <a:stretch>
                        <a:fillRect/>
                      </a:stretch>
                    </p:blipFill>
                    <p:spPr>
                      <a:xfrm>
                        <a:off x="3245088" y="685800"/>
                        <a:ext cx="2125186" cy="98837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021238390"/>
              </p:ext>
            </p:extLst>
          </p:nvPr>
        </p:nvGraphicFramePr>
        <p:xfrm>
          <a:off x="7242493" y="838200"/>
          <a:ext cx="2996565" cy="688023"/>
        </p:xfrm>
        <a:graphic>
          <a:graphicData uri="http://schemas.openxmlformats.org/presentationml/2006/ole">
            <mc:AlternateContent xmlns:mc="http://schemas.openxmlformats.org/markup-compatibility/2006">
              <mc:Choice xmlns:v="urn:schemas-microsoft-com:vml" Requires="v">
                <p:oleObj spid="_x0000_s13436" name="Equation" r:id="rId8" imgW="1269720" imgH="291960" progId="Equation.DSMT4">
                  <p:embed/>
                </p:oleObj>
              </mc:Choice>
              <mc:Fallback>
                <p:oleObj name="Equation" r:id="rId8" imgW="1269720" imgH="291960" progId="Equation.DSMT4">
                  <p:embed/>
                  <p:pic>
                    <p:nvPicPr>
                      <p:cNvPr id="0" name=""/>
                      <p:cNvPicPr/>
                      <p:nvPr/>
                    </p:nvPicPr>
                    <p:blipFill>
                      <a:blip r:embed="rId9"/>
                      <a:stretch>
                        <a:fillRect/>
                      </a:stretch>
                    </p:blipFill>
                    <p:spPr>
                      <a:xfrm>
                        <a:off x="7242493" y="838200"/>
                        <a:ext cx="2996565" cy="68802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61909701"/>
              </p:ext>
            </p:extLst>
          </p:nvPr>
        </p:nvGraphicFramePr>
        <p:xfrm>
          <a:off x="4304536" y="2251856"/>
          <a:ext cx="3405187" cy="1957387"/>
        </p:xfrm>
        <a:graphic>
          <a:graphicData uri="http://schemas.openxmlformats.org/presentationml/2006/ole">
            <mc:AlternateContent xmlns:mc="http://schemas.openxmlformats.org/markup-compatibility/2006">
              <mc:Choice xmlns:v="urn:schemas-microsoft-com:vml" Requires="v">
                <p:oleObj spid="_x0000_s13437" name="Equation" r:id="rId10" imgW="1587240" imgH="914400" progId="Equation.DSMT4">
                  <p:embed/>
                </p:oleObj>
              </mc:Choice>
              <mc:Fallback>
                <p:oleObj name="Equation" r:id="rId10" imgW="1587240" imgH="914400" progId="Equation.DSMT4">
                  <p:embed/>
                  <p:pic>
                    <p:nvPicPr>
                      <p:cNvPr id="0" name=""/>
                      <p:cNvPicPr>
                        <a:picLocks noChangeAspect="1" noChangeArrowheads="1"/>
                      </p:cNvPicPr>
                      <p:nvPr/>
                    </p:nvPicPr>
                    <p:blipFill>
                      <a:blip r:embed="rId11"/>
                      <a:srcRect/>
                      <a:stretch>
                        <a:fillRect/>
                      </a:stretch>
                    </p:blipFill>
                    <p:spPr bwMode="auto">
                      <a:xfrm>
                        <a:off x="4304536" y="2251856"/>
                        <a:ext cx="340518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646623" y="2934039"/>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a.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184979939"/>
              </p:ext>
            </p:extLst>
          </p:nvPr>
        </p:nvGraphicFramePr>
        <p:xfrm>
          <a:off x="3989778" y="4241695"/>
          <a:ext cx="2398712" cy="923925"/>
        </p:xfrm>
        <a:graphic>
          <a:graphicData uri="http://schemas.openxmlformats.org/presentationml/2006/ole">
            <mc:AlternateContent xmlns:mc="http://schemas.openxmlformats.org/markup-compatibility/2006">
              <mc:Choice xmlns:v="urn:schemas-microsoft-com:vml" Requires="v">
                <p:oleObj spid="_x0000_s13438" name="Equation" r:id="rId12" imgW="1117440" imgH="431640" progId="Equation.DSMT4">
                  <p:embed/>
                </p:oleObj>
              </mc:Choice>
              <mc:Fallback>
                <p:oleObj name="Equation" r:id="rId12" imgW="1117440" imgH="431640" progId="Equation.DSMT4">
                  <p:embed/>
                  <p:pic>
                    <p:nvPicPr>
                      <p:cNvPr id="0" name=""/>
                      <p:cNvPicPr>
                        <a:picLocks noChangeAspect="1" noChangeArrowheads="1"/>
                      </p:cNvPicPr>
                      <p:nvPr/>
                    </p:nvPicPr>
                    <p:blipFill>
                      <a:blip r:embed="rId13"/>
                      <a:srcRect/>
                      <a:stretch>
                        <a:fillRect/>
                      </a:stretch>
                    </p:blipFill>
                    <p:spPr bwMode="auto">
                      <a:xfrm>
                        <a:off x="3989778" y="4241695"/>
                        <a:ext cx="23987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858101556"/>
              </p:ext>
            </p:extLst>
          </p:nvPr>
        </p:nvGraphicFramePr>
        <p:xfrm>
          <a:off x="3502024" y="5410200"/>
          <a:ext cx="3813175" cy="896937"/>
        </p:xfrm>
        <a:graphic>
          <a:graphicData uri="http://schemas.openxmlformats.org/presentationml/2006/ole">
            <mc:AlternateContent xmlns:mc="http://schemas.openxmlformats.org/markup-compatibility/2006">
              <mc:Choice xmlns:v="urn:schemas-microsoft-com:vml" Requires="v">
                <p:oleObj spid="_x0000_s13439" name="Equation" r:id="rId14" imgW="1777680" imgH="419040" progId="Equation.DSMT4">
                  <p:embed/>
                </p:oleObj>
              </mc:Choice>
              <mc:Fallback>
                <p:oleObj name="Equation" r:id="rId14" imgW="1777680" imgH="419040" progId="Equation.DSMT4">
                  <p:embed/>
                  <p:pic>
                    <p:nvPicPr>
                      <p:cNvPr id="0" name=""/>
                      <p:cNvPicPr>
                        <a:picLocks noChangeAspect="1" noChangeArrowheads="1"/>
                      </p:cNvPicPr>
                      <p:nvPr/>
                    </p:nvPicPr>
                    <p:blipFill>
                      <a:blip r:embed="rId15"/>
                      <a:srcRect/>
                      <a:stretch>
                        <a:fillRect/>
                      </a:stretch>
                    </p:blipFill>
                    <p:spPr bwMode="auto">
                      <a:xfrm>
                        <a:off x="3502024" y="5410200"/>
                        <a:ext cx="38131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37831014"/>
              </p:ext>
            </p:extLst>
          </p:nvPr>
        </p:nvGraphicFramePr>
        <p:xfrm>
          <a:off x="7770812" y="2325688"/>
          <a:ext cx="1279525" cy="1739900"/>
        </p:xfrm>
        <a:graphic>
          <a:graphicData uri="http://schemas.openxmlformats.org/presentationml/2006/ole">
            <mc:AlternateContent xmlns:mc="http://schemas.openxmlformats.org/markup-compatibility/2006">
              <mc:Choice xmlns:v="urn:schemas-microsoft-com:vml" Requires="v">
                <p:oleObj spid="_x0000_s13440" name="Equation" r:id="rId16" imgW="596880" imgH="812520" progId="Equation.DSMT4">
                  <p:embed/>
                </p:oleObj>
              </mc:Choice>
              <mc:Fallback>
                <p:oleObj name="Equation" r:id="rId16" imgW="596880" imgH="812520" progId="Equation.DSMT4">
                  <p:embed/>
                  <p:pic>
                    <p:nvPicPr>
                      <p:cNvPr id="0" name=""/>
                      <p:cNvPicPr>
                        <a:picLocks noChangeAspect="1" noChangeArrowheads="1"/>
                      </p:cNvPicPr>
                      <p:nvPr/>
                    </p:nvPicPr>
                    <p:blipFill>
                      <a:blip r:embed="rId17"/>
                      <a:srcRect/>
                      <a:stretch>
                        <a:fillRect/>
                      </a:stretch>
                    </p:blipFill>
                    <p:spPr bwMode="auto">
                      <a:xfrm>
                        <a:off x="7770812" y="2325688"/>
                        <a:ext cx="12795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3179501" y="4458039"/>
            <a:ext cx="933711"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Vì :</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091436271"/>
              </p:ext>
            </p:extLst>
          </p:nvPr>
        </p:nvGraphicFramePr>
        <p:xfrm>
          <a:off x="6547045" y="4257675"/>
          <a:ext cx="2235200" cy="923925"/>
        </p:xfrm>
        <a:graphic>
          <a:graphicData uri="http://schemas.openxmlformats.org/presentationml/2006/ole">
            <mc:AlternateContent xmlns:mc="http://schemas.openxmlformats.org/markup-compatibility/2006">
              <mc:Choice xmlns:v="urn:schemas-microsoft-com:vml" Requires="v">
                <p:oleObj spid="_x0000_s13441" name="Equation" r:id="rId18" imgW="1041120" imgH="431640" progId="Equation.DSMT4">
                  <p:embed/>
                </p:oleObj>
              </mc:Choice>
              <mc:Fallback>
                <p:oleObj name="Equation" r:id="rId18" imgW="1041120" imgH="431640" progId="Equation.DSMT4">
                  <p:embed/>
                  <p:pic>
                    <p:nvPicPr>
                      <p:cNvPr id="0" name=""/>
                      <p:cNvPicPr>
                        <a:picLocks noChangeAspect="1" noChangeArrowheads="1"/>
                      </p:cNvPicPr>
                      <p:nvPr/>
                    </p:nvPicPr>
                    <p:blipFill>
                      <a:blip r:embed="rId19"/>
                      <a:srcRect/>
                      <a:stretch>
                        <a:fillRect/>
                      </a:stretch>
                    </p:blipFill>
                    <p:spPr bwMode="auto">
                      <a:xfrm>
                        <a:off x="6547045" y="4257675"/>
                        <a:ext cx="223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608391216"/>
              </p:ext>
            </p:extLst>
          </p:nvPr>
        </p:nvGraphicFramePr>
        <p:xfrm>
          <a:off x="8940800" y="4257337"/>
          <a:ext cx="2181225" cy="923925"/>
        </p:xfrm>
        <a:graphic>
          <a:graphicData uri="http://schemas.openxmlformats.org/presentationml/2006/ole">
            <mc:AlternateContent xmlns:mc="http://schemas.openxmlformats.org/markup-compatibility/2006">
              <mc:Choice xmlns:v="urn:schemas-microsoft-com:vml" Requires="v">
                <p:oleObj spid="_x0000_s13442" name="Equation" r:id="rId20" imgW="1015920" imgH="431640" progId="Equation.DSMT4">
                  <p:embed/>
                </p:oleObj>
              </mc:Choice>
              <mc:Fallback>
                <p:oleObj name="Equation" r:id="rId20" imgW="1015920" imgH="431640" progId="Equation.DSMT4">
                  <p:embed/>
                  <p:pic>
                    <p:nvPicPr>
                      <p:cNvPr id="0" name=""/>
                      <p:cNvPicPr>
                        <a:picLocks noChangeAspect="1" noChangeArrowheads="1"/>
                      </p:cNvPicPr>
                      <p:nvPr/>
                    </p:nvPicPr>
                    <p:blipFill>
                      <a:blip r:embed="rId21"/>
                      <a:srcRect/>
                      <a:stretch>
                        <a:fillRect/>
                      </a:stretch>
                    </p:blipFill>
                    <p:spPr bwMode="auto">
                      <a:xfrm>
                        <a:off x="8940800" y="4257337"/>
                        <a:ext cx="2181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8104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162602"/>
            <a:ext cx="9227418"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giới hạn của các dãy số cho </a:t>
            </a:r>
            <a:r>
              <a:rPr lang="en-US" sz="2600" b="1" smtClean="0">
                <a:latin typeface="Arial" pitchFamily="34" charset="0"/>
                <a:cs typeface="Arial" pitchFamily="34" charset="0"/>
              </a:rPr>
              <a:t>bởi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9047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746031686"/>
              </p:ext>
            </p:extLst>
          </p:nvPr>
        </p:nvGraphicFramePr>
        <p:xfrm>
          <a:off x="3245088" y="685800"/>
          <a:ext cx="2125186" cy="988378"/>
        </p:xfrm>
        <a:graphic>
          <a:graphicData uri="http://schemas.openxmlformats.org/presentationml/2006/ole">
            <mc:AlternateContent xmlns:mc="http://schemas.openxmlformats.org/markup-compatibility/2006">
              <mc:Choice xmlns:v="urn:schemas-microsoft-com:vml" Requires="v">
                <p:oleObj spid="_x0000_s15468" name="Equation" r:id="rId6" imgW="901440" imgH="419040" progId="Equation.DSMT4">
                  <p:embed/>
                </p:oleObj>
              </mc:Choice>
              <mc:Fallback>
                <p:oleObj name="Equation" r:id="rId6" imgW="901440" imgH="419040" progId="Equation.DSMT4">
                  <p:embed/>
                  <p:pic>
                    <p:nvPicPr>
                      <p:cNvPr id="0" name=""/>
                      <p:cNvPicPr/>
                      <p:nvPr/>
                    </p:nvPicPr>
                    <p:blipFill>
                      <a:blip r:embed="rId7"/>
                      <a:stretch>
                        <a:fillRect/>
                      </a:stretch>
                    </p:blipFill>
                    <p:spPr>
                      <a:xfrm>
                        <a:off x="3245088" y="685800"/>
                        <a:ext cx="2125186" cy="98837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66869690"/>
              </p:ext>
            </p:extLst>
          </p:nvPr>
        </p:nvGraphicFramePr>
        <p:xfrm>
          <a:off x="7242493" y="838200"/>
          <a:ext cx="2996565" cy="688023"/>
        </p:xfrm>
        <a:graphic>
          <a:graphicData uri="http://schemas.openxmlformats.org/presentationml/2006/ole">
            <mc:AlternateContent xmlns:mc="http://schemas.openxmlformats.org/markup-compatibility/2006">
              <mc:Choice xmlns:v="urn:schemas-microsoft-com:vml" Requires="v">
                <p:oleObj spid="_x0000_s15469" name="Equation" r:id="rId8" imgW="1269720" imgH="291960" progId="Equation.DSMT4">
                  <p:embed/>
                </p:oleObj>
              </mc:Choice>
              <mc:Fallback>
                <p:oleObj name="Equation" r:id="rId8" imgW="1269720" imgH="291960" progId="Equation.DSMT4">
                  <p:embed/>
                  <p:pic>
                    <p:nvPicPr>
                      <p:cNvPr id="0" name=""/>
                      <p:cNvPicPr/>
                      <p:nvPr/>
                    </p:nvPicPr>
                    <p:blipFill>
                      <a:blip r:embed="rId9"/>
                      <a:stretch>
                        <a:fillRect/>
                      </a:stretch>
                    </p:blipFill>
                    <p:spPr>
                      <a:xfrm>
                        <a:off x="7242493" y="838200"/>
                        <a:ext cx="2996565" cy="68802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94247596"/>
              </p:ext>
            </p:extLst>
          </p:nvPr>
        </p:nvGraphicFramePr>
        <p:xfrm>
          <a:off x="2835014" y="2362539"/>
          <a:ext cx="4794250" cy="1087438"/>
        </p:xfrm>
        <a:graphic>
          <a:graphicData uri="http://schemas.openxmlformats.org/presentationml/2006/ole">
            <mc:AlternateContent xmlns:mc="http://schemas.openxmlformats.org/markup-compatibility/2006">
              <mc:Choice xmlns:v="urn:schemas-microsoft-com:vml" Requires="v">
                <p:oleObj spid="_x0000_s15470" name="Equation" r:id="rId10" imgW="2234880" imgH="507960" progId="Equation.DSMT4">
                  <p:embed/>
                </p:oleObj>
              </mc:Choice>
              <mc:Fallback>
                <p:oleObj name="Equation" r:id="rId10" imgW="2234880" imgH="507960" progId="Equation.DSMT4">
                  <p:embed/>
                  <p:pic>
                    <p:nvPicPr>
                      <p:cNvPr id="0" name=""/>
                      <p:cNvPicPr>
                        <a:picLocks noChangeAspect="1" noChangeArrowheads="1"/>
                      </p:cNvPicPr>
                      <p:nvPr/>
                    </p:nvPicPr>
                    <p:blipFill>
                      <a:blip r:embed="rId11"/>
                      <a:srcRect/>
                      <a:stretch>
                        <a:fillRect/>
                      </a:stretch>
                    </p:blipFill>
                    <p:spPr bwMode="auto">
                      <a:xfrm>
                        <a:off x="2835014" y="2362539"/>
                        <a:ext cx="47942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1217612" y="2623228"/>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123821234"/>
              </p:ext>
            </p:extLst>
          </p:nvPr>
        </p:nvGraphicFramePr>
        <p:xfrm>
          <a:off x="3656012" y="3505200"/>
          <a:ext cx="3790950" cy="1004888"/>
        </p:xfrm>
        <a:graphic>
          <a:graphicData uri="http://schemas.openxmlformats.org/presentationml/2006/ole">
            <mc:AlternateContent xmlns:mc="http://schemas.openxmlformats.org/markup-compatibility/2006">
              <mc:Choice xmlns:v="urn:schemas-microsoft-com:vml" Requires="v">
                <p:oleObj spid="_x0000_s15471" name="Equation" r:id="rId12" imgW="1765080" imgH="469800" progId="Equation.DSMT4">
                  <p:embed/>
                </p:oleObj>
              </mc:Choice>
              <mc:Fallback>
                <p:oleObj name="Equation" r:id="rId12" imgW="1765080" imgH="469800" progId="Equation.DSMT4">
                  <p:embed/>
                  <p:pic>
                    <p:nvPicPr>
                      <p:cNvPr id="0" name=""/>
                      <p:cNvPicPr>
                        <a:picLocks noChangeAspect="1" noChangeArrowheads="1"/>
                      </p:cNvPicPr>
                      <p:nvPr/>
                    </p:nvPicPr>
                    <p:blipFill>
                      <a:blip r:embed="rId13"/>
                      <a:srcRect/>
                      <a:stretch>
                        <a:fillRect/>
                      </a:stretch>
                    </p:blipFill>
                    <p:spPr bwMode="auto">
                      <a:xfrm>
                        <a:off x="3656012" y="3505200"/>
                        <a:ext cx="37909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67291927"/>
              </p:ext>
            </p:extLst>
          </p:nvPr>
        </p:nvGraphicFramePr>
        <p:xfrm>
          <a:off x="3275012" y="4670425"/>
          <a:ext cx="4848225" cy="760412"/>
        </p:xfrm>
        <a:graphic>
          <a:graphicData uri="http://schemas.openxmlformats.org/presentationml/2006/ole">
            <mc:AlternateContent xmlns:mc="http://schemas.openxmlformats.org/markup-compatibility/2006">
              <mc:Choice xmlns:v="urn:schemas-microsoft-com:vml" Requires="v">
                <p:oleObj spid="_x0000_s15472" name="Equation" r:id="rId14" imgW="2260440" imgH="355320" progId="Equation.DSMT4">
                  <p:embed/>
                </p:oleObj>
              </mc:Choice>
              <mc:Fallback>
                <p:oleObj name="Equation" r:id="rId14" imgW="2260440" imgH="355320" progId="Equation.DSMT4">
                  <p:embed/>
                  <p:pic>
                    <p:nvPicPr>
                      <p:cNvPr id="0" name=""/>
                      <p:cNvPicPr>
                        <a:picLocks noChangeAspect="1" noChangeArrowheads="1"/>
                      </p:cNvPicPr>
                      <p:nvPr/>
                    </p:nvPicPr>
                    <p:blipFill>
                      <a:blip r:embed="rId15"/>
                      <a:srcRect/>
                      <a:stretch>
                        <a:fillRect/>
                      </a:stretch>
                    </p:blipFill>
                    <p:spPr bwMode="auto">
                      <a:xfrm>
                        <a:off x="3275012" y="4670425"/>
                        <a:ext cx="48482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95435680"/>
              </p:ext>
            </p:extLst>
          </p:nvPr>
        </p:nvGraphicFramePr>
        <p:xfrm>
          <a:off x="7629263" y="2381589"/>
          <a:ext cx="2041525" cy="1006475"/>
        </p:xfrm>
        <a:graphic>
          <a:graphicData uri="http://schemas.openxmlformats.org/presentationml/2006/ole">
            <mc:AlternateContent xmlns:mc="http://schemas.openxmlformats.org/markup-compatibility/2006">
              <mc:Choice xmlns:v="urn:schemas-microsoft-com:vml" Requires="v">
                <p:oleObj spid="_x0000_s15473" name="Equation" r:id="rId16" imgW="952200" imgH="469800" progId="Equation.DSMT4">
                  <p:embed/>
                </p:oleObj>
              </mc:Choice>
              <mc:Fallback>
                <p:oleObj name="Equation" r:id="rId16" imgW="952200" imgH="469800" progId="Equation.DSMT4">
                  <p:embed/>
                  <p:pic>
                    <p:nvPicPr>
                      <p:cNvPr id="0" name=""/>
                      <p:cNvPicPr>
                        <a:picLocks noChangeAspect="1" noChangeArrowheads="1"/>
                      </p:cNvPicPr>
                      <p:nvPr/>
                    </p:nvPicPr>
                    <p:blipFill>
                      <a:blip r:embed="rId17"/>
                      <a:srcRect/>
                      <a:stretch>
                        <a:fillRect/>
                      </a:stretch>
                    </p:blipFill>
                    <p:spPr bwMode="auto">
                      <a:xfrm>
                        <a:off x="7629263" y="2381589"/>
                        <a:ext cx="2041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879268" y="3761127"/>
            <a:ext cx="933711"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Vì :</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395204273"/>
              </p:ext>
            </p:extLst>
          </p:nvPr>
        </p:nvGraphicFramePr>
        <p:xfrm>
          <a:off x="7653338" y="3756025"/>
          <a:ext cx="1771650" cy="625475"/>
        </p:xfrm>
        <a:graphic>
          <a:graphicData uri="http://schemas.openxmlformats.org/presentationml/2006/ole">
            <mc:AlternateContent xmlns:mc="http://schemas.openxmlformats.org/markup-compatibility/2006">
              <mc:Choice xmlns:v="urn:schemas-microsoft-com:vml" Requires="v">
                <p:oleObj spid="_x0000_s15474" name="Equation" r:id="rId18" imgW="825480" imgH="291960" progId="Equation.DSMT4">
                  <p:embed/>
                </p:oleObj>
              </mc:Choice>
              <mc:Fallback>
                <p:oleObj name="Equation" r:id="rId18" imgW="825480" imgH="291960" progId="Equation.DSMT4">
                  <p:embed/>
                  <p:pic>
                    <p:nvPicPr>
                      <p:cNvPr id="0" name=""/>
                      <p:cNvPicPr>
                        <a:picLocks noChangeAspect="1" noChangeArrowheads="1"/>
                      </p:cNvPicPr>
                      <p:nvPr/>
                    </p:nvPicPr>
                    <p:blipFill>
                      <a:blip r:embed="rId19"/>
                      <a:srcRect/>
                      <a:stretch>
                        <a:fillRect/>
                      </a:stretch>
                    </p:blipFill>
                    <p:spPr bwMode="auto">
                      <a:xfrm>
                        <a:off x="7653338" y="3756025"/>
                        <a:ext cx="17716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500015441"/>
              </p:ext>
            </p:extLst>
          </p:nvPr>
        </p:nvGraphicFramePr>
        <p:xfrm>
          <a:off x="9670788" y="2362200"/>
          <a:ext cx="2341562" cy="1143000"/>
        </p:xfrm>
        <a:graphic>
          <a:graphicData uri="http://schemas.openxmlformats.org/presentationml/2006/ole">
            <mc:AlternateContent xmlns:mc="http://schemas.openxmlformats.org/markup-compatibility/2006">
              <mc:Choice xmlns:v="urn:schemas-microsoft-com:vml" Requires="v">
                <p:oleObj spid="_x0000_s15475" name="Equation" r:id="rId20" imgW="1091880" imgH="533160" progId="Equation.DSMT4">
                  <p:embed/>
                </p:oleObj>
              </mc:Choice>
              <mc:Fallback>
                <p:oleObj name="Equation" r:id="rId20" imgW="1091880" imgH="533160" progId="Equation.DSMT4">
                  <p:embed/>
                  <p:pic>
                    <p:nvPicPr>
                      <p:cNvPr id="0" name=""/>
                      <p:cNvPicPr>
                        <a:picLocks noChangeAspect="1" noChangeArrowheads="1"/>
                      </p:cNvPicPr>
                      <p:nvPr/>
                    </p:nvPicPr>
                    <p:blipFill>
                      <a:blip r:embed="rId21"/>
                      <a:srcRect/>
                      <a:stretch>
                        <a:fillRect/>
                      </a:stretch>
                    </p:blipFill>
                    <p:spPr bwMode="auto">
                      <a:xfrm>
                        <a:off x="9670788" y="2362200"/>
                        <a:ext cx="2341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47733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276783"/>
            <a:ext cx="95322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Viết các số thập phân vô hạn tuần hoàn sau đây dưới dạng phân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1,(12) = 1,121212</a:t>
            </a:r>
            <a:r>
              <a:rPr lang="vi-VN" sz="2600" b="1" smtClean="0">
                <a:latin typeface="Arial" pitchFamily="34" charset="0"/>
                <a:cs typeface="Arial" pitchFamily="34" charset="0"/>
              </a:rPr>
              <a:t>...</a:t>
            </a:r>
            <a:r>
              <a:rPr lang="en-US" sz="2600" b="1">
                <a:latin typeface="Arial" pitchFamily="34" charset="0"/>
                <a:cs typeface="Arial" pitchFamily="34" charset="0"/>
              </a:rPr>
              <a:t>		b) 3,(102) = 3,102102102...</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9047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184114897"/>
              </p:ext>
            </p:extLst>
          </p:nvPr>
        </p:nvGraphicFramePr>
        <p:xfrm>
          <a:off x="3663230" y="2374223"/>
          <a:ext cx="7327900" cy="434975"/>
        </p:xfrm>
        <a:graphic>
          <a:graphicData uri="http://schemas.openxmlformats.org/presentationml/2006/ole">
            <mc:AlternateContent xmlns:mc="http://schemas.openxmlformats.org/markup-compatibility/2006">
              <mc:Choice xmlns:v="urn:schemas-microsoft-com:vml" Requires="v">
                <p:oleObj spid="_x0000_s16437" name="Equation" r:id="rId6" imgW="3416040" imgH="203040" progId="Equation.DSMT4">
                  <p:embed/>
                </p:oleObj>
              </mc:Choice>
              <mc:Fallback>
                <p:oleObj name="Equation" r:id="rId6" imgW="3416040" imgH="203040" progId="Equation.DSMT4">
                  <p:embed/>
                  <p:pic>
                    <p:nvPicPr>
                      <p:cNvPr id="0" name=""/>
                      <p:cNvPicPr>
                        <a:picLocks noChangeAspect="1" noChangeArrowheads="1"/>
                      </p:cNvPicPr>
                      <p:nvPr/>
                    </p:nvPicPr>
                    <p:blipFill>
                      <a:blip r:embed="rId7"/>
                      <a:srcRect/>
                      <a:stretch>
                        <a:fillRect/>
                      </a:stretch>
                    </p:blipFill>
                    <p:spPr bwMode="auto">
                      <a:xfrm>
                        <a:off x="3663230" y="2374223"/>
                        <a:ext cx="73279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055812" y="2286000"/>
            <a:ext cx="1868488" cy="523198"/>
          </a:xfrm>
          <a:prstGeom prst="rect">
            <a:avLst/>
          </a:prstGeom>
          <a:noFill/>
        </p:spPr>
        <p:txBody>
          <a:bodyPr wrap="square" lIns="121899" tIns="60949" rIns="121899" bIns="60949" rtlCol="0">
            <a:spAutoFit/>
          </a:bodyPr>
          <a:lstStyle/>
          <a:p>
            <a:r>
              <a:rPr lang="pl-PL" sz="2600" b="1">
                <a:latin typeface="Arial" pitchFamily="34" charset="0"/>
                <a:cs typeface="Arial" pitchFamily="34" charset="0"/>
              </a:rPr>
              <a:t>a) Ta có</a:t>
            </a:r>
            <a:r>
              <a:rPr lang="pl-PL" sz="2600" b="1" smtClean="0">
                <a:latin typeface="Arial" pitchFamily="34" charset="0"/>
                <a:cs typeface="Arial" pitchFamily="34" charset="0"/>
              </a:rPr>
              <a:t>:</a:t>
            </a:r>
            <a:endParaRPr lang="vi-VN" sz="2600" b="1">
              <a:latin typeface="Arial"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842523575"/>
              </p:ext>
            </p:extLst>
          </p:nvPr>
        </p:nvGraphicFramePr>
        <p:xfrm>
          <a:off x="6323012" y="2819400"/>
          <a:ext cx="4794250" cy="461963"/>
        </p:xfrm>
        <a:graphic>
          <a:graphicData uri="http://schemas.openxmlformats.org/presentationml/2006/ole">
            <mc:AlternateContent xmlns:mc="http://schemas.openxmlformats.org/markup-compatibility/2006">
              <mc:Choice xmlns:v="urn:schemas-microsoft-com:vml" Requires="v">
                <p:oleObj spid="_x0000_s16438" name="Equation" r:id="rId8" imgW="2234880" imgH="215640" progId="Equation.DSMT4">
                  <p:embed/>
                </p:oleObj>
              </mc:Choice>
              <mc:Fallback>
                <p:oleObj name="Equation" r:id="rId8" imgW="2234880" imgH="215640" progId="Equation.DSMT4">
                  <p:embed/>
                  <p:pic>
                    <p:nvPicPr>
                      <p:cNvPr id="0" name=""/>
                      <p:cNvPicPr>
                        <a:picLocks noChangeAspect="1" noChangeArrowheads="1"/>
                      </p:cNvPicPr>
                      <p:nvPr/>
                    </p:nvPicPr>
                    <p:blipFill>
                      <a:blip r:embed="rId9"/>
                      <a:srcRect/>
                      <a:stretch>
                        <a:fillRect/>
                      </a:stretch>
                    </p:blipFill>
                    <p:spPr bwMode="auto">
                      <a:xfrm>
                        <a:off x="6323012" y="2819400"/>
                        <a:ext cx="4794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6684527"/>
              </p:ext>
            </p:extLst>
          </p:nvPr>
        </p:nvGraphicFramePr>
        <p:xfrm>
          <a:off x="6323012" y="3333750"/>
          <a:ext cx="4113212" cy="652463"/>
        </p:xfrm>
        <a:graphic>
          <a:graphicData uri="http://schemas.openxmlformats.org/presentationml/2006/ole">
            <mc:AlternateContent xmlns:mc="http://schemas.openxmlformats.org/markup-compatibility/2006">
              <mc:Choice xmlns:v="urn:schemas-microsoft-com:vml" Requires="v">
                <p:oleObj spid="_x0000_s16439" name="Equation" r:id="rId10" imgW="1917360" imgH="304560" progId="Equation.DSMT4">
                  <p:embed/>
                </p:oleObj>
              </mc:Choice>
              <mc:Fallback>
                <p:oleObj name="Equation" r:id="rId10" imgW="1917360" imgH="304560" progId="Equation.DSMT4">
                  <p:embed/>
                  <p:pic>
                    <p:nvPicPr>
                      <p:cNvPr id="0" name=""/>
                      <p:cNvPicPr>
                        <a:picLocks noChangeAspect="1" noChangeArrowheads="1"/>
                      </p:cNvPicPr>
                      <p:nvPr/>
                    </p:nvPicPr>
                    <p:blipFill>
                      <a:blip r:embed="rId11"/>
                      <a:srcRect/>
                      <a:stretch>
                        <a:fillRect/>
                      </a:stretch>
                    </p:blipFill>
                    <p:spPr bwMode="auto">
                      <a:xfrm>
                        <a:off x="6323012" y="3333750"/>
                        <a:ext cx="41132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2060139" y="3886200"/>
                <a:ext cx="9825471" cy="893364"/>
              </a:xfrm>
              <a:prstGeom prst="rect">
                <a:avLst/>
              </a:prstGeom>
              <a:noFill/>
            </p:spPr>
            <p:txBody>
              <a:bodyPr wrap="square" lIns="121899" tIns="60949" rIns="121899" bIns="60949" rtlCol="0">
                <a:spAutoFit/>
              </a:bodyPr>
              <a:lstStyle/>
              <a:p>
                <a:r>
                  <a:rPr lang="pl-PL" b="1" smtClean="0">
                    <a:latin typeface="Arial" pitchFamily="34" charset="0"/>
                    <a:cs typeface="Arial" pitchFamily="34" charset="0"/>
                  </a:rPr>
                  <a:t>Do 10</a:t>
                </a:r>
                <a:r>
                  <a:rPr lang="pl-PL" b="1" baseline="30000">
                    <a:latin typeface="Arial" pitchFamily="34" charset="0"/>
                    <a:cs typeface="Arial" pitchFamily="34" charset="0"/>
                  </a:rPr>
                  <a:t>-2</a:t>
                </a:r>
                <a:r>
                  <a:rPr lang="pl-PL" b="1">
                    <a:latin typeface="Arial" pitchFamily="34" charset="0"/>
                    <a:cs typeface="Arial" pitchFamily="34" charset="0"/>
                  </a:rPr>
                  <a:t> + 10</a:t>
                </a:r>
                <a:r>
                  <a:rPr lang="pl-PL" b="1" baseline="30000">
                    <a:latin typeface="Arial" pitchFamily="34" charset="0"/>
                    <a:cs typeface="Arial" pitchFamily="34" charset="0"/>
                  </a:rPr>
                  <a:t>-4</a:t>
                </a:r>
                <a:r>
                  <a:rPr lang="pl-PL" b="1">
                    <a:latin typeface="Arial" pitchFamily="34" charset="0"/>
                    <a:cs typeface="Arial" pitchFamily="34" charset="0"/>
                  </a:rPr>
                  <a:t> + 10</a:t>
                </a:r>
                <a:r>
                  <a:rPr lang="pl-PL" b="1" baseline="30000">
                    <a:latin typeface="Arial" pitchFamily="34" charset="0"/>
                    <a:cs typeface="Arial" pitchFamily="34" charset="0"/>
                  </a:rPr>
                  <a:t>-6</a:t>
                </a:r>
                <a:r>
                  <a:rPr lang="pl-PL" b="1">
                    <a:latin typeface="Arial" pitchFamily="34" charset="0"/>
                    <a:cs typeface="Arial" pitchFamily="34" charset="0"/>
                  </a:rPr>
                  <a:t> + ... là tổng của cấp số nhân lùi vô hạn với </a:t>
                </a:r>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r>
                      <a:rPr lang="pl-PL" b="1" i="1" smtClean="0">
                        <a:latin typeface="Cambria Math"/>
                        <a:cs typeface="Arial" pitchFamily="34" charset="0"/>
                      </a:rPr>
                      <m:t>𝒖</m:t>
                    </m:r>
                    <m:r>
                      <a:rPr lang="pl-PL" b="1" i="1" baseline="-25000" smtClean="0">
                        <a:latin typeface="Cambria Math"/>
                        <a:cs typeface="Arial" pitchFamily="34" charset="0"/>
                      </a:rPr>
                      <m:t>𝟏</m:t>
                    </m:r>
                    <m:r>
                      <a:rPr lang="pl-PL" b="1" i="1">
                        <a:latin typeface="Cambria Math"/>
                        <a:cs typeface="Arial" pitchFamily="34" charset="0"/>
                      </a:rPr>
                      <m:t>=</m:t>
                    </m:r>
                    <m:sSup>
                      <m:sSupPr>
                        <m:ctrlPr>
                          <a:rPr lang="pl-PL" b="1" i="1" smtClean="0">
                            <a:latin typeface="Cambria Math"/>
                            <a:cs typeface="Arial" pitchFamily="34" charset="0"/>
                          </a:rPr>
                        </m:ctrlPr>
                      </m:sSupPr>
                      <m:e>
                        <m:r>
                          <a:rPr lang="en-US" b="1" i="1" smtClean="0">
                            <a:latin typeface="Cambria Math"/>
                            <a:cs typeface="Arial" pitchFamily="34" charset="0"/>
                          </a:rPr>
                          <m:t>𝟏𝟎</m:t>
                        </m:r>
                      </m:e>
                      <m:sup>
                        <m:r>
                          <a:rPr lang="en-US" b="1" i="1" smtClean="0">
                            <a:latin typeface="Cambria Math"/>
                            <a:cs typeface="Arial" pitchFamily="34" charset="0"/>
                          </a:rPr>
                          <m:t>−</m:t>
                        </m:r>
                        <m:r>
                          <a:rPr lang="en-US" b="1" i="1" smtClean="0">
                            <a:latin typeface="Cambria Math"/>
                            <a:cs typeface="Arial" pitchFamily="34" charset="0"/>
                          </a:rPr>
                          <m:t>𝟐</m:t>
                        </m:r>
                      </m:sup>
                    </m:sSup>
                  </m:oMath>
                </a14:m>
                <a:r>
                  <a:rPr lang="en-US" b="1" smtClean="0">
                    <a:latin typeface="Arial" pitchFamily="34" charset="0"/>
                    <a:cs typeface="Arial" pitchFamily="34" charset="0"/>
                  </a:rPr>
                  <a:t> </a:t>
                </a:r>
                <a:r>
                  <a:rPr lang="pl-PL" b="1">
                    <a:latin typeface="Arial" pitchFamily="34" charset="0"/>
                    <a:cs typeface="Arial" pitchFamily="34" charset="0"/>
                  </a:rPr>
                  <a:t>và </a:t>
                </a:r>
                <a14:m>
                  <m:oMath xmlns:m="http://schemas.openxmlformats.org/officeDocument/2006/math">
                    <m:r>
                      <a:rPr lang="pl-PL" b="1" i="1" smtClean="0">
                        <a:latin typeface="Cambria Math"/>
                        <a:cs typeface="Arial" pitchFamily="34" charset="0"/>
                      </a:rPr>
                      <m:t>𝒒</m:t>
                    </m:r>
                    <m:r>
                      <a:rPr lang="pl-PL" b="1" i="1" smtClean="0">
                        <a:latin typeface="Cambria Math"/>
                        <a:cs typeface="Arial" pitchFamily="34" charset="0"/>
                      </a:rPr>
                      <m:t>=</m:t>
                    </m:r>
                    <m:sSup>
                      <m:sSupPr>
                        <m:ctrlPr>
                          <a:rPr lang="pl-PL" b="1" i="1">
                            <a:latin typeface="Cambria Math"/>
                            <a:cs typeface="Arial" pitchFamily="34" charset="0"/>
                          </a:rPr>
                        </m:ctrlPr>
                      </m:sSupPr>
                      <m:e>
                        <m:r>
                          <a:rPr lang="en-US" b="1" i="1">
                            <a:latin typeface="Cambria Math"/>
                            <a:cs typeface="Arial" pitchFamily="34" charset="0"/>
                          </a:rPr>
                          <m:t>𝟏𝟎</m:t>
                        </m:r>
                      </m:e>
                      <m:sup>
                        <m:r>
                          <a:rPr lang="en-US" b="1" i="1">
                            <a:latin typeface="Cambria Math"/>
                            <a:cs typeface="Arial" pitchFamily="34" charset="0"/>
                          </a:rPr>
                          <m:t>−</m:t>
                        </m:r>
                        <m:r>
                          <a:rPr lang="en-US" b="1" i="1">
                            <a:latin typeface="Cambria Math"/>
                            <a:cs typeface="Arial" pitchFamily="34" charset="0"/>
                          </a:rPr>
                          <m:t>𝟐</m:t>
                        </m:r>
                      </m:sup>
                    </m:sSup>
                  </m:oMath>
                </a14:m>
                <a:r>
                  <a:rPr lang="en-US" b="1" smtClean="0">
                    <a:latin typeface="Arial" pitchFamily="34" charset="0"/>
                    <a:cs typeface="Arial" pitchFamily="34" charset="0"/>
                  </a:rPr>
                  <a:t> </a:t>
                </a:r>
                <a:r>
                  <a:rPr lang="pl-PL" b="1" smtClean="0">
                    <a:latin typeface="Arial" pitchFamily="34" charset="0"/>
                    <a:cs typeface="Arial" pitchFamily="34" charset="0"/>
                  </a:rPr>
                  <a:t>nên</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0139" y="3886200"/>
                <a:ext cx="9825471" cy="893364"/>
              </a:xfrm>
              <a:prstGeom prst="rect">
                <a:avLst/>
              </a:prstGeom>
              <a:blipFill rotWithShape="1">
                <a:blip r:embed="rId12"/>
                <a:stretch>
                  <a:fillRect l="-682" t="-3425" b="-10959"/>
                </a:stretch>
              </a:blipFill>
            </p:spPr>
            <p:txBody>
              <a:bodyPr/>
              <a:lstStyle/>
              <a:p>
                <a:r>
                  <a:rPr lang="en-US">
                    <a:noFill/>
                  </a:rPr>
                  <a:t> </a:t>
                </a:r>
              </a:p>
            </p:txBody>
          </p:sp>
        </mc:Fallback>
      </mc:AlternateContent>
      <p:graphicFrame>
        <p:nvGraphicFramePr>
          <p:cNvPr id="15" name="Object 14"/>
          <p:cNvGraphicFramePr>
            <a:graphicFrameLocks noChangeAspect="1"/>
          </p:cNvGraphicFramePr>
          <p:nvPr>
            <p:extLst>
              <p:ext uri="{D42A27DB-BD31-4B8C-83A1-F6EECF244321}">
                <p14:modId xmlns:p14="http://schemas.microsoft.com/office/powerpoint/2010/main" val="1995653954"/>
              </p:ext>
            </p:extLst>
          </p:nvPr>
        </p:nvGraphicFramePr>
        <p:xfrm>
          <a:off x="3579049" y="4619625"/>
          <a:ext cx="4902200" cy="923925"/>
        </p:xfrm>
        <a:graphic>
          <a:graphicData uri="http://schemas.openxmlformats.org/presentationml/2006/ole">
            <mc:AlternateContent xmlns:mc="http://schemas.openxmlformats.org/markup-compatibility/2006">
              <mc:Choice xmlns:v="urn:schemas-microsoft-com:vml" Requires="v">
                <p:oleObj spid="_x0000_s16440" name="Equation" r:id="rId13" imgW="2286000" imgH="431640" progId="Equation.DSMT4">
                  <p:embed/>
                </p:oleObj>
              </mc:Choice>
              <mc:Fallback>
                <p:oleObj name="Equation" r:id="rId13" imgW="2286000" imgH="431640" progId="Equation.DSMT4">
                  <p:embed/>
                  <p:pic>
                    <p:nvPicPr>
                      <p:cNvPr id="0" name=""/>
                      <p:cNvPicPr>
                        <a:picLocks noChangeAspect="1" noChangeArrowheads="1"/>
                      </p:cNvPicPr>
                      <p:nvPr/>
                    </p:nvPicPr>
                    <p:blipFill>
                      <a:blip r:embed="rId14"/>
                      <a:srcRect/>
                      <a:stretch>
                        <a:fillRect/>
                      </a:stretch>
                    </p:blipFill>
                    <p:spPr bwMode="auto">
                      <a:xfrm>
                        <a:off x="3579049" y="4619625"/>
                        <a:ext cx="490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3025917" y="5858521"/>
            <a:ext cx="9158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50571975"/>
              </p:ext>
            </p:extLst>
          </p:nvPr>
        </p:nvGraphicFramePr>
        <p:xfrm>
          <a:off x="3941762" y="5656262"/>
          <a:ext cx="4438650" cy="896938"/>
        </p:xfrm>
        <a:graphic>
          <a:graphicData uri="http://schemas.openxmlformats.org/presentationml/2006/ole">
            <mc:AlternateContent xmlns:mc="http://schemas.openxmlformats.org/markup-compatibility/2006">
              <mc:Choice xmlns:v="urn:schemas-microsoft-com:vml" Requires="v">
                <p:oleObj spid="_x0000_s16441" name="Equation" r:id="rId15" imgW="2070000" imgH="419040" progId="Equation.DSMT4">
                  <p:embed/>
                </p:oleObj>
              </mc:Choice>
              <mc:Fallback>
                <p:oleObj name="Equation" r:id="rId15" imgW="2070000" imgH="419040" progId="Equation.DSMT4">
                  <p:embed/>
                  <p:pic>
                    <p:nvPicPr>
                      <p:cNvPr id="0" name=""/>
                      <p:cNvPicPr>
                        <a:picLocks noChangeAspect="1" noChangeArrowheads="1"/>
                      </p:cNvPicPr>
                      <p:nvPr/>
                    </p:nvPicPr>
                    <p:blipFill>
                      <a:blip r:embed="rId16"/>
                      <a:srcRect/>
                      <a:stretch>
                        <a:fillRect/>
                      </a:stretch>
                    </p:blipFill>
                    <p:spPr bwMode="auto">
                      <a:xfrm>
                        <a:off x="3941762" y="5656262"/>
                        <a:ext cx="44386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827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276783"/>
            <a:ext cx="95322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Viết các số thập phân vô hạn tuần hoàn sau đây dưới dạng phân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1,(12) = 1,121212</a:t>
            </a:r>
            <a:r>
              <a:rPr lang="vi-VN" sz="2600" b="1" smtClean="0">
                <a:latin typeface="Arial" pitchFamily="34" charset="0"/>
                <a:cs typeface="Arial" pitchFamily="34" charset="0"/>
              </a:rPr>
              <a:t>...</a:t>
            </a:r>
            <a:r>
              <a:rPr lang="en-US" sz="2600" b="1">
                <a:latin typeface="Arial" pitchFamily="34" charset="0"/>
                <a:cs typeface="Arial" pitchFamily="34" charset="0"/>
              </a:rPr>
              <a:t>		b) 3,(102) = 3,102102102...</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412" y="180081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928008379"/>
              </p:ext>
            </p:extLst>
          </p:nvPr>
        </p:nvGraphicFramePr>
        <p:xfrm>
          <a:off x="3656012" y="2222718"/>
          <a:ext cx="7027863" cy="434975"/>
        </p:xfrm>
        <a:graphic>
          <a:graphicData uri="http://schemas.openxmlformats.org/presentationml/2006/ole">
            <mc:AlternateContent xmlns:mc="http://schemas.openxmlformats.org/markup-compatibility/2006">
              <mc:Choice xmlns:v="urn:schemas-microsoft-com:vml" Requires="v">
                <p:oleObj spid="_x0000_s17452" name="Equation" r:id="rId6" imgW="3276360" imgH="203040" progId="Equation.DSMT4">
                  <p:embed/>
                </p:oleObj>
              </mc:Choice>
              <mc:Fallback>
                <p:oleObj name="Equation" r:id="rId6" imgW="3276360" imgH="203040" progId="Equation.DSMT4">
                  <p:embed/>
                  <p:pic>
                    <p:nvPicPr>
                      <p:cNvPr id="0" name=""/>
                      <p:cNvPicPr>
                        <a:picLocks noChangeAspect="1" noChangeArrowheads="1"/>
                      </p:cNvPicPr>
                      <p:nvPr/>
                    </p:nvPicPr>
                    <p:blipFill>
                      <a:blip r:embed="rId7"/>
                      <a:srcRect/>
                      <a:stretch>
                        <a:fillRect/>
                      </a:stretch>
                    </p:blipFill>
                    <p:spPr bwMode="auto">
                      <a:xfrm>
                        <a:off x="3656012" y="2222718"/>
                        <a:ext cx="7027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055812" y="2133818"/>
            <a:ext cx="186848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a:t>
            </a:r>
            <a:r>
              <a:rPr lang="pl-PL" sz="2600" b="1" smtClean="0">
                <a:latin typeface="Arial" pitchFamily="34" charset="0"/>
                <a:cs typeface="Arial" pitchFamily="34" charset="0"/>
              </a:rPr>
              <a:t>) </a:t>
            </a:r>
            <a:r>
              <a:rPr lang="pl-PL" sz="2600" b="1">
                <a:latin typeface="Arial" pitchFamily="34" charset="0"/>
                <a:cs typeface="Arial" pitchFamily="34" charset="0"/>
              </a:rPr>
              <a:t>Ta có</a:t>
            </a:r>
            <a:r>
              <a:rPr lang="pl-PL" sz="2600" b="1" smtClean="0">
                <a:latin typeface="Arial" pitchFamily="34" charset="0"/>
                <a:cs typeface="Arial" pitchFamily="34" charset="0"/>
              </a:rPr>
              <a:t>:</a:t>
            </a:r>
            <a:endParaRPr lang="vi-VN" sz="2600" b="1">
              <a:latin typeface="Arial"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646373385"/>
              </p:ext>
            </p:extLst>
          </p:nvPr>
        </p:nvGraphicFramePr>
        <p:xfrm>
          <a:off x="6064250" y="2667218"/>
          <a:ext cx="5311775" cy="461963"/>
        </p:xfrm>
        <a:graphic>
          <a:graphicData uri="http://schemas.openxmlformats.org/presentationml/2006/ole">
            <mc:AlternateContent xmlns:mc="http://schemas.openxmlformats.org/markup-compatibility/2006">
              <mc:Choice xmlns:v="urn:schemas-microsoft-com:vml" Requires="v">
                <p:oleObj spid="_x0000_s17453" name="Equation" r:id="rId8" imgW="2476440" imgH="215640" progId="Equation.DSMT4">
                  <p:embed/>
                </p:oleObj>
              </mc:Choice>
              <mc:Fallback>
                <p:oleObj name="Equation" r:id="rId8" imgW="2476440" imgH="215640" progId="Equation.DSMT4">
                  <p:embed/>
                  <p:pic>
                    <p:nvPicPr>
                      <p:cNvPr id="0" name=""/>
                      <p:cNvPicPr>
                        <a:picLocks noChangeAspect="1" noChangeArrowheads="1"/>
                      </p:cNvPicPr>
                      <p:nvPr/>
                    </p:nvPicPr>
                    <p:blipFill>
                      <a:blip r:embed="rId9"/>
                      <a:srcRect/>
                      <a:stretch>
                        <a:fillRect/>
                      </a:stretch>
                    </p:blipFill>
                    <p:spPr bwMode="auto">
                      <a:xfrm>
                        <a:off x="6064250" y="2667218"/>
                        <a:ext cx="531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48329285"/>
              </p:ext>
            </p:extLst>
          </p:nvPr>
        </p:nvGraphicFramePr>
        <p:xfrm>
          <a:off x="6064250" y="3181568"/>
          <a:ext cx="4303712" cy="652463"/>
        </p:xfrm>
        <a:graphic>
          <a:graphicData uri="http://schemas.openxmlformats.org/presentationml/2006/ole">
            <mc:AlternateContent xmlns:mc="http://schemas.openxmlformats.org/markup-compatibility/2006">
              <mc:Choice xmlns:v="urn:schemas-microsoft-com:vml" Requires="v">
                <p:oleObj spid="_x0000_s17454" name="Equation" r:id="rId10" imgW="2006280" imgH="304560" progId="Equation.DSMT4">
                  <p:embed/>
                </p:oleObj>
              </mc:Choice>
              <mc:Fallback>
                <p:oleObj name="Equation" r:id="rId10" imgW="2006280" imgH="304560" progId="Equation.DSMT4">
                  <p:embed/>
                  <p:pic>
                    <p:nvPicPr>
                      <p:cNvPr id="0" name=""/>
                      <p:cNvPicPr>
                        <a:picLocks noChangeAspect="1" noChangeArrowheads="1"/>
                      </p:cNvPicPr>
                      <p:nvPr/>
                    </p:nvPicPr>
                    <p:blipFill>
                      <a:blip r:embed="rId11"/>
                      <a:srcRect/>
                      <a:stretch>
                        <a:fillRect/>
                      </a:stretch>
                    </p:blipFill>
                    <p:spPr bwMode="auto">
                      <a:xfrm>
                        <a:off x="6064250" y="3181568"/>
                        <a:ext cx="43037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2060139" y="3734018"/>
                <a:ext cx="9825471" cy="893364"/>
              </a:xfrm>
              <a:prstGeom prst="rect">
                <a:avLst/>
              </a:prstGeom>
              <a:noFill/>
            </p:spPr>
            <p:txBody>
              <a:bodyPr wrap="square" lIns="121899" tIns="60949" rIns="121899" bIns="60949" rtlCol="0">
                <a:spAutoFit/>
              </a:bodyPr>
              <a:lstStyle/>
              <a:p>
                <a:r>
                  <a:rPr lang="pl-PL" b="1" smtClean="0">
                    <a:latin typeface="Arial" pitchFamily="34" charset="0"/>
                    <a:cs typeface="Arial" pitchFamily="34" charset="0"/>
                  </a:rPr>
                  <a:t>Do 10</a:t>
                </a:r>
                <a:r>
                  <a:rPr lang="pl-PL" b="1" baseline="30000" smtClean="0">
                    <a:latin typeface="Arial" pitchFamily="34" charset="0"/>
                    <a:cs typeface="Arial" pitchFamily="34" charset="0"/>
                  </a:rPr>
                  <a:t>-</a:t>
                </a:r>
                <a:r>
                  <a:rPr lang="en-US" b="1" baseline="30000" smtClean="0">
                    <a:latin typeface="Arial" pitchFamily="34" charset="0"/>
                    <a:cs typeface="Arial" pitchFamily="34" charset="0"/>
                  </a:rPr>
                  <a:t>3</a:t>
                </a:r>
                <a:r>
                  <a:rPr lang="pl-PL" b="1" smtClean="0">
                    <a:latin typeface="Arial" pitchFamily="34" charset="0"/>
                    <a:cs typeface="Arial" pitchFamily="34" charset="0"/>
                  </a:rPr>
                  <a:t> </a:t>
                </a:r>
                <a:r>
                  <a:rPr lang="pl-PL" b="1">
                    <a:latin typeface="Arial" pitchFamily="34" charset="0"/>
                    <a:cs typeface="Arial" pitchFamily="34" charset="0"/>
                  </a:rPr>
                  <a:t>+ </a:t>
                </a:r>
                <a:r>
                  <a:rPr lang="pl-PL" b="1" smtClean="0">
                    <a:latin typeface="Arial" pitchFamily="34" charset="0"/>
                    <a:cs typeface="Arial" pitchFamily="34" charset="0"/>
                  </a:rPr>
                  <a:t>10</a:t>
                </a:r>
                <a:r>
                  <a:rPr lang="pl-PL" b="1" baseline="30000" smtClean="0">
                    <a:latin typeface="Arial" pitchFamily="34" charset="0"/>
                    <a:cs typeface="Arial" pitchFamily="34" charset="0"/>
                  </a:rPr>
                  <a:t>-</a:t>
                </a:r>
                <a:r>
                  <a:rPr lang="en-US" b="1" baseline="30000" smtClean="0">
                    <a:latin typeface="Arial" pitchFamily="34" charset="0"/>
                    <a:cs typeface="Arial" pitchFamily="34" charset="0"/>
                  </a:rPr>
                  <a:t>6</a:t>
                </a:r>
                <a:r>
                  <a:rPr lang="pl-PL" b="1" smtClean="0">
                    <a:latin typeface="Arial" pitchFamily="34" charset="0"/>
                    <a:cs typeface="Arial" pitchFamily="34" charset="0"/>
                  </a:rPr>
                  <a:t> </a:t>
                </a:r>
                <a:r>
                  <a:rPr lang="pl-PL" b="1">
                    <a:latin typeface="Arial" pitchFamily="34" charset="0"/>
                    <a:cs typeface="Arial" pitchFamily="34" charset="0"/>
                  </a:rPr>
                  <a:t>+ </a:t>
                </a:r>
                <a:r>
                  <a:rPr lang="pl-PL" b="1" smtClean="0">
                    <a:latin typeface="Arial" pitchFamily="34" charset="0"/>
                    <a:cs typeface="Arial" pitchFamily="34" charset="0"/>
                  </a:rPr>
                  <a:t>10</a:t>
                </a:r>
                <a:r>
                  <a:rPr lang="pl-PL" b="1" baseline="30000" smtClean="0">
                    <a:latin typeface="Arial" pitchFamily="34" charset="0"/>
                    <a:cs typeface="Arial" pitchFamily="34" charset="0"/>
                  </a:rPr>
                  <a:t>-</a:t>
                </a:r>
                <a:r>
                  <a:rPr lang="en-US" b="1" baseline="30000" smtClean="0">
                    <a:latin typeface="Arial" pitchFamily="34" charset="0"/>
                    <a:cs typeface="Arial" pitchFamily="34" charset="0"/>
                  </a:rPr>
                  <a:t>9</a:t>
                </a:r>
                <a:r>
                  <a:rPr lang="pl-PL" b="1" smtClean="0">
                    <a:latin typeface="Arial" pitchFamily="34" charset="0"/>
                    <a:cs typeface="Arial" pitchFamily="34" charset="0"/>
                  </a:rPr>
                  <a:t> </a:t>
                </a:r>
                <a:r>
                  <a:rPr lang="pl-PL" b="1">
                    <a:latin typeface="Arial" pitchFamily="34" charset="0"/>
                    <a:cs typeface="Arial" pitchFamily="34" charset="0"/>
                  </a:rPr>
                  <a:t>+ ... là tổng của cấp số nhân lùi vô hạn với </a:t>
                </a:r>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r>
                      <a:rPr lang="pl-PL" b="1" i="1" smtClean="0">
                        <a:latin typeface="Cambria Math"/>
                        <a:cs typeface="Arial" pitchFamily="34" charset="0"/>
                      </a:rPr>
                      <m:t>𝒖</m:t>
                    </m:r>
                    <m:r>
                      <a:rPr lang="pl-PL" b="1" i="1" baseline="-25000" smtClean="0">
                        <a:latin typeface="Cambria Math"/>
                        <a:cs typeface="Arial" pitchFamily="34" charset="0"/>
                      </a:rPr>
                      <m:t>𝟏</m:t>
                    </m:r>
                    <m:r>
                      <a:rPr lang="pl-PL" b="1" i="1">
                        <a:latin typeface="Cambria Math"/>
                        <a:cs typeface="Arial" pitchFamily="34" charset="0"/>
                      </a:rPr>
                      <m:t>=</m:t>
                    </m:r>
                    <m:sSup>
                      <m:sSupPr>
                        <m:ctrlPr>
                          <a:rPr lang="pl-PL" b="1" i="1" smtClean="0">
                            <a:latin typeface="Cambria Math"/>
                            <a:cs typeface="Arial" pitchFamily="34" charset="0"/>
                          </a:rPr>
                        </m:ctrlPr>
                      </m:sSupPr>
                      <m:e>
                        <m:r>
                          <a:rPr lang="en-US" b="1" i="1" smtClean="0">
                            <a:latin typeface="Cambria Math"/>
                            <a:cs typeface="Arial" pitchFamily="34" charset="0"/>
                          </a:rPr>
                          <m:t>𝟏𝟎</m:t>
                        </m:r>
                      </m:e>
                      <m:sup>
                        <m:r>
                          <a:rPr lang="en-US" b="1" i="1" smtClean="0">
                            <a:latin typeface="Cambria Math"/>
                            <a:cs typeface="Arial" pitchFamily="34" charset="0"/>
                          </a:rPr>
                          <m:t>−</m:t>
                        </m:r>
                        <m:r>
                          <a:rPr lang="en-US" b="1" i="1" smtClean="0">
                            <a:latin typeface="Cambria Math"/>
                            <a:cs typeface="Arial" pitchFamily="34" charset="0"/>
                          </a:rPr>
                          <m:t>𝟑</m:t>
                        </m:r>
                      </m:sup>
                    </m:sSup>
                  </m:oMath>
                </a14:m>
                <a:r>
                  <a:rPr lang="en-US" b="1" smtClean="0">
                    <a:latin typeface="Arial" pitchFamily="34" charset="0"/>
                    <a:cs typeface="Arial" pitchFamily="34" charset="0"/>
                  </a:rPr>
                  <a:t> </a:t>
                </a:r>
                <a:r>
                  <a:rPr lang="pl-PL" b="1">
                    <a:latin typeface="Arial" pitchFamily="34" charset="0"/>
                    <a:cs typeface="Arial" pitchFamily="34" charset="0"/>
                  </a:rPr>
                  <a:t>và </a:t>
                </a:r>
                <a14:m>
                  <m:oMath xmlns:m="http://schemas.openxmlformats.org/officeDocument/2006/math">
                    <m:r>
                      <a:rPr lang="pl-PL" b="1" i="1" smtClean="0">
                        <a:latin typeface="Cambria Math"/>
                        <a:cs typeface="Arial" pitchFamily="34" charset="0"/>
                      </a:rPr>
                      <m:t>𝒒</m:t>
                    </m:r>
                    <m:r>
                      <a:rPr lang="pl-PL" b="1" i="1" smtClean="0">
                        <a:latin typeface="Cambria Math"/>
                        <a:cs typeface="Arial" pitchFamily="34" charset="0"/>
                      </a:rPr>
                      <m:t>=</m:t>
                    </m:r>
                    <m:sSup>
                      <m:sSupPr>
                        <m:ctrlPr>
                          <a:rPr lang="pl-PL" b="1" i="1">
                            <a:latin typeface="Cambria Math"/>
                            <a:cs typeface="Arial" pitchFamily="34" charset="0"/>
                          </a:rPr>
                        </m:ctrlPr>
                      </m:sSupPr>
                      <m:e>
                        <m:r>
                          <a:rPr lang="en-US" b="1" i="1">
                            <a:latin typeface="Cambria Math"/>
                            <a:cs typeface="Arial" pitchFamily="34" charset="0"/>
                          </a:rPr>
                          <m:t>𝟏𝟎</m:t>
                        </m:r>
                      </m:e>
                      <m:sup>
                        <m:r>
                          <a:rPr lang="en-US" b="1" i="1">
                            <a:latin typeface="Cambria Math"/>
                            <a:cs typeface="Arial" pitchFamily="34" charset="0"/>
                          </a:rPr>
                          <m:t>−</m:t>
                        </m:r>
                        <m:r>
                          <a:rPr lang="en-US" b="1" i="1" smtClean="0">
                            <a:latin typeface="Cambria Math"/>
                            <a:cs typeface="Arial" pitchFamily="34" charset="0"/>
                          </a:rPr>
                          <m:t>𝟑</m:t>
                        </m:r>
                      </m:sup>
                    </m:sSup>
                  </m:oMath>
                </a14:m>
                <a:r>
                  <a:rPr lang="en-US" b="1" smtClean="0">
                    <a:latin typeface="Arial" pitchFamily="34" charset="0"/>
                    <a:cs typeface="Arial" pitchFamily="34" charset="0"/>
                  </a:rPr>
                  <a:t> </a:t>
                </a:r>
                <a:r>
                  <a:rPr lang="pl-PL" b="1" smtClean="0">
                    <a:latin typeface="Arial" pitchFamily="34" charset="0"/>
                    <a:cs typeface="Arial" pitchFamily="34" charset="0"/>
                  </a:rPr>
                  <a:t>nên</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0139" y="3734018"/>
                <a:ext cx="9825471" cy="893364"/>
              </a:xfrm>
              <a:prstGeom prst="rect">
                <a:avLst/>
              </a:prstGeom>
              <a:blipFill rotWithShape="1">
                <a:blip r:embed="rId12"/>
                <a:stretch>
                  <a:fillRect l="-682" t="-3425" b="-10959"/>
                </a:stretch>
              </a:blipFill>
            </p:spPr>
            <p:txBody>
              <a:bodyPr/>
              <a:lstStyle/>
              <a:p>
                <a:r>
                  <a:rPr lang="en-US">
                    <a:noFill/>
                  </a:rPr>
                  <a:t> </a:t>
                </a:r>
              </a:p>
            </p:txBody>
          </p:sp>
        </mc:Fallback>
      </mc:AlternateContent>
      <p:graphicFrame>
        <p:nvGraphicFramePr>
          <p:cNvPr id="15" name="Object 14"/>
          <p:cNvGraphicFramePr>
            <a:graphicFrameLocks noChangeAspect="1"/>
          </p:cNvGraphicFramePr>
          <p:nvPr>
            <p:extLst>
              <p:ext uri="{D42A27DB-BD31-4B8C-83A1-F6EECF244321}">
                <p14:modId xmlns:p14="http://schemas.microsoft.com/office/powerpoint/2010/main" val="297267546"/>
              </p:ext>
            </p:extLst>
          </p:nvPr>
        </p:nvGraphicFramePr>
        <p:xfrm>
          <a:off x="3543299" y="4486275"/>
          <a:ext cx="5065713" cy="923925"/>
        </p:xfrm>
        <a:graphic>
          <a:graphicData uri="http://schemas.openxmlformats.org/presentationml/2006/ole">
            <mc:AlternateContent xmlns:mc="http://schemas.openxmlformats.org/markup-compatibility/2006">
              <mc:Choice xmlns:v="urn:schemas-microsoft-com:vml" Requires="v">
                <p:oleObj spid="_x0000_s17455" name="Equation" r:id="rId13" imgW="2361960" imgH="431640" progId="Equation.DSMT4">
                  <p:embed/>
                </p:oleObj>
              </mc:Choice>
              <mc:Fallback>
                <p:oleObj name="Equation" r:id="rId13" imgW="2361960" imgH="431640" progId="Equation.DSMT4">
                  <p:embed/>
                  <p:pic>
                    <p:nvPicPr>
                      <p:cNvPr id="0" name=""/>
                      <p:cNvPicPr>
                        <a:picLocks noChangeAspect="1" noChangeArrowheads="1"/>
                      </p:cNvPicPr>
                      <p:nvPr/>
                    </p:nvPicPr>
                    <p:blipFill>
                      <a:blip r:embed="rId14"/>
                      <a:srcRect/>
                      <a:stretch>
                        <a:fillRect/>
                      </a:stretch>
                    </p:blipFill>
                    <p:spPr bwMode="auto">
                      <a:xfrm>
                        <a:off x="3543299" y="4486275"/>
                        <a:ext cx="5065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2663967" y="5706339"/>
            <a:ext cx="9158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010371033"/>
              </p:ext>
            </p:extLst>
          </p:nvPr>
        </p:nvGraphicFramePr>
        <p:xfrm>
          <a:off x="3427412" y="5504081"/>
          <a:ext cx="5256213" cy="896937"/>
        </p:xfrm>
        <a:graphic>
          <a:graphicData uri="http://schemas.openxmlformats.org/presentationml/2006/ole">
            <mc:AlternateContent xmlns:mc="http://schemas.openxmlformats.org/markup-compatibility/2006">
              <mc:Choice xmlns:v="urn:schemas-microsoft-com:vml" Requires="v">
                <p:oleObj spid="_x0000_s17456" name="Equation" r:id="rId15" imgW="2450880" imgH="419040" progId="Equation.DSMT4">
                  <p:embed/>
                </p:oleObj>
              </mc:Choice>
              <mc:Fallback>
                <p:oleObj name="Equation" r:id="rId15" imgW="2450880" imgH="419040" progId="Equation.DSMT4">
                  <p:embed/>
                  <p:pic>
                    <p:nvPicPr>
                      <p:cNvPr id="0" name=""/>
                      <p:cNvPicPr>
                        <a:picLocks noChangeAspect="1" noChangeArrowheads="1"/>
                      </p:cNvPicPr>
                      <p:nvPr/>
                    </p:nvPicPr>
                    <p:blipFill>
                      <a:blip r:embed="rId16"/>
                      <a:srcRect/>
                      <a:stretch>
                        <a:fillRect/>
                      </a:stretch>
                    </p:blipFill>
                    <p:spPr bwMode="auto">
                      <a:xfrm>
                        <a:off x="3427412" y="5504081"/>
                        <a:ext cx="52562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5138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532218"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20619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08012" y="2376723"/>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đầu tiên là 150 mg.</a:t>
            </a:r>
          </a:p>
        </p:txBody>
      </p:sp>
      <p:sp>
        <p:nvSpPr>
          <p:cNvPr id="19" name="TextBox 18"/>
          <p:cNvSpPr txBox="1"/>
          <p:nvPr/>
        </p:nvSpPr>
        <p:spPr>
          <a:xfrm>
            <a:off x="608012" y="3165449"/>
            <a:ext cx="111252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Sau ngày đầu, trước mỗi lần uống, hàm lượng thuốc cũ trong cơ thể vẫn còn 5%.</a:t>
            </a:r>
          </a:p>
        </p:txBody>
      </p:sp>
      <p:sp>
        <p:nvSpPr>
          <p:cNvPr id="21" name="TextBox 20"/>
          <p:cNvSpPr txBox="1"/>
          <p:nvPr/>
        </p:nvSpPr>
        <p:spPr>
          <a:xfrm>
            <a:off x="608012" y="3615621"/>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lượng thuốc trong cơ thể bệnh nhân sau khi uống viên thuốc của ngày thứ hai </a:t>
            </a:r>
            <a:r>
              <a:rPr lang="vi-VN" sz="2200" b="1" smtClean="0">
                <a:latin typeface="Arial" pitchFamily="34" charset="0"/>
                <a:cs typeface="Arial" pitchFamily="34" charset="0"/>
              </a:rPr>
              <a:t>là</a:t>
            </a:r>
            <a:r>
              <a:rPr lang="en-US" sz="2200" b="1">
                <a:latin typeface="Arial" pitchFamily="34" charset="0"/>
                <a:cs typeface="Arial" pitchFamily="34" charset="0"/>
              </a:rPr>
              <a:t> :  150 + 150 . 5% = 150(1 + 0,05).</a:t>
            </a:r>
            <a:endParaRPr lang="vi-VN" sz="2200" b="1">
              <a:latin typeface="Arial" pitchFamily="34" charset="0"/>
              <a:cs typeface="Arial" pitchFamily="34" charset="0"/>
            </a:endParaRPr>
          </a:p>
        </p:txBody>
      </p:sp>
      <p:sp>
        <p:nvSpPr>
          <p:cNvPr id="22" name="TextBox 21"/>
          <p:cNvSpPr txBox="1"/>
          <p:nvPr/>
        </p:nvSpPr>
        <p:spPr>
          <a:xfrm>
            <a:off x="608012" y="4404347"/>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thứ ba </a:t>
            </a:r>
            <a:r>
              <a:rPr lang="vi-VN" sz="2200" b="1" smtClean="0">
                <a:latin typeface="Arial" pitchFamily="34" charset="0"/>
                <a:cs typeface="Arial" pitchFamily="34" charset="0"/>
              </a:rPr>
              <a:t>là</a:t>
            </a:r>
            <a:r>
              <a:rPr lang="en-US" sz="2200" b="1">
                <a:latin typeface="Arial" pitchFamily="34" charset="0"/>
                <a:cs typeface="Arial" pitchFamily="34" charset="0"/>
              </a:rPr>
              <a:t/>
            </a:r>
            <a:br>
              <a:rPr lang="en-US" sz="2200" b="1">
                <a:latin typeface="Arial" pitchFamily="34" charset="0"/>
                <a:cs typeface="Arial" pitchFamily="34" charset="0"/>
              </a:rPr>
            </a:br>
            <a:r>
              <a:rPr lang="en-US" sz="2200" b="1" smtClean="0">
                <a:latin typeface="Arial" pitchFamily="34" charset="0"/>
                <a:cs typeface="Arial" pitchFamily="34" charset="0"/>
              </a:rPr>
              <a:t>	150 </a:t>
            </a:r>
            <a:r>
              <a:rPr lang="en-US" sz="2200" b="1">
                <a:latin typeface="Arial" pitchFamily="34" charset="0"/>
                <a:cs typeface="Arial" pitchFamily="34" charset="0"/>
              </a:rPr>
              <a:t>+ 150(1 + 0,05) . 5% = 150 + 150(0,05 + 0,05</a:t>
            </a:r>
            <a:r>
              <a:rPr lang="en-US" sz="2200" b="1" baseline="30000">
                <a:latin typeface="Arial" pitchFamily="34" charset="0"/>
                <a:cs typeface="Arial" pitchFamily="34" charset="0"/>
              </a:rPr>
              <a:t>2</a:t>
            </a:r>
            <a:r>
              <a:rPr lang="en-US" sz="2200" b="1">
                <a:latin typeface="Arial" pitchFamily="34" charset="0"/>
                <a:cs typeface="Arial" pitchFamily="34" charset="0"/>
              </a:rPr>
              <a:t>) = 150(1 + 0,05 + 0,05</a:t>
            </a:r>
            <a:r>
              <a:rPr lang="en-US" sz="2200" b="1" baseline="30000">
                <a:latin typeface="Arial" pitchFamily="34" charset="0"/>
                <a:cs typeface="Arial" pitchFamily="34" charset="0"/>
              </a:rPr>
              <a:t>2</a:t>
            </a:r>
            <a:r>
              <a:rPr lang="en-US" sz="2200" b="1">
                <a:latin typeface="Arial" pitchFamily="34" charset="0"/>
                <a:cs typeface="Arial" pitchFamily="34" charset="0"/>
              </a:rPr>
              <a:t>)</a:t>
            </a:r>
            <a:endParaRPr lang="vi-VN" sz="2200" b="1">
              <a:latin typeface="Arial" pitchFamily="34" charset="0"/>
              <a:cs typeface="Arial" pitchFamily="34" charset="0"/>
            </a:endParaRPr>
          </a:p>
        </p:txBody>
      </p:sp>
      <p:sp>
        <p:nvSpPr>
          <p:cNvPr id="23" name="TextBox 22"/>
          <p:cNvSpPr txBox="1"/>
          <p:nvPr/>
        </p:nvSpPr>
        <p:spPr>
          <a:xfrm>
            <a:off x="608012" y="5193073"/>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thứ tư là</a:t>
            </a:r>
            <a:r>
              <a:rPr lang="en-US" sz="2200" b="1">
                <a:latin typeface="Arial" pitchFamily="34" charset="0"/>
                <a:cs typeface="Arial" pitchFamily="34" charset="0"/>
              </a:rPr>
              <a:t>	150 + 150(1 + 0,05 + 0,05</a:t>
            </a:r>
            <a:r>
              <a:rPr lang="en-US" sz="2200" b="1" baseline="30000">
                <a:latin typeface="Arial" pitchFamily="34" charset="0"/>
                <a:cs typeface="Arial" pitchFamily="34" charset="0"/>
              </a:rPr>
              <a:t>2</a:t>
            </a:r>
            <a:r>
              <a:rPr lang="en-US" sz="2200" b="1">
                <a:latin typeface="Arial" pitchFamily="34" charset="0"/>
                <a:cs typeface="Arial" pitchFamily="34" charset="0"/>
              </a:rPr>
              <a:t>) . 5% = 150(1 + 0,05 + 0,05</a:t>
            </a:r>
            <a:r>
              <a:rPr lang="en-US" sz="2200" b="1" baseline="30000">
                <a:latin typeface="Arial" pitchFamily="34" charset="0"/>
                <a:cs typeface="Arial" pitchFamily="34" charset="0"/>
              </a:rPr>
              <a:t>2</a:t>
            </a:r>
            <a:r>
              <a:rPr lang="en-US" sz="2200" b="1">
                <a:latin typeface="Arial" pitchFamily="34" charset="0"/>
                <a:cs typeface="Arial" pitchFamily="34" charset="0"/>
              </a:rPr>
              <a:t> + 0,05</a:t>
            </a:r>
            <a:r>
              <a:rPr lang="en-US" sz="2200" b="1" baseline="30000">
                <a:latin typeface="Arial" pitchFamily="34" charset="0"/>
                <a:cs typeface="Arial" pitchFamily="34" charset="0"/>
              </a:rPr>
              <a:t>3</a:t>
            </a:r>
            <a:r>
              <a:rPr lang="en-US" sz="2200" b="1">
                <a:latin typeface="Arial" pitchFamily="34" charset="0"/>
                <a:cs typeface="Arial" pitchFamily="34" charset="0"/>
              </a:rPr>
              <a:t>)</a:t>
            </a:r>
            <a:endParaRPr lang="vi-VN" sz="2200" b="1">
              <a:latin typeface="Arial" pitchFamily="34" charset="0"/>
              <a:cs typeface="Arial" pitchFamily="34" charset="0"/>
            </a:endParaRPr>
          </a:p>
        </p:txBody>
      </p:sp>
      <p:sp>
        <p:nvSpPr>
          <p:cNvPr id="25" name="TextBox 24"/>
          <p:cNvSpPr txBox="1"/>
          <p:nvPr/>
        </p:nvSpPr>
        <p:spPr>
          <a:xfrm>
            <a:off x="455612" y="5981797"/>
            <a:ext cx="11811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thứ năm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br>
              <a:rPr lang="en-US" sz="2200" b="1" smtClean="0">
                <a:latin typeface="Arial" pitchFamily="34" charset="0"/>
                <a:cs typeface="Arial" pitchFamily="34" charset="0"/>
              </a:rPr>
            </a:br>
            <a:r>
              <a:rPr lang="en-US" sz="2000" b="1" smtClean="0">
                <a:latin typeface="Arial" pitchFamily="34" charset="0"/>
                <a:cs typeface="Arial" pitchFamily="34" charset="0"/>
              </a:rPr>
              <a:t>150 </a:t>
            </a:r>
            <a:r>
              <a:rPr lang="en-US" sz="2000" b="1">
                <a:latin typeface="Arial" pitchFamily="34" charset="0"/>
                <a:cs typeface="Arial" pitchFamily="34" charset="0"/>
              </a:rPr>
              <a:t>+ 150(1 + 0,05 + 0,05</a:t>
            </a:r>
            <a:r>
              <a:rPr lang="en-US" sz="2000" b="1" baseline="30000">
                <a:latin typeface="Arial" pitchFamily="34" charset="0"/>
                <a:cs typeface="Arial" pitchFamily="34" charset="0"/>
              </a:rPr>
              <a:t>2</a:t>
            </a:r>
            <a:r>
              <a:rPr lang="en-US" sz="2000" b="1">
                <a:latin typeface="Arial" pitchFamily="34" charset="0"/>
                <a:cs typeface="Arial" pitchFamily="34" charset="0"/>
              </a:rPr>
              <a:t> + 0,05</a:t>
            </a:r>
            <a:r>
              <a:rPr lang="en-US" sz="2000" b="1" baseline="30000">
                <a:latin typeface="Arial" pitchFamily="34" charset="0"/>
                <a:cs typeface="Arial" pitchFamily="34" charset="0"/>
              </a:rPr>
              <a:t>3</a:t>
            </a:r>
            <a:r>
              <a:rPr lang="en-US" sz="2000" b="1">
                <a:latin typeface="Arial" pitchFamily="34" charset="0"/>
                <a:cs typeface="Arial" pitchFamily="34" charset="0"/>
              </a:rPr>
              <a:t>) . 5% = 150(1 + 0,05 + 0,05</a:t>
            </a:r>
            <a:r>
              <a:rPr lang="en-US" sz="2000" b="1" baseline="30000">
                <a:latin typeface="Arial" pitchFamily="34" charset="0"/>
                <a:cs typeface="Arial" pitchFamily="34" charset="0"/>
              </a:rPr>
              <a:t>2</a:t>
            </a:r>
            <a:r>
              <a:rPr lang="en-US" sz="2000" b="1">
                <a:latin typeface="Arial" pitchFamily="34" charset="0"/>
                <a:cs typeface="Arial" pitchFamily="34" charset="0"/>
              </a:rPr>
              <a:t> + 0,05</a:t>
            </a:r>
            <a:r>
              <a:rPr lang="en-US" sz="2000" b="1" baseline="30000">
                <a:latin typeface="Arial" pitchFamily="34" charset="0"/>
                <a:cs typeface="Arial" pitchFamily="34" charset="0"/>
              </a:rPr>
              <a:t>3</a:t>
            </a:r>
            <a:r>
              <a:rPr lang="en-US" sz="2000" b="1">
                <a:latin typeface="Arial" pitchFamily="34" charset="0"/>
                <a:cs typeface="Arial" pitchFamily="34" charset="0"/>
              </a:rPr>
              <a:t> + 0,05</a:t>
            </a:r>
            <a:r>
              <a:rPr lang="en-US" sz="2000" b="1" baseline="30000">
                <a:latin typeface="Arial" pitchFamily="34" charset="0"/>
                <a:cs typeface="Arial" pitchFamily="34" charset="0"/>
              </a:rPr>
              <a:t>4</a:t>
            </a:r>
            <a:r>
              <a:rPr lang="en-US" sz="2000" b="1">
                <a:latin typeface="Arial" pitchFamily="34" charset="0"/>
                <a:cs typeface="Arial" pitchFamily="34" charset="0"/>
              </a:rPr>
              <a:t>) = 157,8946875 </a:t>
            </a:r>
            <a:r>
              <a:rPr lang="en-US" sz="2200" b="1">
                <a:latin typeface="Arial" pitchFamily="34" charset="0"/>
                <a:cs typeface="Arial" pitchFamily="34" charset="0"/>
              </a:rPr>
              <a:t>(mg).</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268607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P spid="22" grpId="0"/>
      <p:bldP spid="23"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37369</TotalTime>
  <Words>919</Words>
  <Application>Microsoft Office PowerPoint</Application>
  <PresentationFormat>Custom</PresentationFormat>
  <Paragraphs>73</Paragraphs>
  <Slides>13</Slides>
  <Notes>13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2299</cp:revision>
  <dcterms:created xsi:type="dcterms:W3CDTF">2021-08-04T05:24:17Z</dcterms:created>
  <dcterms:modified xsi:type="dcterms:W3CDTF">2024-03-13T03:29:34Z</dcterms:modified>
</cp:coreProperties>
</file>