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909" r:id="rId2"/>
    <p:sldId id="808" r:id="rId3"/>
    <p:sldId id="809" r:id="rId4"/>
    <p:sldId id="950" r:id="rId5"/>
    <p:sldId id="937" r:id="rId6"/>
    <p:sldId id="852" r:id="rId7"/>
    <p:sldId id="938" r:id="rId8"/>
    <p:sldId id="815" r:id="rId9"/>
    <p:sldId id="951" r:id="rId10"/>
    <p:sldId id="952" r:id="rId11"/>
    <p:sldId id="897" r:id="rId12"/>
    <p:sldId id="898" r:id="rId13"/>
    <p:sldId id="939" r:id="rId14"/>
    <p:sldId id="953" r:id="rId15"/>
    <p:sldId id="940" r:id="rId16"/>
    <p:sldId id="954" r:id="rId17"/>
    <p:sldId id="941" r:id="rId18"/>
    <p:sldId id="904" r:id="rId19"/>
    <p:sldId id="955" r:id="rId20"/>
    <p:sldId id="942" r:id="rId21"/>
    <p:sldId id="932" r:id="rId22"/>
    <p:sldId id="944" r:id="rId23"/>
    <p:sldId id="945" r:id="rId24"/>
    <p:sldId id="956" r:id="rId25"/>
    <p:sldId id="957" r:id="rId26"/>
    <p:sldId id="946" r:id="rId27"/>
    <p:sldId id="947" r:id="rId28"/>
    <p:sldId id="948" r:id="rId29"/>
    <p:sldId id="943" r:id="rId30"/>
    <p:sldId id="949" r:id="rId31"/>
    <p:sldId id="723" r:id="rId3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09"/>
            <p14:sldId id="808"/>
            <p14:sldId id="809"/>
            <p14:sldId id="950"/>
            <p14:sldId id="937"/>
            <p14:sldId id="852"/>
            <p14:sldId id="938"/>
            <p14:sldId id="815"/>
            <p14:sldId id="951"/>
            <p14:sldId id="952"/>
            <p14:sldId id="897"/>
            <p14:sldId id="898"/>
            <p14:sldId id="939"/>
            <p14:sldId id="953"/>
            <p14:sldId id="940"/>
            <p14:sldId id="954"/>
            <p14:sldId id="941"/>
            <p14:sldId id="904"/>
            <p14:sldId id="955"/>
            <p14:sldId id="942"/>
            <p14:sldId id="932"/>
            <p14:sldId id="944"/>
            <p14:sldId id="945"/>
            <p14:sldId id="956"/>
            <p14:sldId id="957"/>
            <p14:sldId id="946"/>
            <p14:sldId id="947"/>
            <p14:sldId id="948"/>
            <p14:sldId id="943"/>
            <p14:sldId id="949"/>
            <p14:sldId id="7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D13"/>
    <a:srgbClr val="1D5E75"/>
    <a:srgbClr val="255997"/>
    <a:srgbClr val="FDEDD3"/>
    <a:srgbClr val="FEF5E6"/>
    <a:srgbClr val="FDEED3"/>
    <a:srgbClr val="FBE99F"/>
    <a:srgbClr val="E3E6E2"/>
    <a:srgbClr val="FEF6F0"/>
    <a:srgbClr val="D3D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65" autoAdjust="0"/>
    <p:restoredTop sz="94057" autoAdjust="0"/>
  </p:normalViewPr>
  <p:slideViewPr>
    <p:cSldViewPr>
      <p:cViewPr>
        <p:scale>
          <a:sx n="100" d="100"/>
          <a:sy n="100" d="100"/>
        </p:scale>
        <p:origin x="-600" y="-168"/>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18.wmf"/><Relationship Id="rId3" Type="http://schemas.openxmlformats.org/officeDocument/2006/relationships/image" Target="../media/image8.wmf"/><Relationship Id="rId7" Type="http://schemas.openxmlformats.org/officeDocument/2006/relationships/image" Target="../media/image12.wmf"/><Relationship Id="rId12" Type="http://schemas.openxmlformats.org/officeDocument/2006/relationships/image" Target="../media/image17.wmf"/><Relationship Id="rId2" Type="http://schemas.openxmlformats.org/officeDocument/2006/relationships/image" Target="../media/image7.wmf"/><Relationship Id="rId1" Type="http://schemas.openxmlformats.org/officeDocument/2006/relationships/image" Target="../media/image6.wmf"/><Relationship Id="rId6" Type="http://schemas.openxmlformats.org/officeDocument/2006/relationships/image" Target="../media/image11.wmf"/><Relationship Id="rId11" Type="http://schemas.openxmlformats.org/officeDocument/2006/relationships/image" Target="../media/image16.wmf"/><Relationship Id="rId5" Type="http://schemas.openxmlformats.org/officeDocument/2006/relationships/image" Target="../media/image10.wmf"/><Relationship Id="rId10" Type="http://schemas.openxmlformats.org/officeDocument/2006/relationships/image" Target="../media/image15.wmf"/><Relationship Id="rId4" Type="http://schemas.openxmlformats.org/officeDocument/2006/relationships/image" Target="../media/image9.wmf"/><Relationship Id="rId9"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 Id="rId6" Type="http://schemas.openxmlformats.org/officeDocument/2006/relationships/image" Target="../media/image84.wmf"/><Relationship Id="rId5" Type="http://schemas.openxmlformats.org/officeDocument/2006/relationships/image" Target="../media/image83.wmf"/><Relationship Id="rId4" Type="http://schemas.openxmlformats.org/officeDocument/2006/relationships/image" Target="../media/image82.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image" Target="../media/image92.wmf"/><Relationship Id="rId7" Type="http://schemas.openxmlformats.org/officeDocument/2006/relationships/image" Target="../media/image96.wmf"/><Relationship Id="rId2" Type="http://schemas.openxmlformats.org/officeDocument/2006/relationships/image" Target="../media/image91.wmf"/><Relationship Id="rId1" Type="http://schemas.openxmlformats.org/officeDocument/2006/relationships/image" Target="../media/image90.wmf"/><Relationship Id="rId6" Type="http://schemas.openxmlformats.org/officeDocument/2006/relationships/image" Target="../media/image95.wmf"/><Relationship Id="rId5" Type="http://schemas.openxmlformats.org/officeDocument/2006/relationships/image" Target="../media/image94.wmf"/><Relationship Id="rId4" Type="http://schemas.openxmlformats.org/officeDocument/2006/relationships/image" Target="../media/image93.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image" Target="../media/image101.wmf"/><Relationship Id="rId7" Type="http://schemas.openxmlformats.org/officeDocument/2006/relationships/image" Target="../media/image72.wmf"/><Relationship Id="rId2" Type="http://schemas.openxmlformats.org/officeDocument/2006/relationships/image" Target="../media/image100.wmf"/><Relationship Id="rId1" Type="http://schemas.openxmlformats.org/officeDocument/2006/relationships/image" Target="../media/image99.wmf"/><Relationship Id="rId6" Type="http://schemas.openxmlformats.org/officeDocument/2006/relationships/image" Target="../media/image104.wmf"/><Relationship Id="rId5" Type="http://schemas.openxmlformats.org/officeDocument/2006/relationships/image" Target="../media/image103.wmf"/><Relationship Id="rId4" Type="http://schemas.openxmlformats.org/officeDocument/2006/relationships/image" Target="../media/image10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 Id="rId4" Type="http://schemas.openxmlformats.org/officeDocument/2006/relationships/image" Target="../media/image10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 Id="rId5" Type="http://schemas.openxmlformats.org/officeDocument/2006/relationships/image" Target="../media/image115.wmf"/><Relationship Id="rId4" Type="http://schemas.openxmlformats.org/officeDocument/2006/relationships/image" Target="../media/image11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21.wmf"/><Relationship Id="rId7" Type="http://schemas.openxmlformats.org/officeDocument/2006/relationships/image" Target="../media/image125.wmf"/><Relationship Id="rId2" Type="http://schemas.openxmlformats.org/officeDocument/2006/relationships/image" Target="../media/image117.wmf"/><Relationship Id="rId1" Type="http://schemas.openxmlformats.org/officeDocument/2006/relationships/image" Target="../media/image116.wmf"/><Relationship Id="rId6" Type="http://schemas.openxmlformats.org/officeDocument/2006/relationships/image" Target="../media/image124.wmf"/><Relationship Id="rId5" Type="http://schemas.openxmlformats.org/officeDocument/2006/relationships/image" Target="../media/image123.wmf"/><Relationship Id="rId4" Type="http://schemas.openxmlformats.org/officeDocument/2006/relationships/image" Target="../media/image12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image" Target="../media/image34.wmf"/><Relationship Id="rId18" Type="http://schemas.openxmlformats.org/officeDocument/2006/relationships/image" Target="../media/image39.wmf"/><Relationship Id="rId3" Type="http://schemas.openxmlformats.org/officeDocument/2006/relationships/image" Target="../media/image24.wmf"/><Relationship Id="rId7" Type="http://schemas.openxmlformats.org/officeDocument/2006/relationships/image" Target="../media/image28.wmf"/><Relationship Id="rId12" Type="http://schemas.openxmlformats.org/officeDocument/2006/relationships/image" Target="../media/image33.wmf"/><Relationship Id="rId17" Type="http://schemas.openxmlformats.org/officeDocument/2006/relationships/image" Target="../media/image38.wmf"/><Relationship Id="rId2" Type="http://schemas.openxmlformats.org/officeDocument/2006/relationships/image" Target="../media/image23.wmf"/><Relationship Id="rId16" Type="http://schemas.openxmlformats.org/officeDocument/2006/relationships/image" Target="../media/image37.wmf"/><Relationship Id="rId1" Type="http://schemas.openxmlformats.org/officeDocument/2006/relationships/image" Target="../media/image22.wmf"/><Relationship Id="rId6" Type="http://schemas.openxmlformats.org/officeDocument/2006/relationships/image" Target="../media/image27.wmf"/><Relationship Id="rId11" Type="http://schemas.openxmlformats.org/officeDocument/2006/relationships/image" Target="../media/image32.wmf"/><Relationship Id="rId5" Type="http://schemas.openxmlformats.org/officeDocument/2006/relationships/image" Target="../media/image26.wmf"/><Relationship Id="rId15" Type="http://schemas.openxmlformats.org/officeDocument/2006/relationships/image" Target="../media/image36.wmf"/><Relationship Id="rId10" Type="http://schemas.openxmlformats.org/officeDocument/2006/relationships/image" Target="../media/image31.wmf"/><Relationship Id="rId19" Type="http://schemas.openxmlformats.org/officeDocument/2006/relationships/image" Target="../media/image40.wmf"/><Relationship Id="rId4" Type="http://schemas.openxmlformats.org/officeDocument/2006/relationships/image" Target="../media/image25.wmf"/><Relationship Id="rId9" Type="http://schemas.openxmlformats.org/officeDocument/2006/relationships/image" Target="../media/image30.wmf"/><Relationship Id="rId14" Type="http://schemas.openxmlformats.org/officeDocument/2006/relationships/image" Target="../media/image35.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image" Target="../media/image131.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4" Type="http://schemas.openxmlformats.org/officeDocument/2006/relationships/image" Target="../media/image138.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47.wmf"/><Relationship Id="rId3" Type="http://schemas.openxmlformats.org/officeDocument/2006/relationships/image" Target="../media/image142.wmf"/><Relationship Id="rId7" Type="http://schemas.openxmlformats.org/officeDocument/2006/relationships/image" Target="../media/image146.wmf"/><Relationship Id="rId2" Type="http://schemas.openxmlformats.org/officeDocument/2006/relationships/image" Target="../media/image141.wmf"/><Relationship Id="rId1" Type="http://schemas.openxmlformats.org/officeDocument/2006/relationships/image" Target="../media/image140.wmf"/><Relationship Id="rId6" Type="http://schemas.openxmlformats.org/officeDocument/2006/relationships/image" Target="../media/image145.wmf"/><Relationship Id="rId5" Type="http://schemas.openxmlformats.org/officeDocument/2006/relationships/image" Target="../media/image144.wmf"/><Relationship Id="rId4" Type="http://schemas.openxmlformats.org/officeDocument/2006/relationships/image" Target="../media/image143.wmf"/><Relationship Id="rId9" Type="http://schemas.openxmlformats.org/officeDocument/2006/relationships/image" Target="../media/image148.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wmf"/><Relationship Id="rId1" Type="http://schemas.openxmlformats.org/officeDocument/2006/relationships/image" Target="../media/image149.wmf"/><Relationship Id="rId4" Type="http://schemas.openxmlformats.org/officeDocument/2006/relationships/image" Target="../media/image152.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image" Target="../media/image154.wmf"/><Relationship Id="rId1" Type="http://schemas.openxmlformats.org/officeDocument/2006/relationships/image" Target="../media/image153.wmf"/><Relationship Id="rId5" Type="http://schemas.openxmlformats.org/officeDocument/2006/relationships/image" Target="../media/image158.wmf"/><Relationship Id="rId4" Type="http://schemas.openxmlformats.org/officeDocument/2006/relationships/image" Target="../media/image15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 Id="rId4"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13/03/2024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31</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13/03/2024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13/03/2024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13/03/2024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13/03/2024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notesSlide" Target="../notesSlides/notesSlide10.xml"/><Relationship Id="rId7"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71.wmf"/><Relationship Id="rId5" Type="http://schemas.openxmlformats.org/officeDocument/2006/relationships/oleObject" Target="../embeddings/oleObject55.bin"/><Relationship Id="rId10" Type="http://schemas.openxmlformats.org/officeDocument/2006/relationships/image" Target="../media/image73.wmf"/><Relationship Id="rId4" Type="http://schemas.openxmlformats.org/officeDocument/2006/relationships/image" Target="../media/image49.png"/><Relationship Id="rId9" Type="http://schemas.openxmlformats.org/officeDocument/2006/relationships/oleObject" Target="../embeddings/oleObject57.bin"/></Relationships>
</file>

<file path=ppt/slides/_rels/slide11.xml.rels><?xml version="1.0" encoding="UTF-8" standalone="yes"?>
<Relationships xmlns="http://schemas.openxmlformats.org/package/2006/relationships"><Relationship Id="rId8" Type="http://schemas.openxmlformats.org/officeDocument/2006/relationships/image" Target="../media/image74.wmf"/><Relationship Id="rId13" Type="http://schemas.openxmlformats.org/officeDocument/2006/relationships/oleObject" Target="../embeddings/oleObject61.bin"/><Relationship Id="rId18" Type="http://schemas.openxmlformats.org/officeDocument/2006/relationships/image" Target="../media/image77.wmf"/><Relationship Id="rId3" Type="http://schemas.openxmlformats.org/officeDocument/2006/relationships/notesSlide" Target="../notesSlides/notesSlide11.xml"/><Relationship Id="rId7" Type="http://schemas.openxmlformats.org/officeDocument/2006/relationships/oleObject" Target="../embeddings/oleObject58.bin"/><Relationship Id="rId12" Type="http://schemas.openxmlformats.org/officeDocument/2006/relationships/oleObject" Target="../embeddings/oleObject60.bin"/><Relationship Id="rId17" Type="http://schemas.openxmlformats.org/officeDocument/2006/relationships/oleObject" Target="../embeddings/oleObject63.bin"/><Relationship Id="rId2" Type="http://schemas.openxmlformats.org/officeDocument/2006/relationships/slideLayout" Target="../slideLayouts/slideLayout2.xml"/><Relationship Id="rId16" Type="http://schemas.openxmlformats.org/officeDocument/2006/relationships/image" Target="../media/image80.png"/><Relationship Id="rId20" Type="http://schemas.openxmlformats.org/officeDocument/2006/relationships/image" Target="../media/image77.wmf"/><Relationship Id="rId1" Type="http://schemas.openxmlformats.org/officeDocument/2006/relationships/vmlDrawing" Target="../drawings/vmlDrawing9.vml"/><Relationship Id="rId6" Type="http://schemas.openxmlformats.org/officeDocument/2006/relationships/image" Target="../media/image79.png"/><Relationship Id="rId11" Type="http://schemas.openxmlformats.org/officeDocument/2006/relationships/oleObject" Target="../embeddings/oleObject59.bin"/><Relationship Id="rId5" Type="http://schemas.openxmlformats.org/officeDocument/2006/relationships/image" Target="../media/image51.png"/><Relationship Id="rId15" Type="http://schemas.openxmlformats.org/officeDocument/2006/relationships/image" Target="../media/image76.wmf"/><Relationship Id="rId10" Type="http://schemas.openxmlformats.org/officeDocument/2006/relationships/image" Target="../media/image74.wmf"/><Relationship Id="rId19" Type="http://schemas.openxmlformats.org/officeDocument/2006/relationships/oleObject" Target="../embeddings/oleObject630.bin"/><Relationship Id="rId4" Type="http://schemas.openxmlformats.org/officeDocument/2006/relationships/image" Target="../media/image43.png"/><Relationship Id="rId9" Type="http://schemas.openxmlformats.org/officeDocument/2006/relationships/oleObject" Target="../embeddings/oleObject580.bin"/><Relationship Id="rId14" Type="http://schemas.openxmlformats.org/officeDocument/2006/relationships/oleObject" Target="../embeddings/oleObject62.bin"/></Relationships>
</file>

<file path=ppt/slides/_rels/slide12.xml.rels><?xml version="1.0" encoding="UTF-8" standalone="yes"?>
<Relationships xmlns="http://schemas.openxmlformats.org/package/2006/relationships"><Relationship Id="rId8" Type="http://schemas.openxmlformats.org/officeDocument/2006/relationships/image" Target="../media/image79.wmf"/><Relationship Id="rId13" Type="http://schemas.openxmlformats.org/officeDocument/2006/relationships/oleObject" Target="../embeddings/oleObject67.bin"/><Relationship Id="rId18" Type="http://schemas.openxmlformats.org/officeDocument/2006/relationships/image" Target="../media/image84.wmf"/><Relationship Id="rId3" Type="http://schemas.openxmlformats.org/officeDocument/2006/relationships/notesSlide" Target="../notesSlides/notesSlide12.xml"/><Relationship Id="rId7" Type="http://schemas.openxmlformats.org/officeDocument/2006/relationships/oleObject" Target="../embeddings/oleObject64.bin"/><Relationship Id="rId12" Type="http://schemas.openxmlformats.org/officeDocument/2006/relationships/image" Target="../media/image81.wmf"/><Relationship Id="rId17" Type="http://schemas.openxmlformats.org/officeDocument/2006/relationships/oleObject" Target="../embeddings/oleObject69.bin"/><Relationship Id="rId2" Type="http://schemas.openxmlformats.org/officeDocument/2006/relationships/slideLayout" Target="../slideLayouts/slideLayout2.xml"/><Relationship Id="rId16" Type="http://schemas.openxmlformats.org/officeDocument/2006/relationships/image" Target="../media/image83.wmf"/><Relationship Id="rId1" Type="http://schemas.openxmlformats.org/officeDocument/2006/relationships/vmlDrawing" Target="../drawings/vmlDrawing10.vml"/><Relationship Id="rId6" Type="http://schemas.openxmlformats.org/officeDocument/2006/relationships/image" Target="../media/image62.png"/><Relationship Id="rId11" Type="http://schemas.openxmlformats.org/officeDocument/2006/relationships/oleObject" Target="../embeddings/oleObject66.bin"/><Relationship Id="rId5" Type="http://schemas.openxmlformats.org/officeDocument/2006/relationships/image" Target="../media/image61.png"/><Relationship Id="rId15" Type="http://schemas.openxmlformats.org/officeDocument/2006/relationships/oleObject" Target="../embeddings/oleObject68.bin"/><Relationship Id="rId10" Type="http://schemas.openxmlformats.org/officeDocument/2006/relationships/image" Target="../media/image80.wmf"/><Relationship Id="rId4" Type="http://schemas.openxmlformats.org/officeDocument/2006/relationships/image" Target="../media/image69.png"/><Relationship Id="rId9" Type="http://schemas.openxmlformats.org/officeDocument/2006/relationships/oleObject" Target="../embeddings/oleObject65.bin"/><Relationship Id="rId14" Type="http://schemas.openxmlformats.org/officeDocument/2006/relationships/image" Target="../media/image82.wmf"/></Relationships>
</file>

<file path=ppt/slides/_rels/slide1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86.wmf"/><Relationship Id="rId3" Type="http://schemas.openxmlformats.org/officeDocument/2006/relationships/notesSlide" Target="../notesSlides/notesSlide13.xml"/><Relationship Id="rId7" Type="http://schemas.openxmlformats.org/officeDocument/2006/relationships/image" Target="../media/image89.png"/><Relationship Id="rId12"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88.png"/><Relationship Id="rId11" Type="http://schemas.openxmlformats.org/officeDocument/2006/relationships/image" Target="../media/image85.wmf"/><Relationship Id="rId5" Type="http://schemas.openxmlformats.org/officeDocument/2006/relationships/image" Target="../media/image87.png"/><Relationship Id="rId10" Type="http://schemas.openxmlformats.org/officeDocument/2006/relationships/oleObject" Target="../embeddings/oleObject70.bin"/><Relationship Id="rId4" Type="http://schemas.openxmlformats.org/officeDocument/2006/relationships/image" Target="../media/image43.png"/><Relationship Id="rId9" Type="http://schemas.openxmlformats.org/officeDocument/2006/relationships/image" Target="../media/image96.png"/></Relationships>
</file>

<file path=ppt/slides/_rels/slide14.x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3.wmf"/><Relationship Id="rId18" Type="http://schemas.openxmlformats.org/officeDocument/2006/relationships/oleObject" Target="../embeddings/oleObject78.bin"/><Relationship Id="rId3" Type="http://schemas.openxmlformats.org/officeDocument/2006/relationships/notesSlide" Target="../notesSlides/notesSlide14.xml"/><Relationship Id="rId21" Type="http://schemas.openxmlformats.org/officeDocument/2006/relationships/image" Target="../media/image97.wmf"/><Relationship Id="rId7" Type="http://schemas.openxmlformats.org/officeDocument/2006/relationships/oleObject" Target="../embeddings/oleObject73.bin"/><Relationship Id="rId12" Type="http://schemas.openxmlformats.org/officeDocument/2006/relationships/oleObject" Target="../embeddings/oleObject75.bin"/><Relationship Id="rId17" Type="http://schemas.openxmlformats.org/officeDocument/2006/relationships/image" Target="../media/image95.wmf"/><Relationship Id="rId2" Type="http://schemas.openxmlformats.org/officeDocument/2006/relationships/slideLayout" Target="../slideLayouts/slideLayout2.xml"/><Relationship Id="rId16" Type="http://schemas.openxmlformats.org/officeDocument/2006/relationships/oleObject" Target="../embeddings/oleObject77.bin"/><Relationship Id="rId20" Type="http://schemas.openxmlformats.org/officeDocument/2006/relationships/oleObject" Target="../embeddings/oleObject79.bin"/><Relationship Id="rId1" Type="http://schemas.openxmlformats.org/officeDocument/2006/relationships/vmlDrawing" Target="../drawings/vmlDrawing12.vml"/><Relationship Id="rId6" Type="http://schemas.openxmlformats.org/officeDocument/2006/relationships/image" Target="../media/image90.wmf"/><Relationship Id="rId11" Type="http://schemas.openxmlformats.org/officeDocument/2006/relationships/image" Target="../media/image92.wmf"/><Relationship Id="rId5" Type="http://schemas.openxmlformats.org/officeDocument/2006/relationships/oleObject" Target="../embeddings/oleObject72.bin"/><Relationship Id="rId15" Type="http://schemas.openxmlformats.org/officeDocument/2006/relationships/image" Target="../media/image94.wmf"/><Relationship Id="rId10" Type="http://schemas.openxmlformats.org/officeDocument/2006/relationships/oleObject" Target="../embeddings/oleObject74.bin"/><Relationship Id="rId19" Type="http://schemas.openxmlformats.org/officeDocument/2006/relationships/image" Target="../media/image96.wmf"/><Relationship Id="rId4" Type="http://schemas.openxmlformats.org/officeDocument/2006/relationships/image" Target="../media/image43.png"/><Relationship Id="rId9" Type="http://schemas.openxmlformats.org/officeDocument/2006/relationships/image" Target="../media/image98.png"/><Relationship Id="rId14" Type="http://schemas.openxmlformats.org/officeDocument/2006/relationships/oleObject" Target="../embeddings/oleObject76.bin"/></Relationships>
</file>

<file path=ppt/slides/_rels/slide15.xml.rels><?xml version="1.0" encoding="UTF-8" standalone="yes"?>
<Relationships xmlns="http://schemas.openxmlformats.org/package/2006/relationships"><Relationship Id="rId8" Type="http://schemas.openxmlformats.org/officeDocument/2006/relationships/image" Target="../media/image100.wmf"/><Relationship Id="rId13" Type="http://schemas.openxmlformats.org/officeDocument/2006/relationships/oleObject" Target="../embeddings/oleObject84.bin"/><Relationship Id="rId18" Type="http://schemas.openxmlformats.org/officeDocument/2006/relationships/oleObject" Target="../embeddings/oleObject86.bin"/><Relationship Id="rId3" Type="http://schemas.openxmlformats.org/officeDocument/2006/relationships/notesSlide" Target="../notesSlides/notesSlide15.xml"/><Relationship Id="rId21" Type="http://schemas.openxmlformats.org/officeDocument/2006/relationships/image" Target="../media/image72.wmf"/><Relationship Id="rId7" Type="http://schemas.openxmlformats.org/officeDocument/2006/relationships/oleObject" Target="../embeddings/oleObject81.bin"/><Relationship Id="rId12" Type="http://schemas.openxmlformats.org/officeDocument/2006/relationships/image" Target="../media/image102.wmf"/><Relationship Id="rId17" Type="http://schemas.openxmlformats.org/officeDocument/2006/relationships/image" Target="../media/image700.png"/><Relationship Id="rId25" Type="http://schemas.openxmlformats.org/officeDocument/2006/relationships/image" Target="../media/image650.wmf"/><Relationship Id="rId2" Type="http://schemas.openxmlformats.org/officeDocument/2006/relationships/slideLayout" Target="../slideLayouts/slideLayout2.xml"/><Relationship Id="rId16" Type="http://schemas.openxmlformats.org/officeDocument/2006/relationships/image" Target="../media/image104.wmf"/><Relationship Id="rId20" Type="http://schemas.openxmlformats.org/officeDocument/2006/relationships/oleObject" Target="../embeddings/oleObject370.bin"/><Relationship Id="rId1" Type="http://schemas.openxmlformats.org/officeDocument/2006/relationships/vmlDrawing" Target="../drawings/vmlDrawing13.vml"/><Relationship Id="rId6" Type="http://schemas.openxmlformats.org/officeDocument/2006/relationships/image" Target="../media/image99.wmf"/><Relationship Id="rId11" Type="http://schemas.openxmlformats.org/officeDocument/2006/relationships/oleObject" Target="../embeddings/oleObject83.bin"/><Relationship Id="rId24" Type="http://schemas.openxmlformats.org/officeDocument/2006/relationships/oleObject" Target="../embeddings/oleObject380.bin"/><Relationship Id="rId5" Type="http://schemas.openxmlformats.org/officeDocument/2006/relationships/oleObject" Target="../embeddings/oleObject80.bin"/><Relationship Id="rId15" Type="http://schemas.openxmlformats.org/officeDocument/2006/relationships/oleObject" Target="../embeddings/oleObject85.bin"/><Relationship Id="rId23" Type="http://schemas.openxmlformats.org/officeDocument/2006/relationships/image" Target="../media/image105.wmf"/><Relationship Id="rId10" Type="http://schemas.openxmlformats.org/officeDocument/2006/relationships/image" Target="../media/image101.wmf"/><Relationship Id="rId19" Type="http://schemas.openxmlformats.org/officeDocument/2006/relationships/image" Target="../media/image72.wmf"/><Relationship Id="rId4" Type="http://schemas.openxmlformats.org/officeDocument/2006/relationships/image" Target="../media/image49.png"/><Relationship Id="rId9" Type="http://schemas.openxmlformats.org/officeDocument/2006/relationships/oleObject" Target="../embeddings/oleObject82.bin"/><Relationship Id="rId14" Type="http://schemas.openxmlformats.org/officeDocument/2006/relationships/image" Target="../media/image103.wmf"/><Relationship Id="rId22" Type="http://schemas.openxmlformats.org/officeDocument/2006/relationships/oleObject" Target="../embeddings/oleObject87.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89.bin"/><Relationship Id="rId13" Type="http://schemas.openxmlformats.org/officeDocument/2006/relationships/image" Target="../media/image109.wmf"/><Relationship Id="rId3" Type="http://schemas.openxmlformats.org/officeDocument/2006/relationships/notesSlide" Target="../notesSlides/notesSlide16.xml"/><Relationship Id="rId7" Type="http://schemas.openxmlformats.org/officeDocument/2006/relationships/image" Target="../media/image106.wmf"/><Relationship Id="rId12" Type="http://schemas.openxmlformats.org/officeDocument/2006/relationships/oleObject" Target="../embeddings/oleObject91.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88.bin"/><Relationship Id="rId11" Type="http://schemas.openxmlformats.org/officeDocument/2006/relationships/image" Target="../media/image108.wmf"/><Relationship Id="rId5" Type="http://schemas.openxmlformats.org/officeDocument/2006/relationships/image" Target="../media/image51.png"/><Relationship Id="rId10" Type="http://schemas.openxmlformats.org/officeDocument/2006/relationships/oleObject" Target="../embeddings/oleObject90.bin"/><Relationship Id="rId4" Type="http://schemas.openxmlformats.org/officeDocument/2006/relationships/image" Target="../media/image43.png"/><Relationship Id="rId9" Type="http://schemas.openxmlformats.org/officeDocument/2006/relationships/image" Target="../media/image107.wmf"/><Relationship Id="rId14" Type="http://schemas.openxmlformats.org/officeDocument/2006/relationships/image" Target="../media/image110.png"/></Relationships>
</file>

<file path=ppt/slides/_rels/slide17.xml.rels><?xml version="1.0" encoding="UTF-8" standalone="yes"?>
<Relationships xmlns="http://schemas.openxmlformats.org/package/2006/relationships"><Relationship Id="rId8" Type="http://schemas.openxmlformats.org/officeDocument/2006/relationships/image" Target="../media/image111.wmf"/><Relationship Id="rId13" Type="http://schemas.openxmlformats.org/officeDocument/2006/relationships/oleObject" Target="../embeddings/oleObject95.bin"/><Relationship Id="rId3" Type="http://schemas.openxmlformats.org/officeDocument/2006/relationships/notesSlide" Target="../notesSlides/notesSlide17.xml"/><Relationship Id="rId7" Type="http://schemas.openxmlformats.org/officeDocument/2006/relationships/oleObject" Target="../embeddings/oleObject92.bin"/><Relationship Id="rId12" Type="http://schemas.openxmlformats.org/officeDocument/2006/relationships/image" Target="../media/image113.wmf"/><Relationship Id="rId2" Type="http://schemas.openxmlformats.org/officeDocument/2006/relationships/slideLayout" Target="../slideLayouts/slideLayout2.xml"/><Relationship Id="rId16" Type="http://schemas.openxmlformats.org/officeDocument/2006/relationships/image" Target="../media/image115.wmf"/><Relationship Id="rId1" Type="http://schemas.openxmlformats.org/officeDocument/2006/relationships/vmlDrawing" Target="../drawings/vmlDrawing15.vml"/><Relationship Id="rId6" Type="http://schemas.openxmlformats.org/officeDocument/2006/relationships/image" Target="../media/image62.png"/><Relationship Id="rId11" Type="http://schemas.openxmlformats.org/officeDocument/2006/relationships/oleObject" Target="../embeddings/oleObject94.bin"/><Relationship Id="rId5" Type="http://schemas.openxmlformats.org/officeDocument/2006/relationships/image" Target="../media/image61.png"/><Relationship Id="rId15" Type="http://schemas.openxmlformats.org/officeDocument/2006/relationships/oleObject" Target="../embeddings/oleObject96.bin"/><Relationship Id="rId10" Type="http://schemas.openxmlformats.org/officeDocument/2006/relationships/image" Target="../media/image112.wmf"/><Relationship Id="rId4" Type="http://schemas.openxmlformats.org/officeDocument/2006/relationships/image" Target="../media/image43.png"/><Relationship Id="rId9" Type="http://schemas.openxmlformats.org/officeDocument/2006/relationships/oleObject" Target="../embeddings/oleObject93.bin"/><Relationship Id="rId14" Type="http://schemas.openxmlformats.org/officeDocument/2006/relationships/image" Target="../media/image114.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98.bin"/><Relationship Id="rId13" Type="http://schemas.openxmlformats.org/officeDocument/2006/relationships/image" Target="../media/image118.wmf"/><Relationship Id="rId3" Type="http://schemas.openxmlformats.org/officeDocument/2006/relationships/notesSlide" Target="../notesSlides/notesSlide18.xml"/><Relationship Id="rId7" Type="http://schemas.openxmlformats.org/officeDocument/2006/relationships/image" Target="../media/image116.wmf"/><Relationship Id="rId12" Type="http://schemas.openxmlformats.org/officeDocument/2006/relationships/oleObject" Target="../embeddings/oleObject99.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97.bin"/><Relationship Id="rId11" Type="http://schemas.openxmlformats.org/officeDocument/2006/relationships/image" Target="../media/image127.png"/><Relationship Id="rId5" Type="http://schemas.openxmlformats.org/officeDocument/2006/relationships/image" Target="../media/image119.png"/><Relationship Id="rId10" Type="http://schemas.openxmlformats.org/officeDocument/2006/relationships/image" Target="../media/image120.emf"/><Relationship Id="rId4" Type="http://schemas.openxmlformats.org/officeDocument/2006/relationships/image" Target="../media/image43.png"/><Relationship Id="rId9" Type="http://schemas.openxmlformats.org/officeDocument/2006/relationships/image" Target="../media/image117.wmf"/><Relationship Id="rId14" Type="http://schemas.openxmlformats.org/officeDocument/2006/relationships/image" Target="../media/image128.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1.bin"/><Relationship Id="rId13" Type="http://schemas.openxmlformats.org/officeDocument/2006/relationships/oleObject" Target="../embeddings/oleObject103.bin"/><Relationship Id="rId18" Type="http://schemas.openxmlformats.org/officeDocument/2006/relationships/image" Target="../media/image124.wmf"/><Relationship Id="rId3" Type="http://schemas.openxmlformats.org/officeDocument/2006/relationships/notesSlide" Target="../notesSlides/notesSlide19.xml"/><Relationship Id="rId7" Type="http://schemas.openxmlformats.org/officeDocument/2006/relationships/image" Target="../media/image116.wmf"/><Relationship Id="rId12" Type="http://schemas.openxmlformats.org/officeDocument/2006/relationships/image" Target="../media/image121.wmf"/><Relationship Id="rId17" Type="http://schemas.openxmlformats.org/officeDocument/2006/relationships/oleObject" Target="../embeddings/oleObject105.bin"/><Relationship Id="rId2" Type="http://schemas.openxmlformats.org/officeDocument/2006/relationships/slideLayout" Target="../slideLayouts/slideLayout2.xml"/><Relationship Id="rId16" Type="http://schemas.openxmlformats.org/officeDocument/2006/relationships/image" Target="../media/image123.wmf"/><Relationship Id="rId20" Type="http://schemas.openxmlformats.org/officeDocument/2006/relationships/image" Target="../media/image125.wmf"/><Relationship Id="rId1" Type="http://schemas.openxmlformats.org/officeDocument/2006/relationships/vmlDrawing" Target="../drawings/vmlDrawing17.vml"/><Relationship Id="rId6" Type="http://schemas.openxmlformats.org/officeDocument/2006/relationships/oleObject" Target="../embeddings/oleObject100.bin"/><Relationship Id="rId11" Type="http://schemas.openxmlformats.org/officeDocument/2006/relationships/oleObject" Target="../embeddings/oleObject102.bin"/><Relationship Id="rId5" Type="http://schemas.openxmlformats.org/officeDocument/2006/relationships/image" Target="../media/image119.png"/><Relationship Id="rId15" Type="http://schemas.openxmlformats.org/officeDocument/2006/relationships/oleObject" Target="../embeddings/oleObject104.bin"/><Relationship Id="rId10" Type="http://schemas.openxmlformats.org/officeDocument/2006/relationships/image" Target="../media/image120.emf"/><Relationship Id="rId19" Type="http://schemas.openxmlformats.org/officeDocument/2006/relationships/oleObject" Target="../embeddings/oleObject106.bin"/><Relationship Id="rId4" Type="http://schemas.openxmlformats.org/officeDocument/2006/relationships/image" Target="../media/image43.png"/><Relationship Id="rId9" Type="http://schemas.openxmlformats.org/officeDocument/2006/relationships/image" Target="../media/image117.wmf"/><Relationship Id="rId14" Type="http://schemas.openxmlformats.org/officeDocument/2006/relationships/image" Target="../media/image122.wmf"/></Relationships>
</file>

<file path=ppt/slides/_rels/slide2.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oleObject" Target="../embeddings/oleObject4.bin"/><Relationship Id="rId18" Type="http://schemas.openxmlformats.org/officeDocument/2006/relationships/image" Target="../media/image11.wmf"/><Relationship Id="rId26" Type="http://schemas.openxmlformats.org/officeDocument/2006/relationships/image" Target="../media/image15.wmf"/><Relationship Id="rId3" Type="http://schemas.openxmlformats.org/officeDocument/2006/relationships/notesSlide" Target="../notesSlides/notesSlide2.xml"/><Relationship Id="rId21" Type="http://schemas.openxmlformats.org/officeDocument/2006/relationships/oleObject" Target="../embeddings/oleObject8.bin"/><Relationship Id="rId7" Type="http://schemas.openxmlformats.org/officeDocument/2006/relationships/oleObject" Target="../embeddings/oleObject1.bin"/><Relationship Id="rId12" Type="http://schemas.openxmlformats.org/officeDocument/2006/relationships/image" Target="../media/image8.wmf"/><Relationship Id="rId17" Type="http://schemas.openxmlformats.org/officeDocument/2006/relationships/oleObject" Target="../embeddings/oleObject6.bin"/><Relationship Id="rId25" Type="http://schemas.openxmlformats.org/officeDocument/2006/relationships/oleObject" Target="../embeddings/oleObject10.bin"/><Relationship Id="rId2" Type="http://schemas.openxmlformats.org/officeDocument/2006/relationships/slideLayout" Target="../slideLayouts/slideLayout2.xml"/><Relationship Id="rId16" Type="http://schemas.openxmlformats.org/officeDocument/2006/relationships/image" Target="../media/image10.wmf"/><Relationship Id="rId20" Type="http://schemas.openxmlformats.org/officeDocument/2006/relationships/image" Target="../media/image12.wmf"/><Relationship Id="rId29" Type="http://schemas.openxmlformats.org/officeDocument/2006/relationships/oleObject" Target="../embeddings/oleObject12.bin"/><Relationship Id="rId1" Type="http://schemas.openxmlformats.org/officeDocument/2006/relationships/vmlDrawing" Target="../drawings/vmlDrawing1.vml"/><Relationship Id="rId6" Type="http://schemas.openxmlformats.org/officeDocument/2006/relationships/image" Target="../media/image21.png"/><Relationship Id="rId11" Type="http://schemas.openxmlformats.org/officeDocument/2006/relationships/oleObject" Target="../embeddings/oleObject3.bin"/><Relationship Id="rId24" Type="http://schemas.openxmlformats.org/officeDocument/2006/relationships/image" Target="../media/image14.wmf"/><Relationship Id="rId32" Type="http://schemas.openxmlformats.org/officeDocument/2006/relationships/image" Target="../media/image18.wmf"/><Relationship Id="rId5" Type="http://schemas.openxmlformats.org/officeDocument/2006/relationships/image" Target="../media/image20.png"/><Relationship Id="rId15" Type="http://schemas.openxmlformats.org/officeDocument/2006/relationships/oleObject" Target="../embeddings/oleObject5.bin"/><Relationship Id="rId23" Type="http://schemas.openxmlformats.org/officeDocument/2006/relationships/oleObject" Target="../embeddings/oleObject9.bin"/><Relationship Id="rId28" Type="http://schemas.openxmlformats.org/officeDocument/2006/relationships/image" Target="../media/image16.wmf"/><Relationship Id="rId10" Type="http://schemas.openxmlformats.org/officeDocument/2006/relationships/image" Target="../media/image7.wmf"/><Relationship Id="rId19" Type="http://schemas.openxmlformats.org/officeDocument/2006/relationships/oleObject" Target="../embeddings/oleObject7.bin"/><Relationship Id="rId31" Type="http://schemas.openxmlformats.org/officeDocument/2006/relationships/oleObject" Target="../embeddings/oleObject13.bin"/><Relationship Id="rId4" Type="http://schemas.openxmlformats.org/officeDocument/2006/relationships/image" Target="../media/image19.png"/><Relationship Id="rId9" Type="http://schemas.openxmlformats.org/officeDocument/2006/relationships/oleObject" Target="../embeddings/oleObject2.bin"/><Relationship Id="rId14" Type="http://schemas.openxmlformats.org/officeDocument/2006/relationships/image" Target="../media/image9.wmf"/><Relationship Id="rId22" Type="http://schemas.openxmlformats.org/officeDocument/2006/relationships/image" Target="../media/image13.wmf"/><Relationship Id="rId27" Type="http://schemas.openxmlformats.org/officeDocument/2006/relationships/oleObject" Target="../embeddings/oleObject11.bin"/><Relationship Id="rId30" Type="http://schemas.openxmlformats.org/officeDocument/2006/relationships/image" Target="../media/image17.wmf"/></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08.bin"/><Relationship Id="rId3" Type="http://schemas.openxmlformats.org/officeDocument/2006/relationships/notesSlide" Target="../notesSlides/notesSlide20.xml"/><Relationship Id="rId7" Type="http://schemas.openxmlformats.org/officeDocument/2006/relationships/image" Target="../media/image780.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26.wmf"/><Relationship Id="rId11" Type="http://schemas.openxmlformats.org/officeDocument/2006/relationships/image" Target="../media/image128.wmf"/><Relationship Id="rId5" Type="http://schemas.openxmlformats.org/officeDocument/2006/relationships/oleObject" Target="../embeddings/oleObject107.bin"/><Relationship Id="rId10" Type="http://schemas.openxmlformats.org/officeDocument/2006/relationships/oleObject" Target="../embeddings/oleObject109.bin"/><Relationship Id="rId4" Type="http://schemas.openxmlformats.org/officeDocument/2006/relationships/image" Target="../media/image131.png"/><Relationship Id="rId9" Type="http://schemas.openxmlformats.org/officeDocument/2006/relationships/image" Target="../media/image127.wmf"/></Relationships>
</file>

<file path=ppt/slides/_rels/slide21.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notesSlide" Target="../notesSlides/notesSlide21.xml"/><Relationship Id="rId7" Type="http://schemas.openxmlformats.org/officeDocument/2006/relationships/oleObject" Target="../embeddings/oleObject110.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1.png"/><Relationship Id="rId5" Type="http://schemas.openxmlformats.org/officeDocument/2006/relationships/image" Target="../media/image810.png"/><Relationship Id="rId10" Type="http://schemas.openxmlformats.org/officeDocument/2006/relationships/image" Target="../media/image130.wmf"/><Relationship Id="rId4" Type="http://schemas.openxmlformats.org/officeDocument/2006/relationships/image" Target="../media/image43.png"/><Relationship Id="rId9" Type="http://schemas.openxmlformats.org/officeDocument/2006/relationships/oleObject" Target="../embeddings/oleObject111.bin"/></Relationships>
</file>

<file path=ppt/slides/_rels/slide22.x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image" Target="../media/image133.wmf"/><Relationship Id="rId3" Type="http://schemas.openxmlformats.org/officeDocument/2006/relationships/notesSlide" Target="../notesSlides/notesSlide22.xml"/><Relationship Id="rId7" Type="http://schemas.openxmlformats.org/officeDocument/2006/relationships/oleObject" Target="../embeddings/oleObject112.bin"/><Relationship Id="rId12" Type="http://schemas.openxmlformats.org/officeDocument/2006/relationships/oleObject" Target="../embeddings/oleObject114.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62.png"/><Relationship Id="rId11" Type="http://schemas.openxmlformats.org/officeDocument/2006/relationships/image" Target="../media/image142.png"/><Relationship Id="rId5" Type="http://schemas.openxmlformats.org/officeDocument/2006/relationships/image" Target="../media/image61.png"/><Relationship Id="rId10" Type="http://schemas.openxmlformats.org/officeDocument/2006/relationships/image" Target="../media/image132.wmf"/><Relationship Id="rId4" Type="http://schemas.openxmlformats.org/officeDocument/2006/relationships/image" Target="../media/image43.png"/><Relationship Id="rId9" Type="http://schemas.openxmlformats.org/officeDocument/2006/relationships/oleObject" Target="../embeddings/oleObject113.bin"/></Relationships>
</file>

<file path=ppt/slides/_rels/slide2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69.png"/><Relationship Id="rId7" Type="http://schemas.openxmlformats.org/officeDocument/2006/relationships/image" Target="../media/image1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137.png"/><Relationship Id="rId9" Type="http://schemas.openxmlformats.org/officeDocument/2006/relationships/image" Target="../media/image146.png"/></Relationships>
</file>

<file path=ppt/slides/_rels/slide2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43.png"/><Relationship Id="rId7"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143.png"/><Relationship Id="rId9" Type="http://schemas.openxmlformats.org/officeDocument/2006/relationships/image" Target="../media/image149.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143.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34.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10.bin"/><Relationship Id="rId13" Type="http://schemas.openxmlformats.org/officeDocument/2006/relationships/image" Target="../media/image136.wmf"/><Relationship Id="rId18" Type="http://schemas.openxmlformats.org/officeDocument/2006/relationships/oleObject" Target="../embeddings/oleObject530.bin"/><Relationship Id="rId26" Type="http://schemas.openxmlformats.org/officeDocument/2006/relationships/oleObject" Target="../embeddings/oleObject119.bin"/><Relationship Id="rId3" Type="http://schemas.openxmlformats.org/officeDocument/2006/relationships/notesSlide" Target="../notesSlides/notesSlide27.xml"/><Relationship Id="rId21" Type="http://schemas.openxmlformats.org/officeDocument/2006/relationships/oleObject" Target="../embeddings/oleObject118.bin"/><Relationship Id="rId7" Type="http://schemas.openxmlformats.org/officeDocument/2006/relationships/image" Target="../media/image135.wmf"/><Relationship Id="rId12" Type="http://schemas.openxmlformats.org/officeDocument/2006/relationships/oleObject" Target="../embeddings/oleObject116.bin"/><Relationship Id="rId25" Type="http://schemas.openxmlformats.org/officeDocument/2006/relationships/image" Target="../media/image84.png"/><Relationship Id="rId2" Type="http://schemas.openxmlformats.org/officeDocument/2006/relationships/slideLayout" Target="../slideLayouts/slideLayout2.xml"/><Relationship Id="rId16" Type="http://schemas.openxmlformats.org/officeDocument/2006/relationships/oleObject" Target="../embeddings/oleObject117.bin"/><Relationship Id="rId20" Type="http://schemas.openxmlformats.org/officeDocument/2006/relationships/image" Target="../media/image940.png"/><Relationship Id="rId29" Type="http://schemas.openxmlformats.org/officeDocument/2006/relationships/image" Target="../media/image800.wmf"/><Relationship Id="rId1" Type="http://schemas.openxmlformats.org/officeDocument/2006/relationships/vmlDrawing" Target="../drawings/vmlDrawing21.vml"/><Relationship Id="rId6" Type="http://schemas.openxmlformats.org/officeDocument/2006/relationships/oleObject" Target="../embeddings/oleObject115.bin"/><Relationship Id="rId11" Type="http://schemas.openxmlformats.org/officeDocument/2006/relationships/image" Target="../media/image930.png"/><Relationship Id="rId24" Type="http://schemas.openxmlformats.org/officeDocument/2006/relationships/image" Target="../media/image790.wmf"/><Relationship Id="rId5" Type="http://schemas.openxmlformats.org/officeDocument/2006/relationships/image" Target="../media/image910.png"/><Relationship Id="rId15" Type="http://schemas.openxmlformats.org/officeDocument/2006/relationships/image" Target="../media/image1360.wmf"/><Relationship Id="rId23" Type="http://schemas.openxmlformats.org/officeDocument/2006/relationships/oleObject" Target="../embeddings/oleObject540.bin"/><Relationship Id="rId28" Type="http://schemas.openxmlformats.org/officeDocument/2006/relationships/oleObject" Target="../embeddings/oleObject550.bin"/><Relationship Id="rId10" Type="http://schemas.openxmlformats.org/officeDocument/2006/relationships/image" Target="../media/image920.png"/><Relationship Id="rId19" Type="http://schemas.openxmlformats.org/officeDocument/2006/relationships/image" Target="../media/image1380.wmf"/><Relationship Id="rId4" Type="http://schemas.openxmlformats.org/officeDocument/2006/relationships/image" Target="../media/image139.png"/><Relationship Id="rId9" Type="http://schemas.openxmlformats.org/officeDocument/2006/relationships/image" Target="../media/image135.wmf"/><Relationship Id="rId14" Type="http://schemas.openxmlformats.org/officeDocument/2006/relationships/oleObject" Target="../embeddings/oleObject520.bin"/><Relationship Id="rId22" Type="http://schemas.openxmlformats.org/officeDocument/2006/relationships/image" Target="../media/image137.wmf"/></Relationships>
</file>

<file path=ppt/slides/_rels/slide28.xml.rels><?xml version="1.0" encoding="UTF-8" standalone="yes"?>
<Relationships xmlns="http://schemas.openxmlformats.org/package/2006/relationships"><Relationship Id="rId8" Type="http://schemas.openxmlformats.org/officeDocument/2006/relationships/image" Target="../media/image141.wmf"/><Relationship Id="rId13" Type="http://schemas.openxmlformats.org/officeDocument/2006/relationships/image" Target="../media/image97.png"/><Relationship Id="rId18" Type="http://schemas.openxmlformats.org/officeDocument/2006/relationships/oleObject" Target="../embeddings/oleObject125.bin"/><Relationship Id="rId26" Type="http://schemas.openxmlformats.org/officeDocument/2006/relationships/oleObject" Target="../embeddings/oleObject128.bin"/><Relationship Id="rId3" Type="http://schemas.openxmlformats.org/officeDocument/2006/relationships/notesSlide" Target="../notesSlides/notesSlide28.xml"/><Relationship Id="rId21" Type="http://schemas.openxmlformats.org/officeDocument/2006/relationships/image" Target="../media/image930.wmf"/><Relationship Id="rId7" Type="http://schemas.openxmlformats.org/officeDocument/2006/relationships/oleObject" Target="../embeddings/oleObject121.bin"/><Relationship Id="rId12" Type="http://schemas.openxmlformats.org/officeDocument/2006/relationships/image" Target="../media/image143.wmf"/><Relationship Id="rId17" Type="http://schemas.openxmlformats.org/officeDocument/2006/relationships/image" Target="../media/image144.wmf"/><Relationship Id="rId25" Type="http://schemas.openxmlformats.org/officeDocument/2006/relationships/image" Target="../media/image147.wmf"/><Relationship Id="rId2" Type="http://schemas.openxmlformats.org/officeDocument/2006/relationships/slideLayout" Target="../slideLayouts/slideLayout2.xml"/><Relationship Id="rId16" Type="http://schemas.openxmlformats.org/officeDocument/2006/relationships/oleObject" Target="../embeddings/oleObject600.bin"/><Relationship Id="rId20" Type="http://schemas.openxmlformats.org/officeDocument/2006/relationships/oleObject" Target="../embeddings/oleObject610.bin"/><Relationship Id="rId1" Type="http://schemas.openxmlformats.org/officeDocument/2006/relationships/vmlDrawing" Target="../drawings/vmlDrawing22.vml"/><Relationship Id="rId6" Type="http://schemas.openxmlformats.org/officeDocument/2006/relationships/image" Target="../media/image140.wmf"/><Relationship Id="rId11" Type="http://schemas.openxmlformats.org/officeDocument/2006/relationships/oleObject" Target="../embeddings/oleObject123.bin"/><Relationship Id="rId24" Type="http://schemas.openxmlformats.org/officeDocument/2006/relationships/oleObject" Target="../embeddings/oleObject127.bin"/><Relationship Id="rId5" Type="http://schemas.openxmlformats.org/officeDocument/2006/relationships/oleObject" Target="../embeddings/oleObject120.bin"/><Relationship Id="rId15" Type="http://schemas.openxmlformats.org/officeDocument/2006/relationships/image" Target="../media/image144.wmf"/><Relationship Id="rId23" Type="http://schemas.openxmlformats.org/officeDocument/2006/relationships/image" Target="../media/image146.wmf"/><Relationship Id="rId10" Type="http://schemas.openxmlformats.org/officeDocument/2006/relationships/image" Target="../media/image142.wmf"/><Relationship Id="rId19" Type="http://schemas.openxmlformats.org/officeDocument/2006/relationships/image" Target="../media/image145.wmf"/><Relationship Id="rId4" Type="http://schemas.openxmlformats.org/officeDocument/2006/relationships/image" Target="../media/image49.png"/><Relationship Id="rId9" Type="http://schemas.openxmlformats.org/officeDocument/2006/relationships/oleObject" Target="../embeddings/oleObject122.bin"/><Relationship Id="rId14" Type="http://schemas.openxmlformats.org/officeDocument/2006/relationships/oleObject" Target="../embeddings/oleObject124.bin"/><Relationship Id="rId22" Type="http://schemas.openxmlformats.org/officeDocument/2006/relationships/oleObject" Target="../embeddings/oleObject126.bin"/><Relationship Id="rId27" Type="http://schemas.openxmlformats.org/officeDocument/2006/relationships/image" Target="../media/image148.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30.bin"/><Relationship Id="rId13" Type="http://schemas.openxmlformats.org/officeDocument/2006/relationships/image" Target="../media/image152.wmf"/><Relationship Id="rId3" Type="http://schemas.openxmlformats.org/officeDocument/2006/relationships/notesSlide" Target="../notesSlides/notesSlide29.xml"/><Relationship Id="rId7" Type="http://schemas.openxmlformats.org/officeDocument/2006/relationships/image" Target="../media/image51.png"/><Relationship Id="rId12" Type="http://schemas.openxmlformats.org/officeDocument/2006/relationships/oleObject" Target="../embeddings/oleObject132.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49.wmf"/><Relationship Id="rId11" Type="http://schemas.openxmlformats.org/officeDocument/2006/relationships/image" Target="../media/image151.wmf"/><Relationship Id="rId5" Type="http://schemas.openxmlformats.org/officeDocument/2006/relationships/oleObject" Target="../embeddings/oleObject129.bin"/><Relationship Id="rId10" Type="http://schemas.openxmlformats.org/officeDocument/2006/relationships/oleObject" Target="../embeddings/oleObject131.bin"/><Relationship Id="rId4" Type="http://schemas.openxmlformats.org/officeDocument/2006/relationships/image" Target="../media/image43.png"/><Relationship Id="rId9" Type="http://schemas.openxmlformats.org/officeDocument/2006/relationships/image" Target="../media/image150.wmf"/></Relationships>
</file>

<file path=ppt/slides/_rels/slide3.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oleObject" Target="../embeddings/oleObject17.bin"/><Relationship Id="rId18" Type="http://schemas.openxmlformats.org/officeDocument/2006/relationships/image" Target="../media/image27.wmf"/><Relationship Id="rId26" Type="http://schemas.openxmlformats.org/officeDocument/2006/relationships/oleObject" Target="../embeddings/oleObject24.bin"/><Relationship Id="rId39" Type="http://schemas.openxmlformats.org/officeDocument/2006/relationships/image" Target="../media/image37.wmf"/><Relationship Id="rId3" Type="http://schemas.openxmlformats.org/officeDocument/2006/relationships/notesSlide" Target="../notesSlides/notesSlide3.xml"/><Relationship Id="rId21" Type="http://schemas.openxmlformats.org/officeDocument/2006/relationships/oleObject" Target="../embeddings/oleObject21.bin"/><Relationship Id="rId34" Type="http://schemas.openxmlformats.org/officeDocument/2006/relationships/oleObject" Target="../embeddings/oleObject28.bin"/><Relationship Id="rId42" Type="http://schemas.openxmlformats.org/officeDocument/2006/relationships/oleObject" Target="../embeddings/oleObject32.bin"/><Relationship Id="rId7" Type="http://schemas.openxmlformats.org/officeDocument/2006/relationships/oleObject" Target="../embeddings/oleObject14.bin"/><Relationship Id="rId12" Type="http://schemas.openxmlformats.org/officeDocument/2006/relationships/image" Target="../media/image24.wmf"/><Relationship Id="rId17" Type="http://schemas.openxmlformats.org/officeDocument/2006/relationships/oleObject" Target="../embeddings/oleObject19.bin"/><Relationship Id="rId25" Type="http://schemas.openxmlformats.org/officeDocument/2006/relationships/image" Target="../media/image30.wmf"/><Relationship Id="rId33" Type="http://schemas.openxmlformats.org/officeDocument/2006/relationships/image" Target="../media/image34.wmf"/><Relationship Id="rId38" Type="http://schemas.openxmlformats.org/officeDocument/2006/relationships/oleObject" Target="../embeddings/oleObject30.bin"/><Relationship Id="rId2" Type="http://schemas.openxmlformats.org/officeDocument/2006/relationships/slideLayout" Target="../slideLayouts/slideLayout2.xml"/><Relationship Id="rId16" Type="http://schemas.openxmlformats.org/officeDocument/2006/relationships/image" Target="../media/image26.wmf"/><Relationship Id="rId20" Type="http://schemas.openxmlformats.org/officeDocument/2006/relationships/image" Target="../media/image28.wmf"/><Relationship Id="rId29" Type="http://schemas.openxmlformats.org/officeDocument/2006/relationships/image" Target="../media/image32.wmf"/><Relationship Id="rId41" Type="http://schemas.openxmlformats.org/officeDocument/2006/relationships/image" Target="../media/image38.wmf"/><Relationship Id="rId1" Type="http://schemas.openxmlformats.org/officeDocument/2006/relationships/vmlDrawing" Target="../drawings/vmlDrawing2.vml"/><Relationship Id="rId6" Type="http://schemas.openxmlformats.org/officeDocument/2006/relationships/image" Target="../media/image43.png"/><Relationship Id="rId11" Type="http://schemas.openxmlformats.org/officeDocument/2006/relationships/oleObject" Target="../embeddings/oleObject16.bin"/><Relationship Id="rId24" Type="http://schemas.openxmlformats.org/officeDocument/2006/relationships/oleObject" Target="../embeddings/oleObject23.bin"/><Relationship Id="rId32" Type="http://schemas.openxmlformats.org/officeDocument/2006/relationships/oleObject" Target="../embeddings/oleObject27.bin"/><Relationship Id="rId37" Type="http://schemas.openxmlformats.org/officeDocument/2006/relationships/image" Target="../media/image36.wmf"/><Relationship Id="rId40" Type="http://schemas.openxmlformats.org/officeDocument/2006/relationships/oleObject" Target="../embeddings/oleObject31.bin"/><Relationship Id="rId45" Type="http://schemas.openxmlformats.org/officeDocument/2006/relationships/image" Target="../media/image40.wmf"/><Relationship Id="rId5" Type="http://schemas.openxmlformats.org/officeDocument/2006/relationships/image" Target="../media/image42.png"/><Relationship Id="rId15" Type="http://schemas.openxmlformats.org/officeDocument/2006/relationships/oleObject" Target="../embeddings/oleObject18.bin"/><Relationship Id="rId23" Type="http://schemas.openxmlformats.org/officeDocument/2006/relationships/image" Target="../media/image29.wmf"/><Relationship Id="rId28" Type="http://schemas.openxmlformats.org/officeDocument/2006/relationships/oleObject" Target="../embeddings/oleObject25.bin"/><Relationship Id="rId36" Type="http://schemas.openxmlformats.org/officeDocument/2006/relationships/oleObject" Target="../embeddings/oleObject29.bin"/><Relationship Id="rId10" Type="http://schemas.openxmlformats.org/officeDocument/2006/relationships/image" Target="../media/image23.wmf"/><Relationship Id="rId19" Type="http://schemas.openxmlformats.org/officeDocument/2006/relationships/oleObject" Target="../embeddings/oleObject20.bin"/><Relationship Id="rId31" Type="http://schemas.openxmlformats.org/officeDocument/2006/relationships/image" Target="../media/image33.wmf"/><Relationship Id="rId44" Type="http://schemas.openxmlformats.org/officeDocument/2006/relationships/oleObject" Target="../embeddings/oleObject33.bin"/><Relationship Id="rId4" Type="http://schemas.openxmlformats.org/officeDocument/2006/relationships/image" Target="../media/image41.png"/><Relationship Id="rId9" Type="http://schemas.openxmlformats.org/officeDocument/2006/relationships/oleObject" Target="../embeddings/oleObject15.bin"/><Relationship Id="rId14" Type="http://schemas.openxmlformats.org/officeDocument/2006/relationships/image" Target="../media/image25.wmf"/><Relationship Id="rId22" Type="http://schemas.openxmlformats.org/officeDocument/2006/relationships/oleObject" Target="../embeddings/oleObject22.bin"/><Relationship Id="rId27" Type="http://schemas.openxmlformats.org/officeDocument/2006/relationships/image" Target="../media/image31.wmf"/><Relationship Id="rId30" Type="http://schemas.openxmlformats.org/officeDocument/2006/relationships/oleObject" Target="../embeddings/oleObject26.bin"/><Relationship Id="rId35" Type="http://schemas.openxmlformats.org/officeDocument/2006/relationships/image" Target="../media/image35.wmf"/><Relationship Id="rId43" Type="http://schemas.openxmlformats.org/officeDocument/2006/relationships/image" Target="../media/image39.wmf"/></Relationships>
</file>

<file path=ppt/slides/_rels/slide30.xml.rels><?xml version="1.0" encoding="UTF-8" standalone="yes"?>
<Relationships xmlns="http://schemas.openxmlformats.org/package/2006/relationships"><Relationship Id="rId8" Type="http://schemas.openxmlformats.org/officeDocument/2006/relationships/image" Target="../media/image153.wmf"/><Relationship Id="rId13" Type="http://schemas.openxmlformats.org/officeDocument/2006/relationships/oleObject" Target="../embeddings/oleObject136.bin"/><Relationship Id="rId3" Type="http://schemas.openxmlformats.org/officeDocument/2006/relationships/notesSlide" Target="../notesSlides/notesSlide30.xml"/><Relationship Id="rId7" Type="http://schemas.openxmlformats.org/officeDocument/2006/relationships/oleObject" Target="../embeddings/oleObject133.bin"/><Relationship Id="rId12" Type="http://schemas.openxmlformats.org/officeDocument/2006/relationships/image" Target="../media/image156.wmf"/><Relationship Id="rId2" Type="http://schemas.openxmlformats.org/officeDocument/2006/relationships/slideLayout" Target="../slideLayouts/slideLayout2.xml"/><Relationship Id="rId16" Type="http://schemas.openxmlformats.org/officeDocument/2006/relationships/image" Target="../media/image158.wmf"/><Relationship Id="rId1" Type="http://schemas.openxmlformats.org/officeDocument/2006/relationships/vmlDrawing" Target="../drawings/vmlDrawing24.vml"/><Relationship Id="rId6" Type="http://schemas.openxmlformats.org/officeDocument/2006/relationships/image" Target="../media/image62.png"/><Relationship Id="rId11" Type="http://schemas.openxmlformats.org/officeDocument/2006/relationships/oleObject" Target="../embeddings/oleObject135.bin"/><Relationship Id="rId5" Type="http://schemas.openxmlformats.org/officeDocument/2006/relationships/image" Target="../media/image61.png"/><Relationship Id="rId15" Type="http://schemas.openxmlformats.org/officeDocument/2006/relationships/oleObject" Target="../embeddings/oleObject137.bin"/><Relationship Id="rId10" Type="http://schemas.openxmlformats.org/officeDocument/2006/relationships/image" Target="../media/image154.wmf"/><Relationship Id="rId4" Type="http://schemas.openxmlformats.org/officeDocument/2006/relationships/image" Target="../media/image69.png"/><Relationship Id="rId9" Type="http://schemas.openxmlformats.org/officeDocument/2006/relationships/oleObject" Target="../embeddings/oleObject134.bin"/><Relationship Id="rId14" Type="http://schemas.openxmlformats.org/officeDocument/2006/relationships/image" Target="../media/image157.wmf"/></Relationships>
</file>

<file path=ppt/slides/_rels/slide31.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slideLayout" Target="../slideLayouts/slideLayout2.xml"/><Relationship Id="rId7" Type="http://schemas.openxmlformats.org/officeDocument/2006/relationships/image" Target="../media/image16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0.png"/><Relationship Id="rId5" Type="http://schemas.openxmlformats.org/officeDocument/2006/relationships/image" Target="../media/image159.jpg"/><Relationship Id="rId4" Type="http://schemas.openxmlformats.org/officeDocument/2006/relationships/notesSlide" Target="../notesSlides/notesSlide31.xml"/><Relationship Id="rId9" Type="http://schemas.openxmlformats.org/officeDocument/2006/relationships/image" Target="../media/image163.png"/></Relationships>
</file>

<file path=ppt/slides/_rels/slide4.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oleObject" Target="../embeddings/oleObject37.bin"/><Relationship Id="rId3" Type="http://schemas.openxmlformats.org/officeDocument/2006/relationships/notesSlide" Target="../notesSlides/notesSlide4.xml"/><Relationship Id="rId7" Type="http://schemas.openxmlformats.org/officeDocument/2006/relationships/oleObject" Target="../embeddings/oleObject34.bin"/><Relationship Id="rId12" Type="http://schemas.openxmlformats.org/officeDocument/2006/relationships/image" Target="../media/image4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3.png"/><Relationship Id="rId11" Type="http://schemas.openxmlformats.org/officeDocument/2006/relationships/oleObject" Target="../embeddings/oleObject36.bin"/><Relationship Id="rId5" Type="http://schemas.openxmlformats.org/officeDocument/2006/relationships/image" Target="../media/image42.png"/><Relationship Id="rId10" Type="http://schemas.openxmlformats.org/officeDocument/2006/relationships/image" Target="../media/image45.wmf"/><Relationship Id="rId4" Type="http://schemas.openxmlformats.org/officeDocument/2006/relationships/image" Target="../media/image41.png"/><Relationship Id="rId9" Type="http://schemas.openxmlformats.org/officeDocument/2006/relationships/oleObject" Target="../embeddings/oleObject35.bin"/><Relationship Id="rId14" Type="http://schemas.openxmlformats.org/officeDocument/2006/relationships/image" Target="../media/image47.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40.bin"/><Relationship Id="rId3" Type="http://schemas.openxmlformats.org/officeDocument/2006/relationships/notesSlide" Target="../notesSlides/notesSlide5.xml"/><Relationship Id="rId7"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38.bin"/><Relationship Id="rId5" Type="http://schemas.openxmlformats.org/officeDocument/2006/relationships/image" Target="../media/image49.png"/><Relationship Id="rId10" Type="http://schemas.openxmlformats.org/officeDocument/2006/relationships/image" Target="../media/image50.png"/><Relationship Id="rId4" Type="http://schemas.openxmlformats.org/officeDocument/2006/relationships/image" Target="../media/image26.png"/><Relationship Id="rId9" Type="http://schemas.openxmlformats.org/officeDocument/2006/relationships/image" Target="../media/image48.wmf"/></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4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oleObject" Target="../embeddings/oleObject41.bin"/><Relationship Id="rId18" Type="http://schemas.openxmlformats.org/officeDocument/2006/relationships/oleObject" Target="../embeddings/oleObject180.bin"/><Relationship Id="rId3" Type="http://schemas.openxmlformats.org/officeDocument/2006/relationships/notesSlide" Target="../notesSlides/notesSlide7.xml"/><Relationship Id="rId21" Type="http://schemas.openxmlformats.org/officeDocument/2006/relationships/image" Target="../media/image50.png"/><Relationship Id="rId7" Type="http://schemas.openxmlformats.org/officeDocument/2006/relationships/image" Target="../media/image52.wmf"/><Relationship Id="rId12" Type="http://schemas.openxmlformats.org/officeDocument/2006/relationships/image" Target="../media/image37.png"/><Relationship Id="rId17" Type="http://schemas.openxmlformats.org/officeDocument/2006/relationships/oleObject" Target="../embeddings/oleObject42.bin"/><Relationship Id="rId2" Type="http://schemas.openxmlformats.org/officeDocument/2006/relationships/slideLayout" Target="../slideLayouts/slideLayout2.xml"/><Relationship Id="rId16" Type="http://schemas.openxmlformats.org/officeDocument/2006/relationships/image" Target="../media/image38.png"/><Relationship Id="rId20" Type="http://schemas.openxmlformats.org/officeDocument/2006/relationships/image" Target="../media/image54.png"/><Relationship Id="rId1" Type="http://schemas.openxmlformats.org/officeDocument/2006/relationships/vmlDrawing" Target="../drawings/vmlDrawing5.vml"/><Relationship Id="rId6" Type="http://schemas.openxmlformats.org/officeDocument/2006/relationships/oleObject" Target="../embeddings/oleObject150.bin"/><Relationship Id="rId11" Type="http://schemas.openxmlformats.org/officeDocument/2006/relationships/image" Target="../media/image53.wmf"/><Relationship Id="rId5" Type="http://schemas.openxmlformats.org/officeDocument/2006/relationships/image" Target="../media/image52.wmf"/><Relationship Id="rId15" Type="http://schemas.openxmlformats.org/officeDocument/2006/relationships/image" Target="../media/image330.wmf"/><Relationship Id="rId10" Type="http://schemas.openxmlformats.org/officeDocument/2006/relationships/oleObject" Target="../embeddings/oleObject160.bin"/><Relationship Id="rId19" Type="http://schemas.openxmlformats.org/officeDocument/2006/relationships/image" Target="../media/image340.wmf"/><Relationship Id="rId4" Type="http://schemas.openxmlformats.org/officeDocument/2006/relationships/oleObject" Target="../embeddings/oleObject39.bin"/><Relationship Id="rId14" Type="http://schemas.openxmlformats.org/officeDocument/2006/relationships/oleObject" Target="../embeddings/oleObject170.bin"/></Relationships>
</file>

<file path=ppt/slides/_rels/slide8.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oleObject" Target="../embeddings/oleObject46.bin"/><Relationship Id="rId18" Type="http://schemas.openxmlformats.org/officeDocument/2006/relationships/image" Target="../media/image60.wmf"/><Relationship Id="rId3" Type="http://schemas.openxmlformats.org/officeDocument/2006/relationships/notesSlide" Target="../notesSlides/notesSlide8.xml"/><Relationship Id="rId7" Type="http://schemas.openxmlformats.org/officeDocument/2006/relationships/oleObject" Target="../embeddings/oleObject43.bin"/><Relationship Id="rId12" Type="http://schemas.openxmlformats.org/officeDocument/2006/relationships/image" Target="../media/image57.wmf"/><Relationship Id="rId17" Type="http://schemas.openxmlformats.org/officeDocument/2006/relationships/oleObject" Target="../embeddings/oleObject48.bin"/><Relationship Id="rId2" Type="http://schemas.openxmlformats.org/officeDocument/2006/relationships/slideLayout" Target="../slideLayouts/slideLayout2.xml"/><Relationship Id="rId16" Type="http://schemas.openxmlformats.org/officeDocument/2006/relationships/image" Target="../media/image59.wmf"/><Relationship Id="rId1" Type="http://schemas.openxmlformats.org/officeDocument/2006/relationships/vmlDrawing" Target="../drawings/vmlDrawing6.vml"/><Relationship Id="rId6" Type="http://schemas.openxmlformats.org/officeDocument/2006/relationships/image" Target="../media/image62.png"/><Relationship Id="rId11" Type="http://schemas.openxmlformats.org/officeDocument/2006/relationships/oleObject" Target="../embeddings/oleObject45.bin"/><Relationship Id="rId5" Type="http://schemas.openxmlformats.org/officeDocument/2006/relationships/image" Target="../media/image61.png"/><Relationship Id="rId15" Type="http://schemas.openxmlformats.org/officeDocument/2006/relationships/oleObject" Target="../embeddings/oleObject47.bin"/><Relationship Id="rId10" Type="http://schemas.openxmlformats.org/officeDocument/2006/relationships/image" Target="../media/image56.wmf"/><Relationship Id="rId4" Type="http://schemas.openxmlformats.org/officeDocument/2006/relationships/image" Target="../media/image43.png"/><Relationship Id="rId9" Type="http://schemas.openxmlformats.org/officeDocument/2006/relationships/oleObject" Target="../embeddings/oleObject44.bin"/><Relationship Id="rId14" Type="http://schemas.openxmlformats.org/officeDocument/2006/relationships/image" Target="../media/image58.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66.wmf"/><Relationship Id="rId3" Type="http://schemas.openxmlformats.org/officeDocument/2006/relationships/notesSlide" Target="../notesSlides/notesSlide9.xml"/><Relationship Id="rId7" Type="http://schemas.openxmlformats.org/officeDocument/2006/relationships/image" Target="../media/image63.wmf"/><Relationship Id="rId12" Type="http://schemas.openxmlformats.org/officeDocument/2006/relationships/oleObject" Target="../embeddings/oleObject52.bin"/><Relationship Id="rId17" Type="http://schemas.openxmlformats.org/officeDocument/2006/relationships/image" Target="../media/image68.wmf"/><Relationship Id="rId2" Type="http://schemas.openxmlformats.org/officeDocument/2006/relationships/slideLayout" Target="../slideLayouts/slideLayout2.xml"/><Relationship Id="rId16" Type="http://schemas.openxmlformats.org/officeDocument/2006/relationships/oleObject" Target="../embeddings/oleObject54.bin"/><Relationship Id="rId1" Type="http://schemas.openxmlformats.org/officeDocument/2006/relationships/vmlDrawing" Target="../drawings/vmlDrawing7.vml"/><Relationship Id="rId6" Type="http://schemas.openxmlformats.org/officeDocument/2006/relationships/oleObject" Target="../embeddings/oleObject49.bin"/><Relationship Id="rId11" Type="http://schemas.openxmlformats.org/officeDocument/2006/relationships/image" Target="../media/image65.wmf"/><Relationship Id="rId5" Type="http://schemas.openxmlformats.org/officeDocument/2006/relationships/image" Target="../media/image70.png"/><Relationship Id="rId15" Type="http://schemas.openxmlformats.org/officeDocument/2006/relationships/image" Target="../media/image67.wmf"/><Relationship Id="rId10" Type="http://schemas.openxmlformats.org/officeDocument/2006/relationships/oleObject" Target="../embeddings/oleObject51.bin"/><Relationship Id="rId4" Type="http://schemas.openxmlformats.org/officeDocument/2006/relationships/image" Target="../media/image69.png"/><Relationship Id="rId9" Type="http://schemas.openxmlformats.org/officeDocument/2006/relationships/image" Target="../media/image64.wmf"/><Relationship Id="rId14" Type="http://schemas.openxmlformats.org/officeDocument/2006/relationships/oleObject" Target="../embeddings/oleObject53.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408612" y="2286000"/>
            <a:ext cx="6248400" cy="1215837"/>
          </a:xfrm>
          <a:prstGeom prst="roundRect">
            <a:avLst>
              <a:gd name="adj" fmla="val 12012"/>
            </a:avLst>
          </a:prstGeom>
          <a:solidFill>
            <a:schemeClr val="bg1"/>
          </a:solidFill>
          <a:ln w="317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978" y="2307932"/>
            <a:ext cx="1108625" cy="119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7018" b="33929"/>
          <a:stretch/>
        </p:blipFill>
        <p:spPr bwMode="auto">
          <a:xfrm>
            <a:off x="6496098" y="2901662"/>
            <a:ext cx="3461727" cy="50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8286" r="7339" b="21006"/>
          <a:stretch/>
        </p:blipFill>
        <p:spPr bwMode="auto">
          <a:xfrm>
            <a:off x="6170611" y="2295288"/>
            <a:ext cx="4577706" cy="80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r="1559" b="19851"/>
          <a:stretch/>
        </p:blipFill>
        <p:spPr bwMode="auto">
          <a:xfrm>
            <a:off x="4654549" y="1711464"/>
            <a:ext cx="6545263" cy="54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5761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303212" y="838200"/>
            <a:ext cx="11616910" cy="2714490"/>
            <a:chOff x="303212" y="838200"/>
            <a:chExt cx="11616910" cy="2714490"/>
          </a:xfrm>
        </p:grpSpPr>
        <p:sp>
          <p:nvSpPr>
            <p:cNvPr id="28" name="Rounded Rectangle 27"/>
            <p:cNvSpPr/>
            <p:nvPr/>
          </p:nvSpPr>
          <p:spPr>
            <a:xfrm>
              <a:off x="303212" y="838200"/>
              <a:ext cx="11353800" cy="25146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37812" y="1960946"/>
              <a:ext cx="1482310" cy="1591744"/>
            </a:xfrm>
            <a:prstGeom prst="rect">
              <a:avLst/>
            </a:prstGeom>
          </p:spPr>
        </p:pic>
        <p:sp>
          <p:nvSpPr>
            <p:cNvPr id="31" name="TextBox 30"/>
            <p:cNvSpPr txBox="1"/>
            <p:nvPr/>
          </p:nvSpPr>
          <p:spPr>
            <a:xfrm>
              <a:off x="989012" y="1017241"/>
              <a:ext cx="10591800" cy="1292662"/>
            </a:xfrm>
            <a:prstGeom prst="rect">
              <a:avLst/>
            </a:prstGeom>
            <a:noFill/>
          </p:spPr>
          <p:txBody>
            <a:bodyPr wrap="square" rtlCol="0">
              <a:spAutoFit/>
            </a:bodyPr>
            <a:lstStyle/>
            <a:p>
              <a:pPr marL="457200" indent="-457200">
                <a:lnSpc>
                  <a:spcPct val="150000"/>
                </a:lnSpc>
                <a:buFont typeface="Wingdings" pitchFamily="2" charset="2"/>
                <a:buChar char="v"/>
              </a:pPr>
              <a:r>
                <a:rPr lang="en-US" sz="2600" b="1" smtClean="0">
                  <a:latin typeface="Arial" pitchFamily="34" charset="0"/>
                  <a:cs typeface="Arial" pitchFamily="34" charset="0"/>
                </a:rPr>
                <a:t>Ta nói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r>
                <a:rPr lang="en-US" sz="2600" b="1" smtClean="0">
                  <a:solidFill>
                    <a:srgbClr val="C00000"/>
                  </a:solidFill>
                  <a:latin typeface="Arial" pitchFamily="34" charset="0"/>
                  <a:cs typeface="Arial" pitchFamily="34" charset="0"/>
                </a:rPr>
                <a:t>có giới hạn là số thực a </a:t>
              </a:r>
              <a:r>
                <a:rPr lang="en-US" sz="2600" b="1" smtClean="0">
                  <a:latin typeface="Arial" pitchFamily="34" charset="0"/>
                  <a:cs typeface="Arial" pitchFamily="34" charset="0"/>
                </a:rPr>
                <a:t>khi n dần tới dương vô cực nếu </a:t>
              </a:r>
              <a:endParaRPr lang="vi-VN" sz="2600" b="1">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3437611393"/>
                </p:ext>
              </p:extLst>
            </p:nvPr>
          </p:nvGraphicFramePr>
          <p:xfrm>
            <a:off x="3586162" y="1676400"/>
            <a:ext cx="2393950" cy="720725"/>
          </p:xfrm>
          <a:graphic>
            <a:graphicData uri="http://schemas.openxmlformats.org/presentationml/2006/ole">
              <mc:AlternateContent xmlns:mc="http://schemas.openxmlformats.org/markup-compatibility/2006">
                <mc:Choice xmlns:v="urn:schemas-microsoft-com:vml" Requires="v">
                  <p:oleObj spid="_x0000_s27702" name="Equation" r:id="rId5" imgW="1015920" imgH="304560" progId="Equation.DSMT4">
                    <p:embed/>
                  </p:oleObj>
                </mc:Choice>
                <mc:Fallback>
                  <p:oleObj name="Equation" r:id="rId5" imgW="1015920" imgH="304560" progId="Equation.DSMT4">
                    <p:embed/>
                    <p:pic>
                      <p:nvPicPr>
                        <p:cNvPr id="0" name=""/>
                        <p:cNvPicPr/>
                        <p:nvPr/>
                      </p:nvPicPr>
                      <p:blipFill>
                        <a:blip r:embed="rId6"/>
                        <a:stretch>
                          <a:fillRect/>
                        </a:stretch>
                      </p:blipFill>
                      <p:spPr>
                        <a:xfrm>
                          <a:off x="3586162" y="1676400"/>
                          <a:ext cx="2393950" cy="720725"/>
                        </a:xfrm>
                        <a:prstGeom prst="rect">
                          <a:avLst/>
                        </a:prstGeom>
                      </p:spPr>
                    </p:pic>
                  </p:oleObj>
                </mc:Fallback>
              </mc:AlternateContent>
            </a:graphicData>
          </a:graphic>
        </p:graphicFrame>
        <p:sp>
          <p:nvSpPr>
            <p:cNvPr id="39" name="TextBox 38"/>
            <p:cNvSpPr txBox="1"/>
            <p:nvPr/>
          </p:nvSpPr>
          <p:spPr>
            <a:xfrm>
              <a:off x="1370012" y="2590800"/>
              <a:ext cx="6824894" cy="492443"/>
            </a:xfrm>
            <a:prstGeom prst="rect">
              <a:avLst/>
            </a:prstGeom>
            <a:noFill/>
          </p:spPr>
          <p:txBody>
            <a:bodyPr wrap="square" rtlCol="0">
              <a:spAutoFit/>
            </a:bodyPr>
            <a:lstStyle/>
            <a:p>
              <a:r>
                <a:rPr lang="en-US" sz="2600" b="1">
                  <a:latin typeface="Arial" pitchFamily="34" charset="0"/>
                  <a:cs typeface="Arial" pitchFamily="34" charset="0"/>
                </a:rPr>
                <a:t>Kí hiệu </a:t>
              </a:r>
              <a:r>
                <a:rPr lang="en-US" sz="2600" b="1" smtClean="0">
                  <a:latin typeface="Arial" pitchFamily="34" charset="0"/>
                  <a:cs typeface="Arial" pitchFamily="34" charset="0"/>
                </a:rPr>
                <a:t>:	          khi </a:t>
              </a:r>
              <a:endParaRPr lang="vi-VN" sz="2600" b="1">
                <a:latin typeface="Arial" pitchFamily="34" charset="0"/>
                <a:cs typeface="Arial" pitchFamily="34" charset="0"/>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3243429138"/>
                </p:ext>
              </p:extLst>
            </p:nvPr>
          </p:nvGraphicFramePr>
          <p:xfrm>
            <a:off x="2970212" y="2590800"/>
            <a:ext cx="1616075" cy="690563"/>
          </p:xfrm>
          <a:graphic>
            <a:graphicData uri="http://schemas.openxmlformats.org/presentationml/2006/ole">
              <mc:AlternateContent xmlns:mc="http://schemas.openxmlformats.org/markup-compatibility/2006">
                <mc:Choice xmlns:v="urn:schemas-microsoft-com:vml" Requires="v">
                  <p:oleObj spid="_x0000_s27703" name="Equation" r:id="rId7" imgW="685800" imgH="291960" progId="Equation.DSMT4">
                    <p:embed/>
                  </p:oleObj>
                </mc:Choice>
                <mc:Fallback>
                  <p:oleObj name="Equation" r:id="rId7" imgW="685800" imgH="291960" progId="Equation.DSMT4">
                    <p:embed/>
                    <p:pic>
                      <p:nvPicPr>
                        <p:cNvPr id="0" name=""/>
                        <p:cNvPicPr/>
                        <p:nvPr/>
                      </p:nvPicPr>
                      <p:blipFill>
                        <a:blip r:embed="rId8"/>
                        <a:stretch>
                          <a:fillRect/>
                        </a:stretch>
                      </p:blipFill>
                      <p:spPr>
                        <a:xfrm>
                          <a:off x="2970212" y="2590800"/>
                          <a:ext cx="1616075" cy="690563"/>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2347222838"/>
                </p:ext>
              </p:extLst>
            </p:nvPr>
          </p:nvGraphicFramePr>
          <p:xfrm>
            <a:off x="5484812" y="2548337"/>
            <a:ext cx="3082925" cy="571500"/>
          </p:xfrm>
          <a:graphic>
            <a:graphicData uri="http://schemas.openxmlformats.org/presentationml/2006/ole">
              <mc:AlternateContent xmlns:mc="http://schemas.openxmlformats.org/markup-compatibility/2006">
                <mc:Choice xmlns:v="urn:schemas-microsoft-com:vml" Requires="v">
                  <p:oleObj spid="_x0000_s27704" name="Equation" r:id="rId9" imgW="1307880" imgH="241200" progId="Equation.DSMT4">
                    <p:embed/>
                  </p:oleObj>
                </mc:Choice>
                <mc:Fallback>
                  <p:oleObj name="Equation" r:id="rId9" imgW="1307880" imgH="241200" progId="Equation.DSMT4">
                    <p:embed/>
                    <p:pic>
                      <p:nvPicPr>
                        <p:cNvPr id="0" name=""/>
                        <p:cNvPicPr/>
                        <p:nvPr/>
                      </p:nvPicPr>
                      <p:blipFill>
                        <a:blip r:embed="rId10"/>
                        <a:stretch>
                          <a:fillRect/>
                        </a:stretch>
                      </p:blipFill>
                      <p:spPr>
                        <a:xfrm>
                          <a:off x="5484812" y="2548337"/>
                          <a:ext cx="3082925" cy="571500"/>
                        </a:xfrm>
                        <a:prstGeom prst="rect">
                          <a:avLst/>
                        </a:prstGeom>
                      </p:spPr>
                    </p:pic>
                  </p:oleObj>
                </mc:Fallback>
              </mc:AlternateContent>
            </a:graphicData>
          </a:graphic>
        </p:graphicFrame>
      </p:grpSp>
    </p:spTree>
    <p:extLst>
      <p:ext uri="{BB962C8B-B14F-4D97-AF65-F5344CB8AC3E}">
        <p14:creationId xmlns:p14="http://schemas.microsoft.com/office/powerpoint/2010/main" val="16477424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953" y="239368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741343" y="3037999"/>
            <a:ext cx="2219470" cy="492443"/>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Ta có : </a:t>
            </a:r>
            <a:endParaRPr lang="vi-VN" sz="2600" b="1">
              <a:latin typeface="Arial" pitchFamily="34" charset="0"/>
              <a:cs typeface="Arial" pitchFamily="34" charset="0"/>
            </a:endParaRPr>
          </a:p>
        </p:txBody>
      </p:sp>
      <p:sp>
        <p:nvSpPr>
          <p:cNvPr id="18"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303212" y="762000"/>
            <a:ext cx="11455965" cy="1380448"/>
            <a:chOff x="303212" y="762000"/>
            <a:chExt cx="11455965" cy="1380448"/>
          </a:xfrm>
        </p:grpSpPr>
        <p:sp>
          <p:nvSpPr>
            <p:cNvPr id="21" name="Rounded Rectangle 20"/>
            <p:cNvSpPr/>
            <p:nvPr/>
          </p:nvSpPr>
          <p:spPr>
            <a:xfrm>
              <a:off x="1714587" y="762000"/>
              <a:ext cx="10044590" cy="1380448"/>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 y="7715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77470" y="12055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1903412" y="993172"/>
                  <a:ext cx="9829800" cy="745438"/>
                </a:xfrm>
                <a:prstGeom prst="rect">
                  <a:avLst/>
                </a:prstGeom>
                <a:noFill/>
              </p:spPr>
              <p:txBody>
                <a:bodyPr wrap="square" lIns="121899" tIns="60949" rIns="121899" bIns="60949" rtlCol="0">
                  <a:spAutoFit/>
                </a:bodyPr>
                <a:lstStyle/>
                <a:p>
                  <a:pPr algn="just"/>
                  <a:r>
                    <a:rPr lang="en-US" sz="2500" b="1" smtClean="0">
                      <a:latin typeface="Arial" pitchFamily="34" charset="0"/>
                      <a:cs typeface="Arial" pitchFamily="34" charset="0"/>
                    </a:rPr>
                    <a:t>Xét dãy số (u</a:t>
                  </a:r>
                  <a:r>
                    <a:rPr lang="en-US" sz="2500" b="1" baseline="-25000" smtClean="0">
                      <a:latin typeface="Arial" pitchFamily="34" charset="0"/>
                      <a:cs typeface="Arial" pitchFamily="34" charset="0"/>
                    </a:rPr>
                    <a:t>n</a:t>
                  </a:r>
                  <a:r>
                    <a:rPr lang="en-US" sz="2500" b="1" smtClean="0">
                      <a:latin typeface="Arial" pitchFamily="34" charset="0"/>
                      <a:cs typeface="Arial" pitchFamily="34" charset="0"/>
                    </a:rPr>
                    <a:t>) với </a:t>
                  </a:r>
                  <a14:m>
                    <m:oMath xmlns:m="http://schemas.openxmlformats.org/officeDocument/2006/math">
                      <m:sSub>
                        <m:sSubPr>
                          <m:ctrlPr>
                            <a:rPr lang="en-US" sz="2800" b="1" i="1" smtClean="0">
                              <a:latin typeface="Cambria Math"/>
                              <a:cs typeface="Arial" pitchFamily="34" charset="0"/>
                            </a:rPr>
                          </m:ctrlPr>
                        </m:sSubPr>
                        <m:e>
                          <m:r>
                            <a:rPr lang="en-US" sz="2800" b="1" i="1" smtClean="0">
                              <a:latin typeface="Cambria Math"/>
                              <a:cs typeface="Arial" pitchFamily="34" charset="0"/>
                            </a:rPr>
                            <m:t>𝒖</m:t>
                          </m:r>
                        </m:e>
                        <m:sub>
                          <m:r>
                            <a:rPr lang="en-US" sz="2800" b="1" i="1" smtClean="0">
                              <a:latin typeface="Cambria Math"/>
                              <a:cs typeface="Arial" pitchFamily="34" charset="0"/>
                            </a:rPr>
                            <m:t>𝒏</m:t>
                          </m:r>
                        </m:sub>
                      </m:sSub>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𝟐</m:t>
                          </m:r>
                          <m:r>
                            <a:rPr lang="en-US" sz="2800" b="1" i="1" smtClean="0">
                              <a:latin typeface="Cambria Math"/>
                              <a:cs typeface="Arial" pitchFamily="34" charset="0"/>
                            </a:rPr>
                            <m:t>𝒏</m:t>
                          </m:r>
                          <m:r>
                            <a:rPr lang="en-US" sz="2800" b="1" i="1" smtClean="0">
                              <a:latin typeface="Cambria Math"/>
                              <a:cs typeface="Arial" pitchFamily="34" charset="0"/>
                            </a:rPr>
                            <m:t>+</m:t>
                          </m:r>
                          <m:r>
                            <a:rPr lang="en-US" sz="2800" b="1" i="1" smtClean="0">
                              <a:latin typeface="Cambria Math"/>
                              <a:cs typeface="Arial" pitchFamily="34" charset="0"/>
                            </a:rPr>
                            <m:t>𝟏</m:t>
                          </m:r>
                        </m:num>
                        <m:den>
                          <m:r>
                            <a:rPr lang="en-US" sz="2800" b="1" i="1" smtClean="0">
                              <a:latin typeface="Cambria Math"/>
                              <a:cs typeface="Arial" pitchFamily="34" charset="0"/>
                            </a:rPr>
                            <m:t>𝒏</m:t>
                          </m:r>
                        </m:den>
                      </m:f>
                    </m:oMath>
                  </a14:m>
                  <a:r>
                    <a:rPr lang="en-US" sz="2500" b="1" smtClean="0">
                      <a:latin typeface="Arial" pitchFamily="34" charset="0"/>
                      <a:cs typeface="Arial" pitchFamily="34" charset="0"/>
                    </a:rPr>
                    <a:t>  . Chứng minh rằng </a:t>
                  </a:r>
                  <a:endParaRPr lang="vi-VN" sz="25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903412" y="993172"/>
                  <a:ext cx="9829800" cy="745438"/>
                </a:xfrm>
                <a:prstGeom prst="rect">
                  <a:avLst/>
                </a:prstGeom>
                <a:blipFill rotWithShape="1">
                  <a:blip r:embed="rId6"/>
                  <a:stretch>
                    <a:fillRect l="-682"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0" name="Object 19"/>
                <p:cNvGraphicFramePr>
                  <a:graphicFrameLocks noChangeAspect="1"/>
                </p:cNvGraphicFramePr>
                <p:nvPr>
                  <p:extLst>
                    <p:ext uri="{D42A27DB-BD31-4B8C-83A1-F6EECF244321}">
                      <p14:modId xmlns:p14="http://schemas.microsoft.com/office/powerpoint/2010/main" val="3304504302"/>
                    </p:ext>
                  </p:extLst>
                </p:nvPr>
              </p:nvGraphicFramePr>
              <p:xfrm>
                <a:off x="9650729" y="1027510"/>
                <a:ext cx="1777683" cy="759618"/>
              </p:xfrm>
              <a:graphic>
                <a:graphicData uri="http://schemas.openxmlformats.org/presentationml/2006/ole">
                  <mc:AlternateContent>
                    <mc:Choice xmlns:v="urn:schemas-microsoft-com:vml" Requires="v">
                      <p:oleObj spid="_x0000_s8555" name="Equation" r:id="rId7" imgW="685800" imgH="291960" progId="Equation.DSMT4">
                        <p:embed/>
                      </p:oleObj>
                    </mc:Choice>
                    <mc:Fallback>
                      <p:oleObj name="Equation" r:id="rId7" imgW="685800" imgH="291960" progId="Equation.DSMT4">
                        <p:embed/>
                        <p:pic>
                          <p:nvPicPr>
                            <p:cNvPr id="0" name=""/>
                            <p:cNvPicPr/>
                            <p:nvPr/>
                          </p:nvPicPr>
                          <p:blipFill>
                            <a:blip r:embed="rId8"/>
                            <a:stretch>
                              <a:fillRect/>
                            </a:stretch>
                          </p:blipFill>
                          <p:spPr>
                            <a:xfrm>
                              <a:off x="9650729" y="1027510"/>
                              <a:ext cx="1777683" cy="759618"/>
                            </a:xfrm>
                            <a:prstGeom prst="rect">
                              <a:avLst/>
                            </a:prstGeom>
                          </p:spPr>
                        </p:pic>
                      </p:oleObj>
                    </mc:Fallback>
                  </mc:AlternateContent>
                </a:graphicData>
              </a:graphic>
            </p:graphicFrame>
          </mc:Choice>
          <mc:Fallback xmlns="">
            <p:graphicFrame>
              <p:nvGraphicFramePr>
                <p:cNvPr id="20" name="Object 19"/>
                <p:cNvGraphicFramePr>
                  <a:graphicFrameLocks noChangeAspect="1"/>
                </p:cNvGraphicFramePr>
                <p:nvPr>
                  <p:extLst>
                    <p:ext uri="{D42A27DB-BD31-4B8C-83A1-F6EECF244321}">
                      <p14:modId xmlns:p14="http://schemas.microsoft.com/office/powerpoint/2010/main" val="3304504302"/>
                    </p:ext>
                  </p:extLst>
                </p:nvPr>
              </p:nvGraphicFramePr>
              <p:xfrm>
                <a:off x="9650729" y="1027510"/>
                <a:ext cx="1777683" cy="759618"/>
              </p:xfrm>
              <a:graphic>
                <a:graphicData uri="http://schemas.openxmlformats.org/presentationml/2006/ole">
                  <mc:AlternateContent>
                    <mc:Choice xmlns:v="urn:schemas-microsoft-com:vml" Requires="v">
                      <p:oleObj spid="_x0000_s8549" name="Equation" r:id="rId9" imgW="685800" imgH="291960" progId="Equation.DSMT4">
                        <p:embed/>
                      </p:oleObj>
                    </mc:Choice>
                    <mc:Fallback>
                      <p:oleObj name="Equation" r:id="rId9" imgW="685800" imgH="291960" progId="Equation.DSMT4">
                        <p:embed/>
                        <p:pic>
                          <p:nvPicPr>
                            <p:cNvPr id="0" name=""/>
                            <p:cNvPicPr/>
                            <p:nvPr/>
                          </p:nvPicPr>
                          <p:blipFill>
                            <a:blip r:embed="rId10"/>
                            <a:stretch>
                              <a:fillRect/>
                            </a:stretch>
                          </p:blipFill>
                          <p:spPr>
                            <a:xfrm>
                              <a:off x="9650729" y="1027510"/>
                              <a:ext cx="1777683" cy="759618"/>
                            </a:xfrm>
                            <a:prstGeom prst="rect">
                              <a:avLst/>
                            </a:prstGeom>
                          </p:spPr>
                        </p:pic>
                      </p:oleObj>
                    </mc:Fallback>
                  </mc:AlternateContent>
                </a:graphicData>
              </a:graphic>
            </p:graphicFrame>
          </mc:Fallback>
        </mc:AlternateContent>
      </p:grpSp>
      <p:graphicFrame>
        <p:nvGraphicFramePr>
          <p:cNvPr id="26" name="Object 25"/>
          <p:cNvGraphicFramePr>
            <a:graphicFrameLocks noChangeAspect="1"/>
          </p:cNvGraphicFramePr>
          <p:nvPr>
            <p:extLst>
              <p:ext uri="{D42A27DB-BD31-4B8C-83A1-F6EECF244321}">
                <p14:modId xmlns:p14="http://schemas.microsoft.com/office/powerpoint/2010/main" val="1777042455"/>
              </p:ext>
            </p:extLst>
          </p:nvPr>
        </p:nvGraphicFramePr>
        <p:xfrm>
          <a:off x="3579812" y="2915123"/>
          <a:ext cx="2176580" cy="818677"/>
        </p:xfrm>
        <a:graphic>
          <a:graphicData uri="http://schemas.openxmlformats.org/presentationml/2006/ole">
            <mc:AlternateContent xmlns:mc="http://schemas.openxmlformats.org/markup-compatibility/2006">
              <mc:Choice xmlns:v="urn:schemas-microsoft-com:vml" Requires="v">
                <p:oleObj spid="_x0000_s8556" name="Equation" r:id="rId11" imgW="1117440" imgH="419040" progId="Equation.DSMT4">
                  <p:embed/>
                </p:oleObj>
              </mc:Choice>
              <mc:Fallback>
                <p:oleObj name="Equation" r:id="rId11" imgW="1117440" imgH="419040" progId="Equation.DSMT4">
                  <p:embed/>
                  <p:pic>
                    <p:nvPicPr>
                      <p:cNvPr id="0" name=""/>
                      <p:cNvPicPr/>
                      <p:nvPr/>
                    </p:nvPicPr>
                    <p:blipFill>
                      <a:blip r:embed="rId8"/>
                      <a:stretch>
                        <a:fillRect/>
                      </a:stretch>
                    </p:blipFill>
                    <p:spPr>
                      <a:xfrm>
                        <a:off x="3579812" y="2915123"/>
                        <a:ext cx="2176580" cy="818677"/>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87754256"/>
              </p:ext>
            </p:extLst>
          </p:nvPr>
        </p:nvGraphicFramePr>
        <p:xfrm>
          <a:off x="5789612" y="2971800"/>
          <a:ext cx="1805289" cy="818677"/>
        </p:xfrm>
        <a:graphic>
          <a:graphicData uri="http://schemas.openxmlformats.org/presentationml/2006/ole">
            <mc:AlternateContent xmlns:mc="http://schemas.openxmlformats.org/markup-compatibility/2006">
              <mc:Choice xmlns:v="urn:schemas-microsoft-com:vml" Requires="v">
                <p:oleObj spid="_x0000_s8557" name="Equation" r:id="rId12" imgW="927000" imgH="419040" progId="Equation.DSMT4">
                  <p:embed/>
                </p:oleObj>
              </mc:Choice>
              <mc:Fallback>
                <p:oleObj name="Equation" r:id="rId12" imgW="927000" imgH="419040" progId="Equation.DSMT4">
                  <p:embed/>
                  <p:pic>
                    <p:nvPicPr>
                      <p:cNvPr id="0" name=""/>
                      <p:cNvPicPr/>
                      <p:nvPr/>
                    </p:nvPicPr>
                    <p:blipFill>
                      <a:blip r:embed="rId8"/>
                      <a:stretch>
                        <a:fillRect/>
                      </a:stretch>
                    </p:blipFill>
                    <p:spPr>
                      <a:xfrm>
                        <a:off x="5789612" y="2971800"/>
                        <a:ext cx="1805289" cy="818677"/>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464292407"/>
              </p:ext>
            </p:extLst>
          </p:nvPr>
        </p:nvGraphicFramePr>
        <p:xfrm>
          <a:off x="7618412" y="3018949"/>
          <a:ext cx="2597727" cy="770135"/>
        </p:xfrm>
        <a:graphic>
          <a:graphicData uri="http://schemas.openxmlformats.org/presentationml/2006/ole">
            <mc:AlternateContent xmlns:mc="http://schemas.openxmlformats.org/markup-compatibility/2006">
              <mc:Choice xmlns:v="urn:schemas-microsoft-com:vml" Requires="v">
                <p:oleObj spid="_x0000_s8558" name="Equation" r:id="rId13" imgW="1333440" imgH="393480" progId="Equation.DSMT4">
                  <p:embed/>
                </p:oleObj>
              </mc:Choice>
              <mc:Fallback>
                <p:oleObj name="Equation" r:id="rId13" imgW="1333440" imgH="393480" progId="Equation.DSMT4">
                  <p:embed/>
                  <p:pic>
                    <p:nvPicPr>
                      <p:cNvPr id="0" name=""/>
                      <p:cNvPicPr/>
                      <p:nvPr/>
                    </p:nvPicPr>
                    <p:blipFill>
                      <a:blip r:embed="rId10"/>
                      <a:stretch>
                        <a:fillRect/>
                      </a:stretch>
                    </p:blipFill>
                    <p:spPr>
                      <a:xfrm>
                        <a:off x="7618412" y="3018949"/>
                        <a:ext cx="2597727" cy="770135"/>
                      </a:xfrm>
                      <a:prstGeom prst="rect">
                        <a:avLst/>
                      </a:prstGeom>
                    </p:spPr>
                  </p:pic>
                </p:oleObj>
              </mc:Fallback>
            </mc:AlternateContent>
          </a:graphicData>
        </a:graphic>
      </p:graphicFrame>
      <p:sp>
        <p:nvSpPr>
          <p:cNvPr id="30" name="TextBox 29"/>
          <p:cNvSpPr txBox="1"/>
          <p:nvPr/>
        </p:nvSpPr>
        <p:spPr>
          <a:xfrm>
            <a:off x="2132012" y="3938320"/>
            <a:ext cx="1609870" cy="492443"/>
          </a:xfrm>
          <a:prstGeom prst="rect">
            <a:avLst/>
          </a:prstGeom>
          <a:noFill/>
        </p:spPr>
        <p:txBody>
          <a:bodyPr wrap="square" rtlCol="0">
            <a:spAutoFit/>
          </a:bodyPr>
          <a:lstStyle/>
          <a:p>
            <a:pPr algn="just"/>
            <a:r>
              <a:rPr lang="en-US" sz="2600" b="1" smtClean="0">
                <a:latin typeface="Arial" pitchFamily="34" charset="0"/>
                <a:cs typeface="Arial" pitchFamily="34" charset="0"/>
              </a:rPr>
              <a:t>Do vậy :</a:t>
            </a:r>
            <a:endParaRPr lang="vi-VN" sz="2600" b="1">
              <a:latin typeface="Arial" pitchFamily="34" charset="0"/>
              <a:cs typeface="Arial" pitchFamily="34"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856223572"/>
              </p:ext>
            </p:extLst>
          </p:nvPr>
        </p:nvGraphicFramePr>
        <p:xfrm>
          <a:off x="3759344" y="3881438"/>
          <a:ext cx="1616075" cy="690562"/>
        </p:xfrm>
        <a:graphic>
          <a:graphicData uri="http://schemas.openxmlformats.org/presentationml/2006/ole">
            <mc:AlternateContent xmlns:mc="http://schemas.openxmlformats.org/markup-compatibility/2006">
              <mc:Choice xmlns:v="urn:schemas-microsoft-com:vml" Requires="v">
                <p:oleObj spid="_x0000_s8559" name="Equation" r:id="rId14" imgW="685800" imgH="291960" progId="Equation.DSMT4">
                  <p:embed/>
                </p:oleObj>
              </mc:Choice>
              <mc:Fallback>
                <p:oleObj name="Equation" r:id="rId14" imgW="685800" imgH="291960" progId="Equation.DSMT4">
                  <p:embed/>
                  <p:pic>
                    <p:nvPicPr>
                      <p:cNvPr id="0" name=""/>
                      <p:cNvPicPr/>
                      <p:nvPr/>
                    </p:nvPicPr>
                    <p:blipFill>
                      <a:blip r:embed="rId15"/>
                      <a:stretch>
                        <a:fillRect/>
                      </a:stretch>
                    </p:blipFill>
                    <p:spPr>
                      <a:xfrm>
                        <a:off x="3759344" y="3881438"/>
                        <a:ext cx="1616075" cy="690562"/>
                      </a:xfrm>
                      <a:prstGeom prst="rect">
                        <a:avLst/>
                      </a:prstGeom>
                    </p:spPr>
                  </p:pic>
                </p:oleObj>
              </mc:Fallback>
            </mc:AlternateContent>
          </a:graphicData>
        </a:graphic>
      </p:graphicFrame>
      <p:grpSp>
        <p:nvGrpSpPr>
          <p:cNvPr id="4" name="Group 3"/>
          <p:cNvGrpSpPr/>
          <p:nvPr/>
        </p:nvGrpSpPr>
        <p:grpSpPr>
          <a:xfrm>
            <a:off x="2051771" y="5181600"/>
            <a:ext cx="8919441" cy="914400"/>
            <a:chOff x="2051771" y="5181600"/>
            <a:chExt cx="8919441" cy="914400"/>
          </a:xfrm>
        </p:grpSpPr>
        <p:sp>
          <p:nvSpPr>
            <p:cNvPr id="34" name="Rounded Rectangle 33"/>
            <p:cNvSpPr/>
            <p:nvPr/>
          </p:nvSpPr>
          <p:spPr>
            <a:xfrm>
              <a:off x="2051771" y="5181600"/>
              <a:ext cx="8919441" cy="914400"/>
            </a:xfrm>
            <a:prstGeom prst="roundRect">
              <a:avLst>
                <a:gd name="adj" fmla="val 2887"/>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32" name="TextBox 31"/>
                <p:cNvSpPr txBox="1"/>
                <p:nvPr/>
              </p:nvSpPr>
              <p:spPr>
                <a:xfrm>
                  <a:off x="2132012" y="5334000"/>
                  <a:ext cx="7086600" cy="492443"/>
                </a:xfrm>
                <a:prstGeom prst="rect">
                  <a:avLst/>
                </a:prstGeom>
                <a:noFill/>
              </p:spPr>
              <p:txBody>
                <a:bodyPr wrap="square" rtlCol="0">
                  <a:spAutoFit/>
                </a:bodyPr>
                <a:lstStyle/>
                <a:p>
                  <a:pPr marL="457200" indent="-457200" algn="just">
                    <a:buFont typeface="Wingdings" pitchFamily="2" charset="2"/>
                    <a:buChar char="v"/>
                  </a:pPr>
                  <a:r>
                    <a:rPr lang="en-US" sz="2600" b="1" smtClean="0">
                      <a:solidFill>
                        <a:srgbClr val="C00000"/>
                      </a:solidFill>
                      <a:latin typeface="Arial" pitchFamily="34" charset="0"/>
                      <a:cs typeface="Arial" pitchFamily="34" charset="0"/>
                    </a:rPr>
                    <a:t>Chú ý :  </a:t>
                  </a:r>
                  <a:r>
                    <a:rPr lang="en-US" sz="2600" b="1" smtClean="0">
                      <a:latin typeface="Arial" pitchFamily="34" charset="0"/>
                      <a:cs typeface="Arial" pitchFamily="34" charset="0"/>
                    </a:rPr>
                    <a:t>Nếu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m:t>
                      </m:r>
                      <m:r>
                        <a:rPr lang="en-US" sz="2600" b="1" i="1" smtClean="0">
                          <a:latin typeface="Cambria Math"/>
                          <a:cs typeface="Arial" pitchFamily="34" charset="0"/>
                        </a:rPr>
                        <m:t>𝒄</m:t>
                      </m:r>
                    </m:oMath>
                  </a14:m>
                  <a:r>
                    <a:rPr lang="en-US" sz="2600" b="1" smtClean="0">
                      <a:latin typeface="Arial" pitchFamily="34" charset="0"/>
                      <a:cs typeface="Arial" pitchFamily="34" charset="0"/>
                    </a:rPr>
                    <a:t> ( c là hằng số) thì </a:t>
                  </a:r>
                  <a:endParaRPr lang="vi-VN" sz="2600" b="1">
                    <a:latin typeface="Arial" pitchFamily="34" charset="0"/>
                    <a:cs typeface="Arial"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132012" y="5334000"/>
                  <a:ext cx="7086600" cy="492443"/>
                </a:xfrm>
                <a:prstGeom prst="rect">
                  <a:avLst/>
                </a:prstGeom>
                <a:blipFill rotWithShape="1">
                  <a:blip r:embed="rId16"/>
                  <a:stretch>
                    <a:fillRect l="-1377"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3" name="Object 32"/>
                <p:cNvGraphicFramePr>
                  <a:graphicFrameLocks noChangeAspect="1"/>
                </p:cNvGraphicFramePr>
                <p:nvPr>
                  <p:extLst>
                    <p:ext uri="{D42A27DB-BD31-4B8C-83A1-F6EECF244321}">
                      <p14:modId xmlns:p14="http://schemas.microsoft.com/office/powerpoint/2010/main" val="90281408"/>
                    </p:ext>
                  </p:extLst>
                </p:nvPr>
              </p:nvGraphicFramePr>
              <p:xfrm>
                <a:off x="8767762" y="5277247"/>
                <a:ext cx="1746250" cy="759619"/>
              </p:xfrm>
              <a:graphic>
                <a:graphicData uri="http://schemas.openxmlformats.org/presentationml/2006/ole">
                  <mc:AlternateContent>
                    <mc:Choice xmlns:v="urn:schemas-microsoft-com:vml" Requires="v">
                      <p:oleObj spid="_x0000_s8560" name="Equation" r:id="rId17" imgW="672840" imgH="291960" progId="Equation.DSMT4">
                        <p:embed/>
                      </p:oleObj>
                    </mc:Choice>
                    <mc:Fallback>
                      <p:oleObj name="Equation" r:id="rId17" imgW="672840" imgH="291960" progId="Equation.DSMT4">
                        <p:embed/>
                        <p:pic>
                          <p:nvPicPr>
                            <p:cNvPr id="0" name=""/>
                            <p:cNvPicPr/>
                            <p:nvPr/>
                          </p:nvPicPr>
                          <p:blipFill>
                            <a:blip r:embed="rId18"/>
                            <a:stretch>
                              <a:fillRect/>
                            </a:stretch>
                          </p:blipFill>
                          <p:spPr>
                            <a:xfrm>
                              <a:off x="8767762" y="5277247"/>
                              <a:ext cx="1746250" cy="759619"/>
                            </a:xfrm>
                            <a:prstGeom prst="rect">
                              <a:avLst/>
                            </a:prstGeom>
                          </p:spPr>
                        </p:pic>
                      </p:oleObj>
                    </mc:Fallback>
                  </mc:AlternateContent>
                </a:graphicData>
              </a:graphic>
            </p:graphicFrame>
          </mc:Choice>
          <mc:Fallback xmlns="">
            <p:graphicFrame>
              <p:nvGraphicFramePr>
                <p:cNvPr id="33" name="Object 32"/>
                <p:cNvGraphicFramePr>
                  <a:graphicFrameLocks noChangeAspect="1"/>
                </p:cNvGraphicFramePr>
                <p:nvPr>
                  <p:extLst>
                    <p:ext uri="{D42A27DB-BD31-4B8C-83A1-F6EECF244321}">
                      <p14:modId xmlns:p14="http://schemas.microsoft.com/office/powerpoint/2010/main" val="90281408"/>
                    </p:ext>
                  </p:extLst>
                </p:nvPr>
              </p:nvGraphicFramePr>
              <p:xfrm>
                <a:off x="8767762" y="5277247"/>
                <a:ext cx="1746250" cy="759619"/>
              </p:xfrm>
              <a:graphic>
                <a:graphicData uri="http://schemas.openxmlformats.org/presentationml/2006/ole">
                  <mc:AlternateContent>
                    <mc:Choice xmlns:v="urn:schemas-microsoft-com:vml" Requires="v">
                      <p:oleObj spid="_x0000_s8554" name="Equation" r:id="rId19" imgW="672840" imgH="291960" progId="Equation.DSMT4">
                        <p:embed/>
                      </p:oleObj>
                    </mc:Choice>
                    <mc:Fallback>
                      <p:oleObj name="Equation" r:id="rId19" imgW="672840" imgH="291960" progId="Equation.DSMT4">
                        <p:embed/>
                        <p:pic>
                          <p:nvPicPr>
                            <p:cNvPr id="0" name=""/>
                            <p:cNvPicPr/>
                            <p:nvPr/>
                          </p:nvPicPr>
                          <p:blipFill>
                            <a:blip r:embed="rId20"/>
                            <a:stretch>
                              <a:fillRect/>
                            </a:stretch>
                          </p:blipFill>
                          <p:spPr>
                            <a:xfrm>
                              <a:off x="8767762" y="5277247"/>
                              <a:ext cx="1746250" cy="759619"/>
                            </a:xfrm>
                            <a:prstGeom prst="rect">
                              <a:avLst/>
                            </a:prstGeom>
                          </p:spPr>
                        </p:pic>
                      </p:oleObj>
                    </mc:Fallback>
                  </mc:AlternateContent>
                </a:graphicData>
              </a:graphic>
            </p:graphicFrame>
          </mc:Fallback>
        </mc:AlternateContent>
      </p:grpSp>
    </p:spTree>
    <p:extLst>
      <p:ext uri="{BB962C8B-B14F-4D97-AF65-F5344CB8AC3E}">
        <p14:creationId xmlns:p14="http://schemas.microsoft.com/office/powerpoint/2010/main" val="306372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4044" y="22860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337301" y="714375"/>
            <a:ext cx="11481742" cy="1426433"/>
            <a:chOff x="337301" y="714375"/>
            <a:chExt cx="11481742" cy="1426433"/>
          </a:xfrm>
        </p:grpSpPr>
        <p:sp>
          <p:nvSpPr>
            <p:cNvPr id="22" name="Rounded Rectangle 21"/>
            <p:cNvSpPr/>
            <p:nvPr/>
          </p:nvSpPr>
          <p:spPr>
            <a:xfrm>
              <a:off x="2123931" y="811836"/>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1437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899923" y="125028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88722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093911" y="1045930"/>
              <a:ext cx="9725132" cy="723253"/>
            </a:xfrm>
            <a:prstGeom prst="rect">
              <a:avLst/>
            </a:prstGeom>
            <a:noFill/>
          </p:spPr>
          <p:txBody>
            <a:bodyPr wrap="square" lIns="121899" tIns="60949" rIns="121899" bIns="60949" rtlCol="0">
              <a:spAutoFit/>
            </a:bodyPr>
            <a:lstStyle/>
            <a:p>
              <a:pPr>
                <a:lnSpc>
                  <a:spcPct val="150000"/>
                </a:lnSpc>
              </a:pPr>
              <a:r>
                <a:rPr lang="en-US" sz="2600" b="1" smtClean="0">
                  <a:latin typeface="Arial" pitchFamily="34" charset="0"/>
                  <a:cs typeface="Arial" pitchFamily="34" charset="0"/>
                </a:rPr>
                <a:t>Cho dãy số </a:t>
              </a:r>
              <a:r>
                <a:rPr lang="en-US" sz="2600" i="1" smtClean="0">
                  <a:latin typeface="Arial" pitchFamily="34" charset="0"/>
                  <a:cs typeface="Arial" pitchFamily="34" charset="0"/>
                </a:rPr>
                <a:t>(u</a:t>
              </a:r>
              <a:r>
                <a:rPr lang="en-US" sz="2600" i="1" baseline="-25000" smtClean="0">
                  <a:latin typeface="Arial" pitchFamily="34" charset="0"/>
                  <a:cs typeface="Arial" pitchFamily="34" charset="0"/>
                </a:rPr>
                <a:t>n</a:t>
              </a:r>
              <a:r>
                <a:rPr lang="en-US" sz="2600" i="1" smtClean="0">
                  <a:latin typeface="Arial" pitchFamily="34" charset="0"/>
                  <a:cs typeface="Arial" pitchFamily="34" charset="0"/>
                </a:rPr>
                <a:t>)</a:t>
              </a:r>
              <a:r>
                <a:rPr lang="en-US" sz="2600" b="1" i="1" smtClean="0">
                  <a:latin typeface="Arial" pitchFamily="34" charset="0"/>
                  <a:cs typeface="Arial" pitchFamily="34" charset="0"/>
                </a:rPr>
                <a:t> </a:t>
              </a:r>
              <a:r>
                <a:rPr lang="en-US" sz="2600" b="1" smtClean="0">
                  <a:latin typeface="Arial" pitchFamily="34" charset="0"/>
                  <a:cs typeface="Arial" pitchFamily="34" charset="0"/>
                </a:rPr>
                <a:t>với                      . Chứng minh </a:t>
              </a:r>
              <a:endParaRPr lang="vi-VN" sz="2600" b="1">
                <a:latin typeface="Arial" pitchFamily="34" charset="0"/>
                <a:cs typeface="Arial" pitchFamily="34"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2791094571"/>
                </p:ext>
              </p:extLst>
            </p:nvPr>
          </p:nvGraphicFramePr>
          <p:xfrm>
            <a:off x="9598025" y="1153178"/>
            <a:ext cx="1585913" cy="690562"/>
          </p:xfrm>
          <a:graphic>
            <a:graphicData uri="http://schemas.openxmlformats.org/presentationml/2006/ole">
              <mc:AlternateContent xmlns:mc="http://schemas.openxmlformats.org/markup-compatibility/2006">
                <mc:Choice xmlns:v="urn:schemas-microsoft-com:vml" Requires="v">
                  <p:oleObj spid="_x0000_s9418" name="Equation" r:id="rId7" imgW="672840" imgH="291960" progId="Equation.DSMT4">
                    <p:embed/>
                  </p:oleObj>
                </mc:Choice>
                <mc:Fallback>
                  <p:oleObj name="Equation" r:id="rId7" imgW="672840" imgH="291960" progId="Equation.DSMT4">
                    <p:embed/>
                    <p:pic>
                      <p:nvPicPr>
                        <p:cNvPr id="0" name=""/>
                        <p:cNvPicPr/>
                        <p:nvPr/>
                      </p:nvPicPr>
                      <p:blipFill>
                        <a:blip r:embed="rId8"/>
                        <a:stretch>
                          <a:fillRect/>
                        </a:stretch>
                      </p:blipFill>
                      <p:spPr>
                        <a:xfrm>
                          <a:off x="9598025" y="1153178"/>
                          <a:ext cx="1585913" cy="690562"/>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859431039"/>
                </p:ext>
              </p:extLst>
            </p:nvPr>
          </p:nvGraphicFramePr>
          <p:xfrm>
            <a:off x="5383210" y="1004455"/>
            <a:ext cx="1714500" cy="900545"/>
          </p:xfrm>
          <a:graphic>
            <a:graphicData uri="http://schemas.openxmlformats.org/presentationml/2006/ole">
              <mc:AlternateContent xmlns:mc="http://schemas.openxmlformats.org/markup-compatibility/2006">
                <mc:Choice xmlns:v="urn:schemas-microsoft-com:vml" Requires="v">
                  <p:oleObj spid="_x0000_s9419" name="Equation" r:id="rId9" imgW="799920" imgH="419040" progId="Equation.DSMT4">
                    <p:embed/>
                  </p:oleObj>
                </mc:Choice>
                <mc:Fallback>
                  <p:oleObj name="Equation" r:id="rId9" imgW="799920" imgH="419040" progId="Equation.DSMT4">
                    <p:embed/>
                    <p:pic>
                      <p:nvPicPr>
                        <p:cNvPr id="0" name="Object 16"/>
                        <p:cNvPicPr>
                          <a:picLocks noChangeAspect="1" noChangeArrowheads="1"/>
                        </p:cNvPicPr>
                        <p:nvPr/>
                      </p:nvPicPr>
                      <p:blipFill>
                        <a:blip r:embed="rId10"/>
                        <a:srcRect/>
                        <a:stretch>
                          <a:fillRect/>
                        </a:stretch>
                      </p:blipFill>
                      <p:spPr bwMode="auto">
                        <a:xfrm>
                          <a:off x="5383210" y="1004455"/>
                          <a:ext cx="1714500" cy="90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2" name="TextBox 11"/>
          <p:cNvSpPr txBox="1"/>
          <p:nvPr/>
        </p:nvSpPr>
        <p:spPr>
          <a:xfrm>
            <a:off x="2589212" y="3031176"/>
            <a:ext cx="2219470" cy="492443"/>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Ta có : </a:t>
            </a:r>
            <a:endParaRPr lang="vi-VN" sz="2600" b="1">
              <a:latin typeface="Arial" pitchFamily="34" charset="0"/>
              <a:cs typeface="Arial" pitchFamily="34"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651195047"/>
              </p:ext>
            </p:extLst>
          </p:nvPr>
        </p:nvGraphicFramePr>
        <p:xfrm>
          <a:off x="4224599" y="2832100"/>
          <a:ext cx="2584450" cy="901065"/>
        </p:xfrm>
        <a:graphic>
          <a:graphicData uri="http://schemas.openxmlformats.org/presentationml/2006/ole">
            <mc:AlternateContent xmlns:mc="http://schemas.openxmlformats.org/markup-compatibility/2006">
              <mc:Choice xmlns:v="urn:schemas-microsoft-com:vml" Requires="v">
                <p:oleObj spid="_x0000_s9420" name="Equation" r:id="rId11" imgW="1206360" imgH="419040" progId="Equation.DSMT4">
                  <p:embed/>
                </p:oleObj>
              </mc:Choice>
              <mc:Fallback>
                <p:oleObj name="Equation" r:id="rId11" imgW="1206360" imgH="419040" progId="Equation.DSMT4">
                  <p:embed/>
                  <p:pic>
                    <p:nvPicPr>
                      <p:cNvPr id="0" name=""/>
                      <p:cNvPicPr/>
                      <p:nvPr/>
                    </p:nvPicPr>
                    <p:blipFill>
                      <a:blip r:embed="rId12"/>
                      <a:stretch>
                        <a:fillRect/>
                      </a:stretch>
                    </p:blipFill>
                    <p:spPr>
                      <a:xfrm>
                        <a:off x="4224599" y="2832100"/>
                        <a:ext cx="2584450" cy="901065"/>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594613671"/>
              </p:ext>
            </p:extLst>
          </p:nvPr>
        </p:nvGraphicFramePr>
        <p:xfrm>
          <a:off x="6784442" y="2860675"/>
          <a:ext cx="2420937" cy="901700"/>
        </p:xfrm>
        <a:graphic>
          <a:graphicData uri="http://schemas.openxmlformats.org/presentationml/2006/ole">
            <mc:AlternateContent xmlns:mc="http://schemas.openxmlformats.org/markup-compatibility/2006">
              <mc:Choice xmlns:v="urn:schemas-microsoft-com:vml" Requires="v">
                <p:oleObj spid="_x0000_s9421" name="Equation" r:id="rId13" imgW="1130040" imgH="419040" progId="Equation.DSMT4">
                  <p:embed/>
                </p:oleObj>
              </mc:Choice>
              <mc:Fallback>
                <p:oleObj name="Equation" r:id="rId13" imgW="1130040" imgH="419040" progId="Equation.DSMT4">
                  <p:embed/>
                  <p:pic>
                    <p:nvPicPr>
                      <p:cNvPr id="0" name=""/>
                      <p:cNvPicPr/>
                      <p:nvPr/>
                    </p:nvPicPr>
                    <p:blipFill>
                      <a:blip r:embed="rId14"/>
                      <a:stretch>
                        <a:fillRect/>
                      </a:stretch>
                    </p:blipFill>
                    <p:spPr>
                      <a:xfrm>
                        <a:off x="6784442" y="2860675"/>
                        <a:ext cx="2420937" cy="9017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281190667"/>
              </p:ext>
            </p:extLst>
          </p:nvPr>
        </p:nvGraphicFramePr>
        <p:xfrm>
          <a:off x="6832310" y="3670300"/>
          <a:ext cx="3236912" cy="901700"/>
        </p:xfrm>
        <a:graphic>
          <a:graphicData uri="http://schemas.openxmlformats.org/presentationml/2006/ole">
            <mc:AlternateContent xmlns:mc="http://schemas.openxmlformats.org/markup-compatibility/2006">
              <mc:Choice xmlns:v="urn:schemas-microsoft-com:vml" Requires="v">
                <p:oleObj spid="_x0000_s9422" name="Equation" r:id="rId15" imgW="1511280" imgH="419040" progId="Equation.DSMT4">
                  <p:embed/>
                </p:oleObj>
              </mc:Choice>
              <mc:Fallback>
                <p:oleObj name="Equation" r:id="rId15" imgW="1511280" imgH="419040" progId="Equation.DSMT4">
                  <p:embed/>
                  <p:pic>
                    <p:nvPicPr>
                      <p:cNvPr id="0" name=""/>
                      <p:cNvPicPr/>
                      <p:nvPr/>
                    </p:nvPicPr>
                    <p:blipFill>
                      <a:blip r:embed="rId16"/>
                      <a:stretch>
                        <a:fillRect/>
                      </a:stretch>
                    </p:blipFill>
                    <p:spPr>
                      <a:xfrm>
                        <a:off x="6832310" y="3670300"/>
                        <a:ext cx="3236912" cy="901700"/>
                      </a:xfrm>
                      <a:prstGeom prst="rect">
                        <a:avLst/>
                      </a:prstGeom>
                    </p:spPr>
                  </p:pic>
                </p:oleObj>
              </mc:Fallback>
            </mc:AlternateContent>
          </a:graphicData>
        </a:graphic>
      </p:graphicFrame>
      <p:sp>
        <p:nvSpPr>
          <p:cNvPr id="20" name="TextBox 19"/>
          <p:cNvSpPr txBox="1"/>
          <p:nvPr/>
        </p:nvSpPr>
        <p:spPr>
          <a:xfrm>
            <a:off x="2970212" y="4495800"/>
            <a:ext cx="2219470" cy="492443"/>
          </a:xfrm>
          <a:prstGeom prst="rect">
            <a:avLst/>
          </a:prstGeom>
          <a:noFill/>
        </p:spPr>
        <p:txBody>
          <a:bodyPr wrap="square" rtlCol="0">
            <a:spAutoFit/>
          </a:bodyPr>
          <a:lstStyle/>
          <a:p>
            <a:pPr algn="just"/>
            <a:r>
              <a:rPr lang="en-US" sz="2600" b="1" smtClean="0">
                <a:latin typeface="Arial" pitchFamily="34" charset="0"/>
                <a:cs typeface="Arial" pitchFamily="34" charset="0"/>
              </a:rPr>
              <a:t>Do đó :</a:t>
            </a:r>
            <a:endParaRPr lang="vi-VN" sz="2600" b="1">
              <a:latin typeface="Arial" pitchFamily="34" charset="0"/>
              <a:cs typeface="Arial"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801240254"/>
              </p:ext>
            </p:extLst>
          </p:nvPr>
        </p:nvGraphicFramePr>
        <p:xfrm>
          <a:off x="4356417" y="4464368"/>
          <a:ext cx="1585595" cy="691515"/>
        </p:xfrm>
        <a:graphic>
          <a:graphicData uri="http://schemas.openxmlformats.org/presentationml/2006/ole">
            <mc:AlternateContent xmlns:mc="http://schemas.openxmlformats.org/markup-compatibility/2006">
              <mc:Choice xmlns:v="urn:schemas-microsoft-com:vml" Requires="v">
                <p:oleObj spid="_x0000_s9423" name="Equation" r:id="rId17" imgW="672840" imgH="291960" progId="Equation.DSMT4">
                  <p:embed/>
                </p:oleObj>
              </mc:Choice>
              <mc:Fallback>
                <p:oleObj name="Equation" r:id="rId17" imgW="672840" imgH="291960" progId="Equation.DSMT4">
                  <p:embed/>
                  <p:pic>
                    <p:nvPicPr>
                      <p:cNvPr id="0" name=""/>
                      <p:cNvPicPr/>
                      <p:nvPr/>
                    </p:nvPicPr>
                    <p:blipFill>
                      <a:blip r:embed="rId18"/>
                      <a:stretch>
                        <a:fillRect/>
                      </a:stretch>
                    </p:blipFill>
                    <p:spPr>
                      <a:xfrm>
                        <a:off x="4356417" y="4464368"/>
                        <a:ext cx="1585595" cy="691515"/>
                      </a:xfrm>
                      <a:prstGeom prst="rect">
                        <a:avLst/>
                      </a:prstGeom>
                    </p:spPr>
                  </p:pic>
                </p:oleObj>
              </mc:Fallback>
            </mc:AlternateContent>
          </a:graphicData>
        </a:graphic>
      </p:graphicFrame>
    </p:spTree>
    <p:extLst>
      <p:ext uri="{BB962C8B-B14F-4D97-AF65-F5344CB8AC3E}">
        <p14:creationId xmlns:p14="http://schemas.microsoft.com/office/powerpoint/2010/main" val="1136467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412" y="232750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0812" y="28575"/>
            <a:ext cx="11782531" cy="2233911"/>
            <a:chOff x="150812" y="630257"/>
            <a:chExt cx="11782531" cy="2233911"/>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703184"/>
              <a:ext cx="9801331" cy="2160984"/>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265361" y="709754"/>
              <a:ext cx="9648931" cy="2154414"/>
            </a:xfrm>
            <a:prstGeom prst="rect">
              <a:avLst/>
            </a:prstGeom>
            <a:noFill/>
          </p:spPr>
          <p:txBody>
            <a:bodyPr wrap="square" lIns="121899" tIns="60949" rIns="121899" bIns="60949" rtlCol="0">
              <a:spAutoFit/>
            </a:bodyPr>
            <a:lstStyle/>
            <a:p>
              <a:pPr algn="just"/>
              <a:r>
                <a:rPr lang="vi-VN" sz="2200" b="1">
                  <a:latin typeface="Arial" pitchFamily="34" charset="0"/>
                  <a:cs typeface="Arial" pitchFamily="34" charset="0"/>
                </a:rPr>
                <a:t>Một quả bóng cao su được thả từ độ cao 5 m xuống mặt </a:t>
              </a:r>
              <a:r>
                <a:rPr lang="vi-VN" sz="2200" b="1" smtClean="0">
                  <a:latin typeface="Arial" pitchFamily="34" charset="0"/>
                  <a:cs typeface="Arial" pitchFamily="34" charset="0"/>
                </a:rPr>
                <a:t>sàn</a:t>
              </a:r>
              <a:r>
                <a:rPr lang="en-US" sz="2200" b="1" smtClean="0">
                  <a:latin typeface="Arial" pitchFamily="34" charset="0"/>
                  <a:cs typeface="Arial" pitchFamily="34" charset="0"/>
                </a:rPr>
                <a:t>.</a:t>
              </a:r>
              <a:r>
                <a:rPr lang="vi-VN" sz="2200" b="1" smtClean="0">
                  <a:latin typeface="Arial" pitchFamily="34" charset="0"/>
                  <a:cs typeface="Arial" pitchFamily="34" charset="0"/>
                </a:rPr>
                <a:t> </a:t>
              </a:r>
              <a:r>
                <a:rPr lang="en-US" sz="2200" b="1" smtClean="0">
                  <a:latin typeface="Arial" pitchFamily="34" charset="0"/>
                  <a:cs typeface="Arial" pitchFamily="34" charset="0"/>
                </a:rPr>
                <a:t>S</a:t>
              </a:r>
              <a:r>
                <a:rPr lang="vi-VN" sz="2200" b="1" smtClean="0">
                  <a:latin typeface="Arial" pitchFamily="34" charset="0"/>
                  <a:cs typeface="Arial" pitchFamily="34" charset="0"/>
                </a:rPr>
                <a:t>au </a:t>
              </a:r>
              <a:r>
                <a:rPr lang="vi-VN" sz="2200" b="1">
                  <a:latin typeface="Arial" pitchFamily="34" charset="0"/>
                  <a:cs typeface="Arial" pitchFamily="34" charset="0"/>
                </a:rPr>
                <a:t>mỗi lần chạm sàn quả bóng </a:t>
              </a:r>
              <a:r>
                <a:rPr lang="en-US" sz="2200" b="1" smtClean="0">
                  <a:latin typeface="Arial" pitchFamily="34" charset="0"/>
                  <a:cs typeface="Arial" pitchFamily="34" charset="0"/>
                </a:rPr>
                <a:t>nảy</a:t>
              </a:r>
              <a:r>
                <a:rPr lang="vi-VN" sz="2200" b="1" smtClean="0">
                  <a:latin typeface="Arial" pitchFamily="34" charset="0"/>
                  <a:cs typeface="Arial" pitchFamily="34" charset="0"/>
                </a:rPr>
                <a:t> </a:t>
              </a:r>
              <a:r>
                <a:rPr lang="vi-VN" sz="2200" b="1">
                  <a:latin typeface="Arial" pitchFamily="34" charset="0"/>
                  <a:cs typeface="Arial" pitchFamily="34" charset="0"/>
                </a:rPr>
                <a:t>lên độ cao bằng 2/3 độ cao cho </a:t>
              </a:r>
              <a:r>
                <a:rPr lang="vi-VN" sz="2200" b="1" smtClean="0">
                  <a:latin typeface="Arial" pitchFamily="34" charset="0"/>
                  <a:cs typeface="Arial" pitchFamily="34" charset="0"/>
                </a:rPr>
                <a:t>trước</a:t>
              </a:r>
              <a:r>
                <a:rPr lang="en-US" sz="2200" b="1" smtClean="0">
                  <a:latin typeface="Arial" pitchFamily="34" charset="0"/>
                  <a:cs typeface="Arial" pitchFamily="34" charset="0"/>
                </a:rPr>
                <a:t>.</a:t>
              </a:r>
              <a:r>
                <a:rPr lang="vi-VN" sz="2200" b="1" smtClean="0">
                  <a:latin typeface="Arial" pitchFamily="34" charset="0"/>
                  <a:cs typeface="Arial" pitchFamily="34" charset="0"/>
                </a:rPr>
                <a:t> </a:t>
              </a:r>
              <a:r>
                <a:rPr lang="en-US" sz="2200" b="1" smtClean="0">
                  <a:latin typeface="Arial" pitchFamily="34" charset="0"/>
                  <a:cs typeface="Arial" pitchFamily="34" charset="0"/>
                </a:rPr>
                <a:t>G</a:t>
              </a:r>
              <a:r>
                <a:rPr lang="vi-VN" sz="2200" b="1" smtClean="0">
                  <a:latin typeface="Arial" pitchFamily="34" charset="0"/>
                  <a:cs typeface="Arial" pitchFamily="34" charset="0"/>
                </a:rPr>
                <a:t>iả </a:t>
              </a:r>
              <a:r>
                <a:rPr lang="vi-VN" sz="2200" b="1">
                  <a:latin typeface="Arial" pitchFamily="34" charset="0"/>
                  <a:cs typeface="Arial" pitchFamily="34" charset="0"/>
                </a:rPr>
                <a:t>sử rằng quả bóng luôn chuyển động vuông góc với mặt sàn và quá trình này tiếp diễn vô hạn </a:t>
              </a:r>
              <a:r>
                <a:rPr lang="vi-VN" sz="2200" b="1" smtClean="0">
                  <a:latin typeface="Arial" pitchFamily="34" charset="0"/>
                  <a:cs typeface="Arial" pitchFamily="34" charset="0"/>
                </a:rPr>
                <a:t>lần</a:t>
              </a:r>
              <a:r>
                <a:rPr lang="en-US" sz="2200" b="1" smtClean="0">
                  <a:latin typeface="Arial" pitchFamily="34" charset="0"/>
                  <a:cs typeface="Arial" pitchFamily="34" charset="0"/>
                </a:rPr>
                <a:t>.</a:t>
              </a:r>
              <a:r>
                <a:rPr lang="vi-VN" sz="2200" b="1" smtClean="0">
                  <a:latin typeface="Arial" pitchFamily="34" charset="0"/>
                  <a:cs typeface="Arial" pitchFamily="34" charset="0"/>
                </a:rPr>
                <a:t> </a:t>
              </a:r>
              <a:r>
                <a:rPr lang="en-US" sz="2200" b="1" smtClean="0">
                  <a:latin typeface="Arial" pitchFamily="34" charset="0"/>
                  <a:cs typeface="Arial" pitchFamily="34" charset="0"/>
                </a:rPr>
                <a:t>G</a:t>
              </a:r>
              <a:r>
                <a:rPr lang="vi-VN" sz="2200" b="1" smtClean="0">
                  <a:latin typeface="Arial" pitchFamily="34" charset="0"/>
                  <a:cs typeface="Arial" pitchFamily="34" charset="0"/>
                </a:rPr>
                <a:t>iả </a:t>
              </a:r>
              <a:r>
                <a:rPr lang="vi-VN" sz="2200" b="1">
                  <a:latin typeface="Arial" pitchFamily="34" charset="0"/>
                  <a:cs typeface="Arial" pitchFamily="34" charset="0"/>
                </a:rPr>
                <a:t>sử </a:t>
              </a:r>
              <a:r>
                <a:rPr lang="en-US" sz="2200" b="1" smtClean="0">
                  <a:latin typeface="Arial" pitchFamily="34" charset="0"/>
                  <a:cs typeface="Arial" pitchFamily="34" charset="0"/>
                </a:rPr>
                <a:t>u</a:t>
              </a:r>
              <a:r>
                <a:rPr lang="en-US" sz="2200" b="1" baseline="-25000" smtClean="0">
                  <a:latin typeface="Arial" pitchFamily="34" charset="0"/>
                  <a:cs typeface="Arial" pitchFamily="34" charset="0"/>
                </a:rPr>
                <a:t>n</a:t>
              </a:r>
              <a:r>
                <a:rPr lang="vi-VN" sz="2200" b="1" smtClean="0">
                  <a:latin typeface="Arial" pitchFamily="34" charset="0"/>
                  <a:cs typeface="Arial" pitchFamily="34" charset="0"/>
                </a:rPr>
                <a:t> </a:t>
              </a:r>
              <a:r>
                <a:rPr lang="vi-VN" sz="2200" b="1">
                  <a:latin typeface="Arial" pitchFamily="34" charset="0"/>
                  <a:cs typeface="Arial" pitchFamily="34" charset="0"/>
                </a:rPr>
                <a:t>là độ cao </a:t>
              </a:r>
              <a:r>
                <a:rPr lang="en-US" sz="2200" b="1" smtClean="0">
                  <a:latin typeface="Arial" pitchFamily="34" charset="0"/>
                  <a:cs typeface="Arial" pitchFamily="34" charset="0"/>
                </a:rPr>
                <a:t>(</a:t>
              </a:r>
              <a:r>
                <a:rPr lang="vi-VN" sz="2200" b="1" smtClean="0">
                  <a:latin typeface="Arial" pitchFamily="34" charset="0"/>
                  <a:cs typeface="Arial" pitchFamily="34" charset="0"/>
                </a:rPr>
                <a:t>tính </a:t>
              </a:r>
              <a:r>
                <a:rPr lang="vi-VN" sz="2200" b="1">
                  <a:latin typeface="Arial" pitchFamily="34" charset="0"/>
                  <a:cs typeface="Arial" pitchFamily="34" charset="0"/>
                </a:rPr>
                <a:t>bằng </a:t>
              </a:r>
              <a:r>
                <a:rPr lang="vi-VN" sz="2200" b="1" smtClean="0">
                  <a:latin typeface="Arial" pitchFamily="34" charset="0"/>
                  <a:cs typeface="Arial" pitchFamily="34" charset="0"/>
                </a:rPr>
                <a:t>mét</a:t>
              </a:r>
              <a:r>
                <a:rPr lang="en-US" sz="2200" b="1" smtClean="0">
                  <a:latin typeface="Arial" pitchFamily="34" charset="0"/>
                  <a:cs typeface="Arial" pitchFamily="34" charset="0"/>
                </a:rPr>
                <a:t>)</a:t>
              </a:r>
              <a:r>
                <a:rPr lang="vi-VN" sz="2200" b="1" smtClean="0">
                  <a:latin typeface="Arial" pitchFamily="34" charset="0"/>
                  <a:cs typeface="Arial" pitchFamily="34" charset="0"/>
                </a:rPr>
                <a:t> </a:t>
              </a:r>
              <a:r>
                <a:rPr lang="vi-VN" sz="2200" b="1">
                  <a:latin typeface="Arial" pitchFamily="34" charset="0"/>
                  <a:cs typeface="Arial" pitchFamily="34" charset="0"/>
                </a:rPr>
                <a:t>của quả bóng sau lần nảy lên thứ </a:t>
              </a:r>
              <a:r>
                <a:rPr lang="vi-VN" sz="2200" b="1" smtClean="0">
                  <a:latin typeface="Arial" pitchFamily="34" charset="0"/>
                  <a:cs typeface="Arial" pitchFamily="34" charset="0"/>
                </a:rPr>
                <a:t>n</a:t>
              </a:r>
              <a:r>
                <a:rPr lang="en-US" sz="2200" b="1" smtClean="0">
                  <a:latin typeface="Arial" pitchFamily="34" charset="0"/>
                  <a:cs typeface="Arial" pitchFamily="34" charset="0"/>
                </a:rPr>
                <a:t>.</a:t>
              </a:r>
              <a:r>
                <a:rPr lang="vi-VN" sz="2200" b="1" smtClean="0">
                  <a:latin typeface="Arial" pitchFamily="34" charset="0"/>
                  <a:cs typeface="Arial" pitchFamily="34" charset="0"/>
                </a:rPr>
                <a:t> </a:t>
              </a:r>
              <a:endParaRPr lang="en-US" sz="2200" b="1" smtClean="0">
                <a:latin typeface="Arial" pitchFamily="34" charset="0"/>
                <a:cs typeface="Arial" pitchFamily="34" charset="0"/>
              </a:endParaRPr>
            </a:p>
            <a:p>
              <a:pPr algn="just"/>
              <a:r>
                <a:rPr lang="vi-VN" sz="2200" b="1" smtClean="0">
                  <a:latin typeface="Arial" pitchFamily="34" charset="0"/>
                  <a:cs typeface="Arial" pitchFamily="34" charset="0"/>
                </a:rPr>
                <a:t>Chứng </a:t>
              </a:r>
              <a:r>
                <a:rPr lang="vi-VN" sz="2200" b="1">
                  <a:latin typeface="Arial" pitchFamily="34" charset="0"/>
                  <a:cs typeface="Arial" pitchFamily="34" charset="0"/>
                </a:rPr>
                <a:t>minh rằng dãy số u</a:t>
              </a:r>
              <a:r>
                <a:rPr lang="vi-VN" sz="2200" b="1" baseline="-25000">
                  <a:latin typeface="Arial" pitchFamily="34" charset="0"/>
                  <a:cs typeface="Arial" pitchFamily="34" charset="0"/>
                </a:rPr>
                <a:t>n</a:t>
              </a:r>
              <a:r>
                <a:rPr lang="vi-VN" sz="2200" b="1">
                  <a:latin typeface="Arial" pitchFamily="34" charset="0"/>
                  <a:cs typeface="Arial" pitchFamily="34" charset="0"/>
                </a:rPr>
                <a:t> có giới hạn là 0 </a:t>
              </a:r>
              <a:endParaRPr lang="en-US" sz="2200" b="1" smtClean="0">
                <a:latin typeface="Arial" pitchFamily="34" charset="0"/>
                <a:cs typeface="Arial" pitchFamily="34" charset="0"/>
              </a:endParaRP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665083"/>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94" y="856267"/>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122283"/>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1</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grpSp>
      <p:grpSp>
        <p:nvGrpSpPr>
          <p:cNvPr id="4" name="Group 3"/>
          <p:cNvGrpSpPr/>
          <p:nvPr/>
        </p:nvGrpSpPr>
        <p:grpSpPr>
          <a:xfrm>
            <a:off x="8456612" y="2522518"/>
            <a:ext cx="3505200" cy="2347246"/>
            <a:chOff x="8380412" y="3505200"/>
            <a:chExt cx="3505200" cy="2347246"/>
          </a:xfrm>
        </p:grpSpPr>
        <p:cxnSp>
          <p:nvCxnSpPr>
            <p:cNvPr id="13" name="Straight Connector 12"/>
            <p:cNvCxnSpPr/>
            <p:nvPr/>
          </p:nvCxnSpPr>
          <p:spPr>
            <a:xfrm>
              <a:off x="9049582" y="4046418"/>
              <a:ext cx="0" cy="1767928"/>
            </a:xfrm>
            <a:prstGeom prst="line">
              <a:avLst/>
            </a:prstGeom>
            <a:ln>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56612" y="5852446"/>
              <a:ext cx="3429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44"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761"/>
            <a:stretch/>
          </p:blipFill>
          <p:spPr bwMode="auto">
            <a:xfrm>
              <a:off x="8829237" y="3505200"/>
              <a:ext cx="579875" cy="56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761"/>
            <a:stretch/>
          </p:blipFill>
          <p:spPr bwMode="auto">
            <a:xfrm>
              <a:off x="9901567" y="4361353"/>
              <a:ext cx="579875" cy="56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761"/>
            <a:stretch/>
          </p:blipFill>
          <p:spPr bwMode="auto">
            <a:xfrm>
              <a:off x="10856912" y="5001014"/>
              <a:ext cx="579875" cy="56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8380412" y="4645867"/>
              <a:ext cx="914400" cy="369332"/>
            </a:xfrm>
            <a:prstGeom prst="rect">
              <a:avLst/>
            </a:prstGeom>
            <a:noFill/>
          </p:spPr>
          <p:txBody>
            <a:bodyPr wrap="square" rtlCol="0">
              <a:spAutoFit/>
            </a:bodyPr>
            <a:lstStyle/>
            <a:p>
              <a:pPr algn="ctr"/>
              <a:r>
                <a:rPr lang="en-US" sz="1800" b="1" smtClean="0">
                  <a:solidFill>
                    <a:srgbClr val="C00000"/>
                  </a:solidFill>
                  <a:latin typeface="Arial" pitchFamily="34" charset="0"/>
                  <a:cs typeface="Arial" pitchFamily="34" charset="0"/>
                </a:rPr>
                <a:t>5m</a:t>
              </a:r>
              <a:endParaRPr lang="en-US" sz="1800" b="1">
                <a:solidFill>
                  <a:srgbClr val="C00000"/>
                </a:solidFill>
                <a:latin typeface="Arial" pitchFamily="34" charset="0"/>
                <a:cs typeface="Arial" pitchFamily="34" charset="0"/>
              </a:endParaRPr>
            </a:p>
          </p:txBody>
        </p:sp>
        <p:sp>
          <p:nvSpPr>
            <p:cNvPr id="2" name="Freeform 1"/>
            <p:cNvSpPr/>
            <p:nvPr/>
          </p:nvSpPr>
          <p:spPr>
            <a:xfrm>
              <a:off x="9163050" y="4095750"/>
              <a:ext cx="2427982" cy="1686635"/>
            </a:xfrm>
            <a:custGeom>
              <a:avLst/>
              <a:gdLst>
                <a:gd name="connsiteX0" fmla="*/ 0 w 2427982"/>
                <a:gd name="connsiteY0" fmla="*/ 0 h 1686635"/>
                <a:gd name="connsiteX1" fmla="*/ 314325 w 2427982"/>
                <a:gd name="connsiteY1" fmla="*/ 1666875 h 1686635"/>
                <a:gd name="connsiteX2" fmla="*/ 1000125 w 2427982"/>
                <a:gd name="connsiteY2" fmla="*/ 876300 h 1686635"/>
                <a:gd name="connsiteX3" fmla="*/ 1409700 w 2427982"/>
                <a:gd name="connsiteY3" fmla="*/ 1657350 h 1686635"/>
                <a:gd name="connsiteX4" fmla="*/ 1895475 w 2427982"/>
                <a:gd name="connsiteY4" fmla="*/ 1428750 h 1686635"/>
                <a:gd name="connsiteX5" fmla="*/ 2371725 w 2427982"/>
                <a:gd name="connsiteY5" fmla="*/ 1657350 h 1686635"/>
                <a:gd name="connsiteX6" fmla="*/ 2400300 w 2427982"/>
                <a:gd name="connsiteY6" fmla="*/ 1676400 h 168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7982" h="1686635">
                  <a:moveTo>
                    <a:pt x="0" y="0"/>
                  </a:moveTo>
                  <a:cubicBezTo>
                    <a:pt x="73819" y="760412"/>
                    <a:pt x="147638" y="1520825"/>
                    <a:pt x="314325" y="1666875"/>
                  </a:cubicBezTo>
                  <a:cubicBezTo>
                    <a:pt x="481012" y="1812925"/>
                    <a:pt x="817563" y="877887"/>
                    <a:pt x="1000125" y="876300"/>
                  </a:cubicBezTo>
                  <a:cubicBezTo>
                    <a:pt x="1182687" y="874713"/>
                    <a:pt x="1260475" y="1565275"/>
                    <a:pt x="1409700" y="1657350"/>
                  </a:cubicBezTo>
                  <a:cubicBezTo>
                    <a:pt x="1558925" y="1749425"/>
                    <a:pt x="1735138" y="1428750"/>
                    <a:pt x="1895475" y="1428750"/>
                  </a:cubicBezTo>
                  <a:cubicBezTo>
                    <a:pt x="2055812" y="1428750"/>
                    <a:pt x="2287588" y="1616075"/>
                    <a:pt x="2371725" y="1657350"/>
                  </a:cubicBezTo>
                  <a:cubicBezTo>
                    <a:pt x="2455863" y="1698625"/>
                    <a:pt x="2428081" y="1687512"/>
                    <a:pt x="2400300" y="1676400"/>
                  </a:cubicBezTo>
                </a:path>
              </a:pathLst>
            </a:custGeom>
            <a:ln>
              <a:solidFill>
                <a:srgbClr val="0F3D1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2" name="TextBox 21"/>
              <p:cNvSpPr txBox="1"/>
              <p:nvPr/>
            </p:nvSpPr>
            <p:spPr>
              <a:xfrm>
                <a:off x="303212" y="2667000"/>
                <a:ext cx="8077199" cy="1278170"/>
              </a:xfrm>
              <a:prstGeom prst="rect">
                <a:avLst/>
              </a:prstGeom>
              <a:noFill/>
            </p:spPr>
            <p:txBody>
              <a:bodyPr wrap="square" rtlCol="0">
                <a:spAutoFit/>
              </a:bodyPr>
              <a:lstStyle/>
              <a:p>
                <a:pPr marL="342900" indent="-342900" algn="just">
                  <a:buFont typeface="Wingdings" pitchFamily="2" charset="2"/>
                  <a:buChar char="v"/>
                </a:pPr>
                <a:r>
                  <a:rPr lang="vi-VN" sz="2200" b="1" smtClean="0">
                    <a:latin typeface="Arial" pitchFamily="34" charset="0"/>
                    <a:cs typeface="Arial" pitchFamily="34" charset="0"/>
                  </a:rPr>
                  <a:t>Một quả bóng cao su được thả từ độ cao 5 m xuống mặt sàn, sau lần chạm sàn đầu tiên, quả bỏng nảy lên một độ cao </a:t>
                </a:r>
                <a:r>
                  <a:rPr lang="vi-VN" sz="2200" b="1">
                    <a:latin typeface="Arial" pitchFamily="34" charset="0"/>
                    <a:cs typeface="Arial" pitchFamily="34" charset="0"/>
                  </a:rPr>
                  <a:t>là </a:t>
                </a:r>
                <a14:m>
                  <m:oMath xmlns:m="http://schemas.openxmlformats.org/officeDocument/2006/math">
                    <m:sSub>
                      <m:sSubPr>
                        <m:ctrlPr>
                          <a:rPr lang="vi-VN" sz="2200" b="1" i="1" smtClean="0">
                            <a:latin typeface="Cambria Math"/>
                            <a:cs typeface="Arial" pitchFamily="34" charset="0"/>
                          </a:rPr>
                        </m:ctrlPr>
                      </m:sSubPr>
                      <m:e>
                        <m:r>
                          <a:rPr lang="en-US" sz="2200" b="1" i="1" smtClean="0">
                            <a:latin typeface="Cambria Math"/>
                            <a:cs typeface="Arial" pitchFamily="34" charset="0"/>
                          </a:rPr>
                          <m:t>𝒖</m:t>
                        </m:r>
                      </m:e>
                      <m:sub>
                        <m:r>
                          <a:rPr lang="en-US" sz="2200" b="1" i="1" smtClean="0">
                            <a:latin typeface="Cambria Math"/>
                            <a:cs typeface="Arial" pitchFamily="34" charset="0"/>
                          </a:rPr>
                          <m:t>𝟏</m:t>
                        </m:r>
                      </m:sub>
                    </m:sSub>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𝟐</m:t>
                        </m:r>
                      </m:num>
                      <m:den>
                        <m:r>
                          <a:rPr lang="en-US" sz="2200" b="1" i="1" smtClean="0">
                            <a:latin typeface="Cambria Math"/>
                            <a:cs typeface="Arial" pitchFamily="34" charset="0"/>
                          </a:rPr>
                          <m:t>𝟑</m:t>
                        </m:r>
                      </m:den>
                    </m:f>
                    <m:r>
                      <a:rPr lang="en-US" sz="2200" b="1" i="1" smtClean="0">
                        <a:latin typeface="Cambria Math"/>
                        <a:cs typeface="Arial" pitchFamily="34" charset="0"/>
                      </a:rPr>
                      <m:t>.</m:t>
                    </m:r>
                    <m:r>
                      <a:rPr lang="en-US" sz="2200" b="1" i="1" smtClean="0">
                        <a:latin typeface="Cambria Math"/>
                        <a:cs typeface="Arial" pitchFamily="34" charset="0"/>
                      </a:rPr>
                      <m:t>𝟓</m:t>
                    </m:r>
                  </m:oMath>
                </a14:m>
                <a:endParaRPr lang="vi-VN" sz="22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03212" y="2667000"/>
                <a:ext cx="8077199" cy="1278170"/>
              </a:xfrm>
              <a:prstGeom prst="rect">
                <a:avLst/>
              </a:prstGeom>
              <a:blipFill rotWithShape="1">
                <a:blip r:embed="rId8"/>
                <a:stretch>
                  <a:fillRect l="-830" t="-2392" r="-981" b="-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08012" y="3918415"/>
                <a:ext cx="7772399" cy="1034386"/>
              </a:xfrm>
              <a:prstGeom prst="rect">
                <a:avLst/>
              </a:prstGeom>
              <a:noFill/>
            </p:spPr>
            <p:txBody>
              <a:bodyPr wrap="square" rtlCol="0">
                <a:spAutoFit/>
              </a:bodyPr>
              <a:lstStyle/>
              <a:p>
                <a:pPr algn="just"/>
                <a:r>
                  <a:rPr lang="vi-VN" sz="2200" b="1" smtClean="0">
                    <a:latin typeface="Arial" pitchFamily="34" charset="0"/>
                    <a:cs typeface="Arial" pitchFamily="34" charset="0"/>
                  </a:rPr>
                  <a:t>Tiếp đó, bóng rơi từ độ cao u</a:t>
                </a:r>
                <a:r>
                  <a:rPr lang="vi-VN" sz="2200" b="1" baseline="-25000" smtClean="0">
                    <a:latin typeface="Arial" pitchFamily="34" charset="0"/>
                    <a:cs typeface="Arial" pitchFamily="34" charset="0"/>
                  </a:rPr>
                  <a:t>1</a:t>
                </a:r>
                <a:r>
                  <a:rPr lang="vi-VN" sz="2200" b="1" smtClean="0">
                    <a:latin typeface="Arial" pitchFamily="34" charset="0"/>
                    <a:cs typeface="Arial" pitchFamily="34" charset="0"/>
                  </a:rPr>
                  <a:t> xuống mặt sàn và nảy lên độ cao là </a:t>
                </a:r>
                <a14:m>
                  <m:oMath xmlns:m="http://schemas.openxmlformats.org/officeDocument/2006/math">
                    <m:sSub>
                      <m:sSubPr>
                        <m:ctrlPr>
                          <a:rPr lang="vi-VN" sz="2200" b="1" i="1">
                            <a:latin typeface="Cambria Math"/>
                            <a:cs typeface="Arial" pitchFamily="34" charset="0"/>
                          </a:rPr>
                        </m:ctrlPr>
                      </m:sSubPr>
                      <m:e>
                        <m:r>
                          <a:rPr lang="en-US" sz="2200" b="1" i="1">
                            <a:latin typeface="Cambria Math"/>
                            <a:cs typeface="Arial" pitchFamily="34" charset="0"/>
                          </a:rPr>
                          <m:t>𝒖</m:t>
                        </m:r>
                      </m:e>
                      <m:sub>
                        <m:r>
                          <a:rPr lang="en-US" sz="2200" b="1" i="1" smtClean="0">
                            <a:latin typeface="Cambria Math"/>
                            <a:cs typeface="Arial" pitchFamily="34" charset="0"/>
                          </a:rPr>
                          <m:t>𝟐</m:t>
                        </m:r>
                      </m:sub>
                    </m:sSub>
                    <m:r>
                      <a:rPr lang="en-US" sz="2200" b="1" i="1">
                        <a:latin typeface="Cambria Math"/>
                        <a:cs typeface="Arial" pitchFamily="34" charset="0"/>
                      </a:rPr>
                      <m:t>=</m:t>
                    </m:r>
                    <m:f>
                      <m:fPr>
                        <m:ctrlPr>
                          <a:rPr lang="en-US" sz="2200" b="1" i="1">
                            <a:latin typeface="Cambria Math"/>
                            <a:cs typeface="Arial" pitchFamily="34" charset="0"/>
                          </a:rPr>
                        </m:ctrlPr>
                      </m:fPr>
                      <m:num>
                        <m:r>
                          <a:rPr lang="en-US" sz="2200" b="1" i="1">
                            <a:latin typeface="Cambria Math"/>
                            <a:cs typeface="Arial" pitchFamily="34" charset="0"/>
                          </a:rPr>
                          <m:t>𝟐</m:t>
                        </m:r>
                      </m:num>
                      <m:den>
                        <m:r>
                          <a:rPr lang="en-US" sz="2200" b="1" i="1">
                            <a:latin typeface="Cambria Math"/>
                            <a:cs typeface="Arial" pitchFamily="34" charset="0"/>
                          </a:rPr>
                          <m:t>𝟑</m:t>
                        </m:r>
                      </m:den>
                    </m:f>
                    <m:r>
                      <a:rPr lang="en-US" sz="2200" b="1" i="1">
                        <a:latin typeface="Cambria Math"/>
                        <a:cs typeface="Arial" pitchFamily="34" charset="0"/>
                      </a:rPr>
                      <m:t>.</m:t>
                    </m:r>
                    <m:sSub>
                      <m:sSubPr>
                        <m:ctrlPr>
                          <a:rPr lang="en-US" sz="2200" b="1" i="1" smtClean="0">
                            <a:latin typeface="Cambria Math"/>
                            <a:cs typeface="Arial" pitchFamily="34" charset="0"/>
                          </a:rPr>
                        </m:ctrlPr>
                      </m:sSubPr>
                      <m:e>
                        <m:r>
                          <a:rPr lang="en-US" sz="2200" b="1" i="1" smtClean="0">
                            <a:latin typeface="Cambria Math"/>
                            <a:cs typeface="Arial" pitchFamily="34" charset="0"/>
                          </a:rPr>
                          <m:t>𝒖</m:t>
                        </m:r>
                      </m:e>
                      <m:sub>
                        <m:r>
                          <a:rPr lang="en-US" sz="2200" b="1" i="1" smtClean="0">
                            <a:latin typeface="Cambria Math"/>
                            <a:cs typeface="Arial" pitchFamily="34" charset="0"/>
                          </a:rPr>
                          <m:t>𝟏</m:t>
                        </m:r>
                      </m:sub>
                    </m:sSub>
                    <m:r>
                      <a:rPr lang="en-US" sz="2200" b="1" i="1" smtClean="0">
                        <a:latin typeface="Cambria Math"/>
                        <a:cs typeface="Arial" pitchFamily="34" charset="0"/>
                      </a:rPr>
                      <m:t>=</m:t>
                    </m:r>
                    <m:f>
                      <m:fPr>
                        <m:ctrlPr>
                          <a:rPr lang="en-US" sz="2200" b="1" i="1">
                            <a:latin typeface="Cambria Math"/>
                            <a:cs typeface="Arial" pitchFamily="34" charset="0"/>
                          </a:rPr>
                        </m:ctrlPr>
                      </m:fPr>
                      <m:num>
                        <m:r>
                          <a:rPr lang="en-US" sz="2200" b="1" i="1">
                            <a:latin typeface="Cambria Math"/>
                            <a:cs typeface="Arial" pitchFamily="34" charset="0"/>
                          </a:rPr>
                          <m:t>𝟐</m:t>
                        </m:r>
                      </m:num>
                      <m:den>
                        <m:r>
                          <a:rPr lang="en-US" sz="2200" b="1" i="1">
                            <a:latin typeface="Cambria Math"/>
                            <a:cs typeface="Arial" pitchFamily="34" charset="0"/>
                          </a:rPr>
                          <m:t>𝟑</m:t>
                        </m:r>
                      </m:den>
                    </m:f>
                    <m:d>
                      <m:dPr>
                        <m:ctrlPr>
                          <a:rPr lang="en-US" sz="2200" b="1" i="1" smtClean="0">
                            <a:latin typeface="Cambria Math"/>
                            <a:cs typeface="Arial" pitchFamily="34" charset="0"/>
                          </a:rPr>
                        </m:ctrlPr>
                      </m:dPr>
                      <m:e>
                        <m:f>
                          <m:fPr>
                            <m:ctrlPr>
                              <a:rPr lang="en-US" sz="2200" b="1" i="1" smtClean="0">
                                <a:latin typeface="Cambria Math"/>
                                <a:cs typeface="Arial" pitchFamily="34" charset="0"/>
                              </a:rPr>
                            </m:ctrlPr>
                          </m:fPr>
                          <m:num>
                            <m:r>
                              <a:rPr lang="en-US" sz="2200" b="1" i="1" smtClean="0">
                                <a:latin typeface="Cambria Math"/>
                                <a:cs typeface="Arial" pitchFamily="34" charset="0"/>
                              </a:rPr>
                              <m:t>𝟐</m:t>
                            </m:r>
                          </m:num>
                          <m:den>
                            <m:r>
                              <a:rPr lang="en-US" sz="2200" b="1" i="1" smtClean="0">
                                <a:latin typeface="Cambria Math"/>
                                <a:cs typeface="Arial" pitchFamily="34" charset="0"/>
                              </a:rPr>
                              <m:t>𝟑</m:t>
                            </m:r>
                          </m:den>
                        </m:f>
                        <m:r>
                          <a:rPr lang="en-US" sz="2200" b="1" i="1" smtClean="0">
                            <a:latin typeface="Cambria Math"/>
                            <a:cs typeface="Arial" pitchFamily="34" charset="0"/>
                          </a:rPr>
                          <m:t>.</m:t>
                        </m:r>
                        <m:r>
                          <a:rPr lang="en-US" sz="2200" b="1" i="1" smtClean="0">
                            <a:latin typeface="Cambria Math"/>
                            <a:cs typeface="Arial" pitchFamily="34" charset="0"/>
                          </a:rPr>
                          <m:t>𝟓</m:t>
                        </m:r>
                      </m:e>
                    </m:d>
                    <m:r>
                      <a:rPr lang="en-US" sz="2200" b="1" i="1" smtClean="0">
                        <a:latin typeface="Cambria Math"/>
                        <a:cs typeface="Arial" pitchFamily="34" charset="0"/>
                      </a:rPr>
                      <m:t>=</m:t>
                    </m:r>
                    <m:r>
                      <a:rPr lang="en-US" sz="2200" b="1" i="1" smtClean="0">
                        <a:latin typeface="Cambria Math"/>
                        <a:cs typeface="Arial" pitchFamily="34" charset="0"/>
                      </a:rPr>
                      <m:t>𝟓</m:t>
                    </m:r>
                    <m:r>
                      <a:rPr lang="en-US" sz="2200" b="1" i="1" smtClean="0">
                        <a:latin typeface="Cambria Math"/>
                        <a:cs typeface="Arial" pitchFamily="34" charset="0"/>
                      </a:rPr>
                      <m:t>.</m:t>
                    </m:r>
                    <m:sSup>
                      <m:sSupPr>
                        <m:ctrlPr>
                          <a:rPr lang="en-US" sz="2200" b="1" i="1" smtClean="0">
                            <a:latin typeface="Cambria Math"/>
                            <a:cs typeface="Arial" pitchFamily="34" charset="0"/>
                          </a:rPr>
                        </m:ctrlPr>
                      </m:sSupPr>
                      <m:e>
                        <m:d>
                          <m:dPr>
                            <m:ctrlPr>
                              <a:rPr lang="en-US" sz="2200" b="1" i="1">
                                <a:latin typeface="Cambria Math"/>
                                <a:cs typeface="Arial" pitchFamily="34" charset="0"/>
                              </a:rPr>
                            </m:ctrlPr>
                          </m:dPr>
                          <m:e>
                            <m:f>
                              <m:fPr>
                                <m:ctrlPr>
                                  <a:rPr lang="en-US" sz="2200" b="1" i="1">
                                    <a:latin typeface="Cambria Math"/>
                                    <a:cs typeface="Arial" pitchFamily="34" charset="0"/>
                                  </a:rPr>
                                </m:ctrlPr>
                              </m:fPr>
                              <m:num>
                                <m:r>
                                  <a:rPr lang="en-US" sz="2200" b="1" i="1">
                                    <a:latin typeface="Cambria Math"/>
                                    <a:cs typeface="Arial" pitchFamily="34" charset="0"/>
                                  </a:rPr>
                                  <m:t>𝟐</m:t>
                                </m:r>
                              </m:num>
                              <m:den>
                                <m:r>
                                  <a:rPr lang="en-US" sz="2200" b="1" i="1">
                                    <a:latin typeface="Cambria Math"/>
                                    <a:cs typeface="Arial" pitchFamily="34" charset="0"/>
                                  </a:rPr>
                                  <m:t>𝟑</m:t>
                                </m:r>
                              </m:den>
                            </m:f>
                          </m:e>
                        </m:d>
                      </m:e>
                      <m:sup>
                        <m:r>
                          <a:rPr lang="en-US" sz="2200" b="1" i="1" smtClean="0">
                            <a:latin typeface="Cambria Math"/>
                            <a:cs typeface="Arial" pitchFamily="34" charset="0"/>
                          </a:rPr>
                          <m:t>𝟐</m:t>
                        </m:r>
                      </m:sup>
                    </m:sSup>
                  </m:oMath>
                </a14:m>
                <a:endParaRPr lang="vi-VN" sz="2200" b="1" baseline="30000">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08012" y="3918415"/>
                <a:ext cx="7772399" cy="1034386"/>
              </a:xfrm>
              <a:prstGeom prst="rect">
                <a:avLst/>
              </a:prstGeom>
              <a:blipFill rotWithShape="1">
                <a:blip r:embed="rId9"/>
                <a:stretch>
                  <a:fillRect l="-1020" t="-2959" r="-1020" b="-1183"/>
                </a:stretch>
              </a:blipFill>
            </p:spPr>
            <p:txBody>
              <a:bodyPr/>
              <a:lstStyle/>
              <a:p>
                <a:r>
                  <a:rPr lang="en-US">
                    <a:noFill/>
                  </a:rPr>
                  <a:t> </a:t>
                </a:r>
              </a:p>
            </p:txBody>
          </p:sp>
        </mc:Fallback>
      </mc:AlternateContent>
      <p:sp>
        <p:nvSpPr>
          <p:cNvPr id="24" name="TextBox 23"/>
          <p:cNvSpPr txBox="1"/>
          <p:nvPr/>
        </p:nvSpPr>
        <p:spPr>
          <a:xfrm>
            <a:off x="608011" y="5105400"/>
            <a:ext cx="2590801" cy="430887"/>
          </a:xfrm>
          <a:prstGeom prst="rect">
            <a:avLst/>
          </a:prstGeom>
          <a:noFill/>
        </p:spPr>
        <p:txBody>
          <a:bodyPr wrap="square" rtlCol="0">
            <a:spAutoFit/>
          </a:bodyPr>
          <a:lstStyle/>
          <a:p>
            <a:pPr algn="just"/>
            <a:r>
              <a:rPr lang="en-US" sz="2200" b="1" smtClean="0">
                <a:latin typeface="Arial" pitchFamily="34" charset="0"/>
                <a:cs typeface="Arial" pitchFamily="34" charset="0"/>
              </a:rPr>
              <a:t>Tương tự ta có :</a:t>
            </a:r>
            <a:endParaRPr lang="vi-VN" sz="2200" b="1" baseline="30000">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029519802"/>
              </p:ext>
            </p:extLst>
          </p:nvPr>
        </p:nvGraphicFramePr>
        <p:xfrm>
          <a:off x="3089418" y="4815700"/>
          <a:ext cx="1480994" cy="989251"/>
        </p:xfrm>
        <a:graphic>
          <a:graphicData uri="http://schemas.openxmlformats.org/presentationml/2006/ole">
            <mc:AlternateContent xmlns:mc="http://schemas.openxmlformats.org/markup-compatibility/2006">
              <mc:Choice xmlns:v="urn:schemas-microsoft-com:vml" Requires="v">
                <p:oleObj spid="_x0000_s26668" name="Equation" r:id="rId10" imgW="761760" imgH="507960" progId="Equation.DSMT4">
                  <p:embed/>
                </p:oleObj>
              </mc:Choice>
              <mc:Fallback>
                <p:oleObj name="Equation" r:id="rId10" imgW="761760" imgH="507960" progId="Equation.DSMT4">
                  <p:embed/>
                  <p:pic>
                    <p:nvPicPr>
                      <p:cNvPr id="0" name="Object 1"/>
                      <p:cNvPicPr>
                        <a:picLocks noChangeAspect="1" noChangeArrowheads="1"/>
                      </p:cNvPicPr>
                      <p:nvPr/>
                    </p:nvPicPr>
                    <p:blipFill>
                      <a:blip r:embed="rId11"/>
                      <a:srcRect/>
                      <a:stretch>
                        <a:fillRect/>
                      </a:stretch>
                    </p:blipFill>
                    <p:spPr bwMode="auto">
                      <a:xfrm>
                        <a:off x="3089418" y="4815700"/>
                        <a:ext cx="1480994" cy="98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606231" y="5943600"/>
            <a:ext cx="1220982" cy="430887"/>
          </a:xfrm>
          <a:prstGeom prst="rect">
            <a:avLst/>
          </a:prstGeom>
          <a:noFill/>
        </p:spPr>
        <p:txBody>
          <a:bodyPr wrap="square" rtlCol="0">
            <a:spAutoFit/>
          </a:bodyPr>
          <a:lstStyle/>
          <a:p>
            <a:pPr algn="just"/>
            <a:r>
              <a:rPr lang="en-US" sz="2200" b="1" smtClean="0">
                <a:latin typeface="Arial" pitchFamily="34" charset="0"/>
                <a:cs typeface="Arial" pitchFamily="34" charset="0"/>
              </a:rPr>
              <a:t>Ta có : </a:t>
            </a:r>
            <a:endParaRPr lang="vi-VN" sz="2200" b="1" baseline="30000">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1088287309"/>
              </p:ext>
            </p:extLst>
          </p:nvPr>
        </p:nvGraphicFramePr>
        <p:xfrm>
          <a:off x="1806575" y="5664536"/>
          <a:ext cx="3603625" cy="989013"/>
        </p:xfrm>
        <a:graphic>
          <a:graphicData uri="http://schemas.openxmlformats.org/presentationml/2006/ole">
            <mc:AlternateContent xmlns:mc="http://schemas.openxmlformats.org/markup-compatibility/2006">
              <mc:Choice xmlns:v="urn:schemas-microsoft-com:vml" Requires="v">
                <p:oleObj spid="_x0000_s26669" name="Equation" r:id="rId12" imgW="1854000" imgH="507960" progId="Equation.DSMT4">
                  <p:embed/>
                </p:oleObj>
              </mc:Choice>
              <mc:Fallback>
                <p:oleObj name="Equation" r:id="rId12" imgW="1854000" imgH="507960" progId="Equation.DSMT4">
                  <p:embed/>
                  <p:pic>
                    <p:nvPicPr>
                      <p:cNvPr id="0" name=""/>
                      <p:cNvPicPr>
                        <a:picLocks noChangeAspect="1" noChangeArrowheads="1"/>
                      </p:cNvPicPr>
                      <p:nvPr/>
                    </p:nvPicPr>
                    <p:blipFill>
                      <a:blip r:embed="rId13"/>
                      <a:srcRect/>
                      <a:stretch>
                        <a:fillRect/>
                      </a:stretch>
                    </p:blipFill>
                    <p:spPr bwMode="auto">
                      <a:xfrm>
                        <a:off x="1806575" y="5664536"/>
                        <a:ext cx="360362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017132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736" y="30829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289088" y="762001"/>
            <a:ext cx="11558425" cy="220979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1979611" y="838200"/>
            <a:ext cx="9657061" cy="492443"/>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600" b="1" smtClean="0">
                <a:solidFill>
                  <a:schemeClr val="accent6">
                    <a:lumMod val="75000"/>
                  </a:schemeClr>
                </a:solidFill>
                <a:latin typeface="Arial" pitchFamily="34" charset="0"/>
                <a:cs typeface="Arial" pitchFamily="34" charset="0"/>
              </a:rPr>
              <a:t>Hình thành quy tắc tính giới hạn </a:t>
            </a:r>
            <a:endParaRPr lang="vi-VN" sz="2600" b="1">
              <a:solidFill>
                <a:schemeClr val="accent6">
                  <a:lumMod val="75000"/>
                </a:schemeClr>
              </a:solidFill>
              <a:latin typeface="Arial" pitchFamily="34" charset="0"/>
              <a:cs typeface="Arial" pitchFamily="34" charset="0"/>
            </a:endParaRPr>
          </a:p>
        </p:txBody>
      </p:sp>
      <p:sp>
        <p:nvSpPr>
          <p:cNvPr id="27" name="TextBox 26"/>
          <p:cNvSpPr txBox="1"/>
          <p:nvPr/>
        </p:nvSpPr>
        <p:spPr>
          <a:xfrm>
            <a:off x="1979611" y="1443335"/>
            <a:ext cx="4828530" cy="461665"/>
          </a:xfrm>
          <a:prstGeom prst="rect">
            <a:avLst/>
          </a:prstGeom>
          <a:noFill/>
        </p:spPr>
        <p:txBody>
          <a:bodyPr wrap="square" rtlCol="0">
            <a:spAutoFit/>
          </a:bodyPr>
          <a:lstStyle/>
          <a:p>
            <a:r>
              <a:rPr lang="en-US" b="1" smtClean="0">
                <a:latin typeface="Arial" pitchFamily="34" charset="0"/>
                <a:cs typeface="Arial" pitchFamily="34" charset="0"/>
              </a:rPr>
              <a:t>Cho hai dãy số (u</a:t>
            </a:r>
            <a:r>
              <a:rPr lang="en-US" b="1" baseline="-25000" smtClean="0">
                <a:latin typeface="Arial" pitchFamily="34" charset="0"/>
                <a:cs typeface="Arial" pitchFamily="34" charset="0"/>
              </a:rPr>
              <a:t>n</a:t>
            </a:r>
            <a:r>
              <a:rPr lang="en-US" b="1" smtClean="0">
                <a:latin typeface="Arial" pitchFamily="34" charset="0"/>
                <a:cs typeface="Arial" pitchFamily="34" charset="0"/>
              </a:rPr>
              <a:t>) và (v</a:t>
            </a:r>
            <a:r>
              <a:rPr lang="en-US" b="1" baseline="-25000" smtClean="0">
                <a:latin typeface="Arial" pitchFamily="34" charset="0"/>
                <a:cs typeface="Arial" pitchFamily="34" charset="0"/>
              </a:rPr>
              <a:t>n</a:t>
            </a:r>
            <a:r>
              <a:rPr lang="en-US" b="1" smtClean="0">
                <a:latin typeface="Arial" pitchFamily="34" charset="0"/>
                <a:cs typeface="Arial" pitchFamily="34" charset="0"/>
              </a:rPr>
              <a:t>) với  </a:t>
            </a:r>
            <a:endParaRPr lang="vi-VN" b="1">
              <a:latin typeface="Arial" pitchFamily="34" charset="0"/>
              <a:cs typeface="Arial" pitchFamily="34"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1477162327"/>
              </p:ext>
            </p:extLst>
          </p:nvPr>
        </p:nvGraphicFramePr>
        <p:xfrm>
          <a:off x="4646612" y="2137419"/>
          <a:ext cx="1974850" cy="720725"/>
        </p:xfrm>
        <a:graphic>
          <a:graphicData uri="http://schemas.openxmlformats.org/presentationml/2006/ole">
            <mc:AlternateContent xmlns:mc="http://schemas.openxmlformats.org/markup-compatibility/2006">
              <mc:Choice xmlns:v="urn:schemas-microsoft-com:vml" Requires="v">
                <p:oleObj spid="_x0000_s28815" name="Equation" r:id="rId5" imgW="838080" imgH="304560" progId="Equation.DSMT4">
                  <p:embed/>
                </p:oleObj>
              </mc:Choice>
              <mc:Fallback>
                <p:oleObj name="Equation" r:id="rId5" imgW="838080" imgH="304560" progId="Equation.DSMT4">
                  <p:embed/>
                  <p:pic>
                    <p:nvPicPr>
                      <p:cNvPr id="0" name=""/>
                      <p:cNvPicPr/>
                      <p:nvPr/>
                    </p:nvPicPr>
                    <p:blipFill>
                      <a:blip r:embed="rId6"/>
                      <a:stretch>
                        <a:fillRect/>
                      </a:stretch>
                    </p:blipFill>
                    <p:spPr>
                      <a:xfrm>
                        <a:off x="4646612" y="2137419"/>
                        <a:ext cx="1974850" cy="720725"/>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901399627"/>
              </p:ext>
            </p:extLst>
          </p:nvPr>
        </p:nvGraphicFramePr>
        <p:xfrm>
          <a:off x="6551612" y="1212925"/>
          <a:ext cx="2910898" cy="903432"/>
        </p:xfrm>
        <a:graphic>
          <a:graphicData uri="http://schemas.openxmlformats.org/presentationml/2006/ole">
            <mc:AlternateContent xmlns:mc="http://schemas.openxmlformats.org/markup-compatibility/2006">
              <mc:Choice xmlns:v="urn:schemas-microsoft-com:vml" Requires="v">
                <p:oleObj spid="_x0000_s28816" name="Equation" r:id="rId7" imgW="1358640" imgH="419040" progId="Equation.DSMT4">
                  <p:embed/>
                </p:oleObj>
              </mc:Choice>
              <mc:Fallback>
                <p:oleObj name="Equation" r:id="rId7" imgW="1358640" imgH="419040" progId="Equation.DSMT4">
                  <p:embed/>
                  <p:pic>
                    <p:nvPicPr>
                      <p:cNvPr id="0" name=""/>
                      <p:cNvPicPr/>
                      <p:nvPr/>
                    </p:nvPicPr>
                    <p:blipFill>
                      <a:blip r:embed="rId8"/>
                      <a:stretch>
                        <a:fillRect/>
                      </a:stretch>
                    </p:blipFill>
                    <p:spPr>
                      <a:xfrm>
                        <a:off x="6551612" y="1212925"/>
                        <a:ext cx="2910898" cy="903432"/>
                      </a:xfrm>
                      <a:prstGeom prst="rect">
                        <a:avLst/>
                      </a:prstGeom>
                    </p:spPr>
                  </p:pic>
                </p:oleObj>
              </mc:Fallback>
            </mc:AlternateContent>
          </a:graphicData>
        </a:graphic>
      </p:graphicFrame>
      <p:sp>
        <p:nvSpPr>
          <p:cNvPr id="14" name="AutoShape 4"/>
          <p:cNvSpPr>
            <a:spLocks noChangeArrowheads="1"/>
          </p:cNvSpPr>
          <p:nvPr/>
        </p:nvSpPr>
        <p:spPr bwMode="gray">
          <a:xfrm>
            <a:off x="290199" y="152400"/>
            <a:ext cx="6517942"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ĐỊNH LÍ VỀ GIỚI HẠN HỮU HẠN CỦA DÃY SỐ</a:t>
            </a:r>
            <a:endParaRPr lang="vi-VN" sz="2000" b="1">
              <a:solidFill>
                <a:schemeClr val="bg1"/>
              </a:solidFill>
              <a:latin typeface="Arial" pitchFamily="34" charset="0"/>
              <a:cs typeface="Arial" pitchFamily="34" charset="0"/>
            </a:endParaRPr>
          </a:p>
        </p:txBody>
      </p:sp>
      <p:pic>
        <p:nvPicPr>
          <p:cNvPr id="2867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r="10080" b="27819"/>
          <a:stretch/>
        </p:blipFill>
        <p:spPr bwMode="auto">
          <a:xfrm>
            <a:off x="379097" y="815795"/>
            <a:ext cx="1448429" cy="51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979611" y="2209800"/>
            <a:ext cx="5334001" cy="461665"/>
          </a:xfrm>
          <a:prstGeom prst="rect">
            <a:avLst/>
          </a:prstGeom>
          <a:noFill/>
        </p:spPr>
        <p:txBody>
          <a:bodyPr wrap="square" rtlCol="0">
            <a:spAutoFit/>
          </a:bodyPr>
          <a:lstStyle/>
          <a:p>
            <a:r>
              <a:rPr lang="en-US" b="1" smtClean="0">
                <a:latin typeface="Arial" pitchFamily="34" charset="0"/>
                <a:cs typeface="Arial" pitchFamily="34" charset="0"/>
              </a:rPr>
              <a:t>Tính và so sánh                            và</a:t>
            </a:r>
            <a:endParaRPr lang="vi-VN" b="1">
              <a:latin typeface="Arial" pitchFamily="34" charset="0"/>
              <a:cs typeface="Arial"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1017719660"/>
              </p:ext>
            </p:extLst>
          </p:nvPr>
        </p:nvGraphicFramePr>
        <p:xfrm>
          <a:off x="7218362" y="2162175"/>
          <a:ext cx="2305050" cy="690562"/>
        </p:xfrm>
        <a:graphic>
          <a:graphicData uri="http://schemas.openxmlformats.org/presentationml/2006/ole">
            <mc:AlternateContent xmlns:mc="http://schemas.openxmlformats.org/markup-compatibility/2006">
              <mc:Choice xmlns:v="urn:schemas-microsoft-com:vml" Requires="v">
                <p:oleObj spid="_x0000_s28817" name="Equation" r:id="rId10" imgW="977760" imgH="291960" progId="Equation.DSMT4">
                  <p:embed/>
                </p:oleObj>
              </mc:Choice>
              <mc:Fallback>
                <p:oleObj name="Equation" r:id="rId10" imgW="977760" imgH="291960" progId="Equation.DSMT4">
                  <p:embed/>
                  <p:pic>
                    <p:nvPicPr>
                      <p:cNvPr id="0" name=""/>
                      <p:cNvPicPr/>
                      <p:nvPr/>
                    </p:nvPicPr>
                    <p:blipFill>
                      <a:blip r:embed="rId11"/>
                      <a:stretch>
                        <a:fillRect/>
                      </a:stretch>
                    </p:blipFill>
                    <p:spPr>
                      <a:xfrm>
                        <a:off x="7218362" y="2162175"/>
                        <a:ext cx="2305050" cy="690562"/>
                      </a:xfrm>
                      <a:prstGeom prst="rect">
                        <a:avLst/>
                      </a:prstGeom>
                    </p:spPr>
                  </p:pic>
                </p:oleObj>
              </mc:Fallback>
            </mc:AlternateContent>
          </a:graphicData>
        </a:graphic>
      </p:graphicFrame>
      <p:sp>
        <p:nvSpPr>
          <p:cNvPr id="22" name="TextBox 21"/>
          <p:cNvSpPr txBox="1"/>
          <p:nvPr/>
        </p:nvSpPr>
        <p:spPr>
          <a:xfrm>
            <a:off x="2209799" y="3714592"/>
            <a:ext cx="1905000" cy="492443"/>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Ta có : </a:t>
            </a:r>
            <a:endParaRPr lang="vi-VN" sz="2600" b="1" baseline="30000">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998928086"/>
              </p:ext>
            </p:extLst>
          </p:nvPr>
        </p:nvGraphicFramePr>
        <p:xfrm>
          <a:off x="3829761" y="3470989"/>
          <a:ext cx="3529172" cy="979646"/>
        </p:xfrm>
        <a:graphic>
          <a:graphicData uri="http://schemas.openxmlformats.org/presentationml/2006/ole">
            <mc:AlternateContent xmlns:mc="http://schemas.openxmlformats.org/markup-compatibility/2006">
              <mc:Choice xmlns:v="urn:schemas-microsoft-com:vml" Requires="v">
                <p:oleObj spid="_x0000_s28818" name="Equation" r:id="rId12" imgW="1650960" imgH="457200" progId="Equation.DSMT4">
                  <p:embed/>
                </p:oleObj>
              </mc:Choice>
              <mc:Fallback>
                <p:oleObj name="Equation" r:id="rId12" imgW="1650960" imgH="457200" progId="Equation.DSMT4">
                  <p:embed/>
                  <p:pic>
                    <p:nvPicPr>
                      <p:cNvPr id="0" name=""/>
                      <p:cNvPicPr>
                        <a:picLocks noChangeAspect="1" noChangeArrowheads="1"/>
                      </p:cNvPicPr>
                      <p:nvPr/>
                    </p:nvPicPr>
                    <p:blipFill>
                      <a:blip r:embed="rId13"/>
                      <a:srcRect/>
                      <a:stretch>
                        <a:fillRect/>
                      </a:stretch>
                    </p:blipFill>
                    <p:spPr bwMode="auto">
                      <a:xfrm>
                        <a:off x="3829761" y="3470989"/>
                        <a:ext cx="3529172" cy="9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590026879"/>
              </p:ext>
            </p:extLst>
          </p:nvPr>
        </p:nvGraphicFramePr>
        <p:xfrm>
          <a:off x="7459582" y="3464401"/>
          <a:ext cx="1004094" cy="897573"/>
        </p:xfrm>
        <a:graphic>
          <a:graphicData uri="http://schemas.openxmlformats.org/presentationml/2006/ole">
            <mc:AlternateContent xmlns:mc="http://schemas.openxmlformats.org/markup-compatibility/2006">
              <mc:Choice xmlns:v="urn:schemas-microsoft-com:vml" Requires="v">
                <p:oleObj spid="_x0000_s28819" name="Equation" r:id="rId14" imgW="469800" imgH="419040" progId="Equation.DSMT4">
                  <p:embed/>
                </p:oleObj>
              </mc:Choice>
              <mc:Fallback>
                <p:oleObj name="Equation" r:id="rId14" imgW="469800" imgH="419040" progId="Equation.DSMT4">
                  <p:embed/>
                  <p:pic>
                    <p:nvPicPr>
                      <p:cNvPr id="0" name=""/>
                      <p:cNvPicPr>
                        <a:picLocks noChangeAspect="1" noChangeArrowheads="1"/>
                      </p:cNvPicPr>
                      <p:nvPr/>
                    </p:nvPicPr>
                    <p:blipFill>
                      <a:blip r:embed="rId15"/>
                      <a:srcRect/>
                      <a:stretch>
                        <a:fillRect/>
                      </a:stretch>
                    </p:blipFill>
                    <p:spPr bwMode="auto">
                      <a:xfrm>
                        <a:off x="7459582" y="3464401"/>
                        <a:ext cx="1004094" cy="897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2555551" y="4718050"/>
            <a:ext cx="1905000" cy="492443"/>
          </a:xfrm>
          <a:prstGeom prst="rect">
            <a:avLst/>
          </a:prstGeom>
          <a:noFill/>
        </p:spPr>
        <p:txBody>
          <a:bodyPr wrap="square" rtlCol="0">
            <a:spAutoFit/>
          </a:bodyPr>
          <a:lstStyle/>
          <a:p>
            <a:pPr algn="just"/>
            <a:r>
              <a:rPr lang="en-US" sz="2600" b="1" smtClean="0">
                <a:latin typeface="Arial" pitchFamily="34" charset="0"/>
                <a:cs typeface="Arial" pitchFamily="34" charset="0"/>
              </a:rPr>
              <a:t>Lại có : </a:t>
            </a:r>
            <a:endParaRPr lang="vi-VN" sz="2600" b="1" baseline="30000">
              <a:latin typeface="Arial" pitchFamily="34" charset="0"/>
              <a:cs typeface="Arial" pitchFamily="34"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3850701482"/>
              </p:ext>
            </p:extLst>
          </p:nvPr>
        </p:nvGraphicFramePr>
        <p:xfrm>
          <a:off x="3972798" y="4475083"/>
          <a:ext cx="3392964" cy="979646"/>
        </p:xfrm>
        <a:graphic>
          <a:graphicData uri="http://schemas.openxmlformats.org/presentationml/2006/ole">
            <mc:AlternateContent xmlns:mc="http://schemas.openxmlformats.org/markup-compatibility/2006">
              <mc:Choice xmlns:v="urn:schemas-microsoft-com:vml" Requires="v">
                <p:oleObj spid="_x0000_s28820" name="Equation" r:id="rId16" imgW="1587240" imgH="457200" progId="Equation.DSMT4">
                  <p:embed/>
                </p:oleObj>
              </mc:Choice>
              <mc:Fallback>
                <p:oleObj name="Equation" r:id="rId16" imgW="1587240" imgH="457200" progId="Equation.DSMT4">
                  <p:embed/>
                  <p:pic>
                    <p:nvPicPr>
                      <p:cNvPr id="0" name=""/>
                      <p:cNvPicPr>
                        <a:picLocks noChangeAspect="1" noChangeArrowheads="1"/>
                      </p:cNvPicPr>
                      <p:nvPr/>
                    </p:nvPicPr>
                    <p:blipFill>
                      <a:blip r:embed="rId17"/>
                      <a:srcRect/>
                      <a:stretch>
                        <a:fillRect/>
                      </a:stretch>
                    </p:blipFill>
                    <p:spPr bwMode="auto">
                      <a:xfrm>
                        <a:off x="3972798" y="4475083"/>
                        <a:ext cx="3392964" cy="9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819470520"/>
              </p:ext>
            </p:extLst>
          </p:nvPr>
        </p:nvGraphicFramePr>
        <p:xfrm>
          <a:off x="7455534" y="4489926"/>
          <a:ext cx="2525078" cy="897573"/>
        </p:xfrm>
        <a:graphic>
          <a:graphicData uri="http://schemas.openxmlformats.org/presentationml/2006/ole">
            <mc:AlternateContent xmlns:mc="http://schemas.openxmlformats.org/markup-compatibility/2006">
              <mc:Choice xmlns:v="urn:schemas-microsoft-com:vml" Requires="v">
                <p:oleObj spid="_x0000_s28821" name="Equation" r:id="rId18" imgW="1180800" imgH="419040" progId="Equation.DSMT4">
                  <p:embed/>
                </p:oleObj>
              </mc:Choice>
              <mc:Fallback>
                <p:oleObj name="Equation" r:id="rId18" imgW="1180800" imgH="419040" progId="Equation.DSMT4">
                  <p:embed/>
                  <p:pic>
                    <p:nvPicPr>
                      <p:cNvPr id="0" name=""/>
                      <p:cNvPicPr>
                        <a:picLocks noChangeAspect="1" noChangeArrowheads="1"/>
                      </p:cNvPicPr>
                      <p:nvPr/>
                    </p:nvPicPr>
                    <p:blipFill>
                      <a:blip r:embed="rId19"/>
                      <a:srcRect/>
                      <a:stretch>
                        <a:fillRect/>
                      </a:stretch>
                    </p:blipFill>
                    <p:spPr bwMode="auto">
                      <a:xfrm>
                        <a:off x="7455534" y="4489926"/>
                        <a:ext cx="2525078" cy="897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Box 31"/>
          <p:cNvSpPr txBox="1"/>
          <p:nvPr/>
        </p:nvSpPr>
        <p:spPr>
          <a:xfrm>
            <a:off x="2555551" y="5638800"/>
            <a:ext cx="1905000" cy="492443"/>
          </a:xfrm>
          <a:prstGeom prst="rect">
            <a:avLst/>
          </a:prstGeom>
          <a:noFill/>
        </p:spPr>
        <p:txBody>
          <a:bodyPr wrap="square" rtlCol="0">
            <a:spAutoFit/>
          </a:bodyPr>
          <a:lstStyle/>
          <a:p>
            <a:pPr algn="just"/>
            <a:r>
              <a:rPr lang="en-US" sz="2600" b="1" smtClean="0">
                <a:latin typeface="Arial" pitchFamily="34" charset="0"/>
                <a:cs typeface="Arial" pitchFamily="34" charset="0"/>
              </a:rPr>
              <a:t>Do đó :</a:t>
            </a:r>
            <a:endParaRPr lang="vi-VN" sz="2600" b="1" baseline="30000">
              <a:latin typeface="Arial" pitchFamily="34" charset="0"/>
              <a:cs typeface="Arial" pitchFamily="34"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2853365465"/>
              </p:ext>
            </p:extLst>
          </p:nvPr>
        </p:nvGraphicFramePr>
        <p:xfrm>
          <a:off x="3897086" y="5570272"/>
          <a:ext cx="2759529" cy="790249"/>
        </p:xfrm>
        <a:graphic>
          <a:graphicData uri="http://schemas.openxmlformats.org/presentationml/2006/ole">
            <mc:AlternateContent xmlns:mc="http://schemas.openxmlformats.org/markup-compatibility/2006">
              <mc:Choice xmlns:v="urn:schemas-microsoft-com:vml" Requires="v">
                <p:oleObj spid="_x0000_s28822" name="Equation" r:id="rId20" imgW="1066680" imgH="304560" progId="Equation.DSMT4">
                  <p:embed/>
                </p:oleObj>
              </mc:Choice>
              <mc:Fallback>
                <p:oleObj name="Equation" r:id="rId20" imgW="1066680" imgH="304560" progId="Equation.DSMT4">
                  <p:embed/>
                  <p:pic>
                    <p:nvPicPr>
                      <p:cNvPr id="0" name=""/>
                      <p:cNvPicPr>
                        <a:picLocks noChangeAspect="1" noChangeArrowheads="1"/>
                      </p:cNvPicPr>
                      <p:nvPr/>
                    </p:nvPicPr>
                    <p:blipFill>
                      <a:blip r:embed="rId21"/>
                      <a:srcRect/>
                      <a:stretch>
                        <a:fillRect/>
                      </a:stretch>
                    </p:blipFill>
                    <p:spPr bwMode="auto">
                      <a:xfrm>
                        <a:off x="3897086" y="5570272"/>
                        <a:ext cx="2759529" cy="79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488775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3212" y="1295400"/>
            <a:ext cx="11885613" cy="4325284"/>
            <a:chOff x="303212" y="1295400"/>
            <a:chExt cx="11885613" cy="4325284"/>
          </a:xfrm>
        </p:grpSpPr>
        <p:sp>
          <p:nvSpPr>
            <p:cNvPr id="15" name="Rounded Rectangle 14"/>
            <p:cNvSpPr/>
            <p:nvPr/>
          </p:nvSpPr>
          <p:spPr>
            <a:xfrm>
              <a:off x="303212" y="1295400"/>
              <a:ext cx="11353800" cy="4147468"/>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06515" y="4028940"/>
              <a:ext cx="1482310" cy="1591744"/>
            </a:xfrm>
            <a:prstGeom prst="rect">
              <a:avLst/>
            </a:prstGeom>
          </p:spPr>
        </p:pic>
      </p:grpSp>
      <p:sp>
        <p:nvSpPr>
          <p:cNvPr id="20" name="AutoShape 4"/>
          <p:cNvSpPr>
            <a:spLocks noChangeArrowheads="1"/>
          </p:cNvSpPr>
          <p:nvPr/>
        </p:nvSpPr>
        <p:spPr bwMode="gray">
          <a:xfrm>
            <a:off x="447214" y="95249"/>
            <a:ext cx="6517942"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ĐỊNH LÍ VỀ GIỚI HẠN HỮU HẠN CỦA DÃY SỐ</a:t>
            </a:r>
            <a:endParaRPr lang="vi-VN" sz="2000" b="1">
              <a:solidFill>
                <a:schemeClr val="bg1"/>
              </a:solidFill>
              <a:latin typeface="Arial" pitchFamily="34" charset="0"/>
              <a:cs typeface="Arial" pitchFamily="34" charset="0"/>
            </a:endParaRPr>
          </a:p>
        </p:txBody>
      </p:sp>
      <p:sp>
        <p:nvSpPr>
          <p:cNvPr id="26" name="TextBox 25"/>
          <p:cNvSpPr txBox="1"/>
          <p:nvPr/>
        </p:nvSpPr>
        <p:spPr>
          <a:xfrm>
            <a:off x="447214" y="762000"/>
            <a:ext cx="6942598"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Tổng quát, ta có quy tắc tính giới hạn :</a:t>
            </a:r>
            <a:endParaRPr lang="vi-VN" sz="2600" b="1">
              <a:latin typeface="Arial" pitchFamily="34" charset="0"/>
              <a:cs typeface="Arial" pitchFamily="34" charset="0"/>
            </a:endParaRPr>
          </a:p>
        </p:txBody>
      </p:sp>
      <p:grpSp>
        <p:nvGrpSpPr>
          <p:cNvPr id="4" name="Group 3"/>
          <p:cNvGrpSpPr/>
          <p:nvPr/>
        </p:nvGrpSpPr>
        <p:grpSpPr>
          <a:xfrm>
            <a:off x="598024" y="1445866"/>
            <a:ext cx="10982788" cy="2539677"/>
            <a:chOff x="598024" y="1445866"/>
            <a:chExt cx="10982788" cy="2539677"/>
          </a:xfrm>
        </p:grpSpPr>
        <p:sp>
          <p:nvSpPr>
            <p:cNvPr id="23" name="TextBox 22"/>
            <p:cNvSpPr txBox="1"/>
            <p:nvPr/>
          </p:nvSpPr>
          <p:spPr>
            <a:xfrm>
              <a:off x="598024" y="1474441"/>
              <a:ext cx="10982788" cy="461665"/>
            </a:xfrm>
            <a:prstGeom prst="rect">
              <a:avLst/>
            </a:prstGeom>
            <a:noFill/>
          </p:spPr>
          <p:txBody>
            <a:bodyPr wrap="square" rtlCol="0">
              <a:spAutoFit/>
            </a:bodyPr>
            <a:lstStyle/>
            <a:p>
              <a:r>
                <a:rPr lang="en-US" b="1" smtClean="0">
                  <a:latin typeface="Arial" pitchFamily="34" charset="0"/>
                  <a:cs typeface="Arial" pitchFamily="34" charset="0"/>
                </a:rPr>
                <a:t>a.  Nếu                     và                     thì</a:t>
              </a:r>
              <a:endParaRPr lang="vi-VN" b="1">
                <a:latin typeface="Arial" pitchFamily="34" charset="0"/>
                <a:cs typeface="Arial" pitchFamily="34"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2312322309"/>
                </p:ext>
              </p:extLst>
            </p:nvPr>
          </p:nvGraphicFramePr>
          <p:xfrm>
            <a:off x="1760537" y="1445866"/>
            <a:ext cx="1616075" cy="690563"/>
          </p:xfrm>
          <a:graphic>
            <a:graphicData uri="http://schemas.openxmlformats.org/presentationml/2006/ole">
              <mc:AlternateContent xmlns:mc="http://schemas.openxmlformats.org/markup-compatibility/2006">
                <mc:Choice xmlns:v="urn:schemas-microsoft-com:vml" Requires="v">
                  <p:oleObj spid="_x0000_s12706" name="Equation" r:id="rId5" imgW="685800" imgH="291960" progId="Equation.DSMT4">
                    <p:embed/>
                  </p:oleObj>
                </mc:Choice>
                <mc:Fallback>
                  <p:oleObj name="Equation" r:id="rId5" imgW="685800" imgH="291960" progId="Equation.DSMT4">
                    <p:embed/>
                    <p:pic>
                      <p:nvPicPr>
                        <p:cNvPr id="0" name=""/>
                        <p:cNvPicPr/>
                        <p:nvPr/>
                      </p:nvPicPr>
                      <p:blipFill>
                        <a:blip r:embed="rId6"/>
                        <a:stretch>
                          <a:fillRect/>
                        </a:stretch>
                      </p:blipFill>
                      <p:spPr>
                        <a:xfrm>
                          <a:off x="1760537" y="1445866"/>
                          <a:ext cx="1616075" cy="690563"/>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60537836"/>
                </p:ext>
              </p:extLst>
            </p:nvPr>
          </p:nvGraphicFramePr>
          <p:xfrm>
            <a:off x="3817937" y="1445866"/>
            <a:ext cx="1616075" cy="690563"/>
          </p:xfrm>
          <a:graphic>
            <a:graphicData uri="http://schemas.openxmlformats.org/presentationml/2006/ole">
              <mc:AlternateContent xmlns:mc="http://schemas.openxmlformats.org/markup-compatibility/2006">
                <mc:Choice xmlns:v="urn:schemas-microsoft-com:vml" Requires="v">
                  <p:oleObj spid="_x0000_s12707" name="Equation" r:id="rId7" imgW="685800" imgH="291960" progId="Equation.DSMT4">
                    <p:embed/>
                  </p:oleObj>
                </mc:Choice>
                <mc:Fallback>
                  <p:oleObj name="Equation" r:id="rId7" imgW="685800" imgH="291960" progId="Equation.DSMT4">
                    <p:embed/>
                    <p:pic>
                      <p:nvPicPr>
                        <p:cNvPr id="0" name=""/>
                        <p:cNvPicPr/>
                        <p:nvPr/>
                      </p:nvPicPr>
                      <p:blipFill>
                        <a:blip r:embed="rId8"/>
                        <a:stretch>
                          <a:fillRect/>
                        </a:stretch>
                      </p:blipFill>
                      <p:spPr>
                        <a:xfrm>
                          <a:off x="3817937" y="1445866"/>
                          <a:ext cx="1616075" cy="690563"/>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110971545"/>
                </p:ext>
              </p:extLst>
            </p:nvPr>
          </p:nvGraphicFramePr>
          <p:xfrm>
            <a:off x="2513012" y="2166268"/>
            <a:ext cx="3022600" cy="720725"/>
          </p:xfrm>
          <a:graphic>
            <a:graphicData uri="http://schemas.openxmlformats.org/presentationml/2006/ole">
              <mc:AlternateContent xmlns:mc="http://schemas.openxmlformats.org/markup-compatibility/2006">
                <mc:Choice xmlns:v="urn:schemas-microsoft-com:vml" Requires="v">
                  <p:oleObj spid="_x0000_s12708" name="Equation" r:id="rId9" imgW="1282680" imgH="304560" progId="Equation.DSMT4">
                    <p:embed/>
                  </p:oleObj>
                </mc:Choice>
                <mc:Fallback>
                  <p:oleObj name="Equation" r:id="rId9" imgW="1282680" imgH="304560" progId="Equation.DSMT4">
                    <p:embed/>
                    <p:pic>
                      <p:nvPicPr>
                        <p:cNvPr id="0" name=""/>
                        <p:cNvPicPr/>
                        <p:nvPr/>
                      </p:nvPicPr>
                      <p:blipFill>
                        <a:blip r:embed="rId10"/>
                        <a:stretch>
                          <a:fillRect/>
                        </a:stretch>
                      </p:blipFill>
                      <p:spPr>
                        <a:xfrm>
                          <a:off x="2513012" y="2166268"/>
                          <a:ext cx="3022600" cy="72072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926777286"/>
                </p:ext>
              </p:extLst>
            </p:nvPr>
          </p:nvGraphicFramePr>
          <p:xfrm>
            <a:off x="6845300" y="2166268"/>
            <a:ext cx="3022600" cy="720725"/>
          </p:xfrm>
          <a:graphic>
            <a:graphicData uri="http://schemas.openxmlformats.org/presentationml/2006/ole">
              <mc:AlternateContent xmlns:mc="http://schemas.openxmlformats.org/markup-compatibility/2006">
                <mc:Choice xmlns:v="urn:schemas-microsoft-com:vml" Requires="v">
                  <p:oleObj spid="_x0000_s12709" name="Equation" r:id="rId11" imgW="1282680" imgH="304560" progId="Equation.DSMT4">
                    <p:embed/>
                  </p:oleObj>
                </mc:Choice>
                <mc:Fallback>
                  <p:oleObj name="Equation" r:id="rId11" imgW="1282680" imgH="304560" progId="Equation.DSMT4">
                    <p:embed/>
                    <p:pic>
                      <p:nvPicPr>
                        <p:cNvPr id="0" name=""/>
                        <p:cNvPicPr/>
                        <p:nvPr/>
                      </p:nvPicPr>
                      <p:blipFill>
                        <a:blip r:embed="rId12"/>
                        <a:stretch>
                          <a:fillRect/>
                        </a:stretch>
                      </p:blipFill>
                      <p:spPr>
                        <a:xfrm>
                          <a:off x="6845300" y="2166268"/>
                          <a:ext cx="3022600" cy="720725"/>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855529710"/>
                </p:ext>
              </p:extLst>
            </p:nvPr>
          </p:nvGraphicFramePr>
          <p:xfrm>
            <a:off x="2513012" y="3025106"/>
            <a:ext cx="2544762" cy="720725"/>
          </p:xfrm>
          <a:graphic>
            <a:graphicData uri="http://schemas.openxmlformats.org/presentationml/2006/ole">
              <mc:AlternateContent xmlns:mc="http://schemas.openxmlformats.org/markup-compatibility/2006">
                <mc:Choice xmlns:v="urn:schemas-microsoft-com:vml" Requires="v">
                  <p:oleObj spid="_x0000_s12710" name="Equation" r:id="rId13" imgW="1079280" imgH="304560" progId="Equation.DSMT4">
                    <p:embed/>
                  </p:oleObj>
                </mc:Choice>
                <mc:Fallback>
                  <p:oleObj name="Equation" r:id="rId13" imgW="1079280" imgH="304560" progId="Equation.DSMT4">
                    <p:embed/>
                    <p:pic>
                      <p:nvPicPr>
                        <p:cNvPr id="0" name=""/>
                        <p:cNvPicPr/>
                        <p:nvPr/>
                      </p:nvPicPr>
                      <p:blipFill>
                        <a:blip r:embed="rId14"/>
                        <a:stretch>
                          <a:fillRect/>
                        </a:stretch>
                      </p:blipFill>
                      <p:spPr>
                        <a:xfrm>
                          <a:off x="2513012" y="3025106"/>
                          <a:ext cx="2544762" cy="720725"/>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31689150"/>
                </p:ext>
              </p:extLst>
            </p:nvPr>
          </p:nvGraphicFramePr>
          <p:xfrm>
            <a:off x="6845300" y="2785393"/>
            <a:ext cx="3232150" cy="1200150"/>
          </p:xfrm>
          <a:graphic>
            <a:graphicData uri="http://schemas.openxmlformats.org/presentationml/2006/ole">
              <mc:AlternateContent xmlns:mc="http://schemas.openxmlformats.org/markup-compatibility/2006">
                <mc:Choice xmlns:v="urn:schemas-microsoft-com:vml" Requires="v">
                  <p:oleObj spid="_x0000_s12711" name="Equation" r:id="rId15" imgW="1371600" imgH="507960" progId="Equation.DSMT4">
                    <p:embed/>
                  </p:oleObj>
                </mc:Choice>
                <mc:Fallback>
                  <p:oleObj name="Equation" r:id="rId15" imgW="1371600" imgH="507960" progId="Equation.DSMT4">
                    <p:embed/>
                    <p:pic>
                      <p:nvPicPr>
                        <p:cNvPr id="0" name=""/>
                        <p:cNvPicPr/>
                        <p:nvPr/>
                      </p:nvPicPr>
                      <p:blipFill>
                        <a:blip r:embed="rId16"/>
                        <a:stretch>
                          <a:fillRect/>
                        </a:stretch>
                      </p:blipFill>
                      <p:spPr>
                        <a:xfrm>
                          <a:off x="6845300" y="2785393"/>
                          <a:ext cx="3232150" cy="1200150"/>
                        </a:xfrm>
                        <a:prstGeom prst="rect">
                          <a:avLst/>
                        </a:prstGeom>
                      </p:spPr>
                    </p:pic>
                  </p:oleObj>
                </mc:Fallback>
              </mc:AlternateContent>
            </a:graphicData>
          </a:graphic>
        </p:graphicFrame>
      </p:grpSp>
      <p:grpSp>
        <p:nvGrpSpPr>
          <p:cNvPr id="5" name="Group 4"/>
          <p:cNvGrpSpPr/>
          <p:nvPr/>
        </p:nvGrpSpPr>
        <p:grpSpPr>
          <a:xfrm>
            <a:off x="564918" y="3874158"/>
            <a:ext cx="6824894" cy="1435360"/>
            <a:chOff x="564918" y="3874158"/>
            <a:chExt cx="6824894" cy="1435360"/>
          </a:xfrm>
        </p:grpSpPr>
        <mc:AlternateContent xmlns:mc="http://schemas.openxmlformats.org/markup-compatibility/2006" xmlns:a14="http://schemas.microsoft.com/office/drawing/2010/main">
          <mc:Choice Requires="a14">
            <p:sp>
              <p:nvSpPr>
                <p:cNvPr id="27" name="TextBox 26"/>
                <p:cNvSpPr txBox="1"/>
                <p:nvPr/>
              </p:nvSpPr>
              <p:spPr>
                <a:xfrm>
                  <a:off x="564918" y="3914403"/>
                  <a:ext cx="6824894" cy="461665"/>
                </a:xfrm>
                <a:prstGeom prst="rect">
                  <a:avLst/>
                </a:prstGeom>
                <a:noFill/>
              </p:spPr>
              <p:txBody>
                <a:bodyPr wrap="square" rtlCol="0">
                  <a:spAutoFit/>
                </a:bodyPr>
                <a:lstStyle/>
                <a:p>
                  <a:r>
                    <a:rPr lang="en-US" b="1" smtClean="0">
                      <a:latin typeface="Arial" pitchFamily="34" charset="0"/>
                      <a:cs typeface="Arial" pitchFamily="34" charset="0"/>
                    </a:rPr>
                    <a:t>b.  Nếu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𝒖</m:t>
                          </m:r>
                        </m:e>
                        <m:sub>
                          <m:r>
                            <a:rPr lang="en-US" b="1" i="1" smtClean="0">
                              <a:latin typeface="Cambria Math"/>
                              <a:cs typeface="Arial" pitchFamily="34" charset="0"/>
                            </a:rPr>
                            <m:t>𝒏</m:t>
                          </m:r>
                        </m:sub>
                      </m:sSub>
                      <m:r>
                        <a:rPr lang="en-US" b="1" i="1" smtClean="0">
                          <a:latin typeface="Cambria Math"/>
                          <a:ea typeface="Cambria Math"/>
                          <a:cs typeface="Arial" pitchFamily="34" charset="0"/>
                        </a:rPr>
                        <m:t>≥</m:t>
                      </m:r>
                      <m:r>
                        <a:rPr lang="en-US" b="1" i="1" smtClean="0">
                          <a:latin typeface="Cambria Math"/>
                          <a:ea typeface="Cambria Math"/>
                          <a:cs typeface="Arial" pitchFamily="34" charset="0"/>
                        </a:rPr>
                        <m:t>𝟎</m:t>
                      </m:r>
                    </m:oMath>
                  </a14:m>
                  <a:r>
                    <a:rPr lang="en-US" b="1" smtClean="0">
                      <a:latin typeface="Arial" pitchFamily="34" charset="0"/>
                      <a:cs typeface="Arial" pitchFamily="34" charset="0"/>
                    </a:rPr>
                    <a:t> với mọi n và                      thì              </a:t>
                  </a:r>
                  <a:endParaRPr lang="vi-VN" b="1">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64918" y="3914403"/>
                  <a:ext cx="6824894" cy="461665"/>
                </a:xfrm>
                <a:prstGeom prst="rect">
                  <a:avLst/>
                </a:prstGeom>
                <a:blipFill rotWithShape="1">
                  <a:blip r:embed="rId17"/>
                  <a:stretch>
                    <a:fillRect l="-1430" t="-9211" r="-1117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5" name="Object 34"/>
                <p:cNvGraphicFramePr>
                  <a:graphicFrameLocks noChangeAspect="1"/>
                </p:cNvGraphicFramePr>
                <p:nvPr>
                  <p:extLst>
                    <p:ext uri="{D42A27DB-BD31-4B8C-83A1-F6EECF244321}">
                      <p14:modId xmlns:p14="http://schemas.microsoft.com/office/powerpoint/2010/main" val="2344176832"/>
                    </p:ext>
                  </p:extLst>
                </p:nvPr>
              </p:nvGraphicFramePr>
              <p:xfrm>
                <a:off x="4646612" y="3874158"/>
                <a:ext cx="1616075" cy="690563"/>
              </p:xfrm>
              <a:graphic>
                <a:graphicData uri="http://schemas.openxmlformats.org/presentationml/2006/ole">
                  <mc:AlternateContent>
                    <mc:Choice xmlns:v="urn:schemas-microsoft-com:vml" Requires="v">
                      <p:oleObj spid="_x0000_s12712" name="Equation" r:id="rId18" imgW="685800" imgH="291960" progId="Equation.DSMT4">
                        <p:embed/>
                      </p:oleObj>
                    </mc:Choice>
                    <mc:Fallback>
                      <p:oleObj name="Equation" r:id="rId18" imgW="685800" imgH="291960" progId="Equation.DSMT4">
                        <p:embed/>
                        <p:pic>
                          <p:nvPicPr>
                            <p:cNvPr id="0" name=""/>
                            <p:cNvPicPr/>
                            <p:nvPr/>
                          </p:nvPicPr>
                          <p:blipFill>
                            <a:blip r:embed="rId19"/>
                            <a:stretch>
                              <a:fillRect/>
                            </a:stretch>
                          </p:blipFill>
                          <p:spPr>
                            <a:xfrm>
                              <a:off x="4646612" y="3874158"/>
                              <a:ext cx="1616075" cy="690563"/>
                            </a:xfrm>
                            <a:prstGeom prst="rect">
                              <a:avLst/>
                            </a:prstGeom>
                          </p:spPr>
                        </p:pic>
                      </p:oleObj>
                    </mc:Fallback>
                  </mc:AlternateContent>
                </a:graphicData>
              </a:graphic>
            </p:graphicFrame>
          </mc:Choice>
          <mc:Fallback xmlns="">
            <p:graphicFrame>
              <p:nvGraphicFramePr>
                <p:cNvPr id="35" name="Object 34"/>
                <p:cNvGraphicFramePr>
                  <a:graphicFrameLocks noChangeAspect="1"/>
                </p:cNvGraphicFramePr>
                <p:nvPr>
                  <p:extLst>
                    <p:ext uri="{D42A27DB-BD31-4B8C-83A1-F6EECF244321}">
                      <p14:modId xmlns:p14="http://schemas.microsoft.com/office/powerpoint/2010/main" val="2344176832"/>
                    </p:ext>
                  </p:extLst>
                </p:nvPr>
              </p:nvGraphicFramePr>
              <p:xfrm>
                <a:off x="4646612" y="3874158"/>
                <a:ext cx="1616075" cy="690563"/>
              </p:xfrm>
              <a:graphic>
                <a:graphicData uri="http://schemas.openxmlformats.org/presentationml/2006/ole">
                  <mc:AlternateContent>
                    <mc:Choice xmlns:v="urn:schemas-microsoft-com:vml" Requires="v">
                      <p:oleObj spid="_x0000_s12320" name="Equation" r:id="rId20" imgW="685800" imgH="291960" progId="Equation.DSMT4">
                        <p:embed/>
                      </p:oleObj>
                    </mc:Choice>
                    <mc:Fallback>
                      <p:oleObj name="Equation" r:id="rId20" imgW="685800" imgH="291960" progId="Equation.DSMT4">
                        <p:embed/>
                        <p:pic>
                          <p:nvPicPr>
                            <p:cNvPr id="0" name=""/>
                            <p:cNvPicPr/>
                            <p:nvPr/>
                          </p:nvPicPr>
                          <p:blipFill>
                            <a:blip r:embed="rId21"/>
                            <a:stretch>
                              <a:fillRect/>
                            </a:stretch>
                          </p:blipFill>
                          <p:spPr>
                            <a:xfrm>
                              <a:off x="4646612" y="3874158"/>
                              <a:ext cx="1616075" cy="690563"/>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6" name="Object 35"/>
                <p:cNvGraphicFramePr>
                  <a:graphicFrameLocks noChangeAspect="1"/>
                </p:cNvGraphicFramePr>
                <p:nvPr>
                  <p:extLst>
                    <p:ext uri="{D42A27DB-BD31-4B8C-83A1-F6EECF244321}">
                      <p14:modId xmlns:p14="http://schemas.microsoft.com/office/powerpoint/2010/main" val="2551863480"/>
                    </p:ext>
                  </p:extLst>
                </p:nvPr>
              </p:nvGraphicFramePr>
              <p:xfrm>
                <a:off x="3793331" y="4528468"/>
                <a:ext cx="3171825" cy="781050"/>
              </p:xfrm>
              <a:graphic>
                <a:graphicData uri="http://schemas.openxmlformats.org/presentationml/2006/ole">
                  <mc:AlternateContent>
                    <mc:Choice xmlns:v="urn:schemas-microsoft-com:vml" Requires="v">
                      <p:oleObj spid="_x0000_s12713" name="Equation" r:id="rId22" imgW="1346040" imgH="330120" progId="Equation.DSMT4">
                        <p:embed/>
                      </p:oleObj>
                    </mc:Choice>
                    <mc:Fallback>
                      <p:oleObj name="Equation" r:id="rId22" imgW="1346040" imgH="330120" progId="Equation.DSMT4">
                        <p:embed/>
                        <p:pic>
                          <p:nvPicPr>
                            <p:cNvPr id="0" name=""/>
                            <p:cNvPicPr/>
                            <p:nvPr/>
                          </p:nvPicPr>
                          <p:blipFill>
                            <a:blip r:embed="rId23"/>
                            <a:stretch>
                              <a:fillRect/>
                            </a:stretch>
                          </p:blipFill>
                          <p:spPr>
                            <a:xfrm>
                              <a:off x="3793331" y="4528468"/>
                              <a:ext cx="3171825" cy="781050"/>
                            </a:xfrm>
                            <a:prstGeom prst="rect">
                              <a:avLst/>
                            </a:prstGeom>
                          </p:spPr>
                        </p:pic>
                      </p:oleObj>
                    </mc:Fallback>
                  </mc:AlternateContent>
                </a:graphicData>
              </a:graphic>
            </p:graphicFrame>
          </mc:Choice>
          <mc:Fallback xmlns="">
            <p:graphicFrame>
              <p:nvGraphicFramePr>
                <p:cNvPr id="36" name="Object 35"/>
                <p:cNvGraphicFramePr>
                  <a:graphicFrameLocks noChangeAspect="1"/>
                </p:cNvGraphicFramePr>
                <p:nvPr>
                  <p:extLst>
                    <p:ext uri="{D42A27DB-BD31-4B8C-83A1-F6EECF244321}">
                      <p14:modId xmlns:p14="http://schemas.microsoft.com/office/powerpoint/2010/main" val="786856193"/>
                    </p:ext>
                  </p:extLst>
                </p:nvPr>
              </p:nvGraphicFramePr>
              <p:xfrm>
                <a:off x="3793331" y="4528468"/>
                <a:ext cx="3171825" cy="781050"/>
              </p:xfrm>
              <a:graphic>
                <a:graphicData uri="http://schemas.openxmlformats.org/presentationml/2006/ole">
                  <mc:AlternateContent>
                    <mc:Choice xmlns:v="urn:schemas-microsoft-com:vml" Requires="v">
                      <p:oleObj spid="_x0000_s12321" name="Equation" r:id="rId24" imgW="1346040" imgH="330120" progId="Equation.DSMT4">
                        <p:embed/>
                      </p:oleObj>
                    </mc:Choice>
                    <mc:Fallback>
                      <p:oleObj name="Equation" r:id="rId24" imgW="1346040" imgH="330120" progId="Equation.DSMT4">
                        <p:embed/>
                        <p:pic>
                          <p:nvPicPr>
                            <p:cNvPr id="0" name=""/>
                            <p:cNvPicPr/>
                            <p:nvPr/>
                          </p:nvPicPr>
                          <p:blipFill>
                            <a:blip r:embed="rId25"/>
                            <a:stretch>
                              <a:fillRect/>
                            </a:stretch>
                          </p:blipFill>
                          <p:spPr>
                            <a:xfrm>
                              <a:off x="3793331" y="4528468"/>
                              <a:ext cx="3171825" cy="781050"/>
                            </a:xfrm>
                            <a:prstGeom prst="rect">
                              <a:avLst/>
                            </a:prstGeom>
                          </p:spPr>
                        </p:pic>
                      </p:oleObj>
                    </mc:Fallback>
                  </mc:AlternateContent>
                </a:graphicData>
              </a:graphic>
            </p:graphicFrame>
          </mc:Fallback>
        </mc:AlternateContent>
      </p:grpSp>
    </p:spTree>
    <p:extLst>
      <p:ext uri="{BB962C8B-B14F-4D97-AF65-F5344CB8AC3E}">
        <p14:creationId xmlns:p14="http://schemas.microsoft.com/office/powerpoint/2010/main" val="31315226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408" y="212898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055812" y="2618875"/>
            <a:ext cx="7324869" cy="492443"/>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Áp dụng quy tắc tính giới hạn ta được :</a:t>
            </a:r>
            <a:endParaRPr lang="vi-VN" sz="2600" b="1">
              <a:latin typeface="Arial" pitchFamily="34" charset="0"/>
              <a:cs typeface="Arial" pitchFamily="34" charset="0"/>
            </a:endParaRPr>
          </a:p>
        </p:txBody>
      </p:sp>
      <p:grpSp>
        <p:nvGrpSpPr>
          <p:cNvPr id="5" name="Group 4"/>
          <p:cNvGrpSpPr/>
          <p:nvPr/>
        </p:nvGrpSpPr>
        <p:grpSpPr>
          <a:xfrm>
            <a:off x="303212" y="762000"/>
            <a:ext cx="11455965" cy="1329380"/>
            <a:chOff x="303212" y="762000"/>
            <a:chExt cx="11455965" cy="1329380"/>
          </a:xfrm>
        </p:grpSpPr>
        <p:sp>
          <p:nvSpPr>
            <p:cNvPr id="27" name="Rounded Rectangle 26"/>
            <p:cNvSpPr/>
            <p:nvPr/>
          </p:nvSpPr>
          <p:spPr>
            <a:xfrm>
              <a:off x="1714587" y="762000"/>
              <a:ext cx="10044590" cy="1219200"/>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 y="7715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777470" y="12055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3427412" y="1077002"/>
              <a:ext cx="1066800" cy="523198"/>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Tìm </a:t>
              </a:r>
              <a:endParaRPr lang="vi-VN" sz="26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027242189"/>
                </p:ext>
              </p:extLst>
            </p:nvPr>
          </p:nvGraphicFramePr>
          <p:xfrm>
            <a:off x="4460875" y="828675"/>
            <a:ext cx="2095500" cy="1020763"/>
          </p:xfrm>
          <a:graphic>
            <a:graphicData uri="http://schemas.openxmlformats.org/presentationml/2006/ole">
              <mc:AlternateContent xmlns:mc="http://schemas.openxmlformats.org/markup-compatibility/2006">
                <mc:Choice xmlns:v="urn:schemas-microsoft-com:vml" Requires="v">
                  <p:oleObj spid="_x0000_s30794" name="Equation" r:id="rId6" imgW="888840" imgH="431640" progId="Equation.DSMT4">
                    <p:embed/>
                  </p:oleObj>
                </mc:Choice>
                <mc:Fallback>
                  <p:oleObj name="Equation" r:id="rId6" imgW="888840" imgH="431640" progId="Equation.DSMT4">
                    <p:embed/>
                    <p:pic>
                      <p:nvPicPr>
                        <p:cNvPr id="0" name=""/>
                        <p:cNvPicPr/>
                        <p:nvPr/>
                      </p:nvPicPr>
                      <p:blipFill>
                        <a:blip r:embed="rId7"/>
                        <a:stretch>
                          <a:fillRect/>
                        </a:stretch>
                      </p:blipFill>
                      <p:spPr>
                        <a:xfrm>
                          <a:off x="4460875" y="828675"/>
                          <a:ext cx="2095500" cy="1020763"/>
                        </a:xfrm>
                        <a:prstGeom prst="rect">
                          <a:avLst/>
                        </a:prstGeom>
                      </p:spPr>
                    </p:pic>
                  </p:oleObj>
                </mc:Fallback>
              </mc:AlternateContent>
            </a:graphicData>
          </a:graphic>
        </p:graphicFrame>
      </p:grpSp>
      <p:graphicFrame>
        <p:nvGraphicFramePr>
          <p:cNvPr id="26" name="Object 25"/>
          <p:cNvGraphicFramePr>
            <a:graphicFrameLocks noChangeAspect="1"/>
          </p:cNvGraphicFramePr>
          <p:nvPr>
            <p:extLst>
              <p:ext uri="{D42A27DB-BD31-4B8C-83A1-F6EECF244321}">
                <p14:modId xmlns:p14="http://schemas.microsoft.com/office/powerpoint/2010/main" val="721844576"/>
              </p:ext>
            </p:extLst>
          </p:nvPr>
        </p:nvGraphicFramePr>
        <p:xfrm>
          <a:off x="3275012" y="3135312"/>
          <a:ext cx="3786188" cy="1589088"/>
        </p:xfrm>
        <a:graphic>
          <a:graphicData uri="http://schemas.openxmlformats.org/presentationml/2006/ole">
            <mc:AlternateContent xmlns:mc="http://schemas.openxmlformats.org/markup-compatibility/2006">
              <mc:Choice xmlns:v="urn:schemas-microsoft-com:vml" Requires="v">
                <p:oleObj spid="_x0000_s30795" name="Equation" r:id="rId8" imgW="1942920" imgH="812520" progId="Equation.DSMT4">
                  <p:embed/>
                </p:oleObj>
              </mc:Choice>
              <mc:Fallback>
                <p:oleObj name="Equation" r:id="rId8" imgW="1942920" imgH="812520" progId="Equation.DSMT4">
                  <p:embed/>
                  <p:pic>
                    <p:nvPicPr>
                      <p:cNvPr id="0" name=""/>
                      <p:cNvPicPr/>
                      <p:nvPr/>
                    </p:nvPicPr>
                    <p:blipFill>
                      <a:blip r:embed="rId9"/>
                      <a:stretch>
                        <a:fillRect/>
                      </a:stretch>
                    </p:blipFill>
                    <p:spPr>
                      <a:xfrm>
                        <a:off x="3275012" y="3135312"/>
                        <a:ext cx="3786188" cy="1589088"/>
                      </a:xfrm>
                      <a:prstGeom prst="rect">
                        <a:avLst/>
                      </a:prstGeom>
                    </p:spPr>
                  </p:pic>
                </p:oleObj>
              </mc:Fallback>
            </mc:AlternateContent>
          </a:graphicData>
        </a:graphic>
      </p:graphicFrame>
      <p:sp>
        <p:nvSpPr>
          <p:cNvPr id="21" name="AutoShape 4"/>
          <p:cNvSpPr>
            <a:spLocks noChangeArrowheads="1"/>
          </p:cNvSpPr>
          <p:nvPr/>
        </p:nvSpPr>
        <p:spPr bwMode="gray">
          <a:xfrm>
            <a:off x="447214" y="95249"/>
            <a:ext cx="6517942"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ĐỊNH LÍ VỀ GIỚI HẠN HỮU HẠN CỦA DÃY SỐ</a:t>
            </a:r>
            <a:endParaRPr lang="vi-VN" sz="2000" b="1">
              <a:solidFill>
                <a:schemeClr val="bg1"/>
              </a:solidFill>
              <a:latin typeface="Arial" pitchFamily="34" charset="0"/>
              <a:cs typeface="Arial" pitchFamily="34"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1775140900"/>
              </p:ext>
            </p:extLst>
          </p:nvPr>
        </p:nvGraphicFramePr>
        <p:xfrm>
          <a:off x="7034839" y="3013075"/>
          <a:ext cx="2351087" cy="1787525"/>
        </p:xfrm>
        <a:graphic>
          <a:graphicData uri="http://schemas.openxmlformats.org/presentationml/2006/ole">
            <mc:AlternateContent xmlns:mc="http://schemas.openxmlformats.org/markup-compatibility/2006">
              <mc:Choice xmlns:v="urn:schemas-microsoft-com:vml" Requires="v">
                <p:oleObj spid="_x0000_s30796" name="Equation" r:id="rId10" imgW="1206360" imgH="914400" progId="Equation.DSMT4">
                  <p:embed/>
                </p:oleObj>
              </mc:Choice>
              <mc:Fallback>
                <p:oleObj name="Equation" r:id="rId10" imgW="1206360" imgH="914400" progId="Equation.DSMT4">
                  <p:embed/>
                  <p:pic>
                    <p:nvPicPr>
                      <p:cNvPr id="0" name=""/>
                      <p:cNvPicPr/>
                      <p:nvPr/>
                    </p:nvPicPr>
                    <p:blipFill>
                      <a:blip r:embed="rId11"/>
                      <a:stretch>
                        <a:fillRect/>
                      </a:stretch>
                    </p:blipFill>
                    <p:spPr>
                      <a:xfrm>
                        <a:off x="7034839" y="3013075"/>
                        <a:ext cx="2351087" cy="1787525"/>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645125402"/>
              </p:ext>
            </p:extLst>
          </p:nvPr>
        </p:nvGraphicFramePr>
        <p:xfrm>
          <a:off x="9446323" y="3419475"/>
          <a:ext cx="519113" cy="819150"/>
        </p:xfrm>
        <a:graphic>
          <a:graphicData uri="http://schemas.openxmlformats.org/presentationml/2006/ole">
            <mc:AlternateContent xmlns:mc="http://schemas.openxmlformats.org/markup-compatibility/2006">
              <mc:Choice xmlns:v="urn:schemas-microsoft-com:vml" Requires="v">
                <p:oleObj spid="_x0000_s30797" name="Equation" r:id="rId12" imgW="266400" imgH="419040" progId="Equation.DSMT4">
                  <p:embed/>
                </p:oleObj>
              </mc:Choice>
              <mc:Fallback>
                <p:oleObj name="Equation" r:id="rId12" imgW="266400" imgH="419040" progId="Equation.DSMT4">
                  <p:embed/>
                  <p:pic>
                    <p:nvPicPr>
                      <p:cNvPr id="0" name=""/>
                      <p:cNvPicPr/>
                      <p:nvPr/>
                    </p:nvPicPr>
                    <p:blipFill>
                      <a:blip r:embed="rId13"/>
                      <a:stretch>
                        <a:fillRect/>
                      </a:stretch>
                    </p:blipFill>
                    <p:spPr>
                      <a:xfrm>
                        <a:off x="9446323" y="3419475"/>
                        <a:ext cx="519113" cy="819150"/>
                      </a:xfrm>
                      <a:prstGeom prst="rect">
                        <a:avLst/>
                      </a:prstGeom>
                    </p:spPr>
                  </p:pic>
                </p:oleObj>
              </mc:Fallback>
            </mc:AlternateContent>
          </a:graphicData>
        </a:graphic>
      </p:graphicFrame>
      <p:grpSp>
        <p:nvGrpSpPr>
          <p:cNvPr id="2" name="Group 1"/>
          <p:cNvGrpSpPr/>
          <p:nvPr/>
        </p:nvGrpSpPr>
        <p:grpSpPr>
          <a:xfrm>
            <a:off x="578155" y="4953000"/>
            <a:ext cx="11599557" cy="1709737"/>
            <a:chOff x="578155" y="4953000"/>
            <a:chExt cx="11599557" cy="1709737"/>
          </a:xfrm>
        </p:grpSpPr>
        <p:grpSp>
          <p:nvGrpSpPr>
            <p:cNvPr id="4" name="Group 3"/>
            <p:cNvGrpSpPr/>
            <p:nvPr/>
          </p:nvGrpSpPr>
          <p:grpSpPr>
            <a:xfrm>
              <a:off x="578155" y="4953000"/>
              <a:ext cx="10621657" cy="1447800"/>
              <a:chOff x="1416085" y="5181600"/>
              <a:chExt cx="10621657" cy="1447800"/>
            </a:xfrm>
          </p:grpSpPr>
          <p:sp>
            <p:nvSpPr>
              <p:cNvPr id="34" name="Rounded Rectangle 33"/>
              <p:cNvSpPr/>
              <p:nvPr/>
            </p:nvSpPr>
            <p:spPr>
              <a:xfrm>
                <a:off x="1416085" y="5181600"/>
                <a:ext cx="10621657" cy="1447800"/>
              </a:xfrm>
              <a:prstGeom prst="roundRect">
                <a:avLst>
                  <a:gd name="adj" fmla="val 2887"/>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2" name="TextBox 31"/>
              <p:cNvSpPr txBox="1"/>
              <p:nvPr/>
            </p:nvSpPr>
            <p:spPr>
              <a:xfrm>
                <a:off x="1522142" y="5257800"/>
                <a:ext cx="9829800" cy="1231106"/>
              </a:xfrm>
              <a:prstGeom prst="rect">
                <a:avLst/>
              </a:prstGeom>
              <a:noFill/>
            </p:spPr>
            <p:txBody>
              <a:bodyPr wrap="square" rtlCol="0">
                <a:spAutoFit/>
              </a:bodyPr>
              <a:lstStyle/>
              <a:p>
                <a:pPr marL="457200" indent="-457200" algn="just">
                  <a:buFont typeface="Wingdings" pitchFamily="2" charset="2"/>
                  <a:buChar char="v"/>
                </a:pPr>
                <a:r>
                  <a:rPr lang="en-US" sz="2600" b="1" smtClean="0">
                    <a:solidFill>
                      <a:srgbClr val="C00000"/>
                    </a:solidFill>
                    <a:latin typeface="Arial" pitchFamily="34" charset="0"/>
                    <a:cs typeface="Arial" pitchFamily="34" charset="0"/>
                  </a:rPr>
                  <a:t>Chú ý :  </a:t>
                </a:r>
                <a:r>
                  <a:rPr lang="en-US" b="1" smtClean="0">
                    <a:latin typeface="Arial" pitchFamily="34" charset="0"/>
                    <a:cs typeface="Arial" pitchFamily="34" charset="0"/>
                  </a:rPr>
                  <a:t>Để tính giới hạn của dãy số dạng phân thức, ta chia cả tử thức và mẫu thức cho luỹ thừa cao nhất của n, rồi áp dụng các quy tắc tính giới hạn .</a:t>
                </a:r>
                <a:endParaRPr lang="vi-VN" b="1">
                  <a:latin typeface="Arial" pitchFamily="34" charset="0"/>
                  <a:cs typeface="Arial" pitchFamily="34" charset="0"/>
                </a:endParaRPr>
              </a:p>
            </p:txBody>
          </p:sp>
        </p:grpSp>
        <p:pic>
          <p:nvPicPr>
            <p:cNvPr id="30728"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41012" y="5029200"/>
              <a:ext cx="1536700"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522688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138"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054224" y="2743200"/>
            <a:ext cx="6904665"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Áp dụng quy tắc tính giới hạn , ta có :</a:t>
            </a:r>
            <a:endParaRPr lang="vi-VN" b="1">
              <a:latin typeface="Arial" pitchFamily="34" charset="0"/>
              <a:cs typeface="Arial" pitchFamily="34" charset="0"/>
            </a:endParaRPr>
          </a:p>
        </p:txBody>
      </p:sp>
      <p:sp>
        <p:nvSpPr>
          <p:cNvPr id="18" name="AutoShape 4"/>
          <p:cNvSpPr>
            <a:spLocks noChangeArrowheads="1"/>
          </p:cNvSpPr>
          <p:nvPr/>
        </p:nvSpPr>
        <p:spPr bwMode="gray">
          <a:xfrm>
            <a:off x="447214" y="95249"/>
            <a:ext cx="6517942"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ĐỊNH LÍ VỀ GIỚI HẠN HỮU HẠN CỦA DÃY SỐ</a:t>
            </a:r>
            <a:endParaRPr lang="vi-VN" sz="2000" b="1">
              <a:solidFill>
                <a:schemeClr val="bg1"/>
              </a:solidFill>
              <a:latin typeface="Arial" pitchFamily="34" charset="0"/>
              <a:cs typeface="Arial" pitchFamily="34" charset="0"/>
            </a:endParaRPr>
          </a:p>
        </p:txBody>
      </p:sp>
      <p:grpSp>
        <p:nvGrpSpPr>
          <p:cNvPr id="3" name="Group 2"/>
          <p:cNvGrpSpPr/>
          <p:nvPr/>
        </p:nvGrpSpPr>
        <p:grpSpPr>
          <a:xfrm>
            <a:off x="337301" y="714375"/>
            <a:ext cx="11312496" cy="1426433"/>
            <a:chOff x="337301" y="714375"/>
            <a:chExt cx="11312496" cy="1426433"/>
          </a:xfrm>
        </p:grpSpPr>
        <p:sp>
          <p:nvSpPr>
            <p:cNvPr id="19" name="Rounded Rectangle 18"/>
            <p:cNvSpPr/>
            <p:nvPr/>
          </p:nvSpPr>
          <p:spPr>
            <a:xfrm>
              <a:off x="2123931" y="811836"/>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1437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899923" y="125028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3</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88722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723647" y="1217177"/>
              <a:ext cx="1295400"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Tìm </a:t>
              </a:r>
              <a:endParaRPr lang="vi-VN" sz="28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470081475"/>
                </p:ext>
              </p:extLst>
            </p:nvPr>
          </p:nvGraphicFramePr>
          <p:xfrm>
            <a:off x="4664291" y="947737"/>
            <a:ext cx="1877580" cy="984250"/>
          </p:xfrm>
          <a:graphic>
            <a:graphicData uri="http://schemas.openxmlformats.org/presentationml/2006/ole">
              <mc:AlternateContent xmlns:mc="http://schemas.openxmlformats.org/markup-compatibility/2006">
                <mc:Choice xmlns:v="urn:schemas-microsoft-com:vml" Requires="v">
                  <p:oleObj spid="_x0000_s14451" name="Equation" r:id="rId7" imgW="876240" imgH="457200" progId="Equation.DSMT4">
                    <p:embed/>
                  </p:oleObj>
                </mc:Choice>
                <mc:Fallback>
                  <p:oleObj name="Equation" r:id="rId7" imgW="876240" imgH="457200" progId="Equation.DSMT4">
                    <p:embed/>
                    <p:pic>
                      <p:nvPicPr>
                        <p:cNvPr id="0" name=""/>
                        <p:cNvPicPr/>
                        <p:nvPr/>
                      </p:nvPicPr>
                      <p:blipFill>
                        <a:blip r:embed="rId8"/>
                        <a:stretch>
                          <a:fillRect/>
                        </a:stretch>
                      </p:blipFill>
                      <p:spPr>
                        <a:xfrm>
                          <a:off x="4664291" y="947737"/>
                          <a:ext cx="1877580" cy="984250"/>
                        </a:xfrm>
                        <a:prstGeom prst="rect">
                          <a:avLst/>
                        </a:prstGeom>
                      </p:spPr>
                    </p:pic>
                  </p:oleObj>
                </mc:Fallback>
              </mc:AlternateContent>
            </a:graphicData>
          </a:graphic>
        </p:graphicFrame>
      </p:grpSp>
      <p:graphicFrame>
        <p:nvGraphicFramePr>
          <p:cNvPr id="2" name="Object 1"/>
          <p:cNvGraphicFramePr>
            <a:graphicFrameLocks noChangeAspect="1"/>
          </p:cNvGraphicFramePr>
          <p:nvPr>
            <p:extLst>
              <p:ext uri="{D42A27DB-BD31-4B8C-83A1-F6EECF244321}">
                <p14:modId xmlns:p14="http://schemas.microsoft.com/office/powerpoint/2010/main" val="2573707703"/>
              </p:ext>
            </p:extLst>
          </p:nvPr>
        </p:nvGraphicFramePr>
        <p:xfrm>
          <a:off x="2132012" y="3339802"/>
          <a:ext cx="4156075" cy="1339850"/>
        </p:xfrm>
        <a:graphic>
          <a:graphicData uri="http://schemas.openxmlformats.org/presentationml/2006/ole">
            <mc:AlternateContent xmlns:mc="http://schemas.openxmlformats.org/markup-compatibility/2006">
              <mc:Choice xmlns:v="urn:schemas-microsoft-com:vml" Requires="v">
                <p:oleObj spid="_x0000_s14452" name="Equation" r:id="rId9" imgW="2133360" imgH="685800" progId="Equation.DSMT4">
                  <p:embed/>
                </p:oleObj>
              </mc:Choice>
              <mc:Fallback>
                <p:oleObj name="Equation" r:id="rId9" imgW="2133360" imgH="685800" progId="Equation.DSMT4">
                  <p:embed/>
                  <p:pic>
                    <p:nvPicPr>
                      <p:cNvPr id="0" name="Object 25"/>
                      <p:cNvPicPr>
                        <a:picLocks noChangeAspect="1" noChangeArrowheads="1"/>
                      </p:cNvPicPr>
                      <p:nvPr/>
                    </p:nvPicPr>
                    <p:blipFill>
                      <a:blip r:embed="rId10"/>
                      <a:srcRect/>
                      <a:stretch>
                        <a:fillRect/>
                      </a:stretch>
                    </p:blipFill>
                    <p:spPr bwMode="auto">
                      <a:xfrm>
                        <a:off x="2132012" y="3339802"/>
                        <a:ext cx="41560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216280952"/>
              </p:ext>
            </p:extLst>
          </p:nvPr>
        </p:nvGraphicFramePr>
        <p:xfrm>
          <a:off x="6246812" y="3411537"/>
          <a:ext cx="2028825" cy="1760538"/>
        </p:xfrm>
        <a:graphic>
          <a:graphicData uri="http://schemas.openxmlformats.org/presentationml/2006/ole">
            <mc:AlternateContent xmlns:mc="http://schemas.openxmlformats.org/markup-compatibility/2006">
              <mc:Choice xmlns:v="urn:schemas-microsoft-com:vml" Requires="v">
                <p:oleObj spid="_x0000_s14453" name="Equation" r:id="rId11" imgW="1041120" imgH="901440" progId="Equation.DSMT4">
                  <p:embed/>
                </p:oleObj>
              </mc:Choice>
              <mc:Fallback>
                <p:oleObj name="Equation" r:id="rId11" imgW="1041120" imgH="901440" progId="Equation.DSMT4">
                  <p:embed/>
                  <p:pic>
                    <p:nvPicPr>
                      <p:cNvPr id="0" name=""/>
                      <p:cNvPicPr>
                        <a:picLocks noChangeAspect="1" noChangeArrowheads="1"/>
                      </p:cNvPicPr>
                      <p:nvPr/>
                    </p:nvPicPr>
                    <p:blipFill>
                      <a:blip r:embed="rId12"/>
                      <a:srcRect/>
                      <a:stretch>
                        <a:fillRect/>
                      </a:stretch>
                    </p:blipFill>
                    <p:spPr bwMode="auto">
                      <a:xfrm>
                        <a:off x="6246812" y="3411537"/>
                        <a:ext cx="202882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684813737"/>
              </p:ext>
            </p:extLst>
          </p:nvPr>
        </p:nvGraphicFramePr>
        <p:xfrm>
          <a:off x="8305006" y="3421062"/>
          <a:ext cx="1879600" cy="1760538"/>
        </p:xfrm>
        <a:graphic>
          <a:graphicData uri="http://schemas.openxmlformats.org/presentationml/2006/ole">
            <mc:AlternateContent xmlns:mc="http://schemas.openxmlformats.org/markup-compatibility/2006">
              <mc:Choice xmlns:v="urn:schemas-microsoft-com:vml" Requires="v">
                <p:oleObj spid="_x0000_s14454" name="Equation" r:id="rId13" imgW="965160" imgH="901440" progId="Equation.DSMT4">
                  <p:embed/>
                </p:oleObj>
              </mc:Choice>
              <mc:Fallback>
                <p:oleObj name="Equation" r:id="rId13" imgW="965160" imgH="901440" progId="Equation.DSMT4">
                  <p:embed/>
                  <p:pic>
                    <p:nvPicPr>
                      <p:cNvPr id="0" name=""/>
                      <p:cNvPicPr>
                        <a:picLocks noChangeAspect="1" noChangeArrowheads="1"/>
                      </p:cNvPicPr>
                      <p:nvPr/>
                    </p:nvPicPr>
                    <p:blipFill>
                      <a:blip r:embed="rId14"/>
                      <a:srcRect/>
                      <a:stretch>
                        <a:fillRect/>
                      </a:stretch>
                    </p:blipFill>
                    <p:spPr bwMode="auto">
                      <a:xfrm>
                        <a:off x="8305006" y="3421062"/>
                        <a:ext cx="18796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004635701"/>
              </p:ext>
            </p:extLst>
          </p:nvPr>
        </p:nvGraphicFramePr>
        <p:xfrm>
          <a:off x="10133806" y="3802062"/>
          <a:ext cx="1409700" cy="866775"/>
        </p:xfrm>
        <a:graphic>
          <a:graphicData uri="http://schemas.openxmlformats.org/presentationml/2006/ole">
            <mc:AlternateContent xmlns:mc="http://schemas.openxmlformats.org/markup-compatibility/2006">
              <mc:Choice xmlns:v="urn:schemas-microsoft-com:vml" Requires="v">
                <p:oleObj spid="_x0000_s14455" name="Equation" r:id="rId15" imgW="723600" imgH="444240" progId="Equation.DSMT4">
                  <p:embed/>
                </p:oleObj>
              </mc:Choice>
              <mc:Fallback>
                <p:oleObj name="Equation" r:id="rId15" imgW="723600" imgH="444240" progId="Equation.DSMT4">
                  <p:embed/>
                  <p:pic>
                    <p:nvPicPr>
                      <p:cNvPr id="0" name=""/>
                      <p:cNvPicPr>
                        <a:picLocks noChangeAspect="1" noChangeArrowheads="1"/>
                      </p:cNvPicPr>
                      <p:nvPr/>
                    </p:nvPicPr>
                    <p:blipFill>
                      <a:blip r:embed="rId16"/>
                      <a:srcRect/>
                      <a:stretch>
                        <a:fillRect/>
                      </a:stretch>
                    </p:blipFill>
                    <p:spPr bwMode="auto">
                      <a:xfrm>
                        <a:off x="10133806" y="3802062"/>
                        <a:ext cx="14097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98516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198" y="35438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4"/>
          <p:cNvSpPr>
            <a:spLocks noChangeArrowheads="1"/>
          </p:cNvSpPr>
          <p:nvPr/>
        </p:nvSpPr>
        <p:spPr bwMode="gray">
          <a:xfrm>
            <a:off x="447214" y="95249"/>
            <a:ext cx="5875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TỔNG CỦA CẤP SỐ NHÂN LÙI VÔ HẠN</a:t>
            </a:r>
            <a:endParaRPr lang="vi-VN" sz="2000" b="1">
              <a:solidFill>
                <a:schemeClr val="bg1"/>
              </a:solidFill>
              <a:latin typeface="Arial" pitchFamily="34" charset="0"/>
              <a:cs typeface="Arial" pitchFamily="34" charset="0"/>
            </a:endParaRPr>
          </a:p>
        </p:txBody>
      </p:sp>
      <p:grpSp>
        <p:nvGrpSpPr>
          <p:cNvPr id="6" name="Group 5"/>
          <p:cNvGrpSpPr/>
          <p:nvPr/>
        </p:nvGrpSpPr>
        <p:grpSpPr>
          <a:xfrm>
            <a:off x="297025" y="762001"/>
            <a:ext cx="11558425" cy="2666999"/>
            <a:chOff x="289088" y="762001"/>
            <a:chExt cx="11558425" cy="2666999"/>
          </a:xfrm>
        </p:grpSpPr>
        <p:sp>
          <p:nvSpPr>
            <p:cNvPr id="17" name="Rounded Rectangle 16"/>
            <p:cNvSpPr/>
            <p:nvPr/>
          </p:nvSpPr>
          <p:spPr>
            <a:xfrm>
              <a:off x="289088" y="762001"/>
              <a:ext cx="11558425" cy="266699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1979611" y="838200"/>
              <a:ext cx="9657061" cy="492443"/>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600" b="1" smtClean="0">
                  <a:solidFill>
                    <a:schemeClr val="accent6">
                      <a:lumMod val="75000"/>
                    </a:schemeClr>
                  </a:solidFill>
                  <a:latin typeface="Arial" pitchFamily="34" charset="0"/>
                  <a:cs typeface="Arial" pitchFamily="34" charset="0"/>
                </a:rPr>
                <a:t>Làm quen với việc tính vô hạn</a:t>
              </a:r>
              <a:endParaRPr lang="vi-VN" sz="2600" b="1">
                <a:solidFill>
                  <a:schemeClr val="accent6">
                    <a:lumMod val="75000"/>
                  </a:schemeClr>
                </a:solidFill>
                <a:latin typeface="Arial" pitchFamily="34" charset="0"/>
                <a:cs typeface="Arial" pitchFamily="34" charset="0"/>
              </a:endParaRPr>
            </a:p>
          </p:txBody>
        </p:sp>
        <p:pic>
          <p:nvPicPr>
            <p:cNvPr id="1536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1539" r="1851" b="30130"/>
            <a:stretch/>
          </p:blipFill>
          <p:spPr bwMode="auto">
            <a:xfrm>
              <a:off x="605654" y="804548"/>
              <a:ext cx="1366021" cy="49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12326" y="1295400"/>
              <a:ext cx="11235187" cy="1815882"/>
            </a:xfrm>
            <a:prstGeom prst="rect">
              <a:avLst/>
            </a:prstGeom>
            <a:noFill/>
          </p:spPr>
          <p:txBody>
            <a:bodyPr wrap="square" rtlCol="0">
              <a:spAutoFit/>
            </a:bodyPr>
            <a:lstStyle/>
            <a:p>
              <a:r>
                <a:rPr lang="en-US" sz="2200" b="1" smtClean="0">
                  <a:latin typeface="Arial" pitchFamily="34" charset="0"/>
                  <a:cs typeface="Arial" pitchFamily="34" charset="0"/>
                </a:rPr>
                <a:t>Cho hình vuông cạnh là 1. Chia hình vuông đó thành bốn hình vuông nhỏ bằng nhau, sau đó tô màu hình vuông nhỏ góc dưới bên trái (H 5.2). Lặp lại các thao tác này với hình vuông nhỏ góc trên bên phải. Giả sử quá trình trên tiếp diễn vô hạn lần. Gọi u</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u</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…,u</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 … lần lượt là độ dài cạnh của các hình vuông tô màu.</a:t>
              </a:r>
              <a:br>
                <a:rPr lang="en-US" sz="2200" b="1" smtClean="0">
                  <a:latin typeface="Arial" pitchFamily="34" charset="0"/>
                  <a:cs typeface="Arial" pitchFamily="34" charset="0"/>
                </a:rPr>
              </a:br>
              <a:r>
                <a:rPr lang="en-US" sz="2200" b="1" smtClean="0">
                  <a:latin typeface="Arial" pitchFamily="34" charset="0"/>
                  <a:cs typeface="Arial" pitchFamily="34" charset="0"/>
                </a:rPr>
                <a:t>a. Tính tổng 				b. Tìm </a:t>
              </a:r>
              <a:endParaRPr lang="vi-VN" sz="2200" b="1">
                <a:latin typeface="Arial" pitchFamily="34" charset="0"/>
                <a:cs typeface="Arial" pitchFamily="34"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1811126823"/>
                </p:ext>
              </p:extLst>
            </p:nvPr>
          </p:nvGraphicFramePr>
          <p:xfrm>
            <a:off x="2589212" y="2667000"/>
            <a:ext cx="2873375" cy="571500"/>
          </p:xfrm>
          <a:graphic>
            <a:graphicData uri="http://schemas.openxmlformats.org/presentationml/2006/ole">
              <mc:AlternateContent xmlns:mc="http://schemas.openxmlformats.org/markup-compatibility/2006">
                <mc:Choice xmlns:v="urn:schemas-microsoft-com:vml" Requires="v">
                  <p:oleObj spid="_x0000_s15473" name="Equation" r:id="rId6" imgW="1218960" imgH="241200" progId="Equation.DSMT4">
                    <p:embed/>
                  </p:oleObj>
                </mc:Choice>
                <mc:Fallback>
                  <p:oleObj name="Equation" r:id="rId6" imgW="1218960" imgH="241200" progId="Equation.DSMT4">
                    <p:embed/>
                    <p:pic>
                      <p:nvPicPr>
                        <p:cNvPr id="0" name=""/>
                        <p:cNvPicPr/>
                        <p:nvPr/>
                      </p:nvPicPr>
                      <p:blipFill>
                        <a:blip r:embed="rId7"/>
                        <a:stretch>
                          <a:fillRect/>
                        </a:stretch>
                      </p:blipFill>
                      <p:spPr>
                        <a:xfrm>
                          <a:off x="2589212" y="2667000"/>
                          <a:ext cx="2873375" cy="5715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359604766"/>
                </p:ext>
              </p:extLst>
            </p:nvPr>
          </p:nvGraphicFramePr>
          <p:xfrm>
            <a:off x="7847012" y="2667000"/>
            <a:ext cx="1616075" cy="692150"/>
          </p:xfrm>
          <a:graphic>
            <a:graphicData uri="http://schemas.openxmlformats.org/presentationml/2006/ole">
              <mc:AlternateContent xmlns:mc="http://schemas.openxmlformats.org/markup-compatibility/2006">
                <mc:Choice xmlns:v="urn:schemas-microsoft-com:vml" Requires="v">
                  <p:oleObj spid="_x0000_s15474" name="Equation" r:id="rId8" imgW="685800" imgH="291960" progId="Equation.DSMT4">
                    <p:embed/>
                  </p:oleObj>
                </mc:Choice>
                <mc:Fallback>
                  <p:oleObj name="Equation" r:id="rId8" imgW="685800" imgH="291960" progId="Equation.DSMT4">
                    <p:embed/>
                    <p:pic>
                      <p:nvPicPr>
                        <p:cNvPr id="0" name=""/>
                        <p:cNvPicPr/>
                        <p:nvPr/>
                      </p:nvPicPr>
                      <p:blipFill>
                        <a:blip r:embed="rId9"/>
                        <a:stretch>
                          <a:fillRect/>
                        </a:stretch>
                      </p:blipFill>
                      <p:spPr>
                        <a:xfrm>
                          <a:off x="7847012" y="2667000"/>
                          <a:ext cx="1616075" cy="692150"/>
                        </a:xfrm>
                        <a:prstGeom prst="rect">
                          <a:avLst/>
                        </a:prstGeom>
                      </p:spPr>
                    </p:pic>
                  </p:oleObj>
                </mc:Fallback>
              </mc:AlternateContent>
            </a:graphicData>
          </a:graphic>
        </p:graphicFrame>
      </p:grpSp>
      <p:grpSp>
        <p:nvGrpSpPr>
          <p:cNvPr id="4" name="Group 3"/>
          <p:cNvGrpSpPr/>
          <p:nvPr/>
        </p:nvGrpSpPr>
        <p:grpSpPr>
          <a:xfrm>
            <a:off x="9161462" y="3505200"/>
            <a:ext cx="2724150" cy="3048000"/>
            <a:chOff x="9093200" y="3876675"/>
            <a:chExt cx="2724150" cy="3048000"/>
          </a:xfrm>
        </p:grpSpPr>
        <p:sp>
          <p:nvSpPr>
            <p:cNvPr id="30" name="TextBox 29"/>
            <p:cNvSpPr txBox="1"/>
            <p:nvPr/>
          </p:nvSpPr>
          <p:spPr>
            <a:xfrm>
              <a:off x="9865715" y="6586121"/>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5.2</a:t>
              </a:r>
              <a:endParaRPr lang="en-US" sz="1600" b="1">
                <a:solidFill>
                  <a:schemeClr val="accent6">
                    <a:lumMod val="75000"/>
                  </a:schemeClr>
                </a:solidFill>
                <a:latin typeface="Arial" pitchFamily="34" charset="0"/>
                <a:cs typeface="Arial" pitchFamily="34" charset="0"/>
              </a:endParaRPr>
            </a:p>
          </p:txBody>
        </p:sp>
        <p:pic>
          <p:nvPicPr>
            <p:cNvPr id="1536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93200" y="3876675"/>
              <a:ext cx="272415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14" name="TextBox 13"/>
              <p:cNvSpPr txBox="1"/>
              <p:nvPr/>
            </p:nvSpPr>
            <p:spPr>
              <a:xfrm>
                <a:off x="333537" y="3962400"/>
                <a:ext cx="8548524" cy="1278170"/>
              </a:xfrm>
              <a:prstGeom prst="rect">
                <a:avLst/>
              </a:prstGeom>
              <a:noFill/>
            </p:spPr>
            <p:txBody>
              <a:bodyPr wrap="square" rtlCol="0">
                <a:spAutoFit/>
              </a:bodyPr>
              <a:lstStyle/>
              <a:p>
                <a:pPr algn="just"/>
                <a:r>
                  <a:rPr lang="vi-VN" sz="2200" b="1" smtClean="0">
                    <a:latin typeface="Arial" pitchFamily="34" charset="0"/>
                    <a:cs typeface="Arial" pitchFamily="34" charset="0"/>
                  </a:rPr>
                  <a:t>a) Ta có: u</a:t>
                </a:r>
                <a:r>
                  <a:rPr lang="vi-VN" sz="2200" b="1" baseline="-25000">
                    <a:latin typeface="Arial" pitchFamily="34" charset="0"/>
                    <a:cs typeface="Arial" pitchFamily="34" charset="0"/>
                  </a:rPr>
                  <a:t>1</a:t>
                </a:r>
                <a:r>
                  <a:rPr lang="vi-VN" sz="2200" b="1">
                    <a:latin typeface="Arial" pitchFamily="34" charset="0"/>
                    <a:cs typeface="Arial" pitchFamily="34" charset="0"/>
                  </a:rPr>
                  <a:t> là độ dài cạnh của hình vuông được tô màu tạo từ việc chia hình vuông cạnh 1 thành 4 hình vuông nhỏ bằng nhau, do </a:t>
                </a:r>
                <a:r>
                  <a:rPr lang="vi-VN" sz="2200" b="1" smtClean="0">
                    <a:latin typeface="Arial" pitchFamily="34" charset="0"/>
                    <a:cs typeface="Arial" pitchFamily="34" charset="0"/>
                  </a:rPr>
                  <a:t>đó</a:t>
                </a:r>
                <a:r>
                  <a:rPr lang="en-US" sz="2200" b="1" smtClean="0">
                    <a:latin typeface="Arial" pitchFamily="34" charset="0"/>
                    <a:cs typeface="Arial" pitchFamily="34" charset="0"/>
                  </a:rPr>
                  <a:t> </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𝒖</m:t>
                        </m:r>
                      </m:e>
                      <m:sub>
                        <m:r>
                          <a:rPr lang="en-US" sz="2200" b="1" i="1" smtClean="0">
                            <a:latin typeface="Cambria Math"/>
                            <a:cs typeface="Arial" pitchFamily="34" charset="0"/>
                          </a:rPr>
                          <m:t>𝟏</m:t>
                        </m:r>
                      </m:sub>
                    </m:sSub>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𝟏</m:t>
                        </m:r>
                      </m:num>
                      <m:den>
                        <m:r>
                          <a:rPr lang="en-US" sz="2200" b="1" i="1" smtClean="0">
                            <a:latin typeface="Cambria Math"/>
                            <a:cs typeface="Arial" pitchFamily="34" charset="0"/>
                          </a:rPr>
                          <m:t>𝟐</m:t>
                        </m:r>
                      </m:den>
                    </m:f>
                  </m:oMath>
                </a14:m>
                <a:endParaRPr lang="vi-VN" sz="2200"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33537" y="3962400"/>
                <a:ext cx="8548524" cy="1278170"/>
              </a:xfrm>
              <a:prstGeom prst="rect">
                <a:avLst/>
              </a:prstGeom>
              <a:blipFill rotWithShape="1">
                <a:blip r:embed="rId11"/>
                <a:stretch>
                  <a:fillRect l="-927" t="-2381" r="-927" b="-952"/>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3057592878"/>
              </p:ext>
            </p:extLst>
          </p:nvPr>
        </p:nvGraphicFramePr>
        <p:xfrm>
          <a:off x="3311524" y="5011658"/>
          <a:ext cx="3808412" cy="817562"/>
        </p:xfrm>
        <a:graphic>
          <a:graphicData uri="http://schemas.openxmlformats.org/presentationml/2006/ole">
            <mc:AlternateContent xmlns:mc="http://schemas.openxmlformats.org/markup-compatibility/2006">
              <mc:Choice xmlns:v="urn:schemas-microsoft-com:vml" Requires="v">
                <p:oleObj spid="_x0000_s15475" name="Equation" r:id="rId12" imgW="1955520" imgH="419040" progId="Equation.DSMT4">
                  <p:embed/>
                </p:oleObj>
              </mc:Choice>
              <mc:Fallback>
                <p:oleObj name="Equation" r:id="rId12" imgW="1955520" imgH="419040" progId="Equation.DSMT4">
                  <p:embed/>
                  <p:pic>
                    <p:nvPicPr>
                      <p:cNvPr id="0" name="Object 15"/>
                      <p:cNvPicPr>
                        <a:picLocks noChangeAspect="1" noChangeArrowheads="1"/>
                      </p:cNvPicPr>
                      <p:nvPr/>
                    </p:nvPicPr>
                    <p:blipFill>
                      <a:blip r:embed="rId13"/>
                      <a:srcRect/>
                      <a:stretch>
                        <a:fillRect/>
                      </a:stretch>
                    </p:blipFill>
                    <p:spPr bwMode="auto">
                      <a:xfrm>
                        <a:off x="3311524" y="5011658"/>
                        <a:ext cx="3808412"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370049" y="5204996"/>
            <a:ext cx="2904963" cy="430887"/>
          </a:xfrm>
          <a:prstGeom prst="rect">
            <a:avLst/>
          </a:prstGeom>
          <a:noFill/>
        </p:spPr>
        <p:txBody>
          <a:bodyPr wrap="square" rtlCol="0">
            <a:spAutoFit/>
          </a:bodyPr>
          <a:lstStyle/>
          <a:p>
            <a:pPr algn="just"/>
            <a:r>
              <a:rPr lang="en-US" sz="2200" b="1" smtClean="0">
                <a:latin typeface="Arial" pitchFamily="34" charset="0"/>
                <a:cs typeface="Arial" pitchFamily="34" charset="0"/>
              </a:rPr>
              <a:t>Tương tự ta được :</a:t>
            </a:r>
            <a:endParaRPr lang="vi-VN" sz="22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370048" y="5867400"/>
                <a:ext cx="8315164" cy="939616"/>
              </a:xfrm>
              <a:prstGeom prst="rect">
                <a:avLst/>
              </a:prstGeom>
              <a:noFill/>
            </p:spPr>
            <p:txBody>
              <a:bodyPr wrap="square" rtlCol="0">
                <a:spAutoFit/>
              </a:bodyPr>
              <a:lstStyle/>
              <a:p>
                <a:pPr algn="just"/>
                <a:r>
                  <a:rPr lang="vi-VN" sz="2200" b="1" smtClean="0">
                    <a:latin typeface="Arial" pitchFamily="34" charset="0"/>
                    <a:cs typeface="Arial" pitchFamily="34" charset="0"/>
                  </a:rPr>
                  <a:t>Do vậy, độ dài cạnh của các hình vuông được tô màu lập thành một cấp số nhân với số </a:t>
                </a:r>
                <a:r>
                  <a:rPr lang="vi-VN" sz="2200" b="1">
                    <a:latin typeface="Arial" pitchFamily="34" charset="0"/>
                    <a:cs typeface="Arial" pitchFamily="34" charset="0"/>
                  </a:rPr>
                  <a:t>hạng </a:t>
                </a:r>
                <a:r>
                  <a:rPr lang="vi-VN" sz="2200" b="1" smtClean="0">
                    <a:latin typeface="Arial" pitchFamily="34" charset="0"/>
                    <a:cs typeface="Arial" pitchFamily="34" charset="0"/>
                  </a:rPr>
                  <a:t>đầu</a:t>
                </a:r>
                <a:r>
                  <a:rPr lang="en-US" sz="2200" b="1" smtClean="0">
                    <a:latin typeface="Arial" pitchFamily="34" charset="0"/>
                    <a:cs typeface="Arial" pitchFamily="34" charset="0"/>
                  </a:rPr>
                  <a:t> </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𝒖</m:t>
                        </m:r>
                      </m:e>
                      <m:sub>
                        <m:r>
                          <a:rPr lang="en-US" sz="2200" b="1" i="1" smtClean="0">
                            <a:latin typeface="Cambria Math"/>
                            <a:cs typeface="Arial" pitchFamily="34" charset="0"/>
                          </a:rPr>
                          <m:t>𝟏</m:t>
                        </m:r>
                      </m:sub>
                    </m:sSub>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𝟏</m:t>
                        </m:r>
                      </m:num>
                      <m:den>
                        <m:r>
                          <a:rPr lang="en-US" sz="2200" b="1" i="1" smtClean="0">
                            <a:latin typeface="Cambria Math"/>
                            <a:cs typeface="Arial" pitchFamily="34" charset="0"/>
                          </a:rPr>
                          <m:t>𝟐</m:t>
                        </m:r>
                      </m:den>
                    </m:f>
                    <m:r>
                      <a:rPr lang="en-US" sz="2200" b="1" i="1" smtClean="0">
                        <a:latin typeface="Cambria Math"/>
                        <a:cs typeface="Arial" pitchFamily="34" charset="0"/>
                      </a:rPr>
                      <m:t> , </m:t>
                    </m:r>
                    <m:r>
                      <a:rPr lang="en-US" sz="2200" b="1" i="1" smtClean="0">
                        <a:latin typeface="Cambria Math"/>
                        <a:cs typeface="Arial" pitchFamily="34" charset="0"/>
                      </a:rPr>
                      <m:t>𝒒</m:t>
                    </m:r>
                    <m:r>
                      <a:rPr lang="en-US" sz="2200" b="1" i="1" smtClean="0">
                        <a:latin typeface="Cambria Math"/>
                        <a:cs typeface="Arial" pitchFamily="34" charset="0"/>
                      </a:rPr>
                      <m:t>=</m:t>
                    </m:r>
                    <m:f>
                      <m:fPr>
                        <m:ctrlPr>
                          <a:rPr lang="en-US" sz="2200" b="1" i="1">
                            <a:latin typeface="Cambria Math"/>
                            <a:cs typeface="Arial" pitchFamily="34" charset="0"/>
                          </a:rPr>
                        </m:ctrlPr>
                      </m:fPr>
                      <m:num>
                        <m:r>
                          <a:rPr lang="en-US" sz="2200" b="1" i="1">
                            <a:latin typeface="Cambria Math"/>
                            <a:cs typeface="Arial" pitchFamily="34" charset="0"/>
                          </a:rPr>
                          <m:t>𝟏</m:t>
                        </m:r>
                      </m:num>
                      <m:den>
                        <m:r>
                          <a:rPr lang="en-US" sz="2200" b="1" i="1">
                            <a:latin typeface="Cambria Math"/>
                            <a:cs typeface="Arial" pitchFamily="34" charset="0"/>
                          </a:rPr>
                          <m:t>𝟐</m:t>
                        </m:r>
                      </m:den>
                    </m:f>
                  </m:oMath>
                </a14:m>
                <a:endParaRPr lang="vi-VN" sz="2200"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70048" y="5867400"/>
                <a:ext cx="8315164" cy="939616"/>
              </a:xfrm>
              <a:prstGeom prst="rect">
                <a:avLst/>
              </a:prstGeom>
              <a:blipFill rotWithShape="1">
                <a:blip r:embed="rId14"/>
                <a:stretch>
                  <a:fillRect l="-953" t="-3247" r="-953" b="-1299"/>
                </a:stretch>
              </a:blipFill>
            </p:spPr>
            <p:txBody>
              <a:bodyPr/>
              <a:lstStyle/>
              <a:p>
                <a:r>
                  <a:rPr lang="en-US">
                    <a:noFill/>
                  </a:rPr>
                  <a:t> </a:t>
                </a:r>
              </a:p>
            </p:txBody>
          </p:sp>
        </mc:Fallback>
      </mc:AlternateContent>
    </p:spTree>
    <p:extLst>
      <p:ext uri="{BB962C8B-B14F-4D97-AF65-F5344CB8AC3E}">
        <p14:creationId xmlns:p14="http://schemas.microsoft.com/office/powerpoint/2010/main" val="5286636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710" y="35438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4"/>
          <p:cNvSpPr>
            <a:spLocks noChangeArrowheads="1"/>
          </p:cNvSpPr>
          <p:nvPr/>
        </p:nvSpPr>
        <p:spPr bwMode="gray">
          <a:xfrm>
            <a:off x="447214" y="95249"/>
            <a:ext cx="5875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TỔNG CỦA CẤP SỐ NHÂN LÙI VÔ HẠN</a:t>
            </a:r>
            <a:endParaRPr lang="vi-VN" sz="2000" b="1">
              <a:solidFill>
                <a:schemeClr val="bg1"/>
              </a:solidFill>
              <a:latin typeface="Arial" pitchFamily="34" charset="0"/>
              <a:cs typeface="Arial" pitchFamily="34" charset="0"/>
            </a:endParaRPr>
          </a:p>
        </p:txBody>
      </p:sp>
      <p:grpSp>
        <p:nvGrpSpPr>
          <p:cNvPr id="6" name="Group 5"/>
          <p:cNvGrpSpPr/>
          <p:nvPr/>
        </p:nvGrpSpPr>
        <p:grpSpPr>
          <a:xfrm>
            <a:off x="297025" y="762001"/>
            <a:ext cx="11558425" cy="2666999"/>
            <a:chOff x="289088" y="762001"/>
            <a:chExt cx="11558425" cy="2666999"/>
          </a:xfrm>
        </p:grpSpPr>
        <p:sp>
          <p:nvSpPr>
            <p:cNvPr id="17" name="Rounded Rectangle 16"/>
            <p:cNvSpPr/>
            <p:nvPr/>
          </p:nvSpPr>
          <p:spPr>
            <a:xfrm>
              <a:off x="289088" y="762001"/>
              <a:ext cx="11558425" cy="266699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1979611" y="838200"/>
              <a:ext cx="9657061" cy="492443"/>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600" b="1" smtClean="0">
                  <a:solidFill>
                    <a:schemeClr val="accent6">
                      <a:lumMod val="75000"/>
                    </a:schemeClr>
                  </a:solidFill>
                  <a:latin typeface="Arial" pitchFamily="34" charset="0"/>
                  <a:cs typeface="Arial" pitchFamily="34" charset="0"/>
                </a:rPr>
                <a:t>Làm quen với việc tính vô hạn</a:t>
              </a:r>
              <a:endParaRPr lang="vi-VN" sz="2600" b="1">
                <a:solidFill>
                  <a:schemeClr val="accent6">
                    <a:lumMod val="75000"/>
                  </a:schemeClr>
                </a:solidFill>
                <a:latin typeface="Arial" pitchFamily="34" charset="0"/>
                <a:cs typeface="Arial" pitchFamily="34" charset="0"/>
              </a:endParaRPr>
            </a:p>
          </p:txBody>
        </p:sp>
        <p:pic>
          <p:nvPicPr>
            <p:cNvPr id="1536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1539" r="1851" b="30130"/>
            <a:stretch/>
          </p:blipFill>
          <p:spPr bwMode="auto">
            <a:xfrm>
              <a:off x="605654" y="775973"/>
              <a:ext cx="1366021" cy="49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12326" y="1295400"/>
              <a:ext cx="11235187" cy="1815882"/>
            </a:xfrm>
            <a:prstGeom prst="rect">
              <a:avLst/>
            </a:prstGeom>
            <a:noFill/>
          </p:spPr>
          <p:txBody>
            <a:bodyPr wrap="square" rtlCol="0">
              <a:spAutoFit/>
            </a:bodyPr>
            <a:lstStyle/>
            <a:p>
              <a:r>
                <a:rPr lang="en-US" sz="2200" b="1" smtClean="0">
                  <a:latin typeface="Arial" pitchFamily="34" charset="0"/>
                  <a:cs typeface="Arial" pitchFamily="34" charset="0"/>
                </a:rPr>
                <a:t>Cho hình vuông cạnh là 1. Chia hình vuông đó thành bốn hình vuông nhỏ bằng nhau, sau đó tô màu hình vuông nhỏ góc dưới bên trái (H 5.2). Lặp lại các thao tác này với hình vuông nhỏ góc trên bên phải. Giả sử quá trình trên tiếp diễn vô hạn lần. Gọi u</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u</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…,u</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 … lần lượt là độ dài cạnh của các hình vuông tô màu.</a:t>
              </a:r>
              <a:br>
                <a:rPr lang="en-US" sz="2200" b="1" smtClean="0">
                  <a:latin typeface="Arial" pitchFamily="34" charset="0"/>
                  <a:cs typeface="Arial" pitchFamily="34" charset="0"/>
                </a:rPr>
              </a:br>
              <a:r>
                <a:rPr lang="en-US" sz="2200" b="1" smtClean="0">
                  <a:latin typeface="Arial" pitchFamily="34" charset="0"/>
                  <a:cs typeface="Arial" pitchFamily="34" charset="0"/>
                </a:rPr>
                <a:t>a. Tính tổng 				b. Tìm </a:t>
              </a:r>
              <a:endParaRPr lang="vi-VN" sz="2200" b="1">
                <a:latin typeface="Arial" pitchFamily="34" charset="0"/>
                <a:cs typeface="Arial" pitchFamily="34"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711217012"/>
                </p:ext>
              </p:extLst>
            </p:nvPr>
          </p:nvGraphicFramePr>
          <p:xfrm>
            <a:off x="2589212" y="2667000"/>
            <a:ext cx="2873375" cy="571500"/>
          </p:xfrm>
          <a:graphic>
            <a:graphicData uri="http://schemas.openxmlformats.org/presentationml/2006/ole">
              <mc:AlternateContent xmlns:mc="http://schemas.openxmlformats.org/markup-compatibility/2006">
                <mc:Choice xmlns:v="urn:schemas-microsoft-com:vml" Requires="v">
                  <p:oleObj spid="_x0000_s31848" name="Equation" r:id="rId6" imgW="1218960" imgH="241200" progId="Equation.DSMT4">
                    <p:embed/>
                  </p:oleObj>
                </mc:Choice>
                <mc:Fallback>
                  <p:oleObj name="Equation" r:id="rId6" imgW="1218960" imgH="241200" progId="Equation.DSMT4">
                    <p:embed/>
                    <p:pic>
                      <p:nvPicPr>
                        <p:cNvPr id="0" name=""/>
                        <p:cNvPicPr/>
                        <p:nvPr/>
                      </p:nvPicPr>
                      <p:blipFill>
                        <a:blip r:embed="rId7"/>
                        <a:stretch>
                          <a:fillRect/>
                        </a:stretch>
                      </p:blipFill>
                      <p:spPr>
                        <a:xfrm>
                          <a:off x="2589212" y="2667000"/>
                          <a:ext cx="2873375" cy="5715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731369938"/>
                </p:ext>
              </p:extLst>
            </p:nvPr>
          </p:nvGraphicFramePr>
          <p:xfrm>
            <a:off x="7847012" y="2667000"/>
            <a:ext cx="1616075" cy="692150"/>
          </p:xfrm>
          <a:graphic>
            <a:graphicData uri="http://schemas.openxmlformats.org/presentationml/2006/ole">
              <mc:AlternateContent xmlns:mc="http://schemas.openxmlformats.org/markup-compatibility/2006">
                <mc:Choice xmlns:v="urn:schemas-microsoft-com:vml" Requires="v">
                  <p:oleObj spid="_x0000_s31849" name="Equation" r:id="rId8" imgW="685800" imgH="291960" progId="Equation.DSMT4">
                    <p:embed/>
                  </p:oleObj>
                </mc:Choice>
                <mc:Fallback>
                  <p:oleObj name="Equation" r:id="rId8" imgW="685800" imgH="291960" progId="Equation.DSMT4">
                    <p:embed/>
                    <p:pic>
                      <p:nvPicPr>
                        <p:cNvPr id="0" name=""/>
                        <p:cNvPicPr/>
                        <p:nvPr/>
                      </p:nvPicPr>
                      <p:blipFill>
                        <a:blip r:embed="rId9"/>
                        <a:stretch>
                          <a:fillRect/>
                        </a:stretch>
                      </p:blipFill>
                      <p:spPr>
                        <a:xfrm>
                          <a:off x="7847012" y="2667000"/>
                          <a:ext cx="1616075" cy="692150"/>
                        </a:xfrm>
                        <a:prstGeom prst="rect">
                          <a:avLst/>
                        </a:prstGeom>
                      </p:spPr>
                    </p:pic>
                  </p:oleObj>
                </mc:Fallback>
              </mc:AlternateContent>
            </a:graphicData>
          </a:graphic>
        </p:graphicFrame>
      </p:grpSp>
      <p:grpSp>
        <p:nvGrpSpPr>
          <p:cNvPr id="4" name="Group 3"/>
          <p:cNvGrpSpPr/>
          <p:nvPr/>
        </p:nvGrpSpPr>
        <p:grpSpPr>
          <a:xfrm>
            <a:off x="9093200" y="3505200"/>
            <a:ext cx="2724150" cy="3048000"/>
            <a:chOff x="9093200" y="3876675"/>
            <a:chExt cx="2724150" cy="3048000"/>
          </a:xfrm>
        </p:grpSpPr>
        <p:sp>
          <p:nvSpPr>
            <p:cNvPr id="30" name="TextBox 29"/>
            <p:cNvSpPr txBox="1"/>
            <p:nvPr/>
          </p:nvSpPr>
          <p:spPr>
            <a:xfrm>
              <a:off x="9865715" y="6586121"/>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5.2</a:t>
              </a:r>
              <a:endParaRPr lang="en-US" sz="1600" b="1">
                <a:solidFill>
                  <a:schemeClr val="accent6">
                    <a:lumMod val="75000"/>
                  </a:schemeClr>
                </a:solidFill>
                <a:latin typeface="Arial" pitchFamily="34" charset="0"/>
                <a:cs typeface="Arial" pitchFamily="34" charset="0"/>
              </a:endParaRPr>
            </a:p>
          </p:txBody>
        </p:sp>
        <p:pic>
          <p:nvPicPr>
            <p:cNvPr id="1536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93200" y="3876675"/>
              <a:ext cx="272415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333537" y="3962400"/>
            <a:ext cx="8548524" cy="430887"/>
          </a:xfrm>
          <a:prstGeom prst="rect">
            <a:avLst/>
          </a:prstGeom>
          <a:noFill/>
        </p:spPr>
        <p:txBody>
          <a:bodyPr wrap="square" rtlCol="0">
            <a:spAutoFit/>
          </a:bodyPr>
          <a:lstStyle/>
          <a:p>
            <a:pPr algn="just"/>
            <a:r>
              <a:rPr lang="vi-VN" sz="2200" b="1">
                <a:latin typeface="Arial" pitchFamily="34" charset="0"/>
                <a:cs typeface="Arial" pitchFamily="34" charset="0"/>
              </a:rPr>
              <a:t>Do đó, tổng của n số hạng đầu là</a:t>
            </a:r>
          </a:p>
        </p:txBody>
      </p:sp>
      <p:graphicFrame>
        <p:nvGraphicFramePr>
          <p:cNvPr id="2" name="Object 1"/>
          <p:cNvGraphicFramePr>
            <a:graphicFrameLocks noChangeAspect="1"/>
          </p:cNvGraphicFramePr>
          <p:nvPr>
            <p:extLst>
              <p:ext uri="{D42A27DB-BD31-4B8C-83A1-F6EECF244321}">
                <p14:modId xmlns:p14="http://schemas.microsoft.com/office/powerpoint/2010/main" val="3618361305"/>
              </p:ext>
            </p:extLst>
          </p:nvPr>
        </p:nvGraphicFramePr>
        <p:xfrm>
          <a:off x="3009253" y="4346575"/>
          <a:ext cx="3806825" cy="892175"/>
        </p:xfrm>
        <a:graphic>
          <a:graphicData uri="http://schemas.openxmlformats.org/presentationml/2006/ole">
            <mc:AlternateContent xmlns:mc="http://schemas.openxmlformats.org/markup-compatibility/2006">
              <mc:Choice xmlns:v="urn:schemas-microsoft-com:vml" Requires="v">
                <p:oleObj spid="_x0000_s31850" name="Equation" r:id="rId11" imgW="1955520" imgH="457200" progId="Equation.DSMT4">
                  <p:embed/>
                </p:oleObj>
              </mc:Choice>
              <mc:Fallback>
                <p:oleObj name="Equation" r:id="rId11" imgW="1955520" imgH="457200" progId="Equation.DSMT4">
                  <p:embed/>
                  <p:pic>
                    <p:nvPicPr>
                      <p:cNvPr id="0" name=""/>
                      <p:cNvPicPr>
                        <a:picLocks noChangeAspect="1" noChangeArrowheads="1"/>
                      </p:cNvPicPr>
                      <p:nvPr/>
                    </p:nvPicPr>
                    <p:blipFill>
                      <a:blip r:embed="rId12"/>
                      <a:srcRect/>
                      <a:stretch>
                        <a:fillRect/>
                      </a:stretch>
                    </p:blipFill>
                    <p:spPr bwMode="auto">
                      <a:xfrm>
                        <a:off x="3009253" y="4346575"/>
                        <a:ext cx="38068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370049" y="5204996"/>
            <a:ext cx="1617499" cy="430887"/>
          </a:xfrm>
          <a:prstGeom prst="rect">
            <a:avLst/>
          </a:prstGeom>
          <a:noFill/>
        </p:spPr>
        <p:txBody>
          <a:bodyPr wrap="square" rtlCol="0">
            <a:spAutoFit/>
          </a:bodyPr>
          <a:lstStyle/>
          <a:p>
            <a:pPr algn="just"/>
            <a:r>
              <a:rPr lang="en-US" sz="2200" b="1" smtClean="0">
                <a:latin typeface="Arial" pitchFamily="34" charset="0"/>
                <a:cs typeface="Arial" pitchFamily="34" charset="0"/>
              </a:rPr>
              <a:t>b. Ta có : </a:t>
            </a:r>
            <a:endParaRPr lang="vi-VN" sz="2200" b="1">
              <a:latin typeface="Arial" pitchFamily="34" charset="0"/>
              <a:cs typeface="Arial"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2670283971"/>
              </p:ext>
            </p:extLst>
          </p:nvPr>
        </p:nvGraphicFramePr>
        <p:xfrm>
          <a:off x="6816078" y="4246563"/>
          <a:ext cx="1260475" cy="992187"/>
        </p:xfrm>
        <a:graphic>
          <a:graphicData uri="http://schemas.openxmlformats.org/presentationml/2006/ole">
            <mc:AlternateContent xmlns:mc="http://schemas.openxmlformats.org/markup-compatibility/2006">
              <mc:Choice xmlns:v="urn:schemas-microsoft-com:vml" Requires="v">
                <p:oleObj spid="_x0000_s31851" name="Equation" r:id="rId13" imgW="647640" imgH="507960" progId="Equation.DSMT4">
                  <p:embed/>
                </p:oleObj>
              </mc:Choice>
              <mc:Fallback>
                <p:oleObj name="Equation" r:id="rId13" imgW="647640" imgH="507960" progId="Equation.DSMT4">
                  <p:embed/>
                  <p:pic>
                    <p:nvPicPr>
                      <p:cNvPr id="0" name=""/>
                      <p:cNvPicPr>
                        <a:picLocks noChangeAspect="1" noChangeArrowheads="1"/>
                      </p:cNvPicPr>
                      <p:nvPr/>
                    </p:nvPicPr>
                    <p:blipFill>
                      <a:blip r:embed="rId14"/>
                      <a:srcRect/>
                      <a:stretch>
                        <a:fillRect/>
                      </a:stretch>
                    </p:blipFill>
                    <p:spPr bwMode="auto">
                      <a:xfrm>
                        <a:off x="6816078" y="4246563"/>
                        <a:ext cx="126047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044617965"/>
              </p:ext>
            </p:extLst>
          </p:nvPr>
        </p:nvGraphicFramePr>
        <p:xfrm>
          <a:off x="1446212" y="5461000"/>
          <a:ext cx="3435350" cy="1139825"/>
        </p:xfrm>
        <a:graphic>
          <a:graphicData uri="http://schemas.openxmlformats.org/presentationml/2006/ole">
            <mc:AlternateContent xmlns:mc="http://schemas.openxmlformats.org/markup-compatibility/2006">
              <mc:Choice xmlns:v="urn:schemas-microsoft-com:vml" Requires="v">
                <p:oleObj spid="_x0000_s31852" name="Equation" r:id="rId15" imgW="1765080" imgH="583920" progId="Equation.DSMT4">
                  <p:embed/>
                </p:oleObj>
              </mc:Choice>
              <mc:Fallback>
                <p:oleObj name="Equation" r:id="rId15" imgW="1765080" imgH="583920" progId="Equation.DSMT4">
                  <p:embed/>
                  <p:pic>
                    <p:nvPicPr>
                      <p:cNvPr id="0" name=""/>
                      <p:cNvPicPr>
                        <a:picLocks noChangeAspect="1" noChangeArrowheads="1"/>
                      </p:cNvPicPr>
                      <p:nvPr/>
                    </p:nvPicPr>
                    <p:blipFill>
                      <a:blip r:embed="rId16"/>
                      <a:srcRect/>
                      <a:stretch>
                        <a:fillRect/>
                      </a:stretch>
                    </p:blipFill>
                    <p:spPr bwMode="auto">
                      <a:xfrm>
                        <a:off x="1446212" y="5461000"/>
                        <a:ext cx="34353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022645155"/>
              </p:ext>
            </p:extLst>
          </p:nvPr>
        </p:nvGraphicFramePr>
        <p:xfrm>
          <a:off x="4799012" y="5527258"/>
          <a:ext cx="2347912" cy="992188"/>
        </p:xfrm>
        <a:graphic>
          <a:graphicData uri="http://schemas.openxmlformats.org/presentationml/2006/ole">
            <mc:AlternateContent xmlns:mc="http://schemas.openxmlformats.org/markup-compatibility/2006">
              <mc:Choice xmlns:v="urn:schemas-microsoft-com:vml" Requires="v">
                <p:oleObj spid="_x0000_s31853" name="Equation" r:id="rId17" imgW="1206360" imgH="507960" progId="Equation.DSMT4">
                  <p:embed/>
                </p:oleObj>
              </mc:Choice>
              <mc:Fallback>
                <p:oleObj name="Equation" r:id="rId17" imgW="1206360" imgH="507960" progId="Equation.DSMT4">
                  <p:embed/>
                  <p:pic>
                    <p:nvPicPr>
                      <p:cNvPr id="0" name=""/>
                      <p:cNvPicPr>
                        <a:picLocks noChangeAspect="1" noChangeArrowheads="1"/>
                      </p:cNvPicPr>
                      <p:nvPr/>
                    </p:nvPicPr>
                    <p:blipFill>
                      <a:blip r:embed="rId18"/>
                      <a:srcRect/>
                      <a:stretch>
                        <a:fillRect/>
                      </a:stretch>
                    </p:blipFill>
                    <p:spPr bwMode="auto">
                      <a:xfrm>
                        <a:off x="4799012" y="5527258"/>
                        <a:ext cx="234791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895646439"/>
              </p:ext>
            </p:extLst>
          </p:nvPr>
        </p:nvGraphicFramePr>
        <p:xfrm>
          <a:off x="7099458" y="5867400"/>
          <a:ext cx="1358583" cy="382429"/>
        </p:xfrm>
        <a:graphic>
          <a:graphicData uri="http://schemas.openxmlformats.org/presentationml/2006/ole">
            <mc:AlternateContent xmlns:mc="http://schemas.openxmlformats.org/markup-compatibility/2006">
              <mc:Choice xmlns:v="urn:schemas-microsoft-com:vml" Requires="v">
                <p:oleObj spid="_x0000_s31854" name="Equation" r:id="rId19" imgW="634680" imgH="177480" progId="Equation.DSMT4">
                  <p:embed/>
                </p:oleObj>
              </mc:Choice>
              <mc:Fallback>
                <p:oleObj name="Equation" r:id="rId19" imgW="634680" imgH="177480" progId="Equation.DSMT4">
                  <p:embed/>
                  <p:pic>
                    <p:nvPicPr>
                      <p:cNvPr id="0" name=""/>
                      <p:cNvPicPr>
                        <a:picLocks noChangeAspect="1" noChangeArrowheads="1"/>
                      </p:cNvPicPr>
                      <p:nvPr/>
                    </p:nvPicPr>
                    <p:blipFill>
                      <a:blip r:embed="rId20"/>
                      <a:srcRect/>
                      <a:stretch>
                        <a:fillRect/>
                      </a:stretch>
                    </p:blipFill>
                    <p:spPr bwMode="auto">
                      <a:xfrm>
                        <a:off x="7099458" y="5867400"/>
                        <a:ext cx="1358583" cy="38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911869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3212" y="762000"/>
            <a:ext cx="8915400" cy="2895600"/>
            <a:chOff x="303212" y="802154"/>
            <a:chExt cx="8915400" cy="2895600"/>
          </a:xfrm>
        </p:grpSpPr>
        <p:sp>
          <p:nvSpPr>
            <p:cNvPr id="3" name="Rounded Rectangle 2"/>
            <p:cNvSpPr/>
            <p:nvPr/>
          </p:nvSpPr>
          <p:spPr>
            <a:xfrm>
              <a:off x="303213" y="802154"/>
              <a:ext cx="8915399" cy="2895600"/>
            </a:xfrm>
            <a:prstGeom prst="roundRect">
              <a:avLst>
                <a:gd name="adj" fmla="val 4061"/>
              </a:avLst>
            </a:prstGeom>
            <a:solidFill>
              <a:schemeClr val="accent3">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03212" y="840611"/>
              <a:ext cx="8763000" cy="2800767"/>
            </a:xfrm>
            <a:prstGeom prst="rect">
              <a:avLst/>
            </a:prstGeom>
            <a:noFill/>
          </p:spPr>
          <p:txBody>
            <a:bodyPr wrap="square" rtlCol="0">
              <a:spAutoFit/>
            </a:bodyPr>
            <a:lstStyle/>
            <a:p>
              <a:pPr algn="just"/>
              <a:r>
                <a:rPr lang="en-US" sz="2600" b="1" smtClean="0">
                  <a:latin typeface="Arial" pitchFamily="34" charset="0"/>
                  <a:cs typeface="Arial" pitchFamily="34" charset="0"/>
                </a:rPr>
                <a:t>      </a:t>
              </a:r>
              <a:r>
                <a:rPr lang="en-US" sz="2500" b="1" smtClean="0">
                  <a:latin typeface="Arial" pitchFamily="34" charset="0"/>
                  <a:cs typeface="Arial" pitchFamily="34" charset="0"/>
                </a:rPr>
                <a:t>Nghịch lí Zeno : Thần Achilles ( là một nhân vật trong thần thoại Hy Lạp, được mô tả là có thể chạy nhanh như gió) đuổi theo một con rùa trên một </a:t>
              </a:r>
              <a:r>
                <a:rPr lang="vi-VN" sz="2500" b="1" smtClean="0">
                  <a:latin typeface="Arial" pitchFamily="34" charset="0"/>
                  <a:cs typeface="Arial" pitchFamily="34" charset="0"/>
                </a:rPr>
                <a:t>đường thẳng</a:t>
              </a:r>
              <a:r>
                <a:rPr lang="en-US" sz="2500" b="1">
                  <a:latin typeface="Arial" pitchFamily="34" charset="0"/>
                  <a:cs typeface="Arial" pitchFamily="34" charset="0"/>
                </a:rPr>
                <a:t> . Vị trí xuất phát của </a:t>
              </a:r>
              <a:r>
                <a:rPr lang="en-US" sz="2500" b="1" smtClean="0">
                  <a:latin typeface="Arial" pitchFamily="34" charset="0"/>
                  <a:cs typeface="Arial" pitchFamily="34" charset="0"/>
                </a:rPr>
                <a:t>Achilles là A</a:t>
              </a:r>
              <a:r>
                <a:rPr lang="en-US" sz="2500" b="1" baseline="-25000" smtClean="0">
                  <a:latin typeface="Arial" pitchFamily="34" charset="0"/>
                  <a:cs typeface="Arial" pitchFamily="34" charset="0"/>
                </a:rPr>
                <a:t>1</a:t>
              </a:r>
              <a:r>
                <a:rPr lang="en-US" sz="2500" b="1" smtClean="0">
                  <a:latin typeface="Arial" pitchFamily="34" charset="0"/>
                  <a:cs typeface="Arial" pitchFamily="34" charset="0"/>
                </a:rPr>
                <a:t>, cách vị trí xuất phát R</a:t>
              </a:r>
              <a:r>
                <a:rPr lang="en-US" sz="2500" b="1" baseline="-25000" smtClean="0">
                  <a:latin typeface="Arial" pitchFamily="34" charset="0"/>
                  <a:cs typeface="Arial" pitchFamily="34" charset="0"/>
                </a:rPr>
                <a:t>1</a:t>
              </a:r>
              <a:r>
                <a:rPr lang="en-US" sz="2500" b="1" smtClean="0">
                  <a:latin typeface="Arial" pitchFamily="34" charset="0"/>
                  <a:cs typeface="Arial" pitchFamily="34" charset="0"/>
                </a:rPr>
                <a:t> của rùa một quảng đường có chiều dài là a (H 5.1). Zeno lí luận rằng, mặc dù chạy nhanh hơn rùa nhưng Achilles không bao giờ đuổi kịp rùa.</a:t>
              </a:r>
              <a:endParaRPr lang="vi-VN" sz="2500" b="1">
                <a:latin typeface="Arial" pitchFamily="34" charset="0"/>
                <a:cs typeface="Arial" pitchFamily="34" charset="0"/>
              </a:endParaRPr>
            </a:p>
          </p:txBody>
        </p:sp>
      </p:gr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p:cNvGrpSpPr/>
          <p:nvPr/>
        </p:nvGrpSpPr>
        <p:grpSpPr>
          <a:xfrm>
            <a:off x="989013" y="4907223"/>
            <a:ext cx="9648280" cy="1874577"/>
            <a:chOff x="-77787" y="4297623"/>
            <a:chExt cx="9648280" cy="1874577"/>
          </a:xfrm>
        </p:grpSpPr>
        <p:sp>
          <p:nvSpPr>
            <p:cNvPr id="20" name="AutoShape 26"/>
            <p:cNvSpPr>
              <a:spLocks noChangeArrowheads="1"/>
            </p:cNvSpPr>
            <p:nvPr/>
          </p:nvSpPr>
          <p:spPr bwMode="auto">
            <a:xfrm>
              <a:off x="-77787" y="4335723"/>
              <a:ext cx="8382000" cy="1836477"/>
            </a:xfrm>
            <a:prstGeom prst="cloudCallout">
              <a:avLst>
                <a:gd name="adj1" fmla="val 15297"/>
                <a:gd name="adj2" fmla="val 12005"/>
              </a:avLst>
            </a:prstGeom>
            <a:solidFill>
              <a:schemeClr val="accent2">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sp>
          <p:nvSpPr>
            <p:cNvPr id="21" name="TextBox 20"/>
            <p:cNvSpPr txBox="1"/>
            <p:nvPr/>
          </p:nvSpPr>
          <p:spPr>
            <a:xfrm>
              <a:off x="629152" y="4630713"/>
              <a:ext cx="7406772" cy="1246495"/>
            </a:xfrm>
            <a:prstGeom prst="rect">
              <a:avLst/>
            </a:prstGeom>
            <a:noFill/>
          </p:spPr>
          <p:txBody>
            <a:bodyPr wrap="square" rtlCol="0">
              <a:spAutoFit/>
            </a:bodyPr>
            <a:lstStyle/>
            <a:p>
              <a:pPr algn="ctr"/>
              <a:r>
                <a:rPr lang="en-US" sz="2500" b="1" smtClean="0">
                  <a:solidFill>
                    <a:schemeClr val="tx2">
                      <a:lumMod val="75000"/>
                    </a:schemeClr>
                  </a:solidFill>
                  <a:latin typeface="Arial" pitchFamily="34" charset="0"/>
                  <a:cs typeface="Arial" pitchFamily="34" charset="0"/>
                </a:rPr>
                <a:t>Nghịch lí</a:t>
              </a:r>
              <a:r>
                <a:rPr lang="en-US" sz="2500" b="1">
                  <a:latin typeface="Arial" pitchFamily="34" charset="0"/>
                  <a:cs typeface="Arial" pitchFamily="34" charset="0"/>
                </a:rPr>
                <a:t> </a:t>
              </a:r>
              <a:r>
                <a:rPr lang="en-US" sz="2500" b="1">
                  <a:solidFill>
                    <a:schemeClr val="tx2">
                      <a:lumMod val="75000"/>
                    </a:schemeClr>
                  </a:solidFill>
                  <a:latin typeface="Arial" pitchFamily="34" charset="0"/>
                  <a:cs typeface="Arial" pitchFamily="34" charset="0"/>
                </a:rPr>
                <a:t>Achilles đuổi rùa được coi là thúc đẩy sự hình thành khái niệm </a:t>
              </a:r>
              <a:r>
                <a:rPr lang="en-US" sz="2500" b="1">
                  <a:solidFill>
                    <a:srgbClr val="FF0000"/>
                  </a:solidFill>
                  <a:latin typeface="Arial" pitchFamily="34" charset="0"/>
                  <a:cs typeface="Arial" pitchFamily="34" charset="0"/>
                </a:rPr>
                <a:t>giới hạn</a:t>
              </a:r>
              <a:r>
                <a:rPr lang="en-US" sz="2500" b="1">
                  <a:solidFill>
                    <a:schemeClr val="tx2">
                      <a:lumMod val="75000"/>
                    </a:schemeClr>
                  </a:solidFill>
                  <a:latin typeface="Arial" pitchFamily="34" charset="0"/>
                  <a:cs typeface="Arial" pitchFamily="34" charset="0"/>
                </a:rPr>
                <a:t>, một công cụ thiết yếu của Toán học. </a:t>
              </a:r>
              <a:endParaRPr lang="vi-VN" sz="2500" b="1">
                <a:solidFill>
                  <a:schemeClr val="tx2">
                    <a:lumMod val="75000"/>
                  </a:schemeClr>
                </a:solidFill>
                <a:latin typeface="Arial" pitchFamily="34" charset="0"/>
                <a:cs typeface="Arial"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16532" y="4297623"/>
              <a:ext cx="1653961" cy="1836477"/>
            </a:xfrm>
            <a:prstGeom prst="rect">
              <a:avLst/>
            </a:prstGeom>
          </p:spPr>
        </p:pic>
      </p:grpSp>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31" y="78224"/>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9028" t="4438" r="21472" b="888"/>
          <a:stretch/>
        </p:blipFill>
        <p:spPr bwMode="auto">
          <a:xfrm>
            <a:off x="9371012" y="876657"/>
            <a:ext cx="255478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1140010" y="3743325"/>
            <a:ext cx="7499085" cy="1127125"/>
            <a:chOff x="1140010" y="3743325"/>
            <a:chExt cx="7499085" cy="1127125"/>
          </a:xfrm>
        </p:grpSpPr>
        <p:cxnSp>
          <p:nvCxnSpPr>
            <p:cNvPr id="8" name="Straight Connector 7"/>
            <p:cNvCxnSpPr/>
            <p:nvPr/>
          </p:nvCxnSpPr>
          <p:spPr>
            <a:xfrm>
              <a:off x="1254375" y="4324350"/>
              <a:ext cx="7384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178175" y="421957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693024" y="421957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237412" y="421957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75412" y="421957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327735" y="421957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037012" y="421957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549180385"/>
                </p:ext>
              </p:extLst>
            </p:nvPr>
          </p:nvGraphicFramePr>
          <p:xfrm>
            <a:off x="1140010" y="3778526"/>
            <a:ext cx="381130" cy="517249"/>
          </p:xfrm>
          <a:graphic>
            <a:graphicData uri="http://schemas.openxmlformats.org/presentationml/2006/ole">
              <mc:AlternateContent xmlns:mc="http://schemas.openxmlformats.org/markup-compatibility/2006">
                <mc:Choice xmlns:v="urn:schemas-microsoft-com:vml" Requires="v">
                  <p:oleObj spid="_x0000_s2895" name="Equation" r:id="rId7" imgW="177480" imgH="241200" progId="Equation.DSMT4">
                    <p:embed/>
                  </p:oleObj>
                </mc:Choice>
                <mc:Fallback>
                  <p:oleObj name="Equation" r:id="rId7" imgW="177480" imgH="241200" progId="Equation.DSMT4">
                    <p:embed/>
                    <p:pic>
                      <p:nvPicPr>
                        <p:cNvPr id="0" name=""/>
                        <p:cNvPicPr/>
                        <p:nvPr/>
                      </p:nvPicPr>
                      <p:blipFill>
                        <a:blip r:embed="rId8"/>
                        <a:stretch>
                          <a:fillRect/>
                        </a:stretch>
                      </p:blipFill>
                      <p:spPr>
                        <a:xfrm>
                          <a:off x="1140010" y="3778526"/>
                          <a:ext cx="381130" cy="517249"/>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966948839"/>
                </p:ext>
              </p:extLst>
            </p:nvPr>
          </p:nvGraphicFramePr>
          <p:xfrm>
            <a:off x="3986213" y="3759200"/>
            <a:ext cx="407987" cy="517525"/>
          </p:xfrm>
          <a:graphic>
            <a:graphicData uri="http://schemas.openxmlformats.org/presentationml/2006/ole">
              <mc:AlternateContent xmlns:mc="http://schemas.openxmlformats.org/markup-compatibility/2006">
                <mc:Choice xmlns:v="urn:schemas-microsoft-com:vml" Requires="v">
                  <p:oleObj spid="_x0000_s2896" name="Equation" r:id="rId9" imgW="190440" imgH="241200" progId="Equation.DSMT4">
                    <p:embed/>
                  </p:oleObj>
                </mc:Choice>
                <mc:Fallback>
                  <p:oleObj name="Equation" r:id="rId9" imgW="190440" imgH="241200" progId="Equation.DSMT4">
                    <p:embed/>
                    <p:pic>
                      <p:nvPicPr>
                        <p:cNvPr id="0" name="Object 10"/>
                        <p:cNvPicPr>
                          <a:picLocks noChangeAspect="1" noChangeArrowheads="1"/>
                        </p:cNvPicPr>
                        <p:nvPr/>
                      </p:nvPicPr>
                      <p:blipFill>
                        <a:blip r:embed="rId10"/>
                        <a:srcRect/>
                        <a:stretch>
                          <a:fillRect/>
                        </a:stretch>
                      </p:blipFill>
                      <p:spPr bwMode="auto">
                        <a:xfrm>
                          <a:off x="3986213" y="3759200"/>
                          <a:ext cx="4079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999949383"/>
                </p:ext>
              </p:extLst>
            </p:nvPr>
          </p:nvGraphicFramePr>
          <p:xfrm>
            <a:off x="5238750" y="3743325"/>
            <a:ext cx="407988" cy="517525"/>
          </p:xfrm>
          <a:graphic>
            <a:graphicData uri="http://schemas.openxmlformats.org/presentationml/2006/ole">
              <mc:AlternateContent xmlns:mc="http://schemas.openxmlformats.org/markup-compatibility/2006">
                <mc:Choice xmlns:v="urn:schemas-microsoft-com:vml" Requires="v">
                  <p:oleObj spid="_x0000_s2897" name="Equation" r:id="rId11" imgW="190440" imgH="241200" progId="Equation.DSMT4">
                    <p:embed/>
                  </p:oleObj>
                </mc:Choice>
                <mc:Fallback>
                  <p:oleObj name="Equation" r:id="rId11" imgW="190440" imgH="241200" progId="Equation.DSMT4">
                    <p:embed/>
                    <p:pic>
                      <p:nvPicPr>
                        <p:cNvPr id="0" name=""/>
                        <p:cNvPicPr/>
                        <p:nvPr/>
                      </p:nvPicPr>
                      <p:blipFill>
                        <a:blip r:embed="rId12"/>
                        <a:stretch>
                          <a:fillRect/>
                        </a:stretch>
                      </p:blipFill>
                      <p:spPr>
                        <a:xfrm>
                          <a:off x="5238750" y="3743325"/>
                          <a:ext cx="407988" cy="517525"/>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263430587"/>
                </p:ext>
              </p:extLst>
            </p:nvPr>
          </p:nvGraphicFramePr>
          <p:xfrm>
            <a:off x="6423818" y="3778250"/>
            <a:ext cx="407987" cy="517525"/>
          </p:xfrm>
          <a:graphic>
            <a:graphicData uri="http://schemas.openxmlformats.org/presentationml/2006/ole">
              <mc:AlternateContent xmlns:mc="http://schemas.openxmlformats.org/markup-compatibility/2006">
                <mc:Choice xmlns:v="urn:schemas-microsoft-com:vml" Requires="v">
                  <p:oleObj spid="_x0000_s2898" name="Equation" r:id="rId13" imgW="190440" imgH="241200" progId="Equation.DSMT4">
                    <p:embed/>
                  </p:oleObj>
                </mc:Choice>
                <mc:Fallback>
                  <p:oleObj name="Equation" r:id="rId13" imgW="190440" imgH="241200" progId="Equation.DSMT4">
                    <p:embed/>
                    <p:pic>
                      <p:nvPicPr>
                        <p:cNvPr id="0" name=""/>
                        <p:cNvPicPr>
                          <a:picLocks noChangeAspect="1" noChangeArrowheads="1"/>
                        </p:cNvPicPr>
                        <p:nvPr/>
                      </p:nvPicPr>
                      <p:blipFill>
                        <a:blip r:embed="rId14"/>
                        <a:srcRect/>
                        <a:stretch>
                          <a:fillRect/>
                        </a:stretch>
                      </p:blipFill>
                      <p:spPr bwMode="auto">
                        <a:xfrm>
                          <a:off x="6423818" y="3778250"/>
                          <a:ext cx="4079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4733151"/>
                </p:ext>
              </p:extLst>
            </p:nvPr>
          </p:nvGraphicFramePr>
          <p:xfrm>
            <a:off x="7161212" y="3778250"/>
            <a:ext cx="407988" cy="517525"/>
          </p:xfrm>
          <a:graphic>
            <a:graphicData uri="http://schemas.openxmlformats.org/presentationml/2006/ole">
              <mc:AlternateContent xmlns:mc="http://schemas.openxmlformats.org/markup-compatibility/2006">
                <mc:Choice xmlns:v="urn:schemas-microsoft-com:vml" Requires="v">
                  <p:oleObj spid="_x0000_s2899" name="Equation" r:id="rId15" imgW="190440" imgH="241200" progId="Equation.DSMT4">
                    <p:embed/>
                  </p:oleObj>
                </mc:Choice>
                <mc:Fallback>
                  <p:oleObj name="Equation" r:id="rId15" imgW="190440" imgH="241200" progId="Equation.DSMT4">
                    <p:embed/>
                    <p:pic>
                      <p:nvPicPr>
                        <p:cNvPr id="0" name=""/>
                        <p:cNvPicPr/>
                        <p:nvPr/>
                      </p:nvPicPr>
                      <p:blipFill>
                        <a:blip r:embed="rId16"/>
                        <a:stretch>
                          <a:fillRect/>
                        </a:stretch>
                      </p:blipFill>
                      <p:spPr>
                        <a:xfrm>
                          <a:off x="7161212" y="3778250"/>
                          <a:ext cx="407988" cy="517525"/>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012280402"/>
                </p:ext>
              </p:extLst>
            </p:nvPr>
          </p:nvGraphicFramePr>
          <p:xfrm>
            <a:off x="7645399" y="3806825"/>
            <a:ext cx="407987" cy="517525"/>
          </p:xfrm>
          <a:graphic>
            <a:graphicData uri="http://schemas.openxmlformats.org/presentationml/2006/ole">
              <mc:AlternateContent xmlns:mc="http://schemas.openxmlformats.org/markup-compatibility/2006">
                <mc:Choice xmlns:v="urn:schemas-microsoft-com:vml" Requires="v">
                  <p:oleObj spid="_x0000_s2900" name="Equation" r:id="rId17" imgW="190440" imgH="241200" progId="Equation.DSMT4">
                    <p:embed/>
                  </p:oleObj>
                </mc:Choice>
                <mc:Fallback>
                  <p:oleObj name="Equation" r:id="rId17" imgW="190440" imgH="241200" progId="Equation.DSMT4">
                    <p:embed/>
                    <p:pic>
                      <p:nvPicPr>
                        <p:cNvPr id="0" name=""/>
                        <p:cNvPicPr>
                          <a:picLocks noChangeAspect="1" noChangeArrowheads="1"/>
                        </p:cNvPicPr>
                        <p:nvPr/>
                      </p:nvPicPr>
                      <p:blipFill>
                        <a:blip r:embed="rId18"/>
                        <a:srcRect/>
                        <a:stretch>
                          <a:fillRect/>
                        </a:stretch>
                      </p:blipFill>
                      <p:spPr bwMode="auto">
                        <a:xfrm>
                          <a:off x="7645399" y="3806825"/>
                          <a:ext cx="4079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398066946"/>
                </p:ext>
              </p:extLst>
            </p:nvPr>
          </p:nvGraphicFramePr>
          <p:xfrm>
            <a:off x="4000500" y="4352925"/>
            <a:ext cx="379413" cy="517525"/>
          </p:xfrm>
          <a:graphic>
            <a:graphicData uri="http://schemas.openxmlformats.org/presentationml/2006/ole">
              <mc:AlternateContent xmlns:mc="http://schemas.openxmlformats.org/markup-compatibility/2006">
                <mc:Choice xmlns:v="urn:schemas-microsoft-com:vml" Requires="v">
                  <p:oleObj spid="_x0000_s2901" name="Equation" r:id="rId19" imgW="177480" imgH="241200" progId="Equation.DSMT4">
                    <p:embed/>
                  </p:oleObj>
                </mc:Choice>
                <mc:Fallback>
                  <p:oleObj name="Equation" r:id="rId19" imgW="177480" imgH="241200" progId="Equation.DSMT4">
                    <p:embed/>
                    <p:pic>
                      <p:nvPicPr>
                        <p:cNvPr id="0" name=""/>
                        <p:cNvPicPr>
                          <a:picLocks noChangeAspect="1" noChangeArrowheads="1"/>
                        </p:cNvPicPr>
                        <p:nvPr/>
                      </p:nvPicPr>
                      <p:blipFill>
                        <a:blip r:embed="rId20"/>
                        <a:srcRect/>
                        <a:stretch>
                          <a:fillRect/>
                        </a:stretch>
                      </p:blipFill>
                      <p:spPr bwMode="auto">
                        <a:xfrm>
                          <a:off x="4000500" y="4352925"/>
                          <a:ext cx="3794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699726548"/>
                </p:ext>
              </p:extLst>
            </p:nvPr>
          </p:nvGraphicFramePr>
          <p:xfrm>
            <a:off x="5202238" y="4352925"/>
            <a:ext cx="406400" cy="517525"/>
          </p:xfrm>
          <a:graphic>
            <a:graphicData uri="http://schemas.openxmlformats.org/presentationml/2006/ole">
              <mc:AlternateContent xmlns:mc="http://schemas.openxmlformats.org/markup-compatibility/2006">
                <mc:Choice xmlns:v="urn:schemas-microsoft-com:vml" Requires="v">
                  <p:oleObj spid="_x0000_s2902" name="Equation" r:id="rId21" imgW="190440" imgH="241200" progId="Equation.DSMT4">
                    <p:embed/>
                  </p:oleObj>
                </mc:Choice>
                <mc:Fallback>
                  <p:oleObj name="Equation" r:id="rId21" imgW="190440" imgH="241200" progId="Equation.DSMT4">
                    <p:embed/>
                    <p:pic>
                      <p:nvPicPr>
                        <p:cNvPr id="0" name=""/>
                        <p:cNvPicPr>
                          <a:picLocks noChangeAspect="1" noChangeArrowheads="1"/>
                        </p:cNvPicPr>
                        <p:nvPr/>
                      </p:nvPicPr>
                      <p:blipFill>
                        <a:blip r:embed="rId22"/>
                        <a:srcRect/>
                        <a:stretch>
                          <a:fillRect/>
                        </a:stretch>
                      </p:blipFill>
                      <p:spPr bwMode="auto">
                        <a:xfrm>
                          <a:off x="5202238" y="4352925"/>
                          <a:ext cx="40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3959368180"/>
                </p:ext>
              </p:extLst>
            </p:nvPr>
          </p:nvGraphicFramePr>
          <p:xfrm>
            <a:off x="6348412" y="4352925"/>
            <a:ext cx="406400" cy="517525"/>
          </p:xfrm>
          <a:graphic>
            <a:graphicData uri="http://schemas.openxmlformats.org/presentationml/2006/ole">
              <mc:AlternateContent xmlns:mc="http://schemas.openxmlformats.org/markup-compatibility/2006">
                <mc:Choice xmlns:v="urn:schemas-microsoft-com:vml" Requires="v">
                  <p:oleObj spid="_x0000_s2903" name="Equation" r:id="rId23" imgW="190440" imgH="241200" progId="Equation.DSMT4">
                    <p:embed/>
                  </p:oleObj>
                </mc:Choice>
                <mc:Fallback>
                  <p:oleObj name="Equation" r:id="rId23" imgW="190440" imgH="241200" progId="Equation.DSMT4">
                    <p:embed/>
                    <p:pic>
                      <p:nvPicPr>
                        <p:cNvPr id="0" name=""/>
                        <p:cNvPicPr>
                          <a:picLocks noChangeAspect="1" noChangeArrowheads="1"/>
                        </p:cNvPicPr>
                        <p:nvPr/>
                      </p:nvPicPr>
                      <p:blipFill>
                        <a:blip r:embed="rId24"/>
                        <a:srcRect/>
                        <a:stretch>
                          <a:fillRect/>
                        </a:stretch>
                      </p:blipFill>
                      <p:spPr bwMode="auto">
                        <a:xfrm>
                          <a:off x="6348412" y="4352925"/>
                          <a:ext cx="40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3948503667"/>
                </p:ext>
              </p:extLst>
            </p:nvPr>
          </p:nvGraphicFramePr>
          <p:xfrm>
            <a:off x="7110412" y="4352925"/>
            <a:ext cx="406400" cy="517525"/>
          </p:xfrm>
          <a:graphic>
            <a:graphicData uri="http://schemas.openxmlformats.org/presentationml/2006/ole">
              <mc:AlternateContent xmlns:mc="http://schemas.openxmlformats.org/markup-compatibility/2006">
                <mc:Choice xmlns:v="urn:schemas-microsoft-com:vml" Requires="v">
                  <p:oleObj spid="_x0000_s2904" name="Equation" r:id="rId25" imgW="190440" imgH="241200" progId="Equation.DSMT4">
                    <p:embed/>
                  </p:oleObj>
                </mc:Choice>
                <mc:Fallback>
                  <p:oleObj name="Equation" r:id="rId25" imgW="190440" imgH="241200" progId="Equation.DSMT4">
                    <p:embed/>
                    <p:pic>
                      <p:nvPicPr>
                        <p:cNvPr id="0" name=""/>
                        <p:cNvPicPr>
                          <a:picLocks noChangeAspect="1" noChangeArrowheads="1"/>
                        </p:cNvPicPr>
                        <p:nvPr/>
                      </p:nvPicPr>
                      <p:blipFill>
                        <a:blip r:embed="rId26"/>
                        <a:srcRect/>
                        <a:stretch>
                          <a:fillRect/>
                        </a:stretch>
                      </p:blipFill>
                      <p:spPr bwMode="auto">
                        <a:xfrm>
                          <a:off x="7110412" y="4352925"/>
                          <a:ext cx="40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462245573"/>
                </p:ext>
              </p:extLst>
            </p:nvPr>
          </p:nvGraphicFramePr>
          <p:xfrm>
            <a:off x="7642224" y="4352925"/>
            <a:ext cx="406400" cy="517525"/>
          </p:xfrm>
          <a:graphic>
            <a:graphicData uri="http://schemas.openxmlformats.org/presentationml/2006/ole">
              <mc:AlternateContent xmlns:mc="http://schemas.openxmlformats.org/markup-compatibility/2006">
                <mc:Choice xmlns:v="urn:schemas-microsoft-com:vml" Requires="v">
                  <p:oleObj spid="_x0000_s2905" name="Equation" r:id="rId27" imgW="190440" imgH="241200" progId="Equation.DSMT4">
                    <p:embed/>
                  </p:oleObj>
                </mc:Choice>
                <mc:Fallback>
                  <p:oleObj name="Equation" r:id="rId27" imgW="190440" imgH="241200" progId="Equation.DSMT4">
                    <p:embed/>
                    <p:pic>
                      <p:nvPicPr>
                        <p:cNvPr id="0" name=""/>
                        <p:cNvPicPr>
                          <a:picLocks noChangeAspect="1" noChangeArrowheads="1"/>
                        </p:cNvPicPr>
                        <p:nvPr/>
                      </p:nvPicPr>
                      <p:blipFill>
                        <a:blip r:embed="rId28"/>
                        <a:srcRect/>
                        <a:stretch>
                          <a:fillRect/>
                        </a:stretch>
                      </p:blipFill>
                      <p:spPr bwMode="auto">
                        <a:xfrm>
                          <a:off x="7642224" y="4352925"/>
                          <a:ext cx="40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1323587445"/>
                </p:ext>
              </p:extLst>
            </p:nvPr>
          </p:nvGraphicFramePr>
          <p:xfrm>
            <a:off x="8216900" y="3935413"/>
            <a:ext cx="354013" cy="354012"/>
          </p:xfrm>
          <a:graphic>
            <a:graphicData uri="http://schemas.openxmlformats.org/presentationml/2006/ole">
              <mc:AlternateContent xmlns:mc="http://schemas.openxmlformats.org/markup-compatibility/2006">
                <mc:Choice xmlns:v="urn:schemas-microsoft-com:vml" Requires="v">
                  <p:oleObj spid="_x0000_s2906" name="Equation" r:id="rId29" imgW="164880" imgH="164880" progId="Equation.DSMT4">
                    <p:embed/>
                  </p:oleObj>
                </mc:Choice>
                <mc:Fallback>
                  <p:oleObj name="Equation" r:id="rId29" imgW="164880" imgH="164880" progId="Equation.DSMT4">
                    <p:embed/>
                    <p:pic>
                      <p:nvPicPr>
                        <p:cNvPr id="0" name=""/>
                        <p:cNvPicPr>
                          <a:picLocks noChangeAspect="1" noChangeArrowheads="1"/>
                        </p:cNvPicPr>
                        <p:nvPr/>
                      </p:nvPicPr>
                      <p:blipFill>
                        <a:blip r:embed="rId30"/>
                        <a:srcRect/>
                        <a:stretch>
                          <a:fillRect/>
                        </a:stretch>
                      </p:blipFill>
                      <p:spPr bwMode="auto">
                        <a:xfrm>
                          <a:off x="8216900" y="3935413"/>
                          <a:ext cx="35401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3527796492"/>
                </p:ext>
              </p:extLst>
            </p:nvPr>
          </p:nvGraphicFramePr>
          <p:xfrm>
            <a:off x="8228012" y="4371975"/>
            <a:ext cx="354013" cy="354012"/>
          </p:xfrm>
          <a:graphic>
            <a:graphicData uri="http://schemas.openxmlformats.org/presentationml/2006/ole">
              <mc:AlternateContent xmlns:mc="http://schemas.openxmlformats.org/markup-compatibility/2006">
                <mc:Choice xmlns:v="urn:schemas-microsoft-com:vml" Requires="v">
                  <p:oleObj spid="_x0000_s2907" name="Equation" r:id="rId31" imgW="164880" imgH="164880" progId="Equation.DSMT4">
                    <p:embed/>
                  </p:oleObj>
                </mc:Choice>
                <mc:Fallback>
                  <p:oleObj name="Equation" r:id="rId31" imgW="164880" imgH="164880" progId="Equation.DSMT4">
                    <p:embed/>
                    <p:pic>
                      <p:nvPicPr>
                        <p:cNvPr id="0" name=""/>
                        <p:cNvPicPr>
                          <a:picLocks noChangeAspect="1" noChangeArrowheads="1"/>
                        </p:cNvPicPr>
                        <p:nvPr/>
                      </p:nvPicPr>
                      <p:blipFill>
                        <a:blip r:embed="rId32"/>
                        <a:srcRect/>
                        <a:stretch>
                          <a:fillRect/>
                        </a:stretch>
                      </p:blipFill>
                      <p:spPr bwMode="auto">
                        <a:xfrm>
                          <a:off x="8228012" y="4371975"/>
                          <a:ext cx="35401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wipe(left)">
                                      <p:cBhvr>
                                        <p:cTn id="11" dur="500"/>
                                        <p:tgtEl>
                                          <p:spTgt spid="205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4"/>
          <p:cNvSpPr>
            <a:spLocks noChangeArrowheads="1"/>
          </p:cNvSpPr>
          <p:nvPr/>
        </p:nvSpPr>
        <p:spPr bwMode="gray">
          <a:xfrm>
            <a:off x="447214" y="95249"/>
            <a:ext cx="5875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TỔNG CỦA CẤP SỐ NHÂN LÙI VÔ HẠN</a:t>
            </a:r>
            <a:endParaRPr lang="vi-VN" sz="20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531812" y="838200"/>
                <a:ext cx="11056938" cy="830997"/>
              </a:xfrm>
              <a:prstGeom prst="rect">
                <a:avLst/>
              </a:prstGeom>
              <a:noFill/>
            </p:spPr>
            <p:txBody>
              <a:bodyPr wrap="square" rtlCol="0">
                <a:spAutoFit/>
              </a:bodyPr>
              <a:lstStyle/>
              <a:p>
                <a:pPr marL="457200" indent="-457200" algn="just">
                  <a:buFont typeface="Wingdings" pitchFamily="2" charset="2"/>
                  <a:buChar char="v"/>
                </a:pPr>
                <a:r>
                  <a:rPr lang="en-US" b="1" smtClean="0">
                    <a:latin typeface="Arial" pitchFamily="34" charset="0"/>
                    <a:cs typeface="Arial" pitchFamily="34" charset="0"/>
                  </a:rPr>
                  <a:t>Cấp số nhân vô hạn (u</a:t>
                </a:r>
                <a:r>
                  <a:rPr lang="en-US" b="1" baseline="-25000" smtClean="0">
                    <a:latin typeface="Arial" pitchFamily="34" charset="0"/>
                    <a:cs typeface="Arial" pitchFamily="34" charset="0"/>
                  </a:rPr>
                  <a:t>n</a:t>
                </a:r>
                <a:r>
                  <a:rPr lang="en-US" b="1" smtClean="0">
                    <a:latin typeface="Arial" pitchFamily="34" charset="0"/>
                    <a:cs typeface="Arial" pitchFamily="34" charset="0"/>
                  </a:rPr>
                  <a:t>) có công bội </a:t>
                </a:r>
                <a14:m>
                  <m:oMath xmlns:m="http://schemas.openxmlformats.org/officeDocument/2006/math">
                    <m:d>
                      <m:dPr>
                        <m:begChr m:val="|"/>
                        <m:endChr m:val="|"/>
                        <m:ctrlPr>
                          <a:rPr lang="en-US" b="1" i="1" smtClean="0">
                            <a:latin typeface="Cambria Math"/>
                            <a:cs typeface="Arial" pitchFamily="34" charset="0"/>
                          </a:rPr>
                        </m:ctrlPr>
                      </m:dPr>
                      <m:e>
                        <m:r>
                          <a:rPr lang="en-US" b="1" i="1" smtClean="0">
                            <a:latin typeface="Cambria Math"/>
                            <a:cs typeface="Arial" pitchFamily="34" charset="0"/>
                          </a:rPr>
                          <m:t>𝒒</m:t>
                        </m:r>
                      </m:e>
                    </m:d>
                    <m:r>
                      <a:rPr lang="en-US" b="1" i="1" smtClean="0">
                        <a:latin typeface="Cambria Math"/>
                        <a:cs typeface="Arial" pitchFamily="34" charset="0"/>
                      </a:rPr>
                      <m:t>&lt;</m:t>
                    </m:r>
                    <m:r>
                      <a:rPr lang="en-US" b="1" i="1" smtClean="0">
                        <a:latin typeface="Cambria Math"/>
                        <a:cs typeface="Arial" pitchFamily="34" charset="0"/>
                      </a:rPr>
                      <m:t>𝟏</m:t>
                    </m:r>
                  </m:oMath>
                </a14:m>
                <a:r>
                  <a:rPr lang="en-US" b="1" smtClean="0">
                    <a:latin typeface="Arial" pitchFamily="34" charset="0"/>
                    <a:cs typeface="Arial" pitchFamily="34" charset="0"/>
                  </a:rPr>
                  <a:t> được gọi là </a:t>
                </a:r>
                <a:r>
                  <a:rPr lang="en-US" b="1" smtClean="0">
                    <a:solidFill>
                      <a:srgbClr val="C00000"/>
                    </a:solidFill>
                    <a:latin typeface="Arial" pitchFamily="34" charset="0"/>
                    <a:cs typeface="Arial" pitchFamily="34" charset="0"/>
                  </a:rPr>
                  <a:t>cấp số nhân lùi vô hạn</a:t>
                </a:r>
                <a:r>
                  <a:rPr lang="en-US" b="1" smtClean="0">
                    <a:solidFill>
                      <a:schemeClr val="accent2">
                        <a:lumMod val="75000"/>
                      </a:schemeClr>
                    </a:solidFill>
                    <a:latin typeface="Arial" pitchFamily="34" charset="0"/>
                    <a:cs typeface="Arial" pitchFamily="34" charset="0"/>
                  </a:rPr>
                  <a:t> </a:t>
                </a:r>
                <a:r>
                  <a:rPr lang="en-US" b="1" smtClean="0">
                    <a:latin typeface="Arial" pitchFamily="34" charset="0"/>
                    <a:cs typeface="Arial" pitchFamily="34" charset="0"/>
                  </a:rPr>
                  <a:t>. Khi đó :</a:t>
                </a:r>
                <a:endParaRPr lang="vi-VN"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31812" y="838200"/>
                <a:ext cx="11056938" cy="830997"/>
              </a:xfrm>
              <a:prstGeom prst="rect">
                <a:avLst/>
              </a:prstGeom>
              <a:blipFill rotWithShape="1">
                <a:blip r:embed="rId4"/>
                <a:stretch>
                  <a:fillRect l="-717" t="-5147" r="-882" b="-16176"/>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2215007092"/>
              </p:ext>
            </p:extLst>
          </p:nvPr>
        </p:nvGraphicFramePr>
        <p:xfrm>
          <a:off x="2828925" y="1443694"/>
          <a:ext cx="4271962" cy="1093787"/>
        </p:xfrm>
        <a:graphic>
          <a:graphicData uri="http://schemas.openxmlformats.org/presentationml/2006/ole">
            <mc:AlternateContent xmlns:mc="http://schemas.openxmlformats.org/markup-compatibility/2006">
              <mc:Choice xmlns:v="urn:schemas-microsoft-com:vml" Requires="v">
                <p:oleObj spid="_x0000_s16514" name="Equation" r:id="rId5" imgW="1993680" imgH="507960" progId="Equation.DSMT4">
                  <p:embed/>
                </p:oleObj>
              </mc:Choice>
              <mc:Fallback>
                <p:oleObj name="Equation" r:id="rId5" imgW="1993680" imgH="507960" progId="Equation.DSMT4">
                  <p:embed/>
                  <p:pic>
                    <p:nvPicPr>
                      <p:cNvPr id="0" name="Object 26"/>
                      <p:cNvPicPr>
                        <a:picLocks noChangeAspect="1" noChangeArrowheads="1"/>
                      </p:cNvPicPr>
                      <p:nvPr/>
                    </p:nvPicPr>
                    <p:blipFill>
                      <a:blip r:embed="rId6"/>
                      <a:srcRect/>
                      <a:stretch>
                        <a:fillRect/>
                      </a:stretch>
                    </p:blipFill>
                    <p:spPr bwMode="auto">
                      <a:xfrm>
                        <a:off x="2828925" y="1443694"/>
                        <a:ext cx="4271962"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0" name="TextBox 19"/>
              <p:cNvSpPr txBox="1"/>
              <p:nvPr/>
            </p:nvSpPr>
            <p:spPr>
              <a:xfrm>
                <a:off x="1065212" y="2662894"/>
                <a:ext cx="10523538" cy="461665"/>
              </a:xfrm>
              <a:prstGeom prst="rect">
                <a:avLst/>
              </a:prstGeom>
              <a:noFill/>
            </p:spPr>
            <p:txBody>
              <a:bodyPr wrap="square" rtlCol="0">
                <a:spAutoFit/>
              </a:bodyPr>
              <a:lstStyle/>
              <a:p>
                <a:pPr algn="just"/>
                <a:r>
                  <a:rPr lang="en-US" b="1" smtClean="0">
                    <a:latin typeface="Arial" pitchFamily="34" charset="0"/>
                    <a:cs typeface="Arial" pitchFamily="34" charset="0"/>
                  </a:rPr>
                  <a:t>Vì</a:t>
                </a:r>
                <a:r>
                  <a:rPr lang="en-US" b="1">
                    <a:cs typeface="Arial" pitchFamily="34" charset="0"/>
                  </a:rPr>
                  <a:t> </a:t>
                </a:r>
                <a14:m>
                  <m:oMath xmlns:m="http://schemas.openxmlformats.org/officeDocument/2006/math">
                    <m:d>
                      <m:dPr>
                        <m:begChr m:val="|"/>
                        <m:endChr m:val="|"/>
                        <m:ctrlPr>
                          <a:rPr lang="en-US" b="1" i="1">
                            <a:latin typeface="Cambria Math"/>
                            <a:cs typeface="Arial" pitchFamily="34" charset="0"/>
                          </a:rPr>
                        </m:ctrlPr>
                      </m:dPr>
                      <m:e>
                        <m:r>
                          <a:rPr lang="en-US" b="1" i="1">
                            <a:latin typeface="Cambria Math"/>
                            <a:cs typeface="Arial" pitchFamily="34" charset="0"/>
                          </a:rPr>
                          <m:t>𝒒</m:t>
                        </m:r>
                      </m:e>
                    </m:d>
                    <m:r>
                      <a:rPr lang="en-US" b="1" i="1">
                        <a:latin typeface="Cambria Math"/>
                        <a:cs typeface="Arial" pitchFamily="34" charset="0"/>
                      </a:rPr>
                      <m:t>&lt;</m:t>
                    </m:r>
                    <m:r>
                      <a:rPr lang="en-US" b="1" i="1">
                        <a:latin typeface="Cambria Math"/>
                        <a:cs typeface="Arial" pitchFamily="34" charset="0"/>
                      </a:rPr>
                      <m:t>𝟏</m:t>
                    </m:r>
                  </m:oMath>
                </a14:m>
                <a:r>
                  <a:rPr lang="en-US" b="1" smtClean="0">
                    <a:latin typeface="Arial" pitchFamily="34" charset="0"/>
                    <a:cs typeface="Arial" pitchFamily="34" charset="0"/>
                  </a:rPr>
                  <a:t> nên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𝒒</m:t>
                        </m:r>
                      </m:e>
                      <m:sup>
                        <m:r>
                          <a:rPr lang="en-US" b="1" i="1" smtClean="0">
                            <a:latin typeface="Cambria Math"/>
                            <a:cs typeface="Arial" pitchFamily="34" charset="0"/>
                          </a:rPr>
                          <m:t>𝒏</m:t>
                        </m:r>
                      </m:sup>
                    </m:sSup>
                    <m:r>
                      <a:rPr lang="en-US" b="1" i="1" smtClean="0">
                        <a:latin typeface="Cambria Math"/>
                        <a:ea typeface="Cambria Math"/>
                        <a:cs typeface="Arial" pitchFamily="34" charset="0"/>
                      </a:rPr>
                      <m:t>→</m:t>
                    </m:r>
                    <m:r>
                      <a:rPr lang="en-US" b="1" i="1" smtClean="0">
                        <a:latin typeface="Cambria Math"/>
                        <a:ea typeface="Cambria Math"/>
                        <a:cs typeface="Arial" pitchFamily="34" charset="0"/>
                      </a:rPr>
                      <m:t>𝟎</m:t>
                    </m:r>
                  </m:oMath>
                </a14:m>
                <a:r>
                  <a:rPr lang="en-US" b="1" smtClean="0">
                    <a:latin typeface="Arial" pitchFamily="34" charset="0"/>
                    <a:cs typeface="Arial" pitchFamily="34" charset="0"/>
                  </a:rPr>
                  <a:t> khi </a:t>
                </a:r>
                <a14:m>
                  <m:oMath xmlns:m="http://schemas.openxmlformats.org/officeDocument/2006/math">
                    <m:r>
                      <a:rPr lang="en-US" b="1" i="1" smtClean="0">
                        <a:latin typeface="Cambria Math"/>
                        <a:cs typeface="Arial" pitchFamily="34" charset="0"/>
                      </a:rPr>
                      <m:t>𝒏</m:t>
                    </m:r>
                    <m:r>
                      <a:rPr lang="en-US" b="1" i="1" smtClean="0">
                        <a:latin typeface="Cambria Math"/>
                        <a:ea typeface="Cambria Math"/>
                        <a:cs typeface="Arial" pitchFamily="34" charset="0"/>
                      </a:rPr>
                      <m:t>→+∞</m:t>
                    </m:r>
                  </m:oMath>
                </a14:m>
                <a:r>
                  <a:rPr lang="en-US" b="1" smtClean="0">
                    <a:latin typeface="Arial" pitchFamily="34" charset="0"/>
                    <a:cs typeface="Arial" pitchFamily="34" charset="0"/>
                  </a:rPr>
                  <a:t> . Do đó, ta có : </a:t>
                </a:r>
                <a:endParaRPr lang="vi-VN"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065212" y="2662894"/>
                <a:ext cx="10523538" cy="461665"/>
              </a:xfrm>
              <a:prstGeom prst="rect">
                <a:avLst/>
              </a:prstGeom>
              <a:blipFill rotWithShape="1">
                <a:blip r:embed="rId7"/>
                <a:stretch>
                  <a:fillRect l="-927" t="-11842" b="-27632"/>
                </a:stretch>
              </a:blipFill>
            </p:spPr>
            <p:txBody>
              <a:bodyPr/>
              <a:lstStyle/>
              <a:p>
                <a:r>
                  <a:rPr lang="en-US">
                    <a:noFill/>
                  </a:rPr>
                  <a:t> </a:t>
                </a:r>
              </a:p>
            </p:txBody>
          </p:sp>
        </mc:Fallback>
      </mc:AlternateContent>
      <p:graphicFrame>
        <p:nvGraphicFramePr>
          <p:cNvPr id="21" name="Object 20"/>
          <p:cNvGraphicFramePr>
            <a:graphicFrameLocks noChangeAspect="1"/>
          </p:cNvGraphicFramePr>
          <p:nvPr>
            <p:extLst>
              <p:ext uri="{D42A27DB-BD31-4B8C-83A1-F6EECF244321}">
                <p14:modId xmlns:p14="http://schemas.microsoft.com/office/powerpoint/2010/main" val="4062593375"/>
              </p:ext>
            </p:extLst>
          </p:nvPr>
        </p:nvGraphicFramePr>
        <p:xfrm>
          <a:off x="2665412" y="3131207"/>
          <a:ext cx="5334000" cy="1093787"/>
        </p:xfrm>
        <a:graphic>
          <a:graphicData uri="http://schemas.openxmlformats.org/presentationml/2006/ole">
            <mc:AlternateContent xmlns:mc="http://schemas.openxmlformats.org/markup-compatibility/2006">
              <mc:Choice xmlns:v="urn:schemas-microsoft-com:vml" Requires="v">
                <p:oleObj spid="_x0000_s16515" name="Equation" r:id="rId8" imgW="2489040" imgH="507960" progId="Equation.DSMT4">
                  <p:embed/>
                </p:oleObj>
              </mc:Choice>
              <mc:Fallback>
                <p:oleObj name="Equation" r:id="rId8" imgW="2489040" imgH="507960" progId="Equation.DSMT4">
                  <p:embed/>
                  <p:pic>
                    <p:nvPicPr>
                      <p:cNvPr id="0" name=""/>
                      <p:cNvPicPr>
                        <a:picLocks noChangeAspect="1" noChangeArrowheads="1"/>
                      </p:cNvPicPr>
                      <p:nvPr/>
                    </p:nvPicPr>
                    <p:blipFill>
                      <a:blip r:embed="rId9"/>
                      <a:srcRect/>
                      <a:stretch>
                        <a:fillRect/>
                      </a:stretch>
                    </p:blipFill>
                    <p:spPr bwMode="auto">
                      <a:xfrm>
                        <a:off x="2665412" y="3131207"/>
                        <a:ext cx="53340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p:cNvSpPr txBox="1"/>
          <p:nvPr/>
        </p:nvSpPr>
        <p:spPr>
          <a:xfrm>
            <a:off x="1044574" y="4415494"/>
            <a:ext cx="10523538" cy="461665"/>
          </a:xfrm>
          <a:prstGeom prst="rect">
            <a:avLst/>
          </a:prstGeom>
          <a:noFill/>
        </p:spPr>
        <p:txBody>
          <a:bodyPr wrap="square" rtlCol="0">
            <a:spAutoFit/>
          </a:bodyPr>
          <a:lstStyle/>
          <a:p>
            <a:pPr algn="just"/>
            <a:r>
              <a:rPr lang="en-US" b="1" smtClean="0">
                <a:latin typeface="Arial" pitchFamily="34" charset="0"/>
                <a:cs typeface="Arial" pitchFamily="34" charset="0"/>
              </a:rPr>
              <a:t>Giới hạn này gọi là </a:t>
            </a:r>
            <a:r>
              <a:rPr lang="en-US" b="1" smtClean="0">
                <a:solidFill>
                  <a:srgbClr val="C00000"/>
                </a:solidFill>
                <a:latin typeface="Arial" pitchFamily="34" charset="0"/>
                <a:cs typeface="Arial" pitchFamily="34" charset="0"/>
              </a:rPr>
              <a:t>tổng của cấp số nhân lùi vô hạn </a:t>
            </a:r>
            <a:r>
              <a:rPr lang="en-US" b="1" smtClean="0">
                <a:latin typeface="Arial" pitchFamily="34" charset="0"/>
                <a:cs typeface="Arial" pitchFamily="34" charset="0"/>
              </a:rPr>
              <a:t>(u</a:t>
            </a:r>
            <a:r>
              <a:rPr lang="en-US" b="1" baseline="-25000" smtClean="0">
                <a:latin typeface="Arial" pitchFamily="34" charset="0"/>
                <a:cs typeface="Arial" pitchFamily="34" charset="0"/>
              </a:rPr>
              <a:t>n</a:t>
            </a:r>
            <a:r>
              <a:rPr lang="en-US" b="1" smtClean="0">
                <a:latin typeface="Arial" pitchFamily="34" charset="0"/>
                <a:cs typeface="Arial" pitchFamily="34" charset="0"/>
              </a:rPr>
              <a:t>) , kí hiệu là </a:t>
            </a:r>
            <a:endParaRPr lang="vi-VN" b="1">
              <a:latin typeface="Arial" pitchFamily="34" charset="0"/>
              <a:cs typeface="Arial" pitchFamily="34" charset="0"/>
            </a:endParaRPr>
          </a:p>
        </p:txBody>
      </p:sp>
      <p:grpSp>
        <p:nvGrpSpPr>
          <p:cNvPr id="3" name="Group 2"/>
          <p:cNvGrpSpPr/>
          <p:nvPr/>
        </p:nvGrpSpPr>
        <p:grpSpPr>
          <a:xfrm>
            <a:off x="2589212" y="5143589"/>
            <a:ext cx="6858000" cy="1276529"/>
            <a:chOff x="2589212" y="5143589"/>
            <a:chExt cx="6858000" cy="1276529"/>
          </a:xfrm>
        </p:grpSpPr>
        <p:sp>
          <p:nvSpPr>
            <p:cNvPr id="24" name="Rounded Rectangle 23"/>
            <p:cNvSpPr/>
            <p:nvPr/>
          </p:nvSpPr>
          <p:spPr>
            <a:xfrm>
              <a:off x="2589212" y="5143589"/>
              <a:ext cx="6858000" cy="127652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graphicFrame>
          <p:nvGraphicFramePr>
            <p:cNvPr id="23" name="Object 22"/>
            <p:cNvGraphicFramePr>
              <a:graphicFrameLocks noChangeAspect="1"/>
            </p:cNvGraphicFramePr>
            <p:nvPr>
              <p:extLst>
                <p:ext uri="{D42A27DB-BD31-4B8C-83A1-F6EECF244321}">
                  <p14:modId xmlns:p14="http://schemas.microsoft.com/office/powerpoint/2010/main" val="4211249508"/>
                </p:ext>
              </p:extLst>
            </p:nvPr>
          </p:nvGraphicFramePr>
          <p:xfrm>
            <a:off x="3131986" y="5209937"/>
            <a:ext cx="5568791" cy="1052988"/>
          </p:xfrm>
          <a:graphic>
            <a:graphicData uri="http://schemas.openxmlformats.org/presentationml/2006/ole">
              <mc:AlternateContent xmlns:mc="http://schemas.openxmlformats.org/markup-compatibility/2006">
                <mc:Choice xmlns:v="urn:schemas-microsoft-com:vml" Requires="v">
                  <p:oleObj spid="_x0000_s16516" name="Equation" r:id="rId10" imgW="2361960" imgH="444240" progId="Equation.DSMT4">
                    <p:embed/>
                  </p:oleObj>
                </mc:Choice>
                <mc:Fallback>
                  <p:oleObj name="Equation" r:id="rId10" imgW="2361960" imgH="444240" progId="Equation.DSMT4">
                    <p:embed/>
                    <p:pic>
                      <p:nvPicPr>
                        <p:cNvPr id="0" name=""/>
                        <p:cNvPicPr>
                          <a:picLocks noChangeAspect="1" noChangeArrowheads="1"/>
                        </p:cNvPicPr>
                        <p:nvPr/>
                      </p:nvPicPr>
                      <p:blipFill>
                        <a:blip r:embed="rId11"/>
                        <a:srcRect/>
                        <a:stretch>
                          <a:fillRect/>
                        </a:stretch>
                      </p:blipFill>
                      <p:spPr bwMode="auto">
                        <a:xfrm>
                          <a:off x="3131986" y="5209937"/>
                          <a:ext cx="5568791" cy="10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1720875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738" y="229196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 name="TextBox 21"/>
              <p:cNvSpPr txBox="1"/>
              <p:nvPr/>
            </p:nvSpPr>
            <p:spPr>
              <a:xfrm>
                <a:off x="2055812" y="2721705"/>
                <a:ext cx="9067800" cy="647357"/>
              </a:xfrm>
              <a:prstGeom prst="rect">
                <a:avLst/>
              </a:prstGeom>
              <a:noFill/>
            </p:spPr>
            <p:txBody>
              <a:bodyPr wrap="square" rtlCol="0">
                <a:spAutoFit/>
              </a:bodyPr>
              <a:lstStyle/>
              <a:p>
                <a:pPr marL="342900" indent="-342900" algn="just">
                  <a:buFont typeface="Wingdings" pitchFamily="2" charset="2"/>
                  <a:buChar char="v"/>
                </a:pPr>
                <a:r>
                  <a:rPr lang="en-US" b="1" smtClean="0">
                    <a:solidFill>
                      <a:schemeClr val="tx1"/>
                    </a:solidFill>
                    <a:latin typeface="Arial" pitchFamily="34" charset="0"/>
                    <a:cs typeface="Arial" pitchFamily="34" charset="0"/>
                  </a:rPr>
                  <a:t>Đây </a:t>
                </a:r>
                <a:r>
                  <a:rPr lang="en-US" b="1">
                    <a:solidFill>
                      <a:schemeClr val="tx1"/>
                    </a:solidFill>
                    <a:latin typeface="Arial" pitchFamily="34" charset="0"/>
                    <a:cs typeface="Arial" pitchFamily="34" charset="0"/>
                  </a:rPr>
                  <a:t>tổng của cấp số nhân lùi vô </a:t>
                </a:r>
                <a:r>
                  <a:rPr lang="en-US" b="1" smtClean="0">
                    <a:solidFill>
                      <a:schemeClr val="tx1"/>
                    </a:solidFill>
                    <a:latin typeface="Arial" pitchFamily="34" charset="0"/>
                    <a:cs typeface="Arial" pitchFamily="34" charset="0"/>
                  </a:rPr>
                  <a:t>hạn với </a:t>
                </a:r>
                <a14:m>
                  <m:oMath xmlns:m="http://schemas.openxmlformats.org/officeDocument/2006/math">
                    <m:sSub>
                      <m:sSubPr>
                        <m:ctrlPr>
                          <a:rPr lang="en-US" b="1" i="1" smtClean="0">
                            <a:solidFill>
                              <a:schemeClr val="tx1"/>
                            </a:solidFill>
                            <a:latin typeface="Cambria Math"/>
                            <a:cs typeface="Arial" pitchFamily="34" charset="0"/>
                          </a:rPr>
                        </m:ctrlPr>
                      </m:sSubPr>
                      <m:e>
                        <m:r>
                          <a:rPr lang="en-US" b="1" i="1" smtClean="0">
                            <a:solidFill>
                              <a:schemeClr val="tx1"/>
                            </a:solidFill>
                            <a:latin typeface="Cambria Math"/>
                            <a:cs typeface="Arial" pitchFamily="34" charset="0"/>
                          </a:rPr>
                          <m:t>𝒖</m:t>
                        </m:r>
                      </m:e>
                      <m:sub>
                        <m:r>
                          <a:rPr lang="en-US" b="1" i="1" smtClean="0">
                            <a:solidFill>
                              <a:schemeClr val="tx1"/>
                            </a:solidFill>
                            <a:latin typeface="Cambria Math"/>
                            <a:cs typeface="Arial" pitchFamily="34" charset="0"/>
                          </a:rPr>
                          <m:t>𝟏</m:t>
                        </m:r>
                      </m:sub>
                    </m:sSub>
                    <m:r>
                      <a:rPr lang="en-US" b="1" i="1" smtClean="0">
                        <a:solidFill>
                          <a:schemeClr val="tx1"/>
                        </a:solidFill>
                        <a:latin typeface="Cambria Math"/>
                        <a:cs typeface="Arial" pitchFamily="34" charset="0"/>
                      </a:rPr>
                      <m:t>=</m:t>
                    </m:r>
                    <m:r>
                      <a:rPr lang="en-US" b="1" i="1" smtClean="0">
                        <a:solidFill>
                          <a:schemeClr val="tx1"/>
                        </a:solidFill>
                        <a:latin typeface="Cambria Math"/>
                        <a:cs typeface="Arial" pitchFamily="34" charset="0"/>
                      </a:rPr>
                      <m:t>𝟏</m:t>
                    </m:r>
                  </m:oMath>
                </a14:m>
                <a:r>
                  <a:rPr lang="en-US" b="1" smtClean="0">
                    <a:solidFill>
                      <a:schemeClr val="tx1"/>
                    </a:solidFill>
                    <a:latin typeface="Arial" pitchFamily="34" charset="0"/>
                    <a:cs typeface="Arial" pitchFamily="34" charset="0"/>
                  </a:rPr>
                  <a:t> và </a:t>
                </a:r>
                <a14:m>
                  <m:oMath xmlns:m="http://schemas.openxmlformats.org/officeDocument/2006/math">
                    <m:r>
                      <a:rPr lang="en-US" b="1" i="1" smtClean="0">
                        <a:solidFill>
                          <a:schemeClr val="tx1"/>
                        </a:solidFill>
                        <a:latin typeface="Cambria Math"/>
                        <a:cs typeface="Arial" pitchFamily="34" charset="0"/>
                      </a:rPr>
                      <m:t>𝒒</m:t>
                    </m:r>
                    <m:r>
                      <a:rPr lang="en-US" b="1" i="1" smtClean="0">
                        <a:solidFill>
                          <a:schemeClr val="tx1"/>
                        </a:solidFill>
                        <a:latin typeface="Cambria Math"/>
                        <a:cs typeface="Arial" pitchFamily="34" charset="0"/>
                      </a:rPr>
                      <m:t>=−</m:t>
                    </m:r>
                    <m:f>
                      <m:fPr>
                        <m:ctrlPr>
                          <a:rPr lang="en-US" b="1" i="1" smtClean="0">
                            <a:solidFill>
                              <a:schemeClr val="tx1"/>
                            </a:solidFill>
                            <a:latin typeface="Cambria Math"/>
                            <a:cs typeface="Arial" pitchFamily="34" charset="0"/>
                          </a:rPr>
                        </m:ctrlPr>
                      </m:fPr>
                      <m:num>
                        <m:r>
                          <a:rPr lang="en-US" b="1" i="1" smtClean="0">
                            <a:solidFill>
                              <a:schemeClr val="tx1"/>
                            </a:solidFill>
                            <a:latin typeface="Cambria Math"/>
                            <a:cs typeface="Arial" pitchFamily="34" charset="0"/>
                          </a:rPr>
                          <m:t>𝟏</m:t>
                        </m:r>
                      </m:num>
                      <m:den>
                        <m:r>
                          <a:rPr lang="en-US" b="1" i="1" smtClean="0">
                            <a:solidFill>
                              <a:schemeClr val="tx1"/>
                            </a:solidFill>
                            <a:latin typeface="Cambria Math"/>
                            <a:cs typeface="Arial" pitchFamily="34" charset="0"/>
                          </a:rPr>
                          <m:t>𝟐</m:t>
                        </m:r>
                      </m:den>
                    </m:f>
                  </m:oMath>
                </a14:m>
                <a:r>
                  <a:rPr lang="en-US" b="1" smtClean="0">
                    <a:solidFill>
                      <a:schemeClr val="tx1"/>
                    </a:solidFill>
                    <a:latin typeface="Arial" pitchFamily="34" charset="0"/>
                    <a:cs typeface="Arial" pitchFamily="34" charset="0"/>
                  </a:rPr>
                  <a:t> </a:t>
                </a:r>
                <a:endParaRPr lang="vi-VN" b="1">
                  <a:solidFill>
                    <a:schemeClr val="tx1"/>
                  </a:solidFill>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055812" y="2721705"/>
                <a:ext cx="9067800" cy="647357"/>
              </a:xfrm>
              <a:prstGeom prst="rect">
                <a:avLst/>
              </a:prstGeom>
              <a:blipFill rotWithShape="1">
                <a:blip r:embed="rId5"/>
                <a:stretch>
                  <a:fillRect l="-874" b="-3738"/>
                </a:stretch>
              </a:blipFill>
            </p:spPr>
            <p:txBody>
              <a:bodyPr/>
              <a:lstStyle/>
              <a:p>
                <a:r>
                  <a:rPr lang="en-US">
                    <a:noFill/>
                  </a:rPr>
                  <a:t> </a:t>
                </a:r>
              </a:p>
            </p:txBody>
          </p:sp>
        </mc:Fallback>
      </mc:AlternateContent>
      <p:grpSp>
        <p:nvGrpSpPr>
          <p:cNvPr id="2" name="Group 1"/>
          <p:cNvGrpSpPr/>
          <p:nvPr/>
        </p:nvGrpSpPr>
        <p:grpSpPr>
          <a:xfrm>
            <a:off x="303212" y="762000"/>
            <a:ext cx="11455965" cy="1329380"/>
            <a:chOff x="303212" y="762000"/>
            <a:chExt cx="11455965" cy="1329380"/>
          </a:xfrm>
        </p:grpSpPr>
        <p:sp>
          <p:nvSpPr>
            <p:cNvPr id="15" name="Rounded Rectangle 14"/>
            <p:cNvSpPr/>
            <p:nvPr/>
          </p:nvSpPr>
          <p:spPr>
            <a:xfrm>
              <a:off x="1714587" y="762000"/>
              <a:ext cx="10044590" cy="1219200"/>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212" y="7715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777470" y="12055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4</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2170195" y="1190262"/>
              <a:ext cx="2429835"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Tính tổng</a:t>
              </a:r>
              <a:endParaRPr lang="vi-VN" sz="28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768260742"/>
                </p:ext>
              </p:extLst>
            </p:nvPr>
          </p:nvGraphicFramePr>
          <p:xfrm>
            <a:off x="4113212" y="906897"/>
            <a:ext cx="4625397" cy="1093932"/>
          </p:xfrm>
          <a:graphic>
            <a:graphicData uri="http://schemas.openxmlformats.org/presentationml/2006/ole">
              <mc:AlternateContent xmlns:mc="http://schemas.openxmlformats.org/markup-compatibility/2006">
                <mc:Choice xmlns:v="urn:schemas-microsoft-com:vml" Requires="v">
                  <p:oleObj spid="_x0000_s13419" name="Equation" r:id="rId7" imgW="2158920" imgH="507960" progId="Equation.DSMT4">
                    <p:embed/>
                  </p:oleObj>
                </mc:Choice>
                <mc:Fallback>
                  <p:oleObj name="Equation" r:id="rId7" imgW="2158920" imgH="507960" progId="Equation.DSMT4">
                    <p:embed/>
                    <p:pic>
                      <p:nvPicPr>
                        <p:cNvPr id="0" name=""/>
                        <p:cNvPicPr/>
                        <p:nvPr/>
                      </p:nvPicPr>
                      <p:blipFill>
                        <a:blip r:embed="rId8"/>
                        <a:stretch>
                          <a:fillRect/>
                        </a:stretch>
                      </p:blipFill>
                      <p:spPr>
                        <a:xfrm>
                          <a:off x="4113212" y="906897"/>
                          <a:ext cx="4625397" cy="1093932"/>
                        </a:xfrm>
                        <a:prstGeom prst="rect">
                          <a:avLst/>
                        </a:prstGeom>
                      </p:spPr>
                    </p:pic>
                  </p:oleObj>
                </mc:Fallback>
              </mc:AlternateContent>
            </a:graphicData>
          </a:graphic>
        </p:graphicFrame>
      </p:grpSp>
      <p:graphicFrame>
        <p:nvGraphicFramePr>
          <p:cNvPr id="26" name="Object 25"/>
          <p:cNvGraphicFramePr>
            <a:graphicFrameLocks noChangeAspect="1"/>
          </p:cNvGraphicFramePr>
          <p:nvPr>
            <p:extLst>
              <p:ext uri="{D42A27DB-BD31-4B8C-83A1-F6EECF244321}">
                <p14:modId xmlns:p14="http://schemas.microsoft.com/office/powerpoint/2010/main" val="702794157"/>
              </p:ext>
            </p:extLst>
          </p:nvPr>
        </p:nvGraphicFramePr>
        <p:xfrm>
          <a:off x="3656012" y="3276600"/>
          <a:ext cx="3673475" cy="1476375"/>
        </p:xfrm>
        <a:graphic>
          <a:graphicData uri="http://schemas.openxmlformats.org/presentationml/2006/ole">
            <mc:AlternateContent xmlns:mc="http://schemas.openxmlformats.org/markup-compatibility/2006">
              <mc:Choice xmlns:v="urn:schemas-microsoft-com:vml" Requires="v">
                <p:oleObj spid="_x0000_s13420" name="Equation" r:id="rId9" imgW="1714320" imgH="685800" progId="Equation.DSMT4">
                  <p:embed/>
                </p:oleObj>
              </mc:Choice>
              <mc:Fallback>
                <p:oleObj name="Equation" r:id="rId9" imgW="1714320" imgH="685800" progId="Equation.DSMT4">
                  <p:embed/>
                  <p:pic>
                    <p:nvPicPr>
                      <p:cNvPr id="0" name=""/>
                      <p:cNvPicPr/>
                      <p:nvPr/>
                    </p:nvPicPr>
                    <p:blipFill>
                      <a:blip r:embed="rId10"/>
                      <a:stretch>
                        <a:fillRect/>
                      </a:stretch>
                    </p:blipFill>
                    <p:spPr>
                      <a:xfrm>
                        <a:off x="3656012" y="3276600"/>
                        <a:ext cx="3673475" cy="1476375"/>
                      </a:xfrm>
                      <a:prstGeom prst="rect">
                        <a:avLst/>
                      </a:prstGeom>
                    </p:spPr>
                  </p:pic>
                </p:oleObj>
              </mc:Fallback>
            </mc:AlternateContent>
          </a:graphicData>
        </a:graphic>
      </p:graphicFrame>
      <p:sp>
        <p:nvSpPr>
          <p:cNvPr id="32" name="AutoShape 4"/>
          <p:cNvSpPr>
            <a:spLocks noChangeArrowheads="1"/>
          </p:cNvSpPr>
          <p:nvPr/>
        </p:nvSpPr>
        <p:spPr bwMode="gray">
          <a:xfrm>
            <a:off x="447214" y="95249"/>
            <a:ext cx="5875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TỔNG CỦA CẤP SỐ NHÂN LÙI VÔ HẠN</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24205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538" y="23341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589212" y="2971800"/>
            <a:ext cx="2027865"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 </a:t>
            </a:r>
            <a:endParaRPr lang="vi-VN" b="1">
              <a:latin typeface="Arial" pitchFamily="34" charset="0"/>
              <a:cs typeface="Arial" pitchFamily="34" charset="0"/>
            </a:endParaRPr>
          </a:p>
        </p:txBody>
      </p:sp>
      <p:grpSp>
        <p:nvGrpSpPr>
          <p:cNvPr id="3" name="Group 2"/>
          <p:cNvGrpSpPr/>
          <p:nvPr/>
        </p:nvGrpSpPr>
        <p:grpSpPr>
          <a:xfrm>
            <a:off x="337301" y="714375"/>
            <a:ext cx="11312496" cy="1426433"/>
            <a:chOff x="337301" y="714375"/>
            <a:chExt cx="11312496" cy="1426433"/>
          </a:xfrm>
        </p:grpSpPr>
        <p:sp>
          <p:nvSpPr>
            <p:cNvPr id="19" name="Rounded Rectangle 18"/>
            <p:cNvSpPr/>
            <p:nvPr/>
          </p:nvSpPr>
          <p:spPr>
            <a:xfrm>
              <a:off x="2123931" y="811836"/>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1437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899923" y="125028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4</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88722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046412" y="1217177"/>
              <a:ext cx="1972635"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Tính tổng</a:t>
              </a:r>
              <a:endParaRPr lang="vi-VN" sz="28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951733930"/>
                </p:ext>
              </p:extLst>
            </p:nvPr>
          </p:nvGraphicFramePr>
          <p:xfrm>
            <a:off x="5027612" y="982663"/>
            <a:ext cx="4191000" cy="1022350"/>
          </p:xfrm>
          <a:graphic>
            <a:graphicData uri="http://schemas.openxmlformats.org/presentationml/2006/ole">
              <mc:AlternateContent xmlns:mc="http://schemas.openxmlformats.org/markup-compatibility/2006">
                <mc:Choice xmlns:v="urn:schemas-microsoft-com:vml" Requires="v">
                  <p:oleObj spid="_x0000_s18499" name="Equation" r:id="rId7" imgW="1777680" imgH="431640" progId="Equation.DSMT4">
                    <p:embed/>
                  </p:oleObj>
                </mc:Choice>
                <mc:Fallback>
                  <p:oleObj name="Equation" r:id="rId7" imgW="1777680" imgH="431640" progId="Equation.DSMT4">
                    <p:embed/>
                    <p:pic>
                      <p:nvPicPr>
                        <p:cNvPr id="0" name=""/>
                        <p:cNvPicPr/>
                        <p:nvPr/>
                      </p:nvPicPr>
                      <p:blipFill>
                        <a:blip r:embed="rId8"/>
                        <a:stretch>
                          <a:fillRect/>
                        </a:stretch>
                      </p:blipFill>
                      <p:spPr>
                        <a:xfrm>
                          <a:off x="5027612" y="982663"/>
                          <a:ext cx="4191000" cy="1022350"/>
                        </a:xfrm>
                        <a:prstGeom prst="rect">
                          <a:avLst/>
                        </a:prstGeom>
                      </p:spPr>
                    </p:pic>
                  </p:oleObj>
                </mc:Fallback>
              </mc:AlternateContent>
            </a:graphicData>
          </a:graphic>
        </p:graphicFrame>
      </p:grpSp>
      <p:sp>
        <p:nvSpPr>
          <p:cNvPr id="14" name="AutoShape 4"/>
          <p:cNvSpPr>
            <a:spLocks noChangeArrowheads="1"/>
          </p:cNvSpPr>
          <p:nvPr/>
        </p:nvSpPr>
        <p:spPr bwMode="gray">
          <a:xfrm>
            <a:off x="447214" y="95249"/>
            <a:ext cx="5875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TỔNG CỦA CẤP SỐ NHÂN LÙI VÔ HẠN</a:t>
            </a:r>
            <a:endParaRPr lang="vi-VN" sz="20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757193344"/>
              </p:ext>
            </p:extLst>
          </p:nvPr>
        </p:nvGraphicFramePr>
        <p:xfrm>
          <a:off x="4265612" y="2737494"/>
          <a:ext cx="3808413" cy="930275"/>
        </p:xfrm>
        <a:graphic>
          <a:graphicData uri="http://schemas.openxmlformats.org/presentationml/2006/ole">
            <mc:AlternateContent xmlns:mc="http://schemas.openxmlformats.org/markup-compatibility/2006">
              <mc:Choice xmlns:v="urn:schemas-microsoft-com:vml" Requires="v">
                <p:oleObj spid="_x0000_s18500" name="Equation" r:id="rId9" imgW="1777680" imgH="431640" progId="Equation.DSMT4">
                  <p:embed/>
                </p:oleObj>
              </mc:Choice>
              <mc:Fallback>
                <p:oleObj name="Equation" r:id="rId9" imgW="1777680" imgH="431640" progId="Equation.DSMT4">
                  <p:embed/>
                  <p:pic>
                    <p:nvPicPr>
                      <p:cNvPr id="0" name="Object 25"/>
                      <p:cNvPicPr>
                        <a:picLocks noChangeAspect="1" noChangeArrowheads="1"/>
                      </p:cNvPicPr>
                      <p:nvPr/>
                    </p:nvPicPr>
                    <p:blipFill>
                      <a:blip r:embed="rId10"/>
                      <a:srcRect/>
                      <a:stretch>
                        <a:fillRect/>
                      </a:stretch>
                    </p:blipFill>
                    <p:spPr bwMode="auto">
                      <a:xfrm>
                        <a:off x="4265612" y="2737494"/>
                        <a:ext cx="380841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15" name="TextBox 14"/>
              <p:cNvSpPr txBox="1"/>
              <p:nvPr/>
            </p:nvSpPr>
            <p:spPr>
              <a:xfrm>
                <a:off x="2741612" y="3657600"/>
                <a:ext cx="8610600" cy="624082"/>
              </a:xfrm>
              <a:prstGeom prst="rect">
                <a:avLst/>
              </a:prstGeom>
              <a:noFill/>
            </p:spPr>
            <p:txBody>
              <a:bodyPr wrap="square" rtlCol="0">
                <a:spAutoFit/>
              </a:bodyPr>
              <a:lstStyle/>
              <a:p>
                <a:pPr algn="just"/>
                <a:r>
                  <a:rPr lang="en-US" b="1" smtClean="0">
                    <a:latin typeface="Arial" pitchFamily="34" charset="0"/>
                    <a:cs typeface="Arial" pitchFamily="34" charset="0"/>
                  </a:rPr>
                  <a:t>Đây là tổng của cấp số nhân lùi vô hạn với </a:t>
                </a:r>
                <a14:m>
                  <m:oMath xmlns:m="http://schemas.openxmlformats.org/officeDocument/2006/math">
                    <m:r>
                      <a:rPr lang="en-US" b="1" i="1" smtClean="0">
                        <a:latin typeface="Cambria Math"/>
                        <a:cs typeface="Arial" pitchFamily="34" charset="0"/>
                      </a:rPr>
                      <m:t>𝒖</m:t>
                    </m:r>
                    <m:r>
                      <a:rPr lang="en-US" b="1" i="1" baseline="-25000">
                        <a:latin typeface="Cambria Math"/>
                        <a:cs typeface="Arial" pitchFamily="34" charset="0"/>
                      </a:rPr>
                      <m:t>𝟏</m:t>
                    </m:r>
                    <m:r>
                      <a:rPr lang="en-US" b="1" i="1">
                        <a:latin typeface="Cambria Math"/>
                        <a:cs typeface="Arial" pitchFamily="34" charset="0"/>
                      </a:rPr>
                      <m:t>=</m:t>
                    </m:r>
                    <m:r>
                      <a:rPr lang="en-US" b="1" i="1">
                        <a:latin typeface="Cambria Math"/>
                        <a:cs typeface="Arial" pitchFamily="34" charset="0"/>
                      </a:rPr>
                      <m:t>𝟐</m:t>
                    </m:r>
                    <m:r>
                      <a:rPr lang="en-US" b="1" i="1">
                        <a:latin typeface="Cambria Math"/>
                        <a:cs typeface="Arial" pitchFamily="34" charset="0"/>
                      </a:rPr>
                      <m:t> </m:t>
                    </m:r>
                  </m:oMath>
                </a14:m>
                <a:r>
                  <a:rPr lang="en-US" b="1" smtClean="0">
                    <a:latin typeface="Arial" pitchFamily="34" charset="0"/>
                    <a:cs typeface="Arial" pitchFamily="34" charset="0"/>
                  </a:rPr>
                  <a:t>và </a:t>
                </a:r>
                <a14:m>
                  <m:oMath xmlns:m="http://schemas.openxmlformats.org/officeDocument/2006/math">
                    <m:r>
                      <a:rPr lang="en-US" b="1" i="1" smtClean="0">
                        <a:latin typeface="Cambria Math"/>
                        <a:cs typeface="Arial" pitchFamily="34" charset="0"/>
                      </a:rPr>
                      <m:t>𝒒</m:t>
                    </m:r>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𝟐</m:t>
                        </m:r>
                      </m:den>
                    </m:f>
                  </m:oMath>
                </a14:m>
                <a:endParaRPr lang="vi-VN"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741612" y="3657600"/>
                <a:ext cx="8610600" cy="624082"/>
              </a:xfrm>
              <a:prstGeom prst="rect">
                <a:avLst/>
              </a:prstGeom>
              <a:blipFill rotWithShape="1">
                <a:blip r:embed="rId11"/>
                <a:stretch>
                  <a:fillRect l="-1133" b="-8824"/>
                </a:stretch>
              </a:blipFill>
            </p:spPr>
            <p:txBody>
              <a:bodyPr/>
              <a:lstStyle/>
              <a:p>
                <a:r>
                  <a:rPr lang="en-US">
                    <a:noFill/>
                  </a:rPr>
                  <a:t> </a:t>
                </a:r>
              </a:p>
            </p:txBody>
          </p:sp>
        </mc:Fallback>
      </mc:AlternateContent>
      <p:sp>
        <p:nvSpPr>
          <p:cNvPr id="16" name="TextBox 15"/>
          <p:cNvSpPr txBox="1"/>
          <p:nvPr/>
        </p:nvSpPr>
        <p:spPr>
          <a:xfrm>
            <a:off x="2741612" y="4430217"/>
            <a:ext cx="1371600" cy="461665"/>
          </a:xfrm>
          <a:prstGeom prst="rect">
            <a:avLst/>
          </a:prstGeom>
          <a:noFill/>
        </p:spPr>
        <p:txBody>
          <a:bodyPr wrap="square" rtlCol="0">
            <a:spAutoFit/>
          </a:bodyPr>
          <a:lstStyle/>
          <a:p>
            <a:pPr algn="just"/>
            <a:r>
              <a:rPr lang="en-US" b="1" smtClean="0">
                <a:latin typeface="Arial" pitchFamily="34" charset="0"/>
                <a:cs typeface="Arial" pitchFamily="34" charset="0"/>
              </a:rPr>
              <a:t>Do đó :</a:t>
            </a:r>
            <a:endParaRPr lang="vi-VN" b="1">
              <a:latin typeface="Arial" pitchFamily="34" charset="0"/>
              <a:cs typeface="Arial"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284595262"/>
              </p:ext>
            </p:extLst>
          </p:nvPr>
        </p:nvGraphicFramePr>
        <p:xfrm>
          <a:off x="4037012" y="4221163"/>
          <a:ext cx="2747962" cy="1341437"/>
        </p:xfrm>
        <a:graphic>
          <a:graphicData uri="http://schemas.openxmlformats.org/presentationml/2006/ole">
            <mc:AlternateContent xmlns:mc="http://schemas.openxmlformats.org/markup-compatibility/2006">
              <mc:Choice xmlns:v="urn:schemas-microsoft-com:vml" Requires="v">
                <p:oleObj spid="_x0000_s18501" name="Equation" r:id="rId12" imgW="1282680" imgH="622080" progId="Equation.DSMT4">
                  <p:embed/>
                </p:oleObj>
              </mc:Choice>
              <mc:Fallback>
                <p:oleObj name="Equation" r:id="rId12" imgW="1282680" imgH="622080" progId="Equation.DSMT4">
                  <p:embed/>
                  <p:pic>
                    <p:nvPicPr>
                      <p:cNvPr id="0" name=""/>
                      <p:cNvPicPr>
                        <a:picLocks noChangeAspect="1" noChangeArrowheads="1"/>
                      </p:cNvPicPr>
                      <p:nvPr/>
                    </p:nvPicPr>
                    <p:blipFill>
                      <a:blip r:embed="rId13"/>
                      <a:srcRect/>
                      <a:stretch>
                        <a:fillRect/>
                      </a:stretch>
                    </p:blipFill>
                    <p:spPr bwMode="auto">
                      <a:xfrm>
                        <a:off x="4037012" y="4221163"/>
                        <a:ext cx="2747962"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092811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6833" y="313933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0812" y="49053"/>
            <a:ext cx="11782531" cy="2998947"/>
            <a:chOff x="150812" y="630257"/>
            <a:chExt cx="11782531" cy="2998947"/>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703183"/>
              <a:ext cx="9801331" cy="2926021"/>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284411" y="766904"/>
                  <a:ext cx="9648931" cy="2862300"/>
                </a:xfrm>
                <a:prstGeom prst="rect">
                  <a:avLst/>
                </a:prstGeom>
                <a:noFill/>
              </p:spPr>
              <p:txBody>
                <a:bodyPr wrap="square" lIns="121899" tIns="60949" rIns="121899" bIns="60949" rtlCol="0">
                  <a:spAutoFit/>
                </a:bodyPr>
                <a:lstStyle/>
                <a:p>
                  <a:r>
                    <a:rPr lang="en-US" sz="2200" b="1" smtClean="0">
                      <a:solidFill>
                        <a:srgbClr val="C00000"/>
                      </a:solidFill>
                      <a:latin typeface="Arial" pitchFamily="34" charset="0"/>
                      <a:cs typeface="Arial" pitchFamily="34" charset="0"/>
                    </a:rPr>
                    <a:t>( Giải thích nghịch lí Zeno)</a:t>
                  </a:r>
                  <a:r>
                    <a:rPr lang="en-US" sz="2200" b="1" smtClean="0">
                      <a:solidFill>
                        <a:schemeClr val="accent2">
                          <a:lumMod val="75000"/>
                        </a:schemeClr>
                      </a:solidFill>
                      <a:latin typeface="Arial" pitchFamily="34" charset="0"/>
                      <a:cs typeface="Arial" pitchFamily="34" charset="0"/>
                    </a:rPr>
                    <a:t> </a:t>
                  </a:r>
                  <a:r>
                    <a:rPr lang="en-US" sz="2200" b="1" smtClean="0">
                      <a:latin typeface="Arial" pitchFamily="34" charset="0"/>
                      <a:cs typeface="Arial" pitchFamily="34" charset="0"/>
                    </a:rPr>
                    <a:t>Để đơn giản , ta giả sử Achilles chạy với vận tốc 100 km/h, vận tốc của rùa là 1 km/h và khoảng cách  ban đầu là </a:t>
                  </a:r>
                  <a14:m>
                    <m:oMath xmlns:m="http://schemas.openxmlformats.org/officeDocument/2006/math">
                      <m:r>
                        <a:rPr lang="en-US" sz="2200" b="1" i="1" smtClean="0">
                          <a:latin typeface="Cambria Math"/>
                          <a:cs typeface="Arial" pitchFamily="34" charset="0"/>
                        </a:rPr>
                        <m:t>𝒂</m:t>
                      </m:r>
                      <m:r>
                        <a:rPr lang="en-US" sz="2200" b="1" i="1" smtClean="0">
                          <a:latin typeface="Cambria Math"/>
                          <a:cs typeface="Arial" pitchFamily="34" charset="0"/>
                        </a:rPr>
                        <m:t>=</m:t>
                      </m:r>
                      <m:r>
                        <a:rPr lang="en-US" sz="2200" b="1" i="1" smtClean="0">
                          <a:latin typeface="Cambria Math"/>
                          <a:cs typeface="Arial" pitchFamily="34" charset="0"/>
                        </a:rPr>
                        <m:t>𝟏𝟎𝟎</m:t>
                      </m:r>
                      <m:r>
                        <a:rPr lang="en-US" sz="2200" b="1" i="1" smtClean="0">
                          <a:latin typeface="Cambria Math"/>
                          <a:cs typeface="Arial" pitchFamily="34" charset="0"/>
                        </a:rPr>
                        <m:t> </m:t>
                      </m:r>
                      <m:d>
                        <m:dPr>
                          <m:ctrlPr>
                            <a:rPr lang="en-US" sz="2200" b="1" i="1" smtClean="0">
                              <a:latin typeface="Cambria Math"/>
                              <a:cs typeface="Arial" pitchFamily="34" charset="0"/>
                            </a:rPr>
                          </m:ctrlPr>
                        </m:dPr>
                        <m:e>
                          <m:r>
                            <a:rPr lang="en-US" sz="2200" b="1" i="1" smtClean="0">
                              <a:latin typeface="Cambria Math"/>
                              <a:cs typeface="Arial" pitchFamily="34" charset="0"/>
                            </a:rPr>
                            <m:t>𝒌𝒎</m:t>
                          </m:r>
                        </m:e>
                      </m:d>
                    </m:oMath>
                  </a14:m>
                  <a:r>
                    <a:rPr lang="en-US" sz="2200" b="1" smtClean="0">
                      <a:latin typeface="Arial" pitchFamily="34" charset="0"/>
                      <a:cs typeface="Arial" pitchFamily="34" charset="0"/>
                    </a:rPr>
                    <a:t/>
                  </a:r>
                  <a:br>
                    <a:rPr lang="en-US" sz="2200" b="1" smtClean="0">
                      <a:latin typeface="Arial" pitchFamily="34" charset="0"/>
                      <a:cs typeface="Arial" pitchFamily="34" charset="0"/>
                    </a:rPr>
                  </a:br>
                  <a:r>
                    <a:rPr lang="en-US" sz="2200" b="1" smtClean="0">
                      <a:latin typeface="Arial" pitchFamily="34" charset="0"/>
                      <a:cs typeface="Arial" pitchFamily="34" charset="0"/>
                    </a:rPr>
                    <a:t>a. Tính thời gian t</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t</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 t</a:t>
                  </a:r>
                  <a:r>
                    <a:rPr lang="en-US" sz="2200" b="1" baseline="-25000" smtClean="0">
                      <a:latin typeface="Arial" pitchFamily="34" charset="0"/>
                      <a:cs typeface="Arial" pitchFamily="34" charset="0"/>
                    </a:rPr>
                    <a:t>n</a:t>
                  </a:r>
                  <a:r>
                    <a:rPr lang="en-US" sz="2200" b="1">
                      <a:latin typeface="Arial" pitchFamily="34" charset="0"/>
                      <a:cs typeface="Arial" pitchFamily="34" charset="0"/>
                    </a:rPr>
                    <a:t> … tương ứng để </a:t>
                  </a:r>
                  <a:r>
                    <a:rPr lang="en-US" sz="2200" b="1" smtClean="0">
                      <a:latin typeface="Arial" pitchFamily="34" charset="0"/>
                      <a:cs typeface="Arial" pitchFamily="34" charset="0"/>
                    </a:rPr>
                    <a:t>Achilles đi từ A</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đến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 từ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a:t>
                  </a:r>
                  <a:r>
                    <a:rPr lang="en-US" sz="2200" b="1">
                      <a:latin typeface="Arial" pitchFamily="34" charset="0"/>
                      <a:cs typeface="Arial" pitchFamily="34" charset="0"/>
                    </a:rPr>
                    <a:t>đến </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en-US" sz="2200" b="1" smtClean="0">
                      <a:latin typeface="Arial" pitchFamily="34" charset="0"/>
                      <a:cs typeface="Arial" pitchFamily="34" charset="0"/>
                    </a:rPr>
                    <a:t> , từ A</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 </a:t>
                  </a:r>
                  <a:r>
                    <a:rPr lang="en-US" sz="2200" b="1">
                      <a:latin typeface="Arial" pitchFamily="34" charset="0"/>
                      <a:cs typeface="Arial" pitchFamily="34" charset="0"/>
                    </a:rPr>
                    <a:t>đến </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n+1</a:t>
                  </a:r>
                  <a:r>
                    <a:rPr lang="en-US" sz="2200" b="1" smtClean="0">
                      <a:latin typeface="Arial" pitchFamily="34" charset="0"/>
                      <a:cs typeface="Arial" pitchFamily="34" charset="0"/>
                    </a:rPr>
                    <a:t> </a:t>
                  </a:r>
                  <a:br>
                    <a:rPr lang="en-US" sz="2200" b="1" smtClean="0">
                      <a:latin typeface="Arial" pitchFamily="34" charset="0"/>
                      <a:cs typeface="Arial" pitchFamily="34" charset="0"/>
                    </a:rPr>
                  </a:br>
                  <a:r>
                    <a:rPr lang="en-US" sz="2200" b="1" smtClean="0">
                      <a:latin typeface="Arial" pitchFamily="34" charset="0"/>
                      <a:cs typeface="Arial" pitchFamily="34" charset="0"/>
                    </a:rPr>
                    <a:t>b. Tính tổng thời gian cần thiết để Achilles chạy hết quảng đường A</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en-US" sz="2200" b="1" smtClean="0">
                      <a:latin typeface="Arial" pitchFamily="34" charset="0"/>
                      <a:cs typeface="Arial" pitchFamily="34" charset="0"/>
                    </a:rPr>
                    <a:t>, .. A</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n+1… </a:t>
                  </a:r>
                  <a:r>
                    <a:rPr lang="en-US" sz="2200" b="1" smtClean="0">
                      <a:latin typeface="Arial" pitchFamily="34" charset="0"/>
                      <a:cs typeface="Arial" pitchFamily="34" charset="0"/>
                    </a:rPr>
                    <a:t>tức thời gian cần thiết để Achilles đuổi kịp rùa.</a:t>
                  </a:r>
                </a:p>
                <a:p>
                  <a:r>
                    <a:rPr lang="en-US" sz="2200" b="1" smtClean="0">
                      <a:latin typeface="Arial" pitchFamily="34" charset="0"/>
                      <a:cs typeface="Arial" pitchFamily="34" charset="0"/>
                    </a:rPr>
                    <a:t>c. Sai lầm trong lập luận của Zeno là ở đâu?</a:t>
                  </a:r>
                </a:p>
              </p:txBody>
            </p:sp>
          </mc:Choice>
          <mc:Fallback xmlns="">
            <p:sp>
              <p:nvSpPr>
                <p:cNvPr id="16" name="TextBox 15"/>
                <p:cNvSpPr txBox="1">
                  <a:spLocks noRot="1" noChangeAspect="1" noMove="1" noResize="1" noEditPoints="1" noAdjustHandles="1" noChangeArrowheads="1" noChangeShapeType="1" noTextEdit="1"/>
                </p:cNvSpPr>
                <p:nvPr/>
              </p:nvSpPr>
              <p:spPr>
                <a:xfrm>
                  <a:off x="2284411" y="766904"/>
                  <a:ext cx="9648931" cy="2862300"/>
                </a:xfrm>
                <a:prstGeom prst="rect">
                  <a:avLst/>
                </a:prstGeom>
                <a:blipFill rotWithShape="1">
                  <a:blip r:embed="rId4"/>
                  <a:stretch>
                    <a:fillRect l="-505" t="-426" b="-1915"/>
                  </a:stretch>
                </a:blipFill>
              </p:spPr>
              <p:txBody>
                <a:bodyPr/>
                <a:lstStyle/>
                <a:p>
                  <a:r>
                    <a:rPr lang="en-US">
                      <a:noFill/>
                    </a:rPr>
                    <a:t> </a:t>
                  </a:r>
                </a:p>
              </p:txBody>
            </p:sp>
          </mc:Fallback>
        </mc:AlternateContent>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665083"/>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94" y="856267"/>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122283"/>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2</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1" name="TextBox 10"/>
          <p:cNvSpPr txBox="1"/>
          <p:nvPr/>
        </p:nvSpPr>
        <p:spPr>
          <a:xfrm>
            <a:off x="732542" y="3457075"/>
            <a:ext cx="11000669" cy="430887"/>
          </a:xfrm>
          <a:prstGeom prst="rect">
            <a:avLst/>
          </a:prstGeom>
          <a:noFill/>
        </p:spPr>
        <p:txBody>
          <a:bodyPr wrap="square" rtlCol="0">
            <a:spAutoFit/>
          </a:bodyPr>
          <a:lstStyle/>
          <a:p>
            <a:pPr marL="342900" indent="-342900" algn="just">
              <a:buFont typeface="Wingdings" pitchFamily="2" charset="2"/>
              <a:buChar char="v"/>
            </a:pPr>
            <a:r>
              <a:rPr lang="en-US" sz="2200" b="1">
                <a:latin typeface="Arial" pitchFamily="34" charset="0"/>
                <a:cs typeface="Arial" pitchFamily="34" charset="0"/>
              </a:rPr>
              <a:t>Ta có: Achilles chạy với vận tốc 100 km/h, vận tốc của rùa là 1 km/h.</a:t>
            </a:r>
            <a:endParaRPr lang="vi-VN" sz="22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351543" y="3886200"/>
                <a:ext cx="11000669" cy="1258486"/>
              </a:xfrm>
              <a:prstGeom prst="rect">
                <a:avLst/>
              </a:prstGeom>
              <a:noFill/>
            </p:spPr>
            <p:txBody>
              <a:bodyPr wrap="square" rtlCol="0">
                <a:spAutoFit/>
              </a:bodyPr>
              <a:lstStyle/>
              <a:p>
                <a:pPr algn="just"/>
                <a:r>
                  <a:rPr lang="vi-VN" sz="2200" b="1" smtClean="0">
                    <a:latin typeface="Arial" pitchFamily="34" charset="0"/>
                    <a:cs typeface="Arial" pitchFamily="34" charset="0"/>
                  </a:rPr>
                  <a:t>a) Để chạy hết quãng đường từ A</a:t>
                </a:r>
                <a:r>
                  <a:rPr lang="vi-VN" sz="2200" b="1" baseline="-25000">
                    <a:latin typeface="Arial" pitchFamily="34" charset="0"/>
                    <a:cs typeface="Arial" pitchFamily="34" charset="0"/>
                  </a:rPr>
                  <a:t>1</a:t>
                </a:r>
                <a:r>
                  <a:rPr lang="vi-VN" sz="2200" b="1">
                    <a:latin typeface="Arial" pitchFamily="34" charset="0"/>
                    <a:cs typeface="Arial" pitchFamily="34" charset="0"/>
                  </a:rPr>
                  <a:t> đến A</a:t>
                </a:r>
                <a:r>
                  <a:rPr lang="vi-VN" sz="2200" b="1" baseline="-25000">
                    <a:latin typeface="Arial" pitchFamily="34" charset="0"/>
                    <a:cs typeface="Arial" pitchFamily="34" charset="0"/>
                  </a:rPr>
                  <a:t>2</a:t>
                </a:r>
                <a:r>
                  <a:rPr lang="vi-VN" sz="2200" b="1">
                    <a:latin typeface="Arial" pitchFamily="34" charset="0"/>
                    <a:cs typeface="Arial" pitchFamily="34" charset="0"/>
                  </a:rPr>
                  <a:t> với A</a:t>
                </a:r>
                <a:r>
                  <a:rPr lang="vi-VN" sz="2200" b="1" baseline="-25000">
                    <a:latin typeface="Arial" pitchFamily="34" charset="0"/>
                    <a:cs typeface="Arial" pitchFamily="34" charset="0"/>
                  </a:rPr>
                  <a:t>1</a:t>
                </a:r>
                <a:r>
                  <a:rPr lang="vi-VN" sz="2200" b="1">
                    <a:latin typeface="Arial" pitchFamily="34" charset="0"/>
                    <a:cs typeface="Arial" pitchFamily="34" charset="0"/>
                  </a:rPr>
                  <a:t>A</a:t>
                </a:r>
                <a:r>
                  <a:rPr lang="vi-VN" sz="2200" b="1" baseline="-25000">
                    <a:latin typeface="Arial" pitchFamily="34" charset="0"/>
                    <a:cs typeface="Arial" pitchFamily="34" charset="0"/>
                  </a:rPr>
                  <a:t>2</a:t>
                </a:r>
                <a:r>
                  <a:rPr lang="vi-VN" sz="2200" b="1">
                    <a:latin typeface="Arial" pitchFamily="34" charset="0"/>
                    <a:cs typeface="Arial" pitchFamily="34" charset="0"/>
                  </a:rPr>
                  <a:t> = a = 100 (km), Achilles phải mất thời </a:t>
                </a:r>
                <a:r>
                  <a:rPr lang="vi-VN" sz="2200" b="1" smtClean="0">
                    <a:latin typeface="Arial" pitchFamily="34" charset="0"/>
                    <a:cs typeface="Arial" pitchFamily="34" charset="0"/>
                  </a:rPr>
                  <a:t>gian</a:t>
                </a:r>
                <a:r>
                  <a:rPr lang="en-US" sz="2200" b="1" smtClean="0">
                    <a:latin typeface="Arial" pitchFamily="34" charset="0"/>
                    <a:cs typeface="Arial" pitchFamily="34" charset="0"/>
                  </a:rPr>
                  <a:t> </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𝒕</m:t>
                        </m:r>
                      </m:e>
                      <m:sub>
                        <m:r>
                          <a:rPr lang="en-US" sz="2200" b="1" i="1" smtClean="0">
                            <a:latin typeface="Cambria Math"/>
                            <a:cs typeface="Arial" pitchFamily="34" charset="0"/>
                          </a:rPr>
                          <m:t>𝟏</m:t>
                        </m:r>
                      </m:sub>
                    </m:sSub>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𝟏𝟎𝟎</m:t>
                        </m:r>
                      </m:num>
                      <m:den>
                        <m:r>
                          <a:rPr lang="en-US" sz="2200" b="1" i="1" smtClean="0">
                            <a:latin typeface="Cambria Math"/>
                            <a:cs typeface="Arial" pitchFamily="34" charset="0"/>
                          </a:rPr>
                          <m:t>𝟏𝟎𝟎</m:t>
                        </m:r>
                      </m:den>
                    </m:f>
                    <m:r>
                      <a:rPr lang="en-US" sz="2200" b="1" i="1" smtClean="0">
                        <a:latin typeface="Cambria Math"/>
                        <a:cs typeface="Arial" pitchFamily="34" charset="0"/>
                      </a:rPr>
                      <m:t>=</m:t>
                    </m:r>
                    <m:r>
                      <a:rPr lang="en-US" sz="2200" b="1" i="1" smtClean="0">
                        <a:latin typeface="Cambria Math"/>
                        <a:cs typeface="Arial" pitchFamily="34" charset="0"/>
                      </a:rPr>
                      <m:t>𝟏</m:t>
                    </m:r>
                    <m:d>
                      <m:dPr>
                        <m:ctrlPr>
                          <a:rPr lang="en-US" sz="2200" b="1" i="1" smtClean="0">
                            <a:latin typeface="Cambria Math"/>
                            <a:cs typeface="Arial" pitchFamily="34" charset="0"/>
                          </a:rPr>
                        </m:ctrlPr>
                      </m:dPr>
                      <m:e>
                        <m:r>
                          <a:rPr lang="en-US" sz="2200" b="1" i="1" smtClean="0">
                            <a:latin typeface="Cambria Math"/>
                            <a:cs typeface="Arial" pitchFamily="34" charset="0"/>
                          </a:rPr>
                          <m:t>𝒉</m:t>
                        </m:r>
                      </m:e>
                    </m:d>
                  </m:oMath>
                </a14:m>
                <a:r>
                  <a:rPr lang="en-US" sz="2200" b="1" smtClean="0">
                    <a:latin typeface="Arial" pitchFamily="34" charset="0"/>
                    <a:cs typeface="Arial" pitchFamily="34" charset="0"/>
                  </a:rPr>
                  <a:t> .</a:t>
                </a:r>
                <a:r>
                  <a:rPr lang="vi-VN" sz="2200" b="1" smtClean="0">
                    <a:latin typeface="Arial" pitchFamily="34" charset="0"/>
                    <a:cs typeface="Arial" pitchFamily="34" charset="0"/>
                  </a:rPr>
                  <a:t>Với </a:t>
                </a:r>
                <a:r>
                  <a:rPr lang="vi-VN" sz="2200" b="1">
                    <a:latin typeface="Arial" pitchFamily="34" charset="0"/>
                    <a:cs typeface="Arial" pitchFamily="34" charset="0"/>
                  </a:rPr>
                  <a:t>thời gian t</a:t>
                </a:r>
                <a:r>
                  <a:rPr lang="vi-VN" sz="2200" b="1" baseline="-25000">
                    <a:latin typeface="Arial" pitchFamily="34" charset="0"/>
                    <a:cs typeface="Arial" pitchFamily="34" charset="0"/>
                  </a:rPr>
                  <a:t>1</a:t>
                </a:r>
                <a:r>
                  <a:rPr lang="vi-VN" sz="2200" b="1">
                    <a:latin typeface="Arial" pitchFamily="34" charset="0"/>
                    <a:cs typeface="Arial" pitchFamily="34" charset="0"/>
                  </a:rPr>
                  <a:t> này, rùa đã chạy được quãng đường A</a:t>
                </a:r>
                <a:r>
                  <a:rPr lang="vi-VN" sz="2200" b="1" baseline="-25000">
                    <a:latin typeface="Arial" pitchFamily="34" charset="0"/>
                    <a:cs typeface="Arial" pitchFamily="34" charset="0"/>
                  </a:rPr>
                  <a:t>2</a:t>
                </a:r>
                <a:r>
                  <a:rPr lang="vi-VN" sz="2200" b="1">
                    <a:latin typeface="Arial" pitchFamily="34" charset="0"/>
                    <a:cs typeface="Arial" pitchFamily="34" charset="0"/>
                  </a:rPr>
                  <a:t>A</a:t>
                </a:r>
                <a:r>
                  <a:rPr lang="vi-VN" sz="2200" b="1" baseline="-25000">
                    <a:latin typeface="Arial" pitchFamily="34" charset="0"/>
                    <a:cs typeface="Arial" pitchFamily="34" charset="0"/>
                  </a:rPr>
                  <a:t>3</a:t>
                </a:r>
                <a:r>
                  <a:rPr lang="vi-VN" sz="2200" b="1">
                    <a:latin typeface="Arial" pitchFamily="34" charset="0"/>
                    <a:cs typeface="Arial" pitchFamily="34" charset="0"/>
                  </a:rPr>
                  <a:t> = 1 (km).</a:t>
                </a:r>
              </a:p>
            </p:txBody>
          </p:sp>
        </mc:Choice>
        <mc:Fallback xmlns="">
          <p:sp>
            <p:nvSpPr>
              <p:cNvPr id="12" name="TextBox 11"/>
              <p:cNvSpPr txBox="1">
                <a:spLocks noRot="1" noChangeAspect="1" noMove="1" noResize="1" noEditPoints="1" noAdjustHandles="1" noChangeArrowheads="1" noChangeShapeType="1" noTextEdit="1"/>
              </p:cNvSpPr>
              <p:nvPr/>
            </p:nvSpPr>
            <p:spPr>
              <a:xfrm>
                <a:off x="351543" y="3886200"/>
                <a:ext cx="11000669" cy="1258486"/>
              </a:xfrm>
              <a:prstGeom prst="rect">
                <a:avLst/>
              </a:prstGeom>
              <a:blipFill rotWithShape="1">
                <a:blip r:embed="rId7"/>
                <a:stretch>
                  <a:fillRect l="-721" t="-2427" r="-721" b="-8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51543" y="5144686"/>
                <a:ext cx="11686469" cy="939616"/>
              </a:xfrm>
              <a:prstGeom prst="rect">
                <a:avLst/>
              </a:prstGeom>
              <a:noFill/>
            </p:spPr>
            <p:txBody>
              <a:bodyPr wrap="square" rtlCol="0">
                <a:spAutoFit/>
              </a:bodyPr>
              <a:lstStyle/>
              <a:p>
                <a:pPr algn="just"/>
                <a:r>
                  <a:rPr lang="vi-VN" sz="2200" b="1" smtClean="0">
                    <a:latin typeface="Arial" pitchFamily="34" charset="0"/>
                    <a:cs typeface="Arial" pitchFamily="34" charset="0"/>
                  </a:rPr>
                  <a:t>Để chạy hết quãng đường từ A</a:t>
                </a:r>
                <a:r>
                  <a:rPr lang="vi-VN" sz="2200" b="1" baseline="-25000" smtClean="0">
                    <a:latin typeface="Arial" pitchFamily="34" charset="0"/>
                    <a:cs typeface="Arial" pitchFamily="34" charset="0"/>
                  </a:rPr>
                  <a:t>2</a:t>
                </a:r>
                <a:r>
                  <a:rPr lang="vi-VN" sz="2200" b="1" smtClean="0">
                    <a:latin typeface="Arial" pitchFamily="34" charset="0"/>
                    <a:cs typeface="Arial" pitchFamily="34" charset="0"/>
                  </a:rPr>
                  <a:t> đến A</a:t>
                </a:r>
                <a:r>
                  <a:rPr lang="vi-VN" sz="2200" b="1" baseline="-25000" smtClean="0">
                    <a:latin typeface="Arial" pitchFamily="34" charset="0"/>
                    <a:cs typeface="Arial" pitchFamily="34" charset="0"/>
                  </a:rPr>
                  <a:t>3</a:t>
                </a:r>
                <a:r>
                  <a:rPr lang="vi-VN" sz="2200" b="1" smtClean="0">
                    <a:latin typeface="Arial" pitchFamily="34" charset="0"/>
                    <a:cs typeface="Arial" pitchFamily="34" charset="0"/>
                  </a:rPr>
                  <a:t> với A</a:t>
                </a:r>
                <a:r>
                  <a:rPr lang="vi-VN" sz="2200" b="1" baseline="-25000" smtClean="0">
                    <a:latin typeface="Arial" pitchFamily="34" charset="0"/>
                    <a:cs typeface="Arial" pitchFamily="34" charset="0"/>
                  </a:rPr>
                  <a:t>2</a:t>
                </a:r>
                <a:r>
                  <a:rPr lang="vi-VN" sz="2200" b="1" smtClean="0">
                    <a:latin typeface="Arial" pitchFamily="34" charset="0"/>
                    <a:cs typeface="Arial" pitchFamily="34" charset="0"/>
                  </a:rPr>
                  <a:t>A</a:t>
                </a:r>
                <a:r>
                  <a:rPr lang="vi-VN" sz="2200" b="1" baseline="-25000" smtClean="0">
                    <a:latin typeface="Arial" pitchFamily="34" charset="0"/>
                    <a:cs typeface="Arial" pitchFamily="34" charset="0"/>
                  </a:rPr>
                  <a:t>3</a:t>
                </a:r>
                <a:r>
                  <a:rPr lang="vi-VN" sz="2200" b="1" smtClean="0">
                    <a:latin typeface="Arial" pitchFamily="34" charset="0"/>
                    <a:cs typeface="Arial" pitchFamily="34" charset="0"/>
                  </a:rPr>
                  <a:t> = 1 (km), Achilles phải mất thời gian</a:t>
                </a:r>
                <a:r>
                  <a:rPr lang="en-US" sz="2200" b="1" smtClean="0">
                    <a:latin typeface="Arial" pitchFamily="34" charset="0"/>
                    <a:cs typeface="Arial" pitchFamily="34" charset="0"/>
                  </a:rPr>
                  <a:t> </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𝒕</m:t>
                        </m:r>
                      </m:e>
                      <m:sub>
                        <m:r>
                          <a:rPr lang="en-US" sz="2200" b="1" i="1" smtClean="0">
                            <a:latin typeface="Cambria Math"/>
                            <a:cs typeface="Arial" pitchFamily="34" charset="0"/>
                          </a:rPr>
                          <m:t>𝟐</m:t>
                        </m:r>
                      </m:sub>
                    </m:sSub>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𝟏</m:t>
                        </m:r>
                      </m:num>
                      <m:den>
                        <m:r>
                          <a:rPr lang="en-US" sz="2200" b="1" i="1" smtClean="0">
                            <a:latin typeface="Cambria Math"/>
                            <a:cs typeface="Arial" pitchFamily="34" charset="0"/>
                          </a:rPr>
                          <m:t>𝟏𝟎𝟎</m:t>
                        </m:r>
                      </m:den>
                    </m:f>
                    <m:d>
                      <m:dPr>
                        <m:ctrlPr>
                          <a:rPr lang="en-US" sz="2200" b="1" i="1" smtClean="0">
                            <a:latin typeface="Cambria Math"/>
                            <a:cs typeface="Arial" pitchFamily="34" charset="0"/>
                          </a:rPr>
                        </m:ctrlPr>
                      </m:dPr>
                      <m:e>
                        <m:r>
                          <a:rPr lang="en-US" sz="2200" b="1" i="1" smtClean="0">
                            <a:latin typeface="Cambria Math"/>
                            <a:cs typeface="Arial" pitchFamily="34" charset="0"/>
                          </a:rPr>
                          <m:t>𝒉</m:t>
                        </m:r>
                      </m:e>
                    </m:d>
                  </m:oMath>
                </a14:m>
                <a:r>
                  <a:rPr lang="en-US" sz="2200" b="1" smtClean="0">
                    <a:latin typeface="Arial" pitchFamily="34" charset="0"/>
                    <a:cs typeface="Arial" pitchFamily="34" charset="0"/>
                  </a:rPr>
                  <a:t> .</a:t>
                </a:r>
                <a:r>
                  <a:rPr lang="vi-VN" sz="2200" b="1" smtClean="0">
                    <a:latin typeface="Arial" pitchFamily="34" charset="0"/>
                    <a:cs typeface="Arial" pitchFamily="34" charset="0"/>
                  </a:rPr>
                  <a:t>Với </a:t>
                </a:r>
                <a:r>
                  <a:rPr lang="vi-VN" sz="2200" b="1">
                    <a:latin typeface="Arial" pitchFamily="34" charset="0"/>
                    <a:cs typeface="Arial" pitchFamily="34" charset="0"/>
                  </a:rPr>
                  <a:t>thời gian </a:t>
                </a:r>
                <a:r>
                  <a:rPr lang="vi-VN" sz="2200" b="1" smtClean="0">
                    <a:latin typeface="Arial" pitchFamily="34" charset="0"/>
                    <a:cs typeface="Arial" pitchFamily="34" charset="0"/>
                  </a:rPr>
                  <a:t>t</a:t>
                </a:r>
                <a:r>
                  <a:rPr lang="en-US" sz="2200" b="1" baseline="-25000" smtClean="0">
                    <a:latin typeface="Arial" pitchFamily="34" charset="0"/>
                    <a:cs typeface="Arial" pitchFamily="34" charset="0"/>
                  </a:rPr>
                  <a:t>2</a:t>
                </a:r>
                <a:r>
                  <a:rPr lang="vi-VN" sz="2200" b="1" smtClean="0">
                    <a:latin typeface="Arial" pitchFamily="34" charset="0"/>
                    <a:cs typeface="Arial" pitchFamily="34" charset="0"/>
                  </a:rPr>
                  <a:t> </a:t>
                </a:r>
                <a:r>
                  <a:rPr lang="vi-VN" sz="2200" b="1">
                    <a:latin typeface="Arial" pitchFamily="34" charset="0"/>
                    <a:cs typeface="Arial" pitchFamily="34" charset="0"/>
                  </a:rPr>
                  <a:t>này, rùa đã chạy được quãng đường </a:t>
                </a:r>
                <a:r>
                  <a:rPr lang="vi-VN"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vi-VN" sz="2200" b="1" smtClean="0">
                    <a:latin typeface="Arial" pitchFamily="34" charset="0"/>
                    <a:cs typeface="Arial" pitchFamily="34" charset="0"/>
                  </a:rPr>
                  <a:t>A</a:t>
                </a:r>
                <a:r>
                  <a:rPr lang="en-US" sz="2200" b="1" baseline="-25000" smtClean="0">
                    <a:latin typeface="Arial" pitchFamily="34" charset="0"/>
                    <a:cs typeface="Arial" pitchFamily="34" charset="0"/>
                  </a:rPr>
                  <a:t>4</a:t>
                </a:r>
                <a:r>
                  <a:rPr lang="vi-VN" sz="2200" b="1" smtClean="0">
                    <a:latin typeface="Arial" pitchFamily="34" charset="0"/>
                    <a:cs typeface="Arial" pitchFamily="34" charset="0"/>
                  </a:rPr>
                  <a:t> </a:t>
                </a:r>
                <a:r>
                  <a:rPr lang="vi-VN" sz="2200" b="1">
                    <a:latin typeface="Arial" pitchFamily="34" charset="0"/>
                    <a:cs typeface="Arial" pitchFamily="34" charset="0"/>
                  </a:rPr>
                  <a:t>= </a:t>
                </a:r>
                <a14:m>
                  <m:oMath xmlns:m="http://schemas.openxmlformats.org/officeDocument/2006/math">
                    <m:f>
                      <m:fPr>
                        <m:ctrlPr>
                          <a:rPr lang="vi-VN" sz="2200" b="1" i="1" smtClean="0">
                            <a:latin typeface="Cambria Math"/>
                            <a:cs typeface="Arial" pitchFamily="34" charset="0"/>
                          </a:rPr>
                        </m:ctrlPr>
                      </m:fPr>
                      <m:num>
                        <m:r>
                          <a:rPr lang="en-US" sz="2200" b="1" i="1" smtClean="0">
                            <a:latin typeface="Cambria Math"/>
                            <a:cs typeface="Arial" pitchFamily="34" charset="0"/>
                          </a:rPr>
                          <m:t>𝟏</m:t>
                        </m:r>
                      </m:num>
                      <m:den>
                        <m:r>
                          <a:rPr lang="en-US" sz="2200" b="1" i="1" smtClean="0">
                            <a:latin typeface="Cambria Math"/>
                            <a:cs typeface="Arial" pitchFamily="34" charset="0"/>
                          </a:rPr>
                          <m:t>𝟏𝟎𝟎</m:t>
                        </m:r>
                      </m:den>
                    </m:f>
                  </m:oMath>
                </a14:m>
                <a:r>
                  <a:rPr lang="vi-VN" sz="2200" b="1" smtClean="0">
                    <a:latin typeface="Arial" pitchFamily="34" charset="0"/>
                    <a:cs typeface="Arial" pitchFamily="34" charset="0"/>
                  </a:rPr>
                  <a:t>(</a:t>
                </a:r>
                <a:r>
                  <a:rPr lang="vi-VN" sz="2200" b="1">
                    <a:latin typeface="Arial" pitchFamily="34" charset="0"/>
                    <a:cs typeface="Arial" pitchFamily="34" charset="0"/>
                  </a:rPr>
                  <a:t>km).</a:t>
                </a:r>
              </a:p>
            </p:txBody>
          </p:sp>
        </mc:Choice>
        <mc:Fallback xmlns="">
          <p:sp>
            <p:nvSpPr>
              <p:cNvPr id="17" name="TextBox 16"/>
              <p:cNvSpPr txBox="1">
                <a:spLocks noRot="1" noChangeAspect="1" noMove="1" noResize="1" noEditPoints="1" noAdjustHandles="1" noChangeArrowheads="1" noChangeShapeType="1" noTextEdit="1"/>
              </p:cNvSpPr>
              <p:nvPr/>
            </p:nvSpPr>
            <p:spPr>
              <a:xfrm>
                <a:off x="351543" y="5144686"/>
                <a:ext cx="11686469" cy="939616"/>
              </a:xfrm>
              <a:prstGeom prst="rect">
                <a:avLst/>
              </a:prstGeom>
              <a:blipFill rotWithShape="1">
                <a:blip r:embed="rId8"/>
                <a:stretch>
                  <a:fillRect l="-678" t="-3247" r="-678" b="-19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51542" y="6084302"/>
                <a:ext cx="11686469" cy="601062"/>
              </a:xfrm>
              <a:prstGeom prst="rect">
                <a:avLst/>
              </a:prstGeom>
              <a:noFill/>
            </p:spPr>
            <p:txBody>
              <a:bodyPr wrap="square" rtlCol="0">
                <a:spAutoFit/>
              </a:bodyPr>
              <a:lstStyle/>
              <a:p>
                <a:pPr algn="just"/>
                <a:r>
                  <a:rPr lang="vi-VN" sz="2200" b="1" smtClean="0">
                    <a:latin typeface="Arial" pitchFamily="34" charset="0"/>
                    <a:cs typeface="Arial" pitchFamily="34" charset="0"/>
                  </a:rPr>
                  <a:t>Tiếp tục như vậy, để chạy hết quãng đường từ </a:t>
                </a:r>
                <a:r>
                  <a:rPr lang="vi-VN" sz="2200" b="1">
                    <a:latin typeface="Arial" pitchFamily="34" charset="0"/>
                    <a:cs typeface="Arial" pitchFamily="34" charset="0"/>
                  </a:rPr>
                  <a:t>A</a:t>
                </a:r>
                <a:r>
                  <a:rPr lang="vi-VN" sz="2200" b="1" baseline="-25000">
                    <a:latin typeface="Arial" pitchFamily="34" charset="0"/>
                    <a:cs typeface="Arial" pitchFamily="34" charset="0"/>
                  </a:rPr>
                  <a:t>n</a:t>
                </a:r>
                <a:r>
                  <a:rPr lang="vi-VN" sz="2200" b="1">
                    <a:latin typeface="Arial" pitchFamily="34" charset="0"/>
                    <a:cs typeface="Arial" pitchFamily="34" charset="0"/>
                  </a:rPr>
                  <a:t> </a:t>
                </a:r>
                <a:r>
                  <a:rPr lang="vi-VN" sz="2200" b="1" smtClean="0">
                    <a:latin typeface="Arial" pitchFamily="34" charset="0"/>
                    <a:cs typeface="Arial" pitchFamily="34" charset="0"/>
                  </a:rPr>
                  <a:t>đến</a:t>
                </a:r>
                <a:r>
                  <a:rPr lang="en-US" sz="2200" b="1" smtClean="0">
                    <a:latin typeface="Arial" pitchFamily="34" charset="0"/>
                    <a:cs typeface="Arial" pitchFamily="34" charset="0"/>
                  </a:rPr>
                  <a:t> A</a:t>
                </a:r>
                <a:r>
                  <a:rPr lang="en-US" sz="2200" b="1" baseline="-25000" smtClean="0">
                    <a:latin typeface="Arial" pitchFamily="34" charset="0"/>
                    <a:cs typeface="Arial" pitchFamily="34" charset="0"/>
                  </a:rPr>
                  <a:t>n+1</a:t>
                </a:r>
                <a:r>
                  <a:rPr lang="en-US" sz="2200" b="1" smtClean="0">
                    <a:latin typeface="Arial" pitchFamily="34" charset="0"/>
                    <a:cs typeface="Arial" pitchFamily="34" charset="0"/>
                  </a:rPr>
                  <a:t> mất thời gian </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𝒕</m:t>
                        </m:r>
                      </m:e>
                      <m:sub>
                        <m:r>
                          <a:rPr lang="en-US" sz="2200" b="1" i="1" smtClean="0">
                            <a:latin typeface="Cambria Math"/>
                            <a:cs typeface="Arial" pitchFamily="34" charset="0"/>
                          </a:rPr>
                          <m:t>𝒏</m:t>
                        </m:r>
                      </m:sub>
                    </m:sSub>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𝟏</m:t>
                        </m:r>
                      </m:num>
                      <m:den>
                        <m:sSup>
                          <m:sSupPr>
                            <m:ctrlPr>
                              <a:rPr lang="en-US" sz="2200" b="1" i="1" smtClean="0">
                                <a:latin typeface="Cambria Math"/>
                                <a:cs typeface="Arial" pitchFamily="34" charset="0"/>
                              </a:rPr>
                            </m:ctrlPr>
                          </m:sSupPr>
                          <m:e>
                            <m:r>
                              <a:rPr lang="en-US" sz="2200" b="1" i="1" smtClean="0">
                                <a:latin typeface="Cambria Math"/>
                                <a:cs typeface="Arial" pitchFamily="34" charset="0"/>
                              </a:rPr>
                              <m:t>𝟏𝟎𝟎</m:t>
                            </m:r>
                          </m:e>
                          <m:sup>
                            <m:r>
                              <a:rPr lang="en-US" sz="2200" b="1" i="1" smtClean="0">
                                <a:latin typeface="Cambria Math"/>
                                <a:cs typeface="Arial" pitchFamily="34" charset="0"/>
                              </a:rPr>
                              <m:t>𝒏</m:t>
                            </m:r>
                            <m:r>
                              <a:rPr lang="en-US" sz="2200" b="1" i="1" smtClean="0">
                                <a:latin typeface="Cambria Math"/>
                                <a:cs typeface="Arial" pitchFamily="34" charset="0"/>
                              </a:rPr>
                              <m:t>−</m:t>
                            </m:r>
                            <m:r>
                              <a:rPr lang="en-US" sz="2200" b="1" i="1" smtClean="0">
                                <a:latin typeface="Cambria Math"/>
                                <a:cs typeface="Arial" pitchFamily="34" charset="0"/>
                              </a:rPr>
                              <m:t>𝟏</m:t>
                            </m:r>
                          </m:sup>
                        </m:sSup>
                      </m:den>
                    </m:f>
                    <m:r>
                      <a:rPr lang="en-US" sz="2200" b="1" i="1" smtClean="0">
                        <a:latin typeface="Cambria Math"/>
                        <a:cs typeface="Arial" pitchFamily="34" charset="0"/>
                      </a:rPr>
                      <m:t>(</m:t>
                    </m:r>
                    <m:r>
                      <a:rPr lang="en-US" sz="2200" b="1" i="1" smtClean="0">
                        <a:latin typeface="Cambria Math"/>
                        <a:cs typeface="Arial" pitchFamily="34" charset="0"/>
                      </a:rPr>
                      <m:t>𝒉</m:t>
                    </m:r>
                    <m:r>
                      <a:rPr lang="en-US" sz="2200" b="1" i="1" smtClean="0">
                        <a:latin typeface="Cambria Math"/>
                        <a:cs typeface="Arial" pitchFamily="34" charset="0"/>
                      </a:rPr>
                      <m:t>)</m:t>
                    </m:r>
                  </m:oMath>
                </a14:m>
                <a:endParaRPr lang="vi-VN" sz="22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51542" y="6084302"/>
                <a:ext cx="11686469" cy="601062"/>
              </a:xfrm>
              <a:prstGeom prst="rect">
                <a:avLst/>
              </a:prstGeom>
              <a:blipFill rotWithShape="1">
                <a:blip r:embed="rId9"/>
                <a:stretch>
                  <a:fillRect l="-678" b="-3030"/>
                </a:stretch>
              </a:blipFill>
            </p:spPr>
            <p:txBody>
              <a:bodyPr/>
              <a:lstStyle/>
              <a:p>
                <a:r>
                  <a:rPr lang="en-US">
                    <a:noFill/>
                  </a:rPr>
                  <a:t> </a:t>
                </a:r>
              </a:p>
            </p:txBody>
          </p:sp>
        </mc:Fallback>
      </mc:AlternateContent>
    </p:spTree>
    <p:extLst>
      <p:ext uri="{BB962C8B-B14F-4D97-AF65-F5344CB8AC3E}">
        <p14:creationId xmlns:p14="http://schemas.microsoft.com/office/powerpoint/2010/main" val="35819324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402" y="31242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0812" y="49053"/>
            <a:ext cx="11782531" cy="2998947"/>
            <a:chOff x="150812" y="630257"/>
            <a:chExt cx="11782531" cy="2998947"/>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703183"/>
              <a:ext cx="9801331" cy="2926021"/>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284411" y="766904"/>
                  <a:ext cx="9648931" cy="2862300"/>
                </a:xfrm>
                <a:prstGeom prst="rect">
                  <a:avLst/>
                </a:prstGeom>
                <a:noFill/>
              </p:spPr>
              <p:txBody>
                <a:bodyPr wrap="square" lIns="121899" tIns="60949" rIns="121899" bIns="60949" rtlCol="0">
                  <a:spAutoFit/>
                </a:bodyPr>
                <a:lstStyle/>
                <a:p>
                  <a:r>
                    <a:rPr lang="en-US" sz="2200" b="1" smtClean="0">
                      <a:solidFill>
                        <a:schemeClr val="accent2">
                          <a:lumMod val="75000"/>
                        </a:schemeClr>
                      </a:solidFill>
                      <a:latin typeface="Arial" pitchFamily="34" charset="0"/>
                      <a:cs typeface="Arial" pitchFamily="34" charset="0"/>
                    </a:rPr>
                    <a:t>( Giải thích nghịch lí Zeno) </a:t>
                  </a:r>
                  <a:r>
                    <a:rPr lang="en-US" sz="2200" b="1" smtClean="0">
                      <a:latin typeface="Arial" pitchFamily="34" charset="0"/>
                      <a:cs typeface="Arial" pitchFamily="34" charset="0"/>
                    </a:rPr>
                    <a:t>Để đơn giản , ta giả sử Achilles chạy với vận tốc 100 km/h, vận tốc của rùa là 1 km/h và khoảng cách  ban đầu là </a:t>
                  </a:r>
                  <a14:m>
                    <m:oMath xmlns:m="http://schemas.openxmlformats.org/officeDocument/2006/math">
                      <m:r>
                        <a:rPr lang="en-US" sz="2200" b="1" i="1" smtClean="0">
                          <a:latin typeface="Cambria Math"/>
                          <a:cs typeface="Arial" pitchFamily="34" charset="0"/>
                        </a:rPr>
                        <m:t>𝒂</m:t>
                      </m:r>
                      <m:r>
                        <a:rPr lang="en-US" sz="2200" b="1" i="1" smtClean="0">
                          <a:latin typeface="Cambria Math"/>
                          <a:cs typeface="Arial" pitchFamily="34" charset="0"/>
                        </a:rPr>
                        <m:t>=</m:t>
                      </m:r>
                      <m:r>
                        <a:rPr lang="en-US" sz="2200" b="1" i="1" smtClean="0">
                          <a:latin typeface="Cambria Math"/>
                          <a:cs typeface="Arial" pitchFamily="34" charset="0"/>
                        </a:rPr>
                        <m:t>𝟏𝟎𝟎</m:t>
                      </m:r>
                      <m:r>
                        <a:rPr lang="en-US" sz="2200" b="1" i="1" smtClean="0">
                          <a:latin typeface="Cambria Math"/>
                          <a:cs typeface="Arial" pitchFamily="34" charset="0"/>
                        </a:rPr>
                        <m:t> </m:t>
                      </m:r>
                      <m:d>
                        <m:dPr>
                          <m:ctrlPr>
                            <a:rPr lang="en-US" sz="2200" b="1" i="1" smtClean="0">
                              <a:latin typeface="Cambria Math"/>
                              <a:cs typeface="Arial" pitchFamily="34" charset="0"/>
                            </a:rPr>
                          </m:ctrlPr>
                        </m:dPr>
                        <m:e>
                          <m:r>
                            <a:rPr lang="en-US" sz="2200" b="1" i="1" smtClean="0">
                              <a:latin typeface="Cambria Math"/>
                              <a:cs typeface="Arial" pitchFamily="34" charset="0"/>
                            </a:rPr>
                            <m:t>𝒌𝒎</m:t>
                          </m:r>
                        </m:e>
                      </m:d>
                    </m:oMath>
                  </a14:m>
                  <a:r>
                    <a:rPr lang="en-US" sz="2200" b="1" smtClean="0">
                      <a:latin typeface="Arial" pitchFamily="34" charset="0"/>
                      <a:cs typeface="Arial" pitchFamily="34" charset="0"/>
                    </a:rPr>
                    <a:t/>
                  </a:r>
                  <a:br>
                    <a:rPr lang="en-US" sz="2200" b="1" smtClean="0">
                      <a:latin typeface="Arial" pitchFamily="34" charset="0"/>
                      <a:cs typeface="Arial" pitchFamily="34" charset="0"/>
                    </a:rPr>
                  </a:br>
                  <a:r>
                    <a:rPr lang="en-US" sz="2200" b="1" smtClean="0">
                      <a:latin typeface="Arial" pitchFamily="34" charset="0"/>
                      <a:cs typeface="Arial" pitchFamily="34" charset="0"/>
                    </a:rPr>
                    <a:t>a. Tính thời gian t</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t</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 t</a:t>
                  </a:r>
                  <a:r>
                    <a:rPr lang="en-US" sz="2200" b="1" baseline="-25000" smtClean="0">
                      <a:latin typeface="Arial" pitchFamily="34" charset="0"/>
                      <a:cs typeface="Arial" pitchFamily="34" charset="0"/>
                    </a:rPr>
                    <a:t>n</a:t>
                  </a:r>
                  <a:r>
                    <a:rPr lang="en-US" sz="2200" b="1">
                      <a:latin typeface="Arial" pitchFamily="34" charset="0"/>
                      <a:cs typeface="Arial" pitchFamily="34" charset="0"/>
                    </a:rPr>
                    <a:t> … tương ứng để </a:t>
                  </a:r>
                  <a:r>
                    <a:rPr lang="en-US" sz="2200" b="1" smtClean="0">
                      <a:latin typeface="Arial" pitchFamily="34" charset="0"/>
                      <a:cs typeface="Arial" pitchFamily="34" charset="0"/>
                    </a:rPr>
                    <a:t>Achilles đi từ A</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đến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 từ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a:t>
                  </a:r>
                  <a:r>
                    <a:rPr lang="en-US" sz="2200" b="1">
                      <a:latin typeface="Arial" pitchFamily="34" charset="0"/>
                      <a:cs typeface="Arial" pitchFamily="34" charset="0"/>
                    </a:rPr>
                    <a:t>đến </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en-US" sz="2200" b="1" smtClean="0">
                      <a:latin typeface="Arial" pitchFamily="34" charset="0"/>
                      <a:cs typeface="Arial" pitchFamily="34" charset="0"/>
                    </a:rPr>
                    <a:t> , từ A</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 </a:t>
                  </a:r>
                  <a:r>
                    <a:rPr lang="en-US" sz="2200" b="1">
                      <a:latin typeface="Arial" pitchFamily="34" charset="0"/>
                      <a:cs typeface="Arial" pitchFamily="34" charset="0"/>
                    </a:rPr>
                    <a:t>đến </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n+1</a:t>
                  </a:r>
                  <a:r>
                    <a:rPr lang="en-US" sz="2200" b="1" smtClean="0">
                      <a:latin typeface="Arial" pitchFamily="34" charset="0"/>
                      <a:cs typeface="Arial" pitchFamily="34" charset="0"/>
                    </a:rPr>
                    <a:t> </a:t>
                  </a:r>
                  <a:br>
                    <a:rPr lang="en-US" sz="2200" b="1" smtClean="0">
                      <a:latin typeface="Arial" pitchFamily="34" charset="0"/>
                      <a:cs typeface="Arial" pitchFamily="34" charset="0"/>
                    </a:rPr>
                  </a:br>
                  <a:r>
                    <a:rPr lang="en-US" sz="2200" b="1" smtClean="0">
                      <a:latin typeface="Arial" pitchFamily="34" charset="0"/>
                      <a:cs typeface="Arial" pitchFamily="34" charset="0"/>
                    </a:rPr>
                    <a:t>b. Tính tổng thời gian cần thiết để Achilles chạy hết quảng đường A</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en-US" sz="2200" b="1" smtClean="0">
                      <a:latin typeface="Arial" pitchFamily="34" charset="0"/>
                      <a:cs typeface="Arial" pitchFamily="34" charset="0"/>
                    </a:rPr>
                    <a:t>, .. A</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n+1… </a:t>
                  </a:r>
                  <a:r>
                    <a:rPr lang="en-US" sz="2200" b="1" smtClean="0">
                      <a:latin typeface="Arial" pitchFamily="34" charset="0"/>
                      <a:cs typeface="Arial" pitchFamily="34" charset="0"/>
                    </a:rPr>
                    <a:t>tức thời gian cần thiết để Achilles đuổi kịp rùa.</a:t>
                  </a:r>
                </a:p>
                <a:p>
                  <a:r>
                    <a:rPr lang="en-US" sz="2200" b="1" smtClean="0">
                      <a:latin typeface="Arial" pitchFamily="34" charset="0"/>
                      <a:cs typeface="Arial" pitchFamily="34" charset="0"/>
                    </a:rPr>
                    <a:t>c. Sai lầm trong lập luận của Zeno là ở đâu?</a:t>
                  </a:r>
                </a:p>
              </p:txBody>
            </p:sp>
          </mc:Choice>
          <mc:Fallback xmlns="">
            <p:sp>
              <p:nvSpPr>
                <p:cNvPr id="16" name="TextBox 15"/>
                <p:cNvSpPr txBox="1">
                  <a:spLocks noRot="1" noChangeAspect="1" noMove="1" noResize="1" noEditPoints="1" noAdjustHandles="1" noChangeArrowheads="1" noChangeShapeType="1" noTextEdit="1"/>
                </p:cNvSpPr>
                <p:nvPr/>
              </p:nvSpPr>
              <p:spPr>
                <a:xfrm>
                  <a:off x="2284411" y="766904"/>
                  <a:ext cx="9648931" cy="2862300"/>
                </a:xfrm>
                <a:prstGeom prst="rect">
                  <a:avLst/>
                </a:prstGeom>
                <a:blipFill rotWithShape="1">
                  <a:blip r:embed="rId4"/>
                  <a:stretch>
                    <a:fillRect l="-505" t="-426" b="-1915"/>
                  </a:stretch>
                </a:blipFill>
              </p:spPr>
              <p:txBody>
                <a:bodyPr/>
                <a:lstStyle/>
                <a:p>
                  <a:r>
                    <a:rPr lang="en-US">
                      <a:noFill/>
                    </a:rPr>
                    <a:t> </a:t>
                  </a:r>
                </a:p>
              </p:txBody>
            </p:sp>
          </mc:Fallback>
        </mc:AlternateContent>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665083"/>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94" y="856267"/>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122283"/>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2</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grpSp>
      <mc:AlternateContent xmlns:mc="http://schemas.openxmlformats.org/markup-compatibility/2006" xmlns:a14="http://schemas.microsoft.com/office/drawing/2010/main">
        <mc:Choice Requires="a14">
          <p:sp>
            <p:nvSpPr>
              <p:cNvPr id="12" name="TextBox 11"/>
              <p:cNvSpPr txBox="1"/>
              <p:nvPr/>
            </p:nvSpPr>
            <p:spPr>
              <a:xfrm>
                <a:off x="351543" y="3505200"/>
                <a:ext cx="11000669" cy="1278170"/>
              </a:xfrm>
              <a:prstGeom prst="rect">
                <a:avLst/>
              </a:prstGeom>
              <a:noFill/>
            </p:spPr>
            <p:txBody>
              <a:bodyPr wrap="square" rtlCol="0">
                <a:spAutoFit/>
              </a:bodyPr>
              <a:lstStyle/>
              <a:p>
                <a:pPr algn="just"/>
                <a:r>
                  <a:rPr lang="vi-VN" sz="2200" b="1" smtClean="0">
                    <a:latin typeface="Arial" pitchFamily="34" charset="0"/>
                    <a:cs typeface="Arial" pitchFamily="34" charset="0"/>
                  </a:rPr>
                  <a:t>b) Tổng thời gian cần thiết để Achilles chạy hết các quãng đường A</a:t>
                </a:r>
                <a:r>
                  <a:rPr lang="vi-VN" sz="2200" b="1" baseline="-25000">
                    <a:latin typeface="Arial" pitchFamily="34" charset="0"/>
                    <a:cs typeface="Arial" pitchFamily="34" charset="0"/>
                  </a:rPr>
                  <a:t>1</a:t>
                </a:r>
                <a:r>
                  <a:rPr lang="vi-VN" sz="2200" b="1" smtClean="0">
                    <a:latin typeface="Arial" pitchFamily="34" charset="0"/>
                    <a:cs typeface="Arial" pitchFamily="34" charset="0"/>
                  </a:rPr>
                  <a:t>A</a:t>
                </a:r>
                <a:r>
                  <a:rPr lang="vi-VN" sz="2200" b="1" baseline="-25000">
                    <a:latin typeface="Arial" pitchFamily="34" charset="0"/>
                    <a:cs typeface="Arial" pitchFamily="34" charset="0"/>
                  </a:rPr>
                  <a:t>2</a:t>
                </a:r>
                <a:r>
                  <a:rPr lang="vi-VN" sz="2200" b="1" smtClean="0">
                    <a:latin typeface="Arial" pitchFamily="34" charset="0"/>
                    <a:cs typeface="Arial" pitchFamily="34" charset="0"/>
                  </a:rPr>
                  <a:t>, A</a:t>
                </a:r>
                <a:r>
                  <a:rPr lang="vi-VN" sz="2200" b="1" baseline="-25000">
                    <a:latin typeface="Arial" pitchFamily="34" charset="0"/>
                    <a:cs typeface="Arial" pitchFamily="34" charset="0"/>
                  </a:rPr>
                  <a:t>2</a:t>
                </a:r>
                <a:r>
                  <a:rPr lang="vi-VN" sz="2200" b="1" smtClean="0">
                    <a:latin typeface="Arial" pitchFamily="34" charset="0"/>
                    <a:cs typeface="Arial" pitchFamily="34" charset="0"/>
                  </a:rPr>
                  <a:t>A</a:t>
                </a:r>
                <a:r>
                  <a:rPr lang="vi-VN" sz="2200" b="1" baseline="-25000">
                    <a:latin typeface="Arial" pitchFamily="34" charset="0"/>
                    <a:cs typeface="Arial" pitchFamily="34" charset="0"/>
                  </a:rPr>
                  <a:t>3</a:t>
                </a:r>
                <a:r>
                  <a:rPr lang="vi-VN" sz="2200" b="1" smtClean="0">
                    <a:latin typeface="Arial" pitchFamily="34" charset="0"/>
                    <a:cs typeface="Arial" pitchFamily="34" charset="0"/>
                  </a:rPr>
                  <a:t>, ..., A­</a:t>
                </a:r>
                <a:r>
                  <a:rPr lang="vi-VN" sz="2200" b="1" baseline="-25000" smtClean="0">
                    <a:latin typeface="Arial" pitchFamily="34" charset="0"/>
                    <a:cs typeface="Arial" pitchFamily="34" charset="0"/>
                  </a:rPr>
                  <a:t>n</a:t>
                </a:r>
                <a:r>
                  <a:rPr lang="vi-VN" sz="2200" b="1" smtClean="0">
                    <a:latin typeface="Arial" pitchFamily="34" charset="0"/>
                    <a:cs typeface="Arial" pitchFamily="34" charset="0"/>
                  </a:rPr>
                  <a:t>A</a:t>
                </a:r>
                <a:r>
                  <a:rPr lang="vi-VN" sz="2200" b="1" baseline="-25000" smtClean="0">
                    <a:latin typeface="Arial" pitchFamily="34" charset="0"/>
                    <a:cs typeface="Arial" pitchFamily="34" charset="0"/>
                  </a:rPr>
                  <a:t>n+1</a:t>
                </a:r>
                <a:r>
                  <a:rPr lang="vi-VN" sz="2200" b="1" smtClean="0">
                    <a:latin typeface="Arial" pitchFamily="34" charset="0"/>
                    <a:cs typeface="Arial" pitchFamily="34" charset="0"/>
                  </a:rPr>
                  <a:t>, ..., tức là thời gian cần thiết để Achilles đuổi kịp </a:t>
                </a:r>
                <a:r>
                  <a:rPr lang="vi-VN" sz="2200" b="1">
                    <a:latin typeface="Arial" pitchFamily="34" charset="0"/>
                    <a:cs typeface="Arial" pitchFamily="34" charset="0"/>
                  </a:rPr>
                  <a:t>rùa </a:t>
                </a:r>
                <a:r>
                  <a:rPr lang="vi-VN" sz="2200" b="1" smtClean="0">
                    <a:latin typeface="Arial" pitchFamily="34" charset="0"/>
                    <a:cs typeface="Arial" pitchFamily="34" charset="0"/>
                  </a:rPr>
                  <a:t>là</a:t>
                </a:r>
                <a:r>
                  <a:rPr lang="en-US" sz="2200" b="1" smtClean="0">
                    <a:latin typeface="Arial" pitchFamily="34" charset="0"/>
                    <a:cs typeface="Arial" pitchFamily="34" charset="0"/>
                  </a:rPr>
                  <a:t/>
                </a:r>
                <a:br>
                  <a:rPr lang="en-US" sz="2200" b="1" smtClean="0">
                    <a:latin typeface="Arial" pitchFamily="34" charset="0"/>
                    <a:cs typeface="Arial" pitchFamily="34" charset="0"/>
                  </a:rPr>
                </a:br>
                <a:r>
                  <a:rPr lang="en-US" sz="2200" b="1" smtClean="0">
                    <a:latin typeface="Arial" pitchFamily="34" charset="0"/>
                    <a:cs typeface="Arial" pitchFamily="34" charset="0"/>
                  </a:rPr>
                  <a:t>	</a:t>
                </a:r>
                <a14:m>
                  <m:oMath xmlns:m="http://schemas.openxmlformats.org/officeDocument/2006/math">
                    <m:r>
                      <a:rPr lang="en-US" sz="2200" b="1" i="1" smtClean="0">
                        <a:latin typeface="Cambria Math"/>
                        <a:cs typeface="Arial" pitchFamily="34" charset="0"/>
                      </a:rPr>
                      <m:t>𝑻</m:t>
                    </m:r>
                    <m:r>
                      <a:rPr lang="en-US" sz="2200" b="1" i="1" smtClean="0">
                        <a:latin typeface="Cambria Math"/>
                        <a:cs typeface="Arial" pitchFamily="34" charset="0"/>
                      </a:rPr>
                      <m:t>=</m:t>
                    </m:r>
                    <m:r>
                      <a:rPr lang="en-US" sz="2200" b="1" i="1" smtClean="0">
                        <a:latin typeface="Cambria Math"/>
                        <a:cs typeface="Arial" pitchFamily="34" charset="0"/>
                      </a:rPr>
                      <m:t>𝟏</m:t>
                    </m:r>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𝟏</m:t>
                        </m:r>
                      </m:num>
                      <m:den>
                        <m:r>
                          <a:rPr lang="en-US" sz="2200" b="1" i="1" smtClean="0">
                            <a:latin typeface="Cambria Math"/>
                            <a:cs typeface="Arial" pitchFamily="34" charset="0"/>
                          </a:rPr>
                          <m:t>𝟏𝟎𝟎</m:t>
                        </m:r>
                      </m:den>
                    </m:f>
                    <m:r>
                      <a:rPr lang="en-US" sz="2200" b="1" i="1" smtClean="0">
                        <a:latin typeface="Cambria Math"/>
                        <a:cs typeface="Arial" pitchFamily="34" charset="0"/>
                      </a:rPr>
                      <m:t>+</m:t>
                    </m:r>
                    <m:f>
                      <m:fPr>
                        <m:ctrlPr>
                          <a:rPr lang="en-US" sz="2200" b="1" i="1">
                            <a:latin typeface="Cambria Math"/>
                            <a:cs typeface="Arial" pitchFamily="34" charset="0"/>
                          </a:rPr>
                        </m:ctrlPr>
                      </m:fPr>
                      <m:num>
                        <m:r>
                          <a:rPr lang="en-US" sz="2200" b="1" i="1">
                            <a:latin typeface="Cambria Math"/>
                            <a:cs typeface="Arial" pitchFamily="34" charset="0"/>
                          </a:rPr>
                          <m:t>𝟏</m:t>
                        </m:r>
                      </m:num>
                      <m:den>
                        <m:r>
                          <a:rPr lang="en-US" sz="2200" b="1" i="1">
                            <a:latin typeface="Cambria Math"/>
                            <a:cs typeface="Arial" pitchFamily="34" charset="0"/>
                          </a:rPr>
                          <m:t>𝟏𝟎</m:t>
                        </m:r>
                        <m:sSup>
                          <m:sSupPr>
                            <m:ctrlPr>
                              <a:rPr lang="en-US" sz="2200" b="1" i="1" smtClean="0">
                                <a:latin typeface="Cambria Math"/>
                                <a:cs typeface="Arial" pitchFamily="34" charset="0"/>
                              </a:rPr>
                            </m:ctrlPr>
                          </m:sSupPr>
                          <m:e>
                            <m:r>
                              <a:rPr lang="en-US" sz="2200" b="1" i="1" smtClean="0">
                                <a:latin typeface="Cambria Math"/>
                                <a:cs typeface="Arial" pitchFamily="34" charset="0"/>
                              </a:rPr>
                              <m:t>𝟎</m:t>
                            </m:r>
                          </m:e>
                          <m:sup>
                            <m:r>
                              <a:rPr lang="en-US" sz="2200" b="1" i="1" smtClean="0">
                                <a:latin typeface="Cambria Math"/>
                                <a:cs typeface="Arial" pitchFamily="34" charset="0"/>
                              </a:rPr>
                              <m:t>𝟐</m:t>
                            </m:r>
                          </m:sup>
                        </m:sSup>
                      </m:den>
                    </m:f>
                    <m:r>
                      <a:rPr lang="en-US" sz="2200" b="1" i="1" smtClean="0">
                        <a:latin typeface="Cambria Math"/>
                        <a:cs typeface="Arial" pitchFamily="34" charset="0"/>
                      </a:rPr>
                      <m:t>+ …+</m:t>
                    </m:r>
                    <m:f>
                      <m:fPr>
                        <m:ctrlPr>
                          <a:rPr lang="en-US" sz="2200" b="1" i="1">
                            <a:latin typeface="Cambria Math"/>
                            <a:cs typeface="Arial" pitchFamily="34" charset="0"/>
                          </a:rPr>
                        </m:ctrlPr>
                      </m:fPr>
                      <m:num>
                        <m:r>
                          <a:rPr lang="en-US" sz="2200" b="1" i="1">
                            <a:latin typeface="Cambria Math"/>
                            <a:cs typeface="Arial" pitchFamily="34" charset="0"/>
                          </a:rPr>
                          <m:t>𝟏</m:t>
                        </m:r>
                      </m:num>
                      <m:den>
                        <m:r>
                          <a:rPr lang="en-US" sz="2200" b="1" i="1">
                            <a:latin typeface="Cambria Math"/>
                            <a:cs typeface="Arial" pitchFamily="34" charset="0"/>
                          </a:rPr>
                          <m:t>𝟏𝟎</m:t>
                        </m:r>
                        <m:sSup>
                          <m:sSupPr>
                            <m:ctrlPr>
                              <a:rPr lang="en-US" sz="2200" b="1" i="1" smtClean="0">
                                <a:latin typeface="Cambria Math"/>
                                <a:cs typeface="Arial" pitchFamily="34" charset="0"/>
                              </a:rPr>
                            </m:ctrlPr>
                          </m:sSupPr>
                          <m:e>
                            <m:r>
                              <a:rPr lang="en-US" sz="2200" b="1" i="1" smtClean="0">
                                <a:latin typeface="Cambria Math"/>
                                <a:cs typeface="Arial" pitchFamily="34" charset="0"/>
                              </a:rPr>
                              <m:t>𝟎</m:t>
                            </m:r>
                          </m:e>
                          <m:sup>
                            <m:r>
                              <a:rPr lang="en-US" sz="2200" b="1" i="1" smtClean="0">
                                <a:latin typeface="Cambria Math"/>
                                <a:cs typeface="Arial" pitchFamily="34" charset="0"/>
                              </a:rPr>
                              <m:t>𝒏</m:t>
                            </m:r>
                            <m:r>
                              <a:rPr lang="en-US" sz="2200" b="1" i="1" smtClean="0">
                                <a:latin typeface="Cambria Math"/>
                                <a:cs typeface="Arial" pitchFamily="34" charset="0"/>
                              </a:rPr>
                              <m:t>−</m:t>
                            </m:r>
                            <m:r>
                              <a:rPr lang="en-US" sz="2200" b="1" i="1" smtClean="0">
                                <a:latin typeface="Cambria Math"/>
                                <a:cs typeface="Arial" pitchFamily="34" charset="0"/>
                              </a:rPr>
                              <m:t>𝟏</m:t>
                            </m:r>
                          </m:sup>
                        </m:sSup>
                      </m:den>
                    </m:f>
                    <m:r>
                      <a:rPr lang="en-US" sz="2200" b="1" i="0" smtClean="0">
                        <a:latin typeface="Cambria Math"/>
                        <a:cs typeface="Arial" pitchFamily="34" charset="0"/>
                      </a:rPr>
                      <m:t>+</m:t>
                    </m:r>
                    <m:f>
                      <m:fPr>
                        <m:ctrlPr>
                          <a:rPr lang="en-US" sz="2200" b="1" i="1">
                            <a:latin typeface="Cambria Math"/>
                            <a:cs typeface="Arial" pitchFamily="34" charset="0"/>
                          </a:rPr>
                        </m:ctrlPr>
                      </m:fPr>
                      <m:num>
                        <m:r>
                          <a:rPr lang="en-US" sz="2200" b="1" i="1">
                            <a:latin typeface="Cambria Math"/>
                            <a:cs typeface="Arial" pitchFamily="34" charset="0"/>
                          </a:rPr>
                          <m:t>𝟏</m:t>
                        </m:r>
                      </m:num>
                      <m:den>
                        <m:r>
                          <a:rPr lang="en-US" sz="2200" b="1" i="1">
                            <a:latin typeface="Cambria Math"/>
                            <a:cs typeface="Arial" pitchFamily="34" charset="0"/>
                          </a:rPr>
                          <m:t>𝟏𝟎</m:t>
                        </m:r>
                        <m:sSup>
                          <m:sSupPr>
                            <m:ctrlPr>
                              <a:rPr lang="en-US" sz="2200" b="1" i="1">
                                <a:latin typeface="Cambria Math"/>
                                <a:cs typeface="Arial" pitchFamily="34" charset="0"/>
                              </a:rPr>
                            </m:ctrlPr>
                          </m:sSupPr>
                          <m:e>
                            <m:r>
                              <a:rPr lang="en-US" sz="2200" b="1" i="1">
                                <a:latin typeface="Cambria Math"/>
                                <a:cs typeface="Arial" pitchFamily="34" charset="0"/>
                              </a:rPr>
                              <m:t>𝟎</m:t>
                            </m:r>
                          </m:e>
                          <m:sup>
                            <m:r>
                              <a:rPr lang="en-US" sz="2200" b="1" i="1">
                                <a:latin typeface="Cambria Math"/>
                                <a:cs typeface="Arial" pitchFamily="34" charset="0"/>
                              </a:rPr>
                              <m:t>𝒏</m:t>
                            </m:r>
                          </m:sup>
                        </m:sSup>
                      </m:den>
                    </m:f>
                    <m:r>
                      <a:rPr lang="en-US" sz="2200" b="1" i="1" smtClean="0">
                        <a:latin typeface="Cambria Math"/>
                        <a:cs typeface="Arial" pitchFamily="34" charset="0"/>
                      </a:rPr>
                      <m:t>  (</m:t>
                    </m:r>
                    <m:r>
                      <a:rPr lang="en-US" sz="2200" b="1" i="1" smtClean="0">
                        <a:latin typeface="Cambria Math"/>
                        <a:cs typeface="Arial" pitchFamily="34" charset="0"/>
                      </a:rPr>
                      <m:t>𝒉</m:t>
                    </m:r>
                    <m:r>
                      <a:rPr lang="en-US" sz="2200" b="1" i="1" smtClean="0">
                        <a:latin typeface="Cambria Math"/>
                        <a:cs typeface="Arial" pitchFamily="34" charset="0"/>
                      </a:rPr>
                      <m:t>)</m:t>
                    </m:r>
                  </m:oMath>
                </a14:m>
                <a:endParaRPr lang="vi-VN" sz="22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51543" y="3505200"/>
                <a:ext cx="11000669" cy="1278170"/>
              </a:xfrm>
              <a:prstGeom prst="rect">
                <a:avLst/>
              </a:prstGeom>
              <a:blipFill rotWithShape="1">
                <a:blip r:embed="rId7"/>
                <a:stretch>
                  <a:fillRect l="-721" t="-2381" r="-7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51543" y="4936322"/>
                <a:ext cx="11686469" cy="1120307"/>
              </a:xfrm>
              <a:prstGeom prst="rect">
                <a:avLst/>
              </a:prstGeom>
              <a:noFill/>
            </p:spPr>
            <p:txBody>
              <a:bodyPr wrap="square" rtlCol="0">
                <a:spAutoFit/>
              </a:bodyPr>
              <a:lstStyle/>
              <a:p>
                <a:pPr algn="just"/>
                <a:r>
                  <a:rPr lang="vi-VN" sz="2200" b="1" smtClean="0">
                    <a:latin typeface="Arial" pitchFamily="34" charset="0"/>
                    <a:cs typeface="Arial" pitchFamily="34" charset="0"/>
                  </a:rPr>
                  <a:t>Đó là tổng của một cấp số nhân lùi vô hạn với </a:t>
                </a:r>
                <a14:m>
                  <m:oMath xmlns:m="http://schemas.openxmlformats.org/officeDocument/2006/math">
                    <m:r>
                      <a:rPr lang="vi-VN" sz="2200" b="1" i="1" smtClean="0">
                        <a:latin typeface="Cambria Math"/>
                        <a:cs typeface="Arial" pitchFamily="34" charset="0"/>
                      </a:rPr>
                      <m:t>𝒖</m:t>
                    </m:r>
                    <m:r>
                      <a:rPr lang="vi-VN" sz="2200" b="1" i="1" baseline="-25000">
                        <a:latin typeface="Cambria Math"/>
                        <a:cs typeface="Arial" pitchFamily="34" charset="0"/>
                      </a:rPr>
                      <m:t>𝟏</m:t>
                    </m:r>
                    <m:r>
                      <a:rPr lang="vi-VN" sz="2200" b="1" i="1">
                        <a:latin typeface="Cambria Math"/>
                        <a:cs typeface="Arial" pitchFamily="34" charset="0"/>
                      </a:rPr>
                      <m:t>=</m:t>
                    </m:r>
                    <m:r>
                      <a:rPr lang="vi-VN" sz="2200" b="1" i="1">
                        <a:latin typeface="Cambria Math"/>
                        <a:cs typeface="Arial" pitchFamily="34" charset="0"/>
                      </a:rPr>
                      <m:t>𝟏</m:t>
                    </m:r>
                  </m:oMath>
                </a14:m>
                <a:r>
                  <a:rPr lang="vi-VN" sz="2200" b="1" smtClean="0">
                    <a:latin typeface="Arial" pitchFamily="34" charset="0"/>
                    <a:cs typeface="Arial" pitchFamily="34" charset="0"/>
                  </a:rPr>
                  <a:t>, </a:t>
                </a:r>
                <a:r>
                  <a:rPr lang="vi-VN" sz="2200" b="1">
                    <a:latin typeface="Arial" pitchFamily="34" charset="0"/>
                    <a:cs typeface="Arial" pitchFamily="34" charset="0"/>
                  </a:rPr>
                  <a:t>nên ta </a:t>
                </a:r>
                <a:r>
                  <a:rPr lang="vi-VN" sz="2200" b="1" smtClean="0">
                    <a:latin typeface="Arial" pitchFamily="34" charset="0"/>
                    <a:cs typeface="Arial" pitchFamily="34" charset="0"/>
                  </a:rPr>
                  <a:t>có</a:t>
                </a:r>
                <a:r>
                  <a:rPr lang="en-US" sz="2200" b="1" smtClean="0">
                    <a:latin typeface="Arial" pitchFamily="34" charset="0"/>
                    <a:cs typeface="Arial" pitchFamily="34" charset="0"/>
                  </a:rPr>
                  <a:t> </a:t>
                </a:r>
              </a:p>
              <a:p>
                <a:pPr algn="just"/>
                <a:r>
                  <a:rPr lang="en-US" sz="2200" b="1">
                    <a:latin typeface="Arial" pitchFamily="34" charset="0"/>
                    <a:cs typeface="Arial" pitchFamily="34" charset="0"/>
                  </a:rPr>
                  <a:t>	</a:t>
                </a:r>
                <a:r>
                  <a:rPr lang="en-US" sz="2200" b="1">
                    <a:cs typeface="Arial" pitchFamily="34" charset="0"/>
                  </a:rPr>
                  <a:t> </a:t>
                </a:r>
                <a14:m>
                  <m:oMath xmlns:m="http://schemas.openxmlformats.org/officeDocument/2006/math">
                    <m:r>
                      <a:rPr lang="en-US" b="1" i="1">
                        <a:latin typeface="Cambria Math"/>
                        <a:cs typeface="Arial" pitchFamily="34" charset="0"/>
                      </a:rPr>
                      <m:t>𝑻</m:t>
                    </m:r>
                    <m:r>
                      <a:rPr lang="en-US" b="1" i="1">
                        <a:latin typeface="Cambria Math"/>
                        <a:cs typeface="Arial" pitchFamily="34" charset="0"/>
                      </a:rPr>
                      <m:t>=</m:t>
                    </m:r>
                    <m:f>
                      <m:fPr>
                        <m:ctrlPr>
                          <a:rPr lang="en-US" b="1" i="1">
                            <a:latin typeface="Cambria Math"/>
                            <a:cs typeface="Arial" pitchFamily="34" charset="0"/>
                          </a:rPr>
                        </m:ctrlPr>
                      </m:fPr>
                      <m:num>
                        <m:sSub>
                          <m:sSubPr>
                            <m:ctrlPr>
                              <a:rPr lang="en-US" b="1" i="1" smtClean="0">
                                <a:latin typeface="Cambria Math"/>
                                <a:cs typeface="Arial" pitchFamily="34" charset="0"/>
                              </a:rPr>
                            </m:ctrlPr>
                          </m:sSubPr>
                          <m:e>
                            <m:r>
                              <a:rPr lang="en-US" b="1" i="1" smtClean="0">
                                <a:latin typeface="Cambria Math"/>
                                <a:cs typeface="Arial" pitchFamily="34" charset="0"/>
                              </a:rPr>
                              <m:t>𝒖</m:t>
                            </m:r>
                          </m:e>
                          <m:sub>
                            <m:r>
                              <a:rPr lang="en-US" b="1" i="1" smtClean="0">
                                <a:latin typeface="Cambria Math"/>
                                <a:cs typeface="Arial" pitchFamily="34" charset="0"/>
                              </a:rPr>
                              <m:t>𝟏</m:t>
                            </m:r>
                          </m:sub>
                        </m:sSub>
                      </m:num>
                      <m:den>
                        <m:r>
                          <a:rPr lang="en-US" b="1" i="1">
                            <a:latin typeface="Cambria Math"/>
                            <a:cs typeface="Arial" pitchFamily="34" charset="0"/>
                          </a:rPr>
                          <m:t>𝟏</m:t>
                        </m:r>
                        <m:r>
                          <a:rPr lang="en-US" b="1" i="1" smtClean="0">
                            <a:latin typeface="Cambria Math"/>
                            <a:cs typeface="Arial" pitchFamily="34" charset="0"/>
                          </a:rPr>
                          <m:t>−</m:t>
                        </m:r>
                        <m:r>
                          <a:rPr lang="en-US" b="1" i="1" smtClean="0">
                            <a:latin typeface="Cambria Math"/>
                            <a:cs typeface="Arial" pitchFamily="34" charset="0"/>
                          </a:rPr>
                          <m:t>𝒒</m:t>
                        </m:r>
                      </m:den>
                    </m:f>
                    <m:r>
                      <a:rPr lang="en-US" b="1" i="0"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𝟏</m:t>
                        </m:r>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𝟏𝟎𝟎</m:t>
                            </m:r>
                          </m:den>
                        </m:f>
                      </m:den>
                    </m:f>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𝟏𝟎𝟎</m:t>
                        </m:r>
                      </m:num>
                      <m:den>
                        <m:r>
                          <a:rPr lang="en-US" b="1" i="1" smtClean="0">
                            <a:latin typeface="Cambria Math"/>
                            <a:cs typeface="Arial" pitchFamily="34" charset="0"/>
                          </a:rPr>
                          <m:t>𝟗𝟗</m:t>
                        </m:r>
                      </m:den>
                    </m:f>
                    <m:r>
                      <a:rPr lang="en-US" b="1" i="1" smtClean="0">
                        <a:latin typeface="Cambria Math"/>
                        <a:cs typeface="Arial" pitchFamily="34" charset="0"/>
                      </a:rPr>
                      <m:t>=</m:t>
                    </m:r>
                    <m:r>
                      <a:rPr lang="en-US" b="1" i="1" smtClean="0">
                        <a:latin typeface="Cambria Math"/>
                        <a:cs typeface="Arial" pitchFamily="34" charset="0"/>
                      </a:rPr>
                      <m:t>𝟏</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𝟗𝟗</m:t>
                        </m:r>
                      </m:den>
                    </m:f>
                    <m:r>
                      <a:rPr lang="en-US" b="1" i="1" smtClean="0">
                        <a:latin typeface="Cambria Math"/>
                        <a:cs typeface="Arial" pitchFamily="34" charset="0"/>
                      </a:rPr>
                      <m:t> (</m:t>
                    </m:r>
                    <m:r>
                      <a:rPr lang="en-US" b="1" i="1" smtClean="0">
                        <a:latin typeface="Cambria Math"/>
                        <a:cs typeface="Arial" pitchFamily="34" charset="0"/>
                      </a:rPr>
                      <m:t>𝒉</m:t>
                    </m:r>
                    <m:r>
                      <a:rPr lang="en-US" b="1" i="1" smtClean="0">
                        <a:latin typeface="Cambria Math"/>
                        <a:cs typeface="Arial" pitchFamily="34" charset="0"/>
                      </a:rPr>
                      <m:t>)</m:t>
                    </m:r>
                  </m:oMath>
                </a14:m>
                <a:endParaRPr lang="vi-VN" b="1">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51543" y="4936322"/>
                <a:ext cx="11686469" cy="1120307"/>
              </a:xfrm>
              <a:prstGeom prst="rect">
                <a:avLst/>
              </a:prstGeom>
              <a:blipFill rotWithShape="1">
                <a:blip r:embed="rId8"/>
                <a:stretch>
                  <a:fillRect l="-678" t="-27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51542" y="6055358"/>
                <a:ext cx="11686469" cy="601062"/>
              </a:xfrm>
              <a:prstGeom prst="rect">
                <a:avLst/>
              </a:prstGeom>
              <a:noFill/>
            </p:spPr>
            <p:txBody>
              <a:bodyPr wrap="square" rtlCol="0">
                <a:spAutoFit/>
              </a:bodyPr>
              <a:lstStyle/>
              <a:p>
                <a:pPr algn="just"/>
                <a:r>
                  <a:rPr lang="en-US" sz="2200" b="1" smtClean="0">
                    <a:latin typeface="Arial" pitchFamily="34" charset="0"/>
                    <a:cs typeface="Arial" pitchFamily="34" charset="0"/>
                  </a:rPr>
                  <a:t>Như vậy, Achilles đuổi kịp </a:t>
                </a:r>
                <a:r>
                  <a:rPr lang="en-US" sz="2200" b="1">
                    <a:latin typeface="Arial" pitchFamily="34" charset="0"/>
                    <a:cs typeface="Arial" pitchFamily="34" charset="0"/>
                  </a:rPr>
                  <a:t>rùa </a:t>
                </a:r>
                <a:r>
                  <a:rPr lang="en-US" sz="2200" b="1" smtClean="0">
                    <a:latin typeface="Arial" pitchFamily="34" charset="0"/>
                    <a:cs typeface="Arial" pitchFamily="34" charset="0"/>
                  </a:rPr>
                  <a:t>sau </a:t>
                </a:r>
                <a14:m>
                  <m:oMath xmlns:m="http://schemas.openxmlformats.org/officeDocument/2006/math">
                    <m:r>
                      <a:rPr lang="en-US" sz="2200" b="1" i="1" smtClean="0">
                        <a:latin typeface="Cambria Math"/>
                        <a:cs typeface="Arial" pitchFamily="34" charset="0"/>
                      </a:rPr>
                      <m:t>𝟏</m:t>
                    </m:r>
                    <m:f>
                      <m:fPr>
                        <m:ctrlPr>
                          <a:rPr lang="en-US" sz="2200" b="1" i="1" smtClean="0">
                            <a:latin typeface="Cambria Math"/>
                            <a:cs typeface="Arial" pitchFamily="34" charset="0"/>
                          </a:rPr>
                        </m:ctrlPr>
                      </m:fPr>
                      <m:num>
                        <m:r>
                          <a:rPr lang="en-US" sz="2200" b="1" i="1" smtClean="0">
                            <a:latin typeface="Cambria Math"/>
                            <a:cs typeface="Arial" pitchFamily="34" charset="0"/>
                          </a:rPr>
                          <m:t>𝟏</m:t>
                        </m:r>
                      </m:num>
                      <m:den>
                        <m:r>
                          <a:rPr lang="en-US" sz="2200" b="1" i="1" smtClean="0">
                            <a:latin typeface="Cambria Math"/>
                            <a:cs typeface="Arial" pitchFamily="34" charset="0"/>
                          </a:rPr>
                          <m:t>𝟗𝟗</m:t>
                        </m:r>
                      </m:den>
                    </m:f>
                  </m:oMath>
                </a14:m>
                <a:r>
                  <a:rPr lang="en-US" b="1" smtClean="0">
                    <a:latin typeface="Arial" pitchFamily="34" charset="0"/>
                    <a:cs typeface="Arial" pitchFamily="34" charset="0"/>
                  </a:rPr>
                  <a:t> giờ</a:t>
                </a:r>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51542" y="6055358"/>
                <a:ext cx="11686469" cy="601062"/>
              </a:xfrm>
              <a:prstGeom prst="rect">
                <a:avLst/>
              </a:prstGeom>
              <a:blipFill rotWithShape="1">
                <a:blip r:embed="rId9"/>
                <a:stretch>
                  <a:fillRect l="-678" b="-7071"/>
                </a:stretch>
              </a:blipFill>
            </p:spPr>
            <p:txBody>
              <a:bodyPr/>
              <a:lstStyle/>
              <a:p>
                <a:r>
                  <a:rPr lang="en-US">
                    <a:noFill/>
                  </a:rPr>
                  <a:t> </a:t>
                </a:r>
              </a:p>
            </p:txBody>
          </p:sp>
        </mc:Fallback>
      </mc:AlternateContent>
    </p:spTree>
    <p:extLst>
      <p:ext uri="{BB962C8B-B14F-4D97-AF65-F5344CB8AC3E}">
        <p14:creationId xmlns:p14="http://schemas.microsoft.com/office/powerpoint/2010/main" val="24072224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402" y="31723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0812" y="49053"/>
            <a:ext cx="11782531" cy="2998947"/>
            <a:chOff x="150812" y="630257"/>
            <a:chExt cx="11782531" cy="2998947"/>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703183"/>
              <a:ext cx="9801331" cy="2926021"/>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284411" y="766904"/>
                  <a:ext cx="9648931" cy="2862300"/>
                </a:xfrm>
                <a:prstGeom prst="rect">
                  <a:avLst/>
                </a:prstGeom>
                <a:noFill/>
              </p:spPr>
              <p:txBody>
                <a:bodyPr wrap="square" lIns="121899" tIns="60949" rIns="121899" bIns="60949" rtlCol="0">
                  <a:spAutoFit/>
                </a:bodyPr>
                <a:lstStyle/>
                <a:p>
                  <a:r>
                    <a:rPr lang="en-US" sz="2200" b="1" smtClean="0">
                      <a:solidFill>
                        <a:schemeClr val="accent2">
                          <a:lumMod val="75000"/>
                        </a:schemeClr>
                      </a:solidFill>
                      <a:latin typeface="Arial" pitchFamily="34" charset="0"/>
                      <a:cs typeface="Arial" pitchFamily="34" charset="0"/>
                    </a:rPr>
                    <a:t>( Giải thích nghịch lí Zeno) </a:t>
                  </a:r>
                  <a:r>
                    <a:rPr lang="en-US" sz="2200" b="1" smtClean="0">
                      <a:latin typeface="Arial" pitchFamily="34" charset="0"/>
                      <a:cs typeface="Arial" pitchFamily="34" charset="0"/>
                    </a:rPr>
                    <a:t>Để đơn giản , ta giả sử Achilles chạy với vận tốc 100 km/h, vận tốc của rùa là 1 km/h và khoảng cách  ban đầu là </a:t>
                  </a:r>
                  <a14:m>
                    <m:oMath xmlns:m="http://schemas.openxmlformats.org/officeDocument/2006/math">
                      <m:r>
                        <a:rPr lang="en-US" sz="2200" b="1" i="1" smtClean="0">
                          <a:latin typeface="Cambria Math"/>
                          <a:cs typeface="Arial" pitchFamily="34" charset="0"/>
                        </a:rPr>
                        <m:t>𝒂</m:t>
                      </m:r>
                      <m:r>
                        <a:rPr lang="en-US" sz="2200" b="1" i="1" smtClean="0">
                          <a:latin typeface="Cambria Math"/>
                          <a:cs typeface="Arial" pitchFamily="34" charset="0"/>
                        </a:rPr>
                        <m:t>=</m:t>
                      </m:r>
                      <m:r>
                        <a:rPr lang="en-US" sz="2200" b="1" i="1" smtClean="0">
                          <a:latin typeface="Cambria Math"/>
                          <a:cs typeface="Arial" pitchFamily="34" charset="0"/>
                        </a:rPr>
                        <m:t>𝟏𝟎𝟎</m:t>
                      </m:r>
                      <m:r>
                        <a:rPr lang="en-US" sz="2200" b="1" i="1" smtClean="0">
                          <a:latin typeface="Cambria Math"/>
                          <a:cs typeface="Arial" pitchFamily="34" charset="0"/>
                        </a:rPr>
                        <m:t> </m:t>
                      </m:r>
                      <m:d>
                        <m:dPr>
                          <m:ctrlPr>
                            <a:rPr lang="en-US" sz="2200" b="1" i="1" smtClean="0">
                              <a:latin typeface="Cambria Math"/>
                              <a:cs typeface="Arial" pitchFamily="34" charset="0"/>
                            </a:rPr>
                          </m:ctrlPr>
                        </m:dPr>
                        <m:e>
                          <m:r>
                            <a:rPr lang="en-US" sz="2200" b="1" i="1" smtClean="0">
                              <a:latin typeface="Cambria Math"/>
                              <a:cs typeface="Arial" pitchFamily="34" charset="0"/>
                            </a:rPr>
                            <m:t>𝒌𝒎</m:t>
                          </m:r>
                        </m:e>
                      </m:d>
                    </m:oMath>
                  </a14:m>
                  <a:r>
                    <a:rPr lang="en-US" sz="2200" b="1" smtClean="0">
                      <a:latin typeface="Arial" pitchFamily="34" charset="0"/>
                      <a:cs typeface="Arial" pitchFamily="34" charset="0"/>
                    </a:rPr>
                    <a:t/>
                  </a:r>
                  <a:br>
                    <a:rPr lang="en-US" sz="2200" b="1" smtClean="0">
                      <a:latin typeface="Arial" pitchFamily="34" charset="0"/>
                      <a:cs typeface="Arial" pitchFamily="34" charset="0"/>
                    </a:rPr>
                  </a:br>
                  <a:r>
                    <a:rPr lang="en-US" sz="2200" b="1" smtClean="0">
                      <a:latin typeface="Arial" pitchFamily="34" charset="0"/>
                      <a:cs typeface="Arial" pitchFamily="34" charset="0"/>
                    </a:rPr>
                    <a:t>a. Tính thời gian t</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t</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 t</a:t>
                  </a:r>
                  <a:r>
                    <a:rPr lang="en-US" sz="2200" b="1" baseline="-25000" smtClean="0">
                      <a:latin typeface="Arial" pitchFamily="34" charset="0"/>
                      <a:cs typeface="Arial" pitchFamily="34" charset="0"/>
                    </a:rPr>
                    <a:t>n</a:t>
                  </a:r>
                  <a:r>
                    <a:rPr lang="en-US" sz="2200" b="1">
                      <a:latin typeface="Arial" pitchFamily="34" charset="0"/>
                      <a:cs typeface="Arial" pitchFamily="34" charset="0"/>
                    </a:rPr>
                    <a:t> … tương ứng để </a:t>
                  </a:r>
                  <a:r>
                    <a:rPr lang="en-US" sz="2200" b="1" smtClean="0">
                      <a:latin typeface="Arial" pitchFamily="34" charset="0"/>
                      <a:cs typeface="Arial" pitchFamily="34" charset="0"/>
                    </a:rPr>
                    <a:t>Achilles đi từ A</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đến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 từ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a:t>
                  </a:r>
                  <a:r>
                    <a:rPr lang="en-US" sz="2200" b="1">
                      <a:latin typeface="Arial" pitchFamily="34" charset="0"/>
                      <a:cs typeface="Arial" pitchFamily="34" charset="0"/>
                    </a:rPr>
                    <a:t>đến </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en-US" sz="2200" b="1" smtClean="0">
                      <a:latin typeface="Arial" pitchFamily="34" charset="0"/>
                      <a:cs typeface="Arial" pitchFamily="34" charset="0"/>
                    </a:rPr>
                    <a:t> , từ A</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 </a:t>
                  </a:r>
                  <a:r>
                    <a:rPr lang="en-US" sz="2200" b="1">
                      <a:latin typeface="Arial" pitchFamily="34" charset="0"/>
                      <a:cs typeface="Arial" pitchFamily="34" charset="0"/>
                    </a:rPr>
                    <a:t>đến </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n+1</a:t>
                  </a:r>
                  <a:r>
                    <a:rPr lang="en-US" sz="2200" b="1" smtClean="0">
                      <a:latin typeface="Arial" pitchFamily="34" charset="0"/>
                      <a:cs typeface="Arial" pitchFamily="34" charset="0"/>
                    </a:rPr>
                    <a:t> </a:t>
                  </a:r>
                  <a:br>
                    <a:rPr lang="en-US" sz="2200" b="1" smtClean="0">
                      <a:latin typeface="Arial" pitchFamily="34" charset="0"/>
                      <a:cs typeface="Arial" pitchFamily="34" charset="0"/>
                    </a:rPr>
                  </a:br>
                  <a:r>
                    <a:rPr lang="en-US" sz="2200" b="1" smtClean="0">
                      <a:latin typeface="Arial" pitchFamily="34" charset="0"/>
                      <a:cs typeface="Arial" pitchFamily="34" charset="0"/>
                    </a:rPr>
                    <a:t>b. Tính tổng thời gian cần thiết để Achilles chạy hết quảng đường A</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en-US" sz="2200" b="1" smtClean="0">
                      <a:latin typeface="Arial" pitchFamily="34" charset="0"/>
                      <a:cs typeface="Arial" pitchFamily="34" charset="0"/>
                    </a:rPr>
                    <a:t>, .. A</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n+1… </a:t>
                  </a:r>
                  <a:r>
                    <a:rPr lang="en-US" sz="2200" b="1" smtClean="0">
                      <a:latin typeface="Arial" pitchFamily="34" charset="0"/>
                      <a:cs typeface="Arial" pitchFamily="34" charset="0"/>
                    </a:rPr>
                    <a:t>tức thời gian cần thiết để Achilles đuổi kịp rùa.</a:t>
                  </a:r>
                </a:p>
                <a:p>
                  <a:r>
                    <a:rPr lang="en-US" sz="2200" b="1" smtClean="0">
                      <a:latin typeface="Arial" pitchFamily="34" charset="0"/>
                      <a:cs typeface="Arial" pitchFamily="34" charset="0"/>
                    </a:rPr>
                    <a:t>c. Sai lầm trong lập luận của Zeno là ở đâu?</a:t>
                  </a:r>
                </a:p>
              </p:txBody>
            </p:sp>
          </mc:Choice>
          <mc:Fallback xmlns="">
            <p:sp>
              <p:nvSpPr>
                <p:cNvPr id="16" name="TextBox 15"/>
                <p:cNvSpPr txBox="1">
                  <a:spLocks noRot="1" noChangeAspect="1" noMove="1" noResize="1" noEditPoints="1" noAdjustHandles="1" noChangeArrowheads="1" noChangeShapeType="1" noTextEdit="1"/>
                </p:cNvSpPr>
                <p:nvPr/>
              </p:nvSpPr>
              <p:spPr>
                <a:xfrm>
                  <a:off x="2284411" y="766904"/>
                  <a:ext cx="9648931" cy="2862300"/>
                </a:xfrm>
                <a:prstGeom prst="rect">
                  <a:avLst/>
                </a:prstGeom>
                <a:blipFill rotWithShape="1">
                  <a:blip r:embed="rId4"/>
                  <a:stretch>
                    <a:fillRect l="-505" t="-426" b="-1915"/>
                  </a:stretch>
                </a:blipFill>
              </p:spPr>
              <p:txBody>
                <a:bodyPr/>
                <a:lstStyle/>
                <a:p>
                  <a:r>
                    <a:rPr lang="en-US">
                      <a:noFill/>
                    </a:rPr>
                    <a:t> </a:t>
                  </a:r>
                </a:p>
              </p:txBody>
            </p:sp>
          </mc:Fallback>
        </mc:AlternateContent>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665083"/>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94" y="856267"/>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122283"/>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2</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2" name="TextBox 11"/>
          <p:cNvSpPr txBox="1"/>
          <p:nvPr/>
        </p:nvSpPr>
        <p:spPr>
          <a:xfrm>
            <a:off x="503943" y="3616404"/>
            <a:ext cx="11000669" cy="1107996"/>
          </a:xfrm>
          <a:prstGeom prst="rect">
            <a:avLst/>
          </a:prstGeom>
          <a:noFill/>
        </p:spPr>
        <p:txBody>
          <a:bodyPr wrap="square" rtlCol="0">
            <a:spAutoFit/>
          </a:bodyPr>
          <a:lstStyle/>
          <a:p>
            <a:pPr algn="just"/>
            <a:r>
              <a:rPr lang="vi-VN" sz="2200" b="1">
                <a:latin typeface="Arial" pitchFamily="34" charset="0"/>
                <a:cs typeface="Arial" pitchFamily="34" charset="0"/>
              </a:rPr>
              <a:t>c) Nghịch lý Zeno chỉ đúng với điều kiện là tổng thời gian Achilles chạy hết các quãng đường để đuổi kịp rùa phải là vô hạn, còn nếu nó hữu hạn thì đó chính là khoảng thời gian mà anh bắt kịp được rùa</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spTree>
    <p:extLst>
      <p:ext uri="{BB962C8B-B14F-4D97-AF65-F5344CB8AC3E}">
        <p14:creationId xmlns:p14="http://schemas.microsoft.com/office/powerpoint/2010/main" val="4222907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536" y="31247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4"/>
          <p:cNvSpPr>
            <a:spLocks noChangeArrowheads="1"/>
          </p:cNvSpPr>
          <p:nvPr/>
        </p:nvSpPr>
        <p:spPr bwMode="gray">
          <a:xfrm>
            <a:off x="447214" y="95249"/>
            <a:ext cx="5113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4 . GIỚI HẠN VÔ CỰC CỦA DÃY SỐ </a:t>
            </a:r>
            <a:endParaRPr lang="vi-VN" sz="2000" b="1">
              <a:solidFill>
                <a:schemeClr val="bg1"/>
              </a:solidFill>
              <a:latin typeface="Arial" pitchFamily="34" charset="0"/>
              <a:cs typeface="Arial" pitchFamily="34" charset="0"/>
            </a:endParaRPr>
          </a:p>
        </p:txBody>
      </p:sp>
      <p:sp>
        <p:nvSpPr>
          <p:cNvPr id="17" name="Rounded Rectangle 16"/>
          <p:cNvSpPr/>
          <p:nvPr/>
        </p:nvSpPr>
        <p:spPr>
          <a:xfrm>
            <a:off x="289088" y="762001"/>
            <a:ext cx="11558425" cy="228599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1979611" y="838200"/>
            <a:ext cx="9657061" cy="492443"/>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600" b="1">
                <a:solidFill>
                  <a:schemeClr val="accent6">
                    <a:lumMod val="75000"/>
                  </a:schemeClr>
                </a:solidFill>
                <a:latin typeface="Arial" pitchFamily="34" charset="0"/>
                <a:cs typeface="Arial" pitchFamily="34" charset="0"/>
              </a:rPr>
              <a:t>Nhận biết giới hạn vô cực </a:t>
            </a:r>
            <a:endParaRPr lang="vi-VN" sz="2600" b="1">
              <a:solidFill>
                <a:schemeClr val="accent6">
                  <a:lumMod val="75000"/>
                </a:schemeClr>
              </a:solidFill>
              <a:latin typeface="Arial" pitchFamily="34" charset="0"/>
              <a:cs typeface="Arial" pitchFamily="34" charset="0"/>
            </a:endParaRPr>
          </a:p>
        </p:txBody>
      </p:sp>
      <p:sp>
        <p:nvSpPr>
          <p:cNvPr id="27" name="TextBox 26"/>
          <p:cNvSpPr txBox="1"/>
          <p:nvPr/>
        </p:nvSpPr>
        <p:spPr>
          <a:xfrm>
            <a:off x="612326" y="1295400"/>
            <a:ext cx="11235187" cy="1569660"/>
          </a:xfrm>
          <a:prstGeom prst="rect">
            <a:avLst/>
          </a:prstGeom>
          <a:noFill/>
        </p:spPr>
        <p:txBody>
          <a:bodyPr wrap="square" rtlCol="0">
            <a:spAutoFit/>
          </a:bodyPr>
          <a:lstStyle/>
          <a:p>
            <a:r>
              <a:rPr lang="en-US" b="1" smtClean="0">
                <a:latin typeface="Arial" pitchFamily="34" charset="0"/>
                <a:cs typeface="Arial" pitchFamily="34" charset="0"/>
              </a:rPr>
              <a:t>M</a:t>
            </a:r>
            <a:r>
              <a:rPr lang="vi-VN" b="1" smtClean="0">
                <a:latin typeface="Arial" pitchFamily="34" charset="0"/>
                <a:cs typeface="Arial" pitchFamily="34" charset="0"/>
              </a:rPr>
              <a:t>ột </a:t>
            </a:r>
            <a:r>
              <a:rPr lang="vi-VN" b="1">
                <a:latin typeface="Arial" pitchFamily="34" charset="0"/>
                <a:cs typeface="Arial" pitchFamily="34" charset="0"/>
              </a:rPr>
              <a:t>loại vi khuẩn được nuôi cấy với số lượng ban đầu là </a:t>
            </a:r>
            <a:r>
              <a:rPr lang="vi-VN" b="1" smtClean="0">
                <a:latin typeface="Arial" pitchFamily="34" charset="0"/>
                <a:cs typeface="Arial" pitchFamily="34" charset="0"/>
              </a:rPr>
              <a:t>50</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S</a:t>
            </a:r>
            <a:r>
              <a:rPr lang="vi-VN" b="1" smtClean="0">
                <a:latin typeface="Arial" pitchFamily="34" charset="0"/>
                <a:cs typeface="Arial" pitchFamily="34" charset="0"/>
              </a:rPr>
              <a:t>au </a:t>
            </a:r>
            <a:r>
              <a:rPr lang="vi-VN" b="1">
                <a:latin typeface="Arial" pitchFamily="34" charset="0"/>
                <a:cs typeface="Arial" pitchFamily="34" charset="0"/>
              </a:rPr>
              <a:t>mỗi chu kỳ 4 giờ số lượng của chúng sẽ tăng lên gấp đôi </a:t>
            </a:r>
            <a:r>
              <a:rPr lang="en-US" b="1" smtClean="0">
                <a:latin typeface="Arial" pitchFamily="34" charset="0"/>
                <a:cs typeface="Arial" pitchFamily="34" charset="0"/>
              </a:rPr>
              <a:t/>
            </a:r>
            <a:br>
              <a:rPr lang="en-US" b="1" smtClean="0">
                <a:latin typeface="Arial" pitchFamily="34" charset="0"/>
                <a:cs typeface="Arial" pitchFamily="34" charset="0"/>
              </a:rPr>
            </a:br>
            <a:r>
              <a:rPr lang="vi-VN" b="1" smtClean="0">
                <a:latin typeface="Arial" pitchFamily="34" charset="0"/>
                <a:cs typeface="Arial" pitchFamily="34" charset="0"/>
              </a:rPr>
              <a:t>a</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D</a:t>
            </a:r>
            <a:r>
              <a:rPr lang="vi-VN" b="1" smtClean="0">
                <a:latin typeface="Arial" pitchFamily="34" charset="0"/>
                <a:cs typeface="Arial" pitchFamily="34" charset="0"/>
              </a:rPr>
              <a:t>ự </a:t>
            </a:r>
            <a:r>
              <a:rPr lang="vi-VN" b="1">
                <a:latin typeface="Arial" pitchFamily="34" charset="0"/>
                <a:cs typeface="Arial" pitchFamily="34" charset="0"/>
              </a:rPr>
              <a:t>đoán công thức tính số vi khuẩn u</a:t>
            </a:r>
            <a:r>
              <a:rPr lang="vi-VN" b="1" baseline="-25000">
                <a:latin typeface="Arial" pitchFamily="34" charset="0"/>
                <a:cs typeface="Arial" pitchFamily="34" charset="0"/>
              </a:rPr>
              <a:t>n</a:t>
            </a:r>
            <a:r>
              <a:rPr lang="vi-VN" b="1">
                <a:latin typeface="Arial" pitchFamily="34" charset="0"/>
                <a:cs typeface="Arial" pitchFamily="34" charset="0"/>
              </a:rPr>
              <a:t> sau chu kỳ thứ </a:t>
            </a:r>
            <a:r>
              <a:rPr lang="en-US" b="1" smtClean="0">
                <a:latin typeface="Arial" pitchFamily="34" charset="0"/>
                <a:cs typeface="Arial" pitchFamily="34" charset="0"/>
              </a:rPr>
              <a:t>n</a:t>
            </a:r>
            <a:r>
              <a:rPr lang="vi-VN" b="1" smtClean="0">
                <a:latin typeface="Arial" pitchFamily="34" charset="0"/>
                <a:cs typeface="Arial" pitchFamily="34" charset="0"/>
              </a:rPr>
              <a:t>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b. S</a:t>
            </a:r>
            <a:r>
              <a:rPr lang="vi-VN" b="1" smtClean="0">
                <a:latin typeface="Arial" pitchFamily="34" charset="0"/>
                <a:cs typeface="Arial" pitchFamily="34" charset="0"/>
              </a:rPr>
              <a:t>au </a:t>
            </a:r>
            <a:r>
              <a:rPr lang="vi-VN" b="1">
                <a:latin typeface="Arial" pitchFamily="34" charset="0"/>
                <a:cs typeface="Arial" pitchFamily="34" charset="0"/>
              </a:rPr>
              <a:t>bao lâu số lượng vi khuẩn sẽ vượt con số </a:t>
            </a:r>
            <a:r>
              <a:rPr lang="vi-VN" b="1" smtClean="0">
                <a:latin typeface="Arial" pitchFamily="34" charset="0"/>
                <a:cs typeface="Arial" pitchFamily="34" charset="0"/>
              </a:rPr>
              <a:t>10.000</a:t>
            </a:r>
            <a:r>
              <a:rPr lang="en-US" b="1" smtClean="0">
                <a:latin typeface="Arial" pitchFamily="34" charset="0"/>
                <a:cs typeface="Arial" pitchFamily="34" charset="0"/>
              </a:rPr>
              <a:t> ?</a:t>
            </a:r>
            <a:r>
              <a:rPr lang="vi-VN" b="1" smtClean="0">
                <a:latin typeface="Arial" pitchFamily="34" charset="0"/>
                <a:cs typeface="Arial" pitchFamily="34" charset="0"/>
              </a:rPr>
              <a:t> </a:t>
            </a:r>
            <a:endParaRPr lang="vi-VN" b="1">
              <a:latin typeface="Arial" pitchFamily="34" charset="0"/>
              <a:cs typeface="Arial" pitchFamily="34" charset="0"/>
            </a:endParaRPr>
          </a:p>
        </p:txBody>
      </p:sp>
      <p:sp>
        <p:nvSpPr>
          <p:cNvPr id="9" name="TextBox 8"/>
          <p:cNvSpPr txBox="1"/>
          <p:nvPr/>
        </p:nvSpPr>
        <p:spPr>
          <a:xfrm>
            <a:off x="531812" y="3505200"/>
            <a:ext cx="11056938" cy="461665"/>
          </a:xfrm>
          <a:prstGeom prst="rect">
            <a:avLst/>
          </a:prstGeom>
          <a:noFill/>
        </p:spPr>
        <p:txBody>
          <a:bodyPr wrap="square" rtlCol="0">
            <a:spAutoFit/>
          </a:bodyPr>
          <a:lstStyle/>
          <a:p>
            <a:pPr algn="just"/>
            <a:r>
              <a:rPr lang="vi-VN" b="1">
                <a:latin typeface="Arial" pitchFamily="34" charset="0"/>
                <a:cs typeface="Arial" pitchFamily="34" charset="0"/>
              </a:rPr>
              <a:t>a) Ta có số lượng ban đầu của vi khuẩn là u</a:t>
            </a:r>
            <a:r>
              <a:rPr lang="vi-VN" b="1" baseline="-25000">
                <a:latin typeface="Arial" pitchFamily="34" charset="0"/>
                <a:cs typeface="Arial" pitchFamily="34" charset="0"/>
              </a:rPr>
              <a:t>0</a:t>
            </a:r>
            <a:r>
              <a:rPr lang="vi-VN" b="1">
                <a:latin typeface="Arial" pitchFamily="34" charset="0"/>
                <a:cs typeface="Arial" pitchFamily="34" charset="0"/>
              </a:rPr>
              <a:t> = 50.</a:t>
            </a:r>
          </a:p>
        </p:txBody>
      </p:sp>
      <p:pic>
        <p:nvPicPr>
          <p:cNvPr id="348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854" b="31238"/>
          <a:stretch/>
        </p:blipFill>
        <p:spPr bwMode="auto">
          <a:xfrm>
            <a:off x="448089" y="807342"/>
            <a:ext cx="1620299" cy="48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90575" y="4014499"/>
            <a:ext cx="11056938" cy="461665"/>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smtClean="0">
                <a:latin typeface="Arial" pitchFamily="34" charset="0"/>
                <a:cs typeface="Arial" pitchFamily="34" charset="0"/>
              </a:rPr>
              <a:t>Sau </a:t>
            </a:r>
            <a:r>
              <a:rPr lang="vi-VN" b="1">
                <a:latin typeface="Arial" pitchFamily="34" charset="0"/>
                <a:cs typeface="Arial" pitchFamily="34" charset="0"/>
              </a:rPr>
              <a:t>chu kì thứ nhất, số lượng vi khuẩn là u</a:t>
            </a:r>
            <a:r>
              <a:rPr lang="vi-VN" b="1" baseline="-25000">
                <a:latin typeface="Arial" pitchFamily="34" charset="0"/>
                <a:cs typeface="Arial" pitchFamily="34" charset="0"/>
              </a:rPr>
              <a:t>1</a:t>
            </a:r>
            <a:r>
              <a:rPr lang="vi-VN" b="1">
                <a:latin typeface="Arial" pitchFamily="34" charset="0"/>
                <a:cs typeface="Arial" pitchFamily="34" charset="0"/>
              </a:rPr>
              <a:t> = 2u</a:t>
            </a:r>
            <a:r>
              <a:rPr lang="vi-VN" b="1" baseline="-25000">
                <a:latin typeface="Arial" pitchFamily="34" charset="0"/>
                <a:cs typeface="Arial" pitchFamily="34" charset="0"/>
              </a:rPr>
              <a:t>0</a:t>
            </a:r>
            <a:r>
              <a:rPr lang="vi-VN" b="1">
                <a:latin typeface="Arial" pitchFamily="34" charset="0"/>
                <a:cs typeface="Arial" pitchFamily="34" charset="0"/>
              </a:rPr>
              <a:t> = 2 . 50.</a:t>
            </a:r>
          </a:p>
        </p:txBody>
      </p:sp>
      <p:sp>
        <p:nvSpPr>
          <p:cNvPr id="14" name="TextBox 13"/>
          <p:cNvSpPr txBox="1"/>
          <p:nvPr/>
        </p:nvSpPr>
        <p:spPr>
          <a:xfrm>
            <a:off x="790575" y="4476164"/>
            <a:ext cx="11056938" cy="461665"/>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a:latin typeface="Arial" pitchFamily="34" charset="0"/>
                <a:cs typeface="Arial" pitchFamily="34" charset="0"/>
              </a:rPr>
              <a:t>Sau chu kì thứ hai, số lượng vi khuẩn là u</a:t>
            </a:r>
            <a:r>
              <a:rPr lang="vi-VN" b="1" baseline="-25000">
                <a:latin typeface="Arial" pitchFamily="34" charset="0"/>
                <a:cs typeface="Arial" pitchFamily="34" charset="0"/>
              </a:rPr>
              <a:t>2</a:t>
            </a:r>
            <a:r>
              <a:rPr lang="vi-VN" b="1">
                <a:latin typeface="Arial" pitchFamily="34" charset="0"/>
                <a:cs typeface="Arial" pitchFamily="34" charset="0"/>
              </a:rPr>
              <a:t> = 2u</a:t>
            </a:r>
            <a:r>
              <a:rPr lang="vi-VN" b="1" baseline="-25000">
                <a:latin typeface="Arial" pitchFamily="34" charset="0"/>
                <a:cs typeface="Arial" pitchFamily="34" charset="0"/>
              </a:rPr>
              <a:t>1</a:t>
            </a:r>
            <a:r>
              <a:rPr lang="vi-VN" b="1">
                <a:latin typeface="Arial" pitchFamily="34" charset="0"/>
                <a:cs typeface="Arial" pitchFamily="34" charset="0"/>
              </a:rPr>
              <a:t> = 2 . 2 . 50 = 2</a:t>
            </a:r>
            <a:r>
              <a:rPr lang="vi-VN" b="1" baseline="30000">
                <a:latin typeface="Arial" pitchFamily="34" charset="0"/>
                <a:cs typeface="Arial" pitchFamily="34" charset="0"/>
              </a:rPr>
              <a:t>2</a:t>
            </a:r>
            <a:r>
              <a:rPr lang="vi-VN" b="1">
                <a:latin typeface="Arial" pitchFamily="34" charset="0"/>
                <a:cs typeface="Arial" pitchFamily="34" charset="0"/>
              </a:rPr>
              <a:t> . 50.</a:t>
            </a:r>
          </a:p>
        </p:txBody>
      </p:sp>
      <p:sp>
        <p:nvSpPr>
          <p:cNvPr id="15" name="TextBox 14"/>
          <p:cNvSpPr txBox="1"/>
          <p:nvPr/>
        </p:nvSpPr>
        <p:spPr>
          <a:xfrm>
            <a:off x="790575" y="4937829"/>
            <a:ext cx="11056938" cy="830997"/>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a:latin typeface="Arial" pitchFamily="34" charset="0"/>
                <a:cs typeface="Arial" pitchFamily="34" charset="0"/>
              </a:rPr>
              <a:t>Cứ tiếp tục như vậy, ta dự đoán được sau chu kì thứ n, số lượng vi khuẩn là u</a:t>
            </a:r>
            <a:r>
              <a:rPr lang="vi-VN" b="1" baseline="-25000">
                <a:latin typeface="Arial" pitchFamily="34" charset="0"/>
                <a:cs typeface="Arial" pitchFamily="34" charset="0"/>
              </a:rPr>
              <a:t>n</a:t>
            </a:r>
            <a:r>
              <a:rPr lang="vi-VN" b="1">
                <a:latin typeface="Arial" pitchFamily="34" charset="0"/>
                <a:cs typeface="Arial" pitchFamily="34" charset="0"/>
              </a:rPr>
              <a:t> = 2</a:t>
            </a:r>
            <a:r>
              <a:rPr lang="vi-VN" b="1" baseline="30000">
                <a:latin typeface="Arial" pitchFamily="34" charset="0"/>
                <a:cs typeface="Arial" pitchFamily="34" charset="0"/>
              </a:rPr>
              <a:t>n</a:t>
            </a:r>
            <a:r>
              <a:rPr lang="vi-VN" b="1">
                <a:latin typeface="Arial" pitchFamily="34" charset="0"/>
                <a:cs typeface="Arial" pitchFamily="34" charset="0"/>
              </a:rPr>
              <a:t> . 50.</a:t>
            </a:r>
          </a:p>
        </p:txBody>
      </p:sp>
      <p:sp>
        <p:nvSpPr>
          <p:cNvPr id="16" name="TextBox 15"/>
          <p:cNvSpPr txBox="1"/>
          <p:nvPr/>
        </p:nvSpPr>
        <p:spPr>
          <a:xfrm>
            <a:off x="531812" y="5767099"/>
            <a:ext cx="11056938" cy="461665"/>
          </a:xfrm>
          <a:prstGeom prst="rect">
            <a:avLst/>
          </a:prstGeom>
          <a:noFill/>
        </p:spPr>
        <p:txBody>
          <a:bodyPr wrap="square" rtlCol="0">
            <a:spAutoFit/>
          </a:bodyPr>
          <a:lstStyle/>
          <a:p>
            <a:pPr algn="just"/>
            <a:r>
              <a:rPr lang="vi-VN" b="1">
                <a:latin typeface="Arial" pitchFamily="34" charset="0"/>
                <a:cs typeface="Arial" pitchFamily="34" charset="0"/>
              </a:rPr>
              <a:t>b) Giả sử sau chu kì thứ k, số lượng vi khuẩn sẽ vượt con số 10 000.</a:t>
            </a:r>
          </a:p>
        </p:txBody>
      </p:sp>
      <mc:AlternateContent xmlns:mc="http://schemas.openxmlformats.org/markup-compatibility/2006" xmlns:a14="http://schemas.microsoft.com/office/drawing/2010/main">
        <mc:Choice Requires="a14">
          <p:sp>
            <p:nvSpPr>
              <p:cNvPr id="20" name="TextBox 19"/>
              <p:cNvSpPr txBox="1"/>
              <p:nvPr/>
            </p:nvSpPr>
            <p:spPr>
              <a:xfrm>
                <a:off x="790574" y="6252279"/>
                <a:ext cx="10741439" cy="461665"/>
              </a:xfrm>
              <a:prstGeom prst="rect">
                <a:avLst/>
              </a:prstGeom>
              <a:noFill/>
            </p:spPr>
            <p:txBody>
              <a:bodyPr wrap="square" rtlCol="0">
                <a:spAutoFit/>
              </a:bodyPr>
              <a:lstStyle/>
              <a:p>
                <a:pPr algn="just"/>
                <a:r>
                  <a:rPr lang="vi-VN" b="1">
                    <a:latin typeface="Arial" pitchFamily="34" charset="0"/>
                    <a:cs typeface="Arial" pitchFamily="34" charset="0"/>
                  </a:rPr>
                  <a:t>Khi đó ta có u</a:t>
                </a:r>
                <a:r>
                  <a:rPr lang="vi-VN" b="1" baseline="-25000">
                    <a:latin typeface="Arial" pitchFamily="34" charset="0"/>
                    <a:cs typeface="Arial" pitchFamily="34" charset="0"/>
                  </a:rPr>
                  <a:t>k</a:t>
                </a:r>
                <a:r>
                  <a:rPr lang="vi-VN" b="1">
                    <a:latin typeface="Arial" pitchFamily="34" charset="0"/>
                    <a:cs typeface="Arial" pitchFamily="34" charset="0"/>
                  </a:rPr>
                  <a:t> = 2</a:t>
                </a:r>
                <a:r>
                  <a:rPr lang="vi-VN" b="1" baseline="30000">
                    <a:latin typeface="Arial" pitchFamily="34" charset="0"/>
                    <a:cs typeface="Arial" pitchFamily="34" charset="0"/>
                  </a:rPr>
                  <a:t>k</a:t>
                </a:r>
                <a:r>
                  <a:rPr lang="vi-VN" b="1">
                    <a:latin typeface="Arial" pitchFamily="34" charset="0"/>
                    <a:cs typeface="Arial" pitchFamily="34" charset="0"/>
                  </a:rPr>
                  <a:t> . 50 &gt; 10 000 ⇔ </a:t>
                </a:r>
                <a14:m>
                  <m:oMath xmlns:m="http://schemas.openxmlformats.org/officeDocument/2006/math">
                    <m:r>
                      <a:rPr lang="vi-VN" b="1" i="1" smtClean="0">
                        <a:latin typeface="Cambria Math"/>
                        <a:cs typeface="Arial" pitchFamily="34" charset="0"/>
                      </a:rPr>
                      <m:t>𝟐</m:t>
                    </m:r>
                    <m:r>
                      <a:rPr lang="vi-VN" b="1" i="1" baseline="30000">
                        <a:latin typeface="Cambria Math"/>
                        <a:cs typeface="Arial" pitchFamily="34" charset="0"/>
                      </a:rPr>
                      <m:t>𝒌</m:t>
                    </m:r>
                    <m:r>
                      <a:rPr lang="vi-VN" b="1" i="1">
                        <a:latin typeface="Cambria Math"/>
                        <a:cs typeface="Arial" pitchFamily="34" charset="0"/>
                      </a:rPr>
                      <m:t>&gt;</m:t>
                    </m:r>
                    <m:r>
                      <a:rPr lang="vi-VN" b="1" i="1">
                        <a:latin typeface="Cambria Math"/>
                        <a:cs typeface="Arial" pitchFamily="34" charset="0"/>
                      </a:rPr>
                      <m:t>𝟐𝟎𝟎</m:t>
                    </m:r>
                    <m:r>
                      <a:rPr lang="vi-VN" b="1" i="1">
                        <a:latin typeface="Cambria Math"/>
                        <a:cs typeface="Arial" pitchFamily="34" charset="0"/>
                      </a:rPr>
                      <m:t>.</m:t>
                    </m:r>
                  </m:oMath>
                </a14:m>
                <a:endParaRPr lang="vi-VN"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90574" y="6252279"/>
                <a:ext cx="10741439" cy="461665"/>
              </a:xfrm>
              <a:prstGeom prst="rect">
                <a:avLst/>
              </a:prstGeom>
              <a:blipFill rotWithShape="1">
                <a:blip r:embed="rId5"/>
                <a:stretch>
                  <a:fillRect l="-908" t="-10667" b="-32000"/>
                </a:stretch>
              </a:blipFill>
            </p:spPr>
            <p:txBody>
              <a:bodyPr/>
              <a:lstStyle/>
              <a:p>
                <a:r>
                  <a:rPr lang="en-US">
                    <a:noFill/>
                  </a:rPr>
                  <a:t> </a:t>
                </a:r>
              </a:p>
            </p:txBody>
          </p:sp>
        </mc:Fallback>
      </mc:AlternateContent>
    </p:spTree>
    <p:extLst>
      <p:ext uri="{BB962C8B-B14F-4D97-AF65-F5344CB8AC3E}">
        <p14:creationId xmlns:p14="http://schemas.microsoft.com/office/powerpoint/2010/main" val="15848652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p:cNvSpPr>
            <a:spLocks noChangeArrowheads="1"/>
          </p:cNvSpPr>
          <p:nvPr/>
        </p:nvSpPr>
        <p:spPr bwMode="gray">
          <a:xfrm>
            <a:off x="447214" y="95249"/>
            <a:ext cx="5113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4 . GIỚI HẠN VÔ CỰC CỦA DÃY SỐ </a:t>
            </a:r>
            <a:endParaRPr lang="vi-VN" sz="2000" b="1">
              <a:solidFill>
                <a:schemeClr val="bg1"/>
              </a:solidFill>
              <a:latin typeface="Arial" pitchFamily="34" charset="0"/>
              <a:cs typeface="Arial" pitchFamily="34" charset="0"/>
            </a:endParaRPr>
          </a:p>
        </p:txBody>
      </p:sp>
      <p:grpSp>
        <p:nvGrpSpPr>
          <p:cNvPr id="11" name="Group 10"/>
          <p:cNvGrpSpPr/>
          <p:nvPr/>
        </p:nvGrpSpPr>
        <p:grpSpPr>
          <a:xfrm>
            <a:off x="303212" y="762000"/>
            <a:ext cx="11734800" cy="3908423"/>
            <a:chOff x="303212" y="1295400"/>
            <a:chExt cx="11734800" cy="3908423"/>
          </a:xfrm>
        </p:grpSpPr>
        <p:sp>
          <p:nvSpPr>
            <p:cNvPr id="13" name="Rounded Rectangle 12"/>
            <p:cNvSpPr/>
            <p:nvPr/>
          </p:nvSpPr>
          <p:spPr>
            <a:xfrm>
              <a:off x="303212" y="1295400"/>
              <a:ext cx="11506200" cy="36576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24330" y="4007922"/>
              <a:ext cx="1113682" cy="1195901"/>
            </a:xfrm>
            <a:prstGeom prst="rect">
              <a:avLst/>
            </a:prstGeom>
          </p:spPr>
        </p:pic>
      </p:grpSp>
      <p:grpSp>
        <p:nvGrpSpPr>
          <p:cNvPr id="3" name="Group 2"/>
          <p:cNvGrpSpPr/>
          <p:nvPr/>
        </p:nvGrpSpPr>
        <p:grpSpPr>
          <a:xfrm>
            <a:off x="455612" y="941041"/>
            <a:ext cx="10982788" cy="1658418"/>
            <a:chOff x="598024" y="941041"/>
            <a:chExt cx="10982788" cy="1658418"/>
          </a:xfrm>
        </p:grpSpPr>
        <mc:AlternateContent xmlns:mc="http://schemas.openxmlformats.org/markup-compatibility/2006" xmlns:a14="http://schemas.microsoft.com/office/drawing/2010/main">
          <mc:Choice Requires="a14">
            <p:sp>
              <p:nvSpPr>
                <p:cNvPr id="16" name="TextBox 15"/>
                <p:cNvSpPr txBox="1"/>
                <p:nvPr/>
              </p:nvSpPr>
              <p:spPr>
                <a:xfrm>
                  <a:off x="598024" y="941041"/>
                  <a:ext cx="10982788" cy="89255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có giới hạn </a:t>
                  </a:r>
                  <a14:m>
                    <m:oMath xmlns:m="http://schemas.openxmlformats.org/officeDocument/2006/math">
                      <m:r>
                        <a:rPr lang="en-US" sz="2600" b="1" i="1" smtClean="0">
                          <a:latin typeface="Cambria Math"/>
                          <a:cs typeface="Arial" pitchFamily="34" charset="0"/>
                        </a:rPr>
                        <m:t>+</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khi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nếu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có thể lớn hơn một số dương bất kì, kể từ một số hạng nào đó trở đi.</a:t>
                  </a:r>
                  <a:endParaRPr lang="vi-VN" sz="2600"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98024" y="941041"/>
                  <a:ext cx="10982788" cy="892552"/>
                </a:xfrm>
                <a:prstGeom prst="rect">
                  <a:avLst/>
                </a:prstGeom>
                <a:blipFill rotWithShape="1">
                  <a:blip r:embed="rId5"/>
                  <a:stretch>
                    <a:fillRect l="-888" t="-6122" r="-222" b="-15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0" name="Object 19"/>
                <p:cNvGraphicFramePr>
                  <a:graphicFrameLocks noChangeAspect="1"/>
                </p:cNvGraphicFramePr>
                <p:nvPr>
                  <p:extLst>
                    <p:ext uri="{D42A27DB-BD31-4B8C-83A1-F6EECF244321}">
                      <p14:modId xmlns:p14="http://schemas.microsoft.com/office/powerpoint/2010/main" val="2010776963"/>
                    </p:ext>
                  </p:extLst>
                </p:nvPr>
              </p:nvGraphicFramePr>
              <p:xfrm>
                <a:off x="2781156" y="1971675"/>
                <a:ext cx="1713056" cy="627784"/>
              </p:xfrm>
              <a:graphic>
                <a:graphicData uri="http://schemas.openxmlformats.org/presentationml/2006/ole">
                  <mc:AlternateContent>
                    <mc:Choice xmlns:v="urn:schemas-microsoft-com:vml" Requires="v">
                      <p:oleObj spid="_x0000_s21663" name="Equation" r:id="rId6" imgW="799920" imgH="291960" progId="Equation.DSMT4">
                        <p:embed/>
                      </p:oleObj>
                    </mc:Choice>
                    <mc:Fallback>
                      <p:oleObj name="Equation" r:id="rId6" imgW="799920" imgH="291960" progId="Equation.DSMT4">
                        <p:embed/>
                        <p:pic>
                          <p:nvPicPr>
                            <p:cNvPr id="0" name=""/>
                            <p:cNvPicPr/>
                            <p:nvPr/>
                          </p:nvPicPr>
                          <p:blipFill>
                            <a:blip r:embed="rId7"/>
                            <a:stretch>
                              <a:fillRect/>
                            </a:stretch>
                          </p:blipFill>
                          <p:spPr>
                            <a:xfrm>
                              <a:off x="2781156" y="1971675"/>
                              <a:ext cx="1713056" cy="627784"/>
                            </a:xfrm>
                            <a:prstGeom prst="rect">
                              <a:avLst/>
                            </a:prstGeom>
                          </p:spPr>
                        </p:pic>
                      </p:oleObj>
                    </mc:Fallback>
                  </mc:AlternateContent>
                </a:graphicData>
              </a:graphic>
            </p:graphicFrame>
          </mc:Choice>
          <mc:Fallback xmlns="">
            <p:graphicFrame>
              <p:nvGraphicFramePr>
                <p:cNvPr id="20" name="Object 19"/>
                <p:cNvGraphicFramePr>
                  <a:graphicFrameLocks noChangeAspect="1"/>
                </p:cNvGraphicFramePr>
                <p:nvPr>
                  <p:extLst>
                    <p:ext uri="{D42A27DB-BD31-4B8C-83A1-F6EECF244321}">
                      <p14:modId xmlns:p14="http://schemas.microsoft.com/office/powerpoint/2010/main" val="1723031448"/>
                    </p:ext>
                  </p:extLst>
                </p:nvPr>
              </p:nvGraphicFramePr>
              <p:xfrm>
                <a:off x="2781156" y="1971675"/>
                <a:ext cx="1713056" cy="627784"/>
              </p:xfrm>
              <a:graphic>
                <a:graphicData uri="http://schemas.openxmlformats.org/presentationml/2006/ole">
                  <mc:AlternateContent>
                    <mc:Choice xmlns:v="urn:schemas-microsoft-com:vml" Requires="v">
                      <p:oleObj spid="_x0000_s21514" name="Equation" r:id="rId8" imgW="799920" imgH="291960" progId="Equation.DSMT4">
                        <p:embed/>
                      </p:oleObj>
                    </mc:Choice>
                    <mc:Fallback>
                      <p:oleObj name="Equation" r:id="rId8" imgW="799920" imgH="291960" progId="Equation.DSMT4">
                        <p:embed/>
                        <p:pic>
                          <p:nvPicPr>
                            <p:cNvPr id="0" name=""/>
                            <p:cNvPicPr/>
                            <p:nvPr/>
                          </p:nvPicPr>
                          <p:blipFill>
                            <a:blip r:embed="rId9"/>
                            <a:stretch>
                              <a:fillRect/>
                            </a:stretch>
                          </p:blipFill>
                          <p:spPr>
                            <a:xfrm>
                              <a:off x="2781156" y="1971675"/>
                              <a:ext cx="1713056" cy="627784"/>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28" name="TextBox 27"/>
                <p:cNvSpPr txBox="1"/>
                <p:nvPr/>
              </p:nvSpPr>
              <p:spPr>
                <a:xfrm>
                  <a:off x="1424665" y="1981200"/>
                  <a:ext cx="9110894" cy="461665"/>
                </a:xfrm>
                <a:prstGeom prst="rect">
                  <a:avLst/>
                </a:prstGeom>
                <a:noFill/>
              </p:spPr>
              <p:txBody>
                <a:bodyPr wrap="square" rtlCol="0">
                  <a:spAutoFit/>
                </a:bodyPr>
                <a:lstStyle/>
                <a:p>
                  <a:r>
                    <a:rPr lang="en-US" b="1">
                      <a:latin typeface="Arial" pitchFamily="34" charset="0"/>
                      <a:cs typeface="Arial" pitchFamily="34" charset="0"/>
                    </a:rPr>
                    <a:t>Kí hiệu :                     </a:t>
                  </a:r>
                  <a:r>
                    <a:rPr lang="en-US" b="1" smtClean="0">
                      <a:latin typeface="Arial" pitchFamily="34" charset="0"/>
                      <a:cs typeface="Arial" pitchFamily="34" charset="0"/>
                    </a:rPr>
                    <a:t>  hay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𝒖</m:t>
                          </m:r>
                        </m:e>
                        <m:sub>
                          <m:r>
                            <a:rPr lang="en-US" b="1" i="1">
                              <a:latin typeface="Cambria Math"/>
                              <a:cs typeface="Arial" pitchFamily="34" charset="0"/>
                            </a:rPr>
                            <m:t>𝒏</m:t>
                          </m:r>
                        </m:sub>
                      </m:sSub>
                      <m:r>
                        <a:rPr lang="en-US" b="1" i="1">
                          <a:latin typeface="Cambria Math"/>
                          <a:ea typeface="Cambria Math"/>
                          <a:cs typeface="Arial" pitchFamily="34" charset="0"/>
                        </a:rPr>
                        <m:t>→+∞</m:t>
                      </m:r>
                    </m:oMath>
                  </a14:m>
                  <a:r>
                    <a:rPr lang="en-US" b="1">
                      <a:latin typeface="Arial" pitchFamily="34" charset="0"/>
                      <a:cs typeface="Arial" pitchFamily="34" charset="0"/>
                    </a:rPr>
                    <a:t> khi </a:t>
                  </a:r>
                  <a14:m>
                    <m:oMath xmlns:m="http://schemas.openxmlformats.org/officeDocument/2006/math">
                      <m:r>
                        <a:rPr lang="en-US" b="1" i="1">
                          <a:latin typeface="Cambria Math"/>
                          <a:cs typeface="Arial" pitchFamily="34" charset="0"/>
                        </a:rPr>
                        <m:t>𝒏</m:t>
                      </m:r>
                      <m:r>
                        <a:rPr lang="en-US" b="1" i="1">
                          <a:latin typeface="Cambria Math"/>
                          <a:ea typeface="Cambria Math"/>
                          <a:cs typeface="Arial" pitchFamily="34" charset="0"/>
                        </a:rPr>
                        <m:t>→+∞</m:t>
                      </m:r>
                    </m:oMath>
                  </a14:m>
                  <a:r>
                    <a:rPr lang="en-US" b="1">
                      <a:latin typeface="Arial" pitchFamily="34" charset="0"/>
                      <a:cs typeface="Arial" pitchFamily="34" charset="0"/>
                    </a:rPr>
                    <a:t> </a:t>
                  </a:r>
                  <a:endParaRPr lang="vi-VN" b="1">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424665" y="1981200"/>
                  <a:ext cx="9110894" cy="461665"/>
                </a:xfrm>
                <a:prstGeom prst="rect">
                  <a:avLst/>
                </a:prstGeom>
                <a:blipFill rotWithShape="1">
                  <a:blip r:embed="rId10"/>
                  <a:stretch>
                    <a:fillRect l="-1003" t="-9211" b="-30263"/>
                  </a:stretch>
                </a:blipFill>
              </p:spPr>
              <p:txBody>
                <a:bodyPr/>
                <a:lstStyle/>
                <a:p>
                  <a:r>
                    <a:rPr lang="en-US">
                      <a:noFill/>
                    </a:rPr>
                    <a:t> </a:t>
                  </a:r>
                </a:p>
              </p:txBody>
            </p:sp>
          </mc:Fallback>
        </mc:AlternateContent>
      </p:grpSp>
      <p:grpSp>
        <p:nvGrpSpPr>
          <p:cNvPr id="2" name="Group 1"/>
          <p:cNvGrpSpPr/>
          <p:nvPr/>
        </p:nvGrpSpPr>
        <p:grpSpPr>
          <a:xfrm>
            <a:off x="455612" y="2743200"/>
            <a:ext cx="11353800" cy="1380124"/>
            <a:chOff x="598024" y="2743200"/>
            <a:chExt cx="11353800" cy="1380124"/>
          </a:xfrm>
        </p:grpSpPr>
        <mc:AlternateContent xmlns:mc="http://schemas.openxmlformats.org/markup-compatibility/2006" xmlns:a14="http://schemas.microsoft.com/office/drawing/2010/main">
          <mc:Choice Requires="a14">
            <p:sp>
              <p:nvSpPr>
                <p:cNvPr id="31" name="TextBox 30"/>
                <p:cNvSpPr txBox="1"/>
                <p:nvPr/>
              </p:nvSpPr>
              <p:spPr>
                <a:xfrm>
                  <a:off x="598024" y="2743200"/>
                  <a:ext cx="10982788"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có giới hạn </a:t>
                  </a:r>
                  <a14:m>
                    <m:oMath xmlns:m="http://schemas.openxmlformats.org/officeDocument/2006/math">
                      <m:r>
                        <a:rPr lang="en-US" sz="2600" b="1" i="1" smtClean="0">
                          <a:latin typeface="Cambria Math"/>
                          <a:cs typeface="Arial" pitchFamily="34" charset="0"/>
                        </a:rPr>
                        <m:t>−</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khi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nếu </a:t>
                  </a:r>
                  <a:endParaRPr lang="vi-VN" sz="2600" b="1">
                    <a:latin typeface="Arial" pitchFamily="34" charset="0"/>
                    <a:cs typeface="Arial"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98024" y="2743200"/>
                  <a:ext cx="10982788" cy="492443"/>
                </a:xfrm>
                <a:prstGeom prst="rect">
                  <a:avLst/>
                </a:prstGeom>
                <a:blipFill rotWithShape="1">
                  <a:blip r:embed="rId11"/>
                  <a:stretch>
                    <a:fillRect l="-888"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2" name="Object 31"/>
                <p:cNvGraphicFramePr>
                  <a:graphicFrameLocks noChangeAspect="1"/>
                </p:cNvGraphicFramePr>
                <p:nvPr>
                  <p:extLst>
                    <p:ext uri="{D42A27DB-BD31-4B8C-83A1-F6EECF244321}">
                      <p14:modId xmlns:p14="http://schemas.microsoft.com/office/powerpoint/2010/main" val="2492079816"/>
                    </p:ext>
                  </p:extLst>
                </p:nvPr>
              </p:nvGraphicFramePr>
              <p:xfrm>
                <a:off x="9857912" y="2743200"/>
                <a:ext cx="2093912" cy="628650"/>
              </p:xfrm>
              <a:graphic>
                <a:graphicData uri="http://schemas.openxmlformats.org/presentationml/2006/ole">
                  <mc:AlternateContent>
                    <mc:Choice xmlns:v="urn:schemas-microsoft-com:vml" Requires="v">
                      <p:oleObj spid="_x0000_s21664" name="Equation" r:id="rId12" imgW="977760" imgH="291960" progId="Equation.DSMT4">
                        <p:embed/>
                      </p:oleObj>
                    </mc:Choice>
                    <mc:Fallback>
                      <p:oleObj name="Equation" r:id="rId12" imgW="977760" imgH="291960" progId="Equation.DSMT4">
                        <p:embed/>
                        <p:pic>
                          <p:nvPicPr>
                            <p:cNvPr id="0" name=""/>
                            <p:cNvPicPr/>
                            <p:nvPr/>
                          </p:nvPicPr>
                          <p:blipFill>
                            <a:blip r:embed="rId13"/>
                            <a:stretch>
                              <a:fillRect/>
                            </a:stretch>
                          </p:blipFill>
                          <p:spPr>
                            <a:xfrm>
                              <a:off x="9857912" y="2743200"/>
                              <a:ext cx="2093912" cy="628650"/>
                            </a:xfrm>
                            <a:prstGeom prst="rect">
                              <a:avLst/>
                            </a:prstGeom>
                          </p:spPr>
                        </p:pic>
                      </p:oleObj>
                    </mc:Fallback>
                  </mc:AlternateContent>
                </a:graphicData>
              </a:graphic>
            </p:graphicFrame>
          </mc:Choice>
          <mc:Fallback xmlns="">
            <p:graphicFrame>
              <p:nvGraphicFramePr>
                <p:cNvPr id="32" name="Object 31"/>
                <p:cNvGraphicFramePr>
                  <a:graphicFrameLocks noChangeAspect="1"/>
                </p:cNvGraphicFramePr>
                <p:nvPr>
                  <p:extLst>
                    <p:ext uri="{D42A27DB-BD31-4B8C-83A1-F6EECF244321}">
                      <p14:modId xmlns:p14="http://schemas.microsoft.com/office/powerpoint/2010/main" val="2268148872"/>
                    </p:ext>
                  </p:extLst>
                </p:nvPr>
              </p:nvGraphicFramePr>
              <p:xfrm>
                <a:off x="9857912" y="2743200"/>
                <a:ext cx="2093912" cy="628650"/>
              </p:xfrm>
              <a:graphic>
                <a:graphicData uri="http://schemas.openxmlformats.org/presentationml/2006/ole">
                  <mc:AlternateContent>
                    <mc:Choice xmlns:v="urn:schemas-microsoft-com:vml" Requires="v">
                      <p:oleObj spid="_x0000_s21515" name="Equation" r:id="rId14" imgW="977760" imgH="291960" progId="Equation.DSMT4">
                        <p:embed/>
                      </p:oleObj>
                    </mc:Choice>
                    <mc:Fallback>
                      <p:oleObj name="Equation" r:id="rId14" imgW="977760" imgH="291960" progId="Equation.DSMT4">
                        <p:embed/>
                        <p:pic>
                          <p:nvPicPr>
                            <p:cNvPr id="0" name=""/>
                            <p:cNvPicPr/>
                            <p:nvPr/>
                          </p:nvPicPr>
                          <p:blipFill>
                            <a:blip r:embed="rId15"/>
                            <a:stretch>
                              <a:fillRect/>
                            </a:stretch>
                          </p:blipFill>
                          <p:spPr>
                            <a:xfrm>
                              <a:off x="9857912" y="2743200"/>
                              <a:ext cx="2093912" cy="62865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3" name="Object 32"/>
                <p:cNvGraphicFramePr>
                  <a:graphicFrameLocks noChangeAspect="1"/>
                </p:cNvGraphicFramePr>
                <p:nvPr>
                  <p:extLst>
                    <p:ext uri="{D42A27DB-BD31-4B8C-83A1-F6EECF244321}">
                      <p14:modId xmlns:p14="http://schemas.microsoft.com/office/powerpoint/2010/main" val="4179293786"/>
                    </p:ext>
                  </p:extLst>
                </p:nvPr>
              </p:nvGraphicFramePr>
              <p:xfrm>
                <a:off x="2665412" y="3495540"/>
                <a:ext cx="1713056" cy="627784"/>
              </p:xfrm>
              <a:graphic>
                <a:graphicData uri="http://schemas.openxmlformats.org/presentationml/2006/ole">
                  <mc:AlternateContent>
                    <mc:Choice xmlns:v="urn:schemas-microsoft-com:vml" Requires="v">
                      <p:oleObj spid="_x0000_s21665" name="Equation" r:id="rId16" imgW="799920" imgH="291960" progId="Equation.DSMT4">
                        <p:embed/>
                      </p:oleObj>
                    </mc:Choice>
                    <mc:Fallback>
                      <p:oleObj name="Equation" r:id="rId16" imgW="799920" imgH="291960" progId="Equation.DSMT4">
                        <p:embed/>
                        <p:pic>
                          <p:nvPicPr>
                            <p:cNvPr id="0" name=""/>
                            <p:cNvPicPr/>
                            <p:nvPr/>
                          </p:nvPicPr>
                          <p:blipFill>
                            <a:blip r:embed="rId7"/>
                            <a:stretch>
                              <a:fillRect/>
                            </a:stretch>
                          </p:blipFill>
                          <p:spPr>
                            <a:xfrm>
                              <a:off x="2665412" y="3495540"/>
                              <a:ext cx="1713056" cy="627784"/>
                            </a:xfrm>
                            <a:prstGeom prst="rect">
                              <a:avLst/>
                            </a:prstGeom>
                          </p:spPr>
                        </p:pic>
                      </p:oleObj>
                    </mc:Fallback>
                  </mc:AlternateContent>
                </a:graphicData>
              </a:graphic>
            </p:graphicFrame>
          </mc:Choice>
          <mc:Fallback xmlns="">
            <p:graphicFrame>
              <p:nvGraphicFramePr>
                <p:cNvPr id="33" name="Object 32"/>
                <p:cNvGraphicFramePr>
                  <a:graphicFrameLocks noChangeAspect="1"/>
                </p:cNvGraphicFramePr>
                <p:nvPr>
                  <p:extLst>
                    <p:ext uri="{D42A27DB-BD31-4B8C-83A1-F6EECF244321}">
                      <p14:modId xmlns:p14="http://schemas.microsoft.com/office/powerpoint/2010/main" val="4179293786"/>
                    </p:ext>
                  </p:extLst>
                </p:nvPr>
              </p:nvGraphicFramePr>
              <p:xfrm>
                <a:off x="2665412" y="3495540"/>
                <a:ext cx="1713056" cy="627784"/>
              </p:xfrm>
              <a:graphic>
                <a:graphicData uri="http://schemas.openxmlformats.org/presentationml/2006/ole">
                  <mc:AlternateContent>
                    <mc:Choice xmlns:v="urn:schemas-microsoft-com:vml" Requires="v">
                      <p:oleObj spid="_x0000_s21516" name="Equation" r:id="rId18" imgW="799920" imgH="291960" progId="Equation.DSMT4">
                        <p:embed/>
                      </p:oleObj>
                    </mc:Choice>
                    <mc:Fallback>
                      <p:oleObj name="Equation" r:id="rId18" imgW="799920" imgH="291960" progId="Equation.DSMT4">
                        <p:embed/>
                        <p:pic>
                          <p:nvPicPr>
                            <p:cNvPr id="0" name=""/>
                            <p:cNvPicPr/>
                            <p:nvPr/>
                          </p:nvPicPr>
                          <p:blipFill>
                            <a:blip r:embed="rId19"/>
                            <a:stretch>
                              <a:fillRect/>
                            </a:stretch>
                          </p:blipFill>
                          <p:spPr>
                            <a:xfrm>
                              <a:off x="2665412" y="3495540"/>
                              <a:ext cx="1713056" cy="627784"/>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34" name="TextBox 33"/>
                <p:cNvSpPr txBox="1"/>
                <p:nvPr/>
              </p:nvSpPr>
              <p:spPr>
                <a:xfrm>
                  <a:off x="1308921" y="3505065"/>
                  <a:ext cx="9110894" cy="461665"/>
                </a:xfrm>
                <a:prstGeom prst="rect">
                  <a:avLst/>
                </a:prstGeom>
                <a:noFill/>
              </p:spPr>
              <p:txBody>
                <a:bodyPr wrap="square" rtlCol="0">
                  <a:spAutoFit/>
                </a:bodyPr>
                <a:lstStyle/>
                <a:p>
                  <a:r>
                    <a:rPr lang="en-US" b="1" smtClean="0">
                      <a:latin typeface="Arial" pitchFamily="34" charset="0"/>
                      <a:cs typeface="Arial" pitchFamily="34" charset="0"/>
                    </a:rPr>
                    <a:t>Kí hiệu </a:t>
                  </a:r>
                  <a:r>
                    <a:rPr lang="en-US" b="1">
                      <a:latin typeface="Arial" pitchFamily="34" charset="0"/>
                      <a:cs typeface="Arial" pitchFamily="34" charset="0"/>
                    </a:rPr>
                    <a:t>:                     </a:t>
                  </a:r>
                  <a:r>
                    <a:rPr lang="en-US" b="1" smtClean="0">
                      <a:latin typeface="Arial" pitchFamily="34" charset="0"/>
                      <a:cs typeface="Arial" pitchFamily="34" charset="0"/>
                    </a:rPr>
                    <a:t>  hay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𝒖</m:t>
                          </m:r>
                        </m:e>
                        <m:sub>
                          <m:r>
                            <a:rPr lang="en-US" b="1" i="1">
                              <a:latin typeface="Cambria Math"/>
                              <a:cs typeface="Arial" pitchFamily="34" charset="0"/>
                            </a:rPr>
                            <m:t>𝒏</m:t>
                          </m:r>
                        </m:sub>
                      </m:sSub>
                      <m:r>
                        <a:rPr lang="en-US" b="1" i="1">
                          <a:latin typeface="Cambria Math"/>
                          <a:ea typeface="Cambria Math"/>
                          <a:cs typeface="Arial" pitchFamily="34" charset="0"/>
                        </a:rPr>
                        <m:t>→</m:t>
                      </m:r>
                      <m:r>
                        <a:rPr lang="en-US" b="1" i="1" smtClean="0">
                          <a:latin typeface="Cambria Math"/>
                          <a:ea typeface="Cambria Math"/>
                          <a:cs typeface="Arial" pitchFamily="34" charset="0"/>
                        </a:rPr>
                        <m:t>−</m:t>
                      </m:r>
                      <m:r>
                        <a:rPr lang="en-US" b="1" i="1">
                          <a:latin typeface="Cambria Math"/>
                          <a:ea typeface="Cambria Math"/>
                          <a:cs typeface="Arial" pitchFamily="34" charset="0"/>
                        </a:rPr>
                        <m:t>∞</m:t>
                      </m:r>
                    </m:oMath>
                  </a14:m>
                  <a:r>
                    <a:rPr lang="en-US" b="1">
                      <a:latin typeface="Arial" pitchFamily="34" charset="0"/>
                      <a:cs typeface="Arial" pitchFamily="34" charset="0"/>
                    </a:rPr>
                    <a:t> khi </a:t>
                  </a:r>
                  <a14:m>
                    <m:oMath xmlns:m="http://schemas.openxmlformats.org/officeDocument/2006/math">
                      <m:r>
                        <a:rPr lang="en-US" b="1" i="1">
                          <a:latin typeface="Cambria Math"/>
                          <a:cs typeface="Arial" pitchFamily="34" charset="0"/>
                        </a:rPr>
                        <m:t>𝒏</m:t>
                      </m:r>
                      <m:r>
                        <a:rPr lang="en-US" b="1" i="1">
                          <a:latin typeface="Cambria Math"/>
                          <a:ea typeface="Cambria Math"/>
                          <a:cs typeface="Arial" pitchFamily="34" charset="0"/>
                        </a:rPr>
                        <m:t>→+∞</m:t>
                      </m:r>
                    </m:oMath>
                  </a14:m>
                  <a:r>
                    <a:rPr lang="en-US" b="1">
                      <a:latin typeface="Arial" pitchFamily="34" charset="0"/>
                      <a:cs typeface="Arial" pitchFamily="34" charset="0"/>
                    </a:rPr>
                    <a:t> </a:t>
                  </a:r>
                  <a:endParaRPr lang="vi-VN" b="1">
                    <a:latin typeface="Arial" pitchFamily="34" charset="0"/>
                    <a:cs typeface="Arial"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308921" y="3505065"/>
                  <a:ext cx="9110894" cy="461665"/>
                </a:xfrm>
                <a:prstGeom prst="rect">
                  <a:avLst/>
                </a:prstGeom>
                <a:blipFill rotWithShape="1">
                  <a:blip r:embed="rId20"/>
                  <a:stretch>
                    <a:fillRect l="-1003" t="-9211" b="-30263"/>
                  </a:stretch>
                </a:blipFill>
              </p:spPr>
              <p:txBody>
                <a:bodyPr/>
                <a:lstStyle/>
                <a:p>
                  <a:r>
                    <a:rPr lang="en-US">
                      <a:noFill/>
                    </a:rPr>
                    <a:t> </a:t>
                  </a:r>
                </a:p>
              </p:txBody>
            </p:sp>
          </mc:Fallback>
        </mc:AlternateContent>
      </p:grpSp>
      <p:grpSp>
        <p:nvGrpSpPr>
          <p:cNvPr id="4" name="Group 3"/>
          <p:cNvGrpSpPr/>
          <p:nvPr/>
        </p:nvGrpSpPr>
        <p:grpSpPr>
          <a:xfrm>
            <a:off x="944331" y="4724400"/>
            <a:ext cx="9221787" cy="1913456"/>
            <a:chOff x="944331" y="4724400"/>
            <a:chExt cx="9221787" cy="1913456"/>
          </a:xfrm>
        </p:grpSpPr>
        <p:sp>
          <p:nvSpPr>
            <p:cNvPr id="24" name="Rounded Rectangle 23"/>
            <p:cNvSpPr/>
            <p:nvPr/>
          </p:nvSpPr>
          <p:spPr>
            <a:xfrm>
              <a:off x="944331" y="4724400"/>
              <a:ext cx="9221787" cy="1913456"/>
            </a:xfrm>
            <a:prstGeom prst="roundRect">
              <a:avLst>
                <a:gd name="adj" fmla="val 366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7" name="TextBox 16"/>
            <p:cNvSpPr txBox="1"/>
            <p:nvPr/>
          </p:nvSpPr>
          <p:spPr>
            <a:xfrm>
              <a:off x="1250718" y="4809056"/>
              <a:ext cx="7920341" cy="461665"/>
            </a:xfrm>
            <a:prstGeom prst="rect">
              <a:avLst/>
            </a:prstGeom>
            <a:noFill/>
          </p:spPr>
          <p:txBody>
            <a:bodyPr wrap="square" rtlCol="0">
              <a:spAutoFit/>
            </a:bodyPr>
            <a:lstStyle/>
            <a:p>
              <a:pPr marL="342900" indent="-342900" algn="just">
                <a:buFont typeface="Wingdings" pitchFamily="2" charset="2"/>
                <a:buChar char="v"/>
              </a:pPr>
              <a:r>
                <a:rPr lang="en-US" b="1" smtClean="0">
                  <a:solidFill>
                    <a:schemeClr val="accent6">
                      <a:lumMod val="75000"/>
                    </a:schemeClr>
                  </a:solidFill>
                  <a:latin typeface="Arial" pitchFamily="34" charset="0"/>
                  <a:cs typeface="Arial" pitchFamily="34" charset="0"/>
                </a:rPr>
                <a:t>Chú ý : </a:t>
              </a:r>
              <a:r>
                <a:rPr lang="en-US" b="1" smtClean="0">
                  <a:latin typeface="Arial" pitchFamily="34" charset="0"/>
                  <a:cs typeface="Arial" pitchFamily="34" charset="0"/>
                </a:rPr>
                <a:t>Từ định nghĩa ta có các kết quả sau:</a:t>
              </a:r>
              <a:endParaRPr lang="vi-VN" b="1">
                <a:latin typeface="Arial" pitchFamily="34" charset="0"/>
                <a:cs typeface="Arial" pitchFamily="34" charset="0"/>
              </a:endParaRPr>
            </a:p>
          </p:txBody>
        </p:sp>
        <p:sp>
          <p:nvSpPr>
            <p:cNvPr id="19" name="TextBox 18"/>
            <p:cNvSpPr txBox="1"/>
            <p:nvPr/>
          </p:nvSpPr>
          <p:spPr>
            <a:xfrm>
              <a:off x="1936518" y="5266256"/>
              <a:ext cx="7129694" cy="461665"/>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                          , với k là số nguyên dương.</a:t>
              </a:r>
              <a:endParaRPr lang="vi-VN" b="1">
                <a:latin typeface="Arial" pitchFamily="34" charset="0"/>
                <a:cs typeface="Arial" pitchFamily="34" charset="0"/>
              </a:endParaRPr>
            </a:p>
          </p:txBody>
        </p:sp>
        <mc:AlternateContent xmlns:mc="http://schemas.openxmlformats.org/markup-compatibility/2006" xmlns:a14="http://schemas.microsoft.com/office/drawing/2010/main">
          <mc:Choice Requires="a14">
            <p:graphicFrame>
              <p:nvGraphicFramePr>
                <p:cNvPr id="21" name="Object 20"/>
                <p:cNvGraphicFramePr>
                  <a:graphicFrameLocks noChangeAspect="1"/>
                </p:cNvGraphicFramePr>
                <p:nvPr>
                  <p:extLst>
                    <p:ext uri="{D42A27DB-BD31-4B8C-83A1-F6EECF244321}">
                      <p14:modId xmlns:p14="http://schemas.microsoft.com/office/powerpoint/2010/main" val="2633819906"/>
                    </p:ext>
                  </p:extLst>
                </p:nvPr>
              </p:nvGraphicFramePr>
              <p:xfrm>
                <a:off x="2573106" y="5266256"/>
                <a:ext cx="1739900" cy="654050"/>
              </p:xfrm>
              <a:graphic>
                <a:graphicData uri="http://schemas.openxmlformats.org/presentationml/2006/ole">
                  <mc:AlternateContent>
                    <mc:Choice xmlns:v="urn:schemas-microsoft-com:vml" Requires="v">
                      <p:oleObj spid="_x0000_s21666" name="Equation" r:id="rId21" imgW="812520" imgH="304560" progId="Equation.DSMT4">
                        <p:embed/>
                      </p:oleObj>
                    </mc:Choice>
                    <mc:Fallback>
                      <p:oleObj name="Equation" r:id="rId21" imgW="812520" imgH="304560" progId="Equation.DSMT4">
                        <p:embed/>
                        <p:pic>
                          <p:nvPicPr>
                            <p:cNvPr id="0" name=""/>
                            <p:cNvPicPr/>
                            <p:nvPr/>
                          </p:nvPicPr>
                          <p:blipFill>
                            <a:blip r:embed="rId22"/>
                            <a:stretch>
                              <a:fillRect/>
                            </a:stretch>
                          </p:blipFill>
                          <p:spPr>
                            <a:xfrm>
                              <a:off x="2573106" y="5266256"/>
                              <a:ext cx="1739900" cy="654050"/>
                            </a:xfrm>
                            <a:prstGeom prst="rect">
                              <a:avLst/>
                            </a:prstGeom>
                          </p:spPr>
                        </p:pic>
                      </p:oleObj>
                    </mc:Fallback>
                  </mc:AlternateContent>
                </a:graphicData>
              </a:graphic>
            </p:graphicFrame>
          </mc:Choice>
          <mc:Fallback xmlns="">
            <p:graphicFrame>
              <p:nvGraphicFramePr>
                <p:cNvPr id="21" name="Object 20"/>
                <p:cNvGraphicFramePr>
                  <a:graphicFrameLocks noChangeAspect="1"/>
                </p:cNvGraphicFramePr>
                <p:nvPr>
                  <p:extLst>
                    <p:ext uri="{D42A27DB-BD31-4B8C-83A1-F6EECF244321}">
                      <p14:modId xmlns:p14="http://schemas.microsoft.com/office/powerpoint/2010/main" val="1881826529"/>
                    </p:ext>
                  </p:extLst>
                </p:nvPr>
              </p:nvGraphicFramePr>
              <p:xfrm>
                <a:off x="2573106" y="5266256"/>
                <a:ext cx="1739900" cy="654050"/>
              </p:xfrm>
              <a:graphic>
                <a:graphicData uri="http://schemas.openxmlformats.org/presentationml/2006/ole">
                  <mc:AlternateContent>
                    <mc:Choice xmlns:v="urn:schemas-microsoft-com:vml" Requires="v">
                      <p:oleObj spid="_x0000_s21541" name="Equation" r:id="rId23" imgW="812520" imgH="304560" progId="Equation.DSMT4">
                        <p:embed/>
                      </p:oleObj>
                    </mc:Choice>
                    <mc:Fallback>
                      <p:oleObj name="Equation" r:id="rId23" imgW="812520" imgH="304560" progId="Equation.DSMT4">
                        <p:embed/>
                        <p:pic>
                          <p:nvPicPr>
                            <p:cNvPr id="0" name=""/>
                            <p:cNvPicPr/>
                            <p:nvPr/>
                          </p:nvPicPr>
                          <p:blipFill>
                            <a:blip r:embed="rId24"/>
                            <a:stretch>
                              <a:fillRect/>
                            </a:stretch>
                          </p:blipFill>
                          <p:spPr>
                            <a:xfrm>
                              <a:off x="2573106" y="5266256"/>
                              <a:ext cx="1739900" cy="65405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22" name="TextBox 21"/>
                <p:cNvSpPr txBox="1"/>
                <p:nvPr/>
              </p:nvSpPr>
              <p:spPr>
                <a:xfrm>
                  <a:off x="1915880" y="5952056"/>
                  <a:ext cx="6997932" cy="461665"/>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                          , với </a:t>
                  </a:r>
                  <a14:m>
                    <m:oMath xmlns:m="http://schemas.openxmlformats.org/officeDocument/2006/math">
                      <m:r>
                        <a:rPr lang="en-US" b="1" i="1" smtClean="0">
                          <a:latin typeface="Cambria Math"/>
                          <a:cs typeface="Arial" pitchFamily="34" charset="0"/>
                        </a:rPr>
                        <m:t>𝒒</m:t>
                      </m:r>
                      <m:r>
                        <a:rPr lang="en-US" b="1" i="1" smtClean="0">
                          <a:latin typeface="Cambria Math"/>
                          <a:cs typeface="Arial" pitchFamily="34" charset="0"/>
                        </a:rPr>
                        <m:t>&gt;</m:t>
                      </m:r>
                      <m:r>
                        <a:rPr lang="en-US" b="1" i="1" smtClean="0">
                          <a:latin typeface="Cambria Math"/>
                          <a:cs typeface="Arial" pitchFamily="34" charset="0"/>
                        </a:rPr>
                        <m:t>𝟏</m:t>
                      </m:r>
                    </m:oMath>
                  </a14:m>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915880" y="5952056"/>
                  <a:ext cx="6997932" cy="461665"/>
                </a:xfrm>
                <a:prstGeom prst="rect">
                  <a:avLst/>
                </a:prstGeom>
                <a:blipFill rotWithShape="1">
                  <a:blip r:embed="rId25"/>
                  <a:stretch>
                    <a:fillRect l="-1132"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3" name="Object 22"/>
                <p:cNvGraphicFramePr>
                  <a:graphicFrameLocks noChangeAspect="1"/>
                </p:cNvGraphicFramePr>
                <p:nvPr>
                  <p:extLst>
                    <p:ext uri="{D42A27DB-BD31-4B8C-83A1-F6EECF244321}">
                      <p14:modId xmlns:p14="http://schemas.microsoft.com/office/powerpoint/2010/main" val="3115295629"/>
                    </p:ext>
                  </p:extLst>
                </p:nvPr>
              </p:nvGraphicFramePr>
              <p:xfrm>
                <a:off x="2552468" y="5952056"/>
                <a:ext cx="1739900" cy="654050"/>
              </p:xfrm>
              <a:graphic>
                <a:graphicData uri="http://schemas.openxmlformats.org/presentationml/2006/ole">
                  <mc:AlternateContent>
                    <mc:Choice xmlns:v="urn:schemas-microsoft-com:vml" Requires="v">
                      <p:oleObj spid="_x0000_s21667" name="Equation" r:id="rId26" imgW="812520" imgH="304560" progId="Equation.DSMT4">
                        <p:embed/>
                      </p:oleObj>
                    </mc:Choice>
                    <mc:Fallback>
                      <p:oleObj name="Equation" r:id="rId26" imgW="812520" imgH="304560" progId="Equation.DSMT4">
                        <p:embed/>
                        <p:pic>
                          <p:nvPicPr>
                            <p:cNvPr id="0" name=""/>
                            <p:cNvPicPr/>
                            <p:nvPr/>
                          </p:nvPicPr>
                          <p:blipFill>
                            <a:blip r:embed="rId19"/>
                            <a:stretch>
                              <a:fillRect/>
                            </a:stretch>
                          </p:blipFill>
                          <p:spPr>
                            <a:xfrm>
                              <a:off x="2552468" y="5952056"/>
                              <a:ext cx="1739900" cy="654050"/>
                            </a:xfrm>
                            <a:prstGeom prst="rect">
                              <a:avLst/>
                            </a:prstGeom>
                          </p:spPr>
                        </p:pic>
                      </p:oleObj>
                    </mc:Fallback>
                  </mc:AlternateContent>
                </a:graphicData>
              </a:graphic>
            </p:graphicFrame>
          </mc:Choice>
          <mc:Fallback xmlns="">
            <p:graphicFrame>
              <p:nvGraphicFramePr>
                <p:cNvPr id="23" name="Object 22"/>
                <p:cNvGraphicFramePr>
                  <a:graphicFrameLocks noChangeAspect="1"/>
                </p:cNvGraphicFramePr>
                <p:nvPr>
                  <p:extLst>
                    <p:ext uri="{D42A27DB-BD31-4B8C-83A1-F6EECF244321}">
                      <p14:modId xmlns:p14="http://schemas.microsoft.com/office/powerpoint/2010/main" val="1748471408"/>
                    </p:ext>
                  </p:extLst>
                </p:nvPr>
              </p:nvGraphicFramePr>
              <p:xfrm>
                <a:off x="2552468" y="5952056"/>
                <a:ext cx="1739900" cy="654050"/>
              </p:xfrm>
              <a:graphic>
                <a:graphicData uri="http://schemas.openxmlformats.org/presentationml/2006/ole">
                  <mc:AlternateContent>
                    <mc:Choice xmlns:v="urn:schemas-microsoft-com:vml" Requires="v">
                      <p:oleObj spid="_x0000_s21542" name="Equation" r:id="rId28" imgW="812520" imgH="304560" progId="Equation.DSMT4">
                        <p:embed/>
                      </p:oleObj>
                    </mc:Choice>
                    <mc:Fallback>
                      <p:oleObj name="Equation" r:id="rId28" imgW="812520" imgH="304560" progId="Equation.DSMT4">
                        <p:embed/>
                        <p:pic>
                          <p:nvPicPr>
                            <p:cNvPr id="0" name=""/>
                            <p:cNvPicPr/>
                            <p:nvPr/>
                          </p:nvPicPr>
                          <p:blipFill>
                            <a:blip r:embed="rId29"/>
                            <a:stretch>
                              <a:fillRect/>
                            </a:stretch>
                          </p:blipFill>
                          <p:spPr>
                            <a:xfrm>
                              <a:off x="2552468" y="5952056"/>
                              <a:ext cx="1739900" cy="654050"/>
                            </a:xfrm>
                            <a:prstGeom prst="rect">
                              <a:avLst/>
                            </a:prstGeom>
                          </p:spPr>
                        </p:pic>
                      </p:oleObj>
                    </mc:Fallback>
                  </mc:AlternateContent>
                </a:graphicData>
              </a:graphic>
            </p:graphicFrame>
          </mc:Fallback>
        </mc:AlternateContent>
      </p:grpSp>
    </p:spTree>
    <p:extLst>
      <p:ext uri="{BB962C8B-B14F-4D97-AF65-F5344CB8AC3E}">
        <p14:creationId xmlns:p14="http://schemas.microsoft.com/office/powerpoint/2010/main" val="12397325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p:cNvSpPr>
            <a:spLocks noChangeArrowheads="1"/>
          </p:cNvSpPr>
          <p:nvPr/>
        </p:nvSpPr>
        <p:spPr bwMode="gray">
          <a:xfrm>
            <a:off x="447214" y="95249"/>
            <a:ext cx="5113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4 . GIỚI HẠN VÔ CỰC CỦA DÃY SỐ </a:t>
            </a:r>
            <a:endParaRPr lang="vi-VN" sz="2000" b="1">
              <a:solidFill>
                <a:schemeClr val="bg1"/>
              </a:solidFill>
              <a:latin typeface="Arial" pitchFamily="34" charset="0"/>
              <a:cs typeface="Arial" pitchFamily="34" charset="0"/>
            </a:endParaRPr>
          </a:p>
        </p:txBody>
      </p:sp>
      <p:grpSp>
        <p:nvGrpSpPr>
          <p:cNvPr id="11" name="Group 10"/>
          <p:cNvGrpSpPr/>
          <p:nvPr/>
        </p:nvGrpSpPr>
        <p:grpSpPr>
          <a:xfrm>
            <a:off x="421781" y="1387141"/>
            <a:ext cx="11768631" cy="3413459"/>
            <a:chOff x="303212" y="1295400"/>
            <a:chExt cx="11768631" cy="3413459"/>
          </a:xfrm>
        </p:grpSpPr>
        <p:sp>
          <p:nvSpPr>
            <p:cNvPr id="13" name="Rounded Rectangle 12"/>
            <p:cNvSpPr/>
            <p:nvPr/>
          </p:nvSpPr>
          <p:spPr>
            <a:xfrm>
              <a:off x="303212" y="1295400"/>
              <a:ext cx="11277600" cy="3115744"/>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89533" y="3117115"/>
              <a:ext cx="1482310" cy="1591744"/>
            </a:xfrm>
            <a:prstGeom prst="rect">
              <a:avLst/>
            </a:prstGeom>
          </p:spPr>
        </p:pic>
      </p:grpSp>
      <p:sp>
        <p:nvSpPr>
          <p:cNvPr id="25" name="TextBox 24"/>
          <p:cNvSpPr txBox="1"/>
          <p:nvPr/>
        </p:nvSpPr>
        <p:spPr>
          <a:xfrm>
            <a:off x="426576" y="765991"/>
            <a:ext cx="7920341" cy="461665"/>
          </a:xfrm>
          <a:prstGeom prst="rect">
            <a:avLst/>
          </a:prstGeom>
          <a:noFill/>
        </p:spPr>
        <p:txBody>
          <a:bodyPr wrap="square" rtlCol="0">
            <a:spAutoFit/>
          </a:bodyPr>
          <a:lstStyle/>
          <a:p>
            <a:pPr marL="342900" indent="-342900" algn="just">
              <a:buFont typeface="Wingdings" pitchFamily="2" charset="2"/>
              <a:buChar char="v"/>
            </a:pPr>
            <a:r>
              <a:rPr lang="en-US" b="1" smtClean="0">
                <a:solidFill>
                  <a:srgbClr val="C00000"/>
                </a:solidFill>
                <a:latin typeface="Arial" pitchFamily="34" charset="0"/>
                <a:cs typeface="Arial" pitchFamily="34" charset="0"/>
              </a:rPr>
              <a:t>Quy tắc tính giới hạn vô cực :</a:t>
            </a:r>
            <a:endParaRPr lang="vi-VN" b="1">
              <a:solidFill>
                <a:srgbClr val="C00000"/>
              </a:solidFill>
              <a:latin typeface="Arial" pitchFamily="34" charset="0"/>
              <a:cs typeface="Arial" pitchFamily="34" charset="0"/>
            </a:endParaRPr>
          </a:p>
        </p:txBody>
      </p:sp>
      <p:grpSp>
        <p:nvGrpSpPr>
          <p:cNvPr id="5" name="Group 4"/>
          <p:cNvGrpSpPr/>
          <p:nvPr/>
        </p:nvGrpSpPr>
        <p:grpSpPr>
          <a:xfrm>
            <a:off x="574181" y="1375510"/>
            <a:ext cx="10982788" cy="1011238"/>
            <a:chOff x="455612" y="1368425"/>
            <a:chExt cx="10982788" cy="1011238"/>
          </a:xfrm>
        </p:grpSpPr>
        <p:sp>
          <p:nvSpPr>
            <p:cNvPr id="16" name="TextBox 15"/>
            <p:cNvSpPr txBox="1"/>
            <p:nvPr/>
          </p:nvSpPr>
          <p:spPr>
            <a:xfrm>
              <a:off x="455612" y="1559097"/>
              <a:ext cx="10982788"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và                      (hoặc                   ) thì </a:t>
              </a:r>
              <a:endParaRPr lang="vi-VN" sz="26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814856432"/>
                </p:ext>
              </p:extLst>
            </p:nvPr>
          </p:nvGraphicFramePr>
          <p:xfrm>
            <a:off x="1827212" y="1587672"/>
            <a:ext cx="1468438" cy="628650"/>
          </p:xfrm>
          <a:graphic>
            <a:graphicData uri="http://schemas.openxmlformats.org/presentationml/2006/ole">
              <mc:AlternateContent xmlns:mc="http://schemas.openxmlformats.org/markup-compatibility/2006">
                <mc:Choice xmlns:v="urn:schemas-microsoft-com:vml" Requires="v">
                  <p:oleObj spid="_x0000_s22783" name="Equation" r:id="rId5" imgW="685800" imgH="291960" progId="Equation.DSMT4">
                    <p:embed/>
                  </p:oleObj>
                </mc:Choice>
                <mc:Fallback>
                  <p:oleObj name="Equation" r:id="rId5" imgW="685800" imgH="291960" progId="Equation.DSMT4">
                    <p:embed/>
                    <p:pic>
                      <p:nvPicPr>
                        <p:cNvPr id="0" name=""/>
                        <p:cNvPicPr/>
                        <p:nvPr/>
                      </p:nvPicPr>
                      <p:blipFill>
                        <a:blip r:embed="rId6"/>
                        <a:stretch>
                          <a:fillRect/>
                        </a:stretch>
                      </p:blipFill>
                      <p:spPr>
                        <a:xfrm>
                          <a:off x="1827212" y="1587672"/>
                          <a:ext cx="1468438" cy="62865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378616328"/>
                </p:ext>
              </p:extLst>
            </p:nvPr>
          </p:nvGraphicFramePr>
          <p:xfrm>
            <a:off x="4076699" y="1558925"/>
            <a:ext cx="1712913" cy="628650"/>
          </p:xfrm>
          <a:graphic>
            <a:graphicData uri="http://schemas.openxmlformats.org/presentationml/2006/ole">
              <mc:AlternateContent xmlns:mc="http://schemas.openxmlformats.org/markup-compatibility/2006">
                <mc:Choice xmlns:v="urn:schemas-microsoft-com:vml" Requires="v">
                  <p:oleObj spid="_x0000_s22784" name="Equation" r:id="rId7" imgW="799920" imgH="291960" progId="Equation.DSMT4">
                    <p:embed/>
                  </p:oleObj>
                </mc:Choice>
                <mc:Fallback>
                  <p:oleObj name="Equation" r:id="rId7" imgW="799920" imgH="291960" progId="Equation.DSMT4">
                    <p:embed/>
                    <p:pic>
                      <p:nvPicPr>
                        <p:cNvPr id="0" name=""/>
                        <p:cNvPicPr/>
                        <p:nvPr/>
                      </p:nvPicPr>
                      <p:blipFill>
                        <a:blip r:embed="rId8"/>
                        <a:stretch>
                          <a:fillRect/>
                        </a:stretch>
                      </p:blipFill>
                      <p:spPr>
                        <a:xfrm>
                          <a:off x="4076699" y="1558925"/>
                          <a:ext cx="1712913" cy="62865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808883390"/>
                </p:ext>
              </p:extLst>
            </p:nvPr>
          </p:nvGraphicFramePr>
          <p:xfrm>
            <a:off x="6856412" y="1559097"/>
            <a:ext cx="1712913" cy="628650"/>
          </p:xfrm>
          <a:graphic>
            <a:graphicData uri="http://schemas.openxmlformats.org/presentationml/2006/ole">
              <mc:AlternateContent xmlns:mc="http://schemas.openxmlformats.org/markup-compatibility/2006">
                <mc:Choice xmlns:v="urn:schemas-microsoft-com:vml" Requires="v">
                  <p:oleObj spid="_x0000_s22785" name="Equation" r:id="rId9" imgW="799920" imgH="291960" progId="Equation.DSMT4">
                    <p:embed/>
                  </p:oleObj>
                </mc:Choice>
                <mc:Fallback>
                  <p:oleObj name="Equation" r:id="rId9" imgW="799920" imgH="291960" progId="Equation.DSMT4">
                    <p:embed/>
                    <p:pic>
                      <p:nvPicPr>
                        <p:cNvPr id="0" name=""/>
                        <p:cNvPicPr/>
                        <p:nvPr/>
                      </p:nvPicPr>
                      <p:blipFill>
                        <a:blip r:embed="rId10"/>
                        <a:stretch>
                          <a:fillRect/>
                        </a:stretch>
                      </p:blipFill>
                      <p:spPr>
                        <a:xfrm>
                          <a:off x="6856412" y="1559097"/>
                          <a:ext cx="1712913" cy="62865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4090570160"/>
                </p:ext>
              </p:extLst>
            </p:nvPr>
          </p:nvGraphicFramePr>
          <p:xfrm>
            <a:off x="9277350" y="1368425"/>
            <a:ext cx="1524000" cy="1011238"/>
          </p:xfrm>
          <a:graphic>
            <a:graphicData uri="http://schemas.openxmlformats.org/presentationml/2006/ole">
              <mc:AlternateContent xmlns:mc="http://schemas.openxmlformats.org/markup-compatibility/2006">
                <mc:Choice xmlns:v="urn:schemas-microsoft-com:vml" Requires="v">
                  <p:oleObj spid="_x0000_s22786" name="Equation" r:id="rId11" imgW="711000" imgH="469800" progId="Equation.DSMT4">
                    <p:embed/>
                  </p:oleObj>
                </mc:Choice>
                <mc:Fallback>
                  <p:oleObj name="Equation" r:id="rId11" imgW="711000" imgH="469800" progId="Equation.DSMT4">
                    <p:embed/>
                    <p:pic>
                      <p:nvPicPr>
                        <p:cNvPr id="0" name=""/>
                        <p:cNvPicPr/>
                        <p:nvPr/>
                      </p:nvPicPr>
                      <p:blipFill>
                        <a:blip r:embed="rId12"/>
                        <a:stretch>
                          <a:fillRect/>
                        </a:stretch>
                      </p:blipFill>
                      <p:spPr>
                        <a:xfrm>
                          <a:off x="9277350" y="1368425"/>
                          <a:ext cx="1524000" cy="1011238"/>
                        </a:xfrm>
                        <a:prstGeom prst="rect">
                          <a:avLst/>
                        </a:prstGeom>
                      </p:spPr>
                    </p:pic>
                  </p:oleObj>
                </mc:Fallback>
              </mc:AlternateContent>
            </a:graphicData>
          </a:graphic>
        </p:graphicFrame>
      </p:grpSp>
      <p:grpSp>
        <p:nvGrpSpPr>
          <p:cNvPr id="6" name="Group 5"/>
          <p:cNvGrpSpPr/>
          <p:nvPr/>
        </p:nvGrpSpPr>
        <p:grpSpPr>
          <a:xfrm>
            <a:off x="553082" y="2405797"/>
            <a:ext cx="10323974" cy="1011238"/>
            <a:chOff x="434513" y="2398712"/>
            <a:chExt cx="10323974" cy="1011238"/>
          </a:xfrm>
        </p:grpSpPr>
        <mc:AlternateContent xmlns:mc="http://schemas.openxmlformats.org/markup-compatibility/2006" xmlns:a14="http://schemas.microsoft.com/office/drawing/2010/main">
          <mc:Choice Requires="a14">
            <p:sp>
              <p:nvSpPr>
                <p:cNvPr id="30" name="TextBox 29"/>
                <p:cNvSpPr txBox="1"/>
                <p:nvPr/>
              </p:nvSpPr>
              <p:spPr>
                <a:xfrm>
                  <a:off x="434513" y="2589731"/>
                  <a:ext cx="8936499"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và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𝒗</m:t>
                          </m:r>
                        </m:e>
                        <m:sub>
                          <m:r>
                            <a:rPr lang="en-US" sz="2600" b="1" i="1" smtClean="0">
                              <a:latin typeface="Cambria Math"/>
                              <a:cs typeface="Arial" pitchFamily="34" charset="0"/>
                            </a:rPr>
                            <m:t>𝒏</m:t>
                          </m:r>
                        </m:sub>
                      </m:sSub>
                      <m:r>
                        <a:rPr lang="en-US" sz="2600" b="1" i="1" smtClean="0">
                          <a:latin typeface="Cambria Math"/>
                          <a:cs typeface="Arial" pitchFamily="34" charset="0"/>
                        </a:rPr>
                        <m:t>&gt;</m:t>
                      </m:r>
                      <m:r>
                        <a:rPr lang="en-US" sz="2600" b="1" i="1" smtClean="0">
                          <a:latin typeface="Cambria Math"/>
                          <a:cs typeface="Arial" pitchFamily="34" charset="0"/>
                        </a:rPr>
                        <m:t>𝟎</m:t>
                      </m:r>
                    </m:oMath>
                  </a14:m>
                  <a:r>
                    <a:rPr lang="en-US" sz="2600" b="1" smtClean="0">
                      <a:latin typeface="Arial" pitchFamily="34" charset="0"/>
                      <a:cs typeface="Arial" pitchFamily="34" charset="0"/>
                    </a:rPr>
                    <a:t> với mọi n thì                  </a:t>
                  </a:r>
                  <a:endParaRPr lang="vi-VN" sz="2600" b="1">
                    <a:latin typeface="Arial" pitchFamily="34" charset="0"/>
                    <a:cs typeface="Arial"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34513" y="2589731"/>
                  <a:ext cx="8936499" cy="492443"/>
                </a:xfrm>
                <a:prstGeom prst="rect">
                  <a:avLst/>
                </a:prstGeom>
                <a:blipFill rotWithShape="1">
                  <a:blip r:embed="rId13"/>
                  <a:stretch>
                    <a:fillRect l="-1091" t="-11111" r="-1562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5" name="Object 34"/>
                <p:cNvGraphicFramePr>
                  <a:graphicFrameLocks noChangeAspect="1"/>
                </p:cNvGraphicFramePr>
                <p:nvPr>
                  <p:extLst>
                    <p:ext uri="{D42A27DB-BD31-4B8C-83A1-F6EECF244321}">
                      <p14:modId xmlns:p14="http://schemas.microsoft.com/office/powerpoint/2010/main" val="684560032"/>
                    </p:ext>
                  </p:extLst>
                </p:nvPr>
              </p:nvGraphicFramePr>
              <p:xfrm>
                <a:off x="1751012" y="2608263"/>
                <a:ext cx="3482975" cy="628650"/>
              </p:xfrm>
              <a:graphic>
                <a:graphicData uri="http://schemas.openxmlformats.org/presentationml/2006/ole">
                  <mc:AlternateContent>
                    <mc:Choice xmlns:v="urn:schemas-microsoft-com:vml" Requires="v">
                      <p:oleObj spid="_x0000_s22787" name="Equation" r:id="rId14" imgW="1625400" imgH="291960" progId="Equation.DSMT4">
                        <p:embed/>
                      </p:oleObj>
                    </mc:Choice>
                    <mc:Fallback>
                      <p:oleObj name="Equation" r:id="rId14" imgW="1625400" imgH="291960" progId="Equation.DSMT4">
                        <p:embed/>
                        <p:pic>
                          <p:nvPicPr>
                            <p:cNvPr id="0" name=""/>
                            <p:cNvPicPr/>
                            <p:nvPr/>
                          </p:nvPicPr>
                          <p:blipFill>
                            <a:blip r:embed="rId15"/>
                            <a:stretch>
                              <a:fillRect/>
                            </a:stretch>
                          </p:blipFill>
                          <p:spPr>
                            <a:xfrm>
                              <a:off x="1751012" y="2608263"/>
                              <a:ext cx="3482975" cy="628650"/>
                            </a:xfrm>
                            <a:prstGeom prst="rect">
                              <a:avLst/>
                            </a:prstGeom>
                          </p:spPr>
                        </p:pic>
                      </p:oleObj>
                    </mc:Fallback>
                  </mc:AlternateContent>
                </a:graphicData>
              </a:graphic>
            </p:graphicFrame>
          </mc:Choice>
          <mc:Fallback xmlns="">
            <p:graphicFrame>
              <p:nvGraphicFramePr>
                <p:cNvPr id="35" name="Object 34"/>
                <p:cNvGraphicFramePr>
                  <a:graphicFrameLocks noChangeAspect="1"/>
                </p:cNvGraphicFramePr>
                <p:nvPr>
                  <p:extLst>
                    <p:ext uri="{D42A27DB-BD31-4B8C-83A1-F6EECF244321}">
                      <p14:modId xmlns:p14="http://schemas.microsoft.com/office/powerpoint/2010/main" val="684560032"/>
                    </p:ext>
                  </p:extLst>
                </p:nvPr>
              </p:nvGraphicFramePr>
              <p:xfrm>
                <a:off x="1751012" y="2608263"/>
                <a:ext cx="3482975" cy="628650"/>
              </p:xfrm>
              <a:graphic>
                <a:graphicData uri="http://schemas.openxmlformats.org/presentationml/2006/ole">
                  <mc:AlternateContent>
                    <mc:Choice xmlns:v="urn:schemas-microsoft-com:vml" Requires="v">
                      <p:oleObj spid="_x0000_s22562" name="Equation" r:id="rId16" imgW="1625400" imgH="291960" progId="Equation.DSMT4">
                        <p:embed/>
                      </p:oleObj>
                    </mc:Choice>
                    <mc:Fallback>
                      <p:oleObj name="Equation" r:id="rId16" imgW="1625400" imgH="291960" progId="Equation.DSMT4">
                        <p:embed/>
                        <p:pic>
                          <p:nvPicPr>
                            <p:cNvPr id="0" name=""/>
                            <p:cNvPicPr/>
                            <p:nvPr/>
                          </p:nvPicPr>
                          <p:blipFill>
                            <a:blip r:embed="rId17"/>
                            <a:stretch>
                              <a:fillRect/>
                            </a:stretch>
                          </p:blipFill>
                          <p:spPr>
                            <a:xfrm>
                              <a:off x="1751012" y="2608263"/>
                              <a:ext cx="3482975" cy="62865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7" name="Object 36"/>
                <p:cNvGraphicFramePr>
                  <a:graphicFrameLocks noChangeAspect="1"/>
                </p:cNvGraphicFramePr>
                <p:nvPr>
                  <p:extLst>
                    <p:ext uri="{D42A27DB-BD31-4B8C-83A1-F6EECF244321}">
                      <p14:modId xmlns:p14="http://schemas.microsoft.com/office/powerpoint/2010/main" val="1821803192"/>
                    </p:ext>
                  </p:extLst>
                </p:nvPr>
              </p:nvGraphicFramePr>
              <p:xfrm>
                <a:off x="8990012" y="2398712"/>
                <a:ext cx="1768475" cy="1011238"/>
              </p:xfrm>
              <a:graphic>
                <a:graphicData uri="http://schemas.openxmlformats.org/presentationml/2006/ole">
                  <mc:AlternateContent>
                    <mc:Choice xmlns:v="urn:schemas-microsoft-com:vml" Requires="v">
                      <p:oleObj spid="_x0000_s22788" name="Equation" r:id="rId18" imgW="825480" imgH="469800" progId="Equation.DSMT4">
                        <p:embed/>
                      </p:oleObj>
                    </mc:Choice>
                    <mc:Fallback>
                      <p:oleObj name="Equation" r:id="rId18" imgW="825480" imgH="469800" progId="Equation.DSMT4">
                        <p:embed/>
                        <p:pic>
                          <p:nvPicPr>
                            <p:cNvPr id="0" name=""/>
                            <p:cNvPicPr/>
                            <p:nvPr/>
                          </p:nvPicPr>
                          <p:blipFill>
                            <a:blip r:embed="rId19"/>
                            <a:stretch>
                              <a:fillRect/>
                            </a:stretch>
                          </p:blipFill>
                          <p:spPr>
                            <a:xfrm>
                              <a:off x="8990012" y="2398712"/>
                              <a:ext cx="1768475" cy="1011238"/>
                            </a:xfrm>
                            <a:prstGeom prst="rect">
                              <a:avLst/>
                            </a:prstGeom>
                          </p:spPr>
                        </p:pic>
                      </p:oleObj>
                    </mc:Fallback>
                  </mc:AlternateContent>
                </a:graphicData>
              </a:graphic>
            </p:graphicFrame>
          </mc:Choice>
          <mc:Fallback xmlns="">
            <p:graphicFrame>
              <p:nvGraphicFramePr>
                <p:cNvPr id="37" name="Object 36"/>
                <p:cNvGraphicFramePr>
                  <a:graphicFrameLocks noChangeAspect="1"/>
                </p:cNvGraphicFramePr>
                <p:nvPr>
                  <p:extLst>
                    <p:ext uri="{D42A27DB-BD31-4B8C-83A1-F6EECF244321}">
                      <p14:modId xmlns:p14="http://schemas.microsoft.com/office/powerpoint/2010/main" val="3123855531"/>
                    </p:ext>
                  </p:extLst>
                </p:nvPr>
              </p:nvGraphicFramePr>
              <p:xfrm>
                <a:off x="8990012" y="2398712"/>
                <a:ext cx="1768475" cy="1011238"/>
              </p:xfrm>
              <a:graphic>
                <a:graphicData uri="http://schemas.openxmlformats.org/presentationml/2006/ole">
                  <mc:AlternateContent>
                    <mc:Choice xmlns:v="urn:schemas-microsoft-com:vml" Requires="v">
                      <p:oleObj spid="_x0000_s22563" name="Equation" r:id="rId20" imgW="825480" imgH="469800" progId="Equation.DSMT4">
                        <p:embed/>
                      </p:oleObj>
                    </mc:Choice>
                    <mc:Fallback>
                      <p:oleObj name="Equation" r:id="rId20" imgW="825480" imgH="469800" progId="Equation.DSMT4">
                        <p:embed/>
                        <p:pic>
                          <p:nvPicPr>
                            <p:cNvPr id="0" name=""/>
                            <p:cNvPicPr/>
                            <p:nvPr/>
                          </p:nvPicPr>
                          <p:blipFill>
                            <a:blip r:embed="rId21"/>
                            <a:stretch>
                              <a:fillRect/>
                            </a:stretch>
                          </p:blipFill>
                          <p:spPr>
                            <a:xfrm>
                              <a:off x="8990012" y="2398712"/>
                              <a:ext cx="1768475" cy="1011238"/>
                            </a:xfrm>
                            <a:prstGeom prst="rect">
                              <a:avLst/>
                            </a:prstGeom>
                          </p:spPr>
                        </p:pic>
                      </p:oleObj>
                    </mc:Fallback>
                  </mc:AlternateContent>
                </a:graphicData>
              </a:graphic>
            </p:graphicFrame>
          </mc:Fallback>
        </mc:AlternateContent>
      </p:grpSp>
      <p:grpSp>
        <p:nvGrpSpPr>
          <p:cNvPr id="8" name="Group 7"/>
          <p:cNvGrpSpPr/>
          <p:nvPr/>
        </p:nvGrpSpPr>
        <p:grpSpPr>
          <a:xfrm>
            <a:off x="545145" y="3473768"/>
            <a:ext cx="8597267" cy="698600"/>
            <a:chOff x="426576" y="3609917"/>
            <a:chExt cx="8597267" cy="698600"/>
          </a:xfrm>
        </p:grpSpPr>
        <p:sp>
          <p:nvSpPr>
            <p:cNvPr id="38" name="TextBox 37"/>
            <p:cNvSpPr txBox="1"/>
            <p:nvPr/>
          </p:nvSpPr>
          <p:spPr>
            <a:xfrm>
              <a:off x="426576" y="3648434"/>
              <a:ext cx="7115636"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và                       thì                  </a:t>
              </a:r>
              <a:endParaRPr lang="vi-VN" sz="2600" b="1">
                <a:latin typeface="Arial" pitchFamily="34" charset="0"/>
                <a:cs typeface="Arial" pitchFamily="34" charset="0"/>
              </a:endParaRPr>
            </a:p>
          </p:txBody>
        </p:sp>
        <p:grpSp>
          <p:nvGrpSpPr>
            <p:cNvPr id="7" name="Group 6"/>
            <p:cNvGrpSpPr/>
            <p:nvPr/>
          </p:nvGrpSpPr>
          <p:grpSpPr>
            <a:xfrm>
              <a:off x="1727693" y="3609917"/>
              <a:ext cx="7296150" cy="698600"/>
              <a:chOff x="1727693" y="3609917"/>
              <a:chExt cx="7296150" cy="698600"/>
            </a:xfrm>
          </p:grpSpPr>
          <p:graphicFrame>
            <p:nvGraphicFramePr>
              <p:cNvPr id="39" name="Object 38"/>
              <p:cNvGraphicFramePr>
                <a:graphicFrameLocks noChangeAspect="1"/>
              </p:cNvGraphicFramePr>
              <p:nvPr>
                <p:extLst>
                  <p:ext uri="{D42A27DB-BD31-4B8C-83A1-F6EECF244321}">
                    <p14:modId xmlns:p14="http://schemas.microsoft.com/office/powerpoint/2010/main" val="1438004181"/>
                  </p:ext>
                </p:extLst>
              </p:nvPr>
            </p:nvGraphicFramePr>
            <p:xfrm>
              <a:off x="1727693" y="3617002"/>
              <a:ext cx="1885950" cy="691515"/>
            </p:xfrm>
            <a:graphic>
              <a:graphicData uri="http://schemas.openxmlformats.org/presentationml/2006/ole">
                <mc:AlternateContent xmlns:mc="http://schemas.openxmlformats.org/markup-compatibility/2006">
                  <mc:Choice xmlns:v="urn:schemas-microsoft-com:vml" Requires="v">
                    <p:oleObj spid="_x0000_s22789" name="Equation" r:id="rId22" imgW="799920" imgH="291960" progId="Equation.DSMT4">
                      <p:embed/>
                    </p:oleObj>
                  </mc:Choice>
                  <mc:Fallback>
                    <p:oleObj name="Equation" r:id="rId22" imgW="799920" imgH="291960" progId="Equation.DSMT4">
                      <p:embed/>
                      <p:pic>
                        <p:nvPicPr>
                          <p:cNvPr id="0" name=""/>
                          <p:cNvPicPr/>
                          <p:nvPr/>
                        </p:nvPicPr>
                        <p:blipFill>
                          <a:blip r:embed="rId23"/>
                          <a:stretch>
                            <a:fillRect/>
                          </a:stretch>
                        </p:blipFill>
                        <p:spPr>
                          <a:xfrm>
                            <a:off x="1727693" y="3617002"/>
                            <a:ext cx="1885950" cy="691515"/>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22710925"/>
                  </p:ext>
                </p:extLst>
              </p:nvPr>
            </p:nvGraphicFramePr>
            <p:xfrm>
              <a:off x="4097337" y="3657959"/>
              <a:ext cx="1958975" cy="628650"/>
            </p:xfrm>
            <a:graphic>
              <a:graphicData uri="http://schemas.openxmlformats.org/presentationml/2006/ole">
                <mc:AlternateContent xmlns:mc="http://schemas.openxmlformats.org/markup-compatibility/2006">
                  <mc:Choice xmlns:v="urn:schemas-microsoft-com:vml" Requires="v">
                    <p:oleObj spid="_x0000_s22790" name="Equation" r:id="rId24" imgW="914400" imgH="291960" progId="Equation.DSMT4">
                      <p:embed/>
                    </p:oleObj>
                  </mc:Choice>
                  <mc:Fallback>
                    <p:oleObj name="Equation" r:id="rId24" imgW="914400" imgH="291960" progId="Equation.DSMT4">
                      <p:embed/>
                      <p:pic>
                        <p:nvPicPr>
                          <p:cNvPr id="0" name=""/>
                          <p:cNvPicPr/>
                          <p:nvPr/>
                        </p:nvPicPr>
                        <p:blipFill>
                          <a:blip r:embed="rId25"/>
                          <a:stretch>
                            <a:fillRect/>
                          </a:stretch>
                        </p:blipFill>
                        <p:spPr>
                          <a:xfrm>
                            <a:off x="4097337" y="3657959"/>
                            <a:ext cx="1958975" cy="628650"/>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2614851840"/>
                  </p:ext>
                </p:extLst>
              </p:nvPr>
            </p:nvGraphicFramePr>
            <p:xfrm>
              <a:off x="6750225" y="3609917"/>
              <a:ext cx="2273618" cy="691515"/>
            </p:xfrm>
            <a:graphic>
              <a:graphicData uri="http://schemas.openxmlformats.org/presentationml/2006/ole">
                <mc:AlternateContent xmlns:mc="http://schemas.openxmlformats.org/markup-compatibility/2006">
                  <mc:Choice xmlns:v="urn:schemas-microsoft-com:vml" Requires="v">
                    <p:oleObj spid="_x0000_s22791" name="Equation" r:id="rId26" imgW="965160" imgH="291960" progId="Equation.DSMT4">
                      <p:embed/>
                    </p:oleObj>
                  </mc:Choice>
                  <mc:Fallback>
                    <p:oleObj name="Equation" r:id="rId26" imgW="965160" imgH="291960" progId="Equation.DSMT4">
                      <p:embed/>
                      <p:pic>
                        <p:nvPicPr>
                          <p:cNvPr id="0" name=""/>
                          <p:cNvPicPr/>
                          <p:nvPr/>
                        </p:nvPicPr>
                        <p:blipFill>
                          <a:blip r:embed="rId27"/>
                          <a:stretch>
                            <a:fillRect/>
                          </a:stretch>
                        </p:blipFill>
                        <p:spPr>
                          <a:xfrm>
                            <a:off x="6750225" y="3609917"/>
                            <a:ext cx="2273618" cy="691515"/>
                          </a:xfrm>
                          <a:prstGeom prst="rect">
                            <a:avLst/>
                          </a:prstGeom>
                        </p:spPr>
                      </p:pic>
                    </p:oleObj>
                  </mc:Fallback>
                </mc:AlternateContent>
              </a:graphicData>
            </a:graphic>
          </p:graphicFrame>
        </p:grpSp>
      </p:grpSp>
    </p:spTree>
    <p:extLst>
      <p:ext uri="{BB962C8B-B14F-4D97-AF65-F5344CB8AC3E}">
        <p14:creationId xmlns:p14="http://schemas.microsoft.com/office/powerpoint/2010/main" val="254547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598" y="229196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3427412" y="2969787"/>
            <a:ext cx="2133600" cy="461665"/>
          </a:xfrm>
          <a:prstGeom prst="rect">
            <a:avLst/>
          </a:prstGeom>
          <a:noFill/>
        </p:spPr>
        <p:txBody>
          <a:bodyPr wrap="square" rtlCol="0">
            <a:spAutoFit/>
          </a:bodyPr>
          <a:lstStyle/>
          <a:p>
            <a:pPr marL="342900" indent="-342900" algn="just">
              <a:buFont typeface="Wingdings" pitchFamily="2" charset="2"/>
              <a:buChar char="v"/>
            </a:pPr>
            <a:r>
              <a:rPr lang="en-US" b="1" smtClean="0">
                <a:solidFill>
                  <a:schemeClr val="tx1"/>
                </a:solidFill>
                <a:latin typeface="Arial" pitchFamily="34" charset="0"/>
                <a:cs typeface="Arial" pitchFamily="34" charset="0"/>
              </a:rPr>
              <a:t>Ta có : </a:t>
            </a:r>
            <a:endParaRPr lang="vi-VN" b="1">
              <a:solidFill>
                <a:schemeClr val="tx1"/>
              </a:solidFill>
              <a:latin typeface="Arial" pitchFamily="34" charset="0"/>
              <a:cs typeface="Arial" pitchFamily="34"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1887054344"/>
              </p:ext>
            </p:extLst>
          </p:nvPr>
        </p:nvGraphicFramePr>
        <p:xfrm>
          <a:off x="5043486" y="2695575"/>
          <a:ext cx="2903538" cy="1079500"/>
        </p:xfrm>
        <a:graphic>
          <a:graphicData uri="http://schemas.openxmlformats.org/presentationml/2006/ole">
            <mc:AlternateContent xmlns:mc="http://schemas.openxmlformats.org/markup-compatibility/2006">
              <mc:Choice xmlns:v="urn:schemas-microsoft-com:vml" Requires="v">
                <p:oleObj spid="_x0000_s17552" name="Equation" r:id="rId5" imgW="1231560" imgH="457200" progId="Equation.DSMT4">
                  <p:embed/>
                </p:oleObj>
              </mc:Choice>
              <mc:Fallback>
                <p:oleObj name="Equation" r:id="rId5" imgW="1231560" imgH="457200" progId="Equation.DSMT4">
                  <p:embed/>
                  <p:pic>
                    <p:nvPicPr>
                      <p:cNvPr id="0" name=""/>
                      <p:cNvPicPr/>
                      <p:nvPr/>
                    </p:nvPicPr>
                    <p:blipFill>
                      <a:blip r:embed="rId6"/>
                      <a:stretch>
                        <a:fillRect/>
                      </a:stretch>
                    </p:blipFill>
                    <p:spPr>
                      <a:xfrm>
                        <a:off x="5043486" y="2695575"/>
                        <a:ext cx="2903538" cy="1079500"/>
                      </a:xfrm>
                      <a:prstGeom prst="rect">
                        <a:avLst/>
                      </a:prstGeom>
                    </p:spPr>
                  </p:pic>
                </p:oleObj>
              </mc:Fallback>
            </mc:AlternateContent>
          </a:graphicData>
        </a:graphic>
      </p:graphicFrame>
      <p:sp>
        <p:nvSpPr>
          <p:cNvPr id="15" name="TextBox 14"/>
          <p:cNvSpPr txBox="1"/>
          <p:nvPr/>
        </p:nvSpPr>
        <p:spPr>
          <a:xfrm>
            <a:off x="3808412" y="3886100"/>
            <a:ext cx="1905000" cy="470000"/>
          </a:xfrm>
          <a:prstGeom prst="rect">
            <a:avLst/>
          </a:prstGeom>
          <a:noFill/>
        </p:spPr>
        <p:txBody>
          <a:bodyPr wrap="square" rtlCol="0">
            <a:spAutoFit/>
          </a:bodyPr>
          <a:lstStyle/>
          <a:p>
            <a:pPr algn="just"/>
            <a:r>
              <a:rPr lang="en-US" b="1" smtClean="0">
                <a:solidFill>
                  <a:schemeClr val="tx1"/>
                </a:solidFill>
                <a:latin typeface="Arial" pitchFamily="34" charset="0"/>
                <a:cs typeface="Arial" pitchFamily="34" charset="0"/>
              </a:rPr>
              <a:t>Mặt khác :</a:t>
            </a:r>
            <a:endParaRPr lang="vi-VN" b="1">
              <a:solidFill>
                <a:schemeClr val="tx1"/>
              </a:solidFill>
              <a:latin typeface="Arial" pitchFamily="34" charset="0"/>
              <a:cs typeface="Arial" pitchFamily="34" charset="0"/>
            </a:endParaRPr>
          </a:p>
        </p:txBody>
      </p:sp>
      <p:sp>
        <p:nvSpPr>
          <p:cNvPr id="16" name="AutoShape 4"/>
          <p:cNvSpPr>
            <a:spLocks noChangeArrowheads="1"/>
          </p:cNvSpPr>
          <p:nvPr/>
        </p:nvSpPr>
        <p:spPr bwMode="gray">
          <a:xfrm>
            <a:off x="447214" y="95249"/>
            <a:ext cx="5113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4 . GIỚI HẠN VÔ CỰC CỦA DÃY SỐ </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303212" y="762000"/>
            <a:ext cx="11455965" cy="1329380"/>
            <a:chOff x="303212" y="762000"/>
            <a:chExt cx="11455965" cy="1329380"/>
          </a:xfrm>
        </p:grpSpPr>
        <p:sp>
          <p:nvSpPr>
            <p:cNvPr id="25" name="Rounded Rectangle 24"/>
            <p:cNvSpPr/>
            <p:nvPr/>
          </p:nvSpPr>
          <p:spPr>
            <a:xfrm>
              <a:off x="1714587" y="762000"/>
              <a:ext cx="10044590" cy="1219200"/>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212" y="7715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77470" y="12055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5</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3235324" y="1165128"/>
              <a:ext cx="1547208"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Tìm </a:t>
              </a:r>
              <a:endParaRPr lang="vi-VN" sz="2800" b="1">
                <a:latin typeface="Arial" pitchFamily="34" charset="0"/>
                <a:cs typeface="Arial"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005242101"/>
                </p:ext>
              </p:extLst>
            </p:nvPr>
          </p:nvGraphicFramePr>
          <p:xfrm>
            <a:off x="4113212" y="1082968"/>
            <a:ext cx="2270475" cy="827897"/>
          </p:xfrm>
          <a:graphic>
            <a:graphicData uri="http://schemas.openxmlformats.org/presentationml/2006/ole">
              <mc:AlternateContent xmlns:mc="http://schemas.openxmlformats.org/markup-compatibility/2006">
                <mc:Choice xmlns:v="urn:schemas-microsoft-com:vml" Requires="v">
                  <p:oleObj spid="_x0000_s17553" name="Equation" r:id="rId8" imgW="876240" imgH="317160" progId="Equation.DSMT4">
                    <p:embed/>
                  </p:oleObj>
                </mc:Choice>
                <mc:Fallback>
                  <p:oleObj name="Equation" r:id="rId8" imgW="876240" imgH="317160" progId="Equation.DSMT4">
                    <p:embed/>
                    <p:pic>
                      <p:nvPicPr>
                        <p:cNvPr id="0" name=""/>
                        <p:cNvPicPr/>
                        <p:nvPr/>
                      </p:nvPicPr>
                      <p:blipFill>
                        <a:blip r:embed="rId9"/>
                        <a:stretch>
                          <a:fillRect/>
                        </a:stretch>
                      </p:blipFill>
                      <p:spPr>
                        <a:xfrm>
                          <a:off x="4113212" y="1082968"/>
                          <a:ext cx="2270475" cy="827897"/>
                        </a:xfrm>
                        <a:prstGeom prst="rect">
                          <a:avLst/>
                        </a:prstGeom>
                      </p:spPr>
                    </p:pic>
                  </p:oleObj>
                </mc:Fallback>
              </mc:AlternateContent>
            </a:graphicData>
          </a:graphic>
        </p:graphicFrame>
      </p:grpSp>
      <p:graphicFrame>
        <p:nvGraphicFramePr>
          <p:cNvPr id="20" name="Object 19"/>
          <p:cNvGraphicFramePr>
            <a:graphicFrameLocks noChangeAspect="1"/>
          </p:cNvGraphicFramePr>
          <p:nvPr>
            <p:extLst>
              <p:ext uri="{D42A27DB-BD31-4B8C-83A1-F6EECF244321}">
                <p14:modId xmlns:p14="http://schemas.microsoft.com/office/powerpoint/2010/main" val="2099800838"/>
              </p:ext>
            </p:extLst>
          </p:nvPr>
        </p:nvGraphicFramePr>
        <p:xfrm>
          <a:off x="5491162" y="3581350"/>
          <a:ext cx="4368800" cy="1079500"/>
        </p:xfrm>
        <a:graphic>
          <a:graphicData uri="http://schemas.openxmlformats.org/presentationml/2006/ole">
            <mc:AlternateContent xmlns:mc="http://schemas.openxmlformats.org/markup-compatibility/2006">
              <mc:Choice xmlns:v="urn:schemas-microsoft-com:vml" Requires="v">
                <p:oleObj spid="_x0000_s17554" name="Equation" r:id="rId10" imgW="1854000" imgH="457200" progId="Equation.DSMT4">
                  <p:embed/>
                </p:oleObj>
              </mc:Choice>
              <mc:Fallback>
                <p:oleObj name="Equation" r:id="rId10" imgW="1854000" imgH="457200" progId="Equation.DSMT4">
                  <p:embed/>
                  <p:pic>
                    <p:nvPicPr>
                      <p:cNvPr id="0" name=""/>
                      <p:cNvPicPr/>
                      <p:nvPr/>
                    </p:nvPicPr>
                    <p:blipFill>
                      <a:blip r:embed="rId11"/>
                      <a:stretch>
                        <a:fillRect/>
                      </a:stretch>
                    </p:blipFill>
                    <p:spPr>
                      <a:xfrm>
                        <a:off x="5491162" y="3581350"/>
                        <a:ext cx="4368800" cy="10795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233813396"/>
              </p:ext>
            </p:extLst>
          </p:nvPr>
        </p:nvGraphicFramePr>
        <p:xfrm>
          <a:off x="5019891" y="4813300"/>
          <a:ext cx="3290887" cy="749300"/>
        </p:xfrm>
        <a:graphic>
          <a:graphicData uri="http://schemas.openxmlformats.org/presentationml/2006/ole">
            <mc:AlternateContent xmlns:mc="http://schemas.openxmlformats.org/markup-compatibility/2006">
              <mc:Choice xmlns:v="urn:schemas-microsoft-com:vml" Requires="v">
                <p:oleObj spid="_x0000_s17555" name="Equation" r:id="rId12" imgW="1396800" imgH="317160" progId="Equation.DSMT4">
                  <p:embed/>
                </p:oleObj>
              </mc:Choice>
              <mc:Fallback>
                <p:oleObj name="Equation" r:id="rId12" imgW="1396800" imgH="317160" progId="Equation.DSMT4">
                  <p:embed/>
                  <p:pic>
                    <p:nvPicPr>
                      <p:cNvPr id="0" name=""/>
                      <p:cNvPicPr/>
                      <p:nvPr/>
                    </p:nvPicPr>
                    <p:blipFill>
                      <a:blip r:embed="rId13"/>
                      <a:stretch>
                        <a:fillRect/>
                      </a:stretch>
                    </p:blipFill>
                    <p:spPr>
                      <a:xfrm>
                        <a:off x="5019891" y="4813300"/>
                        <a:ext cx="3290887" cy="749300"/>
                      </a:xfrm>
                      <a:prstGeom prst="rect">
                        <a:avLst/>
                      </a:prstGeom>
                    </p:spPr>
                  </p:pic>
                </p:oleObj>
              </mc:Fallback>
            </mc:AlternateContent>
          </a:graphicData>
        </a:graphic>
      </p:graphicFrame>
    </p:spTree>
    <p:extLst>
      <p:ext uri="{BB962C8B-B14F-4D97-AF65-F5344CB8AC3E}">
        <p14:creationId xmlns:p14="http://schemas.microsoft.com/office/powerpoint/2010/main" val="7393955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9088" y="707024"/>
            <a:ext cx="11558425" cy="2188576"/>
            <a:chOff x="289088" y="1086760"/>
            <a:chExt cx="11558425" cy="2188576"/>
          </a:xfrm>
        </p:grpSpPr>
        <p:sp>
          <p:nvSpPr>
            <p:cNvPr id="17" name="Rounded Rectangle 16"/>
            <p:cNvSpPr/>
            <p:nvPr/>
          </p:nvSpPr>
          <p:spPr>
            <a:xfrm>
              <a:off x="289088" y="1086760"/>
              <a:ext cx="11558425" cy="2188576"/>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47215" y="1201743"/>
              <a:ext cx="11400298" cy="492443"/>
            </a:xfrm>
            <a:prstGeom prst="rect">
              <a:avLst/>
            </a:prstGeom>
            <a:noFill/>
          </p:spPr>
          <p:txBody>
            <a:bodyPr wrap="square" rtlCol="0">
              <a:spAutoFit/>
            </a:bodyPr>
            <a:lstStyle/>
            <a:p>
              <a:r>
                <a:rPr lang="en-US" sz="2600" b="1" smtClean="0">
                  <a:latin typeface="Arial" pitchFamily="34" charset="0"/>
                  <a:cs typeface="Arial" pitchFamily="34" charset="0"/>
                </a:rPr>
                <a:t>	</a:t>
              </a:r>
              <a:r>
                <a:rPr lang="en-US" b="1" smtClean="0">
                  <a:latin typeface="Arial" pitchFamily="34" charset="0"/>
                  <a:cs typeface="Arial" pitchFamily="34" charset="0"/>
                </a:rPr>
                <a:t>     </a:t>
              </a:r>
              <a:r>
                <a:rPr lang="en-US" sz="2600" b="1" smtClean="0">
                  <a:solidFill>
                    <a:schemeClr val="accent6">
                      <a:lumMod val="75000"/>
                    </a:schemeClr>
                  </a:solidFill>
                  <a:latin typeface="Arial" pitchFamily="34" charset="0"/>
                  <a:cs typeface="Arial" pitchFamily="34" charset="0"/>
                </a:rPr>
                <a:t>Nhận biết dãy số có giới hạn là 0</a:t>
              </a:r>
              <a:endParaRPr lang="vi-VN" sz="2600" b="1">
                <a:solidFill>
                  <a:schemeClr val="accent6">
                    <a:lumMod val="75000"/>
                  </a:schemeClr>
                </a:solidFill>
                <a:latin typeface="Arial" pitchFamily="34" charset="0"/>
                <a:cs typeface="Arial" pitchFamily="34" charset="0"/>
              </a:endParaRPr>
            </a:p>
          </p:txBody>
        </p:sp>
        <p:pic>
          <p:nvPicPr>
            <p:cNvPr id="307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00" t="8129" r="13433" b="34426"/>
            <a:stretch/>
          </p:blipFill>
          <p:spPr bwMode="auto">
            <a:xfrm>
              <a:off x="289088" y="1178243"/>
              <a:ext cx="1740477" cy="46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3" name="TextBox 12"/>
                <p:cNvSpPr txBox="1"/>
                <p:nvPr/>
              </p:nvSpPr>
              <p:spPr>
                <a:xfrm>
                  <a:off x="447214" y="1617986"/>
                  <a:ext cx="11400298" cy="645690"/>
                </a:xfrm>
                <a:prstGeom prst="rect">
                  <a:avLst/>
                </a:prstGeom>
                <a:noFill/>
              </p:spPr>
              <p:txBody>
                <a:bodyPr wrap="square" rtlCol="0">
                  <a:spAutoFit/>
                </a:bodyPr>
                <a:lstStyle/>
                <a:p>
                  <a:r>
                    <a:rPr lang="en-US" sz="2600" b="1" smtClean="0">
                      <a:latin typeface="Arial" pitchFamily="34" charset="0"/>
                      <a:cs typeface="Arial" pitchFamily="34" charset="0"/>
                    </a:rPr>
                    <a:t>	</a:t>
                  </a:r>
                  <a:r>
                    <a:rPr lang="en-US" b="1" smtClean="0">
                      <a:latin typeface="Arial" pitchFamily="34" charset="0"/>
                      <a:cs typeface="Arial" pitchFamily="34" charset="0"/>
                    </a:rPr>
                    <a:t>     Cho dãy số (u</a:t>
                  </a:r>
                  <a:r>
                    <a:rPr lang="en-US" b="1" baseline="-25000" smtClean="0">
                      <a:latin typeface="Arial" pitchFamily="34" charset="0"/>
                      <a:cs typeface="Arial" pitchFamily="34" charset="0"/>
                    </a:rPr>
                    <a:t>n</a:t>
                  </a:r>
                  <a:r>
                    <a:rPr lang="en-US" b="1" smtClean="0">
                      <a:latin typeface="Arial" pitchFamily="34" charset="0"/>
                      <a:cs typeface="Arial" pitchFamily="34" charset="0"/>
                    </a:rPr>
                    <a:t>) với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𝒖</m:t>
                          </m:r>
                        </m:e>
                        <m:sub>
                          <m:r>
                            <a:rPr lang="en-US" b="1" i="1" smtClean="0">
                              <a:latin typeface="Cambria Math"/>
                              <a:cs typeface="Arial" pitchFamily="34" charset="0"/>
                            </a:rPr>
                            <m:t>𝒏</m:t>
                          </m:r>
                        </m:sub>
                      </m:sSub>
                      <m:r>
                        <a:rPr lang="en-US" b="1" i="1" smtClean="0">
                          <a:latin typeface="Cambria Math"/>
                          <a:cs typeface="Arial" pitchFamily="34" charset="0"/>
                        </a:rPr>
                        <m:t>=</m:t>
                      </m:r>
                      <m:f>
                        <m:fPr>
                          <m:ctrlPr>
                            <a:rPr lang="en-US" b="1" i="1" smtClean="0">
                              <a:latin typeface="Cambria Math"/>
                              <a:cs typeface="Arial" pitchFamily="34" charset="0"/>
                            </a:rPr>
                          </m:ctrlPr>
                        </m:fPr>
                        <m:num>
                          <m:sSup>
                            <m:sSupPr>
                              <m:ctrlPr>
                                <a:rPr lang="en-US" b="1" i="1" smtClean="0">
                                  <a:latin typeface="Cambria Math"/>
                                  <a:cs typeface="Arial" pitchFamily="34" charset="0"/>
                                </a:rPr>
                              </m:ctrlPr>
                            </m:sSupPr>
                            <m:e>
                              <m:r>
                                <a:rPr lang="en-US" b="1" i="1">
                                  <a:latin typeface="Cambria Math"/>
                                  <a:cs typeface="Arial" pitchFamily="34" charset="0"/>
                                </a:rPr>
                                <m:t>(−</m:t>
                              </m:r>
                              <m:r>
                                <a:rPr lang="en-US" b="1" i="1">
                                  <a:latin typeface="Cambria Math"/>
                                  <a:cs typeface="Arial" pitchFamily="34" charset="0"/>
                                </a:rPr>
                                <m:t>𝟏</m:t>
                              </m:r>
                              <m:r>
                                <a:rPr lang="en-US" b="1" i="1">
                                  <a:latin typeface="Cambria Math"/>
                                  <a:cs typeface="Arial" pitchFamily="34" charset="0"/>
                                </a:rPr>
                                <m:t>)</m:t>
                              </m:r>
                            </m:e>
                            <m:sup>
                              <m:r>
                                <a:rPr lang="en-US" b="1" i="1" smtClean="0">
                                  <a:latin typeface="Cambria Math"/>
                                  <a:cs typeface="Arial" pitchFamily="34" charset="0"/>
                                </a:rPr>
                                <m:t>𝒏</m:t>
                              </m:r>
                            </m:sup>
                          </m:sSup>
                        </m:num>
                        <m:den>
                          <m:r>
                            <a:rPr lang="en-US" b="1" i="1" smtClean="0">
                              <a:latin typeface="Cambria Math"/>
                              <a:cs typeface="Arial" pitchFamily="34" charset="0"/>
                            </a:rPr>
                            <m:t>𝒏</m:t>
                          </m:r>
                        </m:den>
                      </m:f>
                    </m:oMath>
                  </a14:m>
                  <a:endParaRPr lang="vi-VN"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47214" y="1617986"/>
                  <a:ext cx="11400298" cy="645690"/>
                </a:xfrm>
                <a:prstGeom prst="rect">
                  <a:avLst/>
                </a:prstGeom>
                <a:blipFill rotWithShape="1">
                  <a:blip r:embed="rId5"/>
                  <a:stretch>
                    <a:fillRect b="-8491"/>
                  </a:stretch>
                </a:blipFill>
              </p:spPr>
              <p:txBody>
                <a:bodyPr/>
                <a:lstStyle/>
                <a:p>
                  <a:r>
                    <a:rPr lang="en-US">
                      <a:noFill/>
                    </a:rPr>
                    <a:t> </a:t>
                  </a:r>
                </a:p>
              </p:txBody>
            </p:sp>
          </mc:Fallback>
        </mc:AlternateContent>
        <p:sp>
          <p:nvSpPr>
            <p:cNvPr id="14" name="TextBox 13"/>
            <p:cNvSpPr txBox="1"/>
            <p:nvPr/>
          </p:nvSpPr>
          <p:spPr>
            <a:xfrm>
              <a:off x="447214" y="2292251"/>
              <a:ext cx="11400298" cy="461665"/>
            </a:xfrm>
            <a:prstGeom prst="rect">
              <a:avLst/>
            </a:prstGeom>
            <a:noFill/>
          </p:spPr>
          <p:txBody>
            <a:bodyPr wrap="square" rtlCol="0">
              <a:spAutoFit/>
            </a:bodyPr>
            <a:lstStyle/>
            <a:p>
              <a:r>
                <a:rPr lang="en-US" b="1" smtClean="0">
                  <a:latin typeface="Arial" pitchFamily="34" charset="0"/>
                  <a:cs typeface="Arial" pitchFamily="34" charset="0"/>
                </a:rPr>
                <a:t>a. Biểu diễn năm số hạng đầu của dãy số này trên trục số</a:t>
              </a:r>
              <a:endParaRPr lang="vi-VN" b="1">
                <a:latin typeface="Arial" pitchFamily="34" charset="0"/>
                <a:cs typeface="Arial" pitchFamily="34" charset="0"/>
              </a:endParaRPr>
            </a:p>
          </p:txBody>
        </p:sp>
        <p:sp>
          <p:nvSpPr>
            <p:cNvPr id="15" name="TextBox 14"/>
            <p:cNvSpPr txBox="1"/>
            <p:nvPr/>
          </p:nvSpPr>
          <p:spPr>
            <a:xfrm>
              <a:off x="447215" y="2753916"/>
              <a:ext cx="11400298" cy="461665"/>
            </a:xfrm>
            <a:prstGeom prst="rect">
              <a:avLst/>
            </a:prstGeom>
            <a:noFill/>
          </p:spPr>
          <p:txBody>
            <a:bodyPr wrap="square" rtlCol="0">
              <a:spAutoFit/>
            </a:bodyPr>
            <a:lstStyle/>
            <a:p>
              <a:r>
                <a:rPr lang="en-US" b="1" smtClean="0">
                  <a:latin typeface="Arial" pitchFamily="34" charset="0"/>
                  <a:cs typeface="Arial" pitchFamily="34" charset="0"/>
                </a:rPr>
                <a:t>b. Bắt đầu từ số hạng nào của dãy, khoảng cách từ u</a:t>
              </a:r>
              <a:r>
                <a:rPr lang="en-US" b="1" baseline="-25000" smtClean="0">
                  <a:latin typeface="Arial" pitchFamily="34" charset="0"/>
                  <a:cs typeface="Arial" pitchFamily="34" charset="0"/>
                </a:rPr>
                <a:t>n</a:t>
              </a:r>
              <a:r>
                <a:rPr lang="en-US" b="1" smtClean="0">
                  <a:latin typeface="Arial" pitchFamily="34" charset="0"/>
                  <a:cs typeface="Arial" pitchFamily="34" charset="0"/>
                </a:rPr>
                <a:t> đến 0 nhỏ hơn 0,01?</a:t>
              </a:r>
              <a:endParaRPr lang="vi-VN" b="1">
                <a:latin typeface="Arial" pitchFamily="34" charset="0"/>
                <a:cs typeface="Arial" pitchFamily="34" charset="0"/>
              </a:endParaRPr>
            </a:p>
          </p:txBody>
        </p:sp>
      </p:grpSp>
      <p:pic>
        <p:nvPicPr>
          <p:cNvPr id="19"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6212" y="300037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5304299"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sp>
        <p:nvSpPr>
          <p:cNvPr id="11" name="TextBox 10"/>
          <p:cNvSpPr txBox="1"/>
          <p:nvPr/>
        </p:nvSpPr>
        <p:spPr>
          <a:xfrm>
            <a:off x="608013" y="3408110"/>
            <a:ext cx="10293747" cy="461665"/>
          </a:xfrm>
          <a:prstGeom prst="rect">
            <a:avLst/>
          </a:prstGeom>
          <a:noFill/>
        </p:spPr>
        <p:txBody>
          <a:bodyPr wrap="square" rtlCol="0">
            <a:spAutoFit/>
          </a:bodyPr>
          <a:lstStyle/>
          <a:p>
            <a:pPr algn="just"/>
            <a:r>
              <a:rPr lang="vi-VN" b="1">
                <a:latin typeface="Arial" pitchFamily="34" charset="0"/>
                <a:cs typeface="Arial" pitchFamily="34" charset="0"/>
              </a:rPr>
              <a:t>a) Năm số hạng đầu của dãy số (u</a:t>
            </a:r>
            <a:r>
              <a:rPr lang="vi-VN" b="1" baseline="-25000">
                <a:latin typeface="Arial" pitchFamily="34" charset="0"/>
                <a:cs typeface="Arial" pitchFamily="34" charset="0"/>
              </a:rPr>
              <a:t>n</a:t>
            </a:r>
            <a:r>
              <a:rPr lang="vi-VN" b="1">
                <a:latin typeface="Arial" pitchFamily="34" charset="0"/>
                <a:cs typeface="Arial" pitchFamily="34" charset="0"/>
              </a:rPr>
              <a:t>) đã cho </a:t>
            </a:r>
            <a:r>
              <a:rPr lang="vi-VN" b="1" smtClean="0">
                <a:latin typeface="Arial" pitchFamily="34" charset="0"/>
                <a:cs typeface="Arial" pitchFamily="34" charset="0"/>
              </a:rPr>
              <a:t>là</a:t>
            </a:r>
            <a:r>
              <a:rPr lang="en-US" b="1" smtClean="0">
                <a:latin typeface="Arial" pitchFamily="34" charset="0"/>
                <a:cs typeface="Arial" pitchFamily="34" charset="0"/>
              </a:rPr>
              <a:t> :</a:t>
            </a:r>
            <a:endParaRPr lang="en-US"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643674566"/>
              </p:ext>
            </p:extLst>
          </p:nvPr>
        </p:nvGraphicFramePr>
        <p:xfrm>
          <a:off x="989013" y="3867398"/>
          <a:ext cx="1830387" cy="815975"/>
        </p:xfrm>
        <a:graphic>
          <a:graphicData uri="http://schemas.openxmlformats.org/presentationml/2006/ole">
            <mc:AlternateContent xmlns:mc="http://schemas.openxmlformats.org/markup-compatibility/2006">
              <mc:Choice xmlns:v="urn:schemas-microsoft-com:vml" Requires="v">
                <p:oleObj spid="_x0000_s25059" name="Equation" r:id="rId7" imgW="939600" imgH="419040" progId="Equation.DSMT4">
                  <p:embed/>
                </p:oleObj>
              </mc:Choice>
              <mc:Fallback>
                <p:oleObj name="Equation" r:id="rId7" imgW="939600" imgH="419040" progId="Equation.DSMT4">
                  <p:embed/>
                  <p:pic>
                    <p:nvPicPr>
                      <p:cNvPr id="0" name=""/>
                      <p:cNvPicPr/>
                      <p:nvPr/>
                    </p:nvPicPr>
                    <p:blipFill>
                      <a:blip r:embed="rId8"/>
                      <a:stretch>
                        <a:fillRect/>
                      </a:stretch>
                    </p:blipFill>
                    <p:spPr>
                      <a:xfrm>
                        <a:off x="989013" y="3867398"/>
                        <a:ext cx="1830387" cy="81597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054198061"/>
              </p:ext>
            </p:extLst>
          </p:nvPr>
        </p:nvGraphicFramePr>
        <p:xfrm>
          <a:off x="2951162" y="3868985"/>
          <a:ext cx="1955800" cy="817563"/>
        </p:xfrm>
        <a:graphic>
          <a:graphicData uri="http://schemas.openxmlformats.org/presentationml/2006/ole">
            <mc:AlternateContent xmlns:mc="http://schemas.openxmlformats.org/markup-compatibility/2006">
              <mc:Choice xmlns:v="urn:schemas-microsoft-com:vml" Requires="v">
                <p:oleObj spid="_x0000_s25060" name="Equation" r:id="rId9" imgW="1002960" imgH="419040" progId="Equation.DSMT4">
                  <p:embed/>
                </p:oleObj>
              </mc:Choice>
              <mc:Fallback>
                <p:oleObj name="Equation" r:id="rId9" imgW="1002960" imgH="419040" progId="Equation.DSMT4">
                  <p:embed/>
                  <p:pic>
                    <p:nvPicPr>
                      <p:cNvPr id="0" name=""/>
                      <p:cNvPicPr/>
                      <p:nvPr/>
                    </p:nvPicPr>
                    <p:blipFill>
                      <a:blip r:embed="rId10"/>
                      <a:stretch>
                        <a:fillRect/>
                      </a:stretch>
                    </p:blipFill>
                    <p:spPr>
                      <a:xfrm>
                        <a:off x="2951162" y="3868985"/>
                        <a:ext cx="1955800" cy="817563"/>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760372143"/>
              </p:ext>
            </p:extLst>
          </p:nvPr>
        </p:nvGraphicFramePr>
        <p:xfrm>
          <a:off x="5062537" y="3888035"/>
          <a:ext cx="2130425" cy="817563"/>
        </p:xfrm>
        <a:graphic>
          <a:graphicData uri="http://schemas.openxmlformats.org/presentationml/2006/ole">
            <mc:AlternateContent xmlns:mc="http://schemas.openxmlformats.org/markup-compatibility/2006">
              <mc:Choice xmlns:v="urn:schemas-microsoft-com:vml" Requires="v">
                <p:oleObj spid="_x0000_s25061" name="Equation" r:id="rId11" imgW="1091880" imgH="419040" progId="Equation.DSMT4">
                  <p:embed/>
                </p:oleObj>
              </mc:Choice>
              <mc:Fallback>
                <p:oleObj name="Equation" r:id="rId11" imgW="1091880" imgH="419040" progId="Equation.DSMT4">
                  <p:embed/>
                  <p:pic>
                    <p:nvPicPr>
                      <p:cNvPr id="0" name=""/>
                      <p:cNvPicPr/>
                      <p:nvPr/>
                    </p:nvPicPr>
                    <p:blipFill>
                      <a:blip r:embed="rId12"/>
                      <a:stretch>
                        <a:fillRect/>
                      </a:stretch>
                    </p:blipFill>
                    <p:spPr>
                      <a:xfrm>
                        <a:off x="5062537" y="3888035"/>
                        <a:ext cx="2130425" cy="817563"/>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43133481"/>
              </p:ext>
            </p:extLst>
          </p:nvPr>
        </p:nvGraphicFramePr>
        <p:xfrm>
          <a:off x="7354888" y="3897560"/>
          <a:ext cx="1957387" cy="817563"/>
        </p:xfrm>
        <a:graphic>
          <a:graphicData uri="http://schemas.openxmlformats.org/presentationml/2006/ole">
            <mc:AlternateContent xmlns:mc="http://schemas.openxmlformats.org/markup-compatibility/2006">
              <mc:Choice xmlns:v="urn:schemas-microsoft-com:vml" Requires="v">
                <p:oleObj spid="_x0000_s25062" name="Equation" r:id="rId13" imgW="1002960" imgH="419040" progId="Equation.DSMT4">
                  <p:embed/>
                </p:oleObj>
              </mc:Choice>
              <mc:Fallback>
                <p:oleObj name="Equation" r:id="rId13" imgW="1002960" imgH="419040" progId="Equation.DSMT4">
                  <p:embed/>
                  <p:pic>
                    <p:nvPicPr>
                      <p:cNvPr id="0" name=""/>
                      <p:cNvPicPr/>
                      <p:nvPr/>
                    </p:nvPicPr>
                    <p:blipFill>
                      <a:blip r:embed="rId14"/>
                      <a:stretch>
                        <a:fillRect/>
                      </a:stretch>
                    </p:blipFill>
                    <p:spPr>
                      <a:xfrm>
                        <a:off x="7354888" y="3897560"/>
                        <a:ext cx="1957387" cy="817563"/>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770473137"/>
              </p:ext>
            </p:extLst>
          </p:nvPr>
        </p:nvGraphicFramePr>
        <p:xfrm>
          <a:off x="9450388" y="3913435"/>
          <a:ext cx="2130425" cy="817563"/>
        </p:xfrm>
        <a:graphic>
          <a:graphicData uri="http://schemas.openxmlformats.org/presentationml/2006/ole">
            <mc:AlternateContent xmlns:mc="http://schemas.openxmlformats.org/markup-compatibility/2006">
              <mc:Choice xmlns:v="urn:schemas-microsoft-com:vml" Requires="v">
                <p:oleObj spid="_x0000_s25063" name="Equation" r:id="rId15" imgW="1091880" imgH="419040" progId="Equation.DSMT4">
                  <p:embed/>
                </p:oleObj>
              </mc:Choice>
              <mc:Fallback>
                <p:oleObj name="Equation" r:id="rId15" imgW="1091880" imgH="419040" progId="Equation.DSMT4">
                  <p:embed/>
                  <p:pic>
                    <p:nvPicPr>
                      <p:cNvPr id="0" name=""/>
                      <p:cNvPicPr/>
                      <p:nvPr/>
                    </p:nvPicPr>
                    <p:blipFill>
                      <a:blip r:embed="rId16"/>
                      <a:stretch>
                        <a:fillRect/>
                      </a:stretch>
                    </p:blipFill>
                    <p:spPr>
                      <a:xfrm>
                        <a:off x="9450388" y="3913435"/>
                        <a:ext cx="2130425" cy="817563"/>
                      </a:xfrm>
                      <a:prstGeom prst="rect">
                        <a:avLst/>
                      </a:prstGeom>
                    </p:spPr>
                  </p:pic>
                </p:oleObj>
              </mc:Fallback>
            </mc:AlternateContent>
          </a:graphicData>
        </a:graphic>
      </p:graphicFrame>
      <p:sp>
        <p:nvSpPr>
          <p:cNvPr id="24" name="TextBox 23"/>
          <p:cNvSpPr txBox="1"/>
          <p:nvPr/>
        </p:nvSpPr>
        <p:spPr>
          <a:xfrm>
            <a:off x="829865" y="4760660"/>
            <a:ext cx="10293747" cy="461665"/>
          </a:xfrm>
          <a:prstGeom prst="rect">
            <a:avLst/>
          </a:prstGeom>
          <a:noFill/>
        </p:spPr>
        <p:txBody>
          <a:bodyPr wrap="square" rtlCol="0">
            <a:spAutoFit/>
          </a:bodyPr>
          <a:lstStyle/>
          <a:p>
            <a:pPr algn="just"/>
            <a:r>
              <a:rPr lang="vi-VN" b="1">
                <a:latin typeface="Arial" pitchFamily="34" charset="0"/>
                <a:cs typeface="Arial" pitchFamily="34" charset="0"/>
              </a:rPr>
              <a:t>Biểu diễn các số hạng này trên trục số, ta được:</a:t>
            </a:r>
            <a:endParaRPr lang="en-US" b="1">
              <a:latin typeface="Arial" pitchFamily="34" charset="0"/>
              <a:cs typeface="Arial" pitchFamily="34" charset="0"/>
            </a:endParaRPr>
          </a:p>
        </p:txBody>
      </p:sp>
      <p:grpSp>
        <p:nvGrpSpPr>
          <p:cNvPr id="8" name="Group 7"/>
          <p:cNvGrpSpPr/>
          <p:nvPr/>
        </p:nvGrpSpPr>
        <p:grpSpPr>
          <a:xfrm>
            <a:off x="1674813" y="5285035"/>
            <a:ext cx="8153400" cy="1268165"/>
            <a:chOff x="1751012" y="6141085"/>
            <a:chExt cx="8153400" cy="1268165"/>
          </a:xfrm>
        </p:grpSpPr>
        <p:cxnSp>
          <p:nvCxnSpPr>
            <p:cNvPr id="4" name="Straight Connector 3"/>
            <p:cNvCxnSpPr/>
            <p:nvPr/>
          </p:nvCxnSpPr>
          <p:spPr>
            <a:xfrm>
              <a:off x="1751012" y="6705600"/>
              <a:ext cx="8153400" cy="0"/>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5" name="Object 24"/>
            <p:cNvGraphicFramePr>
              <a:graphicFrameLocks noChangeAspect="1"/>
            </p:cNvGraphicFramePr>
            <p:nvPr>
              <p:extLst>
                <p:ext uri="{D42A27DB-BD31-4B8C-83A1-F6EECF244321}">
                  <p14:modId xmlns:p14="http://schemas.microsoft.com/office/powerpoint/2010/main" val="1568780278"/>
                </p:ext>
              </p:extLst>
            </p:nvPr>
          </p:nvGraphicFramePr>
          <p:xfrm>
            <a:off x="2817812" y="6511925"/>
            <a:ext cx="123825" cy="346075"/>
          </p:xfrm>
          <a:graphic>
            <a:graphicData uri="http://schemas.openxmlformats.org/presentationml/2006/ole">
              <mc:AlternateContent xmlns:mc="http://schemas.openxmlformats.org/markup-compatibility/2006">
                <mc:Choice xmlns:v="urn:schemas-microsoft-com:vml" Requires="v">
                  <p:oleObj spid="_x0000_s25064" name="Equation" r:id="rId17" imgW="63360" imgH="177480" progId="Equation.DSMT4">
                    <p:embed/>
                  </p:oleObj>
                </mc:Choice>
                <mc:Fallback>
                  <p:oleObj name="Equation" r:id="rId17" imgW="63360" imgH="177480" progId="Equation.DSMT4">
                    <p:embed/>
                    <p:pic>
                      <p:nvPicPr>
                        <p:cNvPr id="0" name=""/>
                        <p:cNvPicPr/>
                        <p:nvPr/>
                      </p:nvPicPr>
                      <p:blipFill>
                        <a:blip r:embed="rId18"/>
                        <a:stretch>
                          <a:fillRect/>
                        </a:stretch>
                      </p:blipFill>
                      <p:spPr>
                        <a:xfrm>
                          <a:off x="2817812" y="6511925"/>
                          <a:ext cx="123825" cy="34607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969235123"/>
                </p:ext>
              </p:extLst>
            </p:nvPr>
          </p:nvGraphicFramePr>
          <p:xfrm>
            <a:off x="5769172" y="6511925"/>
            <a:ext cx="123825" cy="346075"/>
          </p:xfrm>
          <a:graphic>
            <a:graphicData uri="http://schemas.openxmlformats.org/presentationml/2006/ole">
              <mc:AlternateContent xmlns:mc="http://schemas.openxmlformats.org/markup-compatibility/2006">
                <mc:Choice xmlns:v="urn:schemas-microsoft-com:vml" Requires="v">
                  <p:oleObj spid="_x0000_s25065" name="Equation" r:id="rId19" imgW="63360" imgH="177480" progId="Equation.DSMT4">
                    <p:embed/>
                  </p:oleObj>
                </mc:Choice>
                <mc:Fallback>
                  <p:oleObj name="Equation" r:id="rId19" imgW="63360" imgH="177480" progId="Equation.DSMT4">
                    <p:embed/>
                    <p:pic>
                      <p:nvPicPr>
                        <p:cNvPr id="0" name=""/>
                        <p:cNvPicPr/>
                        <p:nvPr/>
                      </p:nvPicPr>
                      <p:blipFill>
                        <a:blip r:embed="rId20"/>
                        <a:stretch>
                          <a:fillRect/>
                        </a:stretch>
                      </p:blipFill>
                      <p:spPr>
                        <a:xfrm>
                          <a:off x="5769172" y="6511925"/>
                          <a:ext cx="123825" cy="346075"/>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612905649"/>
                </p:ext>
              </p:extLst>
            </p:nvPr>
          </p:nvGraphicFramePr>
          <p:xfrm>
            <a:off x="8685212" y="6511925"/>
            <a:ext cx="123825" cy="346075"/>
          </p:xfrm>
          <a:graphic>
            <a:graphicData uri="http://schemas.openxmlformats.org/presentationml/2006/ole">
              <mc:AlternateContent xmlns:mc="http://schemas.openxmlformats.org/markup-compatibility/2006">
                <mc:Choice xmlns:v="urn:schemas-microsoft-com:vml" Requires="v">
                  <p:oleObj spid="_x0000_s25066" name="Equation" r:id="rId21" imgW="63360" imgH="177480" progId="Equation.DSMT4">
                    <p:embed/>
                  </p:oleObj>
                </mc:Choice>
                <mc:Fallback>
                  <p:oleObj name="Equation" r:id="rId21" imgW="63360" imgH="177480" progId="Equation.DSMT4">
                    <p:embed/>
                    <p:pic>
                      <p:nvPicPr>
                        <p:cNvPr id="0" name=""/>
                        <p:cNvPicPr/>
                        <p:nvPr/>
                      </p:nvPicPr>
                      <p:blipFill>
                        <a:blip r:embed="rId20"/>
                        <a:stretch>
                          <a:fillRect/>
                        </a:stretch>
                      </p:blipFill>
                      <p:spPr>
                        <a:xfrm>
                          <a:off x="8685212" y="6511925"/>
                          <a:ext cx="123825" cy="346075"/>
                        </a:xfrm>
                        <a:prstGeom prst="rect">
                          <a:avLst/>
                        </a:prstGeom>
                      </p:spPr>
                    </p:pic>
                  </p:oleObj>
                </mc:Fallback>
              </mc:AlternateContent>
            </a:graphicData>
          </a:graphic>
        </p:graphicFrame>
        <p:sp>
          <p:nvSpPr>
            <p:cNvPr id="7" name="Oval 6"/>
            <p:cNvSpPr/>
            <p:nvPr/>
          </p:nvSpPr>
          <p:spPr>
            <a:xfrm>
              <a:off x="4799012" y="665797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180012" y="665797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551612" y="665797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237412" y="665797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Object 30"/>
            <p:cNvGraphicFramePr>
              <a:graphicFrameLocks noChangeAspect="1"/>
            </p:cNvGraphicFramePr>
            <p:nvPr>
              <p:extLst>
                <p:ext uri="{D42A27DB-BD31-4B8C-83A1-F6EECF244321}">
                  <p14:modId xmlns:p14="http://schemas.microsoft.com/office/powerpoint/2010/main" val="998216902"/>
                </p:ext>
              </p:extLst>
            </p:nvPr>
          </p:nvGraphicFramePr>
          <p:xfrm>
            <a:off x="2741612" y="6141085"/>
            <a:ext cx="326548" cy="516890"/>
          </p:xfrm>
          <a:graphic>
            <a:graphicData uri="http://schemas.openxmlformats.org/presentationml/2006/ole">
              <mc:AlternateContent xmlns:mc="http://schemas.openxmlformats.org/markup-compatibility/2006">
                <mc:Choice xmlns:v="urn:schemas-microsoft-com:vml" Requires="v">
                  <p:oleObj spid="_x0000_s25067" name="Equation" r:id="rId22" imgW="152280" imgH="241200" progId="Equation.DSMT4">
                    <p:embed/>
                  </p:oleObj>
                </mc:Choice>
                <mc:Fallback>
                  <p:oleObj name="Equation" r:id="rId22" imgW="152280" imgH="241200" progId="Equation.DSMT4">
                    <p:embed/>
                    <p:pic>
                      <p:nvPicPr>
                        <p:cNvPr id="0" name=""/>
                        <p:cNvPicPr/>
                        <p:nvPr/>
                      </p:nvPicPr>
                      <p:blipFill>
                        <a:blip r:embed="rId23"/>
                        <a:stretch>
                          <a:fillRect/>
                        </a:stretch>
                      </p:blipFill>
                      <p:spPr>
                        <a:xfrm>
                          <a:off x="2741612" y="6141085"/>
                          <a:ext cx="326548" cy="51689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819620069"/>
                </p:ext>
              </p:extLst>
            </p:nvPr>
          </p:nvGraphicFramePr>
          <p:xfrm>
            <a:off x="4710113" y="6141085"/>
            <a:ext cx="354012" cy="517525"/>
          </p:xfrm>
          <a:graphic>
            <a:graphicData uri="http://schemas.openxmlformats.org/presentationml/2006/ole">
              <mc:AlternateContent xmlns:mc="http://schemas.openxmlformats.org/markup-compatibility/2006">
                <mc:Choice xmlns:v="urn:schemas-microsoft-com:vml" Requires="v">
                  <p:oleObj spid="_x0000_s25068" name="Equation" r:id="rId24" imgW="164880" imgH="241200" progId="Equation.DSMT4">
                    <p:embed/>
                  </p:oleObj>
                </mc:Choice>
                <mc:Fallback>
                  <p:oleObj name="Equation" r:id="rId24" imgW="164880" imgH="241200" progId="Equation.DSMT4">
                    <p:embed/>
                    <p:pic>
                      <p:nvPicPr>
                        <p:cNvPr id="0" name=""/>
                        <p:cNvPicPr/>
                        <p:nvPr/>
                      </p:nvPicPr>
                      <p:blipFill>
                        <a:blip r:embed="rId25"/>
                        <a:stretch>
                          <a:fillRect/>
                        </a:stretch>
                      </p:blipFill>
                      <p:spPr>
                        <a:xfrm>
                          <a:off x="4710113" y="6141085"/>
                          <a:ext cx="354012" cy="517525"/>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4067867998"/>
                </p:ext>
              </p:extLst>
            </p:nvPr>
          </p:nvGraphicFramePr>
          <p:xfrm>
            <a:off x="5180012" y="6141085"/>
            <a:ext cx="354012" cy="517525"/>
          </p:xfrm>
          <a:graphic>
            <a:graphicData uri="http://schemas.openxmlformats.org/presentationml/2006/ole">
              <mc:AlternateContent xmlns:mc="http://schemas.openxmlformats.org/markup-compatibility/2006">
                <mc:Choice xmlns:v="urn:schemas-microsoft-com:vml" Requires="v">
                  <p:oleObj spid="_x0000_s25069" name="Equation" r:id="rId26" imgW="164880" imgH="241200" progId="Equation.DSMT4">
                    <p:embed/>
                  </p:oleObj>
                </mc:Choice>
                <mc:Fallback>
                  <p:oleObj name="Equation" r:id="rId26" imgW="164880" imgH="241200" progId="Equation.DSMT4">
                    <p:embed/>
                    <p:pic>
                      <p:nvPicPr>
                        <p:cNvPr id="0" name=""/>
                        <p:cNvPicPr/>
                        <p:nvPr/>
                      </p:nvPicPr>
                      <p:blipFill>
                        <a:blip r:embed="rId27"/>
                        <a:stretch>
                          <a:fillRect/>
                        </a:stretch>
                      </p:blipFill>
                      <p:spPr>
                        <a:xfrm>
                          <a:off x="5180012" y="6141085"/>
                          <a:ext cx="354012" cy="517525"/>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678167199"/>
                </p:ext>
              </p:extLst>
            </p:nvPr>
          </p:nvGraphicFramePr>
          <p:xfrm>
            <a:off x="6419911" y="6141085"/>
            <a:ext cx="354012" cy="517525"/>
          </p:xfrm>
          <a:graphic>
            <a:graphicData uri="http://schemas.openxmlformats.org/presentationml/2006/ole">
              <mc:AlternateContent xmlns:mc="http://schemas.openxmlformats.org/markup-compatibility/2006">
                <mc:Choice xmlns:v="urn:schemas-microsoft-com:vml" Requires="v">
                  <p:oleObj spid="_x0000_s25070" name="Equation" r:id="rId28" imgW="164880" imgH="241200" progId="Equation.DSMT4">
                    <p:embed/>
                  </p:oleObj>
                </mc:Choice>
                <mc:Fallback>
                  <p:oleObj name="Equation" r:id="rId28" imgW="164880" imgH="241200" progId="Equation.DSMT4">
                    <p:embed/>
                    <p:pic>
                      <p:nvPicPr>
                        <p:cNvPr id="0" name=""/>
                        <p:cNvPicPr/>
                        <p:nvPr/>
                      </p:nvPicPr>
                      <p:blipFill>
                        <a:blip r:embed="rId29"/>
                        <a:stretch>
                          <a:fillRect/>
                        </a:stretch>
                      </p:blipFill>
                      <p:spPr>
                        <a:xfrm>
                          <a:off x="6419911" y="6141085"/>
                          <a:ext cx="354012" cy="517525"/>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586034047"/>
                </p:ext>
              </p:extLst>
            </p:nvPr>
          </p:nvGraphicFramePr>
          <p:xfrm>
            <a:off x="7136606" y="6141085"/>
            <a:ext cx="354012" cy="517525"/>
          </p:xfrm>
          <a:graphic>
            <a:graphicData uri="http://schemas.openxmlformats.org/presentationml/2006/ole">
              <mc:AlternateContent xmlns:mc="http://schemas.openxmlformats.org/markup-compatibility/2006">
                <mc:Choice xmlns:v="urn:schemas-microsoft-com:vml" Requires="v">
                  <p:oleObj spid="_x0000_s25071" name="Equation" r:id="rId30" imgW="164880" imgH="241200" progId="Equation.DSMT4">
                    <p:embed/>
                  </p:oleObj>
                </mc:Choice>
                <mc:Fallback>
                  <p:oleObj name="Equation" r:id="rId30" imgW="164880" imgH="241200" progId="Equation.DSMT4">
                    <p:embed/>
                    <p:pic>
                      <p:nvPicPr>
                        <p:cNvPr id="0" name=""/>
                        <p:cNvPicPr/>
                        <p:nvPr/>
                      </p:nvPicPr>
                      <p:blipFill>
                        <a:blip r:embed="rId31"/>
                        <a:stretch>
                          <a:fillRect/>
                        </a:stretch>
                      </p:blipFill>
                      <p:spPr>
                        <a:xfrm>
                          <a:off x="7136606" y="6141085"/>
                          <a:ext cx="354012" cy="517525"/>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453403058"/>
                </p:ext>
              </p:extLst>
            </p:nvPr>
          </p:nvGraphicFramePr>
          <p:xfrm>
            <a:off x="8677275" y="6767513"/>
            <a:ext cx="217488" cy="354012"/>
          </p:xfrm>
          <a:graphic>
            <a:graphicData uri="http://schemas.openxmlformats.org/presentationml/2006/ole">
              <mc:AlternateContent xmlns:mc="http://schemas.openxmlformats.org/markup-compatibility/2006">
                <mc:Choice xmlns:v="urn:schemas-microsoft-com:vml" Requires="v">
                  <p:oleObj spid="_x0000_s25072" name="Equation" r:id="rId32" imgW="101520" imgH="164880" progId="Equation.DSMT4">
                    <p:embed/>
                  </p:oleObj>
                </mc:Choice>
                <mc:Fallback>
                  <p:oleObj name="Equation" r:id="rId32" imgW="101520" imgH="164880" progId="Equation.DSMT4">
                    <p:embed/>
                    <p:pic>
                      <p:nvPicPr>
                        <p:cNvPr id="0" name=""/>
                        <p:cNvPicPr/>
                        <p:nvPr/>
                      </p:nvPicPr>
                      <p:blipFill>
                        <a:blip r:embed="rId33"/>
                        <a:stretch>
                          <a:fillRect/>
                        </a:stretch>
                      </p:blipFill>
                      <p:spPr>
                        <a:xfrm>
                          <a:off x="8677275" y="6767513"/>
                          <a:ext cx="217488" cy="354012"/>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3375028970"/>
                </p:ext>
              </p:extLst>
            </p:nvPr>
          </p:nvGraphicFramePr>
          <p:xfrm>
            <a:off x="2589212" y="6781800"/>
            <a:ext cx="434975" cy="354013"/>
          </p:xfrm>
          <a:graphic>
            <a:graphicData uri="http://schemas.openxmlformats.org/presentationml/2006/ole">
              <mc:AlternateContent xmlns:mc="http://schemas.openxmlformats.org/markup-compatibility/2006">
                <mc:Choice xmlns:v="urn:schemas-microsoft-com:vml" Requires="v">
                  <p:oleObj spid="_x0000_s25073" name="Equation" r:id="rId34" imgW="203040" imgH="164880" progId="Equation.DSMT4">
                    <p:embed/>
                  </p:oleObj>
                </mc:Choice>
                <mc:Fallback>
                  <p:oleObj name="Equation" r:id="rId34" imgW="203040" imgH="164880" progId="Equation.DSMT4">
                    <p:embed/>
                    <p:pic>
                      <p:nvPicPr>
                        <p:cNvPr id="0" name=""/>
                        <p:cNvPicPr/>
                        <p:nvPr/>
                      </p:nvPicPr>
                      <p:blipFill>
                        <a:blip r:embed="rId35"/>
                        <a:stretch>
                          <a:fillRect/>
                        </a:stretch>
                      </p:blipFill>
                      <p:spPr>
                        <a:xfrm>
                          <a:off x="2589212" y="6781800"/>
                          <a:ext cx="434975" cy="354013"/>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4106482766"/>
                </p:ext>
              </p:extLst>
            </p:nvPr>
          </p:nvGraphicFramePr>
          <p:xfrm>
            <a:off x="4570412" y="6716325"/>
            <a:ext cx="388824" cy="675075"/>
          </p:xfrm>
          <a:graphic>
            <a:graphicData uri="http://schemas.openxmlformats.org/presentationml/2006/ole">
              <mc:AlternateContent xmlns:mc="http://schemas.openxmlformats.org/markup-compatibility/2006">
                <mc:Choice xmlns:v="urn:schemas-microsoft-com:vml" Requires="v">
                  <p:oleObj spid="_x0000_s25074" name="Equation" r:id="rId36" imgW="241200" imgH="419040" progId="Equation.DSMT4">
                    <p:embed/>
                  </p:oleObj>
                </mc:Choice>
                <mc:Fallback>
                  <p:oleObj name="Equation" r:id="rId36" imgW="241200" imgH="419040" progId="Equation.DSMT4">
                    <p:embed/>
                    <p:pic>
                      <p:nvPicPr>
                        <p:cNvPr id="0" name=""/>
                        <p:cNvPicPr/>
                        <p:nvPr/>
                      </p:nvPicPr>
                      <p:blipFill>
                        <a:blip r:embed="rId37"/>
                        <a:stretch>
                          <a:fillRect/>
                        </a:stretch>
                      </p:blipFill>
                      <p:spPr>
                        <a:xfrm>
                          <a:off x="4570412" y="6716325"/>
                          <a:ext cx="388824" cy="675075"/>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576618453"/>
                </p:ext>
              </p:extLst>
            </p:nvPr>
          </p:nvGraphicFramePr>
          <p:xfrm>
            <a:off x="5061800" y="6734175"/>
            <a:ext cx="388824" cy="675075"/>
          </p:xfrm>
          <a:graphic>
            <a:graphicData uri="http://schemas.openxmlformats.org/presentationml/2006/ole">
              <mc:AlternateContent xmlns:mc="http://schemas.openxmlformats.org/markup-compatibility/2006">
                <mc:Choice xmlns:v="urn:schemas-microsoft-com:vml" Requires="v">
                  <p:oleObj spid="_x0000_s25075" name="Equation" r:id="rId38" imgW="241200" imgH="419040" progId="Equation.DSMT4">
                    <p:embed/>
                  </p:oleObj>
                </mc:Choice>
                <mc:Fallback>
                  <p:oleObj name="Equation" r:id="rId38" imgW="241200" imgH="419040" progId="Equation.DSMT4">
                    <p:embed/>
                    <p:pic>
                      <p:nvPicPr>
                        <p:cNvPr id="0" name=""/>
                        <p:cNvPicPr/>
                        <p:nvPr/>
                      </p:nvPicPr>
                      <p:blipFill>
                        <a:blip r:embed="rId39"/>
                        <a:stretch>
                          <a:fillRect/>
                        </a:stretch>
                      </p:blipFill>
                      <p:spPr>
                        <a:xfrm>
                          <a:off x="5061800" y="6734175"/>
                          <a:ext cx="388824" cy="675075"/>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287943694"/>
                </p:ext>
              </p:extLst>
            </p:nvPr>
          </p:nvGraphicFramePr>
          <p:xfrm>
            <a:off x="6429375" y="6705600"/>
            <a:ext cx="246063" cy="674688"/>
          </p:xfrm>
          <a:graphic>
            <a:graphicData uri="http://schemas.openxmlformats.org/presentationml/2006/ole">
              <mc:AlternateContent xmlns:mc="http://schemas.openxmlformats.org/markup-compatibility/2006">
                <mc:Choice xmlns:v="urn:schemas-microsoft-com:vml" Requires="v">
                  <p:oleObj spid="_x0000_s25076" name="Equation" r:id="rId40" imgW="152280" imgH="419040" progId="Equation.DSMT4">
                    <p:embed/>
                  </p:oleObj>
                </mc:Choice>
                <mc:Fallback>
                  <p:oleObj name="Equation" r:id="rId40" imgW="152280" imgH="419040" progId="Equation.DSMT4">
                    <p:embed/>
                    <p:pic>
                      <p:nvPicPr>
                        <p:cNvPr id="0" name=""/>
                        <p:cNvPicPr/>
                        <p:nvPr/>
                      </p:nvPicPr>
                      <p:blipFill>
                        <a:blip r:embed="rId41"/>
                        <a:stretch>
                          <a:fillRect/>
                        </a:stretch>
                      </p:blipFill>
                      <p:spPr>
                        <a:xfrm>
                          <a:off x="6429375" y="6705600"/>
                          <a:ext cx="246063" cy="674688"/>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706106669"/>
                </p:ext>
              </p:extLst>
            </p:nvPr>
          </p:nvGraphicFramePr>
          <p:xfrm>
            <a:off x="7152480" y="6705600"/>
            <a:ext cx="246063" cy="674688"/>
          </p:xfrm>
          <a:graphic>
            <a:graphicData uri="http://schemas.openxmlformats.org/presentationml/2006/ole">
              <mc:AlternateContent xmlns:mc="http://schemas.openxmlformats.org/markup-compatibility/2006">
                <mc:Choice xmlns:v="urn:schemas-microsoft-com:vml" Requires="v">
                  <p:oleObj spid="_x0000_s25077" name="Equation" r:id="rId42" imgW="152280" imgH="419040" progId="Equation.DSMT4">
                    <p:embed/>
                  </p:oleObj>
                </mc:Choice>
                <mc:Fallback>
                  <p:oleObj name="Equation" r:id="rId42" imgW="152280" imgH="419040" progId="Equation.DSMT4">
                    <p:embed/>
                    <p:pic>
                      <p:nvPicPr>
                        <p:cNvPr id="0" name=""/>
                        <p:cNvPicPr/>
                        <p:nvPr/>
                      </p:nvPicPr>
                      <p:blipFill>
                        <a:blip r:embed="rId43"/>
                        <a:stretch>
                          <a:fillRect/>
                        </a:stretch>
                      </p:blipFill>
                      <p:spPr>
                        <a:xfrm>
                          <a:off x="7152480" y="6705600"/>
                          <a:ext cx="246063" cy="674688"/>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1730884376"/>
                </p:ext>
              </p:extLst>
            </p:nvPr>
          </p:nvGraphicFramePr>
          <p:xfrm>
            <a:off x="5724525" y="6889750"/>
            <a:ext cx="204788" cy="287338"/>
          </p:xfrm>
          <a:graphic>
            <a:graphicData uri="http://schemas.openxmlformats.org/presentationml/2006/ole">
              <mc:AlternateContent xmlns:mc="http://schemas.openxmlformats.org/markup-compatibility/2006">
                <mc:Choice xmlns:v="urn:schemas-microsoft-com:vml" Requires="v">
                  <p:oleObj spid="_x0000_s25078" name="Equation" r:id="rId44" imgW="126720" imgH="177480" progId="Equation.DSMT4">
                    <p:embed/>
                  </p:oleObj>
                </mc:Choice>
                <mc:Fallback>
                  <p:oleObj name="Equation" r:id="rId44" imgW="126720" imgH="177480" progId="Equation.DSMT4">
                    <p:embed/>
                    <p:pic>
                      <p:nvPicPr>
                        <p:cNvPr id="0" name=""/>
                        <p:cNvPicPr/>
                        <p:nvPr/>
                      </p:nvPicPr>
                      <p:blipFill>
                        <a:blip r:embed="rId45"/>
                        <a:stretch>
                          <a:fillRect/>
                        </a:stretch>
                      </p:blipFill>
                      <p:spPr>
                        <a:xfrm>
                          <a:off x="5724525" y="6889750"/>
                          <a:ext cx="204788" cy="287338"/>
                        </a:xfrm>
                        <a:prstGeom prst="rect">
                          <a:avLst/>
                        </a:prstGeom>
                      </p:spPr>
                    </p:pic>
                  </p:oleObj>
                </mc:Fallback>
              </mc:AlternateContent>
            </a:graphicData>
          </a:graphic>
        </p:graphicFrame>
      </p:gr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6842" y="2225741"/>
            <a:ext cx="1268614"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625723" y="2997498"/>
            <a:ext cx="1905001"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 </a:t>
            </a:r>
            <a:endParaRPr lang="vi-VN" b="1">
              <a:latin typeface="Arial" pitchFamily="34" charset="0"/>
              <a:cs typeface="Arial" pitchFamily="34" charset="0"/>
            </a:endParaRPr>
          </a:p>
        </p:txBody>
      </p:sp>
      <p:grpSp>
        <p:nvGrpSpPr>
          <p:cNvPr id="5" name="Group 4"/>
          <p:cNvGrpSpPr/>
          <p:nvPr/>
        </p:nvGrpSpPr>
        <p:grpSpPr>
          <a:xfrm>
            <a:off x="337301" y="714375"/>
            <a:ext cx="11312496" cy="1426433"/>
            <a:chOff x="337301" y="714375"/>
            <a:chExt cx="11312496" cy="1426433"/>
          </a:xfrm>
        </p:grpSpPr>
        <p:sp>
          <p:nvSpPr>
            <p:cNvPr id="18" name="Rounded Rectangle 17"/>
            <p:cNvSpPr/>
            <p:nvPr/>
          </p:nvSpPr>
          <p:spPr>
            <a:xfrm>
              <a:off x="2123931" y="811836"/>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1437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899923" y="125028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5</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88722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530724" y="1225187"/>
              <a:ext cx="1371600"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Tính</a:t>
              </a:r>
              <a:endParaRPr lang="vi-VN" sz="28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911345733"/>
                </p:ext>
              </p:extLst>
            </p:nvPr>
          </p:nvGraphicFramePr>
          <p:xfrm>
            <a:off x="5807471" y="1067619"/>
            <a:ext cx="2174081" cy="925513"/>
          </p:xfrm>
          <a:graphic>
            <a:graphicData uri="http://schemas.openxmlformats.org/presentationml/2006/ole">
              <mc:AlternateContent xmlns:mc="http://schemas.openxmlformats.org/markup-compatibility/2006">
                <mc:Choice xmlns:v="urn:schemas-microsoft-com:vml" Requires="v">
                  <p:oleObj spid="_x0000_s23615" name="Equation" r:id="rId7" imgW="838080" imgH="355320" progId="Equation.DSMT4">
                    <p:embed/>
                  </p:oleObj>
                </mc:Choice>
                <mc:Fallback>
                  <p:oleObj name="Equation" r:id="rId7" imgW="838080" imgH="355320" progId="Equation.DSMT4">
                    <p:embed/>
                    <p:pic>
                      <p:nvPicPr>
                        <p:cNvPr id="0" name=""/>
                        <p:cNvPicPr/>
                        <p:nvPr/>
                      </p:nvPicPr>
                      <p:blipFill>
                        <a:blip r:embed="rId8"/>
                        <a:stretch>
                          <a:fillRect/>
                        </a:stretch>
                      </p:blipFill>
                      <p:spPr>
                        <a:xfrm>
                          <a:off x="5807471" y="1067619"/>
                          <a:ext cx="2174081" cy="925513"/>
                        </a:xfrm>
                        <a:prstGeom prst="rect">
                          <a:avLst/>
                        </a:prstGeom>
                      </p:spPr>
                    </p:pic>
                  </p:oleObj>
                </mc:Fallback>
              </mc:AlternateContent>
            </a:graphicData>
          </a:graphic>
        </p:graphicFrame>
      </p:grpSp>
      <p:sp>
        <p:nvSpPr>
          <p:cNvPr id="12" name="AutoShape 4"/>
          <p:cNvSpPr>
            <a:spLocks noChangeArrowheads="1"/>
          </p:cNvSpPr>
          <p:nvPr/>
        </p:nvSpPr>
        <p:spPr bwMode="gray">
          <a:xfrm>
            <a:off x="447214" y="95249"/>
            <a:ext cx="5113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4 . GIỚI HẠN VÔ CỰC CỦA DÃY SỐ </a:t>
            </a:r>
            <a:endParaRPr lang="vi-VN" sz="20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17558577"/>
              </p:ext>
            </p:extLst>
          </p:nvPr>
        </p:nvGraphicFramePr>
        <p:xfrm>
          <a:off x="4435475" y="2710227"/>
          <a:ext cx="2692977" cy="1036205"/>
        </p:xfrm>
        <a:graphic>
          <a:graphicData uri="http://schemas.openxmlformats.org/presentationml/2006/ole">
            <mc:AlternateContent xmlns:mc="http://schemas.openxmlformats.org/markup-compatibility/2006">
              <mc:Choice xmlns:v="urn:schemas-microsoft-com:vml" Requires="v">
                <p:oleObj spid="_x0000_s23616" name="Equation" r:id="rId9" imgW="1257120" imgH="482400" progId="Equation.DSMT4">
                  <p:embed/>
                </p:oleObj>
              </mc:Choice>
              <mc:Fallback>
                <p:oleObj name="Equation" r:id="rId9" imgW="1257120" imgH="482400" progId="Equation.DSMT4">
                  <p:embed/>
                  <p:pic>
                    <p:nvPicPr>
                      <p:cNvPr id="0" name="Object 25"/>
                      <p:cNvPicPr>
                        <a:picLocks noChangeAspect="1" noChangeArrowheads="1"/>
                      </p:cNvPicPr>
                      <p:nvPr/>
                    </p:nvPicPr>
                    <p:blipFill>
                      <a:blip r:embed="rId10"/>
                      <a:srcRect/>
                      <a:stretch>
                        <a:fillRect/>
                      </a:stretch>
                    </p:blipFill>
                    <p:spPr bwMode="auto">
                      <a:xfrm>
                        <a:off x="4435475" y="2710227"/>
                        <a:ext cx="2692977" cy="103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824437251"/>
              </p:ext>
            </p:extLst>
          </p:nvPr>
        </p:nvGraphicFramePr>
        <p:xfrm>
          <a:off x="4428547" y="3840163"/>
          <a:ext cx="1603375" cy="627062"/>
        </p:xfrm>
        <a:graphic>
          <a:graphicData uri="http://schemas.openxmlformats.org/presentationml/2006/ole">
            <mc:AlternateContent xmlns:mc="http://schemas.openxmlformats.org/markup-compatibility/2006">
              <mc:Choice xmlns:v="urn:schemas-microsoft-com:vml" Requires="v">
                <p:oleObj spid="_x0000_s23617" name="Equation" r:id="rId11" imgW="749160" imgH="291960" progId="Equation.DSMT4">
                  <p:embed/>
                </p:oleObj>
              </mc:Choice>
              <mc:Fallback>
                <p:oleObj name="Equation" r:id="rId11" imgW="749160" imgH="291960" progId="Equation.DSMT4">
                  <p:embed/>
                  <p:pic>
                    <p:nvPicPr>
                      <p:cNvPr id="0" name=""/>
                      <p:cNvPicPr>
                        <a:picLocks noChangeAspect="1" noChangeArrowheads="1"/>
                      </p:cNvPicPr>
                      <p:nvPr/>
                    </p:nvPicPr>
                    <p:blipFill>
                      <a:blip r:embed="rId12"/>
                      <a:srcRect/>
                      <a:stretch>
                        <a:fillRect/>
                      </a:stretch>
                    </p:blipFill>
                    <p:spPr bwMode="auto">
                      <a:xfrm>
                        <a:off x="4428547" y="3840163"/>
                        <a:ext cx="160337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112276872"/>
              </p:ext>
            </p:extLst>
          </p:nvPr>
        </p:nvGraphicFramePr>
        <p:xfrm>
          <a:off x="4428547" y="4525963"/>
          <a:ext cx="2309812" cy="1036637"/>
        </p:xfrm>
        <a:graphic>
          <a:graphicData uri="http://schemas.openxmlformats.org/presentationml/2006/ole">
            <mc:AlternateContent xmlns:mc="http://schemas.openxmlformats.org/markup-compatibility/2006">
              <mc:Choice xmlns:v="urn:schemas-microsoft-com:vml" Requires="v">
                <p:oleObj spid="_x0000_s23618" name="Equation" r:id="rId13" imgW="1079280" imgH="482400" progId="Equation.DSMT4">
                  <p:embed/>
                </p:oleObj>
              </mc:Choice>
              <mc:Fallback>
                <p:oleObj name="Equation" r:id="rId13" imgW="1079280" imgH="482400" progId="Equation.DSMT4">
                  <p:embed/>
                  <p:pic>
                    <p:nvPicPr>
                      <p:cNvPr id="0" name=""/>
                      <p:cNvPicPr>
                        <a:picLocks noChangeAspect="1" noChangeArrowheads="1"/>
                      </p:cNvPicPr>
                      <p:nvPr/>
                    </p:nvPicPr>
                    <p:blipFill>
                      <a:blip r:embed="rId14"/>
                      <a:srcRect/>
                      <a:stretch>
                        <a:fillRect/>
                      </a:stretch>
                    </p:blipFill>
                    <p:spPr bwMode="auto">
                      <a:xfrm>
                        <a:off x="4428547" y="4525963"/>
                        <a:ext cx="2309812"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410914716"/>
              </p:ext>
            </p:extLst>
          </p:nvPr>
        </p:nvGraphicFramePr>
        <p:xfrm>
          <a:off x="7894795" y="3798957"/>
          <a:ext cx="3228817" cy="839947"/>
        </p:xfrm>
        <a:graphic>
          <a:graphicData uri="http://schemas.openxmlformats.org/presentationml/2006/ole">
            <mc:AlternateContent xmlns:mc="http://schemas.openxmlformats.org/markup-compatibility/2006">
              <mc:Choice xmlns:v="urn:schemas-microsoft-com:vml" Requires="v">
                <p:oleObj spid="_x0000_s23619" name="Equation" r:id="rId15" imgW="1371600" imgH="355320" progId="Equation.DSMT4">
                  <p:embed/>
                </p:oleObj>
              </mc:Choice>
              <mc:Fallback>
                <p:oleObj name="Equation" r:id="rId15" imgW="1371600" imgH="355320" progId="Equation.DSMT4">
                  <p:embed/>
                  <p:pic>
                    <p:nvPicPr>
                      <p:cNvPr id="0" name=""/>
                      <p:cNvPicPr>
                        <a:picLocks noChangeAspect="1" noChangeArrowheads="1"/>
                      </p:cNvPicPr>
                      <p:nvPr/>
                    </p:nvPicPr>
                    <p:blipFill>
                      <a:blip r:embed="rId16"/>
                      <a:srcRect/>
                      <a:stretch>
                        <a:fillRect/>
                      </a:stretch>
                    </p:blipFill>
                    <p:spPr bwMode="auto">
                      <a:xfrm>
                        <a:off x="7894795" y="3798957"/>
                        <a:ext cx="3228817" cy="83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ight Brace 2"/>
          <p:cNvSpPr/>
          <p:nvPr/>
        </p:nvSpPr>
        <p:spPr>
          <a:xfrm>
            <a:off x="7601584" y="2997498"/>
            <a:ext cx="64770" cy="244286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838301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7358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936914" y="762000"/>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885709" y="1112085"/>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760412" y="910985"/>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343812" y="-3886200"/>
            <a:ext cx="609600" cy="6096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9088" y="707024"/>
            <a:ext cx="11558425" cy="2188576"/>
            <a:chOff x="289088" y="1086760"/>
            <a:chExt cx="11558425" cy="2188576"/>
          </a:xfrm>
        </p:grpSpPr>
        <p:sp>
          <p:nvSpPr>
            <p:cNvPr id="17" name="Rounded Rectangle 16"/>
            <p:cNvSpPr/>
            <p:nvPr/>
          </p:nvSpPr>
          <p:spPr>
            <a:xfrm>
              <a:off x="289088" y="1086760"/>
              <a:ext cx="11558425" cy="2188576"/>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47215" y="1201743"/>
              <a:ext cx="11400298" cy="492443"/>
            </a:xfrm>
            <a:prstGeom prst="rect">
              <a:avLst/>
            </a:prstGeom>
            <a:noFill/>
          </p:spPr>
          <p:txBody>
            <a:bodyPr wrap="square" rtlCol="0">
              <a:spAutoFit/>
            </a:bodyPr>
            <a:lstStyle/>
            <a:p>
              <a:r>
                <a:rPr lang="en-US" sz="2600" b="1" smtClean="0">
                  <a:latin typeface="Arial" pitchFamily="34" charset="0"/>
                  <a:cs typeface="Arial" pitchFamily="34" charset="0"/>
                </a:rPr>
                <a:t>	</a:t>
              </a:r>
              <a:r>
                <a:rPr lang="en-US" b="1" smtClean="0">
                  <a:latin typeface="Arial" pitchFamily="34" charset="0"/>
                  <a:cs typeface="Arial" pitchFamily="34" charset="0"/>
                </a:rPr>
                <a:t>     </a:t>
              </a:r>
              <a:r>
                <a:rPr lang="en-US" sz="2600" b="1" smtClean="0">
                  <a:latin typeface="Arial" pitchFamily="34" charset="0"/>
                  <a:cs typeface="Arial" pitchFamily="34" charset="0"/>
                </a:rPr>
                <a:t>Nhận biết dãy số có giới hạn là 0</a:t>
              </a:r>
              <a:endParaRPr lang="vi-VN" sz="2600" b="1">
                <a:latin typeface="Arial" pitchFamily="34" charset="0"/>
                <a:cs typeface="Arial" pitchFamily="34" charset="0"/>
              </a:endParaRPr>
            </a:p>
          </p:txBody>
        </p:sp>
        <p:pic>
          <p:nvPicPr>
            <p:cNvPr id="307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00" t="8129" r="13433" b="34426"/>
            <a:stretch/>
          </p:blipFill>
          <p:spPr bwMode="auto">
            <a:xfrm>
              <a:off x="289088" y="1178243"/>
              <a:ext cx="1740477" cy="46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3" name="TextBox 12"/>
                <p:cNvSpPr txBox="1"/>
                <p:nvPr/>
              </p:nvSpPr>
              <p:spPr>
                <a:xfrm>
                  <a:off x="447214" y="1617986"/>
                  <a:ext cx="11400298" cy="645690"/>
                </a:xfrm>
                <a:prstGeom prst="rect">
                  <a:avLst/>
                </a:prstGeom>
                <a:noFill/>
              </p:spPr>
              <p:txBody>
                <a:bodyPr wrap="square" rtlCol="0">
                  <a:spAutoFit/>
                </a:bodyPr>
                <a:lstStyle/>
                <a:p>
                  <a:r>
                    <a:rPr lang="en-US" sz="2600" b="1" smtClean="0">
                      <a:latin typeface="Arial" pitchFamily="34" charset="0"/>
                      <a:cs typeface="Arial" pitchFamily="34" charset="0"/>
                    </a:rPr>
                    <a:t>	</a:t>
                  </a:r>
                  <a:r>
                    <a:rPr lang="en-US" b="1" smtClean="0">
                      <a:latin typeface="Arial" pitchFamily="34" charset="0"/>
                      <a:cs typeface="Arial" pitchFamily="34" charset="0"/>
                    </a:rPr>
                    <a:t>     Cho dãy số (u</a:t>
                  </a:r>
                  <a:r>
                    <a:rPr lang="en-US" b="1" baseline="-25000" smtClean="0">
                      <a:latin typeface="Arial" pitchFamily="34" charset="0"/>
                      <a:cs typeface="Arial" pitchFamily="34" charset="0"/>
                    </a:rPr>
                    <a:t>n</a:t>
                  </a:r>
                  <a:r>
                    <a:rPr lang="en-US" b="1" smtClean="0">
                      <a:latin typeface="Arial" pitchFamily="34" charset="0"/>
                      <a:cs typeface="Arial" pitchFamily="34" charset="0"/>
                    </a:rPr>
                    <a:t>) với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𝒖</m:t>
                          </m:r>
                        </m:e>
                        <m:sub>
                          <m:r>
                            <a:rPr lang="en-US" b="1" i="1" smtClean="0">
                              <a:latin typeface="Cambria Math"/>
                              <a:cs typeface="Arial" pitchFamily="34" charset="0"/>
                            </a:rPr>
                            <m:t>𝒏</m:t>
                          </m:r>
                        </m:sub>
                      </m:sSub>
                      <m:r>
                        <a:rPr lang="en-US" b="1" i="1" smtClean="0">
                          <a:latin typeface="Cambria Math"/>
                          <a:cs typeface="Arial" pitchFamily="34" charset="0"/>
                        </a:rPr>
                        <m:t>=</m:t>
                      </m:r>
                      <m:f>
                        <m:fPr>
                          <m:ctrlPr>
                            <a:rPr lang="en-US" b="1" i="1" smtClean="0">
                              <a:latin typeface="Cambria Math"/>
                              <a:cs typeface="Arial" pitchFamily="34" charset="0"/>
                            </a:rPr>
                          </m:ctrlPr>
                        </m:fPr>
                        <m:num>
                          <m:sSup>
                            <m:sSupPr>
                              <m:ctrlPr>
                                <a:rPr lang="en-US" b="1" i="1" smtClean="0">
                                  <a:latin typeface="Cambria Math"/>
                                  <a:cs typeface="Arial" pitchFamily="34" charset="0"/>
                                </a:rPr>
                              </m:ctrlPr>
                            </m:sSupPr>
                            <m:e>
                              <m:r>
                                <a:rPr lang="en-US" b="1" i="1">
                                  <a:latin typeface="Cambria Math"/>
                                  <a:cs typeface="Arial" pitchFamily="34" charset="0"/>
                                </a:rPr>
                                <m:t>(−</m:t>
                              </m:r>
                              <m:r>
                                <a:rPr lang="en-US" b="1" i="1">
                                  <a:latin typeface="Cambria Math"/>
                                  <a:cs typeface="Arial" pitchFamily="34" charset="0"/>
                                </a:rPr>
                                <m:t>𝟏</m:t>
                              </m:r>
                              <m:r>
                                <a:rPr lang="en-US" b="1" i="1">
                                  <a:latin typeface="Cambria Math"/>
                                  <a:cs typeface="Arial" pitchFamily="34" charset="0"/>
                                </a:rPr>
                                <m:t>)</m:t>
                              </m:r>
                            </m:e>
                            <m:sup>
                              <m:r>
                                <a:rPr lang="en-US" b="1" i="1" smtClean="0">
                                  <a:latin typeface="Cambria Math"/>
                                  <a:cs typeface="Arial" pitchFamily="34" charset="0"/>
                                </a:rPr>
                                <m:t>𝒏</m:t>
                              </m:r>
                            </m:sup>
                          </m:sSup>
                        </m:num>
                        <m:den>
                          <m:r>
                            <a:rPr lang="en-US" b="1" i="1" smtClean="0">
                              <a:latin typeface="Cambria Math"/>
                              <a:cs typeface="Arial" pitchFamily="34" charset="0"/>
                            </a:rPr>
                            <m:t>𝒏</m:t>
                          </m:r>
                        </m:den>
                      </m:f>
                    </m:oMath>
                  </a14:m>
                  <a:endParaRPr lang="vi-VN"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47214" y="1617986"/>
                  <a:ext cx="11400298" cy="645690"/>
                </a:xfrm>
                <a:prstGeom prst="rect">
                  <a:avLst/>
                </a:prstGeom>
                <a:blipFill rotWithShape="1">
                  <a:blip r:embed="rId5"/>
                  <a:stretch>
                    <a:fillRect b="-8491"/>
                  </a:stretch>
                </a:blipFill>
              </p:spPr>
              <p:txBody>
                <a:bodyPr/>
                <a:lstStyle/>
                <a:p>
                  <a:r>
                    <a:rPr lang="en-US">
                      <a:noFill/>
                    </a:rPr>
                    <a:t> </a:t>
                  </a:r>
                </a:p>
              </p:txBody>
            </p:sp>
          </mc:Fallback>
        </mc:AlternateContent>
        <p:sp>
          <p:nvSpPr>
            <p:cNvPr id="14" name="TextBox 13"/>
            <p:cNvSpPr txBox="1"/>
            <p:nvPr/>
          </p:nvSpPr>
          <p:spPr>
            <a:xfrm>
              <a:off x="447214" y="2292251"/>
              <a:ext cx="11400298" cy="461665"/>
            </a:xfrm>
            <a:prstGeom prst="rect">
              <a:avLst/>
            </a:prstGeom>
            <a:noFill/>
          </p:spPr>
          <p:txBody>
            <a:bodyPr wrap="square" rtlCol="0">
              <a:spAutoFit/>
            </a:bodyPr>
            <a:lstStyle/>
            <a:p>
              <a:r>
                <a:rPr lang="en-US" b="1" smtClean="0">
                  <a:latin typeface="Arial" pitchFamily="34" charset="0"/>
                  <a:cs typeface="Arial" pitchFamily="34" charset="0"/>
                </a:rPr>
                <a:t>a. Biểu diễn năm số hạng đầu của dãy số này trên trục số</a:t>
              </a:r>
              <a:endParaRPr lang="vi-VN" b="1">
                <a:latin typeface="Arial" pitchFamily="34" charset="0"/>
                <a:cs typeface="Arial" pitchFamily="34" charset="0"/>
              </a:endParaRPr>
            </a:p>
          </p:txBody>
        </p:sp>
        <p:sp>
          <p:nvSpPr>
            <p:cNvPr id="15" name="TextBox 14"/>
            <p:cNvSpPr txBox="1"/>
            <p:nvPr/>
          </p:nvSpPr>
          <p:spPr>
            <a:xfrm>
              <a:off x="447215" y="2753916"/>
              <a:ext cx="11400298" cy="461665"/>
            </a:xfrm>
            <a:prstGeom prst="rect">
              <a:avLst/>
            </a:prstGeom>
            <a:noFill/>
          </p:spPr>
          <p:txBody>
            <a:bodyPr wrap="square" rtlCol="0">
              <a:spAutoFit/>
            </a:bodyPr>
            <a:lstStyle/>
            <a:p>
              <a:r>
                <a:rPr lang="en-US" b="1" smtClean="0">
                  <a:latin typeface="Arial" pitchFamily="34" charset="0"/>
                  <a:cs typeface="Arial" pitchFamily="34" charset="0"/>
                </a:rPr>
                <a:t>b. Bắt đầu từ số hạng nào của dãy, khoảng cách từ u</a:t>
              </a:r>
              <a:r>
                <a:rPr lang="en-US" b="1" baseline="-25000" smtClean="0">
                  <a:latin typeface="Arial" pitchFamily="34" charset="0"/>
                  <a:cs typeface="Arial" pitchFamily="34" charset="0"/>
                </a:rPr>
                <a:t>n</a:t>
              </a:r>
              <a:r>
                <a:rPr lang="en-US" b="1" smtClean="0">
                  <a:latin typeface="Arial" pitchFamily="34" charset="0"/>
                  <a:cs typeface="Arial" pitchFamily="34" charset="0"/>
                </a:rPr>
                <a:t> đến 0 nhỏ hơn 0,01?</a:t>
              </a:r>
              <a:endParaRPr lang="vi-VN" b="1">
                <a:latin typeface="Arial" pitchFamily="34" charset="0"/>
                <a:cs typeface="Arial" pitchFamily="34" charset="0"/>
              </a:endParaRPr>
            </a:p>
          </p:txBody>
        </p:sp>
      </p:grpSp>
      <p:pic>
        <p:nvPicPr>
          <p:cNvPr id="19"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6212" y="300037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53423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sp>
        <p:nvSpPr>
          <p:cNvPr id="11" name="TextBox 10"/>
          <p:cNvSpPr txBox="1"/>
          <p:nvPr/>
        </p:nvSpPr>
        <p:spPr>
          <a:xfrm>
            <a:off x="608013" y="3509710"/>
            <a:ext cx="4952999" cy="461665"/>
          </a:xfrm>
          <a:prstGeom prst="rect">
            <a:avLst/>
          </a:prstGeom>
          <a:noFill/>
        </p:spPr>
        <p:txBody>
          <a:bodyPr wrap="square" rtlCol="0">
            <a:spAutoFit/>
          </a:bodyPr>
          <a:lstStyle/>
          <a:p>
            <a:pPr algn="just"/>
            <a:r>
              <a:rPr lang="vi-VN" b="1">
                <a:latin typeface="Arial" pitchFamily="34" charset="0"/>
                <a:cs typeface="Arial" pitchFamily="34" charset="0"/>
              </a:rPr>
              <a:t>b) Khoảng cách từ u</a:t>
            </a:r>
            <a:r>
              <a:rPr lang="vi-VN" b="1" baseline="-25000">
                <a:latin typeface="Arial" pitchFamily="34" charset="0"/>
                <a:cs typeface="Arial" pitchFamily="34" charset="0"/>
              </a:rPr>
              <a:t>n</a:t>
            </a:r>
            <a:r>
              <a:rPr lang="vi-VN" b="1">
                <a:latin typeface="Arial" pitchFamily="34" charset="0"/>
                <a:cs typeface="Arial" pitchFamily="34" charset="0"/>
              </a:rPr>
              <a:t> đến 0 </a:t>
            </a:r>
            <a:r>
              <a:rPr lang="vi-VN" b="1" smtClean="0">
                <a:latin typeface="Arial" pitchFamily="34" charset="0"/>
                <a:cs typeface="Arial" pitchFamily="34" charset="0"/>
              </a:rPr>
              <a:t>là</a:t>
            </a:r>
            <a:r>
              <a:rPr lang="en-US" b="1" smtClean="0">
                <a:latin typeface="Arial" pitchFamily="34" charset="0"/>
                <a:cs typeface="Arial" pitchFamily="34" charset="0"/>
              </a:rPr>
              <a:t> :</a:t>
            </a:r>
            <a:endParaRPr lang="en-US"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756444212"/>
              </p:ext>
            </p:extLst>
          </p:nvPr>
        </p:nvGraphicFramePr>
        <p:xfrm>
          <a:off x="5435282" y="3305810"/>
          <a:ext cx="3478530" cy="1033780"/>
        </p:xfrm>
        <a:graphic>
          <a:graphicData uri="http://schemas.openxmlformats.org/presentationml/2006/ole">
            <mc:AlternateContent xmlns:mc="http://schemas.openxmlformats.org/markup-compatibility/2006">
              <mc:Choice xmlns:v="urn:schemas-microsoft-com:vml" Requires="v">
                <p:oleObj spid="_x0000_s25692" name="Equation" r:id="rId7" imgW="1625400" imgH="482400" progId="Equation.DSMT4">
                  <p:embed/>
                </p:oleObj>
              </mc:Choice>
              <mc:Fallback>
                <p:oleObj name="Equation" r:id="rId7" imgW="1625400" imgH="482400" progId="Equation.DSMT4">
                  <p:embed/>
                  <p:pic>
                    <p:nvPicPr>
                      <p:cNvPr id="0" name=""/>
                      <p:cNvPicPr/>
                      <p:nvPr/>
                    </p:nvPicPr>
                    <p:blipFill>
                      <a:blip r:embed="rId8"/>
                      <a:stretch>
                        <a:fillRect/>
                      </a:stretch>
                    </p:blipFill>
                    <p:spPr>
                      <a:xfrm>
                        <a:off x="5435282" y="3305810"/>
                        <a:ext cx="3478530" cy="1033780"/>
                      </a:xfrm>
                      <a:prstGeom prst="rect">
                        <a:avLst/>
                      </a:prstGeom>
                    </p:spPr>
                  </p:pic>
                </p:oleObj>
              </mc:Fallback>
            </mc:AlternateContent>
          </a:graphicData>
        </a:graphic>
      </p:graphicFrame>
      <p:sp>
        <p:nvSpPr>
          <p:cNvPr id="24" name="TextBox 23"/>
          <p:cNvSpPr txBox="1"/>
          <p:nvPr/>
        </p:nvSpPr>
        <p:spPr>
          <a:xfrm>
            <a:off x="879077" y="4520947"/>
            <a:ext cx="1302147" cy="461665"/>
          </a:xfrm>
          <a:prstGeom prst="rect">
            <a:avLst/>
          </a:prstGeom>
          <a:noFill/>
        </p:spPr>
        <p:txBody>
          <a:bodyPr wrap="square" rtlCol="0">
            <a:spAutoFit/>
          </a:bodyPr>
          <a:lstStyle/>
          <a:p>
            <a:pPr algn="just"/>
            <a:r>
              <a:rPr lang="en-US" b="1" smtClean="0">
                <a:latin typeface="Arial" pitchFamily="34" charset="0"/>
                <a:cs typeface="Arial" pitchFamily="34" charset="0"/>
              </a:rPr>
              <a:t>Ta có : </a:t>
            </a:r>
            <a:endParaRPr lang="en-US" b="1">
              <a:latin typeface="Arial" pitchFamily="34" charset="0"/>
              <a:cs typeface="Arial" pitchFamily="34" charset="0"/>
            </a:endParaRPr>
          </a:p>
        </p:txBody>
      </p:sp>
      <p:graphicFrame>
        <p:nvGraphicFramePr>
          <p:cNvPr id="43" name="Object 42"/>
          <p:cNvGraphicFramePr>
            <a:graphicFrameLocks noChangeAspect="1"/>
          </p:cNvGraphicFramePr>
          <p:nvPr>
            <p:extLst>
              <p:ext uri="{D42A27DB-BD31-4B8C-83A1-F6EECF244321}">
                <p14:modId xmlns:p14="http://schemas.microsoft.com/office/powerpoint/2010/main" val="2981437763"/>
              </p:ext>
            </p:extLst>
          </p:nvPr>
        </p:nvGraphicFramePr>
        <p:xfrm>
          <a:off x="2246796" y="4302992"/>
          <a:ext cx="1222375" cy="897573"/>
        </p:xfrm>
        <a:graphic>
          <a:graphicData uri="http://schemas.openxmlformats.org/presentationml/2006/ole">
            <mc:AlternateContent xmlns:mc="http://schemas.openxmlformats.org/markup-compatibility/2006">
              <mc:Choice xmlns:v="urn:schemas-microsoft-com:vml" Requires="v">
                <p:oleObj spid="_x0000_s25693" name="Equation" r:id="rId9" imgW="571320" imgH="419040" progId="Equation.DSMT4">
                  <p:embed/>
                </p:oleObj>
              </mc:Choice>
              <mc:Fallback>
                <p:oleObj name="Equation" r:id="rId9" imgW="571320" imgH="419040" progId="Equation.DSMT4">
                  <p:embed/>
                  <p:pic>
                    <p:nvPicPr>
                      <p:cNvPr id="0" name=""/>
                      <p:cNvPicPr/>
                      <p:nvPr/>
                    </p:nvPicPr>
                    <p:blipFill>
                      <a:blip r:embed="rId10"/>
                      <a:stretch>
                        <a:fillRect/>
                      </a:stretch>
                    </p:blipFill>
                    <p:spPr>
                      <a:xfrm>
                        <a:off x="2246796" y="4302992"/>
                        <a:ext cx="1222375" cy="897573"/>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1648218840"/>
              </p:ext>
            </p:extLst>
          </p:nvPr>
        </p:nvGraphicFramePr>
        <p:xfrm>
          <a:off x="3759596" y="4302601"/>
          <a:ext cx="1630998" cy="897573"/>
        </p:xfrm>
        <a:graphic>
          <a:graphicData uri="http://schemas.openxmlformats.org/presentationml/2006/ole">
            <mc:AlternateContent xmlns:mc="http://schemas.openxmlformats.org/markup-compatibility/2006">
              <mc:Choice xmlns:v="urn:schemas-microsoft-com:vml" Requires="v">
                <p:oleObj spid="_x0000_s25694" name="Equation" r:id="rId11" imgW="761760" imgH="419040" progId="Equation.DSMT4">
                  <p:embed/>
                </p:oleObj>
              </mc:Choice>
              <mc:Fallback>
                <p:oleObj name="Equation" r:id="rId11" imgW="761760" imgH="419040" progId="Equation.DSMT4">
                  <p:embed/>
                  <p:pic>
                    <p:nvPicPr>
                      <p:cNvPr id="0" name=""/>
                      <p:cNvPicPr/>
                      <p:nvPr/>
                    </p:nvPicPr>
                    <p:blipFill>
                      <a:blip r:embed="rId12"/>
                      <a:stretch>
                        <a:fillRect/>
                      </a:stretch>
                    </p:blipFill>
                    <p:spPr>
                      <a:xfrm>
                        <a:off x="3759596" y="4302601"/>
                        <a:ext cx="1630998" cy="897573"/>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1866727207"/>
              </p:ext>
            </p:extLst>
          </p:nvPr>
        </p:nvGraphicFramePr>
        <p:xfrm>
          <a:off x="5768816" y="4533185"/>
          <a:ext cx="1468596" cy="434816"/>
        </p:xfrm>
        <a:graphic>
          <a:graphicData uri="http://schemas.openxmlformats.org/presentationml/2006/ole">
            <mc:AlternateContent xmlns:mc="http://schemas.openxmlformats.org/markup-compatibility/2006">
              <mc:Choice xmlns:v="urn:schemas-microsoft-com:vml" Requires="v">
                <p:oleObj spid="_x0000_s25695" name="Equation" r:id="rId13" imgW="685800" imgH="203040" progId="Equation.DSMT4">
                  <p:embed/>
                </p:oleObj>
              </mc:Choice>
              <mc:Fallback>
                <p:oleObj name="Equation" r:id="rId13" imgW="685800" imgH="203040" progId="Equation.DSMT4">
                  <p:embed/>
                  <p:pic>
                    <p:nvPicPr>
                      <p:cNvPr id="0" name=""/>
                      <p:cNvPicPr/>
                      <p:nvPr/>
                    </p:nvPicPr>
                    <p:blipFill>
                      <a:blip r:embed="rId14"/>
                      <a:stretch>
                        <a:fillRect/>
                      </a:stretch>
                    </p:blipFill>
                    <p:spPr>
                      <a:xfrm>
                        <a:off x="5768816" y="4533185"/>
                        <a:ext cx="1468596" cy="434816"/>
                      </a:xfrm>
                      <a:prstGeom prst="rect">
                        <a:avLst/>
                      </a:prstGeom>
                    </p:spPr>
                  </p:pic>
                </p:oleObj>
              </mc:Fallback>
            </mc:AlternateContent>
          </a:graphicData>
        </a:graphic>
      </p:graphicFrame>
      <p:sp>
        <p:nvSpPr>
          <p:cNvPr id="46" name="TextBox 45"/>
          <p:cNvSpPr txBox="1"/>
          <p:nvPr/>
        </p:nvSpPr>
        <p:spPr>
          <a:xfrm>
            <a:off x="879076" y="5486400"/>
            <a:ext cx="10930336" cy="830997"/>
          </a:xfrm>
          <a:prstGeom prst="rect">
            <a:avLst/>
          </a:prstGeom>
          <a:noFill/>
        </p:spPr>
        <p:txBody>
          <a:bodyPr wrap="square" rtlCol="0">
            <a:spAutoFit/>
          </a:bodyPr>
          <a:lstStyle/>
          <a:p>
            <a:pPr algn="just"/>
            <a:r>
              <a:rPr lang="vi-VN" b="1">
                <a:latin typeface="Arial" pitchFamily="34" charset="0"/>
                <a:cs typeface="Arial" pitchFamily="34" charset="0"/>
              </a:rPr>
              <a:t>Vậy bắt đầu từ số hạng thứ 101 của dãy thì khoảng cách từ u</a:t>
            </a:r>
            <a:r>
              <a:rPr lang="vi-VN" b="1" baseline="-25000">
                <a:latin typeface="Arial" pitchFamily="34" charset="0"/>
                <a:cs typeface="Arial" pitchFamily="34" charset="0"/>
              </a:rPr>
              <a:t>n</a:t>
            </a:r>
            <a:r>
              <a:rPr lang="vi-VN" b="1">
                <a:latin typeface="Arial" pitchFamily="34" charset="0"/>
                <a:cs typeface="Arial" pitchFamily="34" charset="0"/>
              </a:rPr>
              <a:t> đến 0 nhỏ hơn 0,01.</a:t>
            </a:r>
            <a:endParaRPr lang="en-US" b="1">
              <a:latin typeface="Arial" pitchFamily="34" charset="0"/>
              <a:cs typeface="Arial" pitchFamily="34" charset="0"/>
            </a:endParaRPr>
          </a:p>
        </p:txBody>
      </p:sp>
    </p:spTree>
    <p:extLst>
      <p:ext uri="{BB962C8B-B14F-4D97-AF65-F5344CB8AC3E}">
        <p14:creationId xmlns:p14="http://schemas.microsoft.com/office/powerpoint/2010/main" val="17129885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grpSp>
        <p:nvGrpSpPr>
          <p:cNvPr id="3" name="Group 2"/>
          <p:cNvGrpSpPr/>
          <p:nvPr/>
        </p:nvGrpSpPr>
        <p:grpSpPr>
          <a:xfrm>
            <a:off x="379411" y="836861"/>
            <a:ext cx="11652813" cy="2287339"/>
            <a:chOff x="379411" y="762000"/>
            <a:chExt cx="11652813" cy="2287339"/>
          </a:xfrm>
        </p:grpSpPr>
        <p:grpSp>
          <p:nvGrpSpPr>
            <p:cNvPr id="16" name="Group 15"/>
            <p:cNvGrpSpPr/>
            <p:nvPr/>
          </p:nvGrpSpPr>
          <p:grpSpPr>
            <a:xfrm>
              <a:off x="379411" y="762000"/>
              <a:ext cx="11652813" cy="2287339"/>
              <a:chOff x="536012" y="4495800"/>
              <a:chExt cx="11652813" cy="2287339"/>
            </a:xfrm>
          </p:grpSpPr>
          <p:sp>
            <p:nvSpPr>
              <p:cNvPr id="21" name="Rounded Rectangle 20"/>
              <p:cNvSpPr/>
              <p:nvPr/>
            </p:nvSpPr>
            <p:spPr>
              <a:xfrm>
                <a:off x="536012" y="4495800"/>
                <a:ext cx="11125201" cy="20574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2" name="TextBox 21"/>
                  <p:cNvSpPr txBox="1"/>
                  <p:nvPr/>
                </p:nvSpPr>
                <p:spPr>
                  <a:xfrm>
                    <a:off x="598024" y="4674841"/>
                    <a:ext cx="10377389" cy="1692771"/>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Ta nói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có giới hạn là 0 khi n dần tới dương vô cực, nếu </a:t>
                    </a:r>
                    <a14:m>
                      <m:oMath xmlns:m="http://schemas.openxmlformats.org/officeDocument/2006/math">
                        <m:d>
                          <m:dPr>
                            <m:begChr m:val="|"/>
                            <m:endChr m:val="|"/>
                            <m:ctrlPr>
                              <a:rPr lang="en-US" sz="2600" b="1" i="1" smtClean="0">
                                <a:latin typeface="Cambria Math"/>
                                <a:cs typeface="Arial" pitchFamily="34" charset="0"/>
                              </a:rPr>
                            </m:ctrlPr>
                          </m:dPr>
                          <m:e>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e>
                        </m:d>
                      </m:oMath>
                    </a14:m>
                    <a:r>
                      <a:rPr lang="en-US" sz="2600" b="1" smtClean="0">
                        <a:latin typeface="Arial" pitchFamily="34" charset="0"/>
                        <a:cs typeface="Arial" pitchFamily="34" charset="0"/>
                      </a:rPr>
                      <a:t> có thể nhỏ hơn một số dương bé tuỳ ý, kể từ một số hạng nào trở đi</a:t>
                    </a:r>
                  </a:p>
                  <a:p>
                    <a:r>
                      <a:rPr lang="en-US" sz="2600" b="1" smtClean="0">
                        <a:latin typeface="Arial" pitchFamily="34" charset="0"/>
                        <a:cs typeface="Arial" pitchFamily="34" charset="0"/>
                      </a:rPr>
                      <a:t>	Kí hiệu :                        hay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𝟎</m:t>
                        </m:r>
                      </m:oMath>
                    </a14:m>
                    <a:r>
                      <a:rPr lang="en-US" sz="2600" b="1" smtClean="0">
                        <a:latin typeface="Arial" pitchFamily="34" charset="0"/>
                        <a:cs typeface="Arial" pitchFamily="34" charset="0"/>
                      </a:rPr>
                      <a:t> khi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oMath>
                    </a14:m>
                    <a:endParaRPr lang="vi-VN" sz="26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98024" y="4674841"/>
                    <a:ext cx="10377389" cy="1692771"/>
                  </a:xfrm>
                  <a:prstGeom prst="rect">
                    <a:avLst/>
                  </a:prstGeom>
                  <a:blipFill rotWithShape="1">
                    <a:blip r:embed="rId4"/>
                    <a:stretch>
                      <a:fillRect l="-881" t="-3249" r="-1116" b="-8303"/>
                    </a:stretch>
                  </a:blipFill>
                </p:spPr>
                <p:txBody>
                  <a:bodyPr/>
                  <a:lstStyle/>
                  <a:p>
                    <a:r>
                      <a:rPr lang="en-US">
                        <a:noFill/>
                      </a:rPr>
                      <a:t> </a:t>
                    </a:r>
                  </a:p>
                </p:txBody>
              </p:sp>
            </mc:Fallback>
          </mc:AlternateContent>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706515" y="5191395"/>
                <a:ext cx="1482310" cy="1591744"/>
              </a:xfrm>
              <a:prstGeom prst="rect">
                <a:avLst/>
              </a:prstGeom>
            </p:spPr>
          </p:pic>
        </p:grpSp>
        <mc:AlternateContent xmlns:mc="http://schemas.openxmlformats.org/markup-compatibility/2006" xmlns:a14="http://schemas.microsoft.com/office/drawing/2010/main">
          <mc:Choice Requires="a14">
            <p:graphicFrame>
              <p:nvGraphicFramePr>
                <p:cNvPr id="2" name="Object 1"/>
                <p:cNvGraphicFramePr>
                  <a:graphicFrameLocks noChangeAspect="1"/>
                </p:cNvGraphicFramePr>
                <p:nvPr>
                  <p:extLst>
                    <p:ext uri="{D42A27DB-BD31-4B8C-83A1-F6EECF244321}">
                      <p14:modId xmlns:p14="http://schemas.microsoft.com/office/powerpoint/2010/main" val="795282841"/>
                    </p:ext>
                  </p:extLst>
                </p:nvPr>
              </p:nvGraphicFramePr>
              <p:xfrm>
                <a:off x="3351212" y="2111594"/>
                <a:ext cx="1617081" cy="688756"/>
              </p:xfrm>
              <a:graphic>
                <a:graphicData uri="http://schemas.openxmlformats.org/presentationml/2006/ole">
                  <mc:AlternateContent>
                    <mc:Choice xmlns:v="urn:schemas-microsoft-com:vml" Requires="v">
                      <p:oleObj spid="_x0000_s4163" name="Equation" r:id="rId6" imgW="685800" imgH="291960" progId="Equation.DSMT4">
                        <p:embed/>
                      </p:oleObj>
                    </mc:Choice>
                    <mc:Fallback>
                      <p:oleObj name="Equation" r:id="rId6" imgW="685800" imgH="291960" progId="Equation.DSMT4">
                        <p:embed/>
                        <p:pic>
                          <p:nvPicPr>
                            <p:cNvPr id="0" name=""/>
                            <p:cNvPicPr/>
                            <p:nvPr/>
                          </p:nvPicPr>
                          <p:blipFill>
                            <a:blip r:embed="rId7"/>
                            <a:stretch>
                              <a:fillRect/>
                            </a:stretch>
                          </p:blipFill>
                          <p:spPr>
                            <a:xfrm>
                              <a:off x="3351212" y="2111594"/>
                              <a:ext cx="1617081" cy="688756"/>
                            </a:xfrm>
                            <a:prstGeom prst="rect">
                              <a:avLst/>
                            </a:prstGeom>
                          </p:spPr>
                        </p:pic>
                      </p:oleObj>
                    </mc:Fallback>
                  </mc:AlternateContent>
                </a:graphicData>
              </a:graphic>
            </p:graphicFrame>
          </mc:Choice>
          <mc:Fallback xmlns="">
            <p:graphicFrame>
              <p:nvGraphicFramePr>
                <p:cNvPr id="2" name="Object 1"/>
                <p:cNvGraphicFramePr>
                  <a:graphicFrameLocks noChangeAspect="1"/>
                </p:cNvGraphicFramePr>
                <p:nvPr>
                  <p:extLst>
                    <p:ext uri="{D42A27DB-BD31-4B8C-83A1-F6EECF244321}">
                      <p14:modId xmlns:p14="http://schemas.microsoft.com/office/powerpoint/2010/main" val="795282841"/>
                    </p:ext>
                  </p:extLst>
                </p:nvPr>
              </p:nvGraphicFramePr>
              <p:xfrm>
                <a:off x="3351212" y="2111594"/>
                <a:ext cx="1617081" cy="688756"/>
              </p:xfrm>
              <a:graphic>
                <a:graphicData uri="http://schemas.openxmlformats.org/presentationml/2006/ole">
                  <mc:AlternateContent>
                    <mc:Choice xmlns:v="urn:schemas-microsoft-com:vml" Requires="v">
                      <p:oleObj spid="_x0000_s4117" name="Equation" r:id="rId8" imgW="685800" imgH="291960" progId="Equation.DSMT4">
                        <p:embed/>
                      </p:oleObj>
                    </mc:Choice>
                    <mc:Fallback>
                      <p:oleObj name="Equation" r:id="rId8" imgW="685800" imgH="291960" progId="Equation.DSMT4">
                        <p:embed/>
                        <p:pic>
                          <p:nvPicPr>
                            <p:cNvPr id="0" name=""/>
                            <p:cNvPicPr/>
                            <p:nvPr/>
                          </p:nvPicPr>
                          <p:blipFill>
                            <a:blip r:embed="rId9"/>
                            <a:stretch>
                              <a:fillRect/>
                            </a:stretch>
                          </p:blipFill>
                          <p:spPr>
                            <a:xfrm>
                              <a:off x="3351212" y="2111594"/>
                              <a:ext cx="1617081" cy="688756"/>
                            </a:xfrm>
                            <a:prstGeom prst="rect">
                              <a:avLst/>
                            </a:prstGeom>
                          </p:spPr>
                        </p:pic>
                      </p:oleObj>
                    </mc:Fallback>
                  </mc:AlternateContent>
                </a:graphicData>
              </a:graphic>
            </p:graphicFrame>
          </mc:Fallback>
        </mc:AlternateContent>
      </p:grpSp>
      <p:pic>
        <p:nvPicPr>
          <p:cNvPr id="2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304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3212" y="771525"/>
            <a:ext cx="11455965" cy="1438275"/>
            <a:chOff x="303212" y="771525"/>
            <a:chExt cx="11455965" cy="1438275"/>
          </a:xfrm>
        </p:grpSpPr>
        <p:sp>
          <p:nvSpPr>
            <p:cNvPr id="11" name="Rounded Rectangle 10"/>
            <p:cNvSpPr/>
            <p:nvPr/>
          </p:nvSpPr>
          <p:spPr>
            <a:xfrm>
              <a:off x="1714587" y="829352"/>
              <a:ext cx="10044590" cy="1380448"/>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 y="7715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777470" y="12055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2055812" y="881075"/>
                  <a:ext cx="9601200" cy="1176325"/>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Xét dãy số </a:t>
                  </a:r>
                  <a14:m>
                    <m:oMath xmlns:m="http://schemas.openxmlformats.org/officeDocument/2006/math">
                      <m:sSub>
                        <m:sSubPr>
                          <m:ctrlPr>
                            <a:rPr lang="en-US" sz="2800" b="1" i="1" smtClean="0">
                              <a:latin typeface="Cambria Math"/>
                              <a:cs typeface="Arial" pitchFamily="34" charset="0"/>
                            </a:rPr>
                          </m:ctrlPr>
                        </m:sSubPr>
                        <m:e>
                          <m:r>
                            <a:rPr lang="en-US" sz="2800" b="1" i="1" smtClean="0">
                              <a:latin typeface="Cambria Math"/>
                              <a:cs typeface="Arial" pitchFamily="34" charset="0"/>
                            </a:rPr>
                            <m:t>𝒖</m:t>
                          </m:r>
                        </m:e>
                        <m:sub>
                          <m:r>
                            <a:rPr lang="en-US" sz="2800" b="1" i="1" smtClean="0">
                              <a:latin typeface="Cambria Math"/>
                              <a:cs typeface="Arial" pitchFamily="34" charset="0"/>
                            </a:rPr>
                            <m:t>𝒏</m:t>
                          </m:r>
                        </m:sub>
                      </m:sSub>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𝟏</m:t>
                          </m:r>
                        </m:num>
                        <m:den>
                          <m:sSup>
                            <m:sSupPr>
                              <m:ctrlPr>
                                <a:rPr lang="en-US" sz="2800" b="1" i="1" smtClean="0">
                                  <a:latin typeface="Cambria Math"/>
                                  <a:cs typeface="Arial" pitchFamily="34" charset="0"/>
                                </a:rPr>
                              </m:ctrlPr>
                            </m:sSupPr>
                            <m:e>
                              <m:r>
                                <a:rPr lang="en-US" sz="2800" b="1" i="1" smtClean="0">
                                  <a:latin typeface="Cambria Math"/>
                                  <a:cs typeface="Arial" pitchFamily="34" charset="0"/>
                                </a:rPr>
                                <m:t>𝒏</m:t>
                              </m:r>
                            </m:e>
                            <m:sup>
                              <m:r>
                                <a:rPr lang="en-US" sz="2800" b="1" i="1" smtClean="0">
                                  <a:latin typeface="Cambria Math"/>
                                  <a:cs typeface="Arial" pitchFamily="34" charset="0"/>
                                </a:rPr>
                                <m:t>𝟐</m:t>
                              </m:r>
                            </m:sup>
                          </m:sSup>
                        </m:den>
                      </m:f>
                    </m:oMath>
                  </a14:m>
                  <a:r>
                    <a:rPr lang="en-US" sz="2800" b="1" smtClean="0">
                      <a:latin typeface="Arial" pitchFamily="34" charset="0"/>
                      <a:cs typeface="Arial" pitchFamily="34" charset="0"/>
                    </a:rPr>
                    <a:t>  . </a:t>
                  </a:r>
                  <a:br>
                    <a:rPr lang="en-US" sz="2800" b="1" smtClean="0">
                      <a:latin typeface="Arial" pitchFamily="34" charset="0"/>
                      <a:cs typeface="Arial" pitchFamily="34" charset="0"/>
                    </a:rPr>
                  </a:br>
                  <a:r>
                    <a:rPr lang="en-US" sz="2800" b="1" smtClean="0">
                      <a:latin typeface="Arial" pitchFamily="34" charset="0"/>
                      <a:cs typeface="Arial" pitchFamily="34" charset="0"/>
                    </a:rPr>
                    <a:t>Giải thích vì sao dãy số này có giới hạn là 0</a:t>
                  </a:r>
                  <a:endParaRPr lang="vi-VN" sz="28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055812" y="881075"/>
                  <a:ext cx="9601200" cy="1176325"/>
                </a:xfrm>
                <a:prstGeom prst="rect">
                  <a:avLst/>
                </a:prstGeom>
                <a:blipFill rotWithShape="1">
                  <a:blip r:embed="rId4"/>
                  <a:stretch>
                    <a:fillRect l="-952" b="-11917"/>
                  </a:stretch>
                </a:blipFill>
              </p:spPr>
              <p:txBody>
                <a:bodyPr/>
                <a:lstStyle/>
                <a:p>
                  <a:r>
                    <a:rPr lang="en-US">
                      <a:noFill/>
                    </a:rPr>
                    <a:t> </a:t>
                  </a:r>
                </a:p>
              </p:txBody>
            </p:sp>
          </mc:Fallback>
        </mc:AlternateContent>
      </p:grpSp>
      <p:pic>
        <p:nvPicPr>
          <p:cNvPr id="17"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7536" y="239715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TextBox 13"/>
              <p:cNvSpPr txBox="1"/>
              <p:nvPr/>
            </p:nvSpPr>
            <p:spPr>
              <a:xfrm>
                <a:off x="1522412" y="2743200"/>
                <a:ext cx="9661191" cy="995144"/>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Dãy </a:t>
                </a:r>
                <a:r>
                  <a:rPr lang="en-US" b="1">
                    <a:latin typeface="Arial" pitchFamily="34" charset="0"/>
                    <a:cs typeface="Arial" pitchFamily="34" charset="0"/>
                  </a:rPr>
                  <a:t>số này có giới hạn là </a:t>
                </a:r>
                <a:r>
                  <a:rPr lang="en-US" b="1" smtClean="0">
                    <a:latin typeface="Arial" pitchFamily="34" charset="0"/>
                    <a:cs typeface="Arial" pitchFamily="34" charset="0"/>
                  </a:rPr>
                  <a:t>0, bởi vì  </a:t>
                </a:r>
                <a14:m>
                  <m:oMath xmlns:m="http://schemas.openxmlformats.org/officeDocument/2006/math">
                    <m:d>
                      <m:dPr>
                        <m:begChr m:val="|"/>
                        <m:endChr m:val="|"/>
                        <m:ctrlPr>
                          <a:rPr lang="en-US" b="1" i="1" smtClean="0">
                            <a:latin typeface="Cambria Math"/>
                            <a:cs typeface="Arial" pitchFamily="34" charset="0"/>
                          </a:rPr>
                        </m:ctrlPr>
                      </m:dPr>
                      <m:e>
                        <m:sSub>
                          <m:sSubPr>
                            <m:ctrlPr>
                              <a:rPr lang="en-US" b="1" i="1" smtClean="0">
                                <a:latin typeface="Cambria Math"/>
                                <a:cs typeface="Arial" pitchFamily="34" charset="0"/>
                              </a:rPr>
                            </m:ctrlPr>
                          </m:sSubPr>
                          <m:e>
                            <m:r>
                              <a:rPr lang="en-US" b="1" i="1" smtClean="0">
                                <a:latin typeface="Cambria Math"/>
                                <a:cs typeface="Arial" pitchFamily="34" charset="0"/>
                              </a:rPr>
                              <m:t>𝒖</m:t>
                            </m:r>
                          </m:e>
                          <m:sub>
                            <m:r>
                              <a:rPr lang="en-US" b="1" i="1" smtClean="0">
                                <a:latin typeface="Cambria Math"/>
                                <a:cs typeface="Arial" pitchFamily="34" charset="0"/>
                              </a:rPr>
                              <m:t>𝒏</m:t>
                            </m:r>
                          </m:sub>
                        </m:sSub>
                      </m:e>
                    </m:d>
                    <m:r>
                      <a:rPr lang="en-US" b="1" i="1">
                        <a:latin typeface="Cambria Math"/>
                        <a:cs typeface="Arial" pitchFamily="34" charset="0"/>
                      </a:rPr>
                      <m:t>=</m:t>
                    </m:r>
                    <m:f>
                      <m:fPr>
                        <m:ctrlPr>
                          <a:rPr lang="en-US" b="1" i="1">
                            <a:latin typeface="Cambria Math"/>
                            <a:cs typeface="Arial" pitchFamily="34" charset="0"/>
                          </a:rPr>
                        </m:ctrlPr>
                      </m:fPr>
                      <m:num>
                        <m:r>
                          <a:rPr lang="en-US" b="1" i="1">
                            <a:latin typeface="Cambria Math"/>
                            <a:cs typeface="Arial" pitchFamily="34" charset="0"/>
                          </a:rPr>
                          <m:t>𝟏</m:t>
                        </m:r>
                      </m:num>
                      <m:den>
                        <m:sSup>
                          <m:sSupPr>
                            <m:ctrlPr>
                              <a:rPr lang="en-US" b="1" i="1">
                                <a:latin typeface="Cambria Math"/>
                                <a:cs typeface="Arial" pitchFamily="34" charset="0"/>
                              </a:rPr>
                            </m:ctrlPr>
                          </m:sSupPr>
                          <m:e>
                            <m:r>
                              <a:rPr lang="en-US" b="1" i="1">
                                <a:latin typeface="Cambria Math"/>
                                <a:cs typeface="Arial" pitchFamily="34" charset="0"/>
                              </a:rPr>
                              <m:t>𝒏</m:t>
                            </m:r>
                          </m:e>
                          <m:sup>
                            <m:r>
                              <a:rPr lang="en-US" b="1" i="1">
                                <a:latin typeface="Cambria Math"/>
                                <a:cs typeface="Arial" pitchFamily="34" charset="0"/>
                              </a:rPr>
                              <m:t>𝟐</m:t>
                            </m:r>
                          </m:sup>
                        </m:sSup>
                      </m:den>
                    </m:f>
                  </m:oMath>
                </a14:m>
                <a:r>
                  <a:rPr lang="en-US" b="1" smtClean="0">
                    <a:latin typeface="Arial" pitchFamily="34" charset="0"/>
                    <a:cs typeface="Arial" pitchFamily="34" charset="0"/>
                  </a:rPr>
                  <a:t> có thể nhỏ hơn một số dương bé tuỳ ý khi n đủ lớn.</a:t>
                </a:r>
                <a:endParaRPr lang="en-US"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522412" y="2743200"/>
                <a:ext cx="9661191" cy="995144"/>
              </a:xfrm>
              <a:prstGeom prst="rect">
                <a:avLst/>
              </a:prstGeom>
              <a:blipFill rotWithShape="1">
                <a:blip r:embed="rId6"/>
                <a:stretch>
                  <a:fillRect l="-883" r="-946" b="-134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1835609" y="3751687"/>
                <a:ext cx="9728994" cy="1026756"/>
              </a:xfrm>
              <a:prstGeom prst="rect">
                <a:avLst/>
              </a:prstGeom>
              <a:noFill/>
            </p:spPr>
            <p:txBody>
              <a:bodyPr wrap="square" rtlCol="0">
                <a:spAutoFit/>
              </a:bodyPr>
              <a:lstStyle/>
              <a:p>
                <a:r>
                  <a:rPr lang="en-US" b="1" smtClean="0">
                    <a:latin typeface="Arial" pitchFamily="34" charset="0"/>
                    <a:cs typeface="Arial" pitchFamily="34" charset="0"/>
                  </a:rPr>
                  <a:t>Chẳng hạn, để </a:t>
                </a:r>
                <a14:m>
                  <m:oMath xmlns:m="http://schemas.openxmlformats.org/officeDocument/2006/math">
                    <m:d>
                      <m:dPr>
                        <m:begChr m:val="|"/>
                        <m:endChr m:val="|"/>
                        <m:ctrlPr>
                          <a:rPr lang="en-US" b="1" i="1">
                            <a:latin typeface="Cambria Math"/>
                            <a:cs typeface="Arial" pitchFamily="34" charset="0"/>
                          </a:rPr>
                        </m:ctrlPr>
                      </m:dPr>
                      <m:e>
                        <m:sSub>
                          <m:sSubPr>
                            <m:ctrlPr>
                              <a:rPr lang="en-US" b="1" i="1">
                                <a:latin typeface="Cambria Math"/>
                                <a:cs typeface="Arial" pitchFamily="34" charset="0"/>
                              </a:rPr>
                            </m:ctrlPr>
                          </m:sSubPr>
                          <m:e>
                            <m:r>
                              <a:rPr lang="en-US" b="1" i="1">
                                <a:latin typeface="Cambria Math"/>
                                <a:cs typeface="Arial" pitchFamily="34" charset="0"/>
                              </a:rPr>
                              <m:t>𝒖</m:t>
                            </m:r>
                          </m:e>
                          <m:sub>
                            <m:r>
                              <a:rPr lang="en-US" b="1" i="1">
                                <a:latin typeface="Cambria Math"/>
                                <a:cs typeface="Arial" pitchFamily="34" charset="0"/>
                              </a:rPr>
                              <m:t>𝒏</m:t>
                            </m:r>
                          </m:sub>
                        </m:sSub>
                      </m:e>
                    </m:d>
                    <m:r>
                      <a:rPr lang="en-US" b="1" i="1" smtClean="0">
                        <a:latin typeface="Cambria Math"/>
                        <a:cs typeface="Arial" pitchFamily="34" charset="0"/>
                      </a:rPr>
                      <m:t>&lt;</m:t>
                    </m:r>
                    <m:r>
                      <a:rPr lang="en-US" b="1" i="1" smtClean="0">
                        <a:latin typeface="Cambria Math"/>
                        <a:cs typeface="Arial" pitchFamily="34" charset="0"/>
                      </a:rPr>
                      <m:t>𝟎</m:t>
                    </m:r>
                    <m:r>
                      <a:rPr lang="en-US" b="1" i="1" smtClean="0">
                        <a:latin typeface="Cambria Math"/>
                        <a:cs typeface="Arial" pitchFamily="34" charset="0"/>
                      </a:rPr>
                      <m:t>,</m:t>
                    </m:r>
                    <m:r>
                      <a:rPr lang="en-US" b="1" i="1" smtClean="0">
                        <a:latin typeface="Cambria Math"/>
                        <a:cs typeface="Arial" pitchFamily="34" charset="0"/>
                      </a:rPr>
                      <m:t>𝟎𝟎𝟎𝟏</m:t>
                    </m:r>
                  </m:oMath>
                </a14:m>
                <a:r>
                  <a:rPr lang="en-US" b="1" smtClean="0">
                    <a:latin typeface="Arial" pitchFamily="34" charset="0"/>
                    <a:cs typeface="Arial" pitchFamily="34" charset="0"/>
                  </a:rPr>
                  <a:t> tức là </a:t>
                </a:r>
                <a14:m>
                  <m:oMath xmlns:m="http://schemas.openxmlformats.org/officeDocument/2006/math">
                    <m:f>
                      <m:fPr>
                        <m:ctrlPr>
                          <a:rPr lang="en-US" b="1" i="1" smtClean="0">
                            <a:latin typeface="Cambria Math"/>
                            <a:cs typeface="Arial" pitchFamily="34" charset="0"/>
                          </a:rPr>
                        </m:ctrlPr>
                      </m:fPr>
                      <m:num>
                        <m:r>
                          <a:rPr lang="en-US" b="1" i="1" smtClean="0">
                            <a:latin typeface="Cambria Math"/>
                            <a:cs typeface="Arial" pitchFamily="34" charset="0"/>
                          </a:rPr>
                          <m:t>𝟏</m:t>
                        </m:r>
                      </m:num>
                      <m:den>
                        <m:sSup>
                          <m:sSupPr>
                            <m:ctrlPr>
                              <a:rPr lang="en-US" b="1" i="1" smtClean="0">
                                <a:latin typeface="Cambria Math"/>
                                <a:cs typeface="Arial" pitchFamily="34" charset="0"/>
                              </a:rPr>
                            </m:ctrlPr>
                          </m:sSupPr>
                          <m:e>
                            <m:r>
                              <a:rPr lang="en-US" b="1" i="1" smtClean="0">
                                <a:latin typeface="Cambria Math"/>
                                <a:cs typeface="Arial" pitchFamily="34" charset="0"/>
                              </a:rPr>
                              <m:t>𝒏</m:t>
                            </m:r>
                          </m:e>
                          <m:sup>
                            <m:r>
                              <a:rPr lang="en-US" b="1" i="1" smtClean="0">
                                <a:latin typeface="Cambria Math"/>
                                <a:cs typeface="Arial" pitchFamily="34" charset="0"/>
                              </a:rPr>
                              <m:t>𝟐</m:t>
                            </m:r>
                          </m:sup>
                        </m:sSup>
                      </m:den>
                    </m:f>
                    <m:r>
                      <a:rPr lang="en-US" b="1" i="1" smtClean="0">
                        <a:latin typeface="Cambria Math"/>
                        <a:cs typeface="Arial" pitchFamily="34" charset="0"/>
                      </a:rPr>
                      <m:t>&lt;</m:t>
                    </m:r>
                    <m:sSup>
                      <m:sSupPr>
                        <m:ctrlPr>
                          <a:rPr lang="en-US" b="1" i="1" smtClean="0">
                            <a:latin typeface="Cambria Math"/>
                            <a:cs typeface="Arial" pitchFamily="34" charset="0"/>
                          </a:rPr>
                        </m:ctrlPr>
                      </m:sSupPr>
                      <m:e>
                        <m:r>
                          <a:rPr lang="en-US" b="1" i="1" smtClean="0">
                            <a:latin typeface="Cambria Math"/>
                            <a:cs typeface="Arial" pitchFamily="34" charset="0"/>
                          </a:rPr>
                          <m:t>𝟏𝟎</m:t>
                        </m:r>
                      </m:e>
                      <m:sup>
                        <m:r>
                          <a:rPr lang="en-US" b="1" i="1" smtClean="0">
                            <a:latin typeface="Cambria Math"/>
                            <a:cs typeface="Arial" pitchFamily="34" charset="0"/>
                          </a:rPr>
                          <m:t>−</m:t>
                        </m:r>
                        <m:r>
                          <a:rPr lang="en-US" b="1" i="1" smtClean="0">
                            <a:latin typeface="Cambria Math"/>
                            <a:cs typeface="Arial" pitchFamily="34" charset="0"/>
                          </a:rPr>
                          <m:t>𝟒</m:t>
                        </m:r>
                      </m:sup>
                    </m:sSup>
                  </m:oMath>
                </a14:m>
                <a:r>
                  <a:rPr lang="en-US" b="1" smtClean="0">
                    <a:latin typeface="Arial" pitchFamily="34" charset="0"/>
                    <a:cs typeface="Arial" pitchFamily="34" charset="0"/>
                  </a:rPr>
                  <a:t> , ta cần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𝒏</m:t>
                        </m:r>
                      </m:e>
                      <m:sup>
                        <m:r>
                          <a:rPr lang="en-US" b="1" i="1" smtClean="0">
                            <a:latin typeface="Cambria Math"/>
                            <a:cs typeface="Arial" pitchFamily="34" charset="0"/>
                          </a:rPr>
                          <m:t>𝟐</m:t>
                        </m:r>
                      </m:sup>
                    </m:sSup>
                    <m:r>
                      <a:rPr lang="en-US" b="1" i="1" smtClean="0">
                        <a:latin typeface="Cambria Math"/>
                        <a:cs typeface="Arial" pitchFamily="34" charset="0"/>
                      </a:rPr>
                      <m:t>&gt;</m:t>
                    </m:r>
                    <m:r>
                      <a:rPr lang="en-US" b="1" i="1" smtClean="0">
                        <a:latin typeface="Cambria Math"/>
                        <a:cs typeface="Arial" pitchFamily="34" charset="0"/>
                      </a:rPr>
                      <m:t>𝟏𝟎𝟎𝟎𝟎</m:t>
                    </m:r>
                  </m:oMath>
                </a14:m>
                <a:r>
                  <a:rPr lang="en-US" b="1" smtClean="0">
                    <a:latin typeface="Arial" pitchFamily="34" charset="0"/>
                    <a:cs typeface="Arial" pitchFamily="34" charset="0"/>
                  </a:rPr>
                  <a:t> hay </a:t>
                </a:r>
                <a14:m>
                  <m:oMath xmlns:m="http://schemas.openxmlformats.org/officeDocument/2006/math">
                    <m:r>
                      <a:rPr lang="en-US" b="1" i="1" smtClean="0">
                        <a:latin typeface="Cambria Math"/>
                        <a:cs typeface="Arial" pitchFamily="34" charset="0"/>
                      </a:rPr>
                      <m:t>𝒏</m:t>
                    </m:r>
                    <m:r>
                      <a:rPr lang="en-US" b="1" i="1" smtClean="0">
                        <a:latin typeface="Cambria Math"/>
                        <a:cs typeface="Arial" pitchFamily="34" charset="0"/>
                      </a:rPr>
                      <m:t>&gt;</m:t>
                    </m:r>
                    <m:r>
                      <a:rPr lang="en-US" b="1" i="1" smtClean="0">
                        <a:latin typeface="Cambria Math"/>
                        <a:cs typeface="Arial" pitchFamily="34" charset="0"/>
                      </a:rPr>
                      <m:t>𝟏𝟎𝟎</m:t>
                    </m:r>
                  </m:oMath>
                </a14:m>
                <a:r>
                  <a:rPr lang="en-US" b="1" smtClean="0">
                    <a:latin typeface="Arial" pitchFamily="34" charset="0"/>
                    <a:cs typeface="Arial" pitchFamily="34" charset="0"/>
                  </a:rPr>
                  <a:t> </a:t>
                </a:r>
                <a:endParaRPr lang="vi-VN" b="1" i="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835609" y="3751687"/>
                <a:ext cx="9728994" cy="1026756"/>
              </a:xfrm>
              <a:prstGeom prst="rect">
                <a:avLst/>
              </a:prstGeom>
              <a:blipFill rotWithShape="1">
                <a:blip r:embed="rId7"/>
                <a:stretch>
                  <a:fillRect l="-940" b="-9467"/>
                </a:stretch>
              </a:blipFill>
            </p:spPr>
            <p:txBody>
              <a:bodyPr/>
              <a:lstStyle/>
              <a:p>
                <a:r>
                  <a:rPr lang="en-US">
                    <a:noFill/>
                  </a:rPr>
                  <a:t> </a:t>
                </a:r>
              </a:p>
            </p:txBody>
          </p:sp>
        </mc:Fallback>
      </mc:AlternateContent>
      <p:sp>
        <p:nvSpPr>
          <p:cNvPr id="22"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sp>
        <p:nvSpPr>
          <p:cNvPr id="24" name="TextBox 23"/>
          <p:cNvSpPr txBox="1"/>
          <p:nvPr/>
        </p:nvSpPr>
        <p:spPr>
          <a:xfrm>
            <a:off x="1835609" y="4805074"/>
            <a:ext cx="9500393" cy="830997"/>
          </a:xfrm>
          <a:prstGeom prst="rect">
            <a:avLst/>
          </a:prstGeom>
          <a:noFill/>
        </p:spPr>
        <p:txBody>
          <a:bodyPr wrap="square" rtlCol="0">
            <a:spAutoFit/>
          </a:bodyPr>
          <a:lstStyle/>
          <a:p>
            <a:pPr algn="just"/>
            <a:r>
              <a:rPr lang="en-US" b="1" smtClean="0">
                <a:latin typeface="Arial" pitchFamily="34" charset="0"/>
                <a:cs typeface="Arial" pitchFamily="34" charset="0"/>
              </a:rPr>
              <a:t>Như vậy các số hạng của dãy số kể từ số hạng thứ 101 đều có giá trị tuyệt đối nhỏ hơn </a:t>
            </a:r>
            <a:r>
              <a:rPr lang="en-US" b="1" smtClean="0">
                <a:solidFill>
                  <a:srgbClr val="C00000"/>
                </a:solidFill>
                <a:latin typeface="Arial" pitchFamily="34" charset="0"/>
                <a:cs typeface="Arial" pitchFamily="34" charset="0"/>
              </a:rPr>
              <a:t>0,0001</a:t>
            </a:r>
            <a:endParaRPr lang="vi-VN" b="1" i="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grpSp>
        <p:nvGrpSpPr>
          <p:cNvPr id="4" name="Group 3"/>
          <p:cNvGrpSpPr/>
          <p:nvPr/>
        </p:nvGrpSpPr>
        <p:grpSpPr>
          <a:xfrm>
            <a:off x="74612" y="836860"/>
            <a:ext cx="11430000" cy="3773817"/>
            <a:chOff x="74612" y="836860"/>
            <a:chExt cx="11430000" cy="3773817"/>
          </a:xfrm>
        </p:grpSpPr>
        <p:sp>
          <p:nvSpPr>
            <p:cNvPr id="21" name="Rounded Rectangle 20"/>
            <p:cNvSpPr/>
            <p:nvPr/>
          </p:nvSpPr>
          <p:spPr>
            <a:xfrm>
              <a:off x="531812" y="836860"/>
              <a:ext cx="10972800" cy="3430339"/>
            </a:xfrm>
            <a:prstGeom prst="roundRect">
              <a:avLst>
                <a:gd name="adj" fmla="val 3662"/>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836612" y="1031557"/>
              <a:ext cx="10515600"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Chú ý : </a:t>
              </a:r>
              <a:r>
                <a:rPr lang="en-US" sz="2600" b="1" smtClean="0">
                  <a:latin typeface="Arial" pitchFamily="34" charset="0"/>
                  <a:cs typeface="Arial" pitchFamily="34" charset="0"/>
                </a:rPr>
                <a:t>Từ định nghĩa dãy số có giới hạn 0, ta có các kết quả sau:</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graphicFrame>
              <p:nvGraphicFramePr>
                <p:cNvPr id="2" name="Object 1"/>
                <p:cNvGraphicFramePr>
                  <a:graphicFrameLocks noChangeAspect="1"/>
                </p:cNvGraphicFramePr>
                <p:nvPr>
                  <p:extLst>
                    <p:ext uri="{D42A27DB-BD31-4B8C-83A1-F6EECF244321}">
                      <p14:modId xmlns:p14="http://schemas.microsoft.com/office/powerpoint/2010/main" val="1525411711"/>
                    </p:ext>
                  </p:extLst>
                </p:nvPr>
              </p:nvGraphicFramePr>
              <p:xfrm>
                <a:off x="2098673" y="1447800"/>
                <a:ext cx="1706563" cy="1019175"/>
              </p:xfrm>
              <a:graphic>
                <a:graphicData uri="http://schemas.openxmlformats.org/presentationml/2006/ole">
                  <mc:AlternateContent>
                    <mc:Choice xmlns:v="urn:schemas-microsoft-com:vml" Requires="v">
                      <p:oleObj spid="_x0000_s6395" name="Equation" r:id="rId4" imgW="723600" imgH="431640" progId="Equation.DSMT4">
                        <p:embed/>
                      </p:oleObj>
                    </mc:Choice>
                    <mc:Fallback>
                      <p:oleObj name="Equation" r:id="rId4" imgW="723600" imgH="431640" progId="Equation.DSMT4">
                        <p:embed/>
                        <p:pic>
                          <p:nvPicPr>
                            <p:cNvPr id="0" name=""/>
                            <p:cNvPicPr/>
                            <p:nvPr/>
                          </p:nvPicPr>
                          <p:blipFill>
                            <a:blip r:embed="rId5"/>
                            <a:stretch>
                              <a:fillRect/>
                            </a:stretch>
                          </p:blipFill>
                          <p:spPr>
                            <a:xfrm>
                              <a:off x="2098673" y="1447800"/>
                              <a:ext cx="1706563" cy="1019175"/>
                            </a:xfrm>
                            <a:prstGeom prst="rect">
                              <a:avLst/>
                            </a:prstGeom>
                          </p:spPr>
                        </p:pic>
                      </p:oleObj>
                    </mc:Fallback>
                  </mc:AlternateContent>
                </a:graphicData>
              </a:graphic>
            </p:graphicFrame>
          </mc:Choice>
          <mc:Fallback xmlns="">
            <p:graphicFrame>
              <p:nvGraphicFramePr>
                <p:cNvPr id="2" name="Object 1"/>
                <p:cNvGraphicFramePr>
                  <a:graphicFrameLocks noChangeAspect="1"/>
                </p:cNvGraphicFramePr>
                <p:nvPr>
                  <p:extLst>
                    <p:ext uri="{D42A27DB-BD31-4B8C-83A1-F6EECF244321}">
                      <p14:modId xmlns:p14="http://schemas.microsoft.com/office/powerpoint/2010/main" val="1525411711"/>
                    </p:ext>
                  </p:extLst>
                </p:nvPr>
              </p:nvGraphicFramePr>
              <p:xfrm>
                <a:off x="2098673" y="1447800"/>
                <a:ext cx="1706563" cy="1019175"/>
              </p:xfrm>
              <a:graphic>
                <a:graphicData uri="http://schemas.openxmlformats.org/presentationml/2006/ole">
                  <mc:AlternateContent>
                    <mc:Choice xmlns:v="urn:schemas-microsoft-com:vml" Requires="v">
                      <p:oleObj spid="_x0000_s6207" name="Equation" r:id="rId6" imgW="723600" imgH="431640" progId="Equation.DSMT4">
                        <p:embed/>
                      </p:oleObj>
                    </mc:Choice>
                    <mc:Fallback>
                      <p:oleObj name="Equation" r:id="rId6" imgW="723600" imgH="431640" progId="Equation.DSMT4">
                        <p:embed/>
                        <p:pic>
                          <p:nvPicPr>
                            <p:cNvPr id="0" name=""/>
                            <p:cNvPicPr/>
                            <p:nvPr/>
                          </p:nvPicPr>
                          <p:blipFill>
                            <a:blip r:embed="rId7"/>
                            <a:stretch>
                              <a:fillRect/>
                            </a:stretch>
                          </p:blipFill>
                          <p:spPr>
                            <a:xfrm>
                              <a:off x="2098673" y="1447800"/>
                              <a:ext cx="1706563" cy="1019175"/>
                            </a:xfrm>
                            <a:prstGeom prst="rect">
                              <a:avLst/>
                            </a:prstGeom>
                          </p:spPr>
                        </p:pic>
                      </p:oleObj>
                    </mc:Fallback>
                  </mc:AlternateContent>
                </a:graphicData>
              </a:graphic>
            </p:graphicFrame>
          </mc:Fallback>
        </mc:AlternateContent>
        <p:sp>
          <p:nvSpPr>
            <p:cNvPr id="10" name="TextBox 9"/>
            <p:cNvSpPr txBox="1"/>
            <p:nvPr/>
          </p:nvSpPr>
          <p:spPr>
            <a:xfrm>
              <a:off x="1735136" y="1711167"/>
              <a:ext cx="7772401"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                  với k là một số nguyên dương</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graphicFrame>
              <p:nvGraphicFramePr>
                <p:cNvPr id="11" name="Object 10"/>
                <p:cNvGraphicFramePr>
                  <a:graphicFrameLocks noChangeAspect="1"/>
                </p:cNvGraphicFramePr>
                <p:nvPr>
                  <p:extLst>
                    <p:ext uri="{D42A27DB-BD31-4B8C-83A1-F6EECF244321}">
                      <p14:modId xmlns:p14="http://schemas.microsoft.com/office/powerpoint/2010/main" val="1651850922"/>
                    </p:ext>
                  </p:extLst>
                </p:nvPr>
              </p:nvGraphicFramePr>
              <p:xfrm>
                <a:off x="2128839" y="2481262"/>
                <a:ext cx="1646237" cy="719138"/>
              </p:xfrm>
              <a:graphic>
                <a:graphicData uri="http://schemas.openxmlformats.org/presentationml/2006/ole">
                  <mc:AlternateContent>
                    <mc:Choice xmlns:v="urn:schemas-microsoft-com:vml" Requires="v">
                      <p:oleObj spid="_x0000_s6396" name="Equation" r:id="rId8" imgW="698400" imgH="304560" progId="Equation.DSMT4">
                        <p:embed/>
                      </p:oleObj>
                    </mc:Choice>
                    <mc:Fallback>
                      <p:oleObj name="Equation" r:id="rId8" imgW="698400" imgH="304560" progId="Equation.DSMT4">
                        <p:embed/>
                        <p:pic>
                          <p:nvPicPr>
                            <p:cNvPr id="0" name=""/>
                            <p:cNvPicPr/>
                            <p:nvPr/>
                          </p:nvPicPr>
                          <p:blipFill>
                            <a:blip r:embed="rId7"/>
                            <a:stretch>
                              <a:fillRect/>
                            </a:stretch>
                          </p:blipFill>
                          <p:spPr>
                            <a:xfrm>
                              <a:off x="2128839" y="2481262"/>
                              <a:ext cx="1646237" cy="719138"/>
                            </a:xfrm>
                            <a:prstGeom prst="rect">
                              <a:avLst/>
                            </a:prstGeom>
                          </p:spPr>
                        </p:pic>
                      </p:oleObj>
                    </mc:Fallback>
                  </mc:AlternateContent>
                </a:graphicData>
              </a:graphic>
            </p:graphicFrame>
          </mc:Choice>
          <mc:Fallback xmlns="">
            <p:graphicFrame>
              <p:nvGraphicFramePr>
                <p:cNvPr id="11" name="Object 10"/>
                <p:cNvGraphicFramePr>
                  <a:graphicFrameLocks noChangeAspect="1"/>
                </p:cNvGraphicFramePr>
                <p:nvPr>
                  <p:extLst>
                    <p:ext uri="{D42A27DB-BD31-4B8C-83A1-F6EECF244321}">
                      <p14:modId xmlns:p14="http://schemas.microsoft.com/office/powerpoint/2010/main" val="1651850922"/>
                    </p:ext>
                  </p:extLst>
                </p:nvPr>
              </p:nvGraphicFramePr>
              <p:xfrm>
                <a:off x="2128839" y="2481262"/>
                <a:ext cx="1646237" cy="719138"/>
              </p:xfrm>
              <a:graphic>
                <a:graphicData uri="http://schemas.openxmlformats.org/presentationml/2006/ole">
                  <mc:AlternateContent>
                    <mc:Choice xmlns:v="urn:schemas-microsoft-com:vml" Requires="v">
                      <p:oleObj spid="_x0000_s6208" name="Equation" r:id="rId10" imgW="698400" imgH="304560" progId="Equation.DSMT4">
                        <p:embed/>
                      </p:oleObj>
                    </mc:Choice>
                    <mc:Fallback>
                      <p:oleObj name="Equation" r:id="rId10" imgW="698400" imgH="304560" progId="Equation.DSMT4">
                        <p:embed/>
                        <p:pic>
                          <p:nvPicPr>
                            <p:cNvPr id="0" name=""/>
                            <p:cNvPicPr/>
                            <p:nvPr/>
                          </p:nvPicPr>
                          <p:blipFill>
                            <a:blip r:embed="rId11"/>
                            <a:stretch>
                              <a:fillRect/>
                            </a:stretch>
                          </p:blipFill>
                          <p:spPr>
                            <a:xfrm>
                              <a:off x="2128839" y="2481262"/>
                              <a:ext cx="1646237" cy="719138"/>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2" name="TextBox 11"/>
                <p:cNvSpPr txBox="1"/>
                <p:nvPr/>
              </p:nvSpPr>
              <p:spPr>
                <a:xfrm>
                  <a:off x="1735136" y="2538412"/>
                  <a:ext cx="7772401"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                  nếu </a:t>
                  </a:r>
                  <a14:m>
                    <m:oMath xmlns:m="http://schemas.openxmlformats.org/officeDocument/2006/math">
                      <m:d>
                        <m:dPr>
                          <m:begChr m:val="|"/>
                          <m:endChr m:val="|"/>
                          <m:ctrlPr>
                            <a:rPr lang="en-US" sz="2600" b="1" i="1" smtClean="0">
                              <a:latin typeface="Cambria Math"/>
                              <a:cs typeface="Arial" pitchFamily="34" charset="0"/>
                            </a:rPr>
                          </m:ctrlPr>
                        </m:dPr>
                        <m:e>
                          <m:r>
                            <a:rPr lang="en-US" sz="2600" b="1" i="1" smtClean="0">
                              <a:latin typeface="Cambria Math"/>
                              <a:cs typeface="Arial" pitchFamily="34" charset="0"/>
                            </a:rPr>
                            <m:t>𝒒</m:t>
                          </m:r>
                        </m:e>
                      </m:d>
                      <m:r>
                        <a:rPr lang="en-US" sz="2600" b="1" i="1" smtClean="0">
                          <a:latin typeface="Cambria Math"/>
                          <a:cs typeface="Arial" pitchFamily="34" charset="0"/>
                        </a:rPr>
                        <m:t>&lt;</m:t>
                      </m:r>
                      <m:r>
                        <a:rPr lang="en-US" sz="2600" b="1" i="1" smtClean="0">
                          <a:latin typeface="Cambria Math"/>
                          <a:cs typeface="Arial" pitchFamily="34" charset="0"/>
                        </a:rPr>
                        <m:t>𝟏</m:t>
                      </m:r>
                    </m:oMath>
                  </a14:m>
                  <a:endParaRPr lang="vi-VN" sz="26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735136" y="2538412"/>
                  <a:ext cx="7772401" cy="492443"/>
                </a:xfrm>
                <a:prstGeom prst="rect">
                  <a:avLst/>
                </a:prstGeom>
                <a:blipFill rotWithShape="1">
                  <a:blip r:embed="rId12"/>
                  <a:stretch>
                    <a:fillRect l="-1255"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3" name="Object 12"/>
                <p:cNvGraphicFramePr>
                  <a:graphicFrameLocks noChangeAspect="1"/>
                </p:cNvGraphicFramePr>
                <p:nvPr>
                  <p:extLst>
                    <p:ext uri="{D42A27DB-BD31-4B8C-83A1-F6EECF244321}">
                      <p14:modId xmlns:p14="http://schemas.microsoft.com/office/powerpoint/2010/main" val="2132936272"/>
                    </p:ext>
                  </p:extLst>
                </p:nvPr>
              </p:nvGraphicFramePr>
              <p:xfrm>
                <a:off x="7189786" y="3406933"/>
                <a:ext cx="1616075" cy="688975"/>
              </p:xfrm>
              <a:graphic>
                <a:graphicData uri="http://schemas.openxmlformats.org/presentationml/2006/ole">
                  <mc:AlternateContent>
                    <mc:Choice xmlns:v="urn:schemas-microsoft-com:vml" Requires="v">
                      <p:oleObj spid="_x0000_s6397" name="Equation" r:id="rId13" imgW="685800" imgH="291960" progId="Equation.DSMT4">
                        <p:embed/>
                      </p:oleObj>
                    </mc:Choice>
                    <mc:Fallback>
                      <p:oleObj name="Equation" r:id="rId13" imgW="685800" imgH="291960" progId="Equation.DSMT4">
                        <p:embed/>
                        <p:pic>
                          <p:nvPicPr>
                            <p:cNvPr id="0" name=""/>
                            <p:cNvPicPr/>
                            <p:nvPr/>
                          </p:nvPicPr>
                          <p:blipFill>
                            <a:blip r:embed="rId7"/>
                            <a:stretch>
                              <a:fillRect/>
                            </a:stretch>
                          </p:blipFill>
                          <p:spPr>
                            <a:xfrm>
                              <a:off x="7189786" y="3406933"/>
                              <a:ext cx="1616075" cy="688975"/>
                            </a:xfrm>
                            <a:prstGeom prst="rect">
                              <a:avLst/>
                            </a:prstGeom>
                          </p:spPr>
                        </p:pic>
                      </p:oleObj>
                    </mc:Fallback>
                  </mc:AlternateContent>
                </a:graphicData>
              </a:graphic>
            </p:graphicFrame>
          </mc:Choice>
          <mc:Fallback xmlns="">
            <p:graphicFrame>
              <p:nvGraphicFramePr>
                <p:cNvPr id="13" name="Object 12"/>
                <p:cNvGraphicFramePr>
                  <a:graphicFrameLocks noChangeAspect="1"/>
                </p:cNvGraphicFramePr>
                <p:nvPr>
                  <p:extLst>
                    <p:ext uri="{D42A27DB-BD31-4B8C-83A1-F6EECF244321}">
                      <p14:modId xmlns:p14="http://schemas.microsoft.com/office/powerpoint/2010/main" val="2132936272"/>
                    </p:ext>
                  </p:extLst>
                </p:nvPr>
              </p:nvGraphicFramePr>
              <p:xfrm>
                <a:off x="7189786" y="3406933"/>
                <a:ext cx="1616075" cy="688975"/>
              </p:xfrm>
              <a:graphic>
                <a:graphicData uri="http://schemas.openxmlformats.org/presentationml/2006/ole">
                  <mc:AlternateContent>
                    <mc:Choice xmlns:v="urn:schemas-microsoft-com:vml" Requires="v">
                      <p:oleObj spid="_x0000_s6209" name="Equation" r:id="rId14" imgW="685800" imgH="291960" progId="Equation.DSMT4">
                        <p:embed/>
                      </p:oleObj>
                    </mc:Choice>
                    <mc:Fallback>
                      <p:oleObj name="Equation" r:id="rId14" imgW="685800" imgH="291960" progId="Equation.DSMT4">
                        <p:embed/>
                        <p:pic>
                          <p:nvPicPr>
                            <p:cNvPr id="0" name=""/>
                            <p:cNvPicPr/>
                            <p:nvPr/>
                          </p:nvPicPr>
                          <p:blipFill>
                            <a:blip r:embed="rId15"/>
                            <a:stretch>
                              <a:fillRect/>
                            </a:stretch>
                          </p:blipFill>
                          <p:spPr>
                            <a:xfrm>
                              <a:off x="7189786" y="3406933"/>
                              <a:ext cx="1616075" cy="688975"/>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4" name="TextBox 13"/>
                <p:cNvSpPr txBox="1"/>
                <p:nvPr/>
              </p:nvSpPr>
              <p:spPr>
                <a:xfrm>
                  <a:off x="1735135" y="3429000"/>
                  <a:ext cx="7772401"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a:t>
                  </a:r>
                  <a14:m>
                    <m:oMath xmlns:m="http://schemas.openxmlformats.org/officeDocument/2006/math">
                      <m:d>
                        <m:dPr>
                          <m:begChr m:val="|"/>
                          <m:endChr m:val="|"/>
                          <m:ctrlPr>
                            <a:rPr lang="en-US" sz="2600" b="1" i="1" smtClean="0">
                              <a:latin typeface="Cambria Math"/>
                              <a:cs typeface="Arial" pitchFamily="34" charset="0"/>
                            </a:rPr>
                          </m:ctrlPr>
                        </m:dPr>
                        <m:e>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e>
                      </m:d>
                      <m:r>
                        <a:rPr lang="en-US" sz="2600" b="1" i="1" smtClean="0">
                          <a:latin typeface="Cambria Math"/>
                          <a:ea typeface="Cambria Math"/>
                          <a:cs typeface="Arial" pitchFamily="34" charset="0"/>
                        </a:rPr>
                        <m:t>≤</m:t>
                      </m:r>
                      <m:sSub>
                        <m:sSubPr>
                          <m:ctrlPr>
                            <a:rPr lang="en-US" sz="2600" b="1" i="1" smtClean="0">
                              <a:latin typeface="Cambria Math"/>
                              <a:cs typeface="Arial" pitchFamily="34" charset="0"/>
                            </a:rPr>
                          </m:ctrlPr>
                        </m:sSubPr>
                        <m:e>
                          <m:r>
                            <a:rPr lang="en-US" sz="2600" b="1" i="1" smtClean="0">
                              <a:latin typeface="Cambria Math"/>
                              <a:cs typeface="Arial" pitchFamily="34" charset="0"/>
                            </a:rPr>
                            <m:t>𝒗</m:t>
                          </m:r>
                        </m:e>
                        <m:sub>
                          <m:r>
                            <a:rPr lang="en-US" sz="2600" b="1" i="1" smtClean="0">
                              <a:latin typeface="Cambria Math"/>
                              <a:cs typeface="Arial" pitchFamily="34" charset="0"/>
                            </a:rPr>
                            <m:t>𝒏</m:t>
                          </m:r>
                        </m:sub>
                      </m:sSub>
                    </m:oMath>
                  </a14:m>
                  <a:r>
                    <a:rPr lang="en-US" sz="2600" b="1" smtClean="0">
                      <a:latin typeface="Arial" pitchFamily="34" charset="0"/>
                      <a:cs typeface="Arial" pitchFamily="34" charset="0"/>
                    </a:rPr>
                    <a:t> với mọi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𝟏</m:t>
                      </m:r>
                    </m:oMath>
                  </a14:m>
                  <a:r>
                    <a:rPr lang="en-US" sz="2600" b="1" smtClean="0">
                      <a:latin typeface="Arial" pitchFamily="34" charset="0"/>
                      <a:cs typeface="Arial" pitchFamily="34" charset="0"/>
                    </a:rPr>
                    <a:t> và                     thì</a:t>
                  </a:r>
                  <a:endParaRPr lang="vi-VN" sz="2600"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735135" y="3429000"/>
                  <a:ext cx="7772401" cy="492443"/>
                </a:xfrm>
                <a:prstGeom prst="rect">
                  <a:avLst/>
                </a:prstGeom>
                <a:blipFill rotWithShape="1">
                  <a:blip r:embed="rId16"/>
                  <a:stretch>
                    <a:fillRect l="-1255" t="-11250" r="-1255"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5" name="Object 14"/>
                <p:cNvGraphicFramePr>
                  <a:graphicFrameLocks noChangeAspect="1"/>
                </p:cNvGraphicFramePr>
                <p:nvPr>
                  <p:extLst>
                    <p:ext uri="{D42A27DB-BD31-4B8C-83A1-F6EECF244321}">
                      <p14:modId xmlns:p14="http://schemas.microsoft.com/office/powerpoint/2010/main" val="3177318704"/>
                    </p:ext>
                  </p:extLst>
                </p:nvPr>
              </p:nvGraphicFramePr>
              <p:xfrm>
                <a:off x="9507537" y="3406933"/>
                <a:ext cx="1616075" cy="688975"/>
              </p:xfrm>
              <a:graphic>
                <a:graphicData uri="http://schemas.openxmlformats.org/presentationml/2006/ole">
                  <mc:AlternateContent>
                    <mc:Choice xmlns:v="urn:schemas-microsoft-com:vml" Requires="v">
                      <p:oleObj spid="_x0000_s6398" name="Equation" r:id="rId17" imgW="685800" imgH="291960" progId="Equation.DSMT4">
                        <p:embed/>
                      </p:oleObj>
                    </mc:Choice>
                    <mc:Fallback>
                      <p:oleObj name="Equation" r:id="rId17" imgW="685800" imgH="291960" progId="Equation.DSMT4">
                        <p:embed/>
                        <p:pic>
                          <p:nvPicPr>
                            <p:cNvPr id="0" name=""/>
                            <p:cNvPicPr/>
                            <p:nvPr/>
                          </p:nvPicPr>
                          <p:blipFill>
                            <a:blip r:embed="rId7"/>
                            <a:stretch>
                              <a:fillRect/>
                            </a:stretch>
                          </p:blipFill>
                          <p:spPr>
                            <a:xfrm>
                              <a:off x="9507537" y="3406933"/>
                              <a:ext cx="1616075" cy="688975"/>
                            </a:xfrm>
                            <a:prstGeom prst="rect">
                              <a:avLst/>
                            </a:prstGeom>
                          </p:spPr>
                        </p:pic>
                      </p:oleObj>
                    </mc:Fallback>
                  </mc:AlternateContent>
                </a:graphicData>
              </a:graphic>
            </p:graphicFrame>
          </mc:Choice>
          <mc:Fallback xmlns="">
            <p:graphicFrame>
              <p:nvGraphicFramePr>
                <p:cNvPr id="15" name="Object 14"/>
                <p:cNvGraphicFramePr>
                  <a:graphicFrameLocks noChangeAspect="1"/>
                </p:cNvGraphicFramePr>
                <p:nvPr>
                  <p:extLst>
                    <p:ext uri="{D42A27DB-BD31-4B8C-83A1-F6EECF244321}">
                      <p14:modId xmlns:p14="http://schemas.microsoft.com/office/powerpoint/2010/main" val="3177318704"/>
                    </p:ext>
                  </p:extLst>
                </p:nvPr>
              </p:nvGraphicFramePr>
              <p:xfrm>
                <a:off x="9507537" y="3406933"/>
                <a:ext cx="1616075" cy="688975"/>
              </p:xfrm>
              <a:graphic>
                <a:graphicData uri="http://schemas.openxmlformats.org/presentationml/2006/ole">
                  <mc:AlternateContent>
                    <mc:Choice xmlns:v="urn:schemas-microsoft-com:vml" Requires="v">
                      <p:oleObj spid="_x0000_s6210" name="Equation" r:id="rId18" imgW="685800" imgH="291960" progId="Equation.DSMT4">
                        <p:embed/>
                      </p:oleObj>
                    </mc:Choice>
                    <mc:Fallback>
                      <p:oleObj name="Equation" r:id="rId18" imgW="685800" imgH="291960" progId="Equation.DSMT4">
                        <p:embed/>
                        <p:pic>
                          <p:nvPicPr>
                            <p:cNvPr id="0" name=""/>
                            <p:cNvPicPr/>
                            <p:nvPr/>
                          </p:nvPicPr>
                          <p:blipFill>
                            <a:blip r:embed="rId19"/>
                            <a:stretch>
                              <a:fillRect/>
                            </a:stretch>
                          </p:blipFill>
                          <p:spPr>
                            <a:xfrm>
                              <a:off x="9507537" y="3406933"/>
                              <a:ext cx="1616075" cy="688975"/>
                            </a:xfrm>
                            <a:prstGeom prst="rect">
                              <a:avLst/>
                            </a:prstGeom>
                          </p:spPr>
                        </p:pic>
                      </p:oleObj>
                    </mc:Fallback>
                  </mc:AlternateContent>
                </a:graphicData>
              </a:graphic>
            </p:graphicFrame>
          </mc:Fallback>
        </mc:AlternateContent>
        <p:pic>
          <p:nvPicPr>
            <p:cNvPr id="17" name="Picture 1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4612" y="2971800"/>
              <a:ext cx="1536449" cy="1638877"/>
            </a:xfrm>
            <a:prstGeom prst="rect">
              <a:avLst/>
            </a:prstGeom>
          </p:spPr>
        </p:pic>
      </p:grpSp>
      <p:pic>
        <p:nvPicPr>
          <p:cNvPr id="18" name="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90091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738" y="223837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grpSp>
        <p:nvGrpSpPr>
          <p:cNvPr id="3" name="Group 2"/>
          <p:cNvGrpSpPr/>
          <p:nvPr/>
        </p:nvGrpSpPr>
        <p:grpSpPr>
          <a:xfrm>
            <a:off x="337301" y="714375"/>
            <a:ext cx="11312496" cy="1426433"/>
            <a:chOff x="337301" y="714375"/>
            <a:chExt cx="11312496" cy="1426433"/>
          </a:xfrm>
        </p:grpSpPr>
        <p:sp>
          <p:nvSpPr>
            <p:cNvPr id="22" name="Rounded Rectangle 21"/>
            <p:cNvSpPr/>
            <p:nvPr/>
          </p:nvSpPr>
          <p:spPr>
            <a:xfrm>
              <a:off x="2123931" y="811836"/>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1437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899923" y="125028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88722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513012" y="1046224"/>
              <a:ext cx="4114800" cy="553976"/>
            </a:xfrm>
            <a:prstGeom prst="rect">
              <a:avLst/>
            </a:prstGeom>
            <a:noFill/>
          </p:spPr>
          <p:txBody>
            <a:bodyPr wrap="square" lIns="121899" tIns="60949" rIns="121899" bIns="60949" rtlCol="0">
              <a:spAutoFit/>
            </a:bodyPr>
            <a:lstStyle/>
            <a:p>
              <a:pPr algn="just"/>
              <a:r>
                <a:rPr lang="en-US" sz="2800" b="1" smtClean="0">
                  <a:latin typeface="Arial" pitchFamily="34" charset="0"/>
                  <a:cs typeface="Arial" pitchFamily="34" charset="0"/>
                </a:rPr>
                <a:t>Chứng minh rằng :</a:t>
              </a:r>
              <a:endParaRPr lang="vi-VN" sz="2800" b="1" i="1">
                <a:latin typeface="Arial" pitchFamily="34" charset="0"/>
                <a:cs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448276770"/>
                </p:ext>
              </p:extLst>
            </p:nvPr>
          </p:nvGraphicFramePr>
          <p:xfrm>
            <a:off x="6150774" y="826047"/>
            <a:ext cx="2305838" cy="1018163"/>
          </p:xfrm>
          <a:graphic>
            <a:graphicData uri="http://schemas.openxmlformats.org/presentationml/2006/ole">
              <mc:AlternateContent xmlns:mc="http://schemas.openxmlformats.org/markup-compatibility/2006">
                <mc:Choice xmlns:v="urn:schemas-microsoft-com:vml" Requires="v">
                  <p:oleObj spid="_x0000_s7345" name="Equation" r:id="rId7" imgW="977760" imgH="431640" progId="Equation.DSMT4">
                    <p:embed/>
                  </p:oleObj>
                </mc:Choice>
                <mc:Fallback>
                  <p:oleObj name="Equation" r:id="rId7" imgW="977760" imgH="431640" progId="Equation.DSMT4">
                    <p:embed/>
                    <p:pic>
                      <p:nvPicPr>
                        <p:cNvPr id="0" name=""/>
                        <p:cNvPicPr/>
                        <p:nvPr/>
                      </p:nvPicPr>
                      <p:blipFill>
                        <a:blip r:embed="rId8"/>
                        <a:stretch>
                          <a:fillRect/>
                        </a:stretch>
                      </p:blipFill>
                      <p:spPr>
                        <a:xfrm>
                          <a:off x="6150774" y="826047"/>
                          <a:ext cx="2305838" cy="1018163"/>
                        </a:xfrm>
                        <a:prstGeom prst="rect">
                          <a:avLst/>
                        </a:prstGeom>
                      </p:spPr>
                    </p:pic>
                  </p:oleObj>
                </mc:Fallback>
              </mc:AlternateContent>
            </a:graphicData>
          </a:graphic>
        </p:graphicFrame>
      </p:grpSp>
      <p:sp>
        <p:nvSpPr>
          <p:cNvPr id="11" name="TextBox 10"/>
          <p:cNvSpPr txBox="1"/>
          <p:nvPr/>
        </p:nvSpPr>
        <p:spPr>
          <a:xfrm>
            <a:off x="2687637" y="2814344"/>
            <a:ext cx="3352800" cy="461665"/>
          </a:xfrm>
          <a:prstGeom prst="rect">
            <a:avLst/>
          </a:prstGeom>
          <a:noFill/>
        </p:spPr>
        <p:txBody>
          <a:bodyPr wrap="square" rtlCol="0">
            <a:spAutoFit/>
          </a:bodyPr>
          <a:lstStyle/>
          <a:p>
            <a:pPr marL="342900" indent="-342900" algn="just">
              <a:buFont typeface="Wingdings" pitchFamily="2" charset="2"/>
              <a:buChar char="v"/>
            </a:pPr>
            <a:r>
              <a:rPr lang="en-US" b="1">
                <a:latin typeface="Arial" pitchFamily="34" charset="0"/>
                <a:cs typeface="Arial" pitchFamily="34" charset="0"/>
              </a:rPr>
              <a:t>Xét dãy số (u</a:t>
            </a:r>
            <a:r>
              <a:rPr lang="en-US" b="1" baseline="-25000">
                <a:latin typeface="Arial" pitchFamily="34" charset="0"/>
                <a:cs typeface="Arial" pitchFamily="34" charset="0"/>
              </a:rPr>
              <a:t>n</a:t>
            </a:r>
            <a:r>
              <a:rPr lang="en-US" b="1">
                <a:latin typeface="Arial" pitchFamily="34" charset="0"/>
                <a:cs typeface="Arial" pitchFamily="34" charset="0"/>
              </a:rPr>
              <a:t>) </a:t>
            </a:r>
            <a:r>
              <a:rPr lang="en-US" b="1" smtClean="0">
                <a:latin typeface="Arial" pitchFamily="34" charset="0"/>
                <a:cs typeface="Arial" pitchFamily="34" charset="0"/>
              </a:rPr>
              <a:t>có :</a:t>
            </a:r>
            <a:endParaRPr lang="en-US"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26925405"/>
              </p:ext>
            </p:extLst>
          </p:nvPr>
        </p:nvGraphicFramePr>
        <p:xfrm>
          <a:off x="6009638" y="2590800"/>
          <a:ext cx="1630998" cy="925513"/>
        </p:xfrm>
        <a:graphic>
          <a:graphicData uri="http://schemas.openxmlformats.org/presentationml/2006/ole">
            <mc:AlternateContent xmlns:mc="http://schemas.openxmlformats.org/markup-compatibility/2006">
              <mc:Choice xmlns:v="urn:schemas-microsoft-com:vml" Requires="v">
                <p:oleObj spid="_x0000_s7346" name="Equation" r:id="rId9" imgW="761760" imgH="431640" progId="Equation.DSMT4">
                  <p:embed/>
                </p:oleObj>
              </mc:Choice>
              <mc:Fallback>
                <p:oleObj name="Equation" r:id="rId9" imgW="761760" imgH="431640" progId="Equation.DSMT4">
                  <p:embed/>
                  <p:pic>
                    <p:nvPicPr>
                      <p:cNvPr id="0" name="Object 1"/>
                      <p:cNvPicPr>
                        <a:picLocks noChangeAspect="1" noChangeArrowheads="1"/>
                      </p:cNvPicPr>
                      <p:nvPr/>
                    </p:nvPicPr>
                    <p:blipFill>
                      <a:blip r:embed="rId10"/>
                      <a:srcRect/>
                      <a:stretch>
                        <a:fillRect/>
                      </a:stretch>
                    </p:blipFill>
                    <p:spPr bwMode="auto">
                      <a:xfrm>
                        <a:off x="6009638" y="2590800"/>
                        <a:ext cx="1630998"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3373435" y="3728744"/>
            <a:ext cx="1342231" cy="461665"/>
          </a:xfrm>
          <a:prstGeom prst="rect">
            <a:avLst/>
          </a:prstGeom>
          <a:noFill/>
        </p:spPr>
        <p:txBody>
          <a:bodyPr wrap="square" rtlCol="0">
            <a:spAutoFit/>
          </a:bodyPr>
          <a:lstStyle/>
          <a:p>
            <a:pPr algn="just"/>
            <a:r>
              <a:rPr lang="en-US" b="1" smtClean="0">
                <a:latin typeface="Arial" pitchFamily="34" charset="0"/>
                <a:cs typeface="Arial" pitchFamily="34" charset="0"/>
              </a:rPr>
              <a:t>Ta có : </a:t>
            </a:r>
            <a:endParaRPr lang="en-US" b="1">
              <a:latin typeface="Arial" pitchFamily="34" charset="0"/>
              <a:cs typeface="Arial" pitchFamily="34"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2056577626"/>
              </p:ext>
            </p:extLst>
          </p:nvPr>
        </p:nvGraphicFramePr>
        <p:xfrm>
          <a:off x="4592636" y="3442844"/>
          <a:ext cx="1847850" cy="1033463"/>
        </p:xfrm>
        <a:graphic>
          <a:graphicData uri="http://schemas.openxmlformats.org/presentationml/2006/ole">
            <mc:AlternateContent xmlns:mc="http://schemas.openxmlformats.org/markup-compatibility/2006">
              <mc:Choice xmlns:v="urn:schemas-microsoft-com:vml" Requires="v">
                <p:oleObj spid="_x0000_s7347" name="Equation" r:id="rId11" imgW="863280" imgH="482400" progId="Equation.DSMT4">
                  <p:embed/>
                </p:oleObj>
              </mc:Choice>
              <mc:Fallback>
                <p:oleObj name="Equation" r:id="rId11" imgW="863280" imgH="482400" progId="Equation.DSMT4">
                  <p:embed/>
                  <p:pic>
                    <p:nvPicPr>
                      <p:cNvPr id="0" name=""/>
                      <p:cNvPicPr>
                        <a:picLocks noChangeAspect="1" noChangeArrowheads="1"/>
                      </p:cNvPicPr>
                      <p:nvPr/>
                    </p:nvPicPr>
                    <p:blipFill>
                      <a:blip r:embed="rId12"/>
                      <a:srcRect/>
                      <a:stretch>
                        <a:fillRect/>
                      </a:stretch>
                    </p:blipFill>
                    <p:spPr bwMode="auto">
                      <a:xfrm>
                        <a:off x="4592636" y="3442844"/>
                        <a:ext cx="184785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437858706"/>
              </p:ext>
            </p:extLst>
          </p:nvPr>
        </p:nvGraphicFramePr>
        <p:xfrm>
          <a:off x="6418262" y="3385844"/>
          <a:ext cx="1657350" cy="1087437"/>
        </p:xfrm>
        <a:graphic>
          <a:graphicData uri="http://schemas.openxmlformats.org/presentationml/2006/ole">
            <mc:AlternateContent xmlns:mc="http://schemas.openxmlformats.org/markup-compatibility/2006">
              <mc:Choice xmlns:v="urn:schemas-microsoft-com:vml" Requires="v">
                <p:oleObj spid="_x0000_s7348" name="Equation" r:id="rId13" imgW="774360" imgH="507960" progId="Equation.DSMT4">
                  <p:embed/>
                </p:oleObj>
              </mc:Choice>
              <mc:Fallback>
                <p:oleObj name="Equation" r:id="rId13" imgW="774360" imgH="507960" progId="Equation.DSMT4">
                  <p:embed/>
                  <p:pic>
                    <p:nvPicPr>
                      <p:cNvPr id="0" name=""/>
                      <p:cNvPicPr>
                        <a:picLocks noChangeAspect="1" noChangeArrowheads="1"/>
                      </p:cNvPicPr>
                      <p:nvPr/>
                    </p:nvPicPr>
                    <p:blipFill>
                      <a:blip r:embed="rId14"/>
                      <a:srcRect/>
                      <a:stretch>
                        <a:fillRect/>
                      </a:stretch>
                    </p:blipFill>
                    <p:spPr bwMode="auto">
                      <a:xfrm>
                        <a:off x="6418262" y="3385844"/>
                        <a:ext cx="165735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565419346"/>
              </p:ext>
            </p:extLst>
          </p:nvPr>
        </p:nvGraphicFramePr>
        <p:xfrm>
          <a:off x="4592636" y="4414544"/>
          <a:ext cx="1847850" cy="1087438"/>
        </p:xfrm>
        <a:graphic>
          <a:graphicData uri="http://schemas.openxmlformats.org/presentationml/2006/ole">
            <mc:AlternateContent xmlns:mc="http://schemas.openxmlformats.org/markup-compatibility/2006">
              <mc:Choice xmlns:v="urn:schemas-microsoft-com:vml" Requires="v">
                <p:oleObj spid="_x0000_s7349" name="Equation" r:id="rId15" imgW="863280" imgH="507960" progId="Equation.DSMT4">
                  <p:embed/>
                </p:oleObj>
              </mc:Choice>
              <mc:Fallback>
                <p:oleObj name="Equation" r:id="rId15" imgW="863280" imgH="507960" progId="Equation.DSMT4">
                  <p:embed/>
                  <p:pic>
                    <p:nvPicPr>
                      <p:cNvPr id="0" name=""/>
                      <p:cNvPicPr>
                        <a:picLocks noChangeAspect="1" noChangeArrowheads="1"/>
                      </p:cNvPicPr>
                      <p:nvPr/>
                    </p:nvPicPr>
                    <p:blipFill>
                      <a:blip r:embed="rId16"/>
                      <a:srcRect/>
                      <a:stretch>
                        <a:fillRect/>
                      </a:stretch>
                    </p:blipFill>
                    <p:spPr bwMode="auto">
                      <a:xfrm>
                        <a:off x="4592636" y="4414544"/>
                        <a:ext cx="184785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3343273" y="5857879"/>
            <a:ext cx="1342231" cy="461665"/>
          </a:xfrm>
          <a:prstGeom prst="rect">
            <a:avLst/>
          </a:prstGeom>
          <a:noFill/>
        </p:spPr>
        <p:txBody>
          <a:bodyPr wrap="square" rtlCol="0">
            <a:spAutoFit/>
          </a:bodyPr>
          <a:lstStyle/>
          <a:p>
            <a:pPr algn="just"/>
            <a:r>
              <a:rPr lang="en-US" b="1" smtClean="0">
                <a:latin typeface="Arial" pitchFamily="34" charset="0"/>
                <a:cs typeface="Arial" pitchFamily="34" charset="0"/>
              </a:rPr>
              <a:t>Do đó</a:t>
            </a:r>
            <a:endParaRPr lang="en-US" b="1">
              <a:latin typeface="Arial" pitchFamily="34" charset="0"/>
              <a:cs typeface="Arial"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3057021323"/>
              </p:ext>
            </p:extLst>
          </p:nvPr>
        </p:nvGraphicFramePr>
        <p:xfrm>
          <a:off x="4394199" y="5562307"/>
          <a:ext cx="2092325" cy="923925"/>
        </p:xfrm>
        <a:graphic>
          <a:graphicData uri="http://schemas.openxmlformats.org/presentationml/2006/ole">
            <mc:AlternateContent xmlns:mc="http://schemas.openxmlformats.org/markup-compatibility/2006">
              <mc:Choice xmlns:v="urn:schemas-microsoft-com:vml" Requires="v">
                <p:oleObj spid="_x0000_s7350" name="Equation" r:id="rId17" imgW="977760" imgH="431640" progId="Equation.DSMT4">
                  <p:embed/>
                </p:oleObj>
              </mc:Choice>
              <mc:Fallback>
                <p:oleObj name="Equation" r:id="rId17" imgW="977760" imgH="431640" progId="Equation.DSMT4">
                  <p:embed/>
                  <p:pic>
                    <p:nvPicPr>
                      <p:cNvPr id="0" name=""/>
                      <p:cNvPicPr>
                        <a:picLocks noChangeAspect="1" noChangeArrowheads="1"/>
                      </p:cNvPicPr>
                      <p:nvPr/>
                    </p:nvPicPr>
                    <p:blipFill>
                      <a:blip r:embed="rId18"/>
                      <a:srcRect/>
                      <a:stretch>
                        <a:fillRect/>
                      </a:stretch>
                    </p:blipFill>
                    <p:spPr bwMode="auto">
                      <a:xfrm>
                        <a:off x="4394199" y="5562307"/>
                        <a:ext cx="2092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19007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7469" y="28956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89088" y="742950"/>
            <a:ext cx="11558425" cy="2006600"/>
            <a:chOff x="289088" y="742950"/>
            <a:chExt cx="11558425" cy="2006600"/>
          </a:xfrm>
        </p:grpSpPr>
        <p:sp>
          <p:nvSpPr>
            <p:cNvPr id="17" name="Rounded Rectangle 16"/>
            <p:cNvSpPr/>
            <p:nvPr/>
          </p:nvSpPr>
          <p:spPr>
            <a:xfrm>
              <a:off x="289088" y="761999"/>
              <a:ext cx="11558425" cy="1981201"/>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531812" y="742950"/>
              <a:ext cx="11239500" cy="1292662"/>
            </a:xfrm>
            <a:prstGeom prst="rect">
              <a:avLst/>
            </a:prstGeom>
            <a:noFill/>
          </p:spPr>
          <p:txBody>
            <a:bodyPr wrap="square" rtlCol="0">
              <a:spAutoFit/>
            </a:bodyPr>
            <a:lstStyle/>
            <a:p>
              <a:pPr>
                <a:lnSpc>
                  <a:spcPct val="150000"/>
                </a:lnSpc>
              </a:pPr>
              <a:r>
                <a:rPr lang="en-US" sz="2600" b="1" smtClean="0">
                  <a:latin typeface="Arial" pitchFamily="34" charset="0"/>
                  <a:cs typeface="Arial" pitchFamily="34" charset="0"/>
                </a:rPr>
                <a:t>	  </a:t>
              </a:r>
              <a:r>
                <a:rPr lang="en-US" sz="2600" b="1">
                  <a:solidFill>
                    <a:schemeClr val="accent6">
                      <a:lumMod val="75000"/>
                    </a:schemeClr>
                  </a:solidFill>
                  <a:latin typeface="Arial" pitchFamily="34" charset="0"/>
                  <a:cs typeface="Arial" pitchFamily="34" charset="0"/>
                </a:rPr>
                <a:t>Nhận biết dãy số có giới hạn hữu hạn</a:t>
              </a:r>
              <a:r>
                <a:rPr lang="en-US" sz="2600" b="1" smtClean="0">
                  <a:solidFill>
                    <a:schemeClr val="accent6">
                      <a:lumMod val="75000"/>
                    </a:schemeClr>
                  </a:solidFill>
                  <a:latin typeface="Arial" pitchFamily="34" charset="0"/>
                  <a:cs typeface="Arial" pitchFamily="34" charset="0"/>
                </a:rPr>
                <a:t>          </a:t>
              </a:r>
            </a:p>
            <a:p>
              <a:pPr>
                <a:lnSpc>
                  <a:spcPct val="150000"/>
                </a:lnSpc>
              </a:pPr>
              <a:r>
                <a:rPr lang="en-US" sz="2600" b="1">
                  <a:latin typeface="Arial" pitchFamily="34" charset="0"/>
                  <a:cs typeface="Arial" pitchFamily="34" charset="0"/>
                </a:rPr>
                <a:t> </a:t>
              </a:r>
              <a:r>
                <a:rPr lang="en-US" sz="2600" b="1" smtClean="0">
                  <a:latin typeface="Arial" pitchFamily="34" charset="0"/>
                  <a:cs typeface="Arial" pitchFamily="34" charset="0"/>
                </a:rPr>
                <a:t>             Cho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với </a:t>
              </a:r>
              <a:endParaRPr lang="vi-VN" sz="2600" b="1">
                <a:latin typeface="Arial" pitchFamily="34" charset="0"/>
                <a:cs typeface="Arial" pitchFamily="34" charset="0"/>
              </a:endParaRPr>
            </a:p>
          </p:txBody>
        </p:sp>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4758" b="30807"/>
            <a:stretch/>
          </p:blipFill>
          <p:spPr bwMode="auto">
            <a:xfrm>
              <a:off x="310140" y="793016"/>
              <a:ext cx="1662545" cy="55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800225" y="2065179"/>
              <a:ext cx="7227888" cy="492443"/>
            </a:xfrm>
            <a:prstGeom prst="rect">
              <a:avLst/>
            </a:prstGeom>
            <a:noFill/>
          </p:spPr>
          <p:txBody>
            <a:bodyPr wrap="square" rtlCol="0">
              <a:spAutoFit/>
            </a:bodyPr>
            <a:lstStyle/>
            <a:p>
              <a:r>
                <a:rPr lang="vi-VN" sz="2600" b="1">
                  <a:latin typeface="Arial" pitchFamily="34" charset="0"/>
                  <a:cs typeface="Arial" pitchFamily="34" charset="0"/>
                </a:rPr>
                <a:t>Xét dãy số (v</a:t>
              </a:r>
              <a:r>
                <a:rPr lang="vi-VN" sz="2600" b="1" baseline="-25000">
                  <a:latin typeface="Arial" pitchFamily="34" charset="0"/>
                  <a:cs typeface="Arial" pitchFamily="34" charset="0"/>
                </a:rPr>
                <a:t>n</a:t>
              </a:r>
              <a:r>
                <a:rPr lang="vi-VN" sz="2600" b="1">
                  <a:latin typeface="Arial" pitchFamily="34" charset="0"/>
                  <a:cs typeface="Arial" pitchFamily="34" charset="0"/>
                </a:rPr>
                <a:t>) xác định bởi v</a:t>
              </a:r>
              <a:r>
                <a:rPr lang="vi-VN" sz="2600" b="1" baseline="-25000">
                  <a:latin typeface="Arial" pitchFamily="34" charset="0"/>
                  <a:cs typeface="Arial" pitchFamily="34" charset="0"/>
                </a:rPr>
                <a:t>n</a:t>
              </a:r>
              <a:r>
                <a:rPr lang="vi-VN" sz="2600" b="1">
                  <a:latin typeface="Arial" pitchFamily="34" charset="0"/>
                  <a:cs typeface="Arial" pitchFamily="34" charset="0"/>
                </a:rPr>
                <a:t> = u</a:t>
              </a:r>
              <a:r>
                <a:rPr lang="vi-VN" sz="2600" b="1" baseline="-25000">
                  <a:latin typeface="Arial" pitchFamily="34" charset="0"/>
                  <a:cs typeface="Arial" pitchFamily="34" charset="0"/>
                </a:rPr>
                <a:t>n </a:t>
              </a:r>
              <a:r>
                <a:rPr lang="vi-VN" sz="2600" b="1">
                  <a:latin typeface="Arial" pitchFamily="34" charset="0"/>
                  <a:cs typeface="Arial" pitchFamily="34" charset="0"/>
                </a:rPr>
                <a:t>– 1</a:t>
              </a:r>
              <a:r>
                <a:rPr lang="vi-VN" sz="2600" b="1" smtClean="0">
                  <a:latin typeface="Arial" pitchFamily="34" charset="0"/>
                  <a:cs typeface="Arial" pitchFamily="34" charset="0"/>
                </a:rPr>
                <a:t>.</a:t>
              </a:r>
              <a:r>
                <a:rPr lang="en-US" sz="2600" b="1" smtClean="0">
                  <a:latin typeface="Arial" pitchFamily="34" charset="0"/>
                  <a:cs typeface="Arial" pitchFamily="34" charset="0"/>
                </a:rPr>
                <a:t> Tính</a:t>
              </a:r>
              <a:endParaRPr lang="vi-VN" sz="2600" b="1">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449965752"/>
                </p:ext>
              </p:extLst>
            </p:nvPr>
          </p:nvGraphicFramePr>
          <p:xfrm>
            <a:off x="5103812" y="1298812"/>
            <a:ext cx="1731818" cy="818677"/>
          </p:xfrm>
          <a:graphic>
            <a:graphicData uri="http://schemas.openxmlformats.org/presentationml/2006/ole">
              <mc:AlternateContent xmlns:mc="http://schemas.openxmlformats.org/markup-compatibility/2006">
                <mc:Choice xmlns:v="urn:schemas-microsoft-com:vml" Requires="v">
                  <p:oleObj spid="_x0000_s29800" name="Equation" r:id="rId6" imgW="888840" imgH="419040" progId="Equation.DSMT4">
                    <p:embed/>
                  </p:oleObj>
                </mc:Choice>
                <mc:Fallback>
                  <p:oleObj name="Equation" r:id="rId6" imgW="888840" imgH="419040" progId="Equation.DSMT4">
                    <p:embed/>
                    <p:pic>
                      <p:nvPicPr>
                        <p:cNvPr id="0" name=""/>
                        <p:cNvPicPr/>
                        <p:nvPr/>
                      </p:nvPicPr>
                      <p:blipFill>
                        <a:blip r:embed="rId7"/>
                        <a:stretch>
                          <a:fillRect/>
                        </a:stretch>
                      </p:blipFill>
                      <p:spPr>
                        <a:xfrm>
                          <a:off x="5103812" y="1298812"/>
                          <a:ext cx="1731818" cy="818677"/>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734140537"/>
                </p:ext>
              </p:extLst>
            </p:nvPr>
          </p:nvGraphicFramePr>
          <p:xfrm>
            <a:off x="8810625" y="2057400"/>
            <a:ext cx="1017587" cy="692150"/>
          </p:xfrm>
          <a:graphic>
            <a:graphicData uri="http://schemas.openxmlformats.org/presentationml/2006/ole">
              <mc:AlternateContent xmlns:mc="http://schemas.openxmlformats.org/markup-compatibility/2006">
                <mc:Choice xmlns:v="urn:schemas-microsoft-com:vml" Requires="v">
                  <p:oleObj spid="_x0000_s29801" name="Equation" r:id="rId8" imgW="431640" imgH="291960" progId="Equation.DSMT4">
                    <p:embed/>
                  </p:oleObj>
                </mc:Choice>
                <mc:Fallback>
                  <p:oleObj name="Equation" r:id="rId8" imgW="431640" imgH="291960" progId="Equation.DSMT4">
                    <p:embed/>
                    <p:pic>
                      <p:nvPicPr>
                        <p:cNvPr id="0" name=""/>
                        <p:cNvPicPr/>
                        <p:nvPr/>
                      </p:nvPicPr>
                      <p:blipFill>
                        <a:blip r:embed="rId9"/>
                        <a:stretch>
                          <a:fillRect/>
                        </a:stretch>
                      </p:blipFill>
                      <p:spPr>
                        <a:xfrm>
                          <a:off x="8810625" y="2057400"/>
                          <a:ext cx="1017587" cy="692150"/>
                        </a:xfrm>
                        <a:prstGeom prst="rect">
                          <a:avLst/>
                        </a:prstGeom>
                      </p:spPr>
                    </p:pic>
                  </p:oleObj>
                </mc:Fallback>
              </mc:AlternateContent>
            </a:graphicData>
          </a:graphic>
        </p:graphicFrame>
      </p:grpSp>
      <p:sp>
        <p:nvSpPr>
          <p:cNvPr id="15" name="TextBox 14"/>
          <p:cNvSpPr txBox="1"/>
          <p:nvPr/>
        </p:nvSpPr>
        <p:spPr>
          <a:xfrm>
            <a:off x="2513012" y="3390308"/>
            <a:ext cx="2074926" cy="492443"/>
          </a:xfrm>
          <a:prstGeom prst="rect">
            <a:avLst/>
          </a:prstGeom>
          <a:noFill/>
        </p:spPr>
        <p:txBody>
          <a:bodyPr wrap="square" rtlCol="0">
            <a:spAutoFit/>
          </a:bodyPr>
          <a:lstStyle/>
          <a:p>
            <a:pPr marL="457200" indent="-457200" algn="just">
              <a:buFont typeface="Wingdings" pitchFamily="2" charset="2"/>
              <a:buChar char="v"/>
            </a:pPr>
            <a:r>
              <a:rPr lang="en-US" sz="2600" b="1" smtClean="0">
                <a:latin typeface="Arial" pitchFamily="34" charset="0"/>
                <a:cs typeface="Arial" pitchFamily="34" charset="0"/>
              </a:rPr>
              <a:t>Ta có : </a:t>
            </a:r>
            <a:endParaRPr lang="vi-VN" sz="2600" b="1" baseline="30000">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4250534705"/>
              </p:ext>
            </p:extLst>
          </p:nvPr>
        </p:nvGraphicFramePr>
        <p:xfrm>
          <a:off x="4348162" y="3231558"/>
          <a:ext cx="2813050" cy="815975"/>
        </p:xfrm>
        <a:graphic>
          <a:graphicData uri="http://schemas.openxmlformats.org/presentationml/2006/ole">
            <mc:AlternateContent xmlns:mc="http://schemas.openxmlformats.org/markup-compatibility/2006">
              <mc:Choice xmlns:v="urn:schemas-microsoft-com:vml" Requires="v">
                <p:oleObj spid="_x0000_s29802" name="Equation" r:id="rId10" imgW="1447560" imgH="419040" progId="Equation.DSMT4">
                  <p:embed/>
                </p:oleObj>
              </mc:Choice>
              <mc:Fallback>
                <p:oleObj name="Equation" r:id="rId10" imgW="1447560" imgH="419040" progId="Equation.DSMT4">
                  <p:embed/>
                  <p:pic>
                    <p:nvPicPr>
                      <p:cNvPr id="0" name=""/>
                      <p:cNvPicPr>
                        <a:picLocks noChangeAspect="1" noChangeArrowheads="1"/>
                      </p:cNvPicPr>
                      <p:nvPr/>
                    </p:nvPicPr>
                    <p:blipFill>
                      <a:blip r:embed="rId11"/>
                      <a:srcRect/>
                      <a:stretch>
                        <a:fillRect/>
                      </a:stretch>
                    </p:blipFill>
                    <p:spPr bwMode="auto">
                      <a:xfrm>
                        <a:off x="4348162" y="3231558"/>
                        <a:ext cx="28130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817669626"/>
              </p:ext>
            </p:extLst>
          </p:nvPr>
        </p:nvGraphicFramePr>
        <p:xfrm>
          <a:off x="7161212" y="3237908"/>
          <a:ext cx="1998662" cy="939800"/>
        </p:xfrm>
        <a:graphic>
          <a:graphicData uri="http://schemas.openxmlformats.org/presentationml/2006/ole">
            <mc:AlternateContent xmlns:mc="http://schemas.openxmlformats.org/markup-compatibility/2006">
              <mc:Choice xmlns:v="urn:schemas-microsoft-com:vml" Requires="v">
                <p:oleObj spid="_x0000_s29803" name="Equation" r:id="rId12" imgW="1028520" imgH="482400" progId="Equation.DSMT4">
                  <p:embed/>
                </p:oleObj>
              </mc:Choice>
              <mc:Fallback>
                <p:oleObj name="Equation" r:id="rId12" imgW="1028520" imgH="482400" progId="Equation.DSMT4">
                  <p:embed/>
                  <p:pic>
                    <p:nvPicPr>
                      <p:cNvPr id="0" name=""/>
                      <p:cNvPicPr>
                        <a:picLocks noChangeAspect="1" noChangeArrowheads="1"/>
                      </p:cNvPicPr>
                      <p:nvPr/>
                    </p:nvPicPr>
                    <p:blipFill>
                      <a:blip r:embed="rId13"/>
                      <a:srcRect/>
                      <a:stretch>
                        <a:fillRect/>
                      </a:stretch>
                    </p:blipFill>
                    <p:spPr bwMode="auto">
                      <a:xfrm>
                        <a:off x="7161212" y="3237908"/>
                        <a:ext cx="19986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415335742"/>
              </p:ext>
            </p:extLst>
          </p:nvPr>
        </p:nvGraphicFramePr>
        <p:xfrm>
          <a:off x="9218612" y="3256958"/>
          <a:ext cx="987425" cy="815975"/>
        </p:xfrm>
        <a:graphic>
          <a:graphicData uri="http://schemas.openxmlformats.org/presentationml/2006/ole">
            <mc:AlternateContent xmlns:mc="http://schemas.openxmlformats.org/markup-compatibility/2006">
              <mc:Choice xmlns:v="urn:schemas-microsoft-com:vml" Requires="v">
                <p:oleObj spid="_x0000_s29804" name="Equation" r:id="rId14" imgW="507960" imgH="419040" progId="Equation.DSMT4">
                  <p:embed/>
                </p:oleObj>
              </mc:Choice>
              <mc:Fallback>
                <p:oleObj name="Equation" r:id="rId14" imgW="507960" imgH="419040" progId="Equation.DSMT4">
                  <p:embed/>
                  <p:pic>
                    <p:nvPicPr>
                      <p:cNvPr id="0" name=""/>
                      <p:cNvPicPr>
                        <a:picLocks noChangeAspect="1" noChangeArrowheads="1"/>
                      </p:cNvPicPr>
                      <p:nvPr/>
                    </p:nvPicPr>
                    <p:blipFill>
                      <a:blip r:embed="rId15"/>
                      <a:srcRect/>
                      <a:stretch>
                        <a:fillRect/>
                      </a:stretch>
                    </p:blipFill>
                    <p:spPr bwMode="auto">
                      <a:xfrm>
                        <a:off x="9218612" y="3256958"/>
                        <a:ext cx="9874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2970212" y="4374198"/>
            <a:ext cx="1295400" cy="492443"/>
          </a:xfrm>
          <a:prstGeom prst="rect">
            <a:avLst/>
          </a:prstGeom>
          <a:noFill/>
        </p:spPr>
        <p:txBody>
          <a:bodyPr wrap="square" rtlCol="0">
            <a:spAutoFit/>
          </a:bodyPr>
          <a:lstStyle/>
          <a:p>
            <a:pPr algn="just"/>
            <a:r>
              <a:rPr lang="en-US" sz="2600" b="1" smtClean="0">
                <a:latin typeface="Arial" pitchFamily="34" charset="0"/>
                <a:cs typeface="Arial" pitchFamily="34" charset="0"/>
              </a:rPr>
              <a:t>Do đó</a:t>
            </a:r>
            <a:endParaRPr lang="vi-VN" sz="2600" b="1" baseline="30000">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676004636"/>
              </p:ext>
            </p:extLst>
          </p:nvPr>
        </p:nvGraphicFramePr>
        <p:xfrm>
          <a:off x="4215764" y="4170760"/>
          <a:ext cx="3097848" cy="899318"/>
        </p:xfrm>
        <a:graphic>
          <a:graphicData uri="http://schemas.openxmlformats.org/presentationml/2006/ole">
            <mc:AlternateContent xmlns:mc="http://schemas.openxmlformats.org/markup-compatibility/2006">
              <mc:Choice xmlns:v="urn:schemas-microsoft-com:vml" Requires="v">
                <p:oleObj spid="_x0000_s29805" name="Equation" r:id="rId16" imgW="1447560" imgH="419040" progId="Equation.DSMT4">
                  <p:embed/>
                </p:oleObj>
              </mc:Choice>
              <mc:Fallback>
                <p:oleObj name="Equation" r:id="rId16" imgW="1447560" imgH="419040" progId="Equation.DSMT4">
                  <p:embed/>
                  <p:pic>
                    <p:nvPicPr>
                      <p:cNvPr id="0" name=""/>
                      <p:cNvPicPr>
                        <a:picLocks noChangeAspect="1" noChangeArrowheads="1"/>
                      </p:cNvPicPr>
                      <p:nvPr/>
                    </p:nvPicPr>
                    <p:blipFill>
                      <a:blip r:embed="rId17"/>
                      <a:srcRect/>
                      <a:stretch>
                        <a:fillRect/>
                      </a:stretch>
                    </p:blipFill>
                    <p:spPr bwMode="auto">
                      <a:xfrm>
                        <a:off x="4215764" y="4170760"/>
                        <a:ext cx="3097848" cy="89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007959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39784</TotalTime>
  <Words>2346</Words>
  <Application>Microsoft Office PowerPoint</Application>
  <PresentationFormat>Custom</PresentationFormat>
  <Paragraphs>192</Paragraphs>
  <Slides>31</Slides>
  <Notes>31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2496</cp:revision>
  <dcterms:created xsi:type="dcterms:W3CDTF">2021-08-04T05:24:17Z</dcterms:created>
  <dcterms:modified xsi:type="dcterms:W3CDTF">2024-03-13T03:27:38Z</dcterms:modified>
</cp:coreProperties>
</file>