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870" r:id="rId2"/>
    <p:sldId id="859" r:id="rId3"/>
    <p:sldId id="901" r:id="rId4"/>
    <p:sldId id="902" r:id="rId5"/>
    <p:sldId id="903" r:id="rId6"/>
    <p:sldId id="904" r:id="rId7"/>
    <p:sldId id="905" r:id="rId8"/>
    <p:sldId id="906" r:id="rId9"/>
    <p:sldId id="907" r:id="rId10"/>
    <p:sldId id="908" r:id="rId11"/>
    <p:sldId id="909" r:id="rId12"/>
    <p:sldId id="910" r:id="rId13"/>
    <p:sldId id="911" r:id="rId14"/>
    <p:sldId id="912" r:id="rId15"/>
    <p:sldId id="913" r:id="rId16"/>
    <p:sldId id="914" r:id="rId17"/>
    <p:sldId id="915" r:id="rId18"/>
    <p:sldId id="916" r:id="rId19"/>
    <p:sldId id="917" r:id="rId20"/>
    <p:sldId id="919" r:id="rId21"/>
    <p:sldId id="920" r:id="rId22"/>
    <p:sldId id="921" r:id="rId23"/>
    <p:sldId id="924" r:id="rId24"/>
    <p:sldId id="923" r:id="rId25"/>
    <p:sldId id="922" r:id="rId26"/>
    <p:sldId id="723" r:id="rId27"/>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8867AD-EF16-4402-9E9E-3FA5D933B004}">
          <p14:sldIdLst>
            <p14:sldId id="870"/>
            <p14:sldId id="859"/>
            <p14:sldId id="901"/>
            <p14:sldId id="902"/>
            <p14:sldId id="903"/>
            <p14:sldId id="904"/>
            <p14:sldId id="905"/>
            <p14:sldId id="906"/>
            <p14:sldId id="907"/>
            <p14:sldId id="908"/>
            <p14:sldId id="909"/>
            <p14:sldId id="910"/>
            <p14:sldId id="911"/>
            <p14:sldId id="912"/>
            <p14:sldId id="913"/>
            <p14:sldId id="914"/>
            <p14:sldId id="915"/>
            <p14:sldId id="916"/>
            <p14:sldId id="917"/>
            <p14:sldId id="919"/>
            <p14:sldId id="920"/>
            <p14:sldId id="921"/>
            <p14:sldId id="924"/>
            <p14:sldId id="923"/>
            <p14:sldId id="922"/>
            <p14:sldId id="72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310D"/>
    <a:srgbClr val="355216"/>
    <a:srgbClr val="FDEED7"/>
    <a:srgbClr val="FDE9CB"/>
    <a:srgbClr val="FDF3B5"/>
    <a:srgbClr val="FEF4EC"/>
    <a:srgbClr val="E3E6E2"/>
    <a:srgbClr val="CDD2CC"/>
    <a:srgbClr val="D3DDD1"/>
    <a:srgbClr val="FDEF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75" autoAdjust="0"/>
    <p:restoredTop sz="94057" autoAdjust="0"/>
  </p:normalViewPr>
  <p:slideViewPr>
    <p:cSldViewPr>
      <p:cViewPr>
        <p:scale>
          <a:sx n="100" d="100"/>
          <a:sy n="100" d="100"/>
        </p:scale>
        <p:origin x="-918" y="-210"/>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 Id="rId6" Type="http://schemas.openxmlformats.org/officeDocument/2006/relationships/image" Target="../media/image15.wmf"/><Relationship Id="rId5" Type="http://schemas.openxmlformats.org/officeDocument/2006/relationships/image" Target="../media/image14.wmf"/><Relationship Id="rId4"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 Id="rId4" Type="http://schemas.openxmlformats.org/officeDocument/2006/relationships/image" Target="../media/image2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 Id="rId5" Type="http://schemas.openxmlformats.org/officeDocument/2006/relationships/image" Target="../media/image26.wmf"/><Relationship Id="rId4" Type="http://schemas.openxmlformats.org/officeDocument/2006/relationships/image" Target="../media/image2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6.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 Id="rId4" Type="http://schemas.openxmlformats.org/officeDocument/2006/relationships/image" Target="../media/image45.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image" Target="../media/image47.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54.wmf"/><Relationship Id="rId7" Type="http://schemas.openxmlformats.org/officeDocument/2006/relationships/image" Target="../media/image58.wmf"/><Relationship Id="rId2" Type="http://schemas.openxmlformats.org/officeDocument/2006/relationships/image" Target="../media/image53.wmf"/><Relationship Id="rId1" Type="http://schemas.openxmlformats.org/officeDocument/2006/relationships/image" Target="../media/image52.wmf"/><Relationship Id="rId6" Type="http://schemas.openxmlformats.org/officeDocument/2006/relationships/image" Target="../media/image57.wmf"/><Relationship Id="rId5" Type="http://schemas.openxmlformats.org/officeDocument/2006/relationships/image" Target="../media/image56.wmf"/><Relationship Id="rId4" Type="http://schemas.openxmlformats.org/officeDocument/2006/relationships/image" Target="../media/image5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8553F7-B9DF-40E4-9460-D9E3E4AC60BE}" type="datetimeFigureOut">
              <a:rPr lang="en-US" smtClean="0"/>
              <a:t>12/03/2024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6F3B7D-E3BB-4AF2-97E7-41990B22480D}" type="slidenum">
              <a:rPr lang="en-US" smtClean="0"/>
              <a:t>‹#›</a:t>
            </a:fld>
            <a:endParaRPr lang="en-US"/>
          </a:p>
        </p:txBody>
      </p:sp>
    </p:spTree>
    <p:extLst>
      <p:ext uri="{BB962C8B-B14F-4D97-AF65-F5344CB8AC3E}">
        <p14:creationId xmlns:p14="http://schemas.microsoft.com/office/powerpoint/2010/main" val="186657369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a:t>
            </a:fld>
            <a:endParaRPr lang="en-US"/>
          </a:p>
        </p:txBody>
      </p:sp>
    </p:spTree>
    <p:extLst>
      <p:ext uri="{BB962C8B-B14F-4D97-AF65-F5344CB8AC3E}">
        <p14:creationId xmlns:p14="http://schemas.microsoft.com/office/powerpoint/2010/main" val="840713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10</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11</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12</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17</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18</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19</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20</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21</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22</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26</a:t>
            </a:fld>
            <a:endParaRPr lang="en-US"/>
          </a:p>
        </p:txBody>
      </p:sp>
    </p:spTree>
    <p:extLst>
      <p:ext uri="{BB962C8B-B14F-4D97-AF65-F5344CB8AC3E}">
        <p14:creationId xmlns:p14="http://schemas.microsoft.com/office/powerpoint/2010/main" val="1143432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7</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8</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9</a:t>
            </a:fld>
            <a:endParaRPr lang="en-US"/>
          </a:p>
        </p:txBody>
      </p:sp>
    </p:spTree>
    <p:extLst>
      <p:ext uri="{BB962C8B-B14F-4D97-AF65-F5344CB8AC3E}">
        <p14:creationId xmlns:p14="http://schemas.microsoft.com/office/powerpoint/2010/main" val="818611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684431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722964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06374"/>
            <a:ext cx="2742486"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06374"/>
            <a:ext cx="802431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372447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818628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192837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611894-28B8-4005-BA35-73238799DD5F}" type="datetimeFigureOut">
              <a:rPr lang="en-US" smtClean="0"/>
              <a:t>12/03/2024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3634785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7"/>
            <a:ext cx="1096994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6" y="1535113"/>
            <a:ext cx="5387630"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91756" y="2174875"/>
            <a:ext cx="538763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611894-28B8-4005-BA35-73238799DD5F}" type="datetimeFigureOut">
              <a:rPr lang="en-US" smtClean="0"/>
              <a:t>12/03/2024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437921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611894-28B8-4005-BA35-73238799DD5F}" type="datetimeFigureOut">
              <a:rPr lang="en-US" smtClean="0"/>
              <a:t>12/03/2024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728311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11894-28B8-4005-BA35-73238799DD5F}" type="datetimeFigureOut">
              <a:rPr lang="en-US" smtClean="0"/>
              <a:t>12/03/2024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590025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49"/>
            <a:ext cx="4010039"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65492" y="273052"/>
            <a:ext cx="6813892"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3" y="1435102"/>
            <a:ext cx="4010039"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12/03/2024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87491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095" y="5367338"/>
            <a:ext cx="7313295"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12/03/2024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327877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7"/>
            <a:ext cx="10969943" cy="1143000"/>
          </a:xfrm>
          <a:prstGeom prst="rect">
            <a:avLst/>
          </a:prstGeom>
        </p:spPr>
        <p:txBody>
          <a:bodyPr vert="horz" lIns="121899" tIns="60949" rIns="121899" bIns="6094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1"/>
            <a:ext cx="10969943" cy="4525963"/>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1"/>
            <a:ext cx="2844059"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BF611894-28B8-4005-BA35-73238799DD5F}" type="datetimeFigureOut">
              <a:rPr lang="en-US" smtClean="0"/>
              <a:t>12/03/2024</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D0E06FD8-449D-4F0F-BCDD-5B30A88EA0EC}" type="slidenum">
              <a:rPr lang="en-US" smtClean="0"/>
              <a:t>‹#›</a:t>
            </a:fld>
            <a:endParaRPr lang="en-US"/>
          </a:p>
        </p:txBody>
      </p:sp>
    </p:spTree>
    <p:extLst>
      <p:ext uri="{BB962C8B-B14F-4D97-AF65-F5344CB8AC3E}">
        <p14:creationId xmlns:p14="http://schemas.microsoft.com/office/powerpoint/2010/main" val="815303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8987" rtl="0" eaLnBrk="1" latinLnBrk="0" hangingPunct="1">
        <a:spcBef>
          <a:spcPct val="0"/>
        </a:spcBef>
        <a:buNone/>
        <a:defRPr sz="59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427" indent="-380933" algn="l" defTabSz="1218987"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733" indent="-304747" algn="l" defTabSz="1218987"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22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272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8.emf"/><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8.emf"/><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9.emf"/><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4.png"/><Relationship Id="rId7"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29.emf"/><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oleObject" Target="../embeddings/oleObject18.bin"/><Relationship Id="rId3" Type="http://schemas.openxmlformats.org/officeDocument/2006/relationships/notesSlide" Target="../notesSlides/notesSlide14.xml"/><Relationship Id="rId7" Type="http://schemas.openxmlformats.org/officeDocument/2006/relationships/image" Target="../media/image29.emf"/><Relationship Id="rId12" Type="http://schemas.openxmlformats.org/officeDocument/2006/relationships/image" Target="../media/image33.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35.png"/><Relationship Id="rId11" Type="http://schemas.openxmlformats.org/officeDocument/2006/relationships/oleObject" Target="../embeddings/oleObject17.bin"/><Relationship Id="rId5" Type="http://schemas.openxmlformats.org/officeDocument/2006/relationships/image" Target="../media/image5.png"/><Relationship Id="rId15" Type="http://schemas.openxmlformats.org/officeDocument/2006/relationships/image" Target="../media/image43.png"/><Relationship Id="rId10" Type="http://schemas.openxmlformats.org/officeDocument/2006/relationships/image" Target="../media/image32.wmf"/><Relationship Id="rId4" Type="http://schemas.openxmlformats.org/officeDocument/2006/relationships/image" Target="../media/image34.png"/><Relationship Id="rId9" Type="http://schemas.openxmlformats.org/officeDocument/2006/relationships/oleObject" Target="../embeddings/oleObject16.bin"/><Relationship Id="rId14" Type="http://schemas.openxmlformats.org/officeDocument/2006/relationships/image" Target="../media/image34.wmf"/></Relationships>
</file>

<file path=ppt/slides/_rels/slide15.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notesSlide" Target="../notesSlides/notesSlide15.xml"/><Relationship Id="rId7" Type="http://schemas.openxmlformats.org/officeDocument/2006/relationships/image" Target="../media/image29.emf"/><Relationship Id="rId12" Type="http://schemas.openxmlformats.org/officeDocument/2006/relationships/image" Target="../media/image37.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46.png"/><Relationship Id="rId11" Type="http://schemas.openxmlformats.org/officeDocument/2006/relationships/oleObject" Target="../embeddings/oleObject20.bin"/><Relationship Id="rId5" Type="http://schemas.openxmlformats.org/officeDocument/2006/relationships/image" Target="../media/image5.png"/><Relationship Id="rId10" Type="http://schemas.openxmlformats.org/officeDocument/2006/relationships/image" Target="../media/image36.wmf"/><Relationship Id="rId4" Type="http://schemas.openxmlformats.org/officeDocument/2006/relationships/image" Target="../media/image34.png"/><Relationship Id="rId9" Type="http://schemas.openxmlformats.org/officeDocument/2006/relationships/oleObject" Target="../embeddings/oleObject19.bin"/></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21.bin"/><Relationship Id="rId13" Type="http://schemas.openxmlformats.org/officeDocument/2006/relationships/image" Target="../media/image40.wmf"/><Relationship Id="rId3" Type="http://schemas.openxmlformats.org/officeDocument/2006/relationships/notesSlide" Target="../notesSlides/notesSlide16.xml"/><Relationship Id="rId7" Type="http://schemas.openxmlformats.org/officeDocument/2006/relationships/image" Target="../media/image41.emf"/><Relationship Id="rId12"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6.png"/><Relationship Id="rId11" Type="http://schemas.openxmlformats.org/officeDocument/2006/relationships/image" Target="../media/image39.wmf"/><Relationship Id="rId5" Type="http://schemas.openxmlformats.org/officeDocument/2006/relationships/image" Target="../media/image5.png"/><Relationship Id="rId10" Type="http://schemas.openxmlformats.org/officeDocument/2006/relationships/oleObject" Target="../embeddings/oleObject22.bin"/><Relationship Id="rId4" Type="http://schemas.openxmlformats.org/officeDocument/2006/relationships/image" Target="../media/image51.png"/><Relationship Id="rId9" Type="http://schemas.openxmlformats.org/officeDocument/2006/relationships/image" Target="../media/image38.wmf"/></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24.bin"/><Relationship Id="rId13" Type="http://schemas.openxmlformats.org/officeDocument/2006/relationships/image" Target="../media/image44.wmf"/><Relationship Id="rId3" Type="http://schemas.openxmlformats.org/officeDocument/2006/relationships/notesSlide" Target="../notesSlides/notesSlide17.xml"/><Relationship Id="rId7" Type="http://schemas.openxmlformats.org/officeDocument/2006/relationships/image" Target="../media/image41.emf"/><Relationship Id="rId12"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6.png"/><Relationship Id="rId11" Type="http://schemas.openxmlformats.org/officeDocument/2006/relationships/image" Target="../media/image43.wmf"/><Relationship Id="rId5" Type="http://schemas.openxmlformats.org/officeDocument/2006/relationships/image" Target="../media/image5.png"/><Relationship Id="rId15" Type="http://schemas.openxmlformats.org/officeDocument/2006/relationships/image" Target="../media/image45.wmf"/><Relationship Id="rId10" Type="http://schemas.openxmlformats.org/officeDocument/2006/relationships/oleObject" Target="../embeddings/oleObject25.bin"/><Relationship Id="rId4" Type="http://schemas.openxmlformats.org/officeDocument/2006/relationships/image" Target="../media/image51.png"/><Relationship Id="rId9" Type="http://schemas.openxmlformats.org/officeDocument/2006/relationships/image" Target="../media/image42.wmf"/><Relationship Id="rId14" Type="http://schemas.openxmlformats.org/officeDocument/2006/relationships/oleObject" Target="../embeddings/oleObject27.bin"/></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6.emf"/><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6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46.emf"/><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29.bin"/><Relationship Id="rId3" Type="http://schemas.openxmlformats.org/officeDocument/2006/relationships/notesSlide" Target="../notesSlides/notesSlide20.xml"/><Relationship Id="rId7" Type="http://schemas.openxmlformats.org/officeDocument/2006/relationships/image" Target="../media/image47.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28.bin"/><Relationship Id="rId11" Type="http://schemas.openxmlformats.org/officeDocument/2006/relationships/image" Target="../media/image49.wmf"/><Relationship Id="rId5" Type="http://schemas.openxmlformats.org/officeDocument/2006/relationships/image" Target="../media/image46.emf"/><Relationship Id="rId10" Type="http://schemas.openxmlformats.org/officeDocument/2006/relationships/oleObject" Target="../embeddings/oleObject30.bin"/><Relationship Id="rId4" Type="http://schemas.openxmlformats.org/officeDocument/2006/relationships/image" Target="../media/image5.png"/><Relationship Id="rId9" Type="http://schemas.openxmlformats.org/officeDocument/2006/relationships/image" Target="../media/image48.wmf"/></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6.emf"/><Relationship Id="rId4" Type="http://schemas.openxmlformats.org/officeDocument/2006/relationships/image" Target="../media/image65.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50.emf"/><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51.emf"/><Relationship Id="rId5" Type="http://schemas.openxmlformats.org/officeDocument/2006/relationships/image" Target="../media/image6.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31.bin"/><Relationship Id="rId13" Type="http://schemas.openxmlformats.org/officeDocument/2006/relationships/image" Target="../media/image54.wmf"/><Relationship Id="rId18" Type="http://schemas.openxmlformats.org/officeDocument/2006/relationships/oleObject" Target="../embeddings/oleObject36.bin"/><Relationship Id="rId3" Type="http://schemas.openxmlformats.org/officeDocument/2006/relationships/notesSlide" Target="../notesSlides/notesSlide25.xml"/><Relationship Id="rId21" Type="http://schemas.openxmlformats.org/officeDocument/2006/relationships/image" Target="../media/image58.wmf"/><Relationship Id="rId7" Type="http://schemas.openxmlformats.org/officeDocument/2006/relationships/image" Target="../media/image51.emf"/><Relationship Id="rId12" Type="http://schemas.openxmlformats.org/officeDocument/2006/relationships/oleObject" Target="../embeddings/oleObject33.bin"/><Relationship Id="rId17" Type="http://schemas.openxmlformats.org/officeDocument/2006/relationships/image" Target="../media/image56.wmf"/><Relationship Id="rId2" Type="http://schemas.openxmlformats.org/officeDocument/2006/relationships/slideLayout" Target="../slideLayouts/slideLayout2.xml"/><Relationship Id="rId16" Type="http://schemas.openxmlformats.org/officeDocument/2006/relationships/oleObject" Target="../embeddings/oleObject35.bin"/><Relationship Id="rId20" Type="http://schemas.openxmlformats.org/officeDocument/2006/relationships/oleObject" Target="../embeddings/oleObject37.bin"/><Relationship Id="rId1" Type="http://schemas.openxmlformats.org/officeDocument/2006/relationships/vmlDrawing" Target="../drawings/vmlDrawing9.vml"/><Relationship Id="rId6" Type="http://schemas.openxmlformats.org/officeDocument/2006/relationships/image" Target="../media/image6.png"/><Relationship Id="rId11" Type="http://schemas.openxmlformats.org/officeDocument/2006/relationships/image" Target="../media/image53.wmf"/><Relationship Id="rId5" Type="http://schemas.openxmlformats.org/officeDocument/2006/relationships/image" Target="../media/image5.png"/><Relationship Id="rId15" Type="http://schemas.openxmlformats.org/officeDocument/2006/relationships/image" Target="../media/image55.wmf"/><Relationship Id="rId10" Type="http://schemas.openxmlformats.org/officeDocument/2006/relationships/oleObject" Target="../embeddings/oleObject32.bin"/><Relationship Id="rId19" Type="http://schemas.openxmlformats.org/officeDocument/2006/relationships/image" Target="../media/image57.wmf"/><Relationship Id="rId4" Type="http://schemas.openxmlformats.org/officeDocument/2006/relationships/image" Target="../media/image66.png"/><Relationship Id="rId9" Type="http://schemas.openxmlformats.org/officeDocument/2006/relationships/image" Target="../media/image52.wmf"/><Relationship Id="rId14" Type="http://schemas.openxmlformats.org/officeDocument/2006/relationships/oleObject" Target="../embeddings/oleObject34.bin"/></Relationships>
</file>

<file path=ppt/slides/_rels/slide26.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0.wmf"/><Relationship Id="rId13" Type="http://schemas.openxmlformats.org/officeDocument/2006/relationships/oleObject" Target="../embeddings/oleObject4.bin"/><Relationship Id="rId18" Type="http://schemas.openxmlformats.org/officeDocument/2006/relationships/oleObject" Target="../embeddings/oleObject6.bin"/><Relationship Id="rId3" Type="http://schemas.openxmlformats.org/officeDocument/2006/relationships/notesSlide" Target="../notesSlides/notesSlide5.xml"/><Relationship Id="rId7" Type="http://schemas.openxmlformats.org/officeDocument/2006/relationships/oleObject" Target="../embeddings/oleObject1.bin"/><Relationship Id="rId12" Type="http://schemas.openxmlformats.org/officeDocument/2006/relationships/image" Target="../media/image12.wmf"/><Relationship Id="rId17" Type="http://schemas.openxmlformats.org/officeDocument/2006/relationships/image" Target="../media/image14.wmf"/><Relationship Id="rId2" Type="http://schemas.openxmlformats.org/officeDocument/2006/relationships/slideLayout" Target="../slideLayouts/slideLayout2.xml"/><Relationship Id="rId16" Type="http://schemas.openxmlformats.org/officeDocument/2006/relationships/oleObject" Target="../embeddings/oleObject5.bin"/><Relationship Id="rId1" Type="http://schemas.openxmlformats.org/officeDocument/2006/relationships/vmlDrawing" Target="../drawings/vmlDrawing1.vml"/><Relationship Id="rId6" Type="http://schemas.openxmlformats.org/officeDocument/2006/relationships/image" Target="../media/image6.png"/><Relationship Id="rId11" Type="http://schemas.openxmlformats.org/officeDocument/2006/relationships/oleObject" Target="../embeddings/oleObject3.bin"/><Relationship Id="rId5" Type="http://schemas.openxmlformats.org/officeDocument/2006/relationships/image" Target="../media/image5.png"/><Relationship Id="rId15" Type="http://schemas.openxmlformats.org/officeDocument/2006/relationships/image" Target="../media/image16.emf"/><Relationship Id="rId10" Type="http://schemas.openxmlformats.org/officeDocument/2006/relationships/image" Target="../media/image11.wmf"/><Relationship Id="rId19" Type="http://schemas.openxmlformats.org/officeDocument/2006/relationships/image" Target="../media/image15.wmf"/><Relationship Id="rId4" Type="http://schemas.openxmlformats.org/officeDocument/2006/relationships/image" Target="../media/image16.png"/><Relationship Id="rId9" Type="http://schemas.openxmlformats.org/officeDocument/2006/relationships/oleObject" Target="../embeddings/oleObject2.bin"/><Relationship Id="rId14" Type="http://schemas.openxmlformats.org/officeDocument/2006/relationships/image" Target="../media/image13.wmf"/></Relationships>
</file>

<file path=ppt/slides/_rels/slide6.xml.rels><?xml version="1.0" encoding="UTF-8" standalone="yes"?>
<Relationships xmlns="http://schemas.openxmlformats.org/package/2006/relationships"><Relationship Id="rId8" Type="http://schemas.openxmlformats.org/officeDocument/2006/relationships/image" Target="../media/image17.wmf"/><Relationship Id="rId13" Type="http://schemas.openxmlformats.org/officeDocument/2006/relationships/oleObject" Target="../embeddings/oleObject10.bin"/><Relationship Id="rId3" Type="http://schemas.openxmlformats.org/officeDocument/2006/relationships/notesSlide" Target="../notesSlides/notesSlide6.xml"/><Relationship Id="rId7" Type="http://schemas.openxmlformats.org/officeDocument/2006/relationships/oleObject" Target="../embeddings/oleObject7.bin"/><Relationship Id="rId12" Type="http://schemas.openxmlformats.org/officeDocument/2006/relationships/image" Target="../media/image19.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6.png"/><Relationship Id="rId11" Type="http://schemas.openxmlformats.org/officeDocument/2006/relationships/oleObject" Target="../embeddings/oleObject9.bin"/><Relationship Id="rId5" Type="http://schemas.openxmlformats.org/officeDocument/2006/relationships/image" Target="../media/image5.png"/><Relationship Id="rId15" Type="http://schemas.openxmlformats.org/officeDocument/2006/relationships/image" Target="../media/image21.emf"/><Relationship Id="rId10" Type="http://schemas.openxmlformats.org/officeDocument/2006/relationships/image" Target="../media/image18.wmf"/><Relationship Id="rId4" Type="http://schemas.openxmlformats.org/officeDocument/2006/relationships/image" Target="../media/image22.png"/><Relationship Id="rId9" Type="http://schemas.openxmlformats.org/officeDocument/2006/relationships/oleObject" Target="../embeddings/oleObject8.bin"/><Relationship Id="rId14" Type="http://schemas.openxmlformats.org/officeDocument/2006/relationships/image" Target="../media/image20.wmf"/></Relationships>
</file>

<file path=ppt/slides/_rels/slide7.xml.rels><?xml version="1.0" encoding="UTF-8" standalone="yes"?>
<Relationships xmlns="http://schemas.openxmlformats.org/package/2006/relationships"><Relationship Id="rId8" Type="http://schemas.openxmlformats.org/officeDocument/2006/relationships/image" Target="../media/image22.wmf"/><Relationship Id="rId13" Type="http://schemas.openxmlformats.org/officeDocument/2006/relationships/oleObject" Target="../embeddings/oleObject14.bin"/><Relationship Id="rId18" Type="http://schemas.openxmlformats.org/officeDocument/2006/relationships/image" Target="../media/image29.png"/><Relationship Id="rId3" Type="http://schemas.openxmlformats.org/officeDocument/2006/relationships/notesSlide" Target="../notesSlides/notesSlide7.xml"/><Relationship Id="rId7" Type="http://schemas.openxmlformats.org/officeDocument/2006/relationships/oleObject" Target="../embeddings/oleObject11.bin"/><Relationship Id="rId12" Type="http://schemas.openxmlformats.org/officeDocument/2006/relationships/image" Target="../media/image24.wmf"/><Relationship Id="rId17" Type="http://schemas.openxmlformats.org/officeDocument/2006/relationships/image" Target="../media/image21.emf"/><Relationship Id="rId2" Type="http://schemas.openxmlformats.org/officeDocument/2006/relationships/slideLayout" Target="../slideLayouts/slideLayout2.xml"/><Relationship Id="rId16" Type="http://schemas.openxmlformats.org/officeDocument/2006/relationships/image" Target="../media/image26.wmf"/><Relationship Id="rId1" Type="http://schemas.openxmlformats.org/officeDocument/2006/relationships/vmlDrawing" Target="../drawings/vmlDrawing3.vml"/><Relationship Id="rId6" Type="http://schemas.openxmlformats.org/officeDocument/2006/relationships/image" Target="../media/image6.png"/><Relationship Id="rId11" Type="http://schemas.openxmlformats.org/officeDocument/2006/relationships/oleObject" Target="../embeddings/oleObject13.bin"/><Relationship Id="rId5" Type="http://schemas.openxmlformats.org/officeDocument/2006/relationships/image" Target="../media/image5.png"/><Relationship Id="rId15" Type="http://schemas.openxmlformats.org/officeDocument/2006/relationships/oleObject" Target="../embeddings/oleObject15.bin"/><Relationship Id="rId10" Type="http://schemas.openxmlformats.org/officeDocument/2006/relationships/image" Target="../media/image23.wmf"/><Relationship Id="rId19" Type="http://schemas.openxmlformats.org/officeDocument/2006/relationships/image" Target="../media/image30.png"/><Relationship Id="rId4" Type="http://schemas.openxmlformats.org/officeDocument/2006/relationships/image" Target="../media/image22.png"/><Relationship Id="rId9" Type="http://schemas.openxmlformats.org/officeDocument/2006/relationships/oleObject" Target="../embeddings/oleObject12.bin"/><Relationship Id="rId14" Type="http://schemas.openxmlformats.org/officeDocument/2006/relationships/image" Target="../media/image25.wmf"/></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7.emf"/><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8.emf"/><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Rounded Rectangle 11"/>
          <p:cNvSpPr/>
          <p:nvPr/>
        </p:nvSpPr>
        <p:spPr>
          <a:xfrm>
            <a:off x="5845033" y="2453262"/>
            <a:ext cx="4724400" cy="1371599"/>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10240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8012" y="2151063"/>
            <a:ext cx="1757346" cy="325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3825" r="15485" b="10549"/>
          <a:stretch/>
        </p:blipFill>
        <p:spPr bwMode="auto">
          <a:xfrm>
            <a:off x="6399212" y="2589238"/>
            <a:ext cx="3436937" cy="1099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1012" y="1594568"/>
            <a:ext cx="5092446" cy="858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178798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09879"/>
            <a:ext cx="9837881" cy="1844957"/>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8" name="TextBox 7"/>
              <p:cNvSpPr txBox="1"/>
              <p:nvPr/>
            </p:nvSpPr>
            <p:spPr>
              <a:xfrm>
                <a:off x="2360611" y="140516"/>
                <a:ext cx="9601199" cy="172352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Cho hình chóp S.ABCD có đáy ABCD là hình thang, AB // CD và </a:t>
                </a:r>
                <a14:m>
                  <m:oMath xmlns:m="http://schemas.openxmlformats.org/officeDocument/2006/math">
                    <m:r>
                      <a:rPr lang="vi-VN" sz="2600" b="1" i="1" smtClean="0">
                        <a:latin typeface="Cambria Math"/>
                        <a:cs typeface="Arial" pitchFamily="34" charset="0"/>
                      </a:rPr>
                      <m:t>𝑨𝑩</m:t>
                    </m:r>
                    <m:r>
                      <a:rPr lang="vi-VN" sz="2600" b="1" i="1" smtClean="0">
                        <a:latin typeface="Cambria Math"/>
                        <a:cs typeface="Arial" pitchFamily="34" charset="0"/>
                      </a:rPr>
                      <m:t> &lt; </m:t>
                    </m:r>
                    <m:r>
                      <a:rPr lang="vi-VN" sz="2600" b="1" i="1" smtClean="0">
                        <a:latin typeface="Cambria Math"/>
                        <a:cs typeface="Arial" pitchFamily="34" charset="0"/>
                      </a:rPr>
                      <m:t>𝑪𝑫</m:t>
                    </m:r>
                  </m:oMath>
                </a14:m>
                <a:r>
                  <a:rPr lang="vi-VN" sz="2600" b="1">
                    <a:latin typeface="Arial" pitchFamily="34" charset="0"/>
                    <a:cs typeface="Arial" pitchFamily="34" charset="0"/>
                  </a:rPr>
                  <a:t>. </a:t>
                </a:r>
                <a:endParaRPr lang="en-US" sz="2600" b="1" smtClean="0">
                  <a:latin typeface="Arial" pitchFamily="34" charset="0"/>
                  <a:cs typeface="Arial" pitchFamily="34" charset="0"/>
                </a:endParaRPr>
              </a:p>
              <a:p>
                <a:r>
                  <a:rPr lang="vi-VN" sz="2600" b="1" smtClean="0">
                    <a:latin typeface="Arial" pitchFamily="34" charset="0"/>
                    <a:cs typeface="Arial" pitchFamily="34" charset="0"/>
                  </a:rPr>
                  <a:t>Xác </a:t>
                </a:r>
                <a:r>
                  <a:rPr lang="vi-VN" sz="2600" b="1">
                    <a:latin typeface="Arial" pitchFamily="34" charset="0"/>
                    <a:cs typeface="Arial" pitchFamily="34" charset="0"/>
                  </a:rPr>
                  <a:t>định giao tuyến của hai mặt phẳng sau</a:t>
                </a:r>
                <a:r>
                  <a:rPr lang="vi-VN" sz="2600" b="1" smtClean="0">
                    <a:latin typeface="Arial" pitchFamily="34" charset="0"/>
                    <a:cs typeface="Arial" pitchFamily="34" charset="0"/>
                  </a:rPr>
                  <a:t>:</a:t>
                </a:r>
                <a:endParaRPr lang="en-US" sz="2600" b="1" smtClean="0">
                  <a:latin typeface="Arial" pitchFamily="34" charset="0"/>
                  <a:cs typeface="Arial" pitchFamily="34" charset="0"/>
                </a:endParaRPr>
              </a:p>
              <a:p>
                <a:r>
                  <a:rPr lang="vi-VN" sz="2600" b="1">
                    <a:latin typeface="Arial" pitchFamily="34" charset="0"/>
                    <a:cs typeface="Arial" pitchFamily="34" charset="0"/>
                  </a:rPr>
                  <a:t>a) (SAD) và (</a:t>
                </a:r>
                <a:r>
                  <a:rPr lang="vi-VN" sz="2600" b="1" smtClean="0">
                    <a:latin typeface="Arial" pitchFamily="34" charset="0"/>
                    <a:cs typeface="Arial" pitchFamily="34" charset="0"/>
                  </a:rPr>
                  <a:t>SBC)</a:t>
                </a:r>
                <a:r>
                  <a:rPr lang="en-US" sz="2600" b="1" smtClean="0">
                    <a:latin typeface="Arial" pitchFamily="34" charset="0"/>
                    <a:cs typeface="Arial" pitchFamily="34" charset="0"/>
                  </a:rPr>
                  <a:t>    b</a:t>
                </a:r>
                <a:r>
                  <a:rPr lang="en-US" sz="2600" b="1">
                    <a:latin typeface="Arial" pitchFamily="34" charset="0"/>
                    <a:cs typeface="Arial" pitchFamily="34" charset="0"/>
                  </a:rPr>
                  <a:t>) (SAB) và (SCD) </a:t>
                </a:r>
                <a:r>
                  <a:rPr lang="en-US" sz="2600" b="1" smtClean="0">
                    <a:latin typeface="Arial" pitchFamily="34" charset="0"/>
                    <a:cs typeface="Arial" pitchFamily="34" charset="0"/>
                  </a:rPr>
                  <a:t>      c</a:t>
                </a:r>
                <a:r>
                  <a:rPr lang="en-US" sz="2600" b="1">
                    <a:latin typeface="Arial" pitchFamily="34" charset="0"/>
                    <a:cs typeface="Arial" pitchFamily="34" charset="0"/>
                  </a:rPr>
                  <a:t>) (SAC) và (SBD)</a:t>
                </a:r>
                <a:endParaRPr lang="vi-VN" sz="2600" b="1">
                  <a:latin typeface="Arial" pitchFamily="34" charset="0"/>
                  <a:cs typeface="Arial"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360611" y="140516"/>
                <a:ext cx="9601199" cy="1723527"/>
              </a:xfrm>
              <a:prstGeom prst="rect">
                <a:avLst/>
              </a:prstGeom>
              <a:blipFill rotWithShape="1">
                <a:blip r:embed="rId3"/>
                <a:stretch>
                  <a:fillRect l="-762" t="-2120" r="-698" b="-7067"/>
                </a:stretch>
              </a:blipFill>
            </p:spPr>
            <p:txBody>
              <a:bodyPr/>
              <a:lstStyle/>
              <a:p>
                <a:r>
                  <a:rPr lang="en-US">
                    <a:noFill/>
                  </a:rPr>
                  <a:t> </a:t>
                </a:r>
              </a:p>
            </p:txBody>
          </p:sp>
        </mc:Fallback>
      </mc:AlternateContent>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422" y="138453"/>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79414"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4.41</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26" name="TextBox 25"/>
          <p:cNvSpPr txBox="1"/>
          <p:nvPr/>
        </p:nvSpPr>
        <p:spPr>
          <a:xfrm>
            <a:off x="533398" y="2509033"/>
            <a:ext cx="8151813" cy="830975"/>
          </a:xfrm>
          <a:prstGeom prst="rect">
            <a:avLst/>
          </a:prstGeom>
          <a:noFill/>
        </p:spPr>
        <p:txBody>
          <a:bodyPr wrap="square" lIns="121899" tIns="60949" rIns="121899" bIns="60949" rtlCol="0">
            <a:spAutoFit/>
          </a:bodyPr>
          <a:lstStyle/>
          <a:p>
            <a:r>
              <a:rPr lang="vi-VN" sz="2300" b="1">
                <a:latin typeface="Arial" pitchFamily="34" charset="0"/>
                <a:cs typeface="Arial" pitchFamily="34" charset="0"/>
              </a:rPr>
              <a:t>b) Hai mặt phẳng (SAB) và (SCD) lần lượt chứa hai đường thẳng AB và CD song song với nhau. </a:t>
            </a:r>
          </a:p>
        </p:txBody>
      </p:sp>
      <p:pic>
        <p:nvPicPr>
          <p:cNvPr id="30"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6912" y="2061649"/>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533399" y="3352800"/>
            <a:ext cx="7924798" cy="830975"/>
          </a:xfrm>
          <a:prstGeom prst="rect">
            <a:avLst/>
          </a:prstGeom>
          <a:noFill/>
        </p:spPr>
        <p:txBody>
          <a:bodyPr wrap="square" lIns="121899" tIns="60949" rIns="121899" bIns="60949" rtlCol="0">
            <a:spAutoFit/>
          </a:bodyPr>
          <a:lstStyle/>
          <a:p>
            <a:r>
              <a:rPr lang="vi-VN" sz="2300" b="1">
                <a:latin typeface="Arial" pitchFamily="34" charset="0"/>
                <a:cs typeface="Arial" pitchFamily="34" charset="0"/>
              </a:rPr>
              <a:t>Khi đó giao tuyến của hai mặt phẳng này là đường thẳng đi qua điểm chung S và song song với AB, CD.</a:t>
            </a:r>
          </a:p>
        </p:txBody>
      </p:sp>
      <p:pic>
        <p:nvPicPr>
          <p:cNvPr id="14438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37612" y="2057400"/>
            <a:ext cx="3038475"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533399" y="4262757"/>
            <a:ext cx="7924798" cy="477031"/>
          </a:xfrm>
          <a:prstGeom prst="rect">
            <a:avLst/>
          </a:prstGeom>
          <a:noFill/>
        </p:spPr>
        <p:txBody>
          <a:bodyPr wrap="square" lIns="121899" tIns="60949" rIns="121899" bIns="60949" rtlCol="0">
            <a:spAutoFit/>
          </a:bodyPr>
          <a:lstStyle/>
          <a:p>
            <a:r>
              <a:rPr lang="vi-VN" sz="2300" b="1">
                <a:latin typeface="Arial" pitchFamily="34" charset="0"/>
                <a:cs typeface="Arial" pitchFamily="34" charset="0"/>
              </a:rPr>
              <a:t>Qua S, vẽ đường thẳng d song song với AB, CD.</a:t>
            </a:r>
          </a:p>
        </p:txBody>
      </p:sp>
      <p:sp>
        <p:nvSpPr>
          <p:cNvPr id="11" name="TextBox 10"/>
          <p:cNvSpPr txBox="1"/>
          <p:nvPr/>
        </p:nvSpPr>
        <p:spPr>
          <a:xfrm>
            <a:off x="505140" y="4876800"/>
            <a:ext cx="7924798" cy="477031"/>
          </a:xfrm>
          <a:prstGeom prst="rect">
            <a:avLst/>
          </a:prstGeom>
          <a:noFill/>
        </p:spPr>
        <p:txBody>
          <a:bodyPr wrap="square" lIns="121899" tIns="60949" rIns="121899" bIns="60949" rtlCol="0">
            <a:spAutoFit/>
          </a:bodyPr>
          <a:lstStyle/>
          <a:p>
            <a:r>
              <a:rPr lang="vi-VN" sz="2300" b="1">
                <a:latin typeface="Arial" pitchFamily="34" charset="0"/>
                <a:cs typeface="Arial" pitchFamily="34" charset="0"/>
              </a:rPr>
              <a:t>Vậy d là giao tuyến của hai mặt phẳng (SAB) và (SCD).</a:t>
            </a:r>
          </a:p>
        </p:txBody>
      </p:sp>
    </p:spTree>
    <p:extLst>
      <p:ext uri="{BB962C8B-B14F-4D97-AF65-F5344CB8AC3E}">
        <p14:creationId xmlns:p14="http://schemas.microsoft.com/office/powerpoint/2010/main" val="334250956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3" grpId="0"/>
      <p:bldP spid="22"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09879"/>
            <a:ext cx="9837881" cy="1844957"/>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8" name="TextBox 7"/>
              <p:cNvSpPr txBox="1"/>
              <p:nvPr/>
            </p:nvSpPr>
            <p:spPr>
              <a:xfrm>
                <a:off x="2360611" y="140516"/>
                <a:ext cx="9601199" cy="172352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Cho hình chóp S.ABCD có đáy ABCD là hình thang, AB // CD và </a:t>
                </a:r>
                <a14:m>
                  <m:oMath xmlns:m="http://schemas.openxmlformats.org/officeDocument/2006/math">
                    <m:r>
                      <a:rPr lang="vi-VN" sz="2600" b="1" i="1" smtClean="0">
                        <a:latin typeface="Cambria Math"/>
                        <a:cs typeface="Arial" pitchFamily="34" charset="0"/>
                      </a:rPr>
                      <m:t>𝑨𝑩</m:t>
                    </m:r>
                    <m:r>
                      <a:rPr lang="vi-VN" sz="2600" b="1" i="1" smtClean="0">
                        <a:latin typeface="Cambria Math"/>
                        <a:cs typeface="Arial" pitchFamily="34" charset="0"/>
                      </a:rPr>
                      <m:t> &lt; </m:t>
                    </m:r>
                    <m:r>
                      <a:rPr lang="vi-VN" sz="2600" b="1" i="1" smtClean="0">
                        <a:latin typeface="Cambria Math"/>
                        <a:cs typeface="Arial" pitchFamily="34" charset="0"/>
                      </a:rPr>
                      <m:t>𝑪𝑫</m:t>
                    </m:r>
                  </m:oMath>
                </a14:m>
                <a:r>
                  <a:rPr lang="vi-VN" sz="2600" b="1">
                    <a:latin typeface="Arial" pitchFamily="34" charset="0"/>
                    <a:cs typeface="Arial" pitchFamily="34" charset="0"/>
                  </a:rPr>
                  <a:t>. </a:t>
                </a:r>
                <a:endParaRPr lang="en-US" sz="2600" b="1" smtClean="0">
                  <a:latin typeface="Arial" pitchFamily="34" charset="0"/>
                  <a:cs typeface="Arial" pitchFamily="34" charset="0"/>
                </a:endParaRPr>
              </a:p>
              <a:p>
                <a:r>
                  <a:rPr lang="vi-VN" sz="2600" b="1" smtClean="0">
                    <a:latin typeface="Arial" pitchFamily="34" charset="0"/>
                    <a:cs typeface="Arial" pitchFamily="34" charset="0"/>
                  </a:rPr>
                  <a:t>Xác </a:t>
                </a:r>
                <a:r>
                  <a:rPr lang="vi-VN" sz="2600" b="1">
                    <a:latin typeface="Arial" pitchFamily="34" charset="0"/>
                    <a:cs typeface="Arial" pitchFamily="34" charset="0"/>
                  </a:rPr>
                  <a:t>định giao tuyến của hai mặt phẳng sau</a:t>
                </a:r>
                <a:r>
                  <a:rPr lang="vi-VN" sz="2600" b="1" smtClean="0">
                    <a:latin typeface="Arial" pitchFamily="34" charset="0"/>
                    <a:cs typeface="Arial" pitchFamily="34" charset="0"/>
                  </a:rPr>
                  <a:t>:</a:t>
                </a:r>
                <a:endParaRPr lang="en-US" sz="2600" b="1" smtClean="0">
                  <a:latin typeface="Arial" pitchFamily="34" charset="0"/>
                  <a:cs typeface="Arial" pitchFamily="34" charset="0"/>
                </a:endParaRPr>
              </a:p>
              <a:p>
                <a:r>
                  <a:rPr lang="vi-VN" sz="2600" b="1">
                    <a:latin typeface="Arial" pitchFamily="34" charset="0"/>
                    <a:cs typeface="Arial" pitchFamily="34" charset="0"/>
                  </a:rPr>
                  <a:t>a) (SAD) và (</a:t>
                </a:r>
                <a:r>
                  <a:rPr lang="vi-VN" sz="2600" b="1" smtClean="0">
                    <a:latin typeface="Arial" pitchFamily="34" charset="0"/>
                    <a:cs typeface="Arial" pitchFamily="34" charset="0"/>
                  </a:rPr>
                  <a:t>SBC)</a:t>
                </a:r>
                <a:r>
                  <a:rPr lang="en-US" sz="2600" b="1" smtClean="0">
                    <a:latin typeface="Arial" pitchFamily="34" charset="0"/>
                    <a:cs typeface="Arial" pitchFamily="34" charset="0"/>
                  </a:rPr>
                  <a:t>    b</a:t>
                </a:r>
                <a:r>
                  <a:rPr lang="en-US" sz="2600" b="1">
                    <a:latin typeface="Arial" pitchFamily="34" charset="0"/>
                    <a:cs typeface="Arial" pitchFamily="34" charset="0"/>
                  </a:rPr>
                  <a:t>) (SAB) và (SCD) </a:t>
                </a:r>
                <a:r>
                  <a:rPr lang="en-US" sz="2600" b="1" smtClean="0">
                    <a:latin typeface="Arial" pitchFamily="34" charset="0"/>
                    <a:cs typeface="Arial" pitchFamily="34" charset="0"/>
                  </a:rPr>
                  <a:t>      c</a:t>
                </a:r>
                <a:r>
                  <a:rPr lang="en-US" sz="2600" b="1">
                    <a:latin typeface="Arial" pitchFamily="34" charset="0"/>
                    <a:cs typeface="Arial" pitchFamily="34" charset="0"/>
                  </a:rPr>
                  <a:t>) (SAC) và (SBD)</a:t>
                </a:r>
                <a:endParaRPr lang="vi-VN" sz="2600" b="1">
                  <a:latin typeface="Arial" pitchFamily="34" charset="0"/>
                  <a:cs typeface="Arial"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360611" y="140516"/>
                <a:ext cx="9601199" cy="1723527"/>
              </a:xfrm>
              <a:prstGeom prst="rect">
                <a:avLst/>
              </a:prstGeom>
              <a:blipFill rotWithShape="1">
                <a:blip r:embed="rId3"/>
                <a:stretch>
                  <a:fillRect l="-762" t="-2120" r="-698" b="-7067"/>
                </a:stretch>
              </a:blipFill>
            </p:spPr>
            <p:txBody>
              <a:bodyPr/>
              <a:lstStyle/>
              <a:p>
                <a:r>
                  <a:rPr lang="en-US">
                    <a:noFill/>
                  </a:rPr>
                  <a:t> </a:t>
                </a:r>
              </a:p>
            </p:txBody>
          </p:sp>
        </mc:Fallback>
      </mc:AlternateContent>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422" y="138453"/>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79414"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4.41</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26" name="TextBox 25"/>
          <p:cNvSpPr txBox="1"/>
          <p:nvPr/>
        </p:nvSpPr>
        <p:spPr>
          <a:xfrm>
            <a:off x="533398" y="2509033"/>
            <a:ext cx="8532814" cy="461643"/>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c) Trong mặt phẳng (ABCD), gọi E là giao điểm của AC và BD</a:t>
            </a:r>
          </a:p>
        </p:txBody>
      </p:sp>
      <p:pic>
        <p:nvPicPr>
          <p:cNvPr id="30"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7612" y="2061649"/>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533399" y="3052249"/>
            <a:ext cx="7924798" cy="1138751"/>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Vì E thuộc AC nên E thuộc mặt phẳng (SAC), vì E thuộc BD nên E thuộc mặt phẳng (SBD). Do vậy, E là một điểm chung của hai mặt phẳng (SAC) và (SBD).</a:t>
            </a:r>
          </a:p>
        </p:txBody>
      </p:sp>
      <p:pic>
        <p:nvPicPr>
          <p:cNvPr id="14438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37612" y="2057400"/>
            <a:ext cx="3038475"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533399" y="4262757"/>
            <a:ext cx="7924798" cy="800197"/>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Lại có S là một điểm chung khác của hai mặt phẳng (SAC) và (SBD).</a:t>
            </a:r>
          </a:p>
        </p:txBody>
      </p:sp>
      <p:sp>
        <p:nvSpPr>
          <p:cNvPr id="11" name="TextBox 10"/>
          <p:cNvSpPr txBox="1"/>
          <p:nvPr/>
        </p:nvSpPr>
        <p:spPr>
          <a:xfrm>
            <a:off x="505140" y="5100957"/>
            <a:ext cx="7924798" cy="461643"/>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Vậy SE là giao tuyến của hai mặt phẳng (SAC) và (SBD).</a:t>
            </a:r>
          </a:p>
        </p:txBody>
      </p:sp>
    </p:spTree>
    <p:extLst>
      <p:ext uri="{BB962C8B-B14F-4D97-AF65-F5344CB8AC3E}">
        <p14:creationId xmlns:p14="http://schemas.microsoft.com/office/powerpoint/2010/main" val="139834646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3" grpId="0"/>
      <p:bldP spid="22"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09879"/>
            <a:ext cx="9837881" cy="2156974"/>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8" name="TextBox 7"/>
              <p:cNvSpPr txBox="1"/>
              <p:nvPr/>
            </p:nvSpPr>
            <p:spPr>
              <a:xfrm>
                <a:off x="2208212" y="140516"/>
                <a:ext cx="9828214" cy="2155440"/>
              </a:xfrm>
              <a:prstGeom prst="rect">
                <a:avLst/>
              </a:prstGeom>
              <a:noFill/>
            </p:spPr>
            <p:txBody>
              <a:bodyPr wrap="square" lIns="121899" tIns="60949" rIns="121899" bIns="60949" rtlCol="0">
                <a:spAutoFit/>
              </a:bodyPr>
              <a:lstStyle/>
              <a:p>
                <a:r>
                  <a:rPr lang="vi-VN" b="1" smtClean="0">
                    <a:latin typeface="Arial" pitchFamily="34" charset="0"/>
                    <a:cs typeface="Arial" pitchFamily="34" charset="0"/>
                  </a:rPr>
                  <a:t>Cho hình lăng trụ tam giác ABC.A'B'C'. Gọi M, N, P lần lượt là trung điểm của các cạnh AB, BC, </a:t>
                </a:r>
                <a:r>
                  <a:rPr lang="vi-VN" b="1">
                    <a:latin typeface="Arial" pitchFamily="34" charset="0"/>
                    <a:cs typeface="Arial" pitchFamily="34" charset="0"/>
                  </a:rPr>
                  <a:t>AA</a:t>
                </a:r>
                <a:r>
                  <a:rPr lang="vi-VN" b="1" smtClean="0">
                    <a:latin typeface="Arial" pitchFamily="34" charset="0"/>
                    <a:cs typeface="Arial" pitchFamily="34" charset="0"/>
                  </a:rPr>
                  <a:t>'.</a:t>
                </a:r>
                <a:endParaRPr lang="en-US" b="1" smtClean="0">
                  <a:latin typeface="Arial" pitchFamily="34" charset="0"/>
                  <a:cs typeface="Arial" pitchFamily="34" charset="0"/>
                </a:endParaRPr>
              </a:p>
              <a:p>
                <a:r>
                  <a:rPr lang="vi-VN" b="1" smtClean="0">
                    <a:latin typeface="Arial" pitchFamily="34" charset="0"/>
                    <a:cs typeface="Arial" pitchFamily="34" charset="0"/>
                  </a:rPr>
                  <a:t>a) Xác </a:t>
                </a:r>
                <a:r>
                  <a:rPr lang="vi-VN" b="1">
                    <a:latin typeface="Arial" pitchFamily="34" charset="0"/>
                    <a:cs typeface="Arial" pitchFamily="34" charset="0"/>
                  </a:rPr>
                  <a:t>định giao điểm của mặt phẳng (MNP) với đường thẳng B'C</a:t>
                </a:r>
                <a:r>
                  <a:rPr lang="vi-VN" b="1" smtClean="0">
                    <a:latin typeface="Arial" pitchFamily="34" charset="0"/>
                    <a:cs typeface="Arial" pitchFamily="34" charset="0"/>
                  </a:rPr>
                  <a:t>.</a:t>
                </a:r>
                <a:endParaRPr lang="en-US" b="1" smtClean="0">
                  <a:latin typeface="Arial" pitchFamily="34" charset="0"/>
                  <a:cs typeface="Arial" pitchFamily="34" charset="0"/>
                </a:endParaRPr>
              </a:p>
              <a:p>
                <a:r>
                  <a:rPr lang="vi-VN" b="1">
                    <a:latin typeface="Arial" pitchFamily="34" charset="0"/>
                    <a:cs typeface="Arial" pitchFamily="34" charset="0"/>
                  </a:rPr>
                  <a:t>b) Gọi K là giao điểm của mặt phẳng (MNP) với đường thẳng B'C. </a:t>
                </a:r>
                <a:endParaRPr lang="en-US" b="1" smtClean="0">
                  <a:latin typeface="Arial" pitchFamily="34" charset="0"/>
                  <a:cs typeface="Arial" pitchFamily="34" charset="0"/>
                </a:endParaRPr>
              </a:p>
              <a:p>
                <a:r>
                  <a:rPr lang="en-US" b="1">
                    <a:latin typeface="Arial" pitchFamily="34" charset="0"/>
                    <a:cs typeface="Arial" pitchFamily="34" charset="0"/>
                  </a:rPr>
                  <a:t> </a:t>
                </a:r>
                <a:r>
                  <a:rPr lang="en-US" b="1" smtClean="0">
                    <a:latin typeface="Arial" pitchFamily="34" charset="0"/>
                    <a:cs typeface="Arial" pitchFamily="34" charset="0"/>
                  </a:rPr>
                  <a:t>   </a:t>
                </a:r>
                <a:r>
                  <a:rPr lang="vi-VN" b="1" smtClean="0">
                    <a:latin typeface="Arial" pitchFamily="34" charset="0"/>
                    <a:cs typeface="Arial" pitchFamily="34" charset="0"/>
                  </a:rPr>
                  <a:t>Tính </a:t>
                </a:r>
                <a:r>
                  <a:rPr lang="vi-VN" b="1">
                    <a:latin typeface="Arial" pitchFamily="34" charset="0"/>
                    <a:cs typeface="Arial" pitchFamily="34" charset="0"/>
                  </a:rPr>
                  <a:t>tỉ </a:t>
                </a:r>
                <a:r>
                  <a:rPr lang="vi-VN" b="1" smtClean="0">
                    <a:latin typeface="Arial" pitchFamily="34" charset="0"/>
                    <a:cs typeface="Arial" pitchFamily="34" charset="0"/>
                  </a:rPr>
                  <a:t>số</a:t>
                </a:r>
                <a:r>
                  <a:rPr lang="en-US" b="1" smtClean="0">
                    <a:latin typeface="Arial" pitchFamily="34" charset="0"/>
                    <a:cs typeface="Arial" pitchFamily="34" charset="0"/>
                  </a:rPr>
                  <a:t> </a:t>
                </a:r>
                <a14:m>
                  <m:oMath xmlns:m="http://schemas.openxmlformats.org/officeDocument/2006/math">
                    <m:f>
                      <m:fPr>
                        <m:ctrlPr>
                          <a:rPr lang="en-US" b="1" i="1" smtClean="0">
                            <a:latin typeface="Cambria Math"/>
                            <a:cs typeface="Arial" pitchFamily="34" charset="0"/>
                          </a:rPr>
                        </m:ctrlPr>
                      </m:fPr>
                      <m:num>
                        <m:r>
                          <a:rPr lang="en-US" b="1" i="1" smtClean="0">
                            <a:latin typeface="Cambria Math"/>
                            <a:cs typeface="Arial" pitchFamily="34" charset="0"/>
                          </a:rPr>
                          <m:t>𝑲𝑩</m:t>
                        </m:r>
                        <m:r>
                          <a:rPr lang="en-US" b="1" i="1" smtClean="0">
                            <a:latin typeface="Cambria Math"/>
                            <a:cs typeface="Arial" pitchFamily="34" charset="0"/>
                          </a:rPr>
                          <m:t>′</m:t>
                        </m:r>
                      </m:num>
                      <m:den>
                        <m:r>
                          <a:rPr lang="en-US" b="1" i="1" smtClean="0">
                            <a:latin typeface="Cambria Math"/>
                            <a:cs typeface="Arial" pitchFamily="34" charset="0"/>
                          </a:rPr>
                          <m:t>𝑲𝑪</m:t>
                        </m:r>
                      </m:den>
                    </m:f>
                  </m:oMath>
                </a14:m>
                <a:endParaRPr lang="vi-VN" b="1">
                  <a:latin typeface="Arial" pitchFamily="34" charset="0"/>
                  <a:cs typeface="Arial"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208212" y="140516"/>
                <a:ext cx="9828214" cy="2155440"/>
              </a:xfrm>
              <a:prstGeom prst="rect">
                <a:avLst/>
              </a:prstGeom>
              <a:blipFill rotWithShape="1">
                <a:blip r:embed="rId3"/>
                <a:stretch>
                  <a:fillRect l="-620" t="-1130" r="-434"/>
                </a:stretch>
              </a:blipFill>
            </p:spPr>
            <p:txBody>
              <a:bodyPr/>
              <a:lstStyle/>
              <a:p>
                <a:r>
                  <a:rPr lang="en-US">
                    <a:noFill/>
                  </a:rPr>
                  <a:t> </a:t>
                </a:r>
              </a:p>
            </p:txBody>
          </p:sp>
        </mc:Fallback>
      </mc:AlternateContent>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422" y="138453"/>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79414"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4.42</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26" name="TextBox 25"/>
          <p:cNvSpPr txBox="1"/>
          <p:nvPr/>
        </p:nvSpPr>
        <p:spPr>
          <a:xfrm>
            <a:off x="227012" y="2743200"/>
            <a:ext cx="8686800" cy="461643"/>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a) Trong mặt phẳng (ABB'A'), gọi D là giao điểm của PM và BB'.</a:t>
            </a:r>
          </a:p>
        </p:txBody>
      </p:sp>
      <p:pic>
        <p:nvPicPr>
          <p:cNvPr id="30"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7212" y="23622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531020" y="3204843"/>
            <a:ext cx="8078783" cy="1138751"/>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Vì D thuộc BB' nên D thuộc </a:t>
            </a:r>
            <a:r>
              <a:rPr lang="en-US" sz="2200" b="1" smtClean="0">
                <a:latin typeface="Arial" pitchFamily="34" charset="0"/>
                <a:cs typeface="Arial" pitchFamily="34" charset="0"/>
              </a:rPr>
              <a:t>mp</a:t>
            </a:r>
            <a:r>
              <a:rPr lang="vi-VN" sz="2200" b="1" smtClean="0">
                <a:latin typeface="Arial" pitchFamily="34" charset="0"/>
                <a:cs typeface="Arial" pitchFamily="34" charset="0"/>
              </a:rPr>
              <a:t>(BCC'B</a:t>
            </a:r>
            <a:r>
              <a:rPr lang="vi-VN" sz="2200" b="1">
                <a:latin typeface="Arial" pitchFamily="34" charset="0"/>
                <a:cs typeface="Arial" pitchFamily="34" charset="0"/>
              </a:rPr>
              <a:t>'), N thuộc BC nên N thuộc </a:t>
            </a:r>
            <a:r>
              <a:rPr lang="en-US" sz="2200" b="1" smtClean="0">
                <a:latin typeface="Arial" pitchFamily="34" charset="0"/>
                <a:cs typeface="Arial" pitchFamily="34" charset="0"/>
              </a:rPr>
              <a:t>mp</a:t>
            </a:r>
            <a:r>
              <a:rPr lang="vi-VN" sz="2200" b="1" smtClean="0">
                <a:latin typeface="Arial" pitchFamily="34" charset="0"/>
                <a:cs typeface="Arial" pitchFamily="34" charset="0"/>
              </a:rPr>
              <a:t>(BCC'B</a:t>
            </a:r>
            <a:r>
              <a:rPr lang="vi-VN" sz="2200" b="1">
                <a:latin typeface="Arial" pitchFamily="34" charset="0"/>
                <a:cs typeface="Arial" pitchFamily="34" charset="0"/>
              </a:rPr>
              <a:t>'), do đó trong </a:t>
            </a:r>
            <a:r>
              <a:rPr lang="en-US" sz="2200" b="1" smtClean="0">
                <a:latin typeface="Arial" pitchFamily="34" charset="0"/>
                <a:cs typeface="Arial" pitchFamily="34" charset="0"/>
              </a:rPr>
              <a:t>mp</a:t>
            </a:r>
            <a:r>
              <a:rPr lang="vi-VN" sz="2200" b="1" smtClean="0">
                <a:latin typeface="Arial" pitchFamily="34" charset="0"/>
                <a:cs typeface="Arial" pitchFamily="34" charset="0"/>
              </a:rPr>
              <a:t>(BCC'B</a:t>
            </a:r>
            <a:r>
              <a:rPr lang="vi-VN" sz="2200" b="1">
                <a:latin typeface="Arial" pitchFamily="34" charset="0"/>
                <a:cs typeface="Arial" pitchFamily="34" charset="0"/>
              </a:rPr>
              <a:t>') nối D với N, đường thẳng DN cắt B'C tại K.</a:t>
            </a:r>
          </a:p>
        </p:txBody>
      </p:sp>
      <p:pic>
        <p:nvPicPr>
          <p:cNvPr id="14541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36001" y="2362200"/>
            <a:ext cx="3400425" cy="430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531020" y="4354716"/>
            <a:ext cx="8078783" cy="800197"/>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Vì D thuộc PM nên D thuộc </a:t>
            </a:r>
            <a:r>
              <a:rPr lang="en-US" sz="2200" b="1" smtClean="0">
                <a:latin typeface="Arial" pitchFamily="34" charset="0"/>
                <a:cs typeface="Arial" pitchFamily="34" charset="0"/>
              </a:rPr>
              <a:t>mp</a:t>
            </a:r>
            <a:r>
              <a:rPr lang="vi-VN" sz="2200" b="1" smtClean="0">
                <a:latin typeface="Arial" pitchFamily="34" charset="0"/>
                <a:cs typeface="Arial" pitchFamily="34" charset="0"/>
              </a:rPr>
              <a:t>(MNP</a:t>
            </a:r>
            <a:r>
              <a:rPr lang="vi-VN" sz="2200" b="1">
                <a:latin typeface="Arial" pitchFamily="34" charset="0"/>
                <a:cs typeface="Arial" pitchFamily="34" charset="0"/>
              </a:rPr>
              <a:t>), do đó DN nằm trong </a:t>
            </a:r>
            <a:r>
              <a:rPr lang="en-US" sz="2200" b="1" smtClean="0">
                <a:latin typeface="Arial" pitchFamily="34" charset="0"/>
                <a:cs typeface="Arial" pitchFamily="34" charset="0"/>
              </a:rPr>
              <a:t>mp</a:t>
            </a:r>
            <a:r>
              <a:rPr lang="vi-VN" sz="2200" b="1" smtClean="0">
                <a:latin typeface="Arial" pitchFamily="34" charset="0"/>
                <a:cs typeface="Arial" pitchFamily="34" charset="0"/>
              </a:rPr>
              <a:t>(MNP</a:t>
            </a:r>
            <a:r>
              <a:rPr lang="vi-VN" sz="2200" b="1">
                <a:latin typeface="Arial" pitchFamily="34" charset="0"/>
                <a:cs typeface="Arial" pitchFamily="34" charset="0"/>
              </a:rPr>
              <a:t>).</a:t>
            </a:r>
          </a:p>
        </p:txBody>
      </p:sp>
      <p:sp>
        <p:nvSpPr>
          <p:cNvPr id="25" name="TextBox 24"/>
          <p:cNvSpPr txBox="1"/>
          <p:nvPr/>
        </p:nvSpPr>
        <p:spPr>
          <a:xfrm>
            <a:off x="531020" y="5166035"/>
            <a:ext cx="8078783" cy="461643"/>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Mà K thuộc DN nên K thuộc mặt phẳng (MNP).</a:t>
            </a:r>
          </a:p>
        </p:txBody>
      </p:sp>
      <p:sp>
        <p:nvSpPr>
          <p:cNvPr id="31" name="TextBox 30"/>
          <p:cNvSpPr txBox="1"/>
          <p:nvPr/>
        </p:nvSpPr>
        <p:spPr>
          <a:xfrm>
            <a:off x="531020" y="5638800"/>
            <a:ext cx="8078783" cy="800197"/>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Do vậy, K là giao điểm của mặt phẳng (MNP) với đường thẳng B'C.</a:t>
            </a:r>
          </a:p>
        </p:txBody>
      </p:sp>
    </p:spTree>
    <p:extLst>
      <p:ext uri="{BB962C8B-B14F-4D97-AF65-F5344CB8AC3E}">
        <p14:creationId xmlns:p14="http://schemas.microsoft.com/office/powerpoint/2010/main" val="97161660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left)">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left)">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left)">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3" grpId="0"/>
      <p:bldP spid="22" grpId="0"/>
      <p:bldP spid="25" grpId="0"/>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09879"/>
            <a:ext cx="9837881" cy="2156974"/>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8" name="TextBox 7"/>
              <p:cNvSpPr txBox="1"/>
              <p:nvPr/>
            </p:nvSpPr>
            <p:spPr>
              <a:xfrm>
                <a:off x="2208212" y="140516"/>
                <a:ext cx="9828214" cy="2155440"/>
              </a:xfrm>
              <a:prstGeom prst="rect">
                <a:avLst/>
              </a:prstGeom>
              <a:noFill/>
            </p:spPr>
            <p:txBody>
              <a:bodyPr wrap="square" lIns="121899" tIns="60949" rIns="121899" bIns="60949" rtlCol="0">
                <a:spAutoFit/>
              </a:bodyPr>
              <a:lstStyle/>
              <a:p>
                <a:r>
                  <a:rPr lang="vi-VN" b="1" smtClean="0">
                    <a:latin typeface="Arial" pitchFamily="34" charset="0"/>
                    <a:cs typeface="Arial" pitchFamily="34" charset="0"/>
                  </a:rPr>
                  <a:t>Cho hình lăng trụ tam giác ABC.A'B'C'. Gọi M, N, P lần lượt là trung điểm của các cạnh AB, BC, </a:t>
                </a:r>
                <a:r>
                  <a:rPr lang="vi-VN" b="1">
                    <a:latin typeface="Arial" pitchFamily="34" charset="0"/>
                    <a:cs typeface="Arial" pitchFamily="34" charset="0"/>
                  </a:rPr>
                  <a:t>AA</a:t>
                </a:r>
                <a:r>
                  <a:rPr lang="vi-VN" b="1" smtClean="0">
                    <a:latin typeface="Arial" pitchFamily="34" charset="0"/>
                    <a:cs typeface="Arial" pitchFamily="34" charset="0"/>
                  </a:rPr>
                  <a:t>'.</a:t>
                </a:r>
                <a:endParaRPr lang="en-US" b="1" smtClean="0">
                  <a:latin typeface="Arial" pitchFamily="34" charset="0"/>
                  <a:cs typeface="Arial" pitchFamily="34" charset="0"/>
                </a:endParaRPr>
              </a:p>
              <a:p>
                <a:r>
                  <a:rPr lang="vi-VN" b="1" smtClean="0">
                    <a:latin typeface="Arial" pitchFamily="34" charset="0"/>
                    <a:cs typeface="Arial" pitchFamily="34" charset="0"/>
                  </a:rPr>
                  <a:t>a) Xác </a:t>
                </a:r>
                <a:r>
                  <a:rPr lang="vi-VN" b="1">
                    <a:latin typeface="Arial" pitchFamily="34" charset="0"/>
                    <a:cs typeface="Arial" pitchFamily="34" charset="0"/>
                  </a:rPr>
                  <a:t>định giao điểm của mặt phẳng (MNP) với đường thẳng B'C</a:t>
                </a:r>
                <a:r>
                  <a:rPr lang="vi-VN" b="1" smtClean="0">
                    <a:latin typeface="Arial" pitchFamily="34" charset="0"/>
                    <a:cs typeface="Arial" pitchFamily="34" charset="0"/>
                  </a:rPr>
                  <a:t>.</a:t>
                </a:r>
                <a:endParaRPr lang="en-US" b="1" smtClean="0">
                  <a:latin typeface="Arial" pitchFamily="34" charset="0"/>
                  <a:cs typeface="Arial" pitchFamily="34" charset="0"/>
                </a:endParaRPr>
              </a:p>
              <a:p>
                <a:r>
                  <a:rPr lang="vi-VN" b="1">
                    <a:latin typeface="Arial" pitchFamily="34" charset="0"/>
                    <a:cs typeface="Arial" pitchFamily="34" charset="0"/>
                  </a:rPr>
                  <a:t>b) Gọi K là giao điểm của mặt phẳng (MNP) với đường thẳng B'C. </a:t>
                </a:r>
                <a:endParaRPr lang="en-US" b="1" smtClean="0">
                  <a:latin typeface="Arial" pitchFamily="34" charset="0"/>
                  <a:cs typeface="Arial" pitchFamily="34" charset="0"/>
                </a:endParaRPr>
              </a:p>
              <a:p>
                <a:r>
                  <a:rPr lang="en-US" b="1">
                    <a:latin typeface="Arial" pitchFamily="34" charset="0"/>
                    <a:cs typeface="Arial" pitchFamily="34" charset="0"/>
                  </a:rPr>
                  <a:t> </a:t>
                </a:r>
                <a:r>
                  <a:rPr lang="en-US" b="1" smtClean="0">
                    <a:latin typeface="Arial" pitchFamily="34" charset="0"/>
                    <a:cs typeface="Arial" pitchFamily="34" charset="0"/>
                  </a:rPr>
                  <a:t>   </a:t>
                </a:r>
                <a:r>
                  <a:rPr lang="vi-VN" b="1" smtClean="0">
                    <a:latin typeface="Arial" pitchFamily="34" charset="0"/>
                    <a:cs typeface="Arial" pitchFamily="34" charset="0"/>
                  </a:rPr>
                  <a:t>Tính </a:t>
                </a:r>
                <a:r>
                  <a:rPr lang="vi-VN" b="1">
                    <a:latin typeface="Arial" pitchFamily="34" charset="0"/>
                    <a:cs typeface="Arial" pitchFamily="34" charset="0"/>
                  </a:rPr>
                  <a:t>tỉ </a:t>
                </a:r>
                <a:r>
                  <a:rPr lang="vi-VN" b="1" smtClean="0">
                    <a:latin typeface="Arial" pitchFamily="34" charset="0"/>
                    <a:cs typeface="Arial" pitchFamily="34" charset="0"/>
                  </a:rPr>
                  <a:t>số</a:t>
                </a:r>
                <a:r>
                  <a:rPr lang="en-US" b="1" smtClean="0">
                    <a:latin typeface="Arial" pitchFamily="34" charset="0"/>
                    <a:cs typeface="Arial" pitchFamily="34" charset="0"/>
                  </a:rPr>
                  <a:t> </a:t>
                </a:r>
                <a14:m>
                  <m:oMath xmlns:m="http://schemas.openxmlformats.org/officeDocument/2006/math">
                    <m:f>
                      <m:fPr>
                        <m:ctrlPr>
                          <a:rPr lang="en-US" b="1" i="1" smtClean="0">
                            <a:latin typeface="Cambria Math"/>
                            <a:cs typeface="Arial" pitchFamily="34" charset="0"/>
                          </a:rPr>
                        </m:ctrlPr>
                      </m:fPr>
                      <m:num>
                        <m:r>
                          <a:rPr lang="en-US" b="1" i="1" smtClean="0">
                            <a:latin typeface="Cambria Math"/>
                            <a:cs typeface="Arial" pitchFamily="34" charset="0"/>
                          </a:rPr>
                          <m:t>𝑲𝑩</m:t>
                        </m:r>
                        <m:r>
                          <a:rPr lang="en-US" b="1" i="1" smtClean="0">
                            <a:latin typeface="Cambria Math"/>
                            <a:cs typeface="Arial" pitchFamily="34" charset="0"/>
                          </a:rPr>
                          <m:t>′</m:t>
                        </m:r>
                      </m:num>
                      <m:den>
                        <m:r>
                          <a:rPr lang="en-US" b="1" i="1" smtClean="0">
                            <a:latin typeface="Cambria Math"/>
                            <a:cs typeface="Arial" pitchFamily="34" charset="0"/>
                          </a:rPr>
                          <m:t>𝑲𝑪</m:t>
                        </m:r>
                      </m:den>
                    </m:f>
                  </m:oMath>
                </a14:m>
                <a:endParaRPr lang="vi-VN" b="1">
                  <a:latin typeface="Arial" pitchFamily="34" charset="0"/>
                  <a:cs typeface="Arial"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208212" y="140516"/>
                <a:ext cx="9828214" cy="2155440"/>
              </a:xfrm>
              <a:prstGeom prst="rect">
                <a:avLst/>
              </a:prstGeom>
              <a:blipFill rotWithShape="1">
                <a:blip r:embed="rId3"/>
                <a:stretch>
                  <a:fillRect l="-620" t="-1130" r="-434"/>
                </a:stretch>
              </a:blipFill>
            </p:spPr>
            <p:txBody>
              <a:bodyPr/>
              <a:lstStyle/>
              <a:p>
                <a:r>
                  <a:rPr lang="en-US">
                    <a:noFill/>
                  </a:rPr>
                  <a:t> </a:t>
                </a:r>
              </a:p>
            </p:txBody>
          </p:sp>
        </mc:Fallback>
      </mc:AlternateContent>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422" y="138453"/>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79414"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4.42</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26" name="TextBox 25"/>
          <p:cNvSpPr txBox="1"/>
          <p:nvPr/>
        </p:nvSpPr>
        <p:spPr>
          <a:xfrm>
            <a:off x="303212" y="2727883"/>
            <a:ext cx="8686800" cy="1138751"/>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b) Xét tam giác A'AB có P, M lần lượt là trung điểm của các cạnh AA', AB nên PM là đường trung bình của tam giác A'AB, suy ra PM // A'B hay PD // A'B.</a:t>
            </a:r>
          </a:p>
        </p:txBody>
      </p:sp>
      <p:sp>
        <p:nvSpPr>
          <p:cNvPr id="23" name="TextBox 22"/>
          <p:cNvSpPr txBox="1"/>
          <p:nvPr/>
        </p:nvSpPr>
        <p:spPr>
          <a:xfrm>
            <a:off x="303212" y="3832880"/>
            <a:ext cx="8078783" cy="800197"/>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Lại có A'P // BD (vì AA' // BB' do nó là các cạnh bên của hình lăng trụ tam giác ABC.A'B'C').</a:t>
            </a:r>
          </a:p>
        </p:txBody>
      </p:sp>
      <p:pic>
        <p:nvPicPr>
          <p:cNvPr id="14541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36001" y="2362200"/>
            <a:ext cx="3400425" cy="430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301624" y="4594880"/>
            <a:ext cx="8078783" cy="461643"/>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Do đó, tứ giác A'PDB là hình bình hành. Suy ra A'P = BD.</a:t>
            </a:r>
          </a:p>
        </p:txBody>
      </p:sp>
      <mc:AlternateContent xmlns:mc="http://schemas.openxmlformats.org/markup-compatibility/2006" xmlns:a14="http://schemas.microsoft.com/office/drawing/2010/main">
        <mc:Choice Requires="a14">
          <p:sp>
            <p:nvSpPr>
              <p:cNvPr id="14" name="TextBox 13"/>
              <p:cNvSpPr txBox="1"/>
              <p:nvPr/>
            </p:nvSpPr>
            <p:spPr>
              <a:xfrm>
                <a:off x="303212" y="5056523"/>
                <a:ext cx="8078783" cy="631817"/>
              </a:xfrm>
              <a:prstGeom prst="rect">
                <a:avLst/>
              </a:prstGeom>
              <a:noFill/>
            </p:spPr>
            <p:txBody>
              <a:bodyPr wrap="square" lIns="121899" tIns="60949" rIns="121899" bIns="60949" rtlCol="0">
                <a:spAutoFit/>
              </a:bodyPr>
              <a:lstStyle/>
              <a:p>
                <a:r>
                  <a:rPr lang="vi-VN" sz="2200" b="1" smtClean="0">
                    <a:latin typeface="Arial" pitchFamily="34" charset="0"/>
                    <a:cs typeface="Arial" pitchFamily="34" charset="0"/>
                  </a:rPr>
                  <a:t>Mà P là trung điểm của AA</a:t>
                </a:r>
                <a:r>
                  <a:rPr lang="vi-VN" sz="2200" b="1">
                    <a:latin typeface="Arial" pitchFamily="34" charset="0"/>
                    <a:cs typeface="Arial" pitchFamily="34" charset="0"/>
                  </a:rPr>
                  <a:t>' </a:t>
                </a:r>
                <a:r>
                  <a:rPr lang="vi-VN" sz="2200" b="1" smtClean="0">
                    <a:latin typeface="Arial" pitchFamily="34" charset="0"/>
                    <a:cs typeface="Arial" pitchFamily="34" charset="0"/>
                  </a:rPr>
                  <a:t>nên</a:t>
                </a:r>
                <a:r>
                  <a:rPr lang="en-US" sz="2200" b="1" smtClean="0">
                    <a:latin typeface="Arial" pitchFamily="34" charset="0"/>
                    <a:cs typeface="Arial" pitchFamily="34" charset="0"/>
                  </a:rPr>
                  <a:t> </a:t>
                </a:r>
                <a14:m>
                  <m:oMath xmlns:m="http://schemas.openxmlformats.org/officeDocument/2006/math">
                    <m:r>
                      <a:rPr lang="en-US" sz="2200" b="1" i="1" smtClean="0">
                        <a:latin typeface="Cambria Math"/>
                        <a:cs typeface="Arial" pitchFamily="34" charset="0"/>
                      </a:rPr>
                      <m:t>𝑨𝑷</m:t>
                    </m:r>
                    <m:r>
                      <a:rPr lang="en-US" sz="2200" b="1" i="1" smtClean="0">
                        <a:latin typeface="Cambria Math"/>
                        <a:cs typeface="Arial" pitchFamily="34" charset="0"/>
                      </a:rPr>
                      <m:t>=</m:t>
                    </m:r>
                    <m:f>
                      <m:fPr>
                        <m:ctrlPr>
                          <a:rPr lang="en-US" sz="2200" b="1" i="1" smtClean="0">
                            <a:latin typeface="Cambria Math"/>
                            <a:cs typeface="Arial" pitchFamily="34" charset="0"/>
                          </a:rPr>
                        </m:ctrlPr>
                      </m:fPr>
                      <m:num>
                        <m:r>
                          <a:rPr lang="en-US" sz="2200" b="1" i="1" smtClean="0">
                            <a:latin typeface="Cambria Math"/>
                            <a:cs typeface="Arial" pitchFamily="34" charset="0"/>
                          </a:rPr>
                          <m:t>𝟏</m:t>
                        </m:r>
                      </m:num>
                      <m:den>
                        <m:r>
                          <a:rPr lang="en-US" sz="2200" b="1" i="1" smtClean="0">
                            <a:latin typeface="Cambria Math"/>
                            <a:cs typeface="Arial" pitchFamily="34" charset="0"/>
                          </a:rPr>
                          <m:t>𝟐</m:t>
                        </m:r>
                      </m:den>
                    </m:f>
                    <m:r>
                      <a:rPr lang="en-US" sz="2200" b="1" i="1" smtClean="0">
                        <a:latin typeface="Cambria Math"/>
                        <a:cs typeface="Arial" pitchFamily="34" charset="0"/>
                      </a:rPr>
                      <m:t>𝑨</m:t>
                    </m:r>
                    <m:sSup>
                      <m:sSupPr>
                        <m:ctrlPr>
                          <a:rPr lang="en-US" sz="2200" b="1" i="1" smtClean="0">
                            <a:latin typeface="Cambria Math"/>
                            <a:cs typeface="Arial" pitchFamily="34" charset="0"/>
                          </a:rPr>
                        </m:ctrlPr>
                      </m:sSupPr>
                      <m:e>
                        <m:r>
                          <a:rPr lang="en-US" sz="2200" b="1" i="1" smtClean="0">
                            <a:latin typeface="Cambria Math"/>
                            <a:cs typeface="Arial" pitchFamily="34" charset="0"/>
                          </a:rPr>
                          <m:t>𝑨</m:t>
                        </m:r>
                      </m:e>
                      <m:sup>
                        <m:r>
                          <a:rPr lang="en-US" sz="2200" b="1" i="1" smtClean="0">
                            <a:latin typeface="Cambria Math"/>
                            <a:cs typeface="Arial" pitchFamily="34" charset="0"/>
                          </a:rPr>
                          <m:t>′</m:t>
                        </m:r>
                      </m:sup>
                    </m:sSup>
                    <m:r>
                      <a:rPr lang="en-US" sz="2200" b="1" i="1" smtClean="0">
                        <a:latin typeface="Cambria Math"/>
                        <a:cs typeface="Arial" pitchFamily="34" charset="0"/>
                      </a:rPr>
                      <m:t>. ⇒</m:t>
                    </m:r>
                    <m:r>
                      <a:rPr lang="en-US" sz="2200" b="1" i="1" smtClean="0">
                        <a:latin typeface="Cambria Math"/>
                        <a:cs typeface="Arial" pitchFamily="34" charset="0"/>
                      </a:rPr>
                      <m:t>𝑩𝑫</m:t>
                    </m:r>
                    <m:r>
                      <a:rPr lang="en-US" sz="2200" b="1" i="1">
                        <a:latin typeface="Cambria Math"/>
                        <a:cs typeface="Arial" pitchFamily="34" charset="0"/>
                      </a:rPr>
                      <m:t>=</m:t>
                    </m:r>
                    <m:f>
                      <m:fPr>
                        <m:ctrlPr>
                          <a:rPr lang="en-US" sz="2200" b="1" i="1">
                            <a:latin typeface="Cambria Math"/>
                            <a:cs typeface="Arial" pitchFamily="34" charset="0"/>
                          </a:rPr>
                        </m:ctrlPr>
                      </m:fPr>
                      <m:num>
                        <m:r>
                          <a:rPr lang="en-US" sz="2200" b="1" i="1">
                            <a:latin typeface="Cambria Math"/>
                            <a:cs typeface="Arial" pitchFamily="34" charset="0"/>
                          </a:rPr>
                          <m:t>𝟏</m:t>
                        </m:r>
                      </m:num>
                      <m:den>
                        <m:r>
                          <a:rPr lang="en-US" sz="2200" b="1" i="1">
                            <a:latin typeface="Cambria Math"/>
                            <a:cs typeface="Arial" pitchFamily="34" charset="0"/>
                          </a:rPr>
                          <m:t>𝟐</m:t>
                        </m:r>
                      </m:den>
                    </m:f>
                    <m:r>
                      <a:rPr lang="en-US" sz="2200" b="1" i="1">
                        <a:latin typeface="Cambria Math"/>
                        <a:cs typeface="Arial" pitchFamily="34" charset="0"/>
                      </a:rPr>
                      <m:t>𝑨</m:t>
                    </m:r>
                    <m:sSup>
                      <m:sSupPr>
                        <m:ctrlPr>
                          <a:rPr lang="en-US" sz="2200" b="1" i="1">
                            <a:latin typeface="Cambria Math"/>
                            <a:cs typeface="Arial" pitchFamily="34" charset="0"/>
                          </a:rPr>
                        </m:ctrlPr>
                      </m:sSupPr>
                      <m:e>
                        <m:r>
                          <a:rPr lang="en-US" sz="2200" b="1" i="1">
                            <a:latin typeface="Cambria Math"/>
                            <a:cs typeface="Arial" pitchFamily="34" charset="0"/>
                          </a:rPr>
                          <m:t>𝑨</m:t>
                        </m:r>
                      </m:e>
                      <m:sup>
                        <m:r>
                          <a:rPr lang="en-US" sz="2200" b="1" i="1">
                            <a:latin typeface="Cambria Math"/>
                            <a:cs typeface="Arial" pitchFamily="34" charset="0"/>
                          </a:rPr>
                          <m:t>′</m:t>
                        </m:r>
                      </m:sup>
                    </m:sSup>
                  </m:oMath>
                </a14:m>
                <a:endParaRPr lang="vi-VN" sz="2200" b="1">
                  <a:latin typeface="Arial" pitchFamily="34" charset="0"/>
                  <a:cs typeface="Arial" pitchFamily="34"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303212" y="5056523"/>
                <a:ext cx="8078783" cy="631817"/>
              </a:xfrm>
              <a:prstGeom prst="rect">
                <a:avLst/>
              </a:prstGeom>
              <a:blipFill rotWithShape="1">
                <a:blip r:embed="rId6"/>
                <a:stretch>
                  <a:fillRect l="-604" b="-962"/>
                </a:stretch>
              </a:blipFill>
            </p:spPr>
            <p:txBody>
              <a:bodyPr/>
              <a:lstStyle/>
              <a:p>
                <a:r>
                  <a:rPr lang="en-US">
                    <a:noFill/>
                  </a:rPr>
                  <a:t> </a:t>
                </a:r>
              </a:p>
            </p:txBody>
          </p:sp>
        </mc:Fallback>
      </mc:AlternateContent>
      <p:sp>
        <p:nvSpPr>
          <p:cNvPr id="16" name="TextBox 15"/>
          <p:cNvSpPr txBox="1"/>
          <p:nvPr/>
        </p:nvSpPr>
        <p:spPr>
          <a:xfrm>
            <a:off x="300036" y="5688340"/>
            <a:ext cx="8078783" cy="461643"/>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Lại có AA' = BB' (do ABC.A'B'C' là hình lăng trụ tam giác).</a:t>
            </a:r>
          </a:p>
        </p:txBody>
      </p:sp>
      <mc:AlternateContent xmlns:mc="http://schemas.openxmlformats.org/markup-compatibility/2006">
        <mc:Choice xmlns:a14="http://schemas.microsoft.com/office/drawing/2010/main" Requires="a14">
          <p:sp>
            <p:nvSpPr>
              <p:cNvPr id="17" name="TextBox 16"/>
              <p:cNvSpPr txBox="1"/>
              <p:nvPr/>
            </p:nvSpPr>
            <p:spPr>
              <a:xfrm>
                <a:off x="303212" y="6149983"/>
                <a:ext cx="8078783" cy="631817"/>
              </a:xfrm>
              <a:prstGeom prst="rect">
                <a:avLst/>
              </a:prstGeom>
              <a:noFill/>
            </p:spPr>
            <p:txBody>
              <a:bodyPr wrap="square" lIns="121899" tIns="60949" rIns="121899" bIns="60949" rtlCol="0">
                <a:spAutoFit/>
              </a:bodyPr>
              <a:lstStyle/>
              <a:p>
                <a:r>
                  <a:rPr lang="en-US" sz="2200" b="1" smtClean="0">
                    <a:latin typeface="Arial" pitchFamily="34" charset="0"/>
                    <a:cs typeface="Arial" pitchFamily="34" charset="0"/>
                  </a:rPr>
                  <a:t>Từ đó suy ra </a:t>
                </a:r>
                <a14:m>
                  <m:oMath xmlns:m="http://schemas.openxmlformats.org/officeDocument/2006/math">
                    <m:r>
                      <a:rPr lang="en-US" sz="2200" b="1" i="1" smtClean="0">
                        <a:latin typeface="Cambria Math"/>
                        <a:cs typeface="Arial" pitchFamily="34" charset="0"/>
                      </a:rPr>
                      <m:t>𝑩𝑫</m:t>
                    </m:r>
                    <m:r>
                      <a:rPr lang="en-US" sz="2200" b="1" i="1" smtClean="0">
                        <a:latin typeface="Cambria Math"/>
                        <a:cs typeface="Arial" pitchFamily="34" charset="0"/>
                      </a:rPr>
                      <m:t>=</m:t>
                    </m:r>
                    <m:f>
                      <m:fPr>
                        <m:ctrlPr>
                          <a:rPr lang="en-US" sz="2200" b="1" i="1" smtClean="0">
                            <a:latin typeface="Cambria Math"/>
                            <a:cs typeface="Arial" pitchFamily="34" charset="0"/>
                          </a:rPr>
                        </m:ctrlPr>
                      </m:fPr>
                      <m:num>
                        <m:r>
                          <a:rPr lang="en-US" sz="2200" b="1" i="1" smtClean="0">
                            <a:latin typeface="Cambria Math"/>
                            <a:cs typeface="Arial" pitchFamily="34" charset="0"/>
                          </a:rPr>
                          <m:t>𝟏</m:t>
                        </m:r>
                      </m:num>
                      <m:den>
                        <m:r>
                          <a:rPr lang="en-US" sz="2200" b="1" i="1" smtClean="0">
                            <a:latin typeface="Cambria Math"/>
                            <a:cs typeface="Arial" pitchFamily="34" charset="0"/>
                          </a:rPr>
                          <m:t>𝟐</m:t>
                        </m:r>
                      </m:den>
                    </m:f>
                    <m:r>
                      <a:rPr lang="en-US" sz="2200" b="1" i="1" smtClean="0">
                        <a:latin typeface="Cambria Math"/>
                        <a:cs typeface="Arial" pitchFamily="34" charset="0"/>
                      </a:rPr>
                      <m:t>𝑩𝑩</m:t>
                    </m:r>
                    <m:r>
                      <a:rPr lang="en-US" sz="2200" b="1" i="1" smtClean="0">
                        <a:latin typeface="Cambria Math"/>
                        <a:cs typeface="Arial" pitchFamily="34" charset="0"/>
                      </a:rPr>
                      <m:t>′</m:t>
                    </m:r>
                  </m:oMath>
                </a14:m>
                <a:r>
                  <a:rPr lang="en-US" sz="2200" b="1" smtClean="0">
                    <a:latin typeface="Arial" pitchFamily="34" charset="0"/>
                    <a:cs typeface="Arial" pitchFamily="34" charset="0"/>
                  </a:rPr>
                  <a:t> </a:t>
                </a:r>
                <a:r>
                  <a:rPr lang="en-US" sz="2200" b="1" smtClean="0">
                    <a:solidFill>
                      <a:srgbClr val="C00000"/>
                    </a:solidFill>
                    <a:latin typeface="Arial" pitchFamily="34" charset="0"/>
                    <a:cs typeface="Arial" pitchFamily="34" charset="0"/>
                  </a:rPr>
                  <a:t>(1)  </a:t>
                </a:r>
                <a14:m>
                  <m:oMath xmlns:m="http://schemas.openxmlformats.org/officeDocument/2006/math">
                    <m:r>
                      <a:rPr lang="en-US" sz="2200" b="1" i="1" smtClean="0">
                        <a:latin typeface="Cambria Math"/>
                        <a:cs typeface="Arial" pitchFamily="34" charset="0"/>
                      </a:rPr>
                      <m:t>⇒</m:t>
                    </m:r>
                    <m:f>
                      <m:fPr>
                        <m:ctrlPr>
                          <a:rPr lang="en-US" sz="2200" b="1" i="1" smtClean="0">
                            <a:latin typeface="Cambria Math"/>
                            <a:cs typeface="Arial" pitchFamily="34" charset="0"/>
                          </a:rPr>
                        </m:ctrlPr>
                      </m:fPr>
                      <m:num>
                        <m:r>
                          <a:rPr lang="en-US" sz="2200" b="1" i="1" smtClean="0">
                            <a:latin typeface="Cambria Math"/>
                            <a:cs typeface="Arial" pitchFamily="34" charset="0"/>
                          </a:rPr>
                          <m:t>𝑩𝑫</m:t>
                        </m:r>
                      </m:num>
                      <m:den>
                        <m:sSup>
                          <m:sSupPr>
                            <m:ctrlPr>
                              <a:rPr lang="en-US" sz="2200" b="1" i="1" smtClean="0">
                                <a:latin typeface="Cambria Math"/>
                                <a:cs typeface="Arial" pitchFamily="34" charset="0"/>
                              </a:rPr>
                            </m:ctrlPr>
                          </m:sSupPr>
                          <m:e>
                            <m:r>
                              <a:rPr lang="en-US" sz="2200" b="1" i="1" smtClean="0">
                                <a:latin typeface="Cambria Math"/>
                                <a:cs typeface="Arial" pitchFamily="34" charset="0"/>
                              </a:rPr>
                              <m:t>𝑩</m:t>
                            </m:r>
                          </m:e>
                          <m:sup>
                            <m:r>
                              <a:rPr lang="en-US" sz="2200" b="1" i="1" smtClean="0">
                                <a:latin typeface="Cambria Math"/>
                                <a:cs typeface="Arial" pitchFamily="34" charset="0"/>
                              </a:rPr>
                              <m:t>′</m:t>
                            </m:r>
                          </m:sup>
                        </m:sSup>
                        <m:r>
                          <a:rPr lang="en-US" sz="2200" b="1" i="1" smtClean="0">
                            <a:latin typeface="Cambria Math"/>
                            <a:cs typeface="Arial" pitchFamily="34" charset="0"/>
                          </a:rPr>
                          <m:t>𝑫</m:t>
                        </m:r>
                      </m:den>
                    </m:f>
                    <m:r>
                      <a:rPr lang="en-US" sz="2200" b="1" i="1" smtClean="0">
                        <a:latin typeface="Cambria Math"/>
                        <a:cs typeface="Arial" pitchFamily="34" charset="0"/>
                      </a:rPr>
                      <m:t>=</m:t>
                    </m:r>
                    <m:f>
                      <m:fPr>
                        <m:ctrlPr>
                          <a:rPr lang="en-US" sz="2200" b="1" i="1" smtClean="0">
                            <a:latin typeface="Cambria Math"/>
                            <a:cs typeface="Arial" pitchFamily="34" charset="0"/>
                          </a:rPr>
                        </m:ctrlPr>
                      </m:fPr>
                      <m:num>
                        <m:r>
                          <a:rPr lang="en-US" sz="2200" b="1" i="1" smtClean="0">
                            <a:latin typeface="Cambria Math"/>
                            <a:cs typeface="Arial" pitchFamily="34" charset="0"/>
                          </a:rPr>
                          <m:t>𝟏</m:t>
                        </m:r>
                      </m:num>
                      <m:den>
                        <m:r>
                          <a:rPr lang="en-US" sz="2200" b="1" i="1" smtClean="0">
                            <a:latin typeface="Cambria Math"/>
                            <a:cs typeface="Arial" pitchFamily="34" charset="0"/>
                          </a:rPr>
                          <m:t>𝟑</m:t>
                        </m:r>
                      </m:den>
                    </m:f>
                  </m:oMath>
                </a14:m>
                <a:r>
                  <a:rPr lang="en-US" sz="2200" b="1" smtClean="0">
                    <a:latin typeface="Arial" pitchFamily="34" charset="0"/>
                    <a:cs typeface="Arial" pitchFamily="34" charset="0"/>
                  </a:rPr>
                  <a:t> </a:t>
                </a:r>
                <a:r>
                  <a:rPr lang="en-US" sz="2200" b="1" smtClean="0">
                    <a:solidFill>
                      <a:srgbClr val="C00000"/>
                    </a:solidFill>
                    <a:latin typeface="Arial" pitchFamily="34" charset="0"/>
                    <a:cs typeface="Arial" pitchFamily="34" charset="0"/>
                  </a:rPr>
                  <a:t>(2)</a:t>
                </a:r>
                <a:endParaRPr lang="vi-VN" sz="2200" b="1">
                  <a:solidFill>
                    <a:srgbClr val="C00000"/>
                  </a:solidFill>
                  <a:latin typeface="Arial" pitchFamily="34" charset="0"/>
                  <a:cs typeface="Arial" pitchFamily="34" charset="0"/>
                </a:endParaRPr>
              </a:p>
            </p:txBody>
          </p:sp>
        </mc:Choice>
        <mc:Fallback>
          <p:sp>
            <p:nvSpPr>
              <p:cNvPr id="17" name="TextBox 16"/>
              <p:cNvSpPr txBox="1">
                <a:spLocks noRot="1" noChangeAspect="1" noMove="1" noResize="1" noEditPoints="1" noAdjustHandles="1" noChangeArrowheads="1" noChangeShapeType="1" noTextEdit="1"/>
              </p:cNvSpPr>
              <p:nvPr/>
            </p:nvSpPr>
            <p:spPr>
              <a:xfrm>
                <a:off x="303212" y="6149983"/>
                <a:ext cx="8078783" cy="631817"/>
              </a:xfrm>
              <a:prstGeom prst="rect">
                <a:avLst/>
              </a:prstGeom>
              <a:blipFill rotWithShape="1">
                <a:blip r:embed="rId7"/>
                <a:stretch>
                  <a:fillRect l="-604"/>
                </a:stretch>
              </a:blipFill>
            </p:spPr>
            <p:txBody>
              <a:bodyPr/>
              <a:lstStyle/>
              <a:p>
                <a:r>
                  <a:rPr lang="en-US">
                    <a:noFill/>
                  </a:rPr>
                  <a:t> </a:t>
                </a:r>
              </a:p>
            </p:txBody>
          </p:sp>
        </mc:Fallback>
      </mc:AlternateContent>
      <p:pic>
        <p:nvPicPr>
          <p:cNvPr id="18" name="Picture 4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37212" y="23622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104860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left)">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3" grpId="0"/>
      <p:bldP spid="13" grpId="0"/>
      <p:bldP spid="14" grpId="0"/>
      <p:bldP spid="16"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09879"/>
            <a:ext cx="9837881" cy="2156974"/>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8" name="TextBox 7"/>
              <p:cNvSpPr txBox="1"/>
              <p:nvPr/>
            </p:nvSpPr>
            <p:spPr>
              <a:xfrm>
                <a:off x="2208212" y="140516"/>
                <a:ext cx="9828214" cy="2155440"/>
              </a:xfrm>
              <a:prstGeom prst="rect">
                <a:avLst/>
              </a:prstGeom>
              <a:noFill/>
            </p:spPr>
            <p:txBody>
              <a:bodyPr wrap="square" lIns="121899" tIns="60949" rIns="121899" bIns="60949" rtlCol="0">
                <a:spAutoFit/>
              </a:bodyPr>
              <a:lstStyle/>
              <a:p>
                <a:r>
                  <a:rPr lang="vi-VN" b="1" smtClean="0">
                    <a:latin typeface="Arial" pitchFamily="34" charset="0"/>
                    <a:cs typeface="Arial" pitchFamily="34" charset="0"/>
                  </a:rPr>
                  <a:t>Cho hình lăng trụ tam giác ABC.A'B'C'. Gọi M, N, P lần lượt là trung điểm của các cạnh AB, BC, </a:t>
                </a:r>
                <a:r>
                  <a:rPr lang="vi-VN" b="1">
                    <a:latin typeface="Arial" pitchFamily="34" charset="0"/>
                    <a:cs typeface="Arial" pitchFamily="34" charset="0"/>
                  </a:rPr>
                  <a:t>AA</a:t>
                </a:r>
                <a:r>
                  <a:rPr lang="vi-VN" b="1" smtClean="0">
                    <a:latin typeface="Arial" pitchFamily="34" charset="0"/>
                    <a:cs typeface="Arial" pitchFamily="34" charset="0"/>
                  </a:rPr>
                  <a:t>'.</a:t>
                </a:r>
                <a:endParaRPr lang="en-US" b="1" smtClean="0">
                  <a:latin typeface="Arial" pitchFamily="34" charset="0"/>
                  <a:cs typeface="Arial" pitchFamily="34" charset="0"/>
                </a:endParaRPr>
              </a:p>
              <a:p>
                <a:r>
                  <a:rPr lang="vi-VN" b="1" smtClean="0">
                    <a:latin typeface="Arial" pitchFamily="34" charset="0"/>
                    <a:cs typeface="Arial" pitchFamily="34" charset="0"/>
                  </a:rPr>
                  <a:t>a) Xác </a:t>
                </a:r>
                <a:r>
                  <a:rPr lang="vi-VN" b="1">
                    <a:latin typeface="Arial" pitchFamily="34" charset="0"/>
                    <a:cs typeface="Arial" pitchFamily="34" charset="0"/>
                  </a:rPr>
                  <a:t>định giao điểm của mặt phẳng (MNP) với đường thẳng B'C</a:t>
                </a:r>
                <a:r>
                  <a:rPr lang="vi-VN" b="1" smtClean="0">
                    <a:latin typeface="Arial" pitchFamily="34" charset="0"/>
                    <a:cs typeface="Arial" pitchFamily="34" charset="0"/>
                  </a:rPr>
                  <a:t>.</a:t>
                </a:r>
                <a:endParaRPr lang="en-US" b="1" smtClean="0">
                  <a:latin typeface="Arial" pitchFamily="34" charset="0"/>
                  <a:cs typeface="Arial" pitchFamily="34" charset="0"/>
                </a:endParaRPr>
              </a:p>
              <a:p>
                <a:r>
                  <a:rPr lang="vi-VN" b="1">
                    <a:latin typeface="Arial" pitchFamily="34" charset="0"/>
                    <a:cs typeface="Arial" pitchFamily="34" charset="0"/>
                  </a:rPr>
                  <a:t>b) Gọi K là giao điểm của mặt phẳng (MNP) với đường thẳng B'C. </a:t>
                </a:r>
                <a:endParaRPr lang="en-US" b="1" smtClean="0">
                  <a:latin typeface="Arial" pitchFamily="34" charset="0"/>
                  <a:cs typeface="Arial" pitchFamily="34" charset="0"/>
                </a:endParaRPr>
              </a:p>
              <a:p>
                <a:r>
                  <a:rPr lang="en-US" b="1">
                    <a:latin typeface="Arial" pitchFamily="34" charset="0"/>
                    <a:cs typeface="Arial" pitchFamily="34" charset="0"/>
                  </a:rPr>
                  <a:t> </a:t>
                </a:r>
                <a:r>
                  <a:rPr lang="en-US" b="1" smtClean="0">
                    <a:latin typeface="Arial" pitchFamily="34" charset="0"/>
                    <a:cs typeface="Arial" pitchFamily="34" charset="0"/>
                  </a:rPr>
                  <a:t>   </a:t>
                </a:r>
                <a:r>
                  <a:rPr lang="vi-VN" b="1" smtClean="0">
                    <a:latin typeface="Arial" pitchFamily="34" charset="0"/>
                    <a:cs typeface="Arial" pitchFamily="34" charset="0"/>
                  </a:rPr>
                  <a:t>Tính </a:t>
                </a:r>
                <a:r>
                  <a:rPr lang="vi-VN" b="1">
                    <a:latin typeface="Arial" pitchFamily="34" charset="0"/>
                    <a:cs typeface="Arial" pitchFamily="34" charset="0"/>
                  </a:rPr>
                  <a:t>tỉ </a:t>
                </a:r>
                <a:r>
                  <a:rPr lang="vi-VN" b="1" smtClean="0">
                    <a:latin typeface="Arial" pitchFamily="34" charset="0"/>
                    <a:cs typeface="Arial" pitchFamily="34" charset="0"/>
                  </a:rPr>
                  <a:t>số</a:t>
                </a:r>
                <a:r>
                  <a:rPr lang="en-US" b="1" smtClean="0">
                    <a:latin typeface="Arial" pitchFamily="34" charset="0"/>
                    <a:cs typeface="Arial" pitchFamily="34" charset="0"/>
                  </a:rPr>
                  <a:t> </a:t>
                </a:r>
                <a14:m>
                  <m:oMath xmlns:m="http://schemas.openxmlformats.org/officeDocument/2006/math">
                    <m:f>
                      <m:fPr>
                        <m:ctrlPr>
                          <a:rPr lang="en-US" b="1" i="1" smtClean="0">
                            <a:latin typeface="Cambria Math"/>
                            <a:cs typeface="Arial" pitchFamily="34" charset="0"/>
                          </a:rPr>
                        </m:ctrlPr>
                      </m:fPr>
                      <m:num>
                        <m:r>
                          <a:rPr lang="en-US" b="1" i="1" smtClean="0">
                            <a:latin typeface="Cambria Math"/>
                            <a:cs typeface="Arial" pitchFamily="34" charset="0"/>
                          </a:rPr>
                          <m:t>𝑲𝑩</m:t>
                        </m:r>
                        <m:r>
                          <a:rPr lang="en-US" b="1" i="1" smtClean="0">
                            <a:latin typeface="Cambria Math"/>
                            <a:cs typeface="Arial" pitchFamily="34" charset="0"/>
                          </a:rPr>
                          <m:t>′</m:t>
                        </m:r>
                      </m:num>
                      <m:den>
                        <m:r>
                          <a:rPr lang="en-US" b="1" i="1" smtClean="0">
                            <a:latin typeface="Cambria Math"/>
                            <a:cs typeface="Arial" pitchFamily="34" charset="0"/>
                          </a:rPr>
                          <m:t>𝑲𝑪</m:t>
                        </m:r>
                      </m:den>
                    </m:f>
                  </m:oMath>
                </a14:m>
                <a:endParaRPr lang="vi-VN" b="1">
                  <a:latin typeface="Arial" pitchFamily="34" charset="0"/>
                  <a:cs typeface="Arial"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208212" y="140516"/>
                <a:ext cx="9828214" cy="2155440"/>
              </a:xfrm>
              <a:prstGeom prst="rect">
                <a:avLst/>
              </a:prstGeom>
              <a:blipFill rotWithShape="1">
                <a:blip r:embed="rId4"/>
                <a:stretch>
                  <a:fillRect l="-620" t="-1130" r="-434"/>
                </a:stretch>
              </a:blipFill>
            </p:spPr>
            <p:txBody>
              <a:bodyPr/>
              <a:lstStyle/>
              <a:p>
                <a:r>
                  <a:rPr lang="en-US">
                    <a:noFill/>
                  </a:rPr>
                  <a:t> </a:t>
                </a:r>
              </a:p>
            </p:txBody>
          </p:sp>
        </mc:Fallback>
      </mc:AlternateContent>
      <p:pic>
        <p:nvPicPr>
          <p:cNvPr id="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422" y="138453"/>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79414"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4.42</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mc:AlternateContent xmlns:mc="http://schemas.openxmlformats.org/markup-compatibility/2006">
        <mc:Choice xmlns:a14="http://schemas.microsoft.com/office/drawing/2010/main" Requires="a14">
          <p:sp>
            <p:nvSpPr>
              <p:cNvPr id="26" name="TextBox 25"/>
              <p:cNvSpPr txBox="1"/>
              <p:nvPr/>
            </p:nvSpPr>
            <p:spPr>
              <a:xfrm>
                <a:off x="428623" y="2476403"/>
                <a:ext cx="8408989" cy="1287638"/>
              </a:xfrm>
              <a:prstGeom prst="rect">
                <a:avLst/>
              </a:prstGeom>
              <a:noFill/>
            </p:spPr>
            <p:txBody>
              <a:bodyPr wrap="square" lIns="121899" tIns="60949" rIns="121899" bIns="60949" rtlCol="0">
                <a:spAutoFit/>
              </a:bodyPr>
              <a:lstStyle/>
              <a:p>
                <a:r>
                  <a:rPr lang="vi-VN" sz="2200" b="1" smtClean="0">
                    <a:latin typeface="Arial" pitchFamily="34" charset="0"/>
                    <a:cs typeface="Arial" pitchFamily="34" charset="0"/>
                  </a:rPr>
                  <a:t>Gọi E là trung điểm của B'C. Vì N là trung điểm của BC, do đó EN là đường trung bình của tam giác BB'C, suy ra EN // BB' </a:t>
                </a:r>
                <a:r>
                  <a:rPr lang="vi-VN" sz="2200" b="1">
                    <a:latin typeface="Arial" pitchFamily="34" charset="0"/>
                    <a:cs typeface="Arial" pitchFamily="34" charset="0"/>
                  </a:rPr>
                  <a:t>và </a:t>
                </a:r>
                <a14:m>
                  <m:oMath xmlns:m="http://schemas.openxmlformats.org/officeDocument/2006/math">
                    <m:r>
                      <a:rPr lang="en-US" sz="2200" b="1" i="1" smtClean="0">
                        <a:latin typeface="Cambria Math"/>
                        <a:cs typeface="Arial" pitchFamily="34" charset="0"/>
                      </a:rPr>
                      <m:t>𝑬𝑵</m:t>
                    </m:r>
                    <m:r>
                      <a:rPr lang="en-US" sz="2200" b="1" i="1" smtClean="0">
                        <a:latin typeface="Cambria Math"/>
                        <a:cs typeface="Arial" pitchFamily="34" charset="0"/>
                      </a:rPr>
                      <m:t>=</m:t>
                    </m:r>
                    <m:f>
                      <m:fPr>
                        <m:ctrlPr>
                          <a:rPr lang="en-US" sz="2200" b="1" i="1" smtClean="0">
                            <a:latin typeface="Cambria Math"/>
                            <a:cs typeface="Arial" pitchFamily="34" charset="0"/>
                          </a:rPr>
                        </m:ctrlPr>
                      </m:fPr>
                      <m:num>
                        <m:r>
                          <a:rPr lang="en-US" sz="2200" b="1" i="1" smtClean="0">
                            <a:latin typeface="Cambria Math"/>
                            <a:cs typeface="Arial" pitchFamily="34" charset="0"/>
                          </a:rPr>
                          <m:t>𝟏</m:t>
                        </m:r>
                      </m:num>
                      <m:den>
                        <m:r>
                          <a:rPr lang="en-US" sz="2200" b="1" i="1" smtClean="0">
                            <a:latin typeface="Cambria Math"/>
                            <a:cs typeface="Arial" pitchFamily="34" charset="0"/>
                          </a:rPr>
                          <m:t>𝟐</m:t>
                        </m:r>
                      </m:den>
                    </m:f>
                    <m:r>
                      <a:rPr lang="en-US" sz="2200" b="1" i="1" smtClean="0">
                        <a:latin typeface="Cambria Math"/>
                        <a:cs typeface="Arial" pitchFamily="34" charset="0"/>
                      </a:rPr>
                      <m:t>𝑩𝑩</m:t>
                    </m:r>
                    <m:r>
                      <a:rPr lang="en-US" sz="2200" b="1" i="1" smtClean="0">
                        <a:latin typeface="Cambria Math"/>
                        <a:cs typeface="Arial" pitchFamily="34" charset="0"/>
                      </a:rPr>
                      <m:t>′</m:t>
                    </m:r>
                  </m:oMath>
                </a14:m>
                <a:r>
                  <a:rPr lang="en-US" sz="2200" b="1" smtClean="0">
                    <a:latin typeface="Arial" pitchFamily="34" charset="0"/>
                    <a:cs typeface="Arial" pitchFamily="34" charset="0"/>
                  </a:rPr>
                  <a:t>  </a:t>
                </a:r>
                <a:r>
                  <a:rPr lang="en-US" sz="2200" b="1" smtClean="0">
                    <a:solidFill>
                      <a:srgbClr val="C00000"/>
                    </a:solidFill>
                    <a:latin typeface="Arial" pitchFamily="34" charset="0"/>
                    <a:cs typeface="Arial" pitchFamily="34" charset="0"/>
                  </a:rPr>
                  <a:t>(3)</a:t>
                </a:r>
                <a:endParaRPr lang="vi-VN" sz="2200" b="1">
                  <a:solidFill>
                    <a:srgbClr val="C00000"/>
                  </a:solidFill>
                  <a:latin typeface="Arial" pitchFamily="34" charset="0"/>
                  <a:cs typeface="Arial" pitchFamily="34" charset="0"/>
                </a:endParaRPr>
              </a:p>
            </p:txBody>
          </p:sp>
        </mc:Choice>
        <mc:Fallback>
          <p:sp>
            <p:nvSpPr>
              <p:cNvPr id="26" name="TextBox 25"/>
              <p:cNvSpPr txBox="1">
                <a:spLocks noRot="1" noChangeAspect="1" noMove="1" noResize="1" noEditPoints="1" noAdjustHandles="1" noChangeArrowheads="1" noChangeShapeType="1" noTextEdit="1"/>
              </p:cNvSpPr>
              <p:nvPr/>
            </p:nvSpPr>
            <p:spPr>
              <a:xfrm>
                <a:off x="428623" y="2476403"/>
                <a:ext cx="8408989" cy="1287638"/>
              </a:xfrm>
              <a:prstGeom prst="rect">
                <a:avLst/>
              </a:prstGeom>
              <a:blipFill rotWithShape="1">
                <a:blip r:embed="rId6"/>
                <a:stretch>
                  <a:fillRect l="-507" t="-948" b="-1896"/>
                </a:stretch>
              </a:blipFill>
            </p:spPr>
            <p:txBody>
              <a:bodyPr/>
              <a:lstStyle/>
              <a:p>
                <a:r>
                  <a:rPr lang="en-US">
                    <a:noFill/>
                  </a:rPr>
                  <a:t> </a:t>
                </a:r>
              </a:p>
            </p:txBody>
          </p:sp>
        </mc:Fallback>
      </mc:AlternateContent>
      <p:pic>
        <p:nvPicPr>
          <p:cNvPr id="14541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36001" y="2362200"/>
            <a:ext cx="3400425" cy="430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455610" y="4672945"/>
            <a:ext cx="8078783" cy="461643"/>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Xét tam giác KDB' có EN // B'D (vì EN // BB'), </a:t>
            </a:r>
            <a:r>
              <a:rPr lang="vi-VN" sz="2200" b="1" smtClean="0">
                <a:latin typeface="Arial" pitchFamily="34" charset="0"/>
                <a:cs typeface="Arial" pitchFamily="34" charset="0"/>
              </a:rPr>
              <a:t>ta </a:t>
            </a:r>
            <a:r>
              <a:rPr lang="vi-VN" sz="2200" b="1">
                <a:latin typeface="Arial" pitchFamily="34" charset="0"/>
                <a:cs typeface="Arial" pitchFamily="34" charset="0"/>
              </a:rPr>
              <a:t>có:</a:t>
            </a:r>
            <a:endParaRPr lang="vi-VN" sz="2200" b="1">
              <a:solidFill>
                <a:schemeClr val="accent2">
                  <a:lumMod val="75000"/>
                </a:schemeClr>
              </a:solidFill>
              <a:latin typeface="Arial" pitchFamily="34" charset="0"/>
              <a:cs typeface="Arial" pitchFamily="34" charset="0"/>
            </a:endParaRPr>
          </a:p>
        </p:txBody>
      </p:sp>
      <p:sp>
        <p:nvSpPr>
          <p:cNvPr id="15" name="TextBox 14"/>
          <p:cNvSpPr txBox="1"/>
          <p:nvPr/>
        </p:nvSpPr>
        <p:spPr>
          <a:xfrm>
            <a:off x="428623" y="3657600"/>
            <a:ext cx="8408989" cy="461643"/>
          </a:xfrm>
          <a:prstGeom prst="rect">
            <a:avLst/>
          </a:prstGeom>
          <a:noFill/>
        </p:spPr>
        <p:txBody>
          <a:bodyPr wrap="square" lIns="121899" tIns="60949" rIns="121899" bIns="60949" rtlCol="0">
            <a:spAutoFit/>
          </a:bodyPr>
          <a:lstStyle/>
          <a:p>
            <a:r>
              <a:rPr lang="es-ES" sz="2200" b="1">
                <a:latin typeface="Arial" pitchFamily="34" charset="0"/>
                <a:cs typeface="Arial" pitchFamily="34" charset="0"/>
              </a:rPr>
              <a:t>Từ (1) và (3) suy ra EN = BD </a:t>
            </a:r>
            <a:r>
              <a:rPr lang="es-ES" sz="2200" b="1">
                <a:solidFill>
                  <a:srgbClr val="C00000"/>
                </a:solidFill>
                <a:latin typeface="Arial" pitchFamily="34" charset="0"/>
                <a:cs typeface="Arial" pitchFamily="34" charset="0"/>
              </a:rPr>
              <a:t>(4)</a:t>
            </a:r>
            <a:r>
              <a:rPr lang="es-ES" sz="2200" b="1">
                <a:latin typeface="Arial" pitchFamily="34" charset="0"/>
                <a:cs typeface="Arial" pitchFamily="34" charset="0"/>
              </a:rPr>
              <a:t>.</a:t>
            </a:r>
            <a:endParaRPr lang="vi-VN" sz="2200" b="1">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18" name="TextBox 17"/>
              <p:cNvSpPr txBox="1"/>
              <p:nvPr/>
            </p:nvSpPr>
            <p:spPr>
              <a:xfrm>
                <a:off x="439337" y="4038600"/>
                <a:ext cx="3826276" cy="631817"/>
              </a:xfrm>
              <a:prstGeom prst="rect">
                <a:avLst/>
              </a:prstGeom>
              <a:noFill/>
            </p:spPr>
            <p:txBody>
              <a:bodyPr wrap="square" lIns="121899" tIns="60949" rIns="121899" bIns="60949" rtlCol="0">
                <a:spAutoFit/>
              </a:bodyPr>
              <a:lstStyle/>
              <a:p>
                <a:r>
                  <a:rPr lang="es-ES" sz="2200" b="1" smtClean="0">
                    <a:latin typeface="Arial" pitchFamily="34" charset="0"/>
                    <a:cs typeface="Arial" pitchFamily="34" charset="0"/>
                  </a:rPr>
                  <a:t>Từ </a:t>
                </a:r>
                <a:r>
                  <a:rPr lang="es-ES" sz="2200" b="1">
                    <a:latin typeface="Arial" pitchFamily="34" charset="0"/>
                    <a:cs typeface="Arial" pitchFamily="34" charset="0"/>
                  </a:rPr>
                  <a:t>(2) và (4) suy </a:t>
                </a:r>
                <a:r>
                  <a:rPr lang="es-ES" sz="2200" b="1" smtClean="0">
                    <a:latin typeface="Arial" pitchFamily="34" charset="0"/>
                    <a:cs typeface="Arial" pitchFamily="34" charset="0"/>
                  </a:rPr>
                  <a:t>ra </a:t>
                </a:r>
                <a14:m>
                  <m:oMath xmlns:m="http://schemas.openxmlformats.org/officeDocument/2006/math">
                    <m:f>
                      <m:fPr>
                        <m:ctrlPr>
                          <a:rPr lang="es-ES" sz="2200" b="1" i="1" smtClean="0">
                            <a:latin typeface="Cambria Math"/>
                            <a:cs typeface="Arial" pitchFamily="34" charset="0"/>
                          </a:rPr>
                        </m:ctrlPr>
                      </m:fPr>
                      <m:num>
                        <m:r>
                          <a:rPr lang="en-US" sz="2200" b="1" i="1" smtClean="0">
                            <a:latin typeface="Cambria Math"/>
                            <a:cs typeface="Arial" pitchFamily="34" charset="0"/>
                          </a:rPr>
                          <m:t>𝑬𝑵</m:t>
                        </m:r>
                      </m:num>
                      <m:den>
                        <m:sSup>
                          <m:sSupPr>
                            <m:ctrlPr>
                              <a:rPr lang="en-US" sz="2200" b="1" i="1" smtClean="0">
                                <a:latin typeface="Cambria Math"/>
                                <a:cs typeface="Arial" pitchFamily="34" charset="0"/>
                              </a:rPr>
                            </m:ctrlPr>
                          </m:sSupPr>
                          <m:e>
                            <m:r>
                              <a:rPr lang="en-US" sz="2200" b="1" i="1" smtClean="0">
                                <a:latin typeface="Cambria Math"/>
                                <a:cs typeface="Arial" pitchFamily="34" charset="0"/>
                              </a:rPr>
                              <m:t>𝑩</m:t>
                            </m:r>
                          </m:e>
                          <m:sup>
                            <m:r>
                              <a:rPr lang="en-US" sz="2200" b="1" i="1" smtClean="0">
                                <a:latin typeface="Cambria Math"/>
                                <a:cs typeface="Arial" pitchFamily="34" charset="0"/>
                              </a:rPr>
                              <m:t>′</m:t>
                            </m:r>
                          </m:sup>
                        </m:sSup>
                        <m:r>
                          <a:rPr lang="en-US" sz="2200" b="1" i="1" smtClean="0">
                            <a:latin typeface="Cambria Math"/>
                            <a:cs typeface="Arial" pitchFamily="34" charset="0"/>
                          </a:rPr>
                          <m:t>𝑫</m:t>
                        </m:r>
                      </m:den>
                    </m:f>
                    <m:r>
                      <a:rPr lang="en-US" sz="2200" b="1" i="1" smtClean="0">
                        <a:latin typeface="Cambria Math"/>
                        <a:cs typeface="Arial" pitchFamily="34" charset="0"/>
                      </a:rPr>
                      <m:t>=</m:t>
                    </m:r>
                    <m:f>
                      <m:fPr>
                        <m:ctrlPr>
                          <a:rPr lang="en-US" sz="2200" b="1" i="1" smtClean="0">
                            <a:latin typeface="Cambria Math"/>
                            <a:cs typeface="Arial" pitchFamily="34" charset="0"/>
                          </a:rPr>
                        </m:ctrlPr>
                      </m:fPr>
                      <m:num>
                        <m:r>
                          <a:rPr lang="en-US" sz="2200" b="1" i="1" smtClean="0">
                            <a:latin typeface="Cambria Math"/>
                            <a:cs typeface="Arial" pitchFamily="34" charset="0"/>
                          </a:rPr>
                          <m:t>𝟏</m:t>
                        </m:r>
                      </m:num>
                      <m:den>
                        <m:r>
                          <a:rPr lang="en-US" sz="2200" b="1" i="1" smtClean="0">
                            <a:latin typeface="Cambria Math"/>
                            <a:cs typeface="Arial" pitchFamily="34" charset="0"/>
                          </a:rPr>
                          <m:t>𝟑</m:t>
                        </m:r>
                      </m:den>
                    </m:f>
                  </m:oMath>
                </a14:m>
                <a:endParaRPr lang="vi-VN" sz="2200" b="1">
                  <a:latin typeface="Arial" pitchFamily="34" charset="0"/>
                  <a:cs typeface="Arial" pitchFamily="34"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439337" y="4038600"/>
                <a:ext cx="3826276" cy="631817"/>
              </a:xfrm>
              <a:prstGeom prst="rect">
                <a:avLst/>
              </a:prstGeom>
              <a:blipFill rotWithShape="1">
                <a:blip r:embed="rId8"/>
                <a:stretch>
                  <a:fillRect l="-1115" b="-971"/>
                </a:stretch>
              </a:blipFill>
            </p:spPr>
            <p:txBody>
              <a:bodyPr/>
              <a:lstStyle/>
              <a:p>
                <a:r>
                  <a:rPr lang="en-US">
                    <a:noFill/>
                  </a:rPr>
                  <a:t> </a:t>
                </a:r>
              </a:p>
            </p:txBody>
          </p:sp>
        </mc:Fallback>
      </mc:AlternateContent>
      <p:graphicFrame>
        <p:nvGraphicFramePr>
          <p:cNvPr id="2" name="Object 1"/>
          <p:cNvGraphicFramePr>
            <a:graphicFrameLocks noChangeAspect="1"/>
          </p:cNvGraphicFramePr>
          <p:nvPr>
            <p:extLst>
              <p:ext uri="{D42A27DB-BD31-4B8C-83A1-F6EECF244321}">
                <p14:modId xmlns:p14="http://schemas.microsoft.com/office/powerpoint/2010/main" val="4038676583"/>
              </p:ext>
            </p:extLst>
          </p:nvPr>
        </p:nvGraphicFramePr>
        <p:xfrm>
          <a:off x="1452651" y="5134588"/>
          <a:ext cx="1799648" cy="743239"/>
        </p:xfrm>
        <a:graphic>
          <a:graphicData uri="http://schemas.openxmlformats.org/presentationml/2006/ole">
            <mc:AlternateContent xmlns:mc="http://schemas.openxmlformats.org/markup-compatibility/2006">
              <mc:Choice xmlns:v="urn:schemas-microsoft-com:vml" Requires="v">
                <p:oleObj spid="_x0000_s147500" name="Equation" r:id="rId9" imgW="1015920" imgH="419040" progId="Equation.DSMT4">
                  <p:embed/>
                </p:oleObj>
              </mc:Choice>
              <mc:Fallback>
                <p:oleObj name="Equation" r:id="rId9" imgW="1015920" imgH="419040" progId="Equation.DSMT4">
                  <p:embed/>
                  <p:pic>
                    <p:nvPicPr>
                      <p:cNvPr id="0" name="Object 2"/>
                      <p:cNvPicPr>
                        <a:picLocks noChangeAspect="1" noChangeArrowheads="1"/>
                      </p:cNvPicPr>
                      <p:nvPr/>
                    </p:nvPicPr>
                    <p:blipFill>
                      <a:blip r:embed="rId10"/>
                      <a:srcRect/>
                      <a:stretch>
                        <a:fillRect/>
                      </a:stretch>
                    </p:blipFill>
                    <p:spPr bwMode="auto">
                      <a:xfrm>
                        <a:off x="1452651" y="5134588"/>
                        <a:ext cx="1799648" cy="743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698199211"/>
              </p:ext>
            </p:extLst>
          </p:nvPr>
        </p:nvGraphicFramePr>
        <p:xfrm>
          <a:off x="3432969" y="5134588"/>
          <a:ext cx="1665287" cy="744538"/>
        </p:xfrm>
        <a:graphic>
          <a:graphicData uri="http://schemas.openxmlformats.org/presentationml/2006/ole">
            <mc:AlternateContent xmlns:mc="http://schemas.openxmlformats.org/markup-compatibility/2006">
              <mc:Choice xmlns:v="urn:schemas-microsoft-com:vml" Requires="v">
                <p:oleObj spid="_x0000_s147501" name="Equation" r:id="rId11" imgW="939600" imgH="419040" progId="Equation.DSMT4">
                  <p:embed/>
                </p:oleObj>
              </mc:Choice>
              <mc:Fallback>
                <p:oleObj name="Equation" r:id="rId11" imgW="939600" imgH="419040" progId="Equation.DSMT4">
                  <p:embed/>
                  <p:pic>
                    <p:nvPicPr>
                      <p:cNvPr id="0" name=""/>
                      <p:cNvPicPr>
                        <a:picLocks noChangeAspect="1" noChangeArrowheads="1"/>
                      </p:cNvPicPr>
                      <p:nvPr/>
                    </p:nvPicPr>
                    <p:blipFill>
                      <a:blip r:embed="rId12"/>
                      <a:srcRect/>
                      <a:stretch>
                        <a:fillRect/>
                      </a:stretch>
                    </p:blipFill>
                    <p:spPr bwMode="auto">
                      <a:xfrm>
                        <a:off x="3432969" y="5134588"/>
                        <a:ext cx="1665287"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364044849"/>
              </p:ext>
            </p:extLst>
          </p:nvPr>
        </p:nvGraphicFramePr>
        <p:xfrm>
          <a:off x="5376863" y="5143500"/>
          <a:ext cx="1666875" cy="744538"/>
        </p:xfrm>
        <a:graphic>
          <a:graphicData uri="http://schemas.openxmlformats.org/presentationml/2006/ole">
            <mc:AlternateContent xmlns:mc="http://schemas.openxmlformats.org/markup-compatibility/2006">
              <mc:Choice xmlns:v="urn:schemas-microsoft-com:vml" Requires="v">
                <p:oleObj spid="_x0000_s147502" name="Equation" r:id="rId13" imgW="939600" imgH="419040" progId="Equation.DSMT4">
                  <p:embed/>
                </p:oleObj>
              </mc:Choice>
              <mc:Fallback>
                <p:oleObj name="Equation" r:id="rId13" imgW="939600" imgH="419040" progId="Equation.DSMT4">
                  <p:embed/>
                  <p:pic>
                    <p:nvPicPr>
                      <p:cNvPr id="0" name=""/>
                      <p:cNvPicPr>
                        <a:picLocks noChangeAspect="1" noChangeArrowheads="1"/>
                      </p:cNvPicPr>
                      <p:nvPr/>
                    </p:nvPicPr>
                    <p:blipFill>
                      <a:blip r:embed="rId14"/>
                      <a:srcRect/>
                      <a:stretch>
                        <a:fillRect/>
                      </a:stretch>
                    </p:blipFill>
                    <p:spPr bwMode="auto">
                      <a:xfrm>
                        <a:off x="5376863" y="5143500"/>
                        <a:ext cx="1666875"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21" name="TextBox 20"/>
              <p:cNvSpPr txBox="1"/>
              <p:nvPr/>
            </p:nvSpPr>
            <p:spPr>
              <a:xfrm>
                <a:off x="439337" y="6019800"/>
                <a:ext cx="8398275" cy="610530"/>
              </a:xfrm>
              <a:prstGeom prst="rect">
                <a:avLst/>
              </a:prstGeom>
              <a:noFill/>
            </p:spPr>
            <p:txBody>
              <a:bodyPr wrap="square" lIns="121899" tIns="60949" rIns="121899" bIns="60949" rtlCol="0">
                <a:spAutoFit/>
              </a:bodyPr>
              <a:lstStyle/>
              <a:p>
                <a:r>
                  <a:rPr lang="vi-VN" sz="2200" b="1" smtClean="0">
                    <a:latin typeface="Arial" pitchFamily="34" charset="0"/>
                    <a:cs typeface="Arial" pitchFamily="34" charset="0"/>
                  </a:rPr>
                  <a:t>Mà EB' = EC (do E là trung điểm của </a:t>
                </a:r>
                <a:r>
                  <a:rPr lang="vi-VN" sz="2200" b="1">
                    <a:latin typeface="Arial" pitchFamily="34" charset="0"/>
                    <a:cs typeface="Arial" pitchFamily="34" charset="0"/>
                  </a:rPr>
                  <a:t>B'C</a:t>
                </a:r>
                <a:r>
                  <a:rPr lang="vi-VN" sz="2200" b="1" smtClean="0">
                    <a:latin typeface="Arial" pitchFamily="34" charset="0"/>
                    <a:cs typeface="Arial" pitchFamily="34" charset="0"/>
                  </a:rPr>
                  <a:t>).</a:t>
                </a:r>
                <a:r>
                  <a:rPr lang="en-US" sz="2200" b="1" smtClean="0">
                    <a:latin typeface="Arial" pitchFamily="34" charset="0"/>
                    <a:cs typeface="Arial" pitchFamily="34" charset="0"/>
                  </a:rPr>
                  <a:t> Do đó </a:t>
                </a:r>
                <a14:m>
                  <m:oMath xmlns:m="http://schemas.openxmlformats.org/officeDocument/2006/math">
                    <m:r>
                      <a:rPr lang="en-US" sz="2200" b="1" i="1" smtClean="0">
                        <a:latin typeface="Cambria Math"/>
                        <a:cs typeface="Arial" pitchFamily="34" charset="0"/>
                      </a:rPr>
                      <m:t>𝑲𝑬</m:t>
                    </m:r>
                    <m:r>
                      <a:rPr lang="en-US" sz="2200" b="1" i="1" smtClean="0">
                        <a:latin typeface="Cambria Math"/>
                        <a:cs typeface="Arial" pitchFamily="34" charset="0"/>
                      </a:rPr>
                      <m:t>=</m:t>
                    </m:r>
                    <m:f>
                      <m:fPr>
                        <m:ctrlPr>
                          <a:rPr lang="en-US" sz="2200" b="1" i="1" smtClean="0">
                            <a:latin typeface="Cambria Math"/>
                            <a:cs typeface="Arial" pitchFamily="34" charset="0"/>
                          </a:rPr>
                        </m:ctrlPr>
                      </m:fPr>
                      <m:num>
                        <m:r>
                          <a:rPr lang="en-US" sz="2200" b="1" i="1" smtClean="0">
                            <a:latin typeface="Cambria Math"/>
                            <a:cs typeface="Arial" pitchFamily="34" charset="0"/>
                          </a:rPr>
                          <m:t>𝟏</m:t>
                        </m:r>
                      </m:num>
                      <m:den>
                        <m:r>
                          <a:rPr lang="en-US" sz="2200" b="1" i="1" smtClean="0">
                            <a:latin typeface="Cambria Math"/>
                            <a:cs typeface="Arial" pitchFamily="34" charset="0"/>
                          </a:rPr>
                          <m:t>𝟐</m:t>
                        </m:r>
                      </m:den>
                    </m:f>
                    <m:sSup>
                      <m:sSupPr>
                        <m:ctrlPr>
                          <a:rPr lang="en-US" sz="2200" b="1" i="1" smtClean="0">
                            <a:latin typeface="Cambria Math"/>
                            <a:cs typeface="Arial" pitchFamily="34" charset="0"/>
                          </a:rPr>
                        </m:ctrlPr>
                      </m:sSupPr>
                      <m:e>
                        <m:r>
                          <a:rPr lang="en-US" sz="2200" b="1" i="1" smtClean="0">
                            <a:latin typeface="Cambria Math"/>
                            <a:cs typeface="Arial" pitchFamily="34" charset="0"/>
                          </a:rPr>
                          <m:t>𝑩</m:t>
                        </m:r>
                      </m:e>
                      <m:sup>
                        <m:r>
                          <a:rPr lang="en-US" sz="2200" b="1" i="1" smtClean="0">
                            <a:latin typeface="Cambria Math"/>
                            <a:cs typeface="Arial" pitchFamily="34" charset="0"/>
                          </a:rPr>
                          <m:t>′</m:t>
                        </m:r>
                      </m:sup>
                    </m:sSup>
                    <m:r>
                      <a:rPr lang="en-US" sz="2200" b="1" i="1" smtClean="0">
                        <a:latin typeface="Cambria Math"/>
                        <a:cs typeface="Arial" pitchFamily="34" charset="0"/>
                      </a:rPr>
                      <m:t>𝑪</m:t>
                    </m:r>
                  </m:oMath>
                </a14:m>
                <a:endParaRPr lang="vi-VN" sz="2200" b="1">
                  <a:solidFill>
                    <a:schemeClr val="accent2">
                      <a:lumMod val="75000"/>
                    </a:schemeClr>
                  </a:solidFill>
                  <a:latin typeface="Arial" pitchFamily="34" charset="0"/>
                  <a:cs typeface="Arial" pitchFamily="34"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439337" y="6019800"/>
                <a:ext cx="8398275" cy="610530"/>
              </a:xfrm>
              <a:prstGeom prst="rect">
                <a:avLst/>
              </a:prstGeom>
              <a:blipFill rotWithShape="1">
                <a:blip r:embed="rId15"/>
                <a:stretch>
                  <a:fillRect l="-508" b="-4000"/>
                </a:stretch>
              </a:blipFill>
            </p:spPr>
            <p:txBody>
              <a:bodyPr/>
              <a:lstStyle/>
              <a:p>
                <a:r>
                  <a:rPr lang="en-US">
                    <a:noFill/>
                  </a:rPr>
                  <a:t> </a:t>
                </a:r>
              </a:p>
            </p:txBody>
          </p:sp>
        </mc:Fallback>
      </mc:AlternateContent>
    </p:spTree>
    <p:extLst>
      <p:ext uri="{BB962C8B-B14F-4D97-AF65-F5344CB8AC3E}">
        <p14:creationId xmlns:p14="http://schemas.microsoft.com/office/powerpoint/2010/main" val="200311695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par>
                          <p:cTn id="23" fill="hold">
                            <p:stCondLst>
                              <p:cond delay="500"/>
                            </p:stCondLst>
                            <p:childTnLst>
                              <p:par>
                                <p:cTn id="24" presetID="22" presetClass="entr" presetSubtype="8"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left)">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ipe(left)">
                                      <p:cBhvr>
                                        <p:cTn id="36" dur="500"/>
                                        <p:tgtEl>
                                          <p:spTgt spid="20"/>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left)">
                                      <p:cBhvr>
                                        <p:cTn id="4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7" grpId="0"/>
      <p:bldP spid="15" grpId="0"/>
      <p:bldP spid="18"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09879"/>
            <a:ext cx="9837881" cy="2156974"/>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8" name="TextBox 7"/>
              <p:cNvSpPr txBox="1"/>
              <p:nvPr/>
            </p:nvSpPr>
            <p:spPr>
              <a:xfrm>
                <a:off x="2208212" y="140516"/>
                <a:ext cx="9828214" cy="2155440"/>
              </a:xfrm>
              <a:prstGeom prst="rect">
                <a:avLst/>
              </a:prstGeom>
              <a:noFill/>
            </p:spPr>
            <p:txBody>
              <a:bodyPr wrap="square" lIns="121899" tIns="60949" rIns="121899" bIns="60949" rtlCol="0">
                <a:spAutoFit/>
              </a:bodyPr>
              <a:lstStyle/>
              <a:p>
                <a:r>
                  <a:rPr lang="vi-VN" b="1" smtClean="0">
                    <a:latin typeface="Arial" pitchFamily="34" charset="0"/>
                    <a:cs typeface="Arial" pitchFamily="34" charset="0"/>
                  </a:rPr>
                  <a:t>Cho hình lăng trụ tam giác ABC.A'B'C'. Gọi M, N, P lần lượt là trung điểm của các cạnh AB, BC, </a:t>
                </a:r>
                <a:r>
                  <a:rPr lang="vi-VN" b="1">
                    <a:latin typeface="Arial" pitchFamily="34" charset="0"/>
                    <a:cs typeface="Arial" pitchFamily="34" charset="0"/>
                  </a:rPr>
                  <a:t>AA</a:t>
                </a:r>
                <a:r>
                  <a:rPr lang="vi-VN" b="1" smtClean="0">
                    <a:latin typeface="Arial" pitchFamily="34" charset="0"/>
                    <a:cs typeface="Arial" pitchFamily="34" charset="0"/>
                  </a:rPr>
                  <a:t>'.</a:t>
                </a:r>
                <a:endParaRPr lang="en-US" b="1" smtClean="0">
                  <a:latin typeface="Arial" pitchFamily="34" charset="0"/>
                  <a:cs typeface="Arial" pitchFamily="34" charset="0"/>
                </a:endParaRPr>
              </a:p>
              <a:p>
                <a:r>
                  <a:rPr lang="vi-VN" b="1" smtClean="0">
                    <a:latin typeface="Arial" pitchFamily="34" charset="0"/>
                    <a:cs typeface="Arial" pitchFamily="34" charset="0"/>
                  </a:rPr>
                  <a:t>a) Xác </a:t>
                </a:r>
                <a:r>
                  <a:rPr lang="vi-VN" b="1">
                    <a:latin typeface="Arial" pitchFamily="34" charset="0"/>
                    <a:cs typeface="Arial" pitchFamily="34" charset="0"/>
                  </a:rPr>
                  <a:t>định giao điểm của mặt phẳng (MNP) với đường thẳng B'C</a:t>
                </a:r>
                <a:r>
                  <a:rPr lang="vi-VN" b="1" smtClean="0">
                    <a:latin typeface="Arial" pitchFamily="34" charset="0"/>
                    <a:cs typeface="Arial" pitchFamily="34" charset="0"/>
                  </a:rPr>
                  <a:t>.</a:t>
                </a:r>
                <a:endParaRPr lang="en-US" b="1" smtClean="0">
                  <a:latin typeface="Arial" pitchFamily="34" charset="0"/>
                  <a:cs typeface="Arial" pitchFamily="34" charset="0"/>
                </a:endParaRPr>
              </a:p>
              <a:p>
                <a:r>
                  <a:rPr lang="vi-VN" b="1">
                    <a:latin typeface="Arial" pitchFamily="34" charset="0"/>
                    <a:cs typeface="Arial" pitchFamily="34" charset="0"/>
                  </a:rPr>
                  <a:t>b) Gọi K là giao điểm của mặt phẳng (MNP) với đường thẳng B'C. </a:t>
                </a:r>
                <a:endParaRPr lang="en-US" b="1" smtClean="0">
                  <a:latin typeface="Arial" pitchFamily="34" charset="0"/>
                  <a:cs typeface="Arial" pitchFamily="34" charset="0"/>
                </a:endParaRPr>
              </a:p>
              <a:p>
                <a:r>
                  <a:rPr lang="en-US" b="1">
                    <a:latin typeface="Arial" pitchFamily="34" charset="0"/>
                    <a:cs typeface="Arial" pitchFamily="34" charset="0"/>
                  </a:rPr>
                  <a:t> </a:t>
                </a:r>
                <a:r>
                  <a:rPr lang="en-US" b="1" smtClean="0">
                    <a:latin typeface="Arial" pitchFamily="34" charset="0"/>
                    <a:cs typeface="Arial" pitchFamily="34" charset="0"/>
                  </a:rPr>
                  <a:t>   </a:t>
                </a:r>
                <a:r>
                  <a:rPr lang="vi-VN" b="1" smtClean="0">
                    <a:latin typeface="Arial" pitchFamily="34" charset="0"/>
                    <a:cs typeface="Arial" pitchFamily="34" charset="0"/>
                  </a:rPr>
                  <a:t>Tính </a:t>
                </a:r>
                <a:r>
                  <a:rPr lang="vi-VN" b="1">
                    <a:latin typeface="Arial" pitchFamily="34" charset="0"/>
                    <a:cs typeface="Arial" pitchFamily="34" charset="0"/>
                  </a:rPr>
                  <a:t>tỉ </a:t>
                </a:r>
                <a:r>
                  <a:rPr lang="vi-VN" b="1" smtClean="0">
                    <a:latin typeface="Arial" pitchFamily="34" charset="0"/>
                    <a:cs typeface="Arial" pitchFamily="34" charset="0"/>
                  </a:rPr>
                  <a:t>số</a:t>
                </a:r>
                <a:r>
                  <a:rPr lang="en-US" b="1" smtClean="0">
                    <a:latin typeface="Arial" pitchFamily="34" charset="0"/>
                    <a:cs typeface="Arial" pitchFamily="34" charset="0"/>
                  </a:rPr>
                  <a:t> </a:t>
                </a:r>
                <a14:m>
                  <m:oMath xmlns:m="http://schemas.openxmlformats.org/officeDocument/2006/math">
                    <m:f>
                      <m:fPr>
                        <m:ctrlPr>
                          <a:rPr lang="en-US" b="1" i="1" smtClean="0">
                            <a:latin typeface="Cambria Math"/>
                            <a:cs typeface="Arial" pitchFamily="34" charset="0"/>
                          </a:rPr>
                        </m:ctrlPr>
                      </m:fPr>
                      <m:num>
                        <m:r>
                          <a:rPr lang="en-US" b="1" i="1" smtClean="0">
                            <a:latin typeface="Cambria Math"/>
                            <a:cs typeface="Arial" pitchFamily="34" charset="0"/>
                          </a:rPr>
                          <m:t>𝑲𝑩</m:t>
                        </m:r>
                        <m:r>
                          <a:rPr lang="en-US" b="1" i="1" smtClean="0">
                            <a:latin typeface="Cambria Math"/>
                            <a:cs typeface="Arial" pitchFamily="34" charset="0"/>
                          </a:rPr>
                          <m:t>′</m:t>
                        </m:r>
                      </m:num>
                      <m:den>
                        <m:r>
                          <a:rPr lang="en-US" b="1" i="1" smtClean="0">
                            <a:latin typeface="Cambria Math"/>
                            <a:cs typeface="Arial" pitchFamily="34" charset="0"/>
                          </a:rPr>
                          <m:t>𝑲𝑪</m:t>
                        </m:r>
                      </m:den>
                    </m:f>
                  </m:oMath>
                </a14:m>
                <a:endParaRPr lang="vi-VN" b="1">
                  <a:latin typeface="Arial" pitchFamily="34" charset="0"/>
                  <a:cs typeface="Arial"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208212" y="140516"/>
                <a:ext cx="9828214" cy="2155440"/>
              </a:xfrm>
              <a:prstGeom prst="rect">
                <a:avLst/>
              </a:prstGeom>
              <a:blipFill rotWithShape="1">
                <a:blip r:embed="rId4"/>
                <a:stretch>
                  <a:fillRect l="-620" t="-1130" r="-434"/>
                </a:stretch>
              </a:blipFill>
            </p:spPr>
            <p:txBody>
              <a:bodyPr/>
              <a:lstStyle/>
              <a:p>
                <a:r>
                  <a:rPr lang="en-US">
                    <a:noFill/>
                  </a:rPr>
                  <a:t> </a:t>
                </a:r>
              </a:p>
            </p:txBody>
          </p:sp>
        </mc:Fallback>
      </mc:AlternateContent>
      <p:pic>
        <p:nvPicPr>
          <p:cNvPr id="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422" y="138453"/>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79414"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4.42</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mc:AlternateContent xmlns:mc="http://schemas.openxmlformats.org/markup-compatibility/2006" xmlns:a14="http://schemas.microsoft.com/office/drawing/2010/main">
        <mc:Choice Requires="a14">
          <p:sp>
            <p:nvSpPr>
              <p:cNvPr id="26" name="TextBox 25"/>
              <p:cNvSpPr txBox="1"/>
              <p:nvPr/>
            </p:nvSpPr>
            <p:spPr>
              <a:xfrm>
                <a:off x="428623" y="2476403"/>
                <a:ext cx="8408989" cy="631817"/>
              </a:xfrm>
              <a:prstGeom prst="rect">
                <a:avLst/>
              </a:prstGeom>
              <a:noFill/>
            </p:spPr>
            <p:txBody>
              <a:bodyPr wrap="square" lIns="121899" tIns="60949" rIns="121899" bIns="60949" rtlCol="0">
                <a:spAutoFit/>
              </a:bodyPr>
              <a:lstStyle/>
              <a:p>
                <a:r>
                  <a:rPr lang="en-US" sz="2200" b="1" smtClean="0">
                    <a:latin typeface="Arial" pitchFamily="34" charset="0"/>
                    <a:cs typeface="Arial" pitchFamily="34" charset="0"/>
                  </a:rPr>
                  <a:t>Do đó </a:t>
                </a:r>
                <a14:m>
                  <m:oMath xmlns:m="http://schemas.openxmlformats.org/officeDocument/2006/math">
                    <m:r>
                      <a:rPr lang="en-US" sz="2200" b="1" i="1" smtClean="0">
                        <a:latin typeface="Cambria Math"/>
                        <a:cs typeface="Arial" pitchFamily="34" charset="0"/>
                      </a:rPr>
                      <m:t>𝑲𝑬</m:t>
                    </m:r>
                    <m:r>
                      <a:rPr lang="en-US" sz="2200" b="1" i="1" smtClean="0">
                        <a:latin typeface="Cambria Math"/>
                        <a:cs typeface="Arial" pitchFamily="34" charset="0"/>
                      </a:rPr>
                      <m:t>=</m:t>
                    </m:r>
                    <m:f>
                      <m:fPr>
                        <m:ctrlPr>
                          <a:rPr lang="en-US" sz="2200" b="1" i="1" smtClean="0">
                            <a:latin typeface="Cambria Math"/>
                            <a:cs typeface="Arial" pitchFamily="34" charset="0"/>
                          </a:rPr>
                        </m:ctrlPr>
                      </m:fPr>
                      <m:num>
                        <m:r>
                          <a:rPr lang="en-US" sz="2200" b="1" i="1" smtClean="0">
                            <a:latin typeface="Cambria Math"/>
                            <a:cs typeface="Arial" pitchFamily="34" charset="0"/>
                          </a:rPr>
                          <m:t>𝟏</m:t>
                        </m:r>
                      </m:num>
                      <m:den>
                        <m:r>
                          <a:rPr lang="en-US" sz="2200" b="1" i="1" smtClean="0">
                            <a:latin typeface="Cambria Math"/>
                            <a:cs typeface="Arial" pitchFamily="34" charset="0"/>
                          </a:rPr>
                          <m:t>𝟐</m:t>
                        </m:r>
                      </m:den>
                    </m:f>
                    <m:r>
                      <a:rPr lang="en-US" sz="2200" b="1" i="1" smtClean="0">
                        <a:latin typeface="Cambria Math"/>
                        <a:cs typeface="Arial" pitchFamily="34" charset="0"/>
                      </a:rPr>
                      <m:t>𝑬𝑪</m:t>
                    </m:r>
                  </m:oMath>
                </a14:m>
                <a:r>
                  <a:rPr lang="en-US" sz="2200" b="1" smtClean="0">
                    <a:solidFill>
                      <a:schemeClr val="tx1"/>
                    </a:solidFill>
                    <a:latin typeface="Arial" pitchFamily="34" charset="0"/>
                    <a:cs typeface="Arial" pitchFamily="34" charset="0"/>
                  </a:rPr>
                  <a:t>, suy ra K là trung điểm EC . </a:t>
                </a:r>
                <a14:m>
                  <m:oMath xmlns:m="http://schemas.openxmlformats.org/officeDocument/2006/math">
                    <m:r>
                      <a:rPr lang="en-US" sz="2200" b="1" i="1" smtClean="0">
                        <a:solidFill>
                          <a:schemeClr val="tx1"/>
                        </a:solidFill>
                        <a:latin typeface="Cambria Math"/>
                        <a:cs typeface="Arial" pitchFamily="34" charset="0"/>
                      </a:rPr>
                      <m:t>⇒</m:t>
                    </m:r>
                    <m:r>
                      <a:rPr lang="en-US" sz="2200" b="1" i="1" smtClean="0">
                        <a:solidFill>
                          <a:schemeClr val="tx1"/>
                        </a:solidFill>
                        <a:latin typeface="Cambria Math"/>
                        <a:cs typeface="Arial" pitchFamily="34" charset="0"/>
                      </a:rPr>
                      <m:t>𝑲𝑪</m:t>
                    </m:r>
                    <m:r>
                      <a:rPr lang="en-US" sz="2200" b="1" i="1" smtClean="0">
                        <a:solidFill>
                          <a:schemeClr val="tx1"/>
                        </a:solidFill>
                        <a:latin typeface="Cambria Math"/>
                        <a:cs typeface="Arial" pitchFamily="34" charset="0"/>
                      </a:rPr>
                      <m:t>=</m:t>
                    </m:r>
                    <m:f>
                      <m:fPr>
                        <m:ctrlPr>
                          <a:rPr lang="en-US" sz="2200" b="1" i="1" smtClean="0">
                            <a:solidFill>
                              <a:schemeClr val="tx1"/>
                            </a:solidFill>
                            <a:latin typeface="Cambria Math"/>
                            <a:cs typeface="Arial" pitchFamily="34" charset="0"/>
                          </a:rPr>
                        </m:ctrlPr>
                      </m:fPr>
                      <m:num>
                        <m:r>
                          <a:rPr lang="en-US" sz="2200" b="1" i="1" smtClean="0">
                            <a:solidFill>
                              <a:schemeClr val="tx1"/>
                            </a:solidFill>
                            <a:latin typeface="Cambria Math"/>
                            <a:cs typeface="Arial" pitchFamily="34" charset="0"/>
                          </a:rPr>
                          <m:t>𝟏</m:t>
                        </m:r>
                      </m:num>
                      <m:den>
                        <m:r>
                          <a:rPr lang="en-US" sz="2200" b="1" i="1" smtClean="0">
                            <a:solidFill>
                              <a:schemeClr val="tx1"/>
                            </a:solidFill>
                            <a:latin typeface="Cambria Math"/>
                            <a:cs typeface="Arial" pitchFamily="34" charset="0"/>
                          </a:rPr>
                          <m:t>𝟐</m:t>
                        </m:r>
                      </m:den>
                    </m:f>
                    <m:r>
                      <a:rPr lang="en-US" sz="2200" b="1" i="1" smtClean="0">
                        <a:solidFill>
                          <a:schemeClr val="tx1"/>
                        </a:solidFill>
                        <a:latin typeface="Cambria Math"/>
                        <a:cs typeface="Arial" pitchFamily="34" charset="0"/>
                      </a:rPr>
                      <m:t>𝑬𝑪</m:t>
                    </m:r>
                  </m:oMath>
                </a14:m>
                <a:endParaRPr lang="vi-VN" sz="2200" b="1">
                  <a:solidFill>
                    <a:schemeClr val="tx1"/>
                  </a:solidFill>
                  <a:latin typeface="Arial" pitchFamily="34" charset="0"/>
                  <a:cs typeface="Arial" pitchFamily="34"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428623" y="2476403"/>
                <a:ext cx="8408989" cy="631817"/>
              </a:xfrm>
              <a:prstGeom prst="rect">
                <a:avLst/>
              </a:prstGeom>
              <a:blipFill rotWithShape="1">
                <a:blip r:embed="rId6"/>
                <a:stretch>
                  <a:fillRect l="-507" b="-962"/>
                </a:stretch>
              </a:blipFill>
            </p:spPr>
            <p:txBody>
              <a:bodyPr/>
              <a:lstStyle/>
              <a:p>
                <a:r>
                  <a:rPr lang="en-US">
                    <a:noFill/>
                  </a:rPr>
                  <a:t> </a:t>
                </a:r>
              </a:p>
            </p:txBody>
          </p:sp>
        </mc:Fallback>
      </mc:AlternateContent>
      <p:pic>
        <p:nvPicPr>
          <p:cNvPr id="14541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36001" y="2362200"/>
            <a:ext cx="3400425" cy="430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5" name="TextBox 14"/>
              <p:cNvSpPr txBox="1"/>
              <p:nvPr/>
            </p:nvSpPr>
            <p:spPr>
              <a:xfrm>
                <a:off x="428623" y="3124200"/>
                <a:ext cx="8408989" cy="631817"/>
              </a:xfrm>
              <a:prstGeom prst="rect">
                <a:avLst/>
              </a:prstGeom>
              <a:noFill/>
            </p:spPr>
            <p:txBody>
              <a:bodyPr wrap="square" lIns="121899" tIns="60949" rIns="121899" bIns="60949" rtlCol="0">
                <a:spAutoFit/>
              </a:bodyPr>
              <a:lstStyle/>
              <a:p>
                <a:r>
                  <a:rPr lang="es-ES" sz="2200" b="1" smtClean="0">
                    <a:latin typeface="Arial" pitchFamily="34" charset="0"/>
                    <a:cs typeface="Arial" pitchFamily="34" charset="0"/>
                  </a:rPr>
                  <a:t>Mà </a:t>
                </a:r>
                <a14:m>
                  <m:oMath xmlns:m="http://schemas.openxmlformats.org/officeDocument/2006/math">
                    <m:r>
                      <a:rPr lang="en-US" sz="2200" b="1" i="1" smtClean="0">
                        <a:latin typeface="Cambria Math"/>
                        <a:cs typeface="Arial" pitchFamily="34" charset="0"/>
                      </a:rPr>
                      <m:t>𝑬𝑪</m:t>
                    </m:r>
                    <m:r>
                      <a:rPr lang="en-US" sz="2200" b="1" i="1">
                        <a:latin typeface="Cambria Math"/>
                        <a:cs typeface="Arial" pitchFamily="34" charset="0"/>
                      </a:rPr>
                      <m:t>=</m:t>
                    </m:r>
                    <m:f>
                      <m:fPr>
                        <m:ctrlPr>
                          <a:rPr lang="en-US" sz="2200" b="1" i="1">
                            <a:latin typeface="Cambria Math"/>
                            <a:cs typeface="Arial" pitchFamily="34" charset="0"/>
                          </a:rPr>
                        </m:ctrlPr>
                      </m:fPr>
                      <m:num>
                        <m:r>
                          <a:rPr lang="en-US" sz="2200" b="1" i="1">
                            <a:latin typeface="Cambria Math"/>
                            <a:cs typeface="Arial" pitchFamily="34" charset="0"/>
                          </a:rPr>
                          <m:t>𝟏</m:t>
                        </m:r>
                      </m:num>
                      <m:den>
                        <m:r>
                          <a:rPr lang="en-US" sz="2200" b="1" i="1">
                            <a:latin typeface="Cambria Math"/>
                            <a:cs typeface="Arial" pitchFamily="34" charset="0"/>
                          </a:rPr>
                          <m:t>𝟐</m:t>
                        </m:r>
                      </m:den>
                    </m:f>
                    <m:r>
                      <a:rPr lang="en-US" sz="2200" b="1" i="1" smtClean="0">
                        <a:latin typeface="Cambria Math"/>
                        <a:cs typeface="Arial" pitchFamily="34" charset="0"/>
                      </a:rPr>
                      <m:t>𝑩</m:t>
                    </m:r>
                    <m:r>
                      <a:rPr lang="en-US" sz="2200" b="1" i="1" smtClean="0">
                        <a:latin typeface="Cambria Math"/>
                        <a:cs typeface="Arial" pitchFamily="34" charset="0"/>
                      </a:rPr>
                      <m:t>′</m:t>
                    </m:r>
                    <m:r>
                      <a:rPr lang="en-US" sz="2200" b="1" i="1">
                        <a:latin typeface="Cambria Math"/>
                        <a:cs typeface="Arial" pitchFamily="34" charset="0"/>
                      </a:rPr>
                      <m:t>𝑪</m:t>
                    </m:r>
                  </m:oMath>
                </a14:m>
                <a:r>
                  <a:rPr lang="en-US" sz="2200" b="1" smtClean="0">
                    <a:latin typeface="Arial" pitchFamily="34" charset="0"/>
                    <a:cs typeface="Arial" pitchFamily="34" charset="0"/>
                  </a:rPr>
                  <a:t> . Suy ra </a:t>
                </a:r>
                <a14:m>
                  <m:oMath xmlns:m="http://schemas.openxmlformats.org/officeDocument/2006/math">
                    <m:r>
                      <a:rPr lang="en-US" sz="2200" b="1" i="1" smtClean="0">
                        <a:latin typeface="Cambria Math"/>
                        <a:cs typeface="Arial" pitchFamily="34" charset="0"/>
                      </a:rPr>
                      <m:t>𝑲𝑪</m:t>
                    </m:r>
                    <m:r>
                      <a:rPr lang="en-US" sz="2200" b="1" i="1" smtClean="0">
                        <a:latin typeface="Cambria Math"/>
                        <a:cs typeface="Arial" pitchFamily="34" charset="0"/>
                      </a:rPr>
                      <m:t>=</m:t>
                    </m:r>
                    <m:f>
                      <m:fPr>
                        <m:ctrlPr>
                          <a:rPr lang="en-US" sz="2200" b="1" i="1" smtClean="0">
                            <a:latin typeface="Cambria Math"/>
                            <a:cs typeface="Arial" pitchFamily="34" charset="0"/>
                          </a:rPr>
                        </m:ctrlPr>
                      </m:fPr>
                      <m:num>
                        <m:r>
                          <a:rPr lang="en-US" sz="2200" b="1" i="1" smtClean="0">
                            <a:latin typeface="Cambria Math"/>
                            <a:cs typeface="Arial" pitchFamily="34" charset="0"/>
                          </a:rPr>
                          <m:t>𝟏</m:t>
                        </m:r>
                      </m:num>
                      <m:den>
                        <m:r>
                          <a:rPr lang="en-US" sz="2200" b="1" i="1" smtClean="0">
                            <a:latin typeface="Cambria Math"/>
                            <a:cs typeface="Arial" pitchFamily="34" charset="0"/>
                          </a:rPr>
                          <m:t>𝟒</m:t>
                        </m:r>
                      </m:den>
                    </m:f>
                    <m:sSup>
                      <m:sSupPr>
                        <m:ctrlPr>
                          <a:rPr lang="en-US" sz="2200" b="1" i="1" smtClean="0">
                            <a:latin typeface="Cambria Math"/>
                            <a:cs typeface="Arial" pitchFamily="34" charset="0"/>
                          </a:rPr>
                        </m:ctrlPr>
                      </m:sSupPr>
                      <m:e>
                        <m:r>
                          <a:rPr lang="en-US" sz="2200" b="1" i="1" smtClean="0">
                            <a:latin typeface="Cambria Math"/>
                            <a:cs typeface="Arial" pitchFamily="34" charset="0"/>
                          </a:rPr>
                          <m:t>𝑩</m:t>
                        </m:r>
                      </m:e>
                      <m:sup>
                        <m:r>
                          <a:rPr lang="en-US" sz="2200" b="1" i="1" smtClean="0">
                            <a:latin typeface="Cambria Math"/>
                            <a:cs typeface="Arial" pitchFamily="34" charset="0"/>
                          </a:rPr>
                          <m:t>′</m:t>
                        </m:r>
                      </m:sup>
                    </m:sSup>
                    <m:r>
                      <a:rPr lang="en-US" sz="2200" b="1" i="1" smtClean="0">
                        <a:latin typeface="Cambria Math"/>
                        <a:cs typeface="Arial" pitchFamily="34" charset="0"/>
                      </a:rPr>
                      <m:t>𝑪</m:t>
                    </m:r>
                  </m:oMath>
                </a14:m>
                <a:endParaRPr lang="vi-VN" sz="2200" b="1">
                  <a:latin typeface="Arial" pitchFamily="34" charset="0"/>
                  <a:cs typeface="Arial" pitchFamily="34"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428623" y="3124200"/>
                <a:ext cx="8408989" cy="631817"/>
              </a:xfrm>
              <a:prstGeom prst="rect">
                <a:avLst/>
              </a:prstGeom>
              <a:blipFill rotWithShape="1">
                <a:blip r:embed="rId8"/>
                <a:stretch>
                  <a:fillRect l="-507" b="-971"/>
                </a:stretch>
              </a:blipFill>
            </p:spPr>
            <p:txBody>
              <a:bodyPr/>
              <a:lstStyle/>
              <a:p>
                <a:r>
                  <a:rPr lang="en-US">
                    <a:noFill/>
                  </a:rPr>
                  <a:t> </a:t>
                </a:r>
              </a:p>
            </p:txBody>
          </p:sp>
        </mc:Fallback>
      </mc:AlternateContent>
      <p:graphicFrame>
        <p:nvGraphicFramePr>
          <p:cNvPr id="19" name="Object 18"/>
          <p:cNvGraphicFramePr>
            <a:graphicFrameLocks noChangeAspect="1"/>
          </p:cNvGraphicFramePr>
          <p:nvPr>
            <p:extLst>
              <p:ext uri="{D42A27DB-BD31-4B8C-83A1-F6EECF244321}">
                <p14:modId xmlns:p14="http://schemas.microsoft.com/office/powerpoint/2010/main" val="3433442817"/>
              </p:ext>
            </p:extLst>
          </p:nvPr>
        </p:nvGraphicFramePr>
        <p:xfrm>
          <a:off x="3021623" y="3677840"/>
          <a:ext cx="2041890" cy="900890"/>
        </p:xfrm>
        <a:graphic>
          <a:graphicData uri="http://schemas.openxmlformats.org/presentationml/2006/ole">
            <mc:AlternateContent xmlns:mc="http://schemas.openxmlformats.org/markup-compatibility/2006">
              <mc:Choice xmlns:v="urn:schemas-microsoft-com:vml" Requires="v">
                <p:oleObj spid="_x0000_s148507" name="Equation" r:id="rId9" imgW="952200" imgH="419040" progId="Equation.DSMT4">
                  <p:embed/>
                </p:oleObj>
              </mc:Choice>
              <mc:Fallback>
                <p:oleObj name="Equation" r:id="rId9" imgW="952200" imgH="419040" progId="Equation.DSMT4">
                  <p:embed/>
                  <p:pic>
                    <p:nvPicPr>
                      <p:cNvPr id="0" name=""/>
                      <p:cNvPicPr>
                        <a:picLocks noChangeAspect="1" noChangeArrowheads="1"/>
                      </p:cNvPicPr>
                      <p:nvPr/>
                    </p:nvPicPr>
                    <p:blipFill>
                      <a:blip r:embed="rId10"/>
                      <a:srcRect/>
                      <a:stretch>
                        <a:fillRect/>
                      </a:stretch>
                    </p:blipFill>
                    <p:spPr bwMode="auto">
                      <a:xfrm>
                        <a:off x="3021623" y="3677840"/>
                        <a:ext cx="2041890" cy="900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971895666"/>
              </p:ext>
            </p:extLst>
          </p:nvPr>
        </p:nvGraphicFramePr>
        <p:xfrm>
          <a:off x="3422063" y="4570024"/>
          <a:ext cx="1525175" cy="900891"/>
        </p:xfrm>
        <a:graphic>
          <a:graphicData uri="http://schemas.openxmlformats.org/presentationml/2006/ole">
            <mc:AlternateContent xmlns:mc="http://schemas.openxmlformats.org/markup-compatibility/2006">
              <mc:Choice xmlns:v="urn:schemas-microsoft-com:vml" Requires="v">
                <p:oleObj spid="_x0000_s148508" name="Equation" r:id="rId11" imgW="711000" imgH="419040" progId="Equation.DSMT4">
                  <p:embed/>
                </p:oleObj>
              </mc:Choice>
              <mc:Fallback>
                <p:oleObj name="Equation" r:id="rId11" imgW="711000" imgH="419040" progId="Equation.DSMT4">
                  <p:embed/>
                  <p:pic>
                    <p:nvPicPr>
                      <p:cNvPr id="0" name=""/>
                      <p:cNvPicPr>
                        <a:picLocks noChangeAspect="1" noChangeArrowheads="1"/>
                      </p:cNvPicPr>
                      <p:nvPr/>
                    </p:nvPicPr>
                    <p:blipFill>
                      <a:blip r:embed="rId12"/>
                      <a:srcRect/>
                      <a:stretch>
                        <a:fillRect/>
                      </a:stretch>
                    </p:blipFill>
                    <p:spPr bwMode="auto">
                      <a:xfrm>
                        <a:off x="3422063" y="4570024"/>
                        <a:ext cx="1525175" cy="900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10422242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09879"/>
            <a:ext cx="9837881" cy="2533864"/>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8" name="TextBox 7"/>
              <p:cNvSpPr txBox="1"/>
              <p:nvPr/>
            </p:nvSpPr>
            <p:spPr>
              <a:xfrm>
                <a:off x="2208212" y="140516"/>
                <a:ext cx="9828214" cy="2503227"/>
              </a:xfrm>
              <a:prstGeom prst="rect">
                <a:avLst/>
              </a:prstGeom>
              <a:noFill/>
            </p:spPr>
            <p:txBody>
              <a:bodyPr wrap="square" lIns="121899" tIns="60949" rIns="121899" bIns="60949" rtlCol="0">
                <a:spAutoFit/>
              </a:bodyPr>
              <a:lstStyle/>
              <a:p>
                <a:r>
                  <a:rPr lang="vi-VN" b="1" smtClean="0">
                    <a:latin typeface="Arial" pitchFamily="34" charset="0"/>
                    <a:cs typeface="Arial" pitchFamily="34" charset="0"/>
                  </a:rPr>
                  <a:t>Cho hình chóp S.ABCD có đáy ABCD là hình bình hành. Trên cạnh SC và cạnh AB lần lượt lấy điểm M và N sao cho CM = 2SM và BN = </a:t>
                </a:r>
                <a:r>
                  <a:rPr lang="vi-VN" b="1">
                    <a:latin typeface="Arial" pitchFamily="34" charset="0"/>
                    <a:cs typeface="Arial" pitchFamily="34" charset="0"/>
                  </a:rPr>
                  <a:t>2AN</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buAutoNum type="alphaLcParenR"/>
                </a:pPr>
                <a:r>
                  <a:rPr lang="vi-VN" b="1" smtClean="0">
                    <a:latin typeface="Arial" pitchFamily="34" charset="0"/>
                    <a:cs typeface="Arial" pitchFamily="34" charset="0"/>
                  </a:rPr>
                  <a:t>Xác </a:t>
                </a:r>
                <a:r>
                  <a:rPr lang="vi-VN" b="1">
                    <a:latin typeface="Arial" pitchFamily="34" charset="0"/>
                    <a:cs typeface="Arial" pitchFamily="34" charset="0"/>
                  </a:rPr>
                  <a:t>định giao điểm K của mặt phẳng (ABM) với đường thẳng SD. Tính tỉ </a:t>
                </a:r>
                <a:r>
                  <a:rPr lang="vi-VN" b="1" smtClean="0">
                    <a:latin typeface="Arial" pitchFamily="34" charset="0"/>
                    <a:cs typeface="Arial" pitchFamily="34" charset="0"/>
                  </a:rPr>
                  <a:t>số</a:t>
                </a:r>
                <a:r>
                  <a:rPr lang="en-US" b="1" smtClean="0">
                    <a:latin typeface="Arial" pitchFamily="34" charset="0"/>
                    <a:cs typeface="Arial" pitchFamily="34" charset="0"/>
                  </a:rPr>
                  <a:t> </a:t>
                </a:r>
                <a14:m>
                  <m:oMath xmlns:m="http://schemas.openxmlformats.org/officeDocument/2006/math">
                    <m:f>
                      <m:fPr>
                        <m:ctrlPr>
                          <a:rPr lang="en-US" b="1" i="1" smtClean="0">
                            <a:latin typeface="Cambria Math"/>
                            <a:cs typeface="Arial" pitchFamily="34" charset="0"/>
                          </a:rPr>
                        </m:ctrlPr>
                      </m:fPr>
                      <m:num>
                        <m:r>
                          <a:rPr lang="en-US" b="1" i="1" smtClean="0">
                            <a:latin typeface="Cambria Math"/>
                            <a:cs typeface="Arial" pitchFamily="34" charset="0"/>
                          </a:rPr>
                          <m:t>𝑺𝑲</m:t>
                        </m:r>
                      </m:num>
                      <m:den>
                        <m:r>
                          <a:rPr lang="en-US" b="1" i="1" smtClean="0">
                            <a:latin typeface="Cambria Math"/>
                            <a:cs typeface="Arial" pitchFamily="34" charset="0"/>
                          </a:rPr>
                          <m:t>𝑺𝑫</m:t>
                        </m:r>
                      </m:den>
                    </m:f>
                  </m:oMath>
                </a14:m>
                <a:r>
                  <a:rPr lang="en-US" b="1" smtClean="0">
                    <a:latin typeface="Arial" pitchFamily="34" charset="0"/>
                    <a:cs typeface="Arial" pitchFamily="34" charset="0"/>
                  </a:rPr>
                  <a:t> </a:t>
                </a:r>
              </a:p>
              <a:p>
                <a:pPr marL="457200" indent="-457200">
                  <a:buAutoNum type="alphaLcParenR"/>
                </a:pPr>
                <a:r>
                  <a:rPr lang="vi-VN" b="1">
                    <a:latin typeface="Arial" pitchFamily="34" charset="0"/>
                    <a:cs typeface="Arial" pitchFamily="34" charset="0"/>
                  </a:rPr>
                  <a:t>Chứng minh rằng MN // (SAD).</a:t>
                </a:r>
              </a:p>
            </p:txBody>
          </p:sp>
        </mc:Choice>
        <mc:Fallback xmlns="">
          <p:sp>
            <p:nvSpPr>
              <p:cNvPr id="8" name="TextBox 7"/>
              <p:cNvSpPr txBox="1">
                <a:spLocks noRot="1" noChangeAspect="1" noMove="1" noResize="1" noEditPoints="1" noAdjustHandles="1" noChangeArrowheads="1" noChangeShapeType="1" noTextEdit="1"/>
              </p:cNvSpPr>
              <p:nvPr/>
            </p:nvSpPr>
            <p:spPr>
              <a:xfrm>
                <a:off x="2208212" y="140516"/>
                <a:ext cx="9828214" cy="2503227"/>
              </a:xfrm>
              <a:prstGeom prst="rect">
                <a:avLst/>
              </a:prstGeom>
              <a:blipFill rotWithShape="1">
                <a:blip r:embed="rId4"/>
                <a:stretch>
                  <a:fillRect l="-620" t="-973" b="-4136"/>
                </a:stretch>
              </a:blipFill>
            </p:spPr>
            <p:txBody>
              <a:bodyPr/>
              <a:lstStyle/>
              <a:p>
                <a:r>
                  <a:rPr lang="en-US">
                    <a:noFill/>
                  </a:rPr>
                  <a:t> </a:t>
                </a:r>
              </a:p>
            </p:txBody>
          </p:sp>
        </mc:Fallback>
      </mc:AlternateContent>
      <p:pic>
        <p:nvPicPr>
          <p:cNvPr id="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422" y="138453"/>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79414"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4.43</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26" name="TextBox 25"/>
          <p:cNvSpPr txBox="1"/>
          <p:nvPr/>
        </p:nvSpPr>
        <p:spPr>
          <a:xfrm>
            <a:off x="227012" y="3086003"/>
            <a:ext cx="8686800" cy="461643"/>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a) Trong </a:t>
            </a:r>
            <a:r>
              <a:rPr lang="en-US" sz="2200" b="1" smtClean="0">
                <a:latin typeface="Arial" pitchFamily="34" charset="0"/>
                <a:cs typeface="Arial" pitchFamily="34" charset="0"/>
              </a:rPr>
              <a:t>mp</a:t>
            </a:r>
            <a:r>
              <a:rPr lang="vi-VN" sz="2200" b="1" smtClean="0">
                <a:latin typeface="Arial" pitchFamily="34" charset="0"/>
                <a:cs typeface="Arial" pitchFamily="34" charset="0"/>
              </a:rPr>
              <a:t>(SCD</a:t>
            </a:r>
            <a:r>
              <a:rPr lang="vi-VN" sz="2200" b="1">
                <a:latin typeface="Arial" pitchFamily="34" charset="0"/>
                <a:cs typeface="Arial" pitchFamily="34" charset="0"/>
              </a:rPr>
              <a:t>), từ M kẻ MK song song với CD (K thuộc SD).</a:t>
            </a:r>
          </a:p>
        </p:txBody>
      </p:sp>
      <p:pic>
        <p:nvPicPr>
          <p:cNvPr id="30"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7212" y="2705003"/>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531020" y="3547646"/>
            <a:ext cx="8078783" cy="1138751"/>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Vì CD // </a:t>
            </a:r>
            <a:r>
              <a:rPr lang="vi-VN" sz="2200" b="1" smtClean="0">
                <a:latin typeface="Arial" pitchFamily="34" charset="0"/>
                <a:cs typeface="Arial" pitchFamily="34" charset="0"/>
              </a:rPr>
              <a:t>AB </a:t>
            </a:r>
            <a:r>
              <a:rPr lang="vi-VN" sz="2200" b="1">
                <a:latin typeface="Arial" pitchFamily="34" charset="0"/>
                <a:cs typeface="Arial" pitchFamily="34" charset="0"/>
              </a:rPr>
              <a:t>nên MK // AB. Do đó, MK nằm trong </a:t>
            </a:r>
            <a:r>
              <a:rPr lang="en-US" sz="2200" b="1" smtClean="0">
                <a:latin typeface="Arial" pitchFamily="34" charset="0"/>
                <a:cs typeface="Arial" pitchFamily="34" charset="0"/>
              </a:rPr>
              <a:t>mp</a:t>
            </a:r>
            <a:r>
              <a:rPr lang="vi-VN" sz="2200" b="1" smtClean="0">
                <a:latin typeface="Arial" pitchFamily="34" charset="0"/>
                <a:cs typeface="Arial" pitchFamily="34" charset="0"/>
              </a:rPr>
              <a:t>(ABM</a:t>
            </a:r>
            <a:r>
              <a:rPr lang="vi-VN" sz="2200" b="1">
                <a:latin typeface="Arial" pitchFamily="34" charset="0"/>
                <a:cs typeface="Arial" pitchFamily="34" charset="0"/>
              </a:rPr>
              <a:t>) hay K thuộc </a:t>
            </a:r>
            <a:r>
              <a:rPr lang="en-US" sz="2200" b="1" smtClean="0">
                <a:latin typeface="Arial" pitchFamily="34" charset="0"/>
                <a:cs typeface="Arial" pitchFamily="34" charset="0"/>
              </a:rPr>
              <a:t>mp</a:t>
            </a:r>
            <a:r>
              <a:rPr lang="vi-VN" sz="2200" b="1" smtClean="0">
                <a:latin typeface="Arial" pitchFamily="34" charset="0"/>
                <a:cs typeface="Arial" pitchFamily="34" charset="0"/>
              </a:rPr>
              <a:t>(ABM</a:t>
            </a:r>
            <a:r>
              <a:rPr lang="vi-VN" sz="2200" b="1">
                <a:latin typeface="Arial" pitchFamily="34" charset="0"/>
                <a:cs typeface="Arial" pitchFamily="34" charset="0"/>
              </a:rPr>
              <a:t>). Mà K thuộc SD, do vậy K là giao điểm của </a:t>
            </a:r>
            <a:r>
              <a:rPr lang="en-US" sz="2200" b="1" smtClean="0">
                <a:latin typeface="Arial" pitchFamily="34" charset="0"/>
                <a:cs typeface="Arial" pitchFamily="34" charset="0"/>
              </a:rPr>
              <a:t>mp</a:t>
            </a:r>
            <a:r>
              <a:rPr lang="vi-VN" sz="2200" b="1" smtClean="0">
                <a:latin typeface="Arial" pitchFamily="34" charset="0"/>
                <a:cs typeface="Arial" pitchFamily="34" charset="0"/>
              </a:rPr>
              <a:t>(ABM</a:t>
            </a:r>
            <a:r>
              <a:rPr lang="vi-VN" sz="2200" b="1">
                <a:latin typeface="Arial" pitchFamily="34" charset="0"/>
                <a:cs typeface="Arial" pitchFamily="34" charset="0"/>
              </a:rPr>
              <a:t>) với đường thẳng SD.</a:t>
            </a:r>
          </a:p>
        </p:txBody>
      </p:sp>
      <p:sp>
        <p:nvSpPr>
          <p:cNvPr id="31" name="TextBox 30"/>
          <p:cNvSpPr txBox="1"/>
          <p:nvPr/>
        </p:nvSpPr>
        <p:spPr>
          <a:xfrm>
            <a:off x="531019" y="4695825"/>
            <a:ext cx="8078783" cy="461643"/>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Xét tam giác SCD có KM // CD, theo định lí Thalés ta có:</a:t>
            </a:r>
          </a:p>
        </p:txBody>
      </p:sp>
      <p:pic>
        <p:nvPicPr>
          <p:cNvPr id="14950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67894" y="2743200"/>
            <a:ext cx="3446318" cy="2978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Object 1"/>
          <p:cNvGraphicFramePr>
            <a:graphicFrameLocks noChangeAspect="1"/>
          </p:cNvGraphicFramePr>
          <p:nvPr>
            <p:extLst>
              <p:ext uri="{D42A27DB-BD31-4B8C-83A1-F6EECF244321}">
                <p14:modId xmlns:p14="http://schemas.microsoft.com/office/powerpoint/2010/main" val="698599388"/>
              </p:ext>
            </p:extLst>
          </p:nvPr>
        </p:nvGraphicFramePr>
        <p:xfrm>
          <a:off x="1119160" y="5157468"/>
          <a:ext cx="1912937" cy="744538"/>
        </p:xfrm>
        <a:graphic>
          <a:graphicData uri="http://schemas.openxmlformats.org/presentationml/2006/ole">
            <mc:AlternateContent xmlns:mc="http://schemas.openxmlformats.org/markup-compatibility/2006">
              <mc:Choice xmlns:v="urn:schemas-microsoft-com:vml" Requires="v">
                <p:oleObj spid="_x0000_s149543" name="Equation" r:id="rId8" imgW="1079280" imgH="419040" progId="Equation.DSMT4">
                  <p:embed/>
                </p:oleObj>
              </mc:Choice>
              <mc:Fallback>
                <p:oleObj name="Equation" r:id="rId8" imgW="1079280" imgH="419040" progId="Equation.DSMT4">
                  <p:embed/>
                  <p:pic>
                    <p:nvPicPr>
                      <p:cNvPr id="0" name="Object 18"/>
                      <p:cNvPicPr>
                        <a:picLocks noChangeAspect="1" noChangeArrowheads="1"/>
                      </p:cNvPicPr>
                      <p:nvPr/>
                    </p:nvPicPr>
                    <p:blipFill>
                      <a:blip r:embed="rId9"/>
                      <a:srcRect/>
                      <a:stretch>
                        <a:fillRect/>
                      </a:stretch>
                    </p:blipFill>
                    <p:spPr bwMode="auto">
                      <a:xfrm>
                        <a:off x="1119160" y="5157468"/>
                        <a:ext cx="1912937"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 name="TextBox 15"/>
          <p:cNvSpPr txBox="1"/>
          <p:nvPr/>
        </p:nvSpPr>
        <p:spPr>
          <a:xfrm>
            <a:off x="3275012" y="5253357"/>
            <a:ext cx="838200" cy="461643"/>
          </a:xfrm>
          <a:prstGeom prst="rect">
            <a:avLst/>
          </a:prstGeom>
          <a:noFill/>
        </p:spPr>
        <p:txBody>
          <a:bodyPr wrap="square" lIns="121899" tIns="60949" rIns="121899" bIns="60949" rtlCol="0">
            <a:spAutoFit/>
          </a:bodyPr>
          <a:lstStyle/>
          <a:p>
            <a:r>
              <a:rPr lang="en-US" sz="2200" b="1" smtClean="0">
                <a:latin typeface="Arial" pitchFamily="34" charset="0"/>
                <a:cs typeface="Arial" pitchFamily="34" charset="0"/>
              </a:rPr>
              <a:t>Do :</a:t>
            </a:r>
            <a:endParaRPr lang="vi-VN" sz="2200" b="1">
              <a:latin typeface="Arial" pitchFamily="34" charset="0"/>
              <a:cs typeface="Arial" pitchFamily="34" charset="0"/>
            </a:endParaRPr>
          </a:p>
        </p:txBody>
      </p:sp>
      <p:graphicFrame>
        <p:nvGraphicFramePr>
          <p:cNvPr id="17" name="Object 16"/>
          <p:cNvGraphicFramePr>
            <a:graphicFrameLocks noChangeAspect="1"/>
          </p:cNvGraphicFramePr>
          <p:nvPr>
            <p:extLst>
              <p:ext uri="{D42A27DB-BD31-4B8C-83A1-F6EECF244321}">
                <p14:modId xmlns:p14="http://schemas.microsoft.com/office/powerpoint/2010/main" val="36859397"/>
              </p:ext>
            </p:extLst>
          </p:nvPr>
        </p:nvGraphicFramePr>
        <p:xfrm>
          <a:off x="4138612" y="5111750"/>
          <a:ext cx="2565400" cy="744538"/>
        </p:xfrm>
        <a:graphic>
          <a:graphicData uri="http://schemas.openxmlformats.org/presentationml/2006/ole">
            <mc:AlternateContent xmlns:mc="http://schemas.openxmlformats.org/markup-compatibility/2006">
              <mc:Choice xmlns:v="urn:schemas-microsoft-com:vml" Requires="v">
                <p:oleObj spid="_x0000_s149544" name="Equation" r:id="rId10" imgW="1447560" imgH="419040" progId="Equation.DSMT4">
                  <p:embed/>
                </p:oleObj>
              </mc:Choice>
              <mc:Fallback>
                <p:oleObj name="Equation" r:id="rId10" imgW="1447560" imgH="419040" progId="Equation.DSMT4">
                  <p:embed/>
                  <p:pic>
                    <p:nvPicPr>
                      <p:cNvPr id="0" name=""/>
                      <p:cNvPicPr>
                        <a:picLocks noChangeAspect="1" noChangeArrowheads="1"/>
                      </p:cNvPicPr>
                      <p:nvPr/>
                    </p:nvPicPr>
                    <p:blipFill>
                      <a:blip r:embed="rId11"/>
                      <a:srcRect/>
                      <a:stretch>
                        <a:fillRect/>
                      </a:stretch>
                    </p:blipFill>
                    <p:spPr bwMode="auto">
                      <a:xfrm>
                        <a:off x="4138612" y="5111750"/>
                        <a:ext cx="25654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 name="TextBox 17"/>
          <p:cNvSpPr txBox="1"/>
          <p:nvPr/>
        </p:nvSpPr>
        <p:spPr>
          <a:xfrm>
            <a:off x="3427412" y="5943600"/>
            <a:ext cx="838200" cy="461643"/>
          </a:xfrm>
          <a:prstGeom prst="rect">
            <a:avLst/>
          </a:prstGeom>
          <a:noFill/>
        </p:spPr>
        <p:txBody>
          <a:bodyPr wrap="square" lIns="121899" tIns="60949" rIns="121899" bIns="60949" rtlCol="0">
            <a:spAutoFit/>
          </a:bodyPr>
          <a:lstStyle/>
          <a:p>
            <a:r>
              <a:rPr lang="en-US" sz="2200" b="1" smtClean="0">
                <a:latin typeface="Arial" pitchFamily="34" charset="0"/>
                <a:cs typeface="Arial" pitchFamily="34" charset="0"/>
              </a:rPr>
              <a:t>Vậy</a:t>
            </a:r>
            <a:endParaRPr lang="vi-VN" sz="2200" b="1">
              <a:latin typeface="Arial" pitchFamily="34" charset="0"/>
              <a:cs typeface="Arial" pitchFamily="34" charset="0"/>
            </a:endParaRPr>
          </a:p>
        </p:txBody>
      </p:sp>
      <p:graphicFrame>
        <p:nvGraphicFramePr>
          <p:cNvPr id="19" name="Object 18"/>
          <p:cNvGraphicFramePr>
            <a:graphicFrameLocks noChangeAspect="1"/>
          </p:cNvGraphicFramePr>
          <p:nvPr>
            <p:extLst>
              <p:ext uri="{D42A27DB-BD31-4B8C-83A1-F6EECF244321}">
                <p14:modId xmlns:p14="http://schemas.microsoft.com/office/powerpoint/2010/main" val="2949425939"/>
              </p:ext>
            </p:extLst>
          </p:nvPr>
        </p:nvGraphicFramePr>
        <p:xfrm>
          <a:off x="4319476" y="5723976"/>
          <a:ext cx="1089136" cy="900891"/>
        </p:xfrm>
        <a:graphic>
          <a:graphicData uri="http://schemas.openxmlformats.org/presentationml/2006/ole">
            <mc:AlternateContent xmlns:mc="http://schemas.openxmlformats.org/markup-compatibility/2006">
              <mc:Choice xmlns:v="urn:schemas-microsoft-com:vml" Requires="v">
                <p:oleObj spid="_x0000_s149545" name="Equation" r:id="rId12" imgW="507960" imgH="419040" progId="Equation.DSMT4">
                  <p:embed/>
                </p:oleObj>
              </mc:Choice>
              <mc:Fallback>
                <p:oleObj name="Equation" r:id="rId12" imgW="507960" imgH="419040" progId="Equation.DSMT4">
                  <p:embed/>
                  <p:pic>
                    <p:nvPicPr>
                      <p:cNvPr id="0" name=""/>
                      <p:cNvPicPr>
                        <a:picLocks noChangeAspect="1" noChangeArrowheads="1"/>
                      </p:cNvPicPr>
                      <p:nvPr/>
                    </p:nvPicPr>
                    <p:blipFill>
                      <a:blip r:embed="rId13"/>
                      <a:srcRect/>
                      <a:stretch>
                        <a:fillRect/>
                      </a:stretch>
                    </p:blipFill>
                    <p:spPr bwMode="auto">
                      <a:xfrm>
                        <a:off x="4319476" y="5723976"/>
                        <a:ext cx="1089136" cy="900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82805923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left)">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left)">
                                      <p:cBhvr>
                                        <p:cTn id="21" dur="500"/>
                                        <p:tgtEl>
                                          <p:spTgt spid="31"/>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left)">
                                      <p:cBhvr>
                                        <p:cTn id="30" dur="500"/>
                                        <p:tgtEl>
                                          <p:spTgt spid="16"/>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left)">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left)">
                                      <p:cBhvr>
                                        <p:cTn id="39" dur="500"/>
                                        <p:tgtEl>
                                          <p:spTgt spid="18"/>
                                        </p:tgtEl>
                                      </p:cBhvr>
                                    </p:animEffect>
                                  </p:childTnLst>
                                </p:cTn>
                              </p:par>
                            </p:childTnLst>
                          </p:cTn>
                        </p:par>
                        <p:par>
                          <p:cTn id="40" fill="hold">
                            <p:stCondLst>
                              <p:cond delay="500"/>
                            </p:stCondLst>
                            <p:childTnLst>
                              <p:par>
                                <p:cTn id="41" presetID="22" presetClass="entr" presetSubtype="8"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left)">
                                      <p:cBhvr>
                                        <p:cTn id="4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3" grpId="0"/>
      <p:bldP spid="31" grpId="0"/>
      <p:bldP spid="16"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09879"/>
            <a:ext cx="9837881" cy="2533864"/>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8" name="TextBox 7"/>
              <p:cNvSpPr txBox="1"/>
              <p:nvPr/>
            </p:nvSpPr>
            <p:spPr>
              <a:xfrm>
                <a:off x="2208212" y="140516"/>
                <a:ext cx="9828214" cy="2503227"/>
              </a:xfrm>
              <a:prstGeom prst="rect">
                <a:avLst/>
              </a:prstGeom>
              <a:noFill/>
            </p:spPr>
            <p:txBody>
              <a:bodyPr wrap="square" lIns="121899" tIns="60949" rIns="121899" bIns="60949" rtlCol="0">
                <a:spAutoFit/>
              </a:bodyPr>
              <a:lstStyle/>
              <a:p>
                <a:r>
                  <a:rPr lang="vi-VN" b="1" smtClean="0">
                    <a:latin typeface="Arial" pitchFamily="34" charset="0"/>
                    <a:cs typeface="Arial" pitchFamily="34" charset="0"/>
                  </a:rPr>
                  <a:t>Cho hình chóp S.ABCD có đáy ABCD là hình bình hành. Trên cạnh SC và cạnh AB lần lượt lấy điểm M và N sao cho CM = 2SM và BN = </a:t>
                </a:r>
                <a:r>
                  <a:rPr lang="vi-VN" b="1">
                    <a:latin typeface="Arial" pitchFamily="34" charset="0"/>
                    <a:cs typeface="Arial" pitchFamily="34" charset="0"/>
                  </a:rPr>
                  <a:t>2AN</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buAutoNum type="alphaLcParenR"/>
                </a:pPr>
                <a:r>
                  <a:rPr lang="vi-VN" b="1" smtClean="0">
                    <a:latin typeface="Arial" pitchFamily="34" charset="0"/>
                    <a:cs typeface="Arial" pitchFamily="34" charset="0"/>
                  </a:rPr>
                  <a:t>Xác </a:t>
                </a:r>
                <a:r>
                  <a:rPr lang="vi-VN" b="1">
                    <a:latin typeface="Arial" pitchFamily="34" charset="0"/>
                    <a:cs typeface="Arial" pitchFamily="34" charset="0"/>
                  </a:rPr>
                  <a:t>định giao điểm K của mặt phẳng (ABM) với đường thẳng SD. Tính tỉ </a:t>
                </a:r>
                <a:r>
                  <a:rPr lang="vi-VN" b="1" smtClean="0">
                    <a:latin typeface="Arial" pitchFamily="34" charset="0"/>
                    <a:cs typeface="Arial" pitchFamily="34" charset="0"/>
                  </a:rPr>
                  <a:t>số</a:t>
                </a:r>
                <a:r>
                  <a:rPr lang="en-US" b="1" smtClean="0">
                    <a:latin typeface="Arial" pitchFamily="34" charset="0"/>
                    <a:cs typeface="Arial" pitchFamily="34" charset="0"/>
                  </a:rPr>
                  <a:t> </a:t>
                </a:r>
                <a14:m>
                  <m:oMath xmlns:m="http://schemas.openxmlformats.org/officeDocument/2006/math">
                    <m:f>
                      <m:fPr>
                        <m:ctrlPr>
                          <a:rPr lang="en-US" b="1" i="1" smtClean="0">
                            <a:latin typeface="Cambria Math"/>
                            <a:cs typeface="Arial" pitchFamily="34" charset="0"/>
                          </a:rPr>
                        </m:ctrlPr>
                      </m:fPr>
                      <m:num>
                        <m:r>
                          <a:rPr lang="en-US" b="1" i="1" smtClean="0">
                            <a:latin typeface="Cambria Math"/>
                            <a:cs typeface="Arial" pitchFamily="34" charset="0"/>
                          </a:rPr>
                          <m:t>𝑺𝑲</m:t>
                        </m:r>
                      </m:num>
                      <m:den>
                        <m:r>
                          <a:rPr lang="en-US" b="1" i="1" smtClean="0">
                            <a:latin typeface="Cambria Math"/>
                            <a:cs typeface="Arial" pitchFamily="34" charset="0"/>
                          </a:rPr>
                          <m:t>𝑺𝑫</m:t>
                        </m:r>
                      </m:den>
                    </m:f>
                  </m:oMath>
                </a14:m>
                <a:r>
                  <a:rPr lang="en-US" b="1" smtClean="0">
                    <a:latin typeface="Arial" pitchFamily="34" charset="0"/>
                    <a:cs typeface="Arial" pitchFamily="34" charset="0"/>
                  </a:rPr>
                  <a:t> </a:t>
                </a:r>
              </a:p>
              <a:p>
                <a:pPr marL="457200" indent="-457200">
                  <a:buAutoNum type="alphaLcParenR"/>
                </a:pPr>
                <a:r>
                  <a:rPr lang="vi-VN" b="1">
                    <a:latin typeface="Arial" pitchFamily="34" charset="0"/>
                    <a:cs typeface="Arial" pitchFamily="34" charset="0"/>
                  </a:rPr>
                  <a:t>Chứng minh rằng MN // (SAD).</a:t>
                </a:r>
              </a:p>
            </p:txBody>
          </p:sp>
        </mc:Choice>
        <mc:Fallback xmlns="">
          <p:sp>
            <p:nvSpPr>
              <p:cNvPr id="8" name="TextBox 7"/>
              <p:cNvSpPr txBox="1">
                <a:spLocks noRot="1" noChangeAspect="1" noMove="1" noResize="1" noEditPoints="1" noAdjustHandles="1" noChangeArrowheads="1" noChangeShapeType="1" noTextEdit="1"/>
              </p:cNvSpPr>
              <p:nvPr/>
            </p:nvSpPr>
            <p:spPr>
              <a:xfrm>
                <a:off x="2208212" y="140516"/>
                <a:ext cx="9828214" cy="2503227"/>
              </a:xfrm>
              <a:prstGeom prst="rect">
                <a:avLst/>
              </a:prstGeom>
              <a:blipFill rotWithShape="1">
                <a:blip r:embed="rId4"/>
                <a:stretch>
                  <a:fillRect l="-620" t="-973" b="-4136"/>
                </a:stretch>
              </a:blipFill>
            </p:spPr>
            <p:txBody>
              <a:bodyPr/>
              <a:lstStyle/>
              <a:p>
                <a:r>
                  <a:rPr lang="en-US">
                    <a:noFill/>
                  </a:rPr>
                  <a:t> </a:t>
                </a:r>
              </a:p>
            </p:txBody>
          </p:sp>
        </mc:Fallback>
      </mc:AlternateContent>
      <p:pic>
        <p:nvPicPr>
          <p:cNvPr id="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422" y="138453"/>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79414"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4.43</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26" name="TextBox 25"/>
          <p:cNvSpPr txBox="1"/>
          <p:nvPr/>
        </p:nvSpPr>
        <p:spPr>
          <a:xfrm>
            <a:off x="227012" y="3086003"/>
            <a:ext cx="3048000" cy="461643"/>
          </a:xfrm>
          <a:prstGeom prst="rect">
            <a:avLst/>
          </a:prstGeom>
          <a:noFill/>
        </p:spPr>
        <p:txBody>
          <a:bodyPr wrap="square" lIns="121899" tIns="60949" rIns="121899" bIns="60949" rtlCol="0">
            <a:spAutoFit/>
          </a:bodyPr>
          <a:lstStyle/>
          <a:p>
            <a:r>
              <a:rPr lang="en-US" sz="2200" b="1" smtClean="0">
                <a:latin typeface="Arial" pitchFamily="34" charset="0"/>
                <a:cs typeface="Arial" pitchFamily="34" charset="0"/>
              </a:rPr>
              <a:t>b</a:t>
            </a:r>
            <a:r>
              <a:rPr lang="vi-VN" sz="2200" b="1" smtClean="0">
                <a:latin typeface="Arial" pitchFamily="34" charset="0"/>
                <a:cs typeface="Arial" pitchFamily="34" charset="0"/>
              </a:rPr>
              <a:t>) </a:t>
            </a:r>
            <a:r>
              <a:rPr lang="en-US" sz="2200" b="1" smtClean="0">
                <a:latin typeface="Arial" pitchFamily="34" charset="0"/>
                <a:cs typeface="Arial" pitchFamily="34" charset="0"/>
              </a:rPr>
              <a:t>Từ câu a, suy ra :</a:t>
            </a:r>
            <a:endParaRPr lang="vi-VN" sz="2200" b="1">
              <a:latin typeface="Arial" pitchFamily="34" charset="0"/>
              <a:cs typeface="Arial" pitchFamily="34" charset="0"/>
            </a:endParaRPr>
          </a:p>
        </p:txBody>
      </p:sp>
      <p:pic>
        <p:nvPicPr>
          <p:cNvPr id="30"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7212" y="2705003"/>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TextBox 30"/>
          <p:cNvSpPr txBox="1"/>
          <p:nvPr/>
        </p:nvSpPr>
        <p:spPr>
          <a:xfrm>
            <a:off x="379412" y="4648200"/>
            <a:ext cx="8078783" cy="800197"/>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Xét tứ giác ANMK có KM = AN và KM // AN nên tứ giác ANMK là hình bình hành</a:t>
            </a:r>
            <a:r>
              <a:rPr lang="vi-VN" sz="2200" b="1" smtClean="0">
                <a:latin typeface="Arial" pitchFamily="34" charset="0"/>
                <a:cs typeface="Arial" pitchFamily="34" charset="0"/>
              </a:rPr>
              <a:t>.</a:t>
            </a:r>
            <a:r>
              <a:rPr lang="en-US" sz="2200" b="1" smtClean="0">
                <a:latin typeface="Arial" pitchFamily="34" charset="0"/>
                <a:cs typeface="Arial" pitchFamily="34" charset="0"/>
              </a:rPr>
              <a:t> Vậy AK // MN</a:t>
            </a:r>
            <a:endParaRPr lang="vi-VN" sz="2200" b="1">
              <a:latin typeface="Arial" pitchFamily="34" charset="0"/>
              <a:cs typeface="Arial" pitchFamily="34" charset="0"/>
            </a:endParaRPr>
          </a:p>
        </p:txBody>
      </p:sp>
      <p:pic>
        <p:nvPicPr>
          <p:cNvPr id="14950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67894" y="2743200"/>
            <a:ext cx="3446318" cy="2978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Object 1"/>
          <p:cNvGraphicFramePr>
            <a:graphicFrameLocks noChangeAspect="1"/>
          </p:cNvGraphicFramePr>
          <p:nvPr>
            <p:extLst>
              <p:ext uri="{D42A27DB-BD31-4B8C-83A1-F6EECF244321}">
                <p14:modId xmlns:p14="http://schemas.microsoft.com/office/powerpoint/2010/main" val="2779921903"/>
              </p:ext>
            </p:extLst>
          </p:nvPr>
        </p:nvGraphicFramePr>
        <p:xfrm>
          <a:off x="3122612" y="3037878"/>
          <a:ext cx="990600" cy="744538"/>
        </p:xfrm>
        <a:graphic>
          <a:graphicData uri="http://schemas.openxmlformats.org/presentationml/2006/ole">
            <mc:AlternateContent xmlns:mc="http://schemas.openxmlformats.org/markup-compatibility/2006">
              <mc:Choice xmlns:v="urn:schemas-microsoft-com:vml" Requires="v">
                <p:oleObj spid="_x0000_s150572" name="Equation" r:id="rId8" imgW="558720" imgH="419040" progId="Equation.DSMT4">
                  <p:embed/>
                </p:oleObj>
              </mc:Choice>
              <mc:Fallback>
                <p:oleObj name="Equation" r:id="rId8" imgW="558720" imgH="419040" progId="Equation.DSMT4">
                  <p:embed/>
                  <p:pic>
                    <p:nvPicPr>
                      <p:cNvPr id="0" name=""/>
                      <p:cNvPicPr>
                        <a:picLocks noChangeAspect="1" noChangeArrowheads="1"/>
                      </p:cNvPicPr>
                      <p:nvPr/>
                    </p:nvPicPr>
                    <p:blipFill>
                      <a:blip r:embed="rId9"/>
                      <a:srcRect/>
                      <a:stretch>
                        <a:fillRect/>
                      </a:stretch>
                    </p:blipFill>
                    <p:spPr bwMode="auto">
                      <a:xfrm>
                        <a:off x="3122612" y="3037878"/>
                        <a:ext cx="9906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 name="TextBox 19"/>
          <p:cNvSpPr txBox="1"/>
          <p:nvPr/>
        </p:nvSpPr>
        <p:spPr>
          <a:xfrm>
            <a:off x="684212" y="3951607"/>
            <a:ext cx="838200" cy="461643"/>
          </a:xfrm>
          <a:prstGeom prst="rect">
            <a:avLst/>
          </a:prstGeom>
          <a:noFill/>
        </p:spPr>
        <p:txBody>
          <a:bodyPr wrap="square" lIns="121899" tIns="60949" rIns="121899" bIns="60949" rtlCol="0">
            <a:spAutoFit/>
          </a:bodyPr>
          <a:lstStyle/>
          <a:p>
            <a:r>
              <a:rPr lang="en-US" sz="2200" b="1" smtClean="0">
                <a:latin typeface="Arial" pitchFamily="34" charset="0"/>
                <a:cs typeface="Arial" pitchFamily="34" charset="0"/>
              </a:rPr>
              <a:t>Do :</a:t>
            </a:r>
            <a:endParaRPr lang="vi-VN" sz="2200" b="1">
              <a:latin typeface="Arial" pitchFamily="34" charset="0"/>
              <a:cs typeface="Arial" pitchFamily="34" charset="0"/>
            </a:endParaRPr>
          </a:p>
        </p:txBody>
      </p:sp>
      <p:graphicFrame>
        <p:nvGraphicFramePr>
          <p:cNvPr id="21" name="Object 20"/>
          <p:cNvGraphicFramePr>
            <a:graphicFrameLocks noChangeAspect="1"/>
          </p:cNvGraphicFramePr>
          <p:nvPr>
            <p:extLst>
              <p:ext uri="{D42A27DB-BD31-4B8C-83A1-F6EECF244321}">
                <p14:modId xmlns:p14="http://schemas.microsoft.com/office/powerpoint/2010/main" val="863679625"/>
              </p:ext>
            </p:extLst>
          </p:nvPr>
        </p:nvGraphicFramePr>
        <p:xfrm>
          <a:off x="1570038" y="3810000"/>
          <a:ext cx="2520950" cy="744538"/>
        </p:xfrm>
        <a:graphic>
          <a:graphicData uri="http://schemas.openxmlformats.org/presentationml/2006/ole">
            <mc:AlternateContent xmlns:mc="http://schemas.openxmlformats.org/markup-compatibility/2006">
              <mc:Choice xmlns:v="urn:schemas-microsoft-com:vml" Requires="v">
                <p:oleObj spid="_x0000_s150573" name="Equation" r:id="rId10" imgW="1422360" imgH="419040" progId="Equation.DSMT4">
                  <p:embed/>
                </p:oleObj>
              </mc:Choice>
              <mc:Fallback>
                <p:oleObj name="Equation" r:id="rId10" imgW="1422360" imgH="419040" progId="Equation.DSMT4">
                  <p:embed/>
                  <p:pic>
                    <p:nvPicPr>
                      <p:cNvPr id="0" name=""/>
                      <p:cNvPicPr>
                        <a:picLocks noChangeAspect="1" noChangeArrowheads="1"/>
                      </p:cNvPicPr>
                      <p:nvPr/>
                    </p:nvPicPr>
                    <p:blipFill>
                      <a:blip r:embed="rId11"/>
                      <a:srcRect/>
                      <a:stretch>
                        <a:fillRect/>
                      </a:stretch>
                    </p:blipFill>
                    <p:spPr bwMode="auto">
                      <a:xfrm>
                        <a:off x="1570038" y="3810000"/>
                        <a:ext cx="252095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1246714781"/>
              </p:ext>
            </p:extLst>
          </p:nvPr>
        </p:nvGraphicFramePr>
        <p:xfrm>
          <a:off x="4443412" y="3810159"/>
          <a:ext cx="1576388" cy="744538"/>
        </p:xfrm>
        <a:graphic>
          <a:graphicData uri="http://schemas.openxmlformats.org/presentationml/2006/ole">
            <mc:AlternateContent xmlns:mc="http://schemas.openxmlformats.org/markup-compatibility/2006">
              <mc:Choice xmlns:v="urn:schemas-microsoft-com:vml" Requires="v">
                <p:oleObj spid="_x0000_s150574" name="Equation" r:id="rId12" imgW="888840" imgH="419040" progId="Equation.DSMT4">
                  <p:embed/>
                </p:oleObj>
              </mc:Choice>
              <mc:Fallback>
                <p:oleObj name="Equation" r:id="rId12" imgW="888840" imgH="419040" progId="Equation.DSMT4">
                  <p:embed/>
                  <p:pic>
                    <p:nvPicPr>
                      <p:cNvPr id="0" name=""/>
                      <p:cNvPicPr>
                        <a:picLocks noChangeAspect="1" noChangeArrowheads="1"/>
                      </p:cNvPicPr>
                      <p:nvPr/>
                    </p:nvPicPr>
                    <p:blipFill>
                      <a:blip r:embed="rId13"/>
                      <a:srcRect/>
                      <a:stretch>
                        <a:fillRect/>
                      </a:stretch>
                    </p:blipFill>
                    <p:spPr bwMode="auto">
                      <a:xfrm>
                        <a:off x="4443412" y="3810159"/>
                        <a:ext cx="1576388"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1661117896"/>
              </p:ext>
            </p:extLst>
          </p:nvPr>
        </p:nvGraphicFramePr>
        <p:xfrm>
          <a:off x="6310313" y="4035425"/>
          <a:ext cx="1508125" cy="293688"/>
        </p:xfrm>
        <a:graphic>
          <a:graphicData uri="http://schemas.openxmlformats.org/presentationml/2006/ole">
            <mc:AlternateContent xmlns:mc="http://schemas.openxmlformats.org/markup-compatibility/2006">
              <mc:Choice xmlns:v="urn:schemas-microsoft-com:vml" Requires="v">
                <p:oleObj spid="_x0000_s150575" name="Equation" r:id="rId14" imgW="850680" imgH="164880" progId="Equation.DSMT4">
                  <p:embed/>
                </p:oleObj>
              </mc:Choice>
              <mc:Fallback>
                <p:oleObj name="Equation" r:id="rId14" imgW="850680" imgH="164880" progId="Equation.DSMT4">
                  <p:embed/>
                  <p:pic>
                    <p:nvPicPr>
                      <p:cNvPr id="0" name=""/>
                      <p:cNvPicPr>
                        <a:picLocks noChangeAspect="1" noChangeArrowheads="1"/>
                      </p:cNvPicPr>
                      <p:nvPr/>
                    </p:nvPicPr>
                    <p:blipFill>
                      <a:blip r:embed="rId15"/>
                      <a:srcRect/>
                      <a:stretch>
                        <a:fillRect/>
                      </a:stretch>
                    </p:blipFill>
                    <p:spPr bwMode="auto">
                      <a:xfrm>
                        <a:off x="6310313" y="4035425"/>
                        <a:ext cx="1508125"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 name="TextBox 24"/>
          <p:cNvSpPr txBox="1"/>
          <p:nvPr/>
        </p:nvSpPr>
        <p:spPr>
          <a:xfrm>
            <a:off x="379414" y="5448397"/>
            <a:ext cx="9448798" cy="461643"/>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Vì K thuộc SD nên K thuộc </a:t>
            </a:r>
            <a:r>
              <a:rPr lang="en-US" sz="2200" b="1" smtClean="0">
                <a:latin typeface="Arial" pitchFamily="34" charset="0"/>
                <a:cs typeface="Arial" pitchFamily="34" charset="0"/>
              </a:rPr>
              <a:t>mp</a:t>
            </a:r>
            <a:r>
              <a:rPr lang="vi-VN" sz="2200" b="1" smtClean="0">
                <a:latin typeface="Arial" pitchFamily="34" charset="0"/>
                <a:cs typeface="Arial" pitchFamily="34" charset="0"/>
              </a:rPr>
              <a:t>(SAD</a:t>
            </a:r>
            <a:r>
              <a:rPr lang="vi-VN" sz="2200" b="1">
                <a:latin typeface="Arial" pitchFamily="34" charset="0"/>
                <a:cs typeface="Arial" pitchFamily="34" charset="0"/>
              </a:rPr>
              <a:t>), suy ra AK nằm trong </a:t>
            </a:r>
            <a:r>
              <a:rPr lang="en-US" sz="2200" b="1" smtClean="0">
                <a:latin typeface="Arial" pitchFamily="34" charset="0"/>
                <a:cs typeface="Arial" pitchFamily="34" charset="0"/>
              </a:rPr>
              <a:t>mp</a:t>
            </a:r>
            <a:r>
              <a:rPr lang="vi-VN" sz="2200" b="1" smtClean="0">
                <a:latin typeface="Arial" pitchFamily="34" charset="0"/>
                <a:cs typeface="Arial" pitchFamily="34" charset="0"/>
              </a:rPr>
              <a:t>(SAD</a:t>
            </a:r>
            <a:r>
              <a:rPr lang="vi-VN" sz="2200" b="1">
                <a:latin typeface="Arial" pitchFamily="34" charset="0"/>
                <a:cs typeface="Arial" pitchFamily="34" charset="0"/>
              </a:rPr>
              <a:t>).</a:t>
            </a:r>
          </a:p>
        </p:txBody>
      </p:sp>
      <p:sp>
        <p:nvSpPr>
          <p:cNvPr id="27" name="TextBox 26"/>
          <p:cNvSpPr txBox="1"/>
          <p:nvPr/>
        </p:nvSpPr>
        <p:spPr>
          <a:xfrm>
            <a:off x="379411" y="5910040"/>
            <a:ext cx="11582399" cy="800197"/>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Khi đó đường thẳng MN song song với đường thẳng AK và đường thẳng AK nằm trong </a:t>
            </a:r>
            <a:r>
              <a:rPr lang="en-US" sz="2200" b="1" smtClean="0">
                <a:latin typeface="Arial" pitchFamily="34" charset="0"/>
                <a:cs typeface="Arial" pitchFamily="34" charset="0"/>
              </a:rPr>
              <a:t>mp</a:t>
            </a:r>
            <a:r>
              <a:rPr lang="vi-VN" sz="2200" b="1" smtClean="0">
                <a:latin typeface="Arial" pitchFamily="34" charset="0"/>
                <a:cs typeface="Arial" pitchFamily="34" charset="0"/>
              </a:rPr>
              <a:t>(SAD</a:t>
            </a:r>
            <a:r>
              <a:rPr lang="vi-VN" sz="2200" b="1">
                <a:latin typeface="Arial" pitchFamily="34" charset="0"/>
                <a:cs typeface="Arial" pitchFamily="34" charset="0"/>
              </a:rPr>
              <a:t>). Vậy MN song song với </a:t>
            </a:r>
            <a:r>
              <a:rPr lang="en-US" sz="2200" b="1" smtClean="0">
                <a:latin typeface="Arial" pitchFamily="34" charset="0"/>
                <a:cs typeface="Arial" pitchFamily="34" charset="0"/>
              </a:rPr>
              <a:t>mp</a:t>
            </a:r>
            <a:r>
              <a:rPr lang="vi-VN" sz="2200" b="1" smtClean="0">
                <a:latin typeface="Arial" pitchFamily="34" charset="0"/>
                <a:cs typeface="Arial" pitchFamily="34" charset="0"/>
              </a:rPr>
              <a:t>(SAD).</a:t>
            </a:r>
            <a:endParaRPr lang="vi-VN" sz="2200" b="1">
              <a:latin typeface="Arial" pitchFamily="34" charset="0"/>
              <a:cs typeface="Arial" pitchFamily="34" charset="0"/>
            </a:endParaRPr>
          </a:p>
        </p:txBody>
      </p:sp>
    </p:spTree>
    <p:extLst>
      <p:ext uri="{BB962C8B-B14F-4D97-AF65-F5344CB8AC3E}">
        <p14:creationId xmlns:p14="http://schemas.microsoft.com/office/powerpoint/2010/main" val="421063192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left)">
                                      <p:cBhvr>
                                        <p:cTn id="16" dur="500"/>
                                        <p:tgtEl>
                                          <p:spTgt spid="20"/>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left)">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left)">
                                      <p:cBhvr>
                                        <p:cTn id="30" dur="50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left)">
                                      <p:cBhvr>
                                        <p:cTn id="35" dur="500"/>
                                        <p:tgtEl>
                                          <p:spTgt spid="3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wipe(left)">
                                      <p:cBhvr>
                                        <p:cTn id="40" dur="500"/>
                                        <p:tgtEl>
                                          <p:spTgt spid="25"/>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wipe(left)">
                                      <p:cBhvr>
                                        <p:cTn id="4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1" grpId="0"/>
      <p:bldP spid="20" grpId="0"/>
      <p:bldP spid="25"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09879"/>
            <a:ext cx="9837881" cy="2252321"/>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08212" y="140516"/>
            <a:ext cx="9828214" cy="2154414"/>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Cho hình chóp S.ABCD có đáy ABCD là hình bình hành. Gọi G, K lần lượt là trọng tâm của các tam giác SAD, SCD</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pPr marL="457200" indent="-457200">
              <a:buAutoNum type="alphaLcParenR"/>
            </a:pPr>
            <a:r>
              <a:rPr lang="vi-VN" sz="2200" b="1" smtClean="0">
                <a:latin typeface="Arial" pitchFamily="34" charset="0"/>
                <a:cs typeface="Arial" pitchFamily="34" charset="0"/>
              </a:rPr>
              <a:t>Chứng </a:t>
            </a:r>
            <a:r>
              <a:rPr lang="vi-VN" sz="2200" b="1">
                <a:latin typeface="Arial" pitchFamily="34" charset="0"/>
                <a:cs typeface="Arial" pitchFamily="34" charset="0"/>
              </a:rPr>
              <a:t>minh rằng GK // (ABCD</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pPr marL="457200" indent="-457200">
              <a:buAutoNum type="alphaLcParenR"/>
            </a:pPr>
            <a:r>
              <a:rPr lang="vi-VN" sz="2200" b="1" smtClean="0">
                <a:latin typeface="Arial" pitchFamily="34" charset="0"/>
                <a:cs typeface="Arial" pitchFamily="34" charset="0"/>
              </a:rPr>
              <a:t>Mặt </a:t>
            </a:r>
            <a:r>
              <a:rPr lang="vi-VN" sz="2200" b="1">
                <a:latin typeface="Arial" pitchFamily="34" charset="0"/>
                <a:cs typeface="Arial" pitchFamily="34" charset="0"/>
              </a:rPr>
              <a:t>phẳng chứa đường thẳng GK và song song với mặt phẳng (ABCD) cắt các cạnh SA, SB, SC, SD lần lượt tại M, N, E, F. Chứng minh rằng tứ giác MNEF là hình bình hành</a:t>
            </a:r>
            <a:r>
              <a:rPr lang="vi-VN" sz="2200" b="1" smtClean="0">
                <a:latin typeface="Arial" pitchFamily="34" charset="0"/>
                <a:cs typeface="Arial" pitchFamily="34" charset="0"/>
              </a:rPr>
              <a:t>.</a:t>
            </a:r>
            <a:endParaRPr lang="vi-VN" sz="2200" b="1">
              <a:latin typeface="Arial" pitchFamily="34" charset="0"/>
              <a:cs typeface="Arial" pitchFamily="34" charset="0"/>
            </a:endParaRPr>
          </a:p>
        </p:txBody>
      </p:sp>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422" y="138453"/>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79414"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4.44</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26" name="TextBox 25"/>
          <p:cNvSpPr txBox="1"/>
          <p:nvPr/>
        </p:nvSpPr>
        <p:spPr>
          <a:xfrm>
            <a:off x="227012" y="2819400"/>
            <a:ext cx="8686800" cy="461643"/>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a) Gọi H, I lần lượt là trung điểm của AD và CD.</a:t>
            </a:r>
          </a:p>
        </p:txBody>
      </p:sp>
      <p:pic>
        <p:nvPicPr>
          <p:cNvPr id="30"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7212" y="24384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3" name="TextBox 22"/>
              <p:cNvSpPr txBox="1"/>
              <p:nvPr/>
            </p:nvSpPr>
            <p:spPr>
              <a:xfrm>
                <a:off x="531020" y="3281043"/>
                <a:ext cx="8078783" cy="1308926"/>
              </a:xfrm>
              <a:prstGeom prst="rect">
                <a:avLst/>
              </a:prstGeom>
              <a:noFill/>
            </p:spPr>
            <p:txBody>
              <a:bodyPr wrap="square" lIns="121899" tIns="60949" rIns="121899" bIns="60949" rtlCol="0">
                <a:spAutoFit/>
              </a:bodyPr>
              <a:lstStyle/>
              <a:p>
                <a:r>
                  <a:rPr lang="vi-VN" sz="2200" b="1" smtClean="0">
                    <a:latin typeface="Arial" pitchFamily="34" charset="0"/>
                    <a:cs typeface="Arial" pitchFamily="34" charset="0"/>
                  </a:rPr>
                  <a:t>Vì G, K lần lượt là trọng tâm của các tam giác SAD, SCD nên theo tính chất trọng tâm trong tam giác ta có S, G, H thẳng hàng, S, K, I thẳng hàng </a:t>
                </a:r>
                <a:r>
                  <a:rPr lang="vi-VN" sz="2200" b="1">
                    <a:latin typeface="Arial" pitchFamily="34" charset="0"/>
                    <a:cs typeface="Arial" pitchFamily="34" charset="0"/>
                  </a:rPr>
                  <a:t>và </a:t>
                </a:r>
                <a14:m>
                  <m:oMath xmlns:m="http://schemas.openxmlformats.org/officeDocument/2006/math">
                    <m:f>
                      <m:fPr>
                        <m:ctrlPr>
                          <a:rPr lang="vi-VN" sz="2200" b="1" i="1" smtClean="0">
                            <a:latin typeface="Cambria Math"/>
                            <a:cs typeface="Arial" pitchFamily="34" charset="0"/>
                          </a:rPr>
                        </m:ctrlPr>
                      </m:fPr>
                      <m:num>
                        <m:r>
                          <a:rPr lang="en-US" sz="2200" b="1" i="1" smtClean="0">
                            <a:latin typeface="Cambria Math"/>
                            <a:cs typeface="Arial" pitchFamily="34" charset="0"/>
                          </a:rPr>
                          <m:t>𝑺𝑮</m:t>
                        </m:r>
                      </m:num>
                      <m:den>
                        <m:r>
                          <a:rPr lang="en-US" sz="2200" b="1" i="1" smtClean="0">
                            <a:latin typeface="Cambria Math"/>
                            <a:cs typeface="Arial" pitchFamily="34" charset="0"/>
                          </a:rPr>
                          <m:t>𝑺𝑯</m:t>
                        </m:r>
                      </m:den>
                    </m:f>
                    <m:r>
                      <a:rPr lang="en-US" sz="2200" b="1" i="1" smtClean="0">
                        <a:latin typeface="Cambria Math"/>
                        <a:cs typeface="Arial" pitchFamily="34" charset="0"/>
                      </a:rPr>
                      <m:t>=</m:t>
                    </m:r>
                    <m:f>
                      <m:fPr>
                        <m:ctrlPr>
                          <a:rPr lang="en-US" sz="2200" b="1" i="1" smtClean="0">
                            <a:latin typeface="Cambria Math"/>
                            <a:cs typeface="Arial" pitchFamily="34" charset="0"/>
                          </a:rPr>
                        </m:ctrlPr>
                      </m:fPr>
                      <m:num>
                        <m:r>
                          <a:rPr lang="en-US" sz="2200" b="1" i="1" smtClean="0">
                            <a:latin typeface="Cambria Math"/>
                            <a:cs typeface="Arial" pitchFamily="34" charset="0"/>
                          </a:rPr>
                          <m:t>𝟏</m:t>
                        </m:r>
                      </m:num>
                      <m:den>
                        <m:r>
                          <a:rPr lang="en-US" sz="2200" b="1" i="1" smtClean="0">
                            <a:latin typeface="Cambria Math"/>
                            <a:cs typeface="Arial" pitchFamily="34" charset="0"/>
                          </a:rPr>
                          <m:t>𝟑</m:t>
                        </m:r>
                      </m:den>
                    </m:f>
                    <m:r>
                      <a:rPr lang="en-US" sz="2200" b="1" i="1" smtClean="0">
                        <a:latin typeface="Cambria Math"/>
                        <a:cs typeface="Arial" pitchFamily="34" charset="0"/>
                      </a:rPr>
                      <m:t> ;</m:t>
                    </m:r>
                    <m:f>
                      <m:fPr>
                        <m:ctrlPr>
                          <a:rPr lang="vi-VN" sz="2200" b="1" i="1">
                            <a:latin typeface="Cambria Math"/>
                            <a:cs typeface="Arial" pitchFamily="34" charset="0"/>
                          </a:rPr>
                        </m:ctrlPr>
                      </m:fPr>
                      <m:num>
                        <m:r>
                          <a:rPr lang="en-US" sz="2200" b="1" i="1">
                            <a:latin typeface="Cambria Math"/>
                            <a:cs typeface="Arial" pitchFamily="34" charset="0"/>
                          </a:rPr>
                          <m:t>𝑺</m:t>
                        </m:r>
                        <m:r>
                          <a:rPr lang="en-US" sz="2200" b="1" i="1" smtClean="0">
                            <a:latin typeface="Cambria Math"/>
                            <a:cs typeface="Arial" pitchFamily="34" charset="0"/>
                          </a:rPr>
                          <m:t>𝑲</m:t>
                        </m:r>
                      </m:num>
                      <m:den>
                        <m:r>
                          <a:rPr lang="en-US" sz="2200" b="1" i="1">
                            <a:latin typeface="Cambria Math"/>
                            <a:cs typeface="Arial" pitchFamily="34" charset="0"/>
                          </a:rPr>
                          <m:t>𝑺</m:t>
                        </m:r>
                        <m:r>
                          <a:rPr lang="en-US" sz="2200" b="1" i="1" smtClean="0">
                            <a:latin typeface="Cambria Math"/>
                            <a:cs typeface="Arial" pitchFamily="34" charset="0"/>
                          </a:rPr>
                          <m:t>𝑰</m:t>
                        </m:r>
                      </m:den>
                    </m:f>
                    <m:r>
                      <a:rPr lang="en-US" sz="2200" b="1" i="1">
                        <a:latin typeface="Cambria Math"/>
                        <a:cs typeface="Arial" pitchFamily="34" charset="0"/>
                      </a:rPr>
                      <m:t>=</m:t>
                    </m:r>
                    <m:f>
                      <m:fPr>
                        <m:ctrlPr>
                          <a:rPr lang="en-US" sz="2200" b="1" i="1">
                            <a:latin typeface="Cambria Math"/>
                            <a:cs typeface="Arial" pitchFamily="34" charset="0"/>
                          </a:rPr>
                        </m:ctrlPr>
                      </m:fPr>
                      <m:num>
                        <m:r>
                          <a:rPr lang="en-US" sz="2200" b="1" i="1">
                            <a:latin typeface="Cambria Math"/>
                            <a:cs typeface="Arial" pitchFamily="34" charset="0"/>
                          </a:rPr>
                          <m:t>𝟏</m:t>
                        </m:r>
                      </m:num>
                      <m:den>
                        <m:r>
                          <a:rPr lang="en-US" sz="2200" b="1" i="1">
                            <a:latin typeface="Cambria Math"/>
                            <a:cs typeface="Arial" pitchFamily="34" charset="0"/>
                          </a:rPr>
                          <m:t>𝟑</m:t>
                        </m:r>
                      </m:den>
                    </m:f>
                  </m:oMath>
                </a14:m>
                <a:endParaRPr lang="vi-VN" sz="2200" b="1">
                  <a:latin typeface="Arial" pitchFamily="34" charset="0"/>
                  <a:cs typeface="Arial" pitchFamily="34"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531020" y="3281043"/>
                <a:ext cx="8078783" cy="1308926"/>
              </a:xfrm>
              <a:prstGeom prst="rect">
                <a:avLst/>
              </a:prstGeom>
              <a:blipFill rotWithShape="1">
                <a:blip r:embed="rId5"/>
                <a:stretch>
                  <a:fillRect l="-528" t="-9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531019" y="4549935"/>
                <a:ext cx="8078783" cy="633421"/>
              </a:xfrm>
              <a:prstGeom prst="rect">
                <a:avLst/>
              </a:prstGeom>
              <a:noFill/>
            </p:spPr>
            <p:txBody>
              <a:bodyPr wrap="square" lIns="121899" tIns="60949" rIns="121899" bIns="60949" rtlCol="0">
                <a:spAutoFit/>
              </a:bodyPr>
              <a:lstStyle/>
              <a:p>
                <a:r>
                  <a:rPr lang="vi-VN" sz="2200" b="1" smtClean="0">
                    <a:latin typeface="Arial" pitchFamily="34" charset="0"/>
                    <a:cs typeface="Arial" pitchFamily="34" charset="0"/>
                  </a:rPr>
                  <a:t>Xét tam </a:t>
                </a:r>
                <a:r>
                  <a:rPr lang="vi-VN" sz="2200" b="1">
                    <a:latin typeface="Arial" pitchFamily="34" charset="0"/>
                    <a:cs typeface="Arial" pitchFamily="34" charset="0"/>
                  </a:rPr>
                  <a:t>giác </a:t>
                </a:r>
                <a:r>
                  <a:rPr lang="vi-VN" sz="2200" b="1" smtClean="0">
                    <a:latin typeface="Arial" pitchFamily="34" charset="0"/>
                    <a:cs typeface="Arial" pitchFamily="34" charset="0"/>
                  </a:rPr>
                  <a:t>S</a:t>
                </a:r>
                <a:r>
                  <a:rPr lang="en-US" sz="2200" b="1" smtClean="0">
                    <a:latin typeface="Arial" pitchFamily="34" charset="0"/>
                    <a:cs typeface="Arial" pitchFamily="34" charset="0"/>
                  </a:rPr>
                  <a:t>HI</a:t>
                </a:r>
                <a:r>
                  <a:rPr lang="vi-VN" sz="2200" b="1" smtClean="0">
                    <a:latin typeface="Arial" pitchFamily="34" charset="0"/>
                    <a:cs typeface="Arial" pitchFamily="34" charset="0"/>
                  </a:rPr>
                  <a:t> có</a:t>
                </a:r>
                <a:r>
                  <a:rPr lang="en-US" sz="2200" b="1" smtClean="0">
                    <a:latin typeface="Arial" pitchFamily="34" charset="0"/>
                    <a:cs typeface="Arial" pitchFamily="34" charset="0"/>
                  </a:rPr>
                  <a:t> </a:t>
                </a:r>
                <a14:m>
                  <m:oMath xmlns:m="http://schemas.openxmlformats.org/officeDocument/2006/math">
                    <m:f>
                      <m:fPr>
                        <m:ctrlPr>
                          <a:rPr lang="vi-VN" sz="2200" b="1" i="1">
                            <a:latin typeface="Cambria Math"/>
                            <a:cs typeface="Arial" pitchFamily="34" charset="0"/>
                          </a:rPr>
                        </m:ctrlPr>
                      </m:fPr>
                      <m:num>
                        <m:r>
                          <a:rPr lang="en-US" sz="2200" b="1" i="1">
                            <a:latin typeface="Cambria Math"/>
                            <a:cs typeface="Arial" pitchFamily="34" charset="0"/>
                          </a:rPr>
                          <m:t>𝑺</m:t>
                        </m:r>
                        <m:r>
                          <a:rPr lang="en-US" sz="2200" b="1" i="1" smtClean="0">
                            <a:latin typeface="Cambria Math"/>
                            <a:cs typeface="Arial" pitchFamily="34" charset="0"/>
                          </a:rPr>
                          <m:t>𝑮</m:t>
                        </m:r>
                      </m:num>
                      <m:den>
                        <m:r>
                          <a:rPr lang="en-US" sz="2200" b="1" i="1">
                            <a:latin typeface="Cambria Math"/>
                            <a:cs typeface="Arial" pitchFamily="34" charset="0"/>
                          </a:rPr>
                          <m:t>𝑺𝑯</m:t>
                        </m:r>
                      </m:den>
                    </m:f>
                    <m:r>
                      <a:rPr lang="en-US" sz="2200" b="1" i="1" smtClean="0">
                        <a:latin typeface="Cambria Math"/>
                        <a:cs typeface="Arial" pitchFamily="34" charset="0"/>
                      </a:rPr>
                      <m:t>=</m:t>
                    </m:r>
                    <m:f>
                      <m:fPr>
                        <m:ctrlPr>
                          <a:rPr lang="vi-VN" sz="2200" b="1" i="1">
                            <a:latin typeface="Cambria Math"/>
                            <a:cs typeface="Arial" pitchFamily="34" charset="0"/>
                          </a:rPr>
                        </m:ctrlPr>
                      </m:fPr>
                      <m:num>
                        <m:r>
                          <a:rPr lang="en-US" sz="2200" b="1" i="1">
                            <a:latin typeface="Cambria Math"/>
                            <a:cs typeface="Arial" pitchFamily="34" charset="0"/>
                          </a:rPr>
                          <m:t>𝑺𝑲</m:t>
                        </m:r>
                      </m:num>
                      <m:den>
                        <m:r>
                          <a:rPr lang="en-US" sz="2200" b="1" i="1">
                            <a:latin typeface="Cambria Math"/>
                            <a:cs typeface="Arial" pitchFamily="34" charset="0"/>
                          </a:rPr>
                          <m:t>𝑺𝑰</m:t>
                        </m:r>
                      </m:den>
                    </m:f>
                    <m:r>
                      <a:rPr lang="en-US" sz="2200" b="1" i="1" smtClean="0">
                        <a:latin typeface="Cambria Math"/>
                        <a:cs typeface="Arial" pitchFamily="34" charset="0"/>
                      </a:rPr>
                      <m:t> ⇒</m:t>
                    </m:r>
                  </m:oMath>
                </a14:m>
                <a:r>
                  <a:rPr lang="en-US" sz="2200" b="1" smtClean="0">
                    <a:latin typeface="Arial" pitchFamily="34" charset="0"/>
                    <a:cs typeface="Arial" pitchFamily="34" charset="0"/>
                  </a:rPr>
                  <a:t> GK // HI</a:t>
                </a:r>
                <a:endParaRPr lang="vi-VN" sz="2200" b="1">
                  <a:latin typeface="Arial" pitchFamily="34" charset="0"/>
                  <a:cs typeface="Arial" pitchFamily="34" charset="0"/>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531019" y="4549935"/>
                <a:ext cx="8078783" cy="633421"/>
              </a:xfrm>
              <a:prstGeom prst="rect">
                <a:avLst/>
              </a:prstGeom>
              <a:blipFill rotWithShape="1">
                <a:blip r:embed="rId6"/>
                <a:stretch>
                  <a:fillRect l="-528" b="-962"/>
                </a:stretch>
              </a:blipFill>
            </p:spPr>
            <p:txBody>
              <a:bodyPr/>
              <a:lstStyle/>
              <a:p>
                <a:r>
                  <a:rPr lang="en-US">
                    <a:noFill/>
                  </a:rPr>
                  <a:t> </a:t>
                </a:r>
              </a:p>
            </p:txBody>
          </p:sp>
        </mc:Fallback>
      </mc:AlternateContent>
      <p:pic>
        <p:nvPicPr>
          <p:cNvPr id="15155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15494" y="2362200"/>
            <a:ext cx="3446318" cy="3299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531020" y="5183356"/>
            <a:ext cx="8763792" cy="800197"/>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Vì H thuộc AD nên H thuộc </a:t>
            </a:r>
            <a:r>
              <a:rPr lang="en-US" sz="2200" b="1" smtClean="0">
                <a:latin typeface="Arial" pitchFamily="34" charset="0"/>
                <a:cs typeface="Arial" pitchFamily="34" charset="0"/>
              </a:rPr>
              <a:t>mp</a:t>
            </a:r>
            <a:r>
              <a:rPr lang="vi-VN" sz="2200" b="1" smtClean="0">
                <a:latin typeface="Arial" pitchFamily="34" charset="0"/>
                <a:cs typeface="Arial" pitchFamily="34" charset="0"/>
              </a:rPr>
              <a:t>(ABCD</a:t>
            </a:r>
            <a:r>
              <a:rPr lang="vi-VN" sz="2200" b="1">
                <a:latin typeface="Arial" pitchFamily="34" charset="0"/>
                <a:cs typeface="Arial" pitchFamily="34" charset="0"/>
              </a:rPr>
              <a:t>), vì I thuộc CD nên I thuộc </a:t>
            </a:r>
            <a:r>
              <a:rPr lang="en-US" sz="2200" b="1" smtClean="0">
                <a:latin typeface="Arial" pitchFamily="34" charset="0"/>
                <a:cs typeface="Arial" pitchFamily="34" charset="0"/>
              </a:rPr>
              <a:t>mp</a:t>
            </a:r>
            <a:r>
              <a:rPr lang="vi-VN" sz="2200" b="1" smtClean="0">
                <a:latin typeface="Arial" pitchFamily="34" charset="0"/>
                <a:cs typeface="Arial" pitchFamily="34" charset="0"/>
              </a:rPr>
              <a:t>(ABCD</a:t>
            </a:r>
            <a:r>
              <a:rPr lang="vi-VN" sz="2200" b="1">
                <a:latin typeface="Arial" pitchFamily="34" charset="0"/>
                <a:cs typeface="Arial" pitchFamily="34" charset="0"/>
              </a:rPr>
              <a:t>). Do đó, </a:t>
            </a:r>
            <a:r>
              <a:rPr lang="en-US" sz="2200" b="1" smtClean="0">
                <a:latin typeface="Arial" pitchFamily="34" charset="0"/>
                <a:cs typeface="Arial" pitchFamily="34" charset="0"/>
              </a:rPr>
              <a:t>mp</a:t>
            </a:r>
            <a:r>
              <a:rPr lang="vi-VN" sz="2200" b="1" smtClean="0">
                <a:latin typeface="Arial" pitchFamily="34" charset="0"/>
                <a:cs typeface="Arial" pitchFamily="34" charset="0"/>
              </a:rPr>
              <a:t>(ABCD</a:t>
            </a:r>
            <a:r>
              <a:rPr lang="vi-VN" sz="2200" b="1">
                <a:latin typeface="Arial" pitchFamily="34" charset="0"/>
                <a:cs typeface="Arial" pitchFamily="34" charset="0"/>
              </a:rPr>
              <a:t>) chứa đường thẳng HI.</a:t>
            </a:r>
          </a:p>
        </p:txBody>
      </p:sp>
      <p:sp>
        <p:nvSpPr>
          <p:cNvPr id="21" name="TextBox 20"/>
          <p:cNvSpPr txBox="1"/>
          <p:nvPr/>
        </p:nvSpPr>
        <p:spPr>
          <a:xfrm>
            <a:off x="531018" y="5983553"/>
            <a:ext cx="10897393" cy="800197"/>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Đường thẳng GK song song với đường thẳng HI và đường thẳng HI nằm trong mặt phẳng (ABCD) nên GK // (ABCD).</a:t>
            </a:r>
          </a:p>
        </p:txBody>
      </p:sp>
    </p:spTree>
    <p:extLst>
      <p:ext uri="{BB962C8B-B14F-4D97-AF65-F5344CB8AC3E}">
        <p14:creationId xmlns:p14="http://schemas.microsoft.com/office/powerpoint/2010/main" val="32912547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left)">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left)">
                                      <p:cBhvr>
                                        <p:cTn id="21" dur="500"/>
                                        <p:tgtEl>
                                          <p:spTgt spid="3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left)">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left)">
                                      <p:cBhvr>
                                        <p:cTn id="3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3" grpId="0"/>
      <p:bldP spid="31" grpId="0"/>
      <p:bldP spid="20" grpId="0"/>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09879"/>
            <a:ext cx="9837881" cy="2252321"/>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08212" y="140516"/>
            <a:ext cx="9828214" cy="2154414"/>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Cho hình chóp S.ABCD có đáy ABCD là hình bình hành. Gọi G, K lần lượt là trọng tâm của các tam giác SAD, SCD</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pPr marL="457200" indent="-457200">
              <a:buAutoNum type="alphaLcParenR"/>
            </a:pPr>
            <a:r>
              <a:rPr lang="vi-VN" sz="2200" b="1" smtClean="0">
                <a:latin typeface="Arial" pitchFamily="34" charset="0"/>
                <a:cs typeface="Arial" pitchFamily="34" charset="0"/>
              </a:rPr>
              <a:t>Chứng </a:t>
            </a:r>
            <a:r>
              <a:rPr lang="vi-VN" sz="2200" b="1">
                <a:latin typeface="Arial" pitchFamily="34" charset="0"/>
                <a:cs typeface="Arial" pitchFamily="34" charset="0"/>
              </a:rPr>
              <a:t>minh rằng GK // (ABCD</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pPr marL="457200" indent="-457200">
              <a:buAutoNum type="alphaLcParenR"/>
            </a:pPr>
            <a:r>
              <a:rPr lang="vi-VN" sz="2200" b="1" smtClean="0">
                <a:latin typeface="Arial" pitchFamily="34" charset="0"/>
                <a:cs typeface="Arial" pitchFamily="34" charset="0"/>
              </a:rPr>
              <a:t>Mặt </a:t>
            </a:r>
            <a:r>
              <a:rPr lang="vi-VN" sz="2200" b="1">
                <a:latin typeface="Arial" pitchFamily="34" charset="0"/>
                <a:cs typeface="Arial" pitchFamily="34" charset="0"/>
              </a:rPr>
              <a:t>phẳng chứa đường thẳng GK và song song với mặt phẳng (ABCD) cắt các cạnh SA, SB, SC, SD lần lượt tại M, N, E, F. Chứng minh rằng tứ giác MNEF là hình bình hành</a:t>
            </a:r>
            <a:r>
              <a:rPr lang="vi-VN" sz="2200" b="1" smtClean="0">
                <a:latin typeface="Arial" pitchFamily="34" charset="0"/>
                <a:cs typeface="Arial" pitchFamily="34" charset="0"/>
              </a:rPr>
              <a:t>.</a:t>
            </a:r>
            <a:endParaRPr lang="vi-VN" sz="2200" b="1">
              <a:latin typeface="Arial" pitchFamily="34" charset="0"/>
              <a:cs typeface="Arial" pitchFamily="34" charset="0"/>
            </a:endParaRPr>
          </a:p>
        </p:txBody>
      </p:sp>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422" y="138453"/>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79414"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4.44</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26" name="TextBox 25"/>
          <p:cNvSpPr txBox="1"/>
          <p:nvPr/>
        </p:nvSpPr>
        <p:spPr>
          <a:xfrm>
            <a:off x="227012" y="2819400"/>
            <a:ext cx="8686800" cy="800197"/>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b) Trong </a:t>
            </a:r>
            <a:r>
              <a:rPr lang="en-US" sz="2200" b="1" smtClean="0">
                <a:latin typeface="Arial" pitchFamily="34" charset="0"/>
                <a:cs typeface="Arial" pitchFamily="34" charset="0"/>
              </a:rPr>
              <a:t>mp</a:t>
            </a:r>
            <a:r>
              <a:rPr lang="vi-VN" sz="2200" b="1" smtClean="0">
                <a:latin typeface="Arial" pitchFamily="34" charset="0"/>
                <a:cs typeface="Arial" pitchFamily="34" charset="0"/>
              </a:rPr>
              <a:t>(SAD</a:t>
            </a:r>
            <a:r>
              <a:rPr lang="vi-VN" sz="2200" b="1">
                <a:latin typeface="Arial" pitchFamily="34" charset="0"/>
                <a:cs typeface="Arial" pitchFamily="34" charset="0"/>
              </a:rPr>
              <a:t>), từ G kẻ đường thẳng song song với AD, cắt SA, SD lần lượt tại M và F, suy ra MF // AD nên MF // (ABCD</a:t>
            </a:r>
            <a:r>
              <a:rPr lang="vi-VN" sz="2200" b="1" smtClean="0">
                <a:latin typeface="Arial" pitchFamily="34" charset="0"/>
                <a:cs typeface="Arial" pitchFamily="34" charset="0"/>
              </a:rPr>
              <a:t>).</a:t>
            </a:r>
            <a:endParaRPr lang="vi-VN" sz="2200" b="1">
              <a:latin typeface="Arial" pitchFamily="34" charset="0"/>
              <a:cs typeface="Arial" pitchFamily="34" charset="0"/>
            </a:endParaRPr>
          </a:p>
        </p:txBody>
      </p:sp>
      <p:pic>
        <p:nvPicPr>
          <p:cNvPr id="30"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7212" y="24384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340520" y="3619597"/>
            <a:ext cx="8459783" cy="461643"/>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Trong </a:t>
            </a:r>
            <a:r>
              <a:rPr lang="en-US" sz="2200" b="1" smtClean="0">
                <a:latin typeface="Arial" pitchFamily="34" charset="0"/>
                <a:cs typeface="Arial" pitchFamily="34" charset="0"/>
              </a:rPr>
              <a:t>mp</a:t>
            </a:r>
            <a:r>
              <a:rPr lang="vi-VN" sz="2200" b="1" smtClean="0">
                <a:latin typeface="Arial" pitchFamily="34" charset="0"/>
                <a:cs typeface="Arial" pitchFamily="34" charset="0"/>
              </a:rPr>
              <a:t>(SCD</a:t>
            </a:r>
            <a:r>
              <a:rPr lang="vi-VN" sz="2200" b="1">
                <a:latin typeface="Arial" pitchFamily="34" charset="0"/>
                <a:cs typeface="Arial" pitchFamily="34" charset="0"/>
              </a:rPr>
              <a:t>), nối F với K, đường thẳng FK cắt SC tại E.</a:t>
            </a:r>
          </a:p>
        </p:txBody>
      </p:sp>
      <p:pic>
        <p:nvPicPr>
          <p:cNvPr id="15155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15494" y="2362200"/>
            <a:ext cx="3446318" cy="3299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340519" y="4095305"/>
            <a:ext cx="8459783" cy="800197"/>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Trong mặt phẳng (SBC), từ E kẻ đường thẳng song song với BC, cắt SB tại N.</a:t>
            </a:r>
          </a:p>
        </p:txBody>
      </p:sp>
      <mc:AlternateContent xmlns:mc="http://schemas.openxmlformats.org/markup-compatibility/2006" xmlns:a14="http://schemas.microsoft.com/office/drawing/2010/main">
        <mc:Choice Requires="a14">
          <p:sp>
            <p:nvSpPr>
              <p:cNvPr id="14" name="TextBox 13"/>
              <p:cNvSpPr txBox="1"/>
              <p:nvPr/>
            </p:nvSpPr>
            <p:spPr>
              <a:xfrm>
                <a:off x="340518" y="4885629"/>
                <a:ext cx="8459783" cy="631817"/>
              </a:xfrm>
              <a:prstGeom prst="rect">
                <a:avLst/>
              </a:prstGeom>
              <a:noFill/>
            </p:spPr>
            <p:txBody>
              <a:bodyPr wrap="square" lIns="121899" tIns="60949" rIns="121899" bIns="60949" rtlCol="0">
                <a:spAutoFit/>
              </a:bodyPr>
              <a:lstStyle/>
              <a:p>
                <a:r>
                  <a:rPr lang="en-US" sz="2200" b="1" smtClean="0">
                    <a:latin typeface="Arial" pitchFamily="34" charset="0"/>
                    <a:cs typeface="Arial" pitchFamily="34" charset="0"/>
                  </a:rPr>
                  <a:t>X</a:t>
                </a:r>
                <a:r>
                  <a:rPr lang="vi-VN" sz="2200" b="1" smtClean="0">
                    <a:latin typeface="Arial" pitchFamily="34" charset="0"/>
                    <a:cs typeface="Arial" pitchFamily="34" charset="0"/>
                  </a:rPr>
                  <a:t>ét </a:t>
                </a:r>
                <a:r>
                  <a:rPr lang="vi-VN" sz="2200" b="1">
                    <a:latin typeface="Arial" pitchFamily="34" charset="0"/>
                    <a:cs typeface="Arial" pitchFamily="34" charset="0"/>
                  </a:rPr>
                  <a:t>tam giác SHD có GF // HD </a:t>
                </a:r>
                <a:r>
                  <a:rPr lang="en-US" sz="2200" b="1" smtClean="0">
                    <a:latin typeface="Arial" pitchFamily="34" charset="0"/>
                    <a:cs typeface="Arial" pitchFamily="34" charset="0"/>
                  </a:rPr>
                  <a:t>, ta có: </a:t>
                </a:r>
                <a14:m>
                  <m:oMath xmlns:m="http://schemas.openxmlformats.org/officeDocument/2006/math">
                    <m:f>
                      <m:fPr>
                        <m:ctrlPr>
                          <a:rPr lang="en-US" sz="2200" b="1" i="1" smtClean="0">
                            <a:latin typeface="Cambria Math"/>
                            <a:cs typeface="Arial" pitchFamily="34" charset="0"/>
                          </a:rPr>
                        </m:ctrlPr>
                      </m:fPr>
                      <m:num>
                        <m:r>
                          <a:rPr lang="en-US" sz="2200" b="1" i="1" smtClean="0">
                            <a:latin typeface="Cambria Math"/>
                            <a:cs typeface="Arial" pitchFamily="34" charset="0"/>
                          </a:rPr>
                          <m:t>𝑺𝑭</m:t>
                        </m:r>
                      </m:num>
                      <m:den>
                        <m:r>
                          <a:rPr lang="en-US" sz="2200" b="1" i="1" smtClean="0">
                            <a:latin typeface="Cambria Math"/>
                            <a:cs typeface="Arial" pitchFamily="34" charset="0"/>
                          </a:rPr>
                          <m:t>𝑺𝑫</m:t>
                        </m:r>
                      </m:den>
                    </m:f>
                    <m:r>
                      <a:rPr lang="en-US" sz="2200" b="1" i="1" smtClean="0">
                        <a:latin typeface="Cambria Math"/>
                        <a:cs typeface="Arial" pitchFamily="34" charset="0"/>
                      </a:rPr>
                      <m:t>=</m:t>
                    </m:r>
                    <m:f>
                      <m:fPr>
                        <m:ctrlPr>
                          <a:rPr lang="en-US" sz="2200" b="1" i="1">
                            <a:latin typeface="Cambria Math"/>
                            <a:cs typeface="Arial" pitchFamily="34" charset="0"/>
                          </a:rPr>
                        </m:ctrlPr>
                      </m:fPr>
                      <m:num>
                        <m:r>
                          <a:rPr lang="en-US" sz="2200" b="1" i="1">
                            <a:latin typeface="Cambria Math"/>
                            <a:cs typeface="Arial" pitchFamily="34" charset="0"/>
                          </a:rPr>
                          <m:t>𝑺</m:t>
                        </m:r>
                        <m:r>
                          <a:rPr lang="en-US" sz="2200" b="1" i="1" smtClean="0">
                            <a:latin typeface="Cambria Math"/>
                            <a:cs typeface="Arial" pitchFamily="34" charset="0"/>
                          </a:rPr>
                          <m:t>𝑮</m:t>
                        </m:r>
                      </m:num>
                      <m:den>
                        <m:r>
                          <a:rPr lang="en-US" sz="2200" b="1" i="1">
                            <a:latin typeface="Cambria Math"/>
                            <a:cs typeface="Arial" pitchFamily="34" charset="0"/>
                          </a:rPr>
                          <m:t>𝑺</m:t>
                        </m:r>
                        <m:r>
                          <a:rPr lang="en-US" sz="2200" b="1" i="1" smtClean="0">
                            <a:latin typeface="Cambria Math"/>
                            <a:cs typeface="Arial" pitchFamily="34" charset="0"/>
                          </a:rPr>
                          <m:t>𝑯</m:t>
                        </m:r>
                      </m:den>
                    </m:f>
                    <m:r>
                      <a:rPr lang="en-US" sz="2200" b="1" i="1" smtClean="0">
                        <a:latin typeface="Cambria Math"/>
                        <a:cs typeface="Arial" pitchFamily="34" charset="0"/>
                      </a:rPr>
                      <m:t>=</m:t>
                    </m:r>
                    <m:f>
                      <m:fPr>
                        <m:ctrlPr>
                          <a:rPr lang="en-US" sz="2200" b="1" i="1" smtClean="0">
                            <a:latin typeface="Cambria Math"/>
                            <a:cs typeface="Arial" pitchFamily="34" charset="0"/>
                          </a:rPr>
                        </m:ctrlPr>
                      </m:fPr>
                      <m:num>
                        <m:r>
                          <a:rPr lang="en-US" sz="2200" b="1" i="1" smtClean="0">
                            <a:latin typeface="Cambria Math"/>
                            <a:cs typeface="Arial" pitchFamily="34" charset="0"/>
                          </a:rPr>
                          <m:t>𝟏</m:t>
                        </m:r>
                      </m:num>
                      <m:den>
                        <m:r>
                          <a:rPr lang="en-US" sz="2200" b="1" i="1" smtClean="0">
                            <a:latin typeface="Cambria Math"/>
                            <a:cs typeface="Arial" pitchFamily="34" charset="0"/>
                          </a:rPr>
                          <m:t>𝟑</m:t>
                        </m:r>
                      </m:den>
                    </m:f>
                  </m:oMath>
                </a14:m>
                <a:endParaRPr lang="vi-VN" sz="2200" b="1">
                  <a:latin typeface="Arial" pitchFamily="34" charset="0"/>
                  <a:cs typeface="Arial" pitchFamily="34"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340518" y="4885629"/>
                <a:ext cx="8459783" cy="631817"/>
              </a:xfrm>
              <a:prstGeom prst="rect">
                <a:avLst/>
              </a:prstGeom>
              <a:blipFill rotWithShape="1">
                <a:blip r:embed="rId6"/>
                <a:stretch>
                  <a:fillRect l="-576" b="-9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338930" y="5517446"/>
                <a:ext cx="8459783" cy="631817"/>
              </a:xfrm>
              <a:prstGeom prst="rect">
                <a:avLst/>
              </a:prstGeom>
              <a:noFill/>
            </p:spPr>
            <p:txBody>
              <a:bodyPr wrap="square" lIns="121899" tIns="60949" rIns="121899" bIns="60949" rtlCol="0">
                <a:spAutoFit/>
              </a:bodyPr>
              <a:lstStyle/>
              <a:p>
                <a:r>
                  <a:rPr lang="en-US" sz="2200" b="1" smtClean="0">
                    <a:latin typeface="Arial" pitchFamily="34" charset="0"/>
                    <a:cs typeface="Arial" pitchFamily="34" charset="0"/>
                  </a:rPr>
                  <a:t>Xét tam giác </a:t>
                </a:r>
                <a:r>
                  <a:rPr lang="en-US" sz="2200" b="1">
                    <a:latin typeface="Arial" pitchFamily="34" charset="0"/>
                    <a:cs typeface="Arial" pitchFamily="34" charset="0"/>
                  </a:rPr>
                  <a:t>SDI </a:t>
                </a:r>
                <a:r>
                  <a:rPr lang="en-US" sz="2200" b="1" smtClean="0">
                    <a:latin typeface="Arial" pitchFamily="34" charset="0"/>
                    <a:cs typeface="Arial" pitchFamily="34" charset="0"/>
                  </a:rPr>
                  <a:t> </a:t>
                </a:r>
                <a:r>
                  <a:rPr lang="en-US" sz="2200" b="1">
                    <a:latin typeface="Arial" pitchFamily="34" charset="0"/>
                    <a:cs typeface="Arial" pitchFamily="34" charset="0"/>
                  </a:rPr>
                  <a:t>ta có: </a:t>
                </a:r>
                <a14:m>
                  <m:oMath xmlns:m="http://schemas.openxmlformats.org/officeDocument/2006/math">
                    <m:f>
                      <m:fPr>
                        <m:ctrlPr>
                          <a:rPr lang="en-US" sz="2200" b="1" i="1" smtClean="0">
                            <a:latin typeface="Cambria Math"/>
                            <a:cs typeface="Arial" pitchFamily="34" charset="0"/>
                          </a:rPr>
                        </m:ctrlPr>
                      </m:fPr>
                      <m:num>
                        <m:r>
                          <a:rPr lang="en-US" sz="2200" b="1" i="1" smtClean="0">
                            <a:latin typeface="Cambria Math"/>
                            <a:cs typeface="Arial" pitchFamily="34" charset="0"/>
                          </a:rPr>
                          <m:t>𝑺𝑭</m:t>
                        </m:r>
                      </m:num>
                      <m:den>
                        <m:r>
                          <a:rPr lang="en-US" sz="2200" b="1" i="1" smtClean="0">
                            <a:latin typeface="Cambria Math"/>
                            <a:cs typeface="Arial" pitchFamily="34" charset="0"/>
                          </a:rPr>
                          <m:t>𝑺𝑫</m:t>
                        </m:r>
                      </m:den>
                    </m:f>
                    <m:r>
                      <a:rPr lang="en-US" sz="2200" b="1" i="1" smtClean="0">
                        <a:latin typeface="Cambria Math"/>
                        <a:cs typeface="Arial" pitchFamily="34" charset="0"/>
                      </a:rPr>
                      <m:t>=</m:t>
                    </m:r>
                    <m:f>
                      <m:fPr>
                        <m:ctrlPr>
                          <a:rPr lang="en-US" sz="2200" b="1" i="1">
                            <a:latin typeface="Cambria Math"/>
                            <a:cs typeface="Arial" pitchFamily="34" charset="0"/>
                          </a:rPr>
                        </m:ctrlPr>
                      </m:fPr>
                      <m:num>
                        <m:r>
                          <a:rPr lang="en-US" sz="2200" b="1" i="1">
                            <a:latin typeface="Cambria Math"/>
                            <a:cs typeface="Arial" pitchFamily="34" charset="0"/>
                          </a:rPr>
                          <m:t>𝑺</m:t>
                        </m:r>
                        <m:r>
                          <a:rPr lang="en-US" sz="2200" b="1" i="1" smtClean="0">
                            <a:latin typeface="Cambria Math"/>
                            <a:cs typeface="Arial" pitchFamily="34" charset="0"/>
                          </a:rPr>
                          <m:t>𝑲</m:t>
                        </m:r>
                      </m:num>
                      <m:den>
                        <m:r>
                          <a:rPr lang="en-US" sz="2200" b="1" i="1">
                            <a:latin typeface="Cambria Math"/>
                            <a:cs typeface="Arial" pitchFamily="34" charset="0"/>
                          </a:rPr>
                          <m:t>𝑺</m:t>
                        </m:r>
                        <m:r>
                          <a:rPr lang="en-US" sz="2200" b="1" i="1" smtClean="0">
                            <a:latin typeface="Cambria Math"/>
                            <a:cs typeface="Arial" pitchFamily="34" charset="0"/>
                          </a:rPr>
                          <m:t>𝑰</m:t>
                        </m:r>
                      </m:den>
                    </m:f>
                    <m:r>
                      <a:rPr lang="en-US" sz="2200" b="1" i="1" smtClean="0">
                        <a:latin typeface="Cambria Math"/>
                        <a:cs typeface="Arial" pitchFamily="34" charset="0"/>
                      </a:rPr>
                      <m:t>=</m:t>
                    </m:r>
                    <m:f>
                      <m:fPr>
                        <m:ctrlPr>
                          <a:rPr lang="en-US" sz="2200" b="1" i="1" smtClean="0">
                            <a:latin typeface="Cambria Math"/>
                            <a:cs typeface="Arial" pitchFamily="34" charset="0"/>
                          </a:rPr>
                        </m:ctrlPr>
                      </m:fPr>
                      <m:num>
                        <m:r>
                          <a:rPr lang="en-US" sz="2200" b="1" i="1" smtClean="0">
                            <a:latin typeface="Cambria Math"/>
                            <a:cs typeface="Arial" pitchFamily="34" charset="0"/>
                          </a:rPr>
                          <m:t>𝟏</m:t>
                        </m:r>
                      </m:num>
                      <m:den>
                        <m:r>
                          <a:rPr lang="en-US" sz="2200" b="1" i="1" smtClean="0">
                            <a:latin typeface="Cambria Math"/>
                            <a:cs typeface="Arial" pitchFamily="34" charset="0"/>
                          </a:rPr>
                          <m:t>𝟑</m:t>
                        </m:r>
                      </m:den>
                    </m:f>
                  </m:oMath>
                </a14:m>
                <a:endParaRPr lang="vi-VN" sz="2200" b="1">
                  <a:latin typeface="Arial" pitchFamily="34" charset="0"/>
                  <a:cs typeface="Arial" pitchFamily="34"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338930" y="5517446"/>
                <a:ext cx="8459783" cy="631817"/>
              </a:xfrm>
              <a:prstGeom prst="rect">
                <a:avLst/>
              </a:prstGeom>
              <a:blipFill rotWithShape="1">
                <a:blip r:embed="rId7"/>
                <a:stretch>
                  <a:fillRect l="-577" b="-962"/>
                </a:stretch>
              </a:blipFill>
            </p:spPr>
            <p:txBody>
              <a:bodyPr/>
              <a:lstStyle/>
              <a:p>
                <a:r>
                  <a:rPr lang="en-US">
                    <a:noFill/>
                  </a:rPr>
                  <a:t> </a:t>
                </a:r>
              </a:p>
            </p:txBody>
          </p:sp>
        </mc:Fallback>
      </mc:AlternateContent>
      <p:sp>
        <p:nvSpPr>
          <p:cNvPr id="17" name="TextBox 16"/>
          <p:cNvSpPr txBox="1"/>
          <p:nvPr/>
        </p:nvSpPr>
        <p:spPr>
          <a:xfrm>
            <a:off x="340520" y="6149263"/>
            <a:ext cx="11695906" cy="461643"/>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Vì MF // CD, NE // BC, AD // BC nên MF // NE, suy ra bốn điểm M, N, E, F đồng phẳng.</a:t>
            </a:r>
          </a:p>
        </p:txBody>
      </p:sp>
    </p:spTree>
    <p:extLst>
      <p:ext uri="{BB962C8B-B14F-4D97-AF65-F5344CB8AC3E}">
        <p14:creationId xmlns:p14="http://schemas.microsoft.com/office/powerpoint/2010/main" val="330391537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left)">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3" grpId="0"/>
      <p:bldP spid="13" grpId="0"/>
      <p:bldP spid="14" grpId="0"/>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09880"/>
            <a:ext cx="9837881" cy="1735611"/>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360611" y="140516"/>
            <a:ext cx="9534405" cy="1231084"/>
          </a:xfrm>
          <a:prstGeom prst="rect">
            <a:avLst/>
          </a:prstGeom>
          <a:noFill/>
        </p:spPr>
        <p:txBody>
          <a:bodyPr wrap="square" lIns="121899" tIns="60949" rIns="121899" bIns="60949" rtlCol="0">
            <a:spAutoFit/>
          </a:bodyPr>
          <a:lstStyle/>
          <a:p>
            <a:r>
              <a:rPr lang="vi-VN" b="1">
                <a:latin typeface="Arial" pitchFamily="34" charset="0"/>
                <a:cs typeface="Arial" pitchFamily="34" charset="0"/>
              </a:rPr>
              <a:t>Cho đường thẳng a song song với mặt phẳng (P). Mặt phẳng (Q) chứa đường thẳng a và cắt mặt phẳng (P) theo giao tuyến là đường thẳng b. Vị trí tương đối của hai đường thẳng a và b là</a:t>
            </a:r>
          </a:p>
        </p:txBody>
      </p:sp>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422" y="138453"/>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79414"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4.35</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26" name="TextBox 25"/>
          <p:cNvSpPr txBox="1"/>
          <p:nvPr/>
        </p:nvSpPr>
        <p:spPr>
          <a:xfrm>
            <a:off x="989011" y="2362200"/>
            <a:ext cx="8153401" cy="892530"/>
          </a:xfrm>
          <a:prstGeom prst="rect">
            <a:avLst/>
          </a:prstGeom>
          <a:noFill/>
        </p:spPr>
        <p:txBody>
          <a:bodyPr wrap="square" lIns="121899" tIns="60949" rIns="121899" bIns="60949" rtlCol="0">
            <a:spAutoFit/>
          </a:bodyPr>
          <a:lstStyle/>
          <a:p>
            <a:pPr marL="342900" indent="-342900">
              <a:buFont typeface="Wingdings" pitchFamily="2" charset="2"/>
              <a:buChar char="v"/>
            </a:pPr>
            <a:r>
              <a:rPr lang="vi-VN" sz="2500" b="1">
                <a:latin typeface="Arial" pitchFamily="34" charset="0"/>
                <a:cs typeface="Arial" pitchFamily="34" charset="0"/>
              </a:rPr>
              <a:t>Theo </a:t>
            </a:r>
            <a:r>
              <a:rPr lang="en-US" sz="2500" b="1" smtClean="0">
                <a:latin typeface="Arial" pitchFamily="34" charset="0"/>
                <a:cs typeface="Arial" pitchFamily="34" charset="0"/>
              </a:rPr>
              <a:t>giả</a:t>
            </a:r>
            <a:r>
              <a:rPr lang="vi-VN" sz="2500" b="1" smtClean="0">
                <a:latin typeface="Arial" pitchFamily="34" charset="0"/>
                <a:cs typeface="Arial" pitchFamily="34" charset="0"/>
              </a:rPr>
              <a:t> </a:t>
            </a:r>
            <a:r>
              <a:rPr lang="vi-VN" sz="2500" b="1">
                <a:latin typeface="Arial" pitchFamily="34" charset="0"/>
                <a:cs typeface="Arial" pitchFamily="34" charset="0"/>
              </a:rPr>
              <a:t>thuyết ta có: </a:t>
            </a:r>
            <a:r>
              <a:rPr lang="vi-VN" sz="2500" b="1" smtClean="0">
                <a:latin typeface="Arial" pitchFamily="34" charset="0"/>
                <a:cs typeface="Arial" pitchFamily="34" charset="0"/>
              </a:rPr>
              <a:t>đường </a:t>
            </a:r>
            <a:r>
              <a:rPr lang="vi-VN" sz="2500" b="1">
                <a:latin typeface="Arial" pitchFamily="34" charset="0"/>
                <a:cs typeface="Arial" pitchFamily="34" charset="0"/>
              </a:rPr>
              <a:t>thẳng a song song với mặt phẳng (P). </a:t>
            </a:r>
          </a:p>
        </p:txBody>
      </p:sp>
      <p:sp>
        <p:nvSpPr>
          <p:cNvPr id="12" name="TextBox 11"/>
          <p:cNvSpPr txBox="1"/>
          <p:nvPr/>
        </p:nvSpPr>
        <p:spPr>
          <a:xfrm>
            <a:off x="2208212" y="1322293"/>
            <a:ext cx="9686805" cy="523198"/>
          </a:xfrm>
          <a:prstGeom prst="rect">
            <a:avLst/>
          </a:prstGeom>
          <a:noFill/>
        </p:spPr>
        <p:txBody>
          <a:bodyPr wrap="square" lIns="121899" tIns="60949" rIns="121899" bIns="60949" rtlCol="0">
            <a:spAutoFit/>
          </a:bodyPr>
          <a:lstStyle/>
          <a:p>
            <a:r>
              <a:rPr lang="en-US" sz="2600" b="1" smtClean="0">
                <a:solidFill>
                  <a:schemeClr val="tx2">
                    <a:lumMod val="75000"/>
                  </a:schemeClr>
                </a:solidFill>
                <a:latin typeface="Arial" pitchFamily="34" charset="0"/>
                <a:cs typeface="Arial" pitchFamily="34" charset="0"/>
              </a:rPr>
              <a:t>A.</a:t>
            </a:r>
            <a:r>
              <a:rPr lang="en-US" sz="2600" b="1" smtClean="0">
                <a:latin typeface="Arial" pitchFamily="34" charset="0"/>
                <a:cs typeface="Arial" pitchFamily="34" charset="0"/>
              </a:rPr>
              <a:t> 		</a:t>
            </a:r>
            <a:r>
              <a:rPr lang="en-US" sz="2600" b="1">
                <a:solidFill>
                  <a:schemeClr val="tx2">
                    <a:lumMod val="75000"/>
                  </a:schemeClr>
                </a:solidFill>
                <a:latin typeface="Arial" pitchFamily="34" charset="0"/>
                <a:cs typeface="Arial" pitchFamily="34" charset="0"/>
              </a:rPr>
              <a:t>B.		 </a:t>
            </a:r>
            <a:r>
              <a:rPr lang="en-US" sz="2600" b="1" smtClean="0">
                <a:solidFill>
                  <a:schemeClr val="tx2">
                    <a:lumMod val="75000"/>
                  </a:schemeClr>
                </a:solidFill>
                <a:latin typeface="Arial" pitchFamily="34" charset="0"/>
                <a:cs typeface="Arial" pitchFamily="34" charset="0"/>
              </a:rPr>
              <a:t>C.</a:t>
            </a:r>
            <a:r>
              <a:rPr lang="en-US" sz="2600" b="1" smtClean="0">
                <a:latin typeface="Arial" pitchFamily="34" charset="0"/>
                <a:cs typeface="Arial" pitchFamily="34" charset="0"/>
              </a:rPr>
              <a:t> 		</a:t>
            </a:r>
            <a:r>
              <a:rPr lang="en-US" sz="2600" b="1">
                <a:solidFill>
                  <a:schemeClr val="tx2">
                    <a:lumMod val="75000"/>
                  </a:schemeClr>
                </a:solidFill>
                <a:latin typeface="Arial" pitchFamily="34" charset="0"/>
                <a:cs typeface="Arial" pitchFamily="34" charset="0"/>
              </a:rPr>
              <a:t>D.</a:t>
            </a:r>
            <a:r>
              <a:rPr lang="en-US" sz="2600" b="1" smtClean="0">
                <a:latin typeface="Arial" pitchFamily="34" charset="0"/>
                <a:cs typeface="Arial" pitchFamily="34" charset="0"/>
              </a:rPr>
              <a:t>	</a:t>
            </a:r>
            <a:endParaRPr lang="vi-VN" sz="2600" b="1">
              <a:latin typeface="Arial" pitchFamily="34" charset="0"/>
              <a:cs typeface="Arial" pitchFamily="34" charset="0"/>
            </a:endParaRPr>
          </a:p>
        </p:txBody>
      </p:sp>
      <p:sp>
        <p:nvSpPr>
          <p:cNvPr id="13" name="Oval 12"/>
          <p:cNvSpPr/>
          <p:nvPr/>
        </p:nvSpPr>
        <p:spPr>
          <a:xfrm>
            <a:off x="7176038" y="1343025"/>
            <a:ext cx="518784" cy="51878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2779712" y="1333500"/>
            <a:ext cx="1901600" cy="492420"/>
          </a:xfrm>
          <a:prstGeom prst="rect">
            <a:avLst/>
          </a:prstGeom>
          <a:noFill/>
        </p:spPr>
        <p:txBody>
          <a:bodyPr wrap="square" lIns="121899" tIns="60949" rIns="121899" bIns="60949" rtlCol="0">
            <a:spAutoFit/>
          </a:bodyPr>
          <a:lstStyle/>
          <a:p>
            <a:r>
              <a:rPr lang="en-US" b="1">
                <a:latin typeface="Arial" pitchFamily="34" charset="0"/>
                <a:cs typeface="Arial" pitchFamily="34" charset="0"/>
              </a:rPr>
              <a:t>chéo nhau.</a:t>
            </a:r>
            <a:endParaRPr lang="vi-VN" b="1">
              <a:latin typeface="Arial" pitchFamily="34" charset="0"/>
              <a:cs typeface="Arial" pitchFamily="34" charset="0"/>
            </a:endParaRPr>
          </a:p>
        </p:txBody>
      </p:sp>
      <p:sp>
        <p:nvSpPr>
          <p:cNvPr id="22" name="TextBox 21"/>
          <p:cNvSpPr txBox="1"/>
          <p:nvPr/>
        </p:nvSpPr>
        <p:spPr>
          <a:xfrm>
            <a:off x="5138901" y="1333500"/>
            <a:ext cx="1901600" cy="492420"/>
          </a:xfrm>
          <a:prstGeom prst="rect">
            <a:avLst/>
          </a:prstGeom>
          <a:noFill/>
        </p:spPr>
        <p:txBody>
          <a:bodyPr wrap="square" lIns="121899" tIns="60949" rIns="121899" bIns="60949" rtlCol="0">
            <a:spAutoFit/>
          </a:bodyPr>
          <a:lstStyle/>
          <a:p>
            <a:r>
              <a:rPr lang="en-US" b="1">
                <a:latin typeface="Arial" pitchFamily="34" charset="0"/>
                <a:cs typeface="Arial" pitchFamily="34" charset="0"/>
              </a:rPr>
              <a:t>cắt nhau</a:t>
            </a:r>
            <a:endParaRPr lang="vi-VN" b="1">
              <a:latin typeface="Arial" pitchFamily="34" charset="0"/>
              <a:cs typeface="Arial" pitchFamily="34" charset="0"/>
            </a:endParaRPr>
          </a:p>
        </p:txBody>
      </p:sp>
      <p:sp>
        <p:nvSpPr>
          <p:cNvPr id="24" name="TextBox 23"/>
          <p:cNvSpPr txBox="1"/>
          <p:nvPr/>
        </p:nvSpPr>
        <p:spPr>
          <a:xfrm>
            <a:off x="7686885" y="1333500"/>
            <a:ext cx="1901600" cy="492420"/>
          </a:xfrm>
          <a:prstGeom prst="rect">
            <a:avLst/>
          </a:prstGeom>
          <a:noFill/>
        </p:spPr>
        <p:txBody>
          <a:bodyPr wrap="square" lIns="121899" tIns="60949" rIns="121899" bIns="60949" rtlCol="0">
            <a:spAutoFit/>
          </a:bodyPr>
          <a:lstStyle/>
          <a:p>
            <a:r>
              <a:rPr lang="en-US" b="1">
                <a:latin typeface="Arial" pitchFamily="34" charset="0"/>
                <a:cs typeface="Arial" pitchFamily="34" charset="0"/>
              </a:rPr>
              <a:t>song song</a:t>
            </a:r>
            <a:endParaRPr lang="vi-VN" b="1">
              <a:latin typeface="Arial" pitchFamily="34" charset="0"/>
              <a:cs typeface="Arial" pitchFamily="34" charset="0"/>
            </a:endParaRPr>
          </a:p>
        </p:txBody>
      </p:sp>
      <p:sp>
        <p:nvSpPr>
          <p:cNvPr id="29" name="TextBox 28"/>
          <p:cNvSpPr txBox="1"/>
          <p:nvPr/>
        </p:nvSpPr>
        <p:spPr>
          <a:xfrm>
            <a:off x="9934678" y="1333500"/>
            <a:ext cx="2103333" cy="492420"/>
          </a:xfrm>
          <a:prstGeom prst="rect">
            <a:avLst/>
          </a:prstGeom>
          <a:noFill/>
        </p:spPr>
        <p:txBody>
          <a:bodyPr wrap="square" lIns="121899" tIns="60949" rIns="121899" bIns="60949" rtlCol="0">
            <a:spAutoFit/>
          </a:bodyPr>
          <a:lstStyle/>
          <a:p>
            <a:r>
              <a:rPr lang="en-US" b="1">
                <a:latin typeface="Arial" pitchFamily="34" charset="0"/>
                <a:cs typeface="Arial" pitchFamily="34" charset="0"/>
              </a:rPr>
              <a:t>trùng nhau.</a:t>
            </a:r>
            <a:endParaRPr lang="vi-VN" b="1">
              <a:latin typeface="Arial" pitchFamily="34" charset="0"/>
              <a:cs typeface="Arial" pitchFamily="34" charset="0"/>
            </a:endParaRPr>
          </a:p>
        </p:txBody>
      </p:sp>
      <p:pic>
        <p:nvPicPr>
          <p:cNvPr id="30"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1925" y="19812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TextBox 30"/>
          <p:cNvSpPr txBox="1"/>
          <p:nvPr/>
        </p:nvSpPr>
        <p:spPr>
          <a:xfrm>
            <a:off x="1318074" y="3276600"/>
            <a:ext cx="7495274" cy="892530"/>
          </a:xfrm>
          <a:prstGeom prst="rect">
            <a:avLst/>
          </a:prstGeom>
          <a:noFill/>
        </p:spPr>
        <p:txBody>
          <a:bodyPr wrap="square" lIns="121899" tIns="60949" rIns="121899" bIns="60949" rtlCol="0">
            <a:spAutoFit/>
          </a:bodyPr>
          <a:lstStyle/>
          <a:p>
            <a:r>
              <a:rPr lang="vi-VN" sz="2500" b="1">
                <a:latin typeface="Arial" pitchFamily="34" charset="0"/>
                <a:cs typeface="Arial" pitchFamily="34" charset="0"/>
              </a:rPr>
              <a:t>Nếu mặt phẳng (Q) chứa a và cắt mặt phẳng (P) theo giao tuyến b thì b song song với a.</a:t>
            </a:r>
          </a:p>
        </p:txBody>
      </p:sp>
      <p:sp>
        <p:nvSpPr>
          <p:cNvPr id="25" name="TextBox 24"/>
          <p:cNvSpPr txBox="1"/>
          <p:nvPr/>
        </p:nvSpPr>
        <p:spPr>
          <a:xfrm>
            <a:off x="3139396" y="4267200"/>
            <a:ext cx="2758328" cy="523198"/>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Chọn đáp án </a:t>
            </a:r>
            <a:r>
              <a:rPr lang="en-US" sz="2600" b="1" smtClean="0">
                <a:solidFill>
                  <a:srgbClr val="C00000"/>
                </a:solidFill>
                <a:latin typeface="Arial" pitchFamily="34" charset="0"/>
                <a:cs typeface="Arial" pitchFamily="34" charset="0"/>
              </a:rPr>
              <a:t>C</a:t>
            </a:r>
            <a:endParaRPr lang="vi-VN" sz="2600" b="1">
              <a:solidFill>
                <a:srgbClr val="C00000"/>
              </a:solidFill>
              <a:latin typeface="Arial" pitchFamily="34" charset="0"/>
              <a:cs typeface="Arial" pitchFamily="34" charset="0"/>
            </a:endParaRPr>
          </a:p>
        </p:txBody>
      </p:sp>
      <p:pic>
        <p:nvPicPr>
          <p:cNvPr id="133169" name="Picture 4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69254" y="2100012"/>
            <a:ext cx="2895600" cy="178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565977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wipe(left)">
                                      <p:cBhvr>
                                        <p:cTn id="16" dur="500"/>
                                        <p:tgtEl>
                                          <p:spTgt spid="3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left)">
                                      <p:cBhvr>
                                        <p:cTn id="21" dur="500"/>
                                        <p:tgtEl>
                                          <p:spTgt spid="25"/>
                                        </p:tgtEl>
                                      </p:cBhvr>
                                    </p:animEffect>
                                  </p:childTnLst>
                                </p:cTn>
                              </p:par>
                            </p:childTnLst>
                          </p:cTn>
                        </p:par>
                        <p:par>
                          <p:cTn id="22" fill="hold">
                            <p:stCondLst>
                              <p:cond delay="500"/>
                            </p:stCondLst>
                            <p:childTnLst>
                              <p:par>
                                <p:cTn id="23" presetID="21"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heel(1)">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3" grpId="0" animBg="1"/>
      <p:bldP spid="31"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09879"/>
            <a:ext cx="9837881" cy="2252321"/>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08212" y="140516"/>
            <a:ext cx="9828214" cy="2154414"/>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Cho hình chóp S.ABCD có đáy ABCD là hình bình hành. Gọi G, K lần lượt là trọng tâm của các tam giác SAD, SCD</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pPr marL="457200" indent="-457200">
              <a:buAutoNum type="alphaLcParenR"/>
            </a:pPr>
            <a:r>
              <a:rPr lang="vi-VN" sz="2200" b="1" smtClean="0">
                <a:latin typeface="Arial" pitchFamily="34" charset="0"/>
                <a:cs typeface="Arial" pitchFamily="34" charset="0"/>
              </a:rPr>
              <a:t>Chứng </a:t>
            </a:r>
            <a:r>
              <a:rPr lang="vi-VN" sz="2200" b="1">
                <a:latin typeface="Arial" pitchFamily="34" charset="0"/>
                <a:cs typeface="Arial" pitchFamily="34" charset="0"/>
              </a:rPr>
              <a:t>minh rằng GK // (ABCD</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pPr marL="457200" indent="-457200">
              <a:buAutoNum type="alphaLcParenR"/>
            </a:pPr>
            <a:r>
              <a:rPr lang="vi-VN" sz="2200" b="1" smtClean="0">
                <a:latin typeface="Arial" pitchFamily="34" charset="0"/>
                <a:cs typeface="Arial" pitchFamily="34" charset="0"/>
              </a:rPr>
              <a:t>Mặt </a:t>
            </a:r>
            <a:r>
              <a:rPr lang="vi-VN" sz="2200" b="1">
                <a:latin typeface="Arial" pitchFamily="34" charset="0"/>
                <a:cs typeface="Arial" pitchFamily="34" charset="0"/>
              </a:rPr>
              <a:t>phẳng chứa đường thẳng GK và song song với mặt phẳng (ABCD) cắt các cạnh SA, SB, SC, SD lần lượt tại M, N, E, F. Chứng minh rằng tứ giác MNEF là hình bình hành</a:t>
            </a:r>
            <a:r>
              <a:rPr lang="vi-VN" sz="2200" b="1" smtClean="0">
                <a:latin typeface="Arial" pitchFamily="34" charset="0"/>
                <a:cs typeface="Arial" pitchFamily="34" charset="0"/>
              </a:rPr>
              <a:t>.</a:t>
            </a:r>
            <a:endParaRPr lang="vi-VN" sz="2200" b="1">
              <a:latin typeface="Arial" pitchFamily="34" charset="0"/>
              <a:cs typeface="Arial" pitchFamily="34" charset="0"/>
            </a:endParaRP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422" y="138453"/>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79414"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4.44</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26" name="TextBox 25"/>
          <p:cNvSpPr txBox="1"/>
          <p:nvPr/>
        </p:nvSpPr>
        <p:spPr>
          <a:xfrm>
            <a:off x="338930" y="2514600"/>
            <a:ext cx="8686800" cy="1138751"/>
          </a:xfrm>
          <a:prstGeom prst="rect">
            <a:avLst/>
          </a:prstGeom>
          <a:noFill/>
        </p:spPr>
        <p:txBody>
          <a:bodyPr wrap="square" lIns="121899" tIns="60949" rIns="121899" bIns="60949" rtlCol="0">
            <a:spAutoFit/>
          </a:bodyPr>
          <a:lstStyle/>
          <a:p>
            <a:r>
              <a:rPr lang="en-US" sz="2200" b="1" smtClean="0">
                <a:latin typeface="Arial" pitchFamily="34" charset="0"/>
                <a:cs typeface="Arial" pitchFamily="34" charset="0"/>
              </a:rPr>
              <a:t>Mp</a:t>
            </a:r>
            <a:r>
              <a:rPr lang="vi-VN" sz="2200" b="1" smtClean="0">
                <a:latin typeface="Arial" pitchFamily="34" charset="0"/>
                <a:cs typeface="Arial" pitchFamily="34" charset="0"/>
              </a:rPr>
              <a:t>(MNEF</a:t>
            </a:r>
            <a:r>
              <a:rPr lang="vi-VN" sz="2200" b="1">
                <a:latin typeface="Arial" pitchFamily="34" charset="0"/>
                <a:cs typeface="Arial" pitchFamily="34" charset="0"/>
              </a:rPr>
              <a:t>) chứa </a:t>
            </a:r>
            <a:r>
              <a:rPr lang="en-US" sz="2200" b="1" smtClean="0">
                <a:latin typeface="Arial" pitchFamily="34" charset="0"/>
                <a:cs typeface="Arial" pitchFamily="34" charset="0"/>
              </a:rPr>
              <a:t>2</a:t>
            </a:r>
            <a:r>
              <a:rPr lang="vi-VN" sz="2200" b="1" smtClean="0">
                <a:latin typeface="Arial" pitchFamily="34" charset="0"/>
                <a:cs typeface="Arial" pitchFamily="34" charset="0"/>
              </a:rPr>
              <a:t> </a:t>
            </a:r>
            <a:r>
              <a:rPr lang="vi-VN" sz="2200" b="1">
                <a:latin typeface="Arial" pitchFamily="34" charset="0"/>
                <a:cs typeface="Arial" pitchFamily="34" charset="0"/>
              </a:rPr>
              <a:t>đường thẳng cắt nhau MF và EF cùng song song với </a:t>
            </a:r>
            <a:r>
              <a:rPr lang="en-US" sz="2200" b="1" smtClean="0">
                <a:latin typeface="Arial" pitchFamily="34" charset="0"/>
                <a:cs typeface="Arial" pitchFamily="34" charset="0"/>
              </a:rPr>
              <a:t>mp</a:t>
            </a:r>
            <a:r>
              <a:rPr lang="vi-VN" sz="2200" b="1" smtClean="0">
                <a:latin typeface="Arial" pitchFamily="34" charset="0"/>
                <a:cs typeface="Arial" pitchFamily="34" charset="0"/>
              </a:rPr>
              <a:t>(ABCD</a:t>
            </a:r>
            <a:r>
              <a:rPr lang="vi-VN" sz="2200" b="1">
                <a:latin typeface="Arial" pitchFamily="34" charset="0"/>
                <a:cs typeface="Arial" pitchFamily="34" charset="0"/>
              </a:rPr>
              <a:t>). Do đó, hai mặt phẳng (MNEF) và (ABCD) song song với nhau.</a:t>
            </a:r>
          </a:p>
        </p:txBody>
      </p:sp>
      <p:sp>
        <p:nvSpPr>
          <p:cNvPr id="23" name="TextBox 22"/>
          <p:cNvSpPr txBox="1"/>
          <p:nvPr/>
        </p:nvSpPr>
        <p:spPr>
          <a:xfrm>
            <a:off x="340520" y="3581400"/>
            <a:ext cx="8459783" cy="1138751"/>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Vậy mặt phẳng chứa đường thẳng GK và song song với mặt phẳng (ABCD) cắt các cạnh SA, SB, SC, SD lần lượt tại M, N, E, F là mặt phẳng (MNEF).</a:t>
            </a:r>
          </a:p>
        </p:txBody>
      </p:sp>
      <p:pic>
        <p:nvPicPr>
          <p:cNvPr id="15155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15494" y="2362200"/>
            <a:ext cx="3446318" cy="3299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338931" y="4688134"/>
            <a:ext cx="5069682" cy="461643"/>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Xét tam giác SAD có MF // AD </a:t>
            </a:r>
            <a:r>
              <a:rPr lang="vi-VN" sz="2200" b="1" smtClean="0">
                <a:latin typeface="Arial" pitchFamily="34" charset="0"/>
                <a:cs typeface="Arial" pitchFamily="34" charset="0"/>
              </a:rPr>
              <a:t>nên</a:t>
            </a:r>
            <a:r>
              <a:rPr lang="en-US" sz="2200" b="1" smtClean="0">
                <a:latin typeface="Arial" pitchFamily="34" charset="0"/>
                <a:cs typeface="Arial" pitchFamily="34" charset="0"/>
              </a:rPr>
              <a:t> :</a:t>
            </a:r>
            <a:endParaRPr lang="vi-VN" sz="2200" b="1">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632948489"/>
              </p:ext>
            </p:extLst>
          </p:nvPr>
        </p:nvGraphicFramePr>
        <p:xfrm>
          <a:off x="5256212" y="4610003"/>
          <a:ext cx="1643063" cy="744538"/>
        </p:xfrm>
        <a:graphic>
          <a:graphicData uri="http://schemas.openxmlformats.org/presentationml/2006/ole">
            <mc:AlternateContent xmlns:mc="http://schemas.openxmlformats.org/markup-compatibility/2006">
              <mc:Choice xmlns:v="urn:schemas-microsoft-com:vml" Requires="v">
                <p:oleObj spid="_x0000_s153626" name="Equation" r:id="rId6" imgW="927000" imgH="419040" progId="Equation.DSMT4">
                  <p:embed/>
                </p:oleObj>
              </mc:Choice>
              <mc:Fallback>
                <p:oleObj name="Equation" r:id="rId6" imgW="927000" imgH="419040" progId="Equation.DSMT4">
                  <p:embed/>
                  <p:pic>
                    <p:nvPicPr>
                      <p:cNvPr id="0" name="Object 1"/>
                      <p:cNvPicPr>
                        <a:picLocks noChangeAspect="1" noChangeArrowheads="1"/>
                      </p:cNvPicPr>
                      <p:nvPr/>
                    </p:nvPicPr>
                    <p:blipFill>
                      <a:blip r:embed="rId7"/>
                      <a:srcRect/>
                      <a:stretch>
                        <a:fillRect/>
                      </a:stretch>
                    </p:blipFill>
                    <p:spPr bwMode="auto">
                      <a:xfrm>
                        <a:off x="5256212" y="4610003"/>
                        <a:ext cx="1643063"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 name="TextBox 17"/>
          <p:cNvSpPr txBox="1"/>
          <p:nvPr/>
        </p:nvSpPr>
        <p:spPr>
          <a:xfrm>
            <a:off x="340520" y="5411787"/>
            <a:ext cx="5069682" cy="461643"/>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Xét tam giác </a:t>
            </a:r>
            <a:r>
              <a:rPr lang="vi-VN" sz="2200" b="1" smtClean="0">
                <a:latin typeface="Arial" pitchFamily="34" charset="0"/>
                <a:cs typeface="Arial" pitchFamily="34" charset="0"/>
              </a:rPr>
              <a:t>S</a:t>
            </a:r>
            <a:r>
              <a:rPr lang="en-US" sz="2200" b="1" smtClean="0">
                <a:latin typeface="Arial" pitchFamily="34" charset="0"/>
                <a:cs typeface="Arial" pitchFamily="34" charset="0"/>
              </a:rPr>
              <a:t>C</a:t>
            </a:r>
            <a:r>
              <a:rPr lang="vi-VN" sz="2200" b="1" smtClean="0">
                <a:latin typeface="Arial" pitchFamily="34" charset="0"/>
                <a:cs typeface="Arial" pitchFamily="34" charset="0"/>
              </a:rPr>
              <a:t>D </a:t>
            </a:r>
            <a:r>
              <a:rPr lang="vi-VN" sz="2200" b="1">
                <a:latin typeface="Arial" pitchFamily="34" charset="0"/>
                <a:cs typeface="Arial" pitchFamily="34" charset="0"/>
              </a:rPr>
              <a:t>có </a:t>
            </a:r>
            <a:r>
              <a:rPr lang="en-US" sz="2200" b="1" smtClean="0">
                <a:latin typeface="Arial" pitchFamily="34" charset="0"/>
                <a:cs typeface="Arial" pitchFamily="34" charset="0"/>
              </a:rPr>
              <a:t>E</a:t>
            </a:r>
            <a:r>
              <a:rPr lang="vi-VN" sz="2200" b="1" smtClean="0">
                <a:latin typeface="Arial" pitchFamily="34" charset="0"/>
                <a:cs typeface="Arial" pitchFamily="34" charset="0"/>
              </a:rPr>
              <a:t>F </a:t>
            </a:r>
            <a:r>
              <a:rPr lang="vi-VN" sz="2200" b="1">
                <a:latin typeface="Arial" pitchFamily="34" charset="0"/>
                <a:cs typeface="Arial" pitchFamily="34" charset="0"/>
              </a:rPr>
              <a:t>// </a:t>
            </a:r>
            <a:r>
              <a:rPr lang="en-US" sz="2200" b="1" smtClean="0">
                <a:latin typeface="Arial" pitchFamily="34" charset="0"/>
                <a:cs typeface="Arial" pitchFamily="34" charset="0"/>
              </a:rPr>
              <a:t>C</a:t>
            </a:r>
            <a:r>
              <a:rPr lang="vi-VN" sz="2200" b="1" smtClean="0">
                <a:latin typeface="Arial" pitchFamily="34" charset="0"/>
                <a:cs typeface="Arial" pitchFamily="34" charset="0"/>
              </a:rPr>
              <a:t>D nên</a:t>
            </a:r>
            <a:r>
              <a:rPr lang="en-US" sz="2200" b="1" smtClean="0">
                <a:latin typeface="Arial" pitchFamily="34" charset="0"/>
                <a:cs typeface="Arial" pitchFamily="34" charset="0"/>
              </a:rPr>
              <a:t> :</a:t>
            </a:r>
            <a:endParaRPr lang="vi-VN" sz="2200" b="1">
              <a:latin typeface="Arial" pitchFamily="34" charset="0"/>
              <a:cs typeface="Arial" pitchFamily="34" charset="0"/>
            </a:endParaRPr>
          </a:p>
        </p:txBody>
      </p:sp>
      <p:graphicFrame>
        <p:nvGraphicFramePr>
          <p:cNvPr id="19" name="Object 18"/>
          <p:cNvGraphicFramePr>
            <a:graphicFrameLocks noChangeAspect="1"/>
          </p:cNvGraphicFramePr>
          <p:nvPr>
            <p:extLst>
              <p:ext uri="{D42A27DB-BD31-4B8C-83A1-F6EECF244321}">
                <p14:modId xmlns:p14="http://schemas.microsoft.com/office/powerpoint/2010/main" val="3741825403"/>
              </p:ext>
            </p:extLst>
          </p:nvPr>
        </p:nvGraphicFramePr>
        <p:xfrm>
          <a:off x="5302250" y="5334000"/>
          <a:ext cx="1552575" cy="744537"/>
        </p:xfrm>
        <a:graphic>
          <a:graphicData uri="http://schemas.openxmlformats.org/presentationml/2006/ole">
            <mc:AlternateContent xmlns:mc="http://schemas.openxmlformats.org/markup-compatibility/2006">
              <mc:Choice xmlns:v="urn:schemas-microsoft-com:vml" Requires="v">
                <p:oleObj spid="_x0000_s153627" name="Equation" r:id="rId8" imgW="876240" imgH="419040" progId="Equation.DSMT4">
                  <p:embed/>
                </p:oleObj>
              </mc:Choice>
              <mc:Fallback>
                <p:oleObj name="Equation" r:id="rId8" imgW="876240" imgH="419040" progId="Equation.DSMT4">
                  <p:embed/>
                  <p:pic>
                    <p:nvPicPr>
                      <p:cNvPr id="0" name=""/>
                      <p:cNvPicPr>
                        <a:picLocks noChangeAspect="1" noChangeArrowheads="1"/>
                      </p:cNvPicPr>
                      <p:nvPr/>
                    </p:nvPicPr>
                    <p:blipFill>
                      <a:blip r:embed="rId9"/>
                      <a:srcRect/>
                      <a:stretch>
                        <a:fillRect/>
                      </a:stretch>
                    </p:blipFill>
                    <p:spPr bwMode="auto">
                      <a:xfrm>
                        <a:off x="5302250" y="5334000"/>
                        <a:ext cx="1552575"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 name="TextBox 19"/>
          <p:cNvSpPr txBox="1"/>
          <p:nvPr/>
        </p:nvSpPr>
        <p:spPr>
          <a:xfrm>
            <a:off x="340520" y="6121080"/>
            <a:ext cx="5069682" cy="461643"/>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Xét tam giác SBC có NE // BC </a:t>
            </a:r>
            <a:r>
              <a:rPr lang="vi-VN" sz="2200" b="1" smtClean="0">
                <a:latin typeface="Arial" pitchFamily="34" charset="0"/>
                <a:cs typeface="Arial" pitchFamily="34" charset="0"/>
              </a:rPr>
              <a:t>nên</a:t>
            </a:r>
            <a:r>
              <a:rPr lang="en-US" sz="2200" b="1" smtClean="0">
                <a:latin typeface="Arial" pitchFamily="34" charset="0"/>
                <a:cs typeface="Arial" pitchFamily="34" charset="0"/>
              </a:rPr>
              <a:t> :</a:t>
            </a:r>
            <a:endParaRPr lang="vi-VN" sz="2200" b="1">
              <a:latin typeface="Arial" pitchFamily="34" charset="0"/>
              <a:cs typeface="Arial" pitchFamily="34" charset="0"/>
            </a:endParaRPr>
          </a:p>
        </p:txBody>
      </p:sp>
      <p:graphicFrame>
        <p:nvGraphicFramePr>
          <p:cNvPr id="21" name="Object 20"/>
          <p:cNvGraphicFramePr>
            <a:graphicFrameLocks noChangeAspect="1"/>
          </p:cNvGraphicFramePr>
          <p:nvPr>
            <p:extLst>
              <p:ext uri="{D42A27DB-BD31-4B8C-83A1-F6EECF244321}">
                <p14:modId xmlns:p14="http://schemas.microsoft.com/office/powerpoint/2010/main" val="545395700"/>
              </p:ext>
            </p:extLst>
          </p:nvPr>
        </p:nvGraphicFramePr>
        <p:xfrm>
          <a:off x="5291138" y="6043613"/>
          <a:ext cx="1576387" cy="744537"/>
        </p:xfrm>
        <a:graphic>
          <a:graphicData uri="http://schemas.openxmlformats.org/presentationml/2006/ole">
            <mc:AlternateContent xmlns:mc="http://schemas.openxmlformats.org/markup-compatibility/2006">
              <mc:Choice xmlns:v="urn:schemas-microsoft-com:vml" Requires="v">
                <p:oleObj spid="_x0000_s153628" name="Equation" r:id="rId10" imgW="888840" imgH="419040" progId="Equation.DSMT4">
                  <p:embed/>
                </p:oleObj>
              </mc:Choice>
              <mc:Fallback>
                <p:oleObj name="Equation" r:id="rId10" imgW="888840" imgH="419040" progId="Equation.DSMT4">
                  <p:embed/>
                  <p:pic>
                    <p:nvPicPr>
                      <p:cNvPr id="0" name=""/>
                      <p:cNvPicPr>
                        <a:picLocks noChangeAspect="1" noChangeArrowheads="1"/>
                      </p:cNvPicPr>
                      <p:nvPr/>
                    </p:nvPicPr>
                    <p:blipFill>
                      <a:blip r:embed="rId11"/>
                      <a:srcRect/>
                      <a:stretch>
                        <a:fillRect/>
                      </a:stretch>
                    </p:blipFill>
                    <p:spPr bwMode="auto">
                      <a:xfrm>
                        <a:off x="5291138" y="6043613"/>
                        <a:ext cx="1576387"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2733776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left)">
                                      <p:cBhvr>
                                        <p:cTn id="26" dur="500"/>
                                        <p:tgtEl>
                                          <p:spTgt spid="18"/>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left)">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left)">
                                      <p:cBhvr>
                                        <p:cTn id="35" dur="500"/>
                                        <p:tgtEl>
                                          <p:spTgt spid="20"/>
                                        </p:tgtEl>
                                      </p:cBhvr>
                                    </p:animEffect>
                                  </p:childTnLst>
                                </p:cTn>
                              </p:par>
                            </p:childTnLst>
                          </p:cTn>
                        </p:par>
                        <p:par>
                          <p:cTn id="36" fill="hold">
                            <p:stCondLst>
                              <p:cond delay="500"/>
                            </p:stCondLst>
                            <p:childTnLst>
                              <p:par>
                                <p:cTn id="37" presetID="22" presetClass="entr" presetSubtype="8"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left)">
                                      <p:cBhvr>
                                        <p:cTn id="3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3" grpId="0"/>
      <p:bldP spid="15" grpId="0"/>
      <p:bldP spid="1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09879"/>
            <a:ext cx="9837881" cy="2252321"/>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08212" y="140516"/>
            <a:ext cx="9828214" cy="2154414"/>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Cho hình chóp S.ABCD có đáy ABCD là hình bình hành. Gọi G, K lần lượt là trọng tâm của các tam giác SAD, SCD</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pPr marL="457200" indent="-457200">
              <a:buAutoNum type="alphaLcParenR"/>
            </a:pPr>
            <a:r>
              <a:rPr lang="vi-VN" sz="2200" b="1" smtClean="0">
                <a:latin typeface="Arial" pitchFamily="34" charset="0"/>
                <a:cs typeface="Arial" pitchFamily="34" charset="0"/>
              </a:rPr>
              <a:t>Chứng </a:t>
            </a:r>
            <a:r>
              <a:rPr lang="vi-VN" sz="2200" b="1">
                <a:latin typeface="Arial" pitchFamily="34" charset="0"/>
                <a:cs typeface="Arial" pitchFamily="34" charset="0"/>
              </a:rPr>
              <a:t>minh rằng GK // (ABCD</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pPr marL="457200" indent="-457200">
              <a:buAutoNum type="alphaLcParenR"/>
            </a:pPr>
            <a:r>
              <a:rPr lang="vi-VN" sz="2200" b="1" smtClean="0">
                <a:latin typeface="Arial" pitchFamily="34" charset="0"/>
                <a:cs typeface="Arial" pitchFamily="34" charset="0"/>
              </a:rPr>
              <a:t>Mặt </a:t>
            </a:r>
            <a:r>
              <a:rPr lang="vi-VN" sz="2200" b="1">
                <a:latin typeface="Arial" pitchFamily="34" charset="0"/>
                <a:cs typeface="Arial" pitchFamily="34" charset="0"/>
              </a:rPr>
              <a:t>phẳng chứa đường thẳng GK và song song với mặt phẳng (ABCD) cắt các cạnh SA, SB, SC, SD lần lượt tại M, N, E, F. Chứng minh rằng tứ giác MNEF là hình bình hành</a:t>
            </a:r>
            <a:r>
              <a:rPr lang="vi-VN" sz="2200" b="1" smtClean="0">
                <a:latin typeface="Arial" pitchFamily="34" charset="0"/>
                <a:cs typeface="Arial" pitchFamily="34" charset="0"/>
              </a:rPr>
              <a:t>.</a:t>
            </a:r>
            <a:endParaRPr lang="vi-VN" sz="2200" b="1">
              <a:latin typeface="Arial" pitchFamily="34" charset="0"/>
              <a:cs typeface="Arial" pitchFamily="34" charset="0"/>
            </a:endParaRPr>
          </a:p>
        </p:txBody>
      </p:sp>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422" y="138453"/>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79414"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4.44</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mc:AlternateContent xmlns:mc="http://schemas.openxmlformats.org/markup-compatibility/2006" xmlns:a14="http://schemas.microsoft.com/office/drawing/2010/main">
        <mc:Choice Requires="a14">
          <p:sp>
            <p:nvSpPr>
              <p:cNvPr id="26" name="TextBox 25"/>
              <p:cNvSpPr txBox="1"/>
              <p:nvPr/>
            </p:nvSpPr>
            <p:spPr>
              <a:xfrm>
                <a:off x="338930" y="2679619"/>
                <a:ext cx="8686800" cy="631817"/>
              </a:xfrm>
              <a:prstGeom prst="rect">
                <a:avLst/>
              </a:prstGeom>
              <a:noFill/>
            </p:spPr>
            <p:txBody>
              <a:bodyPr wrap="square" lIns="121899" tIns="60949" rIns="121899" bIns="60949" rtlCol="0">
                <a:spAutoFit/>
              </a:bodyPr>
              <a:lstStyle/>
              <a:p>
                <a:r>
                  <a:rPr lang="en-US" sz="2200" b="1" smtClean="0">
                    <a:latin typeface="Arial" pitchFamily="34" charset="0"/>
                    <a:cs typeface="Arial" pitchFamily="34" charset="0"/>
                  </a:rPr>
                  <a:t>Do đó </a:t>
                </a:r>
                <a14:m>
                  <m:oMath xmlns:m="http://schemas.openxmlformats.org/officeDocument/2006/math">
                    <m:f>
                      <m:fPr>
                        <m:ctrlPr>
                          <a:rPr lang="en-US" sz="2200" b="1" i="1" smtClean="0">
                            <a:latin typeface="Cambria Math"/>
                            <a:cs typeface="Arial" pitchFamily="34" charset="0"/>
                          </a:rPr>
                        </m:ctrlPr>
                      </m:fPr>
                      <m:num>
                        <m:r>
                          <a:rPr lang="en-US" sz="2200" b="1" i="1" smtClean="0">
                            <a:latin typeface="Cambria Math"/>
                            <a:cs typeface="Arial" pitchFamily="34" charset="0"/>
                          </a:rPr>
                          <m:t>𝑴𝑭</m:t>
                        </m:r>
                      </m:num>
                      <m:den>
                        <m:r>
                          <a:rPr lang="en-US" sz="2200" b="1" i="1" smtClean="0">
                            <a:latin typeface="Cambria Math"/>
                            <a:cs typeface="Arial" pitchFamily="34" charset="0"/>
                          </a:rPr>
                          <m:t>𝑨𝑫</m:t>
                        </m:r>
                      </m:den>
                    </m:f>
                    <m:r>
                      <a:rPr lang="en-US" sz="2200" b="1" i="1" smtClean="0">
                        <a:latin typeface="Cambria Math"/>
                        <a:cs typeface="Arial" pitchFamily="34" charset="0"/>
                      </a:rPr>
                      <m:t>=</m:t>
                    </m:r>
                    <m:f>
                      <m:fPr>
                        <m:ctrlPr>
                          <a:rPr lang="en-US" sz="2200" b="1" i="1" smtClean="0">
                            <a:latin typeface="Cambria Math"/>
                            <a:cs typeface="Arial" pitchFamily="34" charset="0"/>
                          </a:rPr>
                        </m:ctrlPr>
                      </m:fPr>
                      <m:num>
                        <m:r>
                          <a:rPr lang="en-US" sz="2200" b="1" i="1" smtClean="0">
                            <a:latin typeface="Cambria Math"/>
                            <a:cs typeface="Arial" pitchFamily="34" charset="0"/>
                          </a:rPr>
                          <m:t>𝑵𝑬</m:t>
                        </m:r>
                      </m:num>
                      <m:den>
                        <m:r>
                          <a:rPr lang="en-US" sz="2200" b="1" i="1" smtClean="0">
                            <a:latin typeface="Cambria Math"/>
                            <a:cs typeface="Arial" pitchFamily="34" charset="0"/>
                          </a:rPr>
                          <m:t>𝑩𝑪</m:t>
                        </m:r>
                      </m:den>
                    </m:f>
                    <m:r>
                      <a:rPr lang="en-US" sz="2200" b="1" i="1" smtClean="0">
                        <a:latin typeface="Cambria Math"/>
                        <a:cs typeface="Arial" pitchFamily="34" charset="0"/>
                      </a:rPr>
                      <m:t>=</m:t>
                    </m:r>
                    <m:f>
                      <m:fPr>
                        <m:ctrlPr>
                          <a:rPr lang="en-US" sz="2200" b="1" i="1" smtClean="0">
                            <a:latin typeface="Cambria Math"/>
                            <a:cs typeface="Arial" pitchFamily="34" charset="0"/>
                          </a:rPr>
                        </m:ctrlPr>
                      </m:fPr>
                      <m:num>
                        <m:r>
                          <a:rPr lang="en-US" sz="2200" b="1" i="1" smtClean="0">
                            <a:latin typeface="Cambria Math"/>
                            <a:cs typeface="Arial" pitchFamily="34" charset="0"/>
                          </a:rPr>
                          <m:t>𝟏</m:t>
                        </m:r>
                      </m:num>
                      <m:den>
                        <m:r>
                          <a:rPr lang="en-US" sz="2200" b="1" i="1" smtClean="0">
                            <a:latin typeface="Cambria Math"/>
                            <a:cs typeface="Arial" pitchFamily="34" charset="0"/>
                          </a:rPr>
                          <m:t>𝟑</m:t>
                        </m:r>
                      </m:den>
                    </m:f>
                  </m:oMath>
                </a14:m>
                <a:r>
                  <a:rPr lang="en-US" sz="2200" b="1" smtClean="0">
                    <a:latin typeface="Arial" pitchFamily="34" charset="0"/>
                    <a:cs typeface="Arial" pitchFamily="34" charset="0"/>
                  </a:rPr>
                  <a:t> , mà AD = BC nên MF = NE</a:t>
                </a:r>
                <a:endParaRPr lang="vi-VN" sz="2200" b="1">
                  <a:latin typeface="Arial" pitchFamily="34" charset="0"/>
                  <a:cs typeface="Arial" pitchFamily="34"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338930" y="2679619"/>
                <a:ext cx="8686800" cy="631817"/>
              </a:xfrm>
              <a:prstGeom prst="rect">
                <a:avLst/>
              </a:prstGeom>
              <a:blipFill rotWithShape="1">
                <a:blip r:embed="rId4"/>
                <a:stretch>
                  <a:fillRect l="-561" b="-971"/>
                </a:stretch>
              </a:blipFill>
            </p:spPr>
            <p:txBody>
              <a:bodyPr/>
              <a:lstStyle/>
              <a:p>
                <a:r>
                  <a:rPr lang="en-US">
                    <a:noFill/>
                  </a:rPr>
                  <a:t> </a:t>
                </a:r>
              </a:p>
            </p:txBody>
          </p:sp>
        </mc:Fallback>
      </mc:AlternateContent>
      <p:pic>
        <p:nvPicPr>
          <p:cNvPr id="15155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15494" y="2362200"/>
            <a:ext cx="3446318" cy="3299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338930" y="3390803"/>
            <a:ext cx="8686800" cy="800197"/>
          </a:xfrm>
          <a:prstGeom prst="rect">
            <a:avLst/>
          </a:prstGeom>
          <a:noFill/>
        </p:spPr>
        <p:txBody>
          <a:bodyPr wrap="square" lIns="121899" tIns="60949" rIns="121899" bIns="60949" rtlCol="0">
            <a:spAutoFit/>
          </a:bodyPr>
          <a:lstStyle/>
          <a:p>
            <a:r>
              <a:rPr lang="en-US" sz="2200" b="1">
                <a:latin typeface="Arial" pitchFamily="34" charset="0"/>
                <a:cs typeface="Arial" pitchFamily="34" charset="0"/>
              </a:rPr>
              <a:t>Xét tứ giác MNEF có MF = NE và MF // NE nên tứ giác MNEF là hình bình hành.</a:t>
            </a:r>
            <a:endParaRPr lang="vi-VN" sz="2200" b="1">
              <a:latin typeface="Arial" pitchFamily="34" charset="0"/>
              <a:cs typeface="Arial" pitchFamily="34" charset="0"/>
            </a:endParaRPr>
          </a:p>
        </p:txBody>
      </p:sp>
    </p:spTree>
    <p:extLst>
      <p:ext uri="{BB962C8B-B14F-4D97-AF65-F5344CB8AC3E}">
        <p14:creationId xmlns:p14="http://schemas.microsoft.com/office/powerpoint/2010/main" val="23414375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09879"/>
            <a:ext cx="9837881" cy="1718921"/>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08212" y="140516"/>
            <a:ext cx="9828214" cy="1600416"/>
          </a:xfrm>
          <a:prstGeom prst="rect">
            <a:avLst/>
          </a:prstGeom>
          <a:noFill/>
        </p:spPr>
        <p:txBody>
          <a:bodyPr wrap="square" lIns="121899" tIns="60949" rIns="121899" bIns="60949" rtlCol="0">
            <a:spAutoFit/>
          </a:bodyPr>
          <a:lstStyle/>
          <a:p>
            <a:r>
              <a:rPr lang="vi-VN" b="1">
                <a:latin typeface="Arial" pitchFamily="34" charset="0"/>
                <a:cs typeface="Arial" pitchFamily="34" charset="0"/>
              </a:rPr>
              <a:t>Cho hình hộp ABCD.A'B'C'D'. Gọi M, N lần lượt là trung điểm của cạnh AD, A'B'. Chứng minh rằng</a:t>
            </a:r>
            <a:r>
              <a:rPr lang="vi-VN" b="1" smtClean="0">
                <a:latin typeface="Arial" pitchFamily="34" charset="0"/>
                <a:cs typeface="Arial" pitchFamily="34" charset="0"/>
              </a:rPr>
              <a:t>:</a:t>
            </a:r>
            <a:r>
              <a:rPr lang="en-US" b="1">
                <a:latin typeface="Arial" pitchFamily="34" charset="0"/>
                <a:cs typeface="Arial" pitchFamily="34" charset="0"/>
              </a:rPr>
              <a:t/>
            </a:r>
            <a:br>
              <a:rPr lang="en-US" b="1">
                <a:latin typeface="Arial" pitchFamily="34" charset="0"/>
                <a:cs typeface="Arial" pitchFamily="34" charset="0"/>
              </a:rPr>
            </a:br>
            <a:r>
              <a:rPr lang="en-US" b="1">
                <a:latin typeface="Arial" pitchFamily="34" charset="0"/>
                <a:cs typeface="Arial" pitchFamily="34" charset="0"/>
              </a:rPr>
              <a:t>a) BD // B'D', (A'BD) // (CB'D') và MN // (BDD'B</a:t>
            </a:r>
            <a:r>
              <a:rPr lang="en-US" b="1" smtClean="0">
                <a:latin typeface="Arial" pitchFamily="34" charset="0"/>
                <a:cs typeface="Arial" pitchFamily="34" charset="0"/>
              </a:rPr>
              <a:t>')</a:t>
            </a:r>
          </a:p>
          <a:p>
            <a:r>
              <a:rPr lang="vi-VN" b="1">
                <a:latin typeface="Arial" pitchFamily="34" charset="0"/>
                <a:cs typeface="Arial" pitchFamily="34" charset="0"/>
              </a:rPr>
              <a:t>b) Đường thẳng AC' đi qua trọng tâm G của tam giác A'BD.</a:t>
            </a:r>
          </a:p>
        </p:txBody>
      </p:sp>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422" y="138453"/>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79414"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4.45</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26" name="TextBox 25"/>
          <p:cNvSpPr txBox="1"/>
          <p:nvPr/>
        </p:nvSpPr>
        <p:spPr>
          <a:xfrm>
            <a:off x="227012" y="2438400"/>
            <a:ext cx="8686800" cy="1138751"/>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a) Vì ABCD.A'B'C'D' là hình hộp nên các mặt của nó là hình bình hành và các cạnh bên AA', BB', CC', DD' đôi một song song và bằng nhau.</a:t>
            </a:r>
          </a:p>
        </p:txBody>
      </p:sp>
      <p:pic>
        <p:nvPicPr>
          <p:cNvPr id="30"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2412" y="1953123"/>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233366" y="3580491"/>
            <a:ext cx="8078783" cy="800197"/>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Xét tứ giác BDD'B' có BB' = DD' và BB' // DD' nên BDD'B' là hình bình hành.</a:t>
            </a:r>
          </a:p>
        </p:txBody>
      </p:sp>
      <p:pic>
        <p:nvPicPr>
          <p:cNvPr id="15769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47062" y="1862185"/>
            <a:ext cx="4019550" cy="347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233366" y="4384028"/>
            <a:ext cx="8078783" cy="461643"/>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Suy ra BD // B'D'. Do đó, BD // (CB'D').</a:t>
            </a:r>
          </a:p>
        </p:txBody>
      </p:sp>
      <p:sp>
        <p:nvSpPr>
          <p:cNvPr id="19" name="TextBox 18"/>
          <p:cNvSpPr txBox="1"/>
          <p:nvPr/>
        </p:nvSpPr>
        <p:spPr>
          <a:xfrm>
            <a:off x="233366" y="4849011"/>
            <a:ext cx="8078783" cy="461643"/>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Vì A'B'C'D' là hình bình hành nên A'D' // B'C' và A'D' = B'C'.</a:t>
            </a:r>
          </a:p>
        </p:txBody>
      </p:sp>
      <p:sp>
        <p:nvSpPr>
          <p:cNvPr id="20" name="TextBox 19"/>
          <p:cNvSpPr txBox="1"/>
          <p:nvPr/>
        </p:nvSpPr>
        <p:spPr>
          <a:xfrm>
            <a:off x="233366" y="5313994"/>
            <a:ext cx="8078783" cy="461643"/>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Vì BCC'B' là hình bình hành nên BC // B'C' và BC = B'C'.</a:t>
            </a:r>
          </a:p>
        </p:txBody>
      </p:sp>
      <p:sp>
        <p:nvSpPr>
          <p:cNvPr id="21" name="TextBox 20"/>
          <p:cNvSpPr txBox="1"/>
          <p:nvPr/>
        </p:nvSpPr>
        <p:spPr>
          <a:xfrm>
            <a:off x="233366" y="5778977"/>
            <a:ext cx="9137646" cy="461643"/>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Do đó, A'D' // BC và A'D' = BC nên A'D'CB là hình bình hành.</a:t>
            </a:r>
          </a:p>
        </p:txBody>
      </p:sp>
      <p:sp>
        <p:nvSpPr>
          <p:cNvPr id="22" name="TextBox 21"/>
          <p:cNvSpPr txBox="1"/>
          <p:nvPr/>
        </p:nvSpPr>
        <p:spPr>
          <a:xfrm>
            <a:off x="233366" y="6243957"/>
            <a:ext cx="9137646" cy="461643"/>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Suy ra A'B // D'C. Do đó, A'B // (CB'D').</a:t>
            </a:r>
          </a:p>
        </p:txBody>
      </p:sp>
    </p:spTree>
    <p:extLst>
      <p:ext uri="{BB962C8B-B14F-4D97-AF65-F5344CB8AC3E}">
        <p14:creationId xmlns:p14="http://schemas.microsoft.com/office/powerpoint/2010/main" val="412118913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left)">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left)">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left)">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ipe(left)">
                                      <p:cBhvr>
                                        <p:cTn id="4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7" grpId="0"/>
      <p:bldP spid="18" grpId="0"/>
      <p:bldP spid="19" grpId="0"/>
      <p:bldP spid="20" grpId="0"/>
      <p:bldP spid="21" grpId="0"/>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270190" y="195388"/>
            <a:ext cx="8686800" cy="800197"/>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Mặt phẳng (A'BD) chứa hai đường thẳng cắt nhau BD và A'B cùng song song với mặt phẳng (CB'D') nên (A'BD) // (CB'D').</a:t>
            </a:r>
          </a:p>
        </p:txBody>
      </p:sp>
      <p:pic>
        <p:nvPicPr>
          <p:cNvPr id="1576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4212" y="157087"/>
            <a:ext cx="4019550" cy="347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5" name="TextBox 14"/>
              <p:cNvSpPr txBox="1"/>
              <p:nvPr/>
            </p:nvSpPr>
            <p:spPr>
              <a:xfrm>
                <a:off x="255587" y="995585"/>
                <a:ext cx="8686800" cy="1647480"/>
              </a:xfrm>
              <a:prstGeom prst="rect">
                <a:avLst/>
              </a:prstGeom>
              <a:noFill/>
            </p:spPr>
            <p:txBody>
              <a:bodyPr wrap="square" lIns="121899" tIns="60949" rIns="121899" bIns="60949" rtlCol="0">
                <a:spAutoFit/>
              </a:bodyPr>
              <a:lstStyle/>
              <a:p>
                <a:r>
                  <a:rPr lang="vi-VN" sz="2200" b="1" smtClean="0">
                    <a:latin typeface="Arial" pitchFamily="34" charset="0"/>
                    <a:cs typeface="Arial" pitchFamily="34" charset="0"/>
                  </a:rPr>
                  <a:t>Gọi E là giao điểm hai đường chéo AC và BD của hình bình hành ABCD. Khi đó E là trung điểm của AC và BD. Lại có M là trung điểm của AD nên ME là đường trung bình của tam giác ABD, suy ra ME // AB </a:t>
                </a:r>
                <a:r>
                  <a:rPr lang="vi-VN" sz="2200" b="1">
                    <a:latin typeface="Arial" pitchFamily="34" charset="0"/>
                    <a:cs typeface="Arial" pitchFamily="34" charset="0"/>
                  </a:rPr>
                  <a:t>và </a:t>
                </a:r>
                <a:r>
                  <a:rPr lang="en-US" sz="2200" b="1" smtClean="0">
                    <a:latin typeface="Arial" pitchFamily="34" charset="0"/>
                    <a:cs typeface="Arial" pitchFamily="34" charset="0"/>
                  </a:rPr>
                  <a:t> </a:t>
                </a:r>
                <a14:m>
                  <m:oMath xmlns:m="http://schemas.openxmlformats.org/officeDocument/2006/math">
                    <m:r>
                      <a:rPr lang="en-US" sz="2200" b="1" i="1" smtClean="0">
                        <a:latin typeface="Cambria Math"/>
                        <a:cs typeface="Arial" pitchFamily="34" charset="0"/>
                      </a:rPr>
                      <m:t>𝑴𝑬</m:t>
                    </m:r>
                    <m:r>
                      <a:rPr lang="en-US" sz="2200" b="1" i="1" smtClean="0">
                        <a:latin typeface="Cambria Math"/>
                        <a:cs typeface="Arial" pitchFamily="34" charset="0"/>
                      </a:rPr>
                      <m:t>=</m:t>
                    </m:r>
                    <m:f>
                      <m:fPr>
                        <m:ctrlPr>
                          <a:rPr lang="en-US" sz="2200" b="1" i="1" smtClean="0">
                            <a:latin typeface="Cambria Math"/>
                            <a:cs typeface="Arial" pitchFamily="34" charset="0"/>
                          </a:rPr>
                        </m:ctrlPr>
                      </m:fPr>
                      <m:num>
                        <m:r>
                          <a:rPr lang="en-US" sz="2200" b="1" i="1" smtClean="0">
                            <a:latin typeface="Cambria Math"/>
                            <a:cs typeface="Arial" pitchFamily="34" charset="0"/>
                          </a:rPr>
                          <m:t>𝟏</m:t>
                        </m:r>
                      </m:num>
                      <m:den>
                        <m:r>
                          <a:rPr lang="en-US" sz="2200" b="1" i="1" smtClean="0">
                            <a:latin typeface="Cambria Math"/>
                            <a:cs typeface="Arial" pitchFamily="34" charset="0"/>
                          </a:rPr>
                          <m:t>𝟐</m:t>
                        </m:r>
                      </m:den>
                    </m:f>
                    <m:r>
                      <a:rPr lang="en-US" sz="2200" b="1" i="1" smtClean="0">
                        <a:latin typeface="Cambria Math"/>
                        <a:cs typeface="Arial" pitchFamily="34" charset="0"/>
                      </a:rPr>
                      <m:t>𝑨𝑩</m:t>
                    </m:r>
                  </m:oMath>
                </a14:m>
                <a:r>
                  <a:rPr lang="en-US" sz="2200" b="1" smtClean="0">
                    <a:latin typeface="Arial" pitchFamily="34" charset="0"/>
                    <a:cs typeface="Arial" pitchFamily="34" charset="0"/>
                  </a:rPr>
                  <a:t>  </a:t>
                </a:r>
                <a:r>
                  <a:rPr lang="en-US" sz="2200" b="1" smtClean="0">
                    <a:solidFill>
                      <a:schemeClr val="accent2">
                        <a:lumMod val="75000"/>
                      </a:schemeClr>
                    </a:solidFill>
                    <a:latin typeface="Arial" pitchFamily="34" charset="0"/>
                    <a:cs typeface="Arial" pitchFamily="34" charset="0"/>
                  </a:rPr>
                  <a:t>(1)</a:t>
                </a:r>
                <a:endParaRPr lang="vi-VN" sz="2200" b="1">
                  <a:solidFill>
                    <a:schemeClr val="accent2">
                      <a:lumMod val="75000"/>
                    </a:schemeClr>
                  </a:solidFill>
                  <a:latin typeface="Arial" pitchFamily="34" charset="0"/>
                  <a:cs typeface="Arial" pitchFamily="34"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255587" y="995585"/>
                <a:ext cx="8686800" cy="1647480"/>
              </a:xfrm>
              <a:prstGeom prst="rect">
                <a:avLst/>
              </a:prstGeom>
              <a:blipFill rotWithShape="1">
                <a:blip r:embed="rId4"/>
                <a:stretch>
                  <a:fillRect l="-561" t="-7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227012" y="2557588"/>
                <a:ext cx="8686800" cy="1097971"/>
              </a:xfrm>
              <a:prstGeom prst="rect">
                <a:avLst/>
              </a:prstGeom>
              <a:noFill/>
            </p:spPr>
            <p:txBody>
              <a:bodyPr wrap="square" lIns="121899" tIns="60949" rIns="121899" bIns="60949" rtlCol="0">
                <a:spAutoFit/>
              </a:bodyPr>
              <a:lstStyle/>
              <a:p>
                <a:r>
                  <a:rPr lang="vi-VN" sz="2200" b="1" smtClean="0">
                    <a:latin typeface="Arial" pitchFamily="34" charset="0"/>
                    <a:cs typeface="Arial" pitchFamily="34" charset="0"/>
                  </a:rPr>
                  <a:t>Vì N là trung điểm của A'B' nên </a:t>
                </a:r>
                <a:r>
                  <a:rPr lang="en-US" sz="2200" b="1" smtClean="0">
                    <a:latin typeface="Arial" pitchFamily="34" charset="0"/>
                    <a:cs typeface="Arial" pitchFamily="34" charset="0"/>
                  </a:rPr>
                  <a:t> </a:t>
                </a:r>
                <a14:m>
                  <m:oMath xmlns:m="http://schemas.openxmlformats.org/officeDocument/2006/math">
                    <m:r>
                      <a:rPr lang="en-US" sz="2200" b="1" i="1" smtClean="0">
                        <a:latin typeface="Cambria Math"/>
                        <a:cs typeface="Arial" pitchFamily="34" charset="0"/>
                      </a:rPr>
                      <m:t>𝑵𝑩</m:t>
                    </m:r>
                    <m:r>
                      <a:rPr lang="en-US" sz="2200" b="1" i="1" smtClean="0">
                        <a:latin typeface="Cambria Math"/>
                        <a:cs typeface="Arial" pitchFamily="34" charset="0"/>
                      </a:rPr>
                      <m:t>′=</m:t>
                    </m:r>
                    <m:f>
                      <m:fPr>
                        <m:ctrlPr>
                          <a:rPr lang="en-US" sz="2200" b="1" i="1" smtClean="0">
                            <a:latin typeface="Cambria Math"/>
                            <a:cs typeface="Arial" pitchFamily="34" charset="0"/>
                          </a:rPr>
                        </m:ctrlPr>
                      </m:fPr>
                      <m:num>
                        <m:r>
                          <a:rPr lang="en-US" sz="2200" b="1" i="1" smtClean="0">
                            <a:latin typeface="Cambria Math"/>
                            <a:cs typeface="Arial" pitchFamily="34" charset="0"/>
                          </a:rPr>
                          <m:t>𝟏</m:t>
                        </m:r>
                      </m:num>
                      <m:den>
                        <m:r>
                          <a:rPr lang="en-US" sz="2200" b="1" i="1" smtClean="0">
                            <a:latin typeface="Cambria Math"/>
                            <a:cs typeface="Arial" pitchFamily="34" charset="0"/>
                          </a:rPr>
                          <m:t>𝟐</m:t>
                        </m:r>
                      </m:den>
                    </m:f>
                    <m:r>
                      <a:rPr lang="en-US" sz="2200" b="1" i="1" smtClean="0">
                        <a:latin typeface="Cambria Math"/>
                        <a:cs typeface="Arial" pitchFamily="34" charset="0"/>
                      </a:rPr>
                      <m:t>𝑨</m:t>
                    </m:r>
                    <m:r>
                      <a:rPr lang="en-US" sz="2200" b="1" i="1" smtClean="0">
                        <a:latin typeface="Cambria Math"/>
                        <a:cs typeface="Arial" pitchFamily="34" charset="0"/>
                      </a:rPr>
                      <m:t>′</m:t>
                    </m:r>
                    <m:r>
                      <a:rPr lang="en-US" sz="2200" b="1" i="1" smtClean="0">
                        <a:latin typeface="Cambria Math"/>
                        <a:cs typeface="Arial" pitchFamily="34" charset="0"/>
                      </a:rPr>
                      <m:t>𝑩</m:t>
                    </m:r>
                    <m:r>
                      <a:rPr lang="en-US" sz="2200" b="1" i="1" smtClean="0">
                        <a:latin typeface="Cambria Math"/>
                        <a:cs typeface="Arial" pitchFamily="34" charset="0"/>
                      </a:rPr>
                      <m:t>′</m:t>
                    </m:r>
                  </m:oMath>
                </a14:m>
                <a:r>
                  <a:rPr lang="en-US" sz="2200" b="1">
                    <a:solidFill>
                      <a:schemeClr val="accent2">
                        <a:lumMod val="75000"/>
                      </a:schemeClr>
                    </a:solidFill>
                    <a:latin typeface="Arial" pitchFamily="34" charset="0"/>
                    <a:cs typeface="Arial" pitchFamily="34" charset="0"/>
                  </a:rPr>
                  <a:t> </a:t>
                </a:r>
                <a:r>
                  <a:rPr lang="en-US" sz="2200" b="1">
                    <a:latin typeface="Arial" pitchFamily="34" charset="0"/>
                    <a:cs typeface="Arial" pitchFamily="34" charset="0"/>
                  </a:rPr>
                  <a:t>Mà AB = A'B' và AB // A'B' nên suy ra NB' // AB </a:t>
                </a:r>
                <a:r>
                  <a:rPr lang="en-US" sz="2200" b="1" smtClean="0">
                    <a:latin typeface="Arial" pitchFamily="34" charset="0"/>
                    <a:cs typeface="Arial" pitchFamily="34" charset="0"/>
                  </a:rPr>
                  <a:t>và </a:t>
                </a:r>
                <a14:m>
                  <m:oMath xmlns:m="http://schemas.openxmlformats.org/officeDocument/2006/math">
                    <m:r>
                      <a:rPr lang="en-US" sz="2200" b="1" i="1" smtClean="0">
                        <a:latin typeface="Cambria Math"/>
                        <a:cs typeface="Arial" pitchFamily="34" charset="0"/>
                      </a:rPr>
                      <m:t>𝑵</m:t>
                    </m:r>
                    <m:sSup>
                      <m:sSupPr>
                        <m:ctrlPr>
                          <a:rPr lang="en-US" sz="2200" b="1" i="1" smtClean="0">
                            <a:latin typeface="Cambria Math"/>
                            <a:cs typeface="Arial" pitchFamily="34" charset="0"/>
                          </a:rPr>
                        </m:ctrlPr>
                      </m:sSupPr>
                      <m:e>
                        <m:r>
                          <a:rPr lang="en-US" sz="2200" b="1" i="1" smtClean="0">
                            <a:latin typeface="Cambria Math"/>
                            <a:cs typeface="Arial" pitchFamily="34" charset="0"/>
                          </a:rPr>
                          <m:t>𝑩</m:t>
                        </m:r>
                      </m:e>
                      <m:sup>
                        <m:r>
                          <a:rPr lang="en-US" sz="2200" b="1" i="1" smtClean="0">
                            <a:latin typeface="Cambria Math"/>
                            <a:cs typeface="Arial" pitchFamily="34" charset="0"/>
                          </a:rPr>
                          <m:t>′</m:t>
                        </m:r>
                      </m:sup>
                    </m:sSup>
                    <m:r>
                      <a:rPr lang="en-US" sz="2200" b="1" i="1" smtClean="0">
                        <a:latin typeface="Cambria Math"/>
                        <a:cs typeface="Arial" pitchFamily="34" charset="0"/>
                      </a:rPr>
                      <m:t>=</m:t>
                    </m:r>
                    <m:f>
                      <m:fPr>
                        <m:ctrlPr>
                          <a:rPr lang="en-US" sz="2200" b="1" i="1">
                            <a:latin typeface="Cambria Math"/>
                            <a:cs typeface="Arial" pitchFamily="34" charset="0"/>
                          </a:rPr>
                        </m:ctrlPr>
                      </m:fPr>
                      <m:num>
                        <m:r>
                          <a:rPr lang="en-US" sz="2200" b="1" i="1">
                            <a:latin typeface="Cambria Math"/>
                            <a:cs typeface="Arial" pitchFamily="34" charset="0"/>
                          </a:rPr>
                          <m:t>𝟏</m:t>
                        </m:r>
                      </m:num>
                      <m:den>
                        <m:r>
                          <a:rPr lang="en-US" sz="2200" b="1" i="1">
                            <a:latin typeface="Cambria Math"/>
                            <a:cs typeface="Arial" pitchFamily="34" charset="0"/>
                          </a:rPr>
                          <m:t>𝟐</m:t>
                        </m:r>
                      </m:den>
                    </m:f>
                    <m:r>
                      <a:rPr lang="en-US" sz="2200" b="1" i="1">
                        <a:latin typeface="Cambria Math"/>
                        <a:cs typeface="Arial" pitchFamily="34" charset="0"/>
                      </a:rPr>
                      <m:t>𝑨𝑩</m:t>
                    </m:r>
                  </m:oMath>
                </a14:m>
                <a:r>
                  <a:rPr lang="en-US" sz="2200" b="1" smtClean="0">
                    <a:latin typeface="Arial" pitchFamily="34" charset="0"/>
                    <a:cs typeface="Arial" pitchFamily="34" charset="0"/>
                  </a:rPr>
                  <a:t> </a:t>
                </a:r>
                <a:r>
                  <a:rPr lang="en-US" sz="2200" b="1" smtClean="0">
                    <a:solidFill>
                      <a:schemeClr val="accent2">
                        <a:lumMod val="75000"/>
                      </a:schemeClr>
                    </a:solidFill>
                    <a:latin typeface="Arial" pitchFamily="34" charset="0"/>
                    <a:cs typeface="Arial" pitchFamily="34" charset="0"/>
                  </a:rPr>
                  <a:t>(2)</a:t>
                </a:r>
                <a:endParaRPr lang="vi-VN" sz="2200" b="1">
                  <a:solidFill>
                    <a:schemeClr val="accent2">
                      <a:lumMod val="75000"/>
                    </a:schemeClr>
                  </a:solidFill>
                  <a:latin typeface="Arial" pitchFamily="34" charset="0"/>
                  <a:cs typeface="Arial" pitchFamily="34"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227012" y="2557588"/>
                <a:ext cx="8686800" cy="1097971"/>
              </a:xfrm>
              <a:prstGeom prst="rect">
                <a:avLst/>
              </a:prstGeom>
              <a:blipFill rotWithShape="1">
                <a:blip r:embed="rId5"/>
                <a:stretch>
                  <a:fillRect l="-491" b="-1667"/>
                </a:stretch>
              </a:blipFill>
            </p:spPr>
            <p:txBody>
              <a:bodyPr/>
              <a:lstStyle/>
              <a:p>
                <a:r>
                  <a:rPr lang="en-US">
                    <a:noFill/>
                  </a:rPr>
                  <a:t> </a:t>
                </a:r>
              </a:p>
            </p:txBody>
          </p:sp>
        </mc:Fallback>
      </mc:AlternateContent>
      <p:sp>
        <p:nvSpPr>
          <p:cNvPr id="23" name="TextBox 22"/>
          <p:cNvSpPr txBox="1"/>
          <p:nvPr/>
        </p:nvSpPr>
        <p:spPr>
          <a:xfrm>
            <a:off x="227012" y="3658155"/>
            <a:ext cx="8686800" cy="800197"/>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Từ (1) và (2) suy ra ME // NB' và ME = NB' nên tứ giác MEB'N là hình bình hành.</a:t>
            </a:r>
            <a:endParaRPr lang="vi-VN" sz="2200" b="1">
              <a:solidFill>
                <a:schemeClr val="accent2">
                  <a:lumMod val="75000"/>
                </a:schemeClr>
              </a:solidFill>
              <a:latin typeface="Arial" pitchFamily="34" charset="0"/>
              <a:cs typeface="Arial" pitchFamily="34" charset="0"/>
            </a:endParaRPr>
          </a:p>
        </p:txBody>
      </p:sp>
      <p:sp>
        <p:nvSpPr>
          <p:cNvPr id="24" name="TextBox 23"/>
          <p:cNvSpPr txBox="1"/>
          <p:nvPr/>
        </p:nvSpPr>
        <p:spPr>
          <a:xfrm>
            <a:off x="227012" y="4458352"/>
            <a:ext cx="8686800" cy="461643"/>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Suy ra MN // B'E.</a:t>
            </a:r>
            <a:endParaRPr lang="vi-VN" sz="2200" b="1">
              <a:solidFill>
                <a:schemeClr val="accent2">
                  <a:lumMod val="75000"/>
                </a:schemeClr>
              </a:solidFill>
              <a:latin typeface="Arial" pitchFamily="34" charset="0"/>
              <a:cs typeface="Arial" pitchFamily="34" charset="0"/>
            </a:endParaRPr>
          </a:p>
        </p:txBody>
      </p:sp>
      <p:sp>
        <p:nvSpPr>
          <p:cNvPr id="25" name="TextBox 24"/>
          <p:cNvSpPr txBox="1"/>
          <p:nvPr/>
        </p:nvSpPr>
        <p:spPr>
          <a:xfrm>
            <a:off x="227012" y="4995988"/>
            <a:ext cx="11506200" cy="800197"/>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Vì E thuộc BD nên E thuộc mặt phẳng (BDD'B'), do đó đường thẳng B'E nằm trong mặt phẳng (BDD'B').</a:t>
            </a:r>
            <a:endParaRPr lang="vi-VN" sz="2200" b="1">
              <a:solidFill>
                <a:schemeClr val="accent2">
                  <a:lumMod val="75000"/>
                </a:schemeClr>
              </a:solidFill>
              <a:latin typeface="Arial" pitchFamily="34" charset="0"/>
              <a:cs typeface="Arial" pitchFamily="34" charset="0"/>
            </a:endParaRPr>
          </a:p>
        </p:txBody>
      </p:sp>
      <p:sp>
        <p:nvSpPr>
          <p:cNvPr id="27" name="TextBox 26"/>
          <p:cNvSpPr txBox="1"/>
          <p:nvPr/>
        </p:nvSpPr>
        <p:spPr>
          <a:xfrm>
            <a:off x="206374" y="5786757"/>
            <a:ext cx="11506200" cy="461643"/>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Vậy MN // (BDD'B').</a:t>
            </a:r>
            <a:endParaRPr lang="vi-VN" sz="2200" b="1">
              <a:solidFill>
                <a:schemeClr val="accent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197533596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left)">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left)">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left)">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5" grpId="0"/>
      <p:bldP spid="16" grpId="0"/>
      <p:bldP spid="23" grpId="0"/>
      <p:bldP spid="24" grpId="0"/>
      <p:bldP spid="25"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09879"/>
            <a:ext cx="9837881" cy="1871321"/>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8" name="TextBox 7"/>
              <p:cNvSpPr txBox="1"/>
              <p:nvPr/>
            </p:nvSpPr>
            <p:spPr>
              <a:xfrm>
                <a:off x="2208212" y="140516"/>
                <a:ext cx="9828214" cy="1761101"/>
              </a:xfrm>
              <a:prstGeom prst="rect">
                <a:avLst/>
              </a:prstGeom>
              <a:noFill/>
            </p:spPr>
            <p:txBody>
              <a:bodyPr wrap="square" lIns="121899" tIns="60949" rIns="121899" bIns="60949" rtlCol="0">
                <a:spAutoFit/>
              </a:bodyPr>
              <a:lstStyle/>
              <a:p>
                <a:r>
                  <a:rPr lang="vi-VN" sz="2200" b="1" smtClean="0">
                    <a:latin typeface="Arial" pitchFamily="34" charset="0"/>
                    <a:cs typeface="Arial" pitchFamily="34" charset="0"/>
                  </a:rPr>
                  <a:t>Cho tứ diện ABCD. Trên cạnh AB lấy điểm M sao cho BM = 3AM. Mặt phẳng (P) đi qua M song song với hai đường thẳng AD và </a:t>
                </a:r>
                <a:r>
                  <a:rPr lang="vi-VN" sz="2200" b="1">
                    <a:latin typeface="Arial" pitchFamily="34" charset="0"/>
                    <a:cs typeface="Arial" pitchFamily="34" charset="0"/>
                  </a:rPr>
                  <a:t>BC</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pPr marL="457200" indent="-457200">
                  <a:buAutoNum type="alphaLcParenR"/>
                </a:pPr>
                <a:r>
                  <a:rPr lang="vi-VN" sz="2200" b="1" smtClean="0">
                    <a:latin typeface="Arial" pitchFamily="34" charset="0"/>
                    <a:cs typeface="Arial" pitchFamily="34" charset="0"/>
                  </a:rPr>
                  <a:t>Xác </a:t>
                </a:r>
                <a:r>
                  <a:rPr lang="vi-VN" sz="2200" b="1">
                    <a:latin typeface="Arial" pitchFamily="34" charset="0"/>
                    <a:cs typeface="Arial" pitchFamily="34" charset="0"/>
                  </a:rPr>
                  <a:t>định giao điểm K của mặt phẳng (P) với đường thẳng CD</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pPr marL="457200" indent="-457200">
                  <a:buAutoNum type="alphaLcParenR"/>
                </a:pPr>
                <a:r>
                  <a:rPr lang="vi-VN" sz="2200" b="1" smtClean="0">
                    <a:latin typeface="Arial" pitchFamily="34" charset="0"/>
                    <a:cs typeface="Arial" pitchFamily="34" charset="0"/>
                  </a:rPr>
                  <a:t>Tính </a:t>
                </a:r>
                <a:r>
                  <a:rPr lang="vi-VN" sz="2200" b="1">
                    <a:latin typeface="Arial" pitchFamily="34" charset="0"/>
                    <a:cs typeface="Arial" pitchFamily="34" charset="0"/>
                  </a:rPr>
                  <a:t>tỉ </a:t>
                </a:r>
                <a:r>
                  <a:rPr lang="vi-VN" sz="2200" b="1" smtClean="0">
                    <a:latin typeface="Arial" pitchFamily="34" charset="0"/>
                    <a:cs typeface="Arial" pitchFamily="34" charset="0"/>
                  </a:rPr>
                  <a:t>số</a:t>
                </a:r>
                <a:r>
                  <a:rPr lang="en-US" sz="2200" b="1" smtClean="0">
                    <a:latin typeface="Arial" pitchFamily="34" charset="0"/>
                    <a:cs typeface="Arial" pitchFamily="34" charset="0"/>
                  </a:rPr>
                  <a:t> </a:t>
                </a:r>
                <a14:m>
                  <m:oMath xmlns:m="http://schemas.openxmlformats.org/officeDocument/2006/math">
                    <m:f>
                      <m:fPr>
                        <m:ctrlPr>
                          <a:rPr lang="en-US" sz="2800" b="1" i="1" smtClean="0">
                            <a:latin typeface="Cambria Math"/>
                            <a:cs typeface="Arial" pitchFamily="34" charset="0"/>
                          </a:rPr>
                        </m:ctrlPr>
                      </m:fPr>
                      <m:num>
                        <m:r>
                          <a:rPr lang="en-US" sz="2800" b="1" i="1" smtClean="0">
                            <a:latin typeface="Cambria Math"/>
                            <a:cs typeface="Arial" pitchFamily="34" charset="0"/>
                          </a:rPr>
                          <m:t>𝑲𝑪</m:t>
                        </m:r>
                      </m:num>
                      <m:den>
                        <m:r>
                          <a:rPr lang="en-US" sz="2800" b="1" i="1" smtClean="0">
                            <a:latin typeface="Cambria Math"/>
                            <a:cs typeface="Arial" pitchFamily="34" charset="0"/>
                          </a:rPr>
                          <m:t>𝑪𝑫</m:t>
                        </m:r>
                      </m:den>
                    </m:f>
                  </m:oMath>
                </a14:m>
                <a:endParaRPr lang="vi-VN" sz="2200" b="1">
                  <a:latin typeface="Arial" pitchFamily="34" charset="0"/>
                  <a:cs typeface="Arial"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208212" y="140516"/>
                <a:ext cx="9828214" cy="1761101"/>
              </a:xfrm>
              <a:prstGeom prst="rect">
                <a:avLst/>
              </a:prstGeom>
              <a:blipFill rotWithShape="1">
                <a:blip r:embed="rId3"/>
                <a:stretch>
                  <a:fillRect l="-434" t="-692"/>
                </a:stretch>
              </a:blipFill>
            </p:spPr>
            <p:txBody>
              <a:bodyPr/>
              <a:lstStyle/>
              <a:p>
                <a:r>
                  <a:rPr lang="en-US">
                    <a:noFill/>
                  </a:rPr>
                  <a:t> </a:t>
                </a:r>
              </a:p>
            </p:txBody>
          </p:sp>
        </mc:Fallback>
      </mc:AlternateContent>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422" y="138453"/>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79414"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4.46</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26" name="TextBox 25"/>
          <p:cNvSpPr txBox="1"/>
          <p:nvPr/>
        </p:nvSpPr>
        <p:spPr>
          <a:xfrm>
            <a:off x="227012" y="2438400"/>
            <a:ext cx="8686800" cy="800197"/>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a) Trong mặt phẳng (ABD), qua M kẻ đường thẳng song song </a:t>
            </a:r>
            <a:r>
              <a:rPr lang="en-US" sz="2200" b="1" smtClean="0">
                <a:latin typeface="Arial" pitchFamily="34" charset="0"/>
                <a:cs typeface="Arial" pitchFamily="34" charset="0"/>
              </a:rPr>
              <a:t/>
            </a:r>
            <a:br>
              <a:rPr lang="en-US" sz="2200" b="1" smtClean="0">
                <a:latin typeface="Arial" pitchFamily="34" charset="0"/>
                <a:cs typeface="Arial" pitchFamily="34" charset="0"/>
              </a:rPr>
            </a:br>
            <a:r>
              <a:rPr lang="en-US" sz="2200" b="1" smtClean="0">
                <a:latin typeface="Arial" pitchFamily="34" charset="0"/>
                <a:cs typeface="Arial" pitchFamily="34" charset="0"/>
              </a:rPr>
              <a:t>     </a:t>
            </a:r>
            <a:r>
              <a:rPr lang="vi-VN" sz="2200" b="1" smtClean="0">
                <a:latin typeface="Arial" pitchFamily="34" charset="0"/>
                <a:cs typeface="Arial" pitchFamily="34" charset="0"/>
              </a:rPr>
              <a:t>với </a:t>
            </a:r>
            <a:r>
              <a:rPr lang="vi-VN" sz="2200" b="1">
                <a:latin typeface="Arial" pitchFamily="34" charset="0"/>
                <a:cs typeface="Arial" pitchFamily="34" charset="0"/>
              </a:rPr>
              <a:t>AD cắt BD tại E.</a:t>
            </a:r>
          </a:p>
        </p:txBody>
      </p:sp>
      <p:pic>
        <p:nvPicPr>
          <p:cNvPr id="30"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4674" y="2081462"/>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531018" y="3200400"/>
            <a:ext cx="8078783" cy="800197"/>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Trong mặt phẳng (ABC), qua M kẻ đường thẳng song song với BC cắt AC tại F.</a:t>
            </a:r>
          </a:p>
        </p:txBody>
      </p:sp>
      <p:pic>
        <p:nvPicPr>
          <p:cNvPr id="15565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17740" y="1990725"/>
            <a:ext cx="3238500" cy="333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531018" y="3998288"/>
            <a:ext cx="8078783" cy="800197"/>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Trong mặt phẳng (ACD), qua F kẻ đường thẳng song song với AD cắt CD tại K.</a:t>
            </a:r>
          </a:p>
        </p:txBody>
      </p:sp>
      <p:sp>
        <p:nvSpPr>
          <p:cNvPr id="15" name="TextBox 14"/>
          <p:cNvSpPr txBox="1"/>
          <p:nvPr/>
        </p:nvSpPr>
        <p:spPr>
          <a:xfrm>
            <a:off x="531018" y="4796176"/>
            <a:ext cx="8078783" cy="800197"/>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Do đó, mặt phẳng (P) đi qua M song song với hai đường thẳng AD và BC là mặt phẳng (MEKF).</a:t>
            </a:r>
          </a:p>
        </p:txBody>
      </p:sp>
      <p:sp>
        <p:nvSpPr>
          <p:cNvPr id="16" name="TextBox 15"/>
          <p:cNvSpPr txBox="1"/>
          <p:nvPr/>
        </p:nvSpPr>
        <p:spPr>
          <a:xfrm>
            <a:off x="531018" y="5594065"/>
            <a:ext cx="8078783" cy="461643"/>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Vì K thuộc mặt phẳng (MEKF) nên K thuộc mặt phẳng (P).</a:t>
            </a:r>
          </a:p>
        </p:txBody>
      </p:sp>
      <p:sp>
        <p:nvSpPr>
          <p:cNvPr id="17" name="TextBox 16"/>
          <p:cNvSpPr txBox="1"/>
          <p:nvPr/>
        </p:nvSpPr>
        <p:spPr>
          <a:xfrm>
            <a:off x="531018" y="6053400"/>
            <a:ext cx="8078783" cy="461643"/>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Vậy K là giao điểm của mặt phẳng (P) và đường thẳng CD.</a:t>
            </a:r>
          </a:p>
        </p:txBody>
      </p:sp>
    </p:spTree>
    <p:extLst>
      <p:ext uri="{BB962C8B-B14F-4D97-AF65-F5344CB8AC3E}">
        <p14:creationId xmlns:p14="http://schemas.microsoft.com/office/powerpoint/2010/main" val="404502663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left)">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left)">
                                      <p:cBhvr>
                                        <p:cTn id="3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3" grpId="0"/>
      <p:bldP spid="14" grpId="0"/>
      <p:bldP spid="15" grpId="0"/>
      <p:bldP spid="16" grpId="0"/>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09879"/>
            <a:ext cx="9837881" cy="1871321"/>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8" name="TextBox 7"/>
              <p:cNvSpPr txBox="1"/>
              <p:nvPr/>
            </p:nvSpPr>
            <p:spPr>
              <a:xfrm>
                <a:off x="2208212" y="140516"/>
                <a:ext cx="9828214" cy="1761101"/>
              </a:xfrm>
              <a:prstGeom prst="rect">
                <a:avLst/>
              </a:prstGeom>
              <a:noFill/>
            </p:spPr>
            <p:txBody>
              <a:bodyPr wrap="square" lIns="121899" tIns="60949" rIns="121899" bIns="60949" rtlCol="0">
                <a:spAutoFit/>
              </a:bodyPr>
              <a:lstStyle/>
              <a:p>
                <a:r>
                  <a:rPr lang="vi-VN" sz="2200" b="1" smtClean="0">
                    <a:latin typeface="Arial" pitchFamily="34" charset="0"/>
                    <a:cs typeface="Arial" pitchFamily="34" charset="0"/>
                  </a:rPr>
                  <a:t>Cho tứ diện ABCD. Trên cạnh AB lấy điểm M sao cho BM = 3AM. Mặt phẳng (P) đi qua M song song với hai đường thẳng AD và </a:t>
                </a:r>
                <a:r>
                  <a:rPr lang="vi-VN" sz="2200" b="1">
                    <a:latin typeface="Arial" pitchFamily="34" charset="0"/>
                    <a:cs typeface="Arial" pitchFamily="34" charset="0"/>
                  </a:rPr>
                  <a:t>BC</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pPr marL="457200" indent="-457200">
                  <a:buAutoNum type="alphaLcParenR"/>
                </a:pPr>
                <a:r>
                  <a:rPr lang="vi-VN" sz="2200" b="1" smtClean="0">
                    <a:latin typeface="Arial" pitchFamily="34" charset="0"/>
                    <a:cs typeface="Arial" pitchFamily="34" charset="0"/>
                  </a:rPr>
                  <a:t>Xác </a:t>
                </a:r>
                <a:r>
                  <a:rPr lang="vi-VN" sz="2200" b="1">
                    <a:latin typeface="Arial" pitchFamily="34" charset="0"/>
                    <a:cs typeface="Arial" pitchFamily="34" charset="0"/>
                  </a:rPr>
                  <a:t>định giao điểm K của mặt phẳng (P) với đường thẳng CD</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pPr marL="457200" indent="-457200">
                  <a:buAutoNum type="alphaLcParenR"/>
                </a:pPr>
                <a:r>
                  <a:rPr lang="vi-VN" sz="2200" b="1" smtClean="0">
                    <a:latin typeface="Arial" pitchFamily="34" charset="0"/>
                    <a:cs typeface="Arial" pitchFamily="34" charset="0"/>
                  </a:rPr>
                  <a:t>Tính </a:t>
                </a:r>
                <a:r>
                  <a:rPr lang="vi-VN" sz="2200" b="1">
                    <a:latin typeface="Arial" pitchFamily="34" charset="0"/>
                    <a:cs typeface="Arial" pitchFamily="34" charset="0"/>
                  </a:rPr>
                  <a:t>tỉ </a:t>
                </a:r>
                <a:r>
                  <a:rPr lang="vi-VN" sz="2200" b="1" smtClean="0">
                    <a:latin typeface="Arial" pitchFamily="34" charset="0"/>
                    <a:cs typeface="Arial" pitchFamily="34" charset="0"/>
                  </a:rPr>
                  <a:t>số</a:t>
                </a:r>
                <a:r>
                  <a:rPr lang="en-US" sz="2200" b="1" smtClean="0">
                    <a:latin typeface="Arial" pitchFamily="34" charset="0"/>
                    <a:cs typeface="Arial" pitchFamily="34" charset="0"/>
                  </a:rPr>
                  <a:t> </a:t>
                </a:r>
                <a14:m>
                  <m:oMath xmlns:m="http://schemas.openxmlformats.org/officeDocument/2006/math">
                    <m:f>
                      <m:fPr>
                        <m:ctrlPr>
                          <a:rPr lang="en-US" sz="2800" b="1" i="1" smtClean="0">
                            <a:latin typeface="Cambria Math"/>
                            <a:cs typeface="Arial" pitchFamily="34" charset="0"/>
                          </a:rPr>
                        </m:ctrlPr>
                      </m:fPr>
                      <m:num>
                        <m:r>
                          <a:rPr lang="en-US" sz="2800" b="1" i="1" smtClean="0">
                            <a:latin typeface="Cambria Math"/>
                            <a:cs typeface="Arial" pitchFamily="34" charset="0"/>
                          </a:rPr>
                          <m:t>𝑲𝑪</m:t>
                        </m:r>
                      </m:num>
                      <m:den>
                        <m:r>
                          <a:rPr lang="en-US" sz="2800" b="1" i="1" smtClean="0">
                            <a:latin typeface="Cambria Math"/>
                            <a:cs typeface="Arial" pitchFamily="34" charset="0"/>
                          </a:rPr>
                          <m:t>𝑪𝑫</m:t>
                        </m:r>
                      </m:den>
                    </m:f>
                  </m:oMath>
                </a14:m>
                <a:endParaRPr lang="vi-VN" sz="2200" b="1">
                  <a:latin typeface="Arial" pitchFamily="34" charset="0"/>
                  <a:cs typeface="Arial"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208212" y="140516"/>
                <a:ext cx="9828214" cy="1761101"/>
              </a:xfrm>
              <a:prstGeom prst="rect">
                <a:avLst/>
              </a:prstGeom>
              <a:blipFill rotWithShape="1">
                <a:blip r:embed="rId4"/>
                <a:stretch>
                  <a:fillRect l="-434" t="-692"/>
                </a:stretch>
              </a:blipFill>
            </p:spPr>
            <p:txBody>
              <a:bodyPr/>
              <a:lstStyle/>
              <a:p>
                <a:r>
                  <a:rPr lang="en-US">
                    <a:noFill/>
                  </a:rPr>
                  <a:t> </a:t>
                </a:r>
              </a:p>
            </p:txBody>
          </p:sp>
        </mc:Fallback>
      </mc:AlternateContent>
      <p:pic>
        <p:nvPicPr>
          <p:cNvPr id="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422" y="138453"/>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79414"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4.46</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26" name="TextBox 25"/>
          <p:cNvSpPr txBox="1"/>
          <p:nvPr/>
        </p:nvSpPr>
        <p:spPr>
          <a:xfrm>
            <a:off x="227012" y="2438400"/>
            <a:ext cx="8686800" cy="461643"/>
          </a:xfrm>
          <a:prstGeom prst="rect">
            <a:avLst/>
          </a:prstGeom>
          <a:noFill/>
        </p:spPr>
        <p:txBody>
          <a:bodyPr wrap="square" lIns="121899" tIns="60949" rIns="121899" bIns="60949" rtlCol="0">
            <a:spAutoFit/>
          </a:bodyPr>
          <a:lstStyle/>
          <a:p>
            <a:r>
              <a:rPr lang="de-DE" sz="2200" b="1">
                <a:latin typeface="Arial" pitchFamily="34" charset="0"/>
                <a:cs typeface="Arial" pitchFamily="34" charset="0"/>
              </a:rPr>
              <a:t>b) Ta có: BM + AM = AB.</a:t>
            </a:r>
            <a:endParaRPr lang="vi-VN" sz="2200" b="1">
              <a:latin typeface="Arial" pitchFamily="34" charset="0"/>
              <a:cs typeface="Arial" pitchFamily="34" charset="0"/>
            </a:endParaRPr>
          </a:p>
        </p:txBody>
      </p:sp>
      <p:pic>
        <p:nvPicPr>
          <p:cNvPr id="30"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2412" y="2071936"/>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565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17740" y="1990725"/>
            <a:ext cx="3238500" cy="333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531018" y="3798263"/>
            <a:ext cx="4496593" cy="461643"/>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Xét tam giác BAD </a:t>
            </a:r>
            <a:r>
              <a:rPr lang="en-US" sz="2200" b="1" smtClean="0">
                <a:latin typeface="Arial" pitchFamily="34" charset="0"/>
                <a:cs typeface="Arial" pitchFamily="34" charset="0"/>
              </a:rPr>
              <a:t>có ME // AD :</a:t>
            </a:r>
            <a:endParaRPr lang="vi-VN" sz="2200" b="1">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711712899"/>
              </p:ext>
            </p:extLst>
          </p:nvPr>
        </p:nvGraphicFramePr>
        <p:xfrm>
          <a:off x="684212" y="2900043"/>
          <a:ext cx="1395412" cy="744537"/>
        </p:xfrm>
        <a:graphic>
          <a:graphicData uri="http://schemas.openxmlformats.org/presentationml/2006/ole">
            <mc:AlternateContent xmlns:mc="http://schemas.openxmlformats.org/markup-compatibility/2006">
              <mc:Choice xmlns:v="urn:schemas-microsoft-com:vml" Requires="v">
                <p:oleObj spid="_x0000_s156704" name="Equation" r:id="rId8" imgW="787320" imgH="419040" progId="Equation.DSMT4">
                  <p:embed/>
                </p:oleObj>
              </mc:Choice>
              <mc:Fallback>
                <p:oleObj name="Equation" r:id="rId8" imgW="787320" imgH="419040" progId="Equation.DSMT4">
                  <p:embed/>
                  <p:pic>
                    <p:nvPicPr>
                      <p:cNvPr id="0" name="Object 1"/>
                      <p:cNvPicPr>
                        <a:picLocks noChangeAspect="1" noChangeArrowheads="1"/>
                      </p:cNvPicPr>
                      <p:nvPr/>
                    </p:nvPicPr>
                    <p:blipFill>
                      <a:blip r:embed="rId9"/>
                      <a:srcRect/>
                      <a:stretch>
                        <a:fillRect/>
                      </a:stretch>
                    </p:blipFill>
                    <p:spPr bwMode="auto">
                      <a:xfrm>
                        <a:off x="684212" y="2900043"/>
                        <a:ext cx="1395412"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109192819"/>
              </p:ext>
            </p:extLst>
          </p:nvPr>
        </p:nvGraphicFramePr>
        <p:xfrm>
          <a:off x="2284412" y="2913063"/>
          <a:ext cx="2317750" cy="744537"/>
        </p:xfrm>
        <a:graphic>
          <a:graphicData uri="http://schemas.openxmlformats.org/presentationml/2006/ole">
            <mc:AlternateContent xmlns:mc="http://schemas.openxmlformats.org/markup-compatibility/2006">
              <mc:Choice xmlns:v="urn:schemas-microsoft-com:vml" Requires="v">
                <p:oleObj spid="_x0000_s156705" name="Equation" r:id="rId10" imgW="1307880" imgH="419040" progId="Equation.DSMT4">
                  <p:embed/>
                </p:oleObj>
              </mc:Choice>
              <mc:Fallback>
                <p:oleObj name="Equation" r:id="rId10" imgW="1307880" imgH="419040" progId="Equation.DSMT4">
                  <p:embed/>
                  <p:pic>
                    <p:nvPicPr>
                      <p:cNvPr id="0" name=""/>
                      <p:cNvPicPr>
                        <a:picLocks noChangeAspect="1" noChangeArrowheads="1"/>
                      </p:cNvPicPr>
                      <p:nvPr/>
                    </p:nvPicPr>
                    <p:blipFill>
                      <a:blip r:embed="rId11"/>
                      <a:srcRect/>
                      <a:stretch>
                        <a:fillRect/>
                      </a:stretch>
                    </p:blipFill>
                    <p:spPr bwMode="auto">
                      <a:xfrm>
                        <a:off x="2284412" y="2913063"/>
                        <a:ext cx="2317750"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1842916215"/>
              </p:ext>
            </p:extLst>
          </p:nvPr>
        </p:nvGraphicFramePr>
        <p:xfrm>
          <a:off x="4722812" y="2913063"/>
          <a:ext cx="1687513" cy="744537"/>
        </p:xfrm>
        <a:graphic>
          <a:graphicData uri="http://schemas.openxmlformats.org/presentationml/2006/ole">
            <mc:AlternateContent xmlns:mc="http://schemas.openxmlformats.org/markup-compatibility/2006">
              <mc:Choice xmlns:v="urn:schemas-microsoft-com:vml" Requires="v">
                <p:oleObj spid="_x0000_s156706" name="Equation" r:id="rId12" imgW="952200" imgH="419040" progId="Equation.DSMT4">
                  <p:embed/>
                </p:oleObj>
              </mc:Choice>
              <mc:Fallback>
                <p:oleObj name="Equation" r:id="rId12" imgW="952200" imgH="419040" progId="Equation.DSMT4">
                  <p:embed/>
                  <p:pic>
                    <p:nvPicPr>
                      <p:cNvPr id="0" name=""/>
                      <p:cNvPicPr>
                        <a:picLocks noChangeAspect="1" noChangeArrowheads="1"/>
                      </p:cNvPicPr>
                      <p:nvPr/>
                    </p:nvPicPr>
                    <p:blipFill>
                      <a:blip r:embed="rId13"/>
                      <a:srcRect/>
                      <a:stretch>
                        <a:fillRect/>
                      </a:stretch>
                    </p:blipFill>
                    <p:spPr bwMode="auto">
                      <a:xfrm>
                        <a:off x="4722812" y="2913063"/>
                        <a:ext cx="1687513"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2749516818"/>
              </p:ext>
            </p:extLst>
          </p:nvPr>
        </p:nvGraphicFramePr>
        <p:xfrm>
          <a:off x="6719888" y="2913063"/>
          <a:ext cx="1349375" cy="744537"/>
        </p:xfrm>
        <a:graphic>
          <a:graphicData uri="http://schemas.openxmlformats.org/presentationml/2006/ole">
            <mc:AlternateContent xmlns:mc="http://schemas.openxmlformats.org/markup-compatibility/2006">
              <mc:Choice xmlns:v="urn:schemas-microsoft-com:vml" Requires="v">
                <p:oleObj spid="_x0000_s156707" name="Equation" r:id="rId14" imgW="761760" imgH="419040" progId="Equation.DSMT4">
                  <p:embed/>
                </p:oleObj>
              </mc:Choice>
              <mc:Fallback>
                <p:oleObj name="Equation" r:id="rId14" imgW="761760" imgH="419040" progId="Equation.DSMT4">
                  <p:embed/>
                  <p:pic>
                    <p:nvPicPr>
                      <p:cNvPr id="0" name=""/>
                      <p:cNvPicPr>
                        <a:picLocks noChangeAspect="1" noChangeArrowheads="1"/>
                      </p:cNvPicPr>
                      <p:nvPr/>
                    </p:nvPicPr>
                    <p:blipFill>
                      <a:blip r:embed="rId15"/>
                      <a:srcRect/>
                      <a:stretch>
                        <a:fillRect/>
                      </a:stretch>
                    </p:blipFill>
                    <p:spPr bwMode="auto">
                      <a:xfrm>
                        <a:off x="6719888" y="2913063"/>
                        <a:ext cx="1349375"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1880606020"/>
              </p:ext>
            </p:extLst>
          </p:nvPr>
        </p:nvGraphicFramePr>
        <p:xfrm>
          <a:off x="5116353" y="3620373"/>
          <a:ext cx="1854518" cy="818992"/>
        </p:xfrm>
        <a:graphic>
          <a:graphicData uri="http://schemas.openxmlformats.org/presentationml/2006/ole">
            <mc:AlternateContent xmlns:mc="http://schemas.openxmlformats.org/markup-compatibility/2006">
              <mc:Choice xmlns:v="urn:schemas-microsoft-com:vml" Requires="v">
                <p:oleObj spid="_x0000_s156708" name="Equation" r:id="rId16" imgW="952200" imgH="419040" progId="Equation.DSMT4">
                  <p:embed/>
                </p:oleObj>
              </mc:Choice>
              <mc:Fallback>
                <p:oleObj name="Equation" r:id="rId16" imgW="952200" imgH="419040" progId="Equation.DSMT4">
                  <p:embed/>
                  <p:pic>
                    <p:nvPicPr>
                      <p:cNvPr id="0" name=""/>
                      <p:cNvPicPr>
                        <a:picLocks noChangeAspect="1" noChangeArrowheads="1"/>
                      </p:cNvPicPr>
                      <p:nvPr/>
                    </p:nvPicPr>
                    <p:blipFill>
                      <a:blip r:embed="rId17"/>
                      <a:srcRect/>
                      <a:stretch>
                        <a:fillRect/>
                      </a:stretch>
                    </p:blipFill>
                    <p:spPr bwMode="auto">
                      <a:xfrm>
                        <a:off x="5116353" y="3620373"/>
                        <a:ext cx="1854518" cy="81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 name="TextBox 21"/>
          <p:cNvSpPr txBox="1"/>
          <p:nvPr/>
        </p:nvSpPr>
        <p:spPr>
          <a:xfrm>
            <a:off x="577055" y="4642813"/>
            <a:ext cx="4450555" cy="461643"/>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Xét tam giác </a:t>
            </a:r>
            <a:r>
              <a:rPr lang="vi-VN" sz="2200" b="1" smtClean="0">
                <a:latin typeface="Arial" pitchFamily="34" charset="0"/>
                <a:cs typeface="Arial" pitchFamily="34" charset="0"/>
              </a:rPr>
              <a:t>B</a:t>
            </a:r>
            <a:r>
              <a:rPr lang="en-US" sz="2200" b="1" smtClean="0">
                <a:latin typeface="Arial" pitchFamily="34" charset="0"/>
                <a:cs typeface="Arial" pitchFamily="34" charset="0"/>
              </a:rPr>
              <a:t>C</a:t>
            </a:r>
            <a:r>
              <a:rPr lang="vi-VN" sz="2200" b="1" smtClean="0">
                <a:latin typeface="Arial" pitchFamily="34" charset="0"/>
                <a:cs typeface="Arial" pitchFamily="34" charset="0"/>
              </a:rPr>
              <a:t>D </a:t>
            </a:r>
            <a:r>
              <a:rPr lang="en-US" sz="2200" b="1" smtClean="0">
                <a:latin typeface="Arial" pitchFamily="34" charset="0"/>
                <a:cs typeface="Arial" pitchFamily="34" charset="0"/>
              </a:rPr>
              <a:t>có EK // BC :</a:t>
            </a:r>
            <a:endParaRPr lang="vi-VN" sz="2200" b="1">
              <a:latin typeface="Arial" pitchFamily="34" charset="0"/>
              <a:cs typeface="Arial" pitchFamily="34" charset="0"/>
            </a:endParaRPr>
          </a:p>
        </p:txBody>
      </p:sp>
      <p:graphicFrame>
        <p:nvGraphicFramePr>
          <p:cNvPr id="24" name="Object 23"/>
          <p:cNvGraphicFramePr>
            <a:graphicFrameLocks noChangeAspect="1"/>
          </p:cNvGraphicFramePr>
          <p:nvPr>
            <p:extLst>
              <p:ext uri="{D42A27DB-BD31-4B8C-83A1-F6EECF244321}">
                <p14:modId xmlns:p14="http://schemas.microsoft.com/office/powerpoint/2010/main" val="983256357"/>
              </p:ext>
            </p:extLst>
          </p:nvPr>
        </p:nvGraphicFramePr>
        <p:xfrm>
          <a:off x="5186839" y="4464923"/>
          <a:ext cx="1805623" cy="818992"/>
        </p:xfrm>
        <a:graphic>
          <a:graphicData uri="http://schemas.openxmlformats.org/presentationml/2006/ole">
            <mc:AlternateContent xmlns:mc="http://schemas.openxmlformats.org/markup-compatibility/2006">
              <mc:Choice xmlns:v="urn:schemas-microsoft-com:vml" Requires="v">
                <p:oleObj spid="_x0000_s156709" name="Equation" r:id="rId18" imgW="927000" imgH="419040" progId="Equation.DSMT4">
                  <p:embed/>
                </p:oleObj>
              </mc:Choice>
              <mc:Fallback>
                <p:oleObj name="Equation" r:id="rId18" imgW="927000" imgH="419040" progId="Equation.DSMT4">
                  <p:embed/>
                  <p:pic>
                    <p:nvPicPr>
                      <p:cNvPr id="0" name=""/>
                      <p:cNvPicPr>
                        <a:picLocks noChangeAspect="1" noChangeArrowheads="1"/>
                      </p:cNvPicPr>
                      <p:nvPr/>
                    </p:nvPicPr>
                    <p:blipFill>
                      <a:blip r:embed="rId19"/>
                      <a:srcRect/>
                      <a:stretch>
                        <a:fillRect/>
                      </a:stretch>
                    </p:blipFill>
                    <p:spPr bwMode="auto">
                      <a:xfrm>
                        <a:off x="5186839" y="4464923"/>
                        <a:ext cx="1805623" cy="81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 name="TextBox 24"/>
          <p:cNvSpPr txBox="1"/>
          <p:nvPr/>
        </p:nvSpPr>
        <p:spPr>
          <a:xfrm>
            <a:off x="3991372" y="5475287"/>
            <a:ext cx="1104502" cy="461643"/>
          </a:xfrm>
          <a:prstGeom prst="rect">
            <a:avLst/>
          </a:prstGeom>
          <a:noFill/>
        </p:spPr>
        <p:txBody>
          <a:bodyPr wrap="square" lIns="121899" tIns="60949" rIns="121899" bIns="60949" rtlCol="0">
            <a:spAutoFit/>
          </a:bodyPr>
          <a:lstStyle/>
          <a:p>
            <a:r>
              <a:rPr lang="en-US" sz="2200" b="1" smtClean="0">
                <a:latin typeface="Arial" pitchFamily="34" charset="0"/>
                <a:cs typeface="Arial" pitchFamily="34" charset="0"/>
              </a:rPr>
              <a:t>Vậy :</a:t>
            </a:r>
            <a:endParaRPr lang="vi-VN" sz="2200" b="1">
              <a:latin typeface="Arial" pitchFamily="34" charset="0"/>
              <a:cs typeface="Arial" pitchFamily="34" charset="0"/>
            </a:endParaRPr>
          </a:p>
        </p:txBody>
      </p:sp>
      <p:graphicFrame>
        <p:nvGraphicFramePr>
          <p:cNvPr id="27" name="Object 26"/>
          <p:cNvGraphicFramePr>
            <a:graphicFrameLocks noChangeAspect="1"/>
          </p:cNvGraphicFramePr>
          <p:nvPr>
            <p:extLst>
              <p:ext uri="{D42A27DB-BD31-4B8C-83A1-F6EECF244321}">
                <p14:modId xmlns:p14="http://schemas.microsoft.com/office/powerpoint/2010/main" val="802925270"/>
              </p:ext>
            </p:extLst>
          </p:nvPr>
        </p:nvGraphicFramePr>
        <p:xfrm>
          <a:off x="4848399" y="5255823"/>
          <a:ext cx="1169813" cy="900890"/>
        </p:xfrm>
        <a:graphic>
          <a:graphicData uri="http://schemas.openxmlformats.org/presentationml/2006/ole">
            <mc:AlternateContent xmlns:mc="http://schemas.openxmlformats.org/markup-compatibility/2006">
              <mc:Choice xmlns:v="urn:schemas-microsoft-com:vml" Requires="v">
                <p:oleObj spid="_x0000_s156710" name="Equation" r:id="rId20" imgW="545760" imgH="419040" progId="Equation.DSMT4">
                  <p:embed/>
                </p:oleObj>
              </mc:Choice>
              <mc:Fallback>
                <p:oleObj name="Equation" r:id="rId20" imgW="545760" imgH="419040" progId="Equation.DSMT4">
                  <p:embed/>
                  <p:pic>
                    <p:nvPicPr>
                      <p:cNvPr id="0" name=""/>
                      <p:cNvPicPr>
                        <a:picLocks noChangeAspect="1" noChangeArrowheads="1"/>
                      </p:cNvPicPr>
                      <p:nvPr/>
                    </p:nvPicPr>
                    <p:blipFill>
                      <a:blip r:embed="rId21"/>
                      <a:srcRect/>
                      <a:stretch>
                        <a:fillRect/>
                      </a:stretch>
                    </p:blipFill>
                    <p:spPr bwMode="auto">
                      <a:xfrm>
                        <a:off x="4848399" y="5255823"/>
                        <a:ext cx="1169813" cy="900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68880332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par>
                          <p:cTn id="33" fill="hold">
                            <p:stCondLst>
                              <p:cond delay="500"/>
                            </p:stCondLst>
                            <p:childTnLst>
                              <p:par>
                                <p:cTn id="34" presetID="22" presetClass="entr" presetSubtype="8" fill="hold"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left)">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ipe(left)">
                                      <p:cBhvr>
                                        <p:cTn id="41" dur="500"/>
                                        <p:tgtEl>
                                          <p:spTgt spid="22"/>
                                        </p:tgtEl>
                                      </p:cBhvr>
                                    </p:animEffect>
                                  </p:childTnLst>
                                </p:cTn>
                              </p:par>
                            </p:childTnLst>
                          </p:cTn>
                        </p:par>
                        <p:par>
                          <p:cTn id="42" fill="hold">
                            <p:stCondLst>
                              <p:cond delay="500"/>
                            </p:stCondLst>
                            <p:childTnLst>
                              <p:par>
                                <p:cTn id="43" presetID="22" presetClass="entr" presetSubtype="8" fill="hold"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500"/>
                                        <p:tgtEl>
                                          <p:spTgt spid="2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left)">
                                      <p:cBhvr>
                                        <p:cTn id="50" dur="500"/>
                                        <p:tgtEl>
                                          <p:spTgt spid="25"/>
                                        </p:tgtEl>
                                      </p:cBhvr>
                                    </p:animEffect>
                                  </p:childTnLst>
                                </p:cTn>
                              </p:par>
                            </p:childTnLst>
                          </p:cTn>
                        </p:par>
                        <p:par>
                          <p:cTn id="51" fill="hold">
                            <p:stCondLst>
                              <p:cond delay="500"/>
                            </p:stCondLst>
                            <p:childTnLst>
                              <p:par>
                                <p:cTn id="52" presetID="22" presetClass="entr" presetSubtype="8" fill="hold" nodeType="after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wipe(left)">
                                      <p:cBhvr>
                                        <p:cTn id="5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4" grpId="0"/>
      <p:bldP spid="22" grpId="0"/>
      <p:bldP spid="2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ectangle 13"/>
          <p:cNvSpPr/>
          <p:nvPr/>
        </p:nvSpPr>
        <p:spPr>
          <a:xfrm>
            <a:off x="-812588" y="473582"/>
            <a:ext cx="5463146" cy="5892800"/>
          </a:xfrm>
          <a:custGeom>
            <a:avLst/>
            <a:gdLst/>
            <a:ahLst/>
            <a:cxnLst/>
            <a:rect l="l" t="t" r="r" b="b"/>
            <a:pathLst>
              <a:path w="4098427" h="4419600">
                <a:moveTo>
                  <a:pt x="0" y="0"/>
                </a:moveTo>
                <a:lnTo>
                  <a:pt x="4098427" y="0"/>
                </a:lnTo>
                <a:lnTo>
                  <a:pt x="2588032" y="4419600"/>
                </a:lnTo>
                <a:lnTo>
                  <a:pt x="0" y="44196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5" name="Rectangle 15"/>
          <p:cNvSpPr/>
          <p:nvPr/>
        </p:nvSpPr>
        <p:spPr>
          <a:xfrm rot="1132070">
            <a:off x="3697390" y="-2113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4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6" name="Rectangle 15"/>
          <p:cNvSpPr/>
          <p:nvPr/>
        </p:nvSpPr>
        <p:spPr>
          <a:xfrm rot="1132070">
            <a:off x="5733438" y="-2113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2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043" t="17982" r="12601" b="22046"/>
          <a:stretch/>
        </p:blipFill>
        <p:spPr bwMode="auto">
          <a:xfrm>
            <a:off x="1167199" y="869115"/>
            <a:ext cx="1660188" cy="297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6471" t="11198" r="6916" b="28723"/>
          <a:stretch/>
        </p:blipFill>
        <p:spPr bwMode="auto">
          <a:xfrm>
            <a:off x="1115994" y="1219200"/>
            <a:ext cx="2507896" cy="333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055" t="19121" r="17589" b="20906"/>
          <a:stretch/>
        </p:blipFill>
        <p:spPr bwMode="auto">
          <a:xfrm>
            <a:off x="990697" y="1018100"/>
            <a:ext cx="542890" cy="349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32446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0-#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additive="base">
                                        <p:cTn id="16" dur="600" fill="hold"/>
                                        <p:tgtEl>
                                          <p:spTgt spid="46"/>
                                        </p:tgtEl>
                                        <p:attrNameLst>
                                          <p:attrName>ppt_x</p:attrName>
                                        </p:attrNameLst>
                                      </p:cBhvr>
                                      <p:tavLst>
                                        <p:tav tm="0">
                                          <p:val>
                                            <p:strVal val="0-#ppt_w/2"/>
                                          </p:val>
                                        </p:tav>
                                        <p:tav tm="100000">
                                          <p:val>
                                            <p:strVal val="#ppt_x"/>
                                          </p:val>
                                        </p:tav>
                                      </p:tavLst>
                                    </p:anim>
                                    <p:anim calcmode="lin" valueType="num">
                                      <p:cBhvr additive="base">
                                        <p:cTn id="17" dur="600" fill="hold"/>
                                        <p:tgtEl>
                                          <p:spTgt spid="46"/>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100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1+#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100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4" fill="hold" nodeType="withEffect">
                                  <p:stCondLst>
                                    <p:cond delay="100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09880"/>
            <a:ext cx="9837881" cy="1735611"/>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360612" y="140516"/>
            <a:ext cx="9067800" cy="1231084"/>
          </a:xfrm>
          <a:prstGeom prst="rect">
            <a:avLst/>
          </a:prstGeom>
          <a:noFill/>
        </p:spPr>
        <p:txBody>
          <a:bodyPr wrap="square" lIns="121899" tIns="60949" rIns="121899" bIns="60949" rtlCol="0">
            <a:spAutoFit/>
          </a:bodyPr>
          <a:lstStyle/>
          <a:p>
            <a:r>
              <a:rPr lang="vi-VN" b="1">
                <a:latin typeface="Arial" pitchFamily="34" charset="0"/>
                <a:cs typeface="Arial" pitchFamily="34" charset="0"/>
              </a:rPr>
              <a:t>Cho hình chóp S.ABCD có đáy ABCD là hình bình hành. Gọi M là trung điểm của cạnh SD. Đường thẳng SB song song với mặt phẳng</a:t>
            </a:r>
          </a:p>
        </p:txBody>
      </p:sp>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422" y="138453"/>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79414"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4.36</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26" name="TextBox 25"/>
          <p:cNvSpPr txBox="1"/>
          <p:nvPr/>
        </p:nvSpPr>
        <p:spPr>
          <a:xfrm>
            <a:off x="303212" y="2362200"/>
            <a:ext cx="8153401" cy="492420"/>
          </a:xfrm>
          <a:prstGeom prst="rect">
            <a:avLst/>
          </a:prstGeom>
          <a:noFill/>
        </p:spPr>
        <p:txBody>
          <a:bodyPr wrap="square" lIns="121899" tIns="60949" rIns="121899" bIns="60949" rtlCol="0">
            <a:spAutoFit/>
          </a:bodyPr>
          <a:lstStyle/>
          <a:p>
            <a:pPr marL="342900" indent="-342900">
              <a:buFont typeface="Wingdings" pitchFamily="2" charset="2"/>
              <a:buChar char="v"/>
            </a:pPr>
            <a:r>
              <a:rPr lang="vi-VN" b="1">
                <a:latin typeface="Arial" pitchFamily="34" charset="0"/>
                <a:cs typeface="Arial" pitchFamily="34" charset="0"/>
              </a:rPr>
              <a:t>Gọi O là </a:t>
            </a:r>
            <a:r>
              <a:rPr lang="en-US" b="1" smtClean="0">
                <a:latin typeface="Arial" pitchFamily="34" charset="0"/>
                <a:cs typeface="Arial" pitchFamily="34" charset="0"/>
              </a:rPr>
              <a:t>giao điểm của </a:t>
            </a:r>
            <a:r>
              <a:rPr lang="vi-VN" b="1" smtClean="0">
                <a:latin typeface="Arial" pitchFamily="34" charset="0"/>
                <a:cs typeface="Arial" pitchFamily="34" charset="0"/>
              </a:rPr>
              <a:t>hai </a:t>
            </a:r>
            <a:r>
              <a:rPr lang="vi-VN" b="1">
                <a:latin typeface="Arial" pitchFamily="34" charset="0"/>
                <a:cs typeface="Arial" pitchFamily="34" charset="0"/>
              </a:rPr>
              <a:t>đường chéo AC và </a:t>
            </a:r>
            <a:r>
              <a:rPr lang="vi-VN" b="1" smtClean="0">
                <a:latin typeface="Arial" pitchFamily="34" charset="0"/>
                <a:cs typeface="Arial" pitchFamily="34" charset="0"/>
              </a:rPr>
              <a:t>BD</a:t>
            </a:r>
            <a:endParaRPr lang="vi-VN" b="1">
              <a:latin typeface="Arial" pitchFamily="34" charset="0"/>
              <a:cs typeface="Arial" pitchFamily="34" charset="0"/>
            </a:endParaRPr>
          </a:p>
        </p:txBody>
      </p:sp>
      <p:sp>
        <p:nvSpPr>
          <p:cNvPr id="12" name="TextBox 11"/>
          <p:cNvSpPr txBox="1"/>
          <p:nvPr/>
        </p:nvSpPr>
        <p:spPr>
          <a:xfrm>
            <a:off x="2208212" y="1322293"/>
            <a:ext cx="9686805" cy="523198"/>
          </a:xfrm>
          <a:prstGeom prst="rect">
            <a:avLst/>
          </a:prstGeom>
          <a:noFill/>
        </p:spPr>
        <p:txBody>
          <a:bodyPr wrap="square" lIns="121899" tIns="60949" rIns="121899" bIns="60949" rtlCol="0">
            <a:spAutoFit/>
          </a:bodyPr>
          <a:lstStyle/>
          <a:p>
            <a:r>
              <a:rPr lang="en-US" sz="2600" b="1" smtClean="0">
                <a:solidFill>
                  <a:schemeClr val="tx2">
                    <a:lumMod val="75000"/>
                  </a:schemeClr>
                </a:solidFill>
                <a:latin typeface="Arial" pitchFamily="34" charset="0"/>
                <a:cs typeface="Arial" pitchFamily="34" charset="0"/>
              </a:rPr>
              <a:t>A.</a:t>
            </a:r>
            <a:r>
              <a:rPr lang="en-US" sz="2600" b="1" smtClean="0">
                <a:latin typeface="Arial" pitchFamily="34" charset="0"/>
                <a:cs typeface="Arial" pitchFamily="34" charset="0"/>
              </a:rPr>
              <a:t> 		</a:t>
            </a:r>
            <a:r>
              <a:rPr lang="en-US" sz="2600" b="1">
                <a:solidFill>
                  <a:schemeClr val="tx2">
                    <a:lumMod val="75000"/>
                  </a:schemeClr>
                </a:solidFill>
                <a:latin typeface="Arial" pitchFamily="34" charset="0"/>
                <a:cs typeface="Arial" pitchFamily="34" charset="0"/>
              </a:rPr>
              <a:t>B.		 </a:t>
            </a:r>
            <a:r>
              <a:rPr lang="en-US" sz="2600" b="1" smtClean="0">
                <a:solidFill>
                  <a:schemeClr val="tx2">
                    <a:lumMod val="75000"/>
                  </a:schemeClr>
                </a:solidFill>
                <a:latin typeface="Arial" pitchFamily="34" charset="0"/>
                <a:cs typeface="Arial" pitchFamily="34" charset="0"/>
              </a:rPr>
              <a:t>C.</a:t>
            </a:r>
            <a:r>
              <a:rPr lang="en-US" sz="2600" b="1" smtClean="0">
                <a:latin typeface="Arial" pitchFamily="34" charset="0"/>
                <a:cs typeface="Arial" pitchFamily="34" charset="0"/>
              </a:rPr>
              <a:t> 		</a:t>
            </a:r>
            <a:r>
              <a:rPr lang="en-US" sz="2600" b="1">
                <a:solidFill>
                  <a:schemeClr val="tx2">
                    <a:lumMod val="75000"/>
                  </a:schemeClr>
                </a:solidFill>
                <a:latin typeface="Arial" pitchFamily="34" charset="0"/>
                <a:cs typeface="Arial" pitchFamily="34" charset="0"/>
              </a:rPr>
              <a:t>D.</a:t>
            </a:r>
            <a:r>
              <a:rPr lang="en-US" sz="2600" b="1" smtClean="0">
                <a:latin typeface="Arial" pitchFamily="34" charset="0"/>
                <a:cs typeface="Arial" pitchFamily="34" charset="0"/>
              </a:rPr>
              <a:t>	</a:t>
            </a:r>
            <a:endParaRPr lang="vi-VN" sz="2600" b="1">
              <a:latin typeface="Arial" pitchFamily="34" charset="0"/>
              <a:cs typeface="Arial" pitchFamily="34" charset="0"/>
            </a:endParaRPr>
          </a:p>
        </p:txBody>
      </p:sp>
      <p:sp>
        <p:nvSpPr>
          <p:cNvPr id="13" name="Oval 12"/>
          <p:cNvSpPr/>
          <p:nvPr/>
        </p:nvSpPr>
        <p:spPr>
          <a:xfrm>
            <a:off x="4645516" y="1314985"/>
            <a:ext cx="518784" cy="51878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2779712" y="1333500"/>
            <a:ext cx="1901600" cy="492420"/>
          </a:xfrm>
          <a:prstGeom prst="rect">
            <a:avLst/>
          </a:prstGeom>
          <a:noFill/>
        </p:spPr>
        <p:txBody>
          <a:bodyPr wrap="square" lIns="121899" tIns="60949" rIns="121899" bIns="60949" rtlCol="0">
            <a:spAutoFit/>
          </a:bodyPr>
          <a:lstStyle/>
          <a:p>
            <a:r>
              <a:rPr lang="en-US" b="1" smtClean="0">
                <a:latin typeface="Arial" pitchFamily="34" charset="0"/>
                <a:cs typeface="Arial" pitchFamily="34" charset="0"/>
              </a:rPr>
              <a:t>(CDM)</a:t>
            </a:r>
            <a:endParaRPr lang="vi-VN" b="1">
              <a:latin typeface="Arial" pitchFamily="34" charset="0"/>
              <a:cs typeface="Arial" pitchFamily="34" charset="0"/>
            </a:endParaRPr>
          </a:p>
        </p:txBody>
      </p:sp>
      <p:sp>
        <p:nvSpPr>
          <p:cNvPr id="22" name="TextBox 21"/>
          <p:cNvSpPr txBox="1"/>
          <p:nvPr/>
        </p:nvSpPr>
        <p:spPr>
          <a:xfrm>
            <a:off x="5138901" y="1333500"/>
            <a:ext cx="1901600" cy="492420"/>
          </a:xfrm>
          <a:prstGeom prst="rect">
            <a:avLst/>
          </a:prstGeom>
          <a:noFill/>
        </p:spPr>
        <p:txBody>
          <a:bodyPr wrap="square" lIns="121899" tIns="60949" rIns="121899" bIns="60949" rtlCol="0">
            <a:spAutoFit/>
          </a:bodyPr>
          <a:lstStyle/>
          <a:p>
            <a:r>
              <a:rPr lang="en-US" b="1" smtClean="0">
                <a:latin typeface="Arial" pitchFamily="34" charset="0"/>
                <a:cs typeface="Arial" pitchFamily="34" charset="0"/>
              </a:rPr>
              <a:t>(ACM)</a:t>
            </a:r>
            <a:endParaRPr lang="vi-VN" b="1">
              <a:latin typeface="Arial" pitchFamily="34" charset="0"/>
              <a:cs typeface="Arial" pitchFamily="34" charset="0"/>
            </a:endParaRPr>
          </a:p>
        </p:txBody>
      </p:sp>
      <p:sp>
        <p:nvSpPr>
          <p:cNvPr id="24" name="TextBox 23"/>
          <p:cNvSpPr txBox="1"/>
          <p:nvPr/>
        </p:nvSpPr>
        <p:spPr>
          <a:xfrm>
            <a:off x="7686885" y="1333500"/>
            <a:ext cx="1901600" cy="492420"/>
          </a:xfrm>
          <a:prstGeom prst="rect">
            <a:avLst/>
          </a:prstGeom>
          <a:noFill/>
        </p:spPr>
        <p:txBody>
          <a:bodyPr wrap="square" lIns="121899" tIns="60949" rIns="121899" bIns="60949" rtlCol="0">
            <a:spAutoFit/>
          </a:bodyPr>
          <a:lstStyle/>
          <a:p>
            <a:r>
              <a:rPr lang="en-US" b="1" smtClean="0">
                <a:latin typeface="Arial" pitchFamily="34" charset="0"/>
                <a:cs typeface="Arial" pitchFamily="34" charset="0"/>
              </a:rPr>
              <a:t>(ADM)</a:t>
            </a:r>
            <a:endParaRPr lang="vi-VN" b="1">
              <a:latin typeface="Arial" pitchFamily="34" charset="0"/>
              <a:cs typeface="Arial" pitchFamily="34" charset="0"/>
            </a:endParaRPr>
          </a:p>
        </p:txBody>
      </p:sp>
      <p:sp>
        <p:nvSpPr>
          <p:cNvPr id="29" name="TextBox 28"/>
          <p:cNvSpPr txBox="1"/>
          <p:nvPr/>
        </p:nvSpPr>
        <p:spPr>
          <a:xfrm>
            <a:off x="9934679" y="1333500"/>
            <a:ext cx="1901600" cy="492420"/>
          </a:xfrm>
          <a:prstGeom prst="rect">
            <a:avLst/>
          </a:prstGeom>
          <a:noFill/>
        </p:spPr>
        <p:txBody>
          <a:bodyPr wrap="square" lIns="121899" tIns="60949" rIns="121899" bIns="60949" rtlCol="0">
            <a:spAutoFit/>
          </a:bodyPr>
          <a:lstStyle/>
          <a:p>
            <a:r>
              <a:rPr lang="en-US" b="1" smtClean="0">
                <a:latin typeface="Arial" pitchFamily="34" charset="0"/>
                <a:cs typeface="Arial" pitchFamily="34" charset="0"/>
              </a:rPr>
              <a:t>(ACD)</a:t>
            </a:r>
            <a:endParaRPr lang="vi-VN" b="1">
              <a:latin typeface="Arial" pitchFamily="34" charset="0"/>
              <a:cs typeface="Arial" pitchFamily="34" charset="0"/>
            </a:endParaRPr>
          </a:p>
        </p:txBody>
      </p:sp>
      <p:pic>
        <p:nvPicPr>
          <p:cNvPr id="30"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1925" y="19812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TextBox 30"/>
          <p:cNvSpPr txBox="1"/>
          <p:nvPr/>
        </p:nvSpPr>
        <p:spPr>
          <a:xfrm>
            <a:off x="632275" y="2854620"/>
            <a:ext cx="7495274" cy="1231084"/>
          </a:xfrm>
          <a:prstGeom prst="rect">
            <a:avLst/>
          </a:prstGeom>
          <a:noFill/>
        </p:spPr>
        <p:txBody>
          <a:bodyPr wrap="square" lIns="121899" tIns="60949" rIns="121899" bIns="60949" rtlCol="0">
            <a:spAutoFit/>
          </a:bodyPr>
          <a:lstStyle/>
          <a:p>
            <a:r>
              <a:rPr lang="vi-VN" b="1">
                <a:latin typeface="Arial" pitchFamily="34" charset="0"/>
                <a:cs typeface="Arial" pitchFamily="34" charset="0"/>
              </a:rPr>
              <a:t>Xét tam giác SBD có M, O lần lượt là trung điểm của SD và BD nên MO là đường trung bình của tam giác SBD, suy ra MO // SB.</a:t>
            </a:r>
          </a:p>
        </p:txBody>
      </p:sp>
      <p:pic>
        <p:nvPicPr>
          <p:cNvPr id="133168" name="Picture 4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34701" y="1981200"/>
            <a:ext cx="3212523" cy="3281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TextBox 31"/>
          <p:cNvSpPr txBox="1"/>
          <p:nvPr/>
        </p:nvSpPr>
        <p:spPr>
          <a:xfrm>
            <a:off x="632275" y="4075658"/>
            <a:ext cx="7495274" cy="1231084"/>
          </a:xfrm>
          <a:prstGeom prst="rect">
            <a:avLst/>
          </a:prstGeom>
          <a:noFill/>
        </p:spPr>
        <p:txBody>
          <a:bodyPr wrap="square" lIns="121899" tIns="60949" rIns="121899" bIns="60949" rtlCol="0">
            <a:spAutoFit/>
          </a:bodyPr>
          <a:lstStyle/>
          <a:p>
            <a:r>
              <a:rPr lang="vi-VN" b="1">
                <a:latin typeface="Arial" pitchFamily="34" charset="0"/>
                <a:cs typeface="Arial" pitchFamily="34" charset="0"/>
              </a:rPr>
              <a:t>Vì O thuộc AC nên O thuộc mặt phẳng (ACM) và M thuộc mặt phẳng (ACM) nên mặt phẳng (ACM) chứa đường thẳng OM.</a:t>
            </a:r>
          </a:p>
        </p:txBody>
      </p:sp>
      <p:sp>
        <p:nvSpPr>
          <p:cNvPr id="33" name="TextBox 32"/>
          <p:cNvSpPr txBox="1"/>
          <p:nvPr/>
        </p:nvSpPr>
        <p:spPr>
          <a:xfrm>
            <a:off x="632274" y="5318332"/>
            <a:ext cx="11024737" cy="1231084"/>
          </a:xfrm>
          <a:prstGeom prst="rect">
            <a:avLst/>
          </a:prstGeom>
          <a:noFill/>
        </p:spPr>
        <p:txBody>
          <a:bodyPr wrap="square" lIns="121899" tIns="60949" rIns="121899" bIns="60949" rtlCol="0">
            <a:spAutoFit/>
          </a:bodyPr>
          <a:lstStyle/>
          <a:p>
            <a:r>
              <a:rPr lang="vi-VN" b="1">
                <a:latin typeface="Arial" pitchFamily="34" charset="0"/>
                <a:cs typeface="Arial" pitchFamily="34" charset="0"/>
              </a:rPr>
              <a:t>Khi đó ta có đường thẳng SB song song với đường thẳng OM và đường thẳng OM nằm trong mặt phẳng (ACM), do vậy đường thẳng SB song song với mặt phẳng (ACM).</a:t>
            </a:r>
          </a:p>
        </p:txBody>
      </p:sp>
      <p:sp>
        <p:nvSpPr>
          <p:cNvPr id="25" name="TextBox 24"/>
          <p:cNvSpPr txBox="1"/>
          <p:nvPr/>
        </p:nvSpPr>
        <p:spPr>
          <a:xfrm>
            <a:off x="5515348" y="6247723"/>
            <a:ext cx="2758328" cy="523198"/>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Chọn đáp án </a:t>
            </a:r>
            <a:r>
              <a:rPr lang="en-US" sz="2600" b="1" smtClean="0">
                <a:solidFill>
                  <a:srgbClr val="C00000"/>
                </a:solidFill>
                <a:latin typeface="Arial" pitchFamily="34" charset="0"/>
                <a:cs typeface="Arial" pitchFamily="34" charset="0"/>
              </a:rPr>
              <a:t>B</a:t>
            </a:r>
            <a:endParaRPr lang="vi-VN" sz="2600" b="1">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387548566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wipe(left)">
                                      <p:cBhvr>
                                        <p:cTn id="16" dur="500"/>
                                        <p:tgtEl>
                                          <p:spTgt spid="3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left)">
                                      <p:cBhvr>
                                        <p:cTn id="26" dur="500"/>
                                        <p:tgtEl>
                                          <p:spTgt spid="3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left)">
                                      <p:cBhvr>
                                        <p:cTn id="31" dur="500"/>
                                        <p:tgtEl>
                                          <p:spTgt spid="25"/>
                                        </p:tgtEl>
                                      </p:cBhvr>
                                    </p:animEffect>
                                  </p:childTnLst>
                                </p:cTn>
                              </p:par>
                            </p:childTnLst>
                          </p:cTn>
                        </p:par>
                        <p:par>
                          <p:cTn id="32" fill="hold">
                            <p:stCondLst>
                              <p:cond delay="500"/>
                            </p:stCondLst>
                            <p:childTnLst>
                              <p:par>
                                <p:cTn id="33" presetID="21" presetClass="entr" presetSubtype="1"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heel(1)">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3" grpId="0" animBg="1"/>
      <p:bldP spid="31" grpId="0"/>
      <p:bldP spid="32" grpId="0"/>
      <p:bldP spid="33"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09880"/>
            <a:ext cx="9837881" cy="1657925"/>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360612" y="140516"/>
            <a:ext cx="9067800" cy="861752"/>
          </a:xfrm>
          <a:prstGeom prst="rect">
            <a:avLst/>
          </a:prstGeom>
          <a:noFill/>
        </p:spPr>
        <p:txBody>
          <a:bodyPr wrap="square" lIns="121899" tIns="60949" rIns="121899" bIns="60949" rtlCol="0">
            <a:spAutoFit/>
          </a:bodyPr>
          <a:lstStyle/>
          <a:p>
            <a:r>
              <a:rPr lang="vi-VN" b="1">
                <a:latin typeface="Arial" pitchFamily="34" charset="0"/>
                <a:cs typeface="Arial" pitchFamily="34" charset="0"/>
              </a:rPr>
              <a:t>Cho hình hộp ABCD.A'B'C'D'. Mặt phẳng (AB'D') song song với mặt phẳng</a:t>
            </a:r>
          </a:p>
        </p:txBody>
      </p:sp>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422" y="138453"/>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79414"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4.37</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26" name="TextBox 25"/>
          <p:cNvSpPr txBox="1"/>
          <p:nvPr/>
        </p:nvSpPr>
        <p:spPr>
          <a:xfrm>
            <a:off x="303212" y="2223574"/>
            <a:ext cx="8153401" cy="1138751"/>
          </a:xfrm>
          <a:prstGeom prst="rect">
            <a:avLst/>
          </a:prstGeom>
          <a:noFill/>
        </p:spPr>
        <p:txBody>
          <a:bodyPr wrap="square" lIns="121899" tIns="60949" rIns="121899" bIns="60949" rtlCol="0">
            <a:spAutoFit/>
          </a:bodyPr>
          <a:lstStyle/>
          <a:p>
            <a:pPr marL="342900" indent="-342900">
              <a:buFont typeface="Wingdings" pitchFamily="2" charset="2"/>
              <a:buChar char="v"/>
            </a:pPr>
            <a:r>
              <a:rPr lang="vi-VN" sz="2200" b="1">
                <a:latin typeface="Arial" pitchFamily="34" charset="0"/>
                <a:cs typeface="Arial" pitchFamily="34" charset="0"/>
              </a:rPr>
              <a:t>Vì ABCD.A'B'C'D' là hình hộp nên các mặt của nó là hình bình hành và các cạnh bên AA', BB', CC', DD' đôi một song song và bằng nhau.</a:t>
            </a:r>
          </a:p>
        </p:txBody>
      </p:sp>
      <p:sp>
        <p:nvSpPr>
          <p:cNvPr id="12" name="TextBox 11"/>
          <p:cNvSpPr txBox="1"/>
          <p:nvPr/>
        </p:nvSpPr>
        <p:spPr>
          <a:xfrm>
            <a:off x="2208212" y="1150308"/>
            <a:ext cx="9686805" cy="523198"/>
          </a:xfrm>
          <a:prstGeom prst="rect">
            <a:avLst/>
          </a:prstGeom>
          <a:noFill/>
        </p:spPr>
        <p:txBody>
          <a:bodyPr wrap="square" lIns="121899" tIns="60949" rIns="121899" bIns="60949" rtlCol="0">
            <a:spAutoFit/>
          </a:bodyPr>
          <a:lstStyle/>
          <a:p>
            <a:r>
              <a:rPr lang="en-US" sz="2600" b="1" smtClean="0">
                <a:solidFill>
                  <a:schemeClr val="tx2">
                    <a:lumMod val="75000"/>
                  </a:schemeClr>
                </a:solidFill>
                <a:latin typeface="Arial" pitchFamily="34" charset="0"/>
                <a:cs typeface="Arial" pitchFamily="34" charset="0"/>
              </a:rPr>
              <a:t>A.</a:t>
            </a:r>
            <a:r>
              <a:rPr lang="en-US" sz="2600" b="1" smtClean="0">
                <a:latin typeface="Arial" pitchFamily="34" charset="0"/>
                <a:cs typeface="Arial" pitchFamily="34" charset="0"/>
              </a:rPr>
              <a:t> 		</a:t>
            </a:r>
            <a:r>
              <a:rPr lang="en-US" sz="2600" b="1">
                <a:solidFill>
                  <a:schemeClr val="tx2">
                    <a:lumMod val="75000"/>
                  </a:schemeClr>
                </a:solidFill>
                <a:latin typeface="Arial" pitchFamily="34" charset="0"/>
                <a:cs typeface="Arial" pitchFamily="34" charset="0"/>
              </a:rPr>
              <a:t>B.		 </a:t>
            </a:r>
            <a:r>
              <a:rPr lang="en-US" sz="2600" b="1" smtClean="0">
                <a:solidFill>
                  <a:schemeClr val="tx2">
                    <a:lumMod val="75000"/>
                  </a:schemeClr>
                </a:solidFill>
                <a:latin typeface="Arial" pitchFamily="34" charset="0"/>
                <a:cs typeface="Arial" pitchFamily="34" charset="0"/>
              </a:rPr>
              <a:t>C.</a:t>
            </a:r>
            <a:r>
              <a:rPr lang="en-US" sz="2600" b="1" smtClean="0">
                <a:latin typeface="Arial" pitchFamily="34" charset="0"/>
                <a:cs typeface="Arial" pitchFamily="34" charset="0"/>
              </a:rPr>
              <a:t> 		</a:t>
            </a:r>
            <a:r>
              <a:rPr lang="en-US" sz="2600" b="1">
                <a:solidFill>
                  <a:schemeClr val="tx2">
                    <a:lumMod val="75000"/>
                  </a:schemeClr>
                </a:solidFill>
                <a:latin typeface="Arial" pitchFamily="34" charset="0"/>
                <a:cs typeface="Arial" pitchFamily="34" charset="0"/>
              </a:rPr>
              <a:t>D.</a:t>
            </a:r>
            <a:r>
              <a:rPr lang="en-US" sz="2600" b="1" smtClean="0">
                <a:latin typeface="Arial" pitchFamily="34" charset="0"/>
                <a:cs typeface="Arial" pitchFamily="34" charset="0"/>
              </a:rPr>
              <a:t>	</a:t>
            </a:r>
            <a:endParaRPr lang="vi-VN" sz="2600" b="1">
              <a:latin typeface="Arial" pitchFamily="34" charset="0"/>
              <a:cs typeface="Arial" pitchFamily="34" charset="0"/>
            </a:endParaRPr>
          </a:p>
        </p:txBody>
      </p:sp>
      <p:sp>
        <p:nvSpPr>
          <p:cNvPr id="13" name="Oval 12"/>
          <p:cNvSpPr/>
          <p:nvPr/>
        </p:nvSpPr>
        <p:spPr>
          <a:xfrm>
            <a:off x="9549918" y="1161515"/>
            <a:ext cx="518784" cy="51878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2779712" y="1161515"/>
            <a:ext cx="1714500" cy="492420"/>
          </a:xfrm>
          <a:prstGeom prst="rect">
            <a:avLst/>
          </a:prstGeom>
          <a:noFill/>
        </p:spPr>
        <p:txBody>
          <a:bodyPr wrap="square" lIns="121899" tIns="60949" rIns="121899" bIns="60949" rtlCol="0">
            <a:spAutoFit/>
          </a:bodyPr>
          <a:lstStyle/>
          <a:p>
            <a:r>
              <a:rPr lang="en-US" b="1">
                <a:latin typeface="Arial" pitchFamily="34" charset="0"/>
                <a:cs typeface="Arial" pitchFamily="34" charset="0"/>
              </a:rPr>
              <a:t>(ABCD)</a:t>
            </a:r>
            <a:endParaRPr lang="vi-VN" b="1">
              <a:latin typeface="Arial" pitchFamily="34" charset="0"/>
              <a:cs typeface="Arial" pitchFamily="34" charset="0"/>
            </a:endParaRPr>
          </a:p>
        </p:txBody>
      </p:sp>
      <p:sp>
        <p:nvSpPr>
          <p:cNvPr id="22" name="TextBox 21"/>
          <p:cNvSpPr txBox="1"/>
          <p:nvPr/>
        </p:nvSpPr>
        <p:spPr>
          <a:xfrm>
            <a:off x="5138901" y="1161515"/>
            <a:ext cx="1901600" cy="492420"/>
          </a:xfrm>
          <a:prstGeom prst="rect">
            <a:avLst/>
          </a:prstGeom>
          <a:noFill/>
        </p:spPr>
        <p:txBody>
          <a:bodyPr wrap="square" lIns="121899" tIns="60949" rIns="121899" bIns="60949" rtlCol="0">
            <a:spAutoFit/>
          </a:bodyPr>
          <a:lstStyle/>
          <a:p>
            <a:r>
              <a:rPr lang="en-US" b="1">
                <a:latin typeface="Arial" pitchFamily="34" charset="0"/>
                <a:cs typeface="Arial" pitchFamily="34" charset="0"/>
              </a:rPr>
              <a:t>(BCC'B')</a:t>
            </a:r>
            <a:endParaRPr lang="vi-VN" b="1">
              <a:latin typeface="Arial" pitchFamily="34" charset="0"/>
              <a:cs typeface="Arial" pitchFamily="34" charset="0"/>
            </a:endParaRPr>
          </a:p>
        </p:txBody>
      </p:sp>
      <p:sp>
        <p:nvSpPr>
          <p:cNvPr id="24" name="TextBox 23"/>
          <p:cNvSpPr txBox="1"/>
          <p:nvPr/>
        </p:nvSpPr>
        <p:spPr>
          <a:xfrm>
            <a:off x="7686885" y="1161515"/>
            <a:ext cx="1901600" cy="492420"/>
          </a:xfrm>
          <a:prstGeom prst="rect">
            <a:avLst/>
          </a:prstGeom>
          <a:noFill/>
        </p:spPr>
        <p:txBody>
          <a:bodyPr wrap="square" lIns="121899" tIns="60949" rIns="121899" bIns="60949" rtlCol="0">
            <a:spAutoFit/>
          </a:bodyPr>
          <a:lstStyle/>
          <a:p>
            <a:r>
              <a:rPr lang="en-US" b="1">
                <a:latin typeface="Arial" pitchFamily="34" charset="0"/>
                <a:cs typeface="Arial" pitchFamily="34" charset="0"/>
              </a:rPr>
              <a:t>(BDA</a:t>
            </a:r>
            <a:r>
              <a:rPr lang="en-US" b="1" smtClean="0">
                <a:latin typeface="Arial" pitchFamily="34" charset="0"/>
                <a:cs typeface="Arial" pitchFamily="34" charset="0"/>
              </a:rPr>
              <a:t>')</a:t>
            </a:r>
            <a:endParaRPr lang="vi-VN" b="1">
              <a:latin typeface="Arial" pitchFamily="34" charset="0"/>
              <a:cs typeface="Arial" pitchFamily="34" charset="0"/>
            </a:endParaRPr>
          </a:p>
        </p:txBody>
      </p:sp>
      <p:sp>
        <p:nvSpPr>
          <p:cNvPr id="29" name="TextBox 28"/>
          <p:cNvSpPr txBox="1"/>
          <p:nvPr/>
        </p:nvSpPr>
        <p:spPr>
          <a:xfrm>
            <a:off x="10361611" y="1161515"/>
            <a:ext cx="1474667" cy="492420"/>
          </a:xfrm>
          <a:prstGeom prst="rect">
            <a:avLst/>
          </a:prstGeom>
          <a:noFill/>
        </p:spPr>
        <p:txBody>
          <a:bodyPr wrap="square" lIns="121899" tIns="60949" rIns="121899" bIns="60949" rtlCol="0">
            <a:spAutoFit/>
          </a:bodyPr>
          <a:lstStyle/>
          <a:p>
            <a:r>
              <a:rPr lang="en-US" b="1">
                <a:latin typeface="Arial" pitchFamily="34" charset="0"/>
                <a:cs typeface="Arial" pitchFamily="34" charset="0"/>
              </a:rPr>
              <a:t>(BDC</a:t>
            </a:r>
            <a:r>
              <a:rPr lang="en-US" b="1" smtClean="0">
                <a:latin typeface="Arial" pitchFamily="34" charset="0"/>
                <a:cs typeface="Arial" pitchFamily="34" charset="0"/>
              </a:rPr>
              <a:t>')</a:t>
            </a:r>
            <a:endParaRPr lang="en-US" b="1">
              <a:latin typeface="Arial" pitchFamily="34" charset="0"/>
              <a:cs typeface="Arial" pitchFamily="34" charset="0"/>
            </a:endParaRPr>
          </a:p>
        </p:txBody>
      </p:sp>
      <p:pic>
        <p:nvPicPr>
          <p:cNvPr id="30"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1925" y="1880674"/>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TextBox 30"/>
          <p:cNvSpPr txBox="1"/>
          <p:nvPr/>
        </p:nvSpPr>
        <p:spPr>
          <a:xfrm>
            <a:off x="580337" y="3290374"/>
            <a:ext cx="7884091" cy="800197"/>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Tứ giác BDD'B' có DD' // BB' và DD' = BB' nên BDD'B' là hình bình hành, suy ra B'D' // BD. Do đó, B'D' </a:t>
            </a:r>
            <a:r>
              <a:rPr lang="en-US" sz="2200" b="1" smtClean="0">
                <a:latin typeface="Arial" pitchFamily="34" charset="0"/>
                <a:cs typeface="Arial" pitchFamily="34" charset="0"/>
              </a:rPr>
              <a:t>// </a:t>
            </a:r>
            <a:r>
              <a:rPr lang="vi-VN" sz="2200" b="1" smtClean="0">
                <a:latin typeface="Arial" pitchFamily="34" charset="0"/>
                <a:cs typeface="Arial" pitchFamily="34" charset="0"/>
              </a:rPr>
              <a:t>(</a:t>
            </a:r>
            <a:r>
              <a:rPr lang="vi-VN" sz="2200" b="1">
                <a:latin typeface="Arial" pitchFamily="34" charset="0"/>
                <a:cs typeface="Arial" pitchFamily="34" charset="0"/>
              </a:rPr>
              <a:t>BDC').</a:t>
            </a:r>
          </a:p>
        </p:txBody>
      </p:sp>
      <p:pic>
        <p:nvPicPr>
          <p:cNvPr id="13926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64429" y="1833700"/>
            <a:ext cx="3400425"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569225" y="4085392"/>
            <a:ext cx="8068460" cy="461643"/>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Vì A'B'C'D' là hình bình hành nên A'B' // C'D' và A'B' = C'D'.</a:t>
            </a:r>
          </a:p>
        </p:txBody>
      </p:sp>
      <p:sp>
        <p:nvSpPr>
          <p:cNvPr id="23" name="TextBox 22"/>
          <p:cNvSpPr txBox="1"/>
          <p:nvPr/>
        </p:nvSpPr>
        <p:spPr>
          <a:xfrm>
            <a:off x="569225" y="4547035"/>
            <a:ext cx="8068460" cy="461643"/>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Vì ABB'A' là hình bình hành nên A'B' // AB và A'B' = AB.</a:t>
            </a:r>
          </a:p>
        </p:txBody>
      </p:sp>
      <p:sp>
        <p:nvSpPr>
          <p:cNvPr id="27" name="TextBox 26"/>
          <p:cNvSpPr txBox="1"/>
          <p:nvPr/>
        </p:nvSpPr>
        <p:spPr>
          <a:xfrm>
            <a:off x="569224" y="5016731"/>
            <a:ext cx="11468788" cy="800197"/>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Do đó, AB // C'D' và AB = C'D', suy ra tứ giác ABC'D' là hình bình hành nên BC' </a:t>
            </a:r>
            <a:r>
              <a:rPr lang="vi-VN" sz="2200" b="1" smtClean="0">
                <a:latin typeface="Arial" pitchFamily="34" charset="0"/>
                <a:cs typeface="Arial" pitchFamily="34" charset="0"/>
              </a:rPr>
              <a:t>//</a:t>
            </a:r>
            <a:r>
              <a:rPr lang="en-US" sz="2200" b="1" smtClean="0">
                <a:latin typeface="Arial" pitchFamily="34" charset="0"/>
                <a:cs typeface="Arial" pitchFamily="34" charset="0"/>
              </a:rPr>
              <a:t> </a:t>
            </a:r>
            <a:r>
              <a:rPr lang="vi-VN" sz="2200" b="1" smtClean="0">
                <a:latin typeface="Arial" pitchFamily="34" charset="0"/>
                <a:cs typeface="Arial" pitchFamily="34" charset="0"/>
              </a:rPr>
              <a:t>AD' </a:t>
            </a:r>
            <a:r>
              <a:rPr lang="vi-VN" sz="2200" b="1">
                <a:latin typeface="Arial" pitchFamily="34" charset="0"/>
                <a:cs typeface="Arial" pitchFamily="34" charset="0"/>
              </a:rPr>
              <a:t>Do vậy AD' song song với mặt phẳng (BDC').</a:t>
            </a:r>
          </a:p>
        </p:txBody>
      </p:sp>
      <p:sp>
        <p:nvSpPr>
          <p:cNvPr id="28" name="TextBox 27"/>
          <p:cNvSpPr txBox="1"/>
          <p:nvPr/>
        </p:nvSpPr>
        <p:spPr>
          <a:xfrm>
            <a:off x="548586" y="5816928"/>
            <a:ext cx="11468788" cy="800197"/>
          </a:xfrm>
          <a:prstGeom prst="rect">
            <a:avLst/>
          </a:prstGeom>
          <a:noFill/>
        </p:spPr>
        <p:txBody>
          <a:bodyPr wrap="square" lIns="121899" tIns="60949" rIns="121899" bIns="60949" rtlCol="0">
            <a:spAutoFit/>
          </a:bodyPr>
          <a:lstStyle/>
          <a:p>
            <a:r>
              <a:rPr lang="en-US" sz="2200" b="1" smtClean="0">
                <a:latin typeface="Arial" pitchFamily="34" charset="0"/>
                <a:cs typeface="Arial" pitchFamily="34" charset="0"/>
              </a:rPr>
              <a:t>Mp</a:t>
            </a:r>
            <a:r>
              <a:rPr lang="vi-VN" sz="2200" b="1" smtClean="0">
                <a:latin typeface="Arial" pitchFamily="34" charset="0"/>
                <a:cs typeface="Arial" pitchFamily="34" charset="0"/>
              </a:rPr>
              <a:t>(AB'D</a:t>
            </a:r>
            <a:r>
              <a:rPr lang="vi-VN" sz="2200" b="1">
                <a:latin typeface="Arial" pitchFamily="34" charset="0"/>
                <a:cs typeface="Arial" pitchFamily="34" charset="0"/>
              </a:rPr>
              <a:t>') chứa hai đường thẳng cắt nhau B'D' và AD' cùng song song với </a:t>
            </a:r>
            <a:r>
              <a:rPr lang="en-US" sz="2200" b="1" smtClean="0">
                <a:latin typeface="Arial" pitchFamily="34" charset="0"/>
                <a:cs typeface="Arial" pitchFamily="34" charset="0"/>
              </a:rPr>
              <a:t>mp</a:t>
            </a:r>
            <a:r>
              <a:rPr lang="vi-VN" sz="2200" b="1" smtClean="0">
                <a:latin typeface="Arial" pitchFamily="34" charset="0"/>
                <a:cs typeface="Arial" pitchFamily="34" charset="0"/>
              </a:rPr>
              <a:t>(BDC</a:t>
            </a:r>
            <a:r>
              <a:rPr lang="vi-VN" sz="2200" b="1">
                <a:latin typeface="Arial" pitchFamily="34" charset="0"/>
                <a:cs typeface="Arial" pitchFamily="34" charset="0"/>
              </a:rPr>
              <a:t>') nên hai mặt phẳng (AB'D') và (BDC') song song với nhau.</a:t>
            </a:r>
          </a:p>
        </p:txBody>
      </p:sp>
    </p:spTree>
    <p:extLst>
      <p:ext uri="{BB962C8B-B14F-4D97-AF65-F5344CB8AC3E}">
        <p14:creationId xmlns:p14="http://schemas.microsoft.com/office/powerpoint/2010/main" val="405337861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wipe(left)">
                                      <p:cBhvr>
                                        <p:cTn id="16" dur="500"/>
                                        <p:tgtEl>
                                          <p:spTgt spid="3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wipe(left)">
                                      <p:cBhvr>
                                        <p:cTn id="31" dur="500"/>
                                        <p:tgtEl>
                                          <p:spTgt spid="2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wipe(left)">
                                      <p:cBhvr>
                                        <p:cTn id="36" dur="500"/>
                                        <p:tgtEl>
                                          <p:spTgt spid="28"/>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heel(1)">
                                      <p:cBhvr>
                                        <p:cTn id="4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3" grpId="0" animBg="1"/>
      <p:bldP spid="31" grpId="0"/>
      <p:bldP spid="20" grpId="0"/>
      <p:bldP spid="23" grpId="0"/>
      <p:bldP spid="27"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09879"/>
            <a:ext cx="9837881" cy="2557023"/>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8" name="TextBox 7"/>
              <p:cNvSpPr txBox="1"/>
              <p:nvPr/>
            </p:nvSpPr>
            <p:spPr>
              <a:xfrm>
                <a:off x="2360611" y="140516"/>
                <a:ext cx="9601199" cy="1927685"/>
              </a:xfrm>
              <a:prstGeom prst="rect">
                <a:avLst/>
              </a:prstGeom>
              <a:noFill/>
            </p:spPr>
            <p:txBody>
              <a:bodyPr wrap="square" lIns="121899" tIns="60949" rIns="121899" bIns="60949" rtlCol="0">
                <a:spAutoFit/>
              </a:bodyPr>
              <a:lstStyle/>
              <a:p>
                <a:r>
                  <a:rPr lang="vi-VN" b="1" smtClean="0">
                    <a:latin typeface="Arial" pitchFamily="34" charset="0"/>
                    <a:cs typeface="Arial" pitchFamily="34" charset="0"/>
                  </a:rPr>
                  <a:t>Cho ba mặt phẳng (P), (Q), (R) đôi một song song với nhau. Đường thẳng a cắt các mặt phẳng (P), (Q), (R) lần lượt tại A, B, C </a:t>
                </a:r>
                <a:r>
                  <a:rPr lang="vi-VN" b="1">
                    <a:latin typeface="Arial" pitchFamily="34" charset="0"/>
                    <a:cs typeface="Arial" pitchFamily="34" charset="0"/>
                  </a:rPr>
                  <a:t>sao </a:t>
                </a:r>
                <a:r>
                  <a:rPr lang="vi-VN" b="1" smtClean="0">
                    <a:latin typeface="Arial" pitchFamily="34" charset="0"/>
                    <a:cs typeface="Arial" pitchFamily="34" charset="0"/>
                  </a:rPr>
                  <a:t>cho</a:t>
                </a:r>
                <a:r>
                  <a:rPr lang="en-US" b="1" smtClean="0">
                    <a:latin typeface="Arial" pitchFamily="34" charset="0"/>
                    <a:cs typeface="Arial" pitchFamily="34" charset="0"/>
                  </a:rPr>
                  <a:t> </a:t>
                </a:r>
                <a14:m>
                  <m:oMath xmlns:m="http://schemas.openxmlformats.org/officeDocument/2006/math">
                    <m:f>
                      <m:fPr>
                        <m:ctrlPr>
                          <a:rPr lang="en-US" b="1" i="1" smtClean="0">
                            <a:latin typeface="Cambria Math"/>
                            <a:cs typeface="Arial" pitchFamily="34" charset="0"/>
                          </a:rPr>
                        </m:ctrlPr>
                      </m:fPr>
                      <m:num>
                        <m:r>
                          <a:rPr lang="en-US" b="1" i="1" smtClean="0">
                            <a:latin typeface="Cambria Math"/>
                            <a:cs typeface="Arial" pitchFamily="34" charset="0"/>
                          </a:rPr>
                          <m:t>𝑨𝑩</m:t>
                        </m:r>
                      </m:num>
                      <m:den>
                        <m:r>
                          <a:rPr lang="en-US" b="1" i="1" smtClean="0">
                            <a:latin typeface="Cambria Math"/>
                            <a:cs typeface="Arial" pitchFamily="34" charset="0"/>
                          </a:rPr>
                          <m:t>𝑩𝑪</m:t>
                        </m:r>
                      </m:den>
                    </m:f>
                    <m:r>
                      <a:rPr lang="en-US" b="1" i="1" smtClean="0">
                        <a:latin typeface="Cambria Math"/>
                        <a:cs typeface="Arial" pitchFamily="34" charset="0"/>
                      </a:rPr>
                      <m:t>=</m:t>
                    </m:r>
                    <m:f>
                      <m:fPr>
                        <m:ctrlPr>
                          <a:rPr lang="en-US" b="1" i="1" smtClean="0">
                            <a:latin typeface="Cambria Math"/>
                            <a:cs typeface="Arial" pitchFamily="34" charset="0"/>
                          </a:rPr>
                        </m:ctrlPr>
                      </m:fPr>
                      <m:num>
                        <m:r>
                          <a:rPr lang="en-US" b="1" i="1" smtClean="0">
                            <a:latin typeface="Cambria Math"/>
                            <a:cs typeface="Arial" pitchFamily="34" charset="0"/>
                          </a:rPr>
                          <m:t>𝟐</m:t>
                        </m:r>
                      </m:num>
                      <m:den>
                        <m:r>
                          <a:rPr lang="en-US" b="1" i="1" smtClean="0">
                            <a:latin typeface="Cambria Math"/>
                            <a:cs typeface="Arial" pitchFamily="34" charset="0"/>
                          </a:rPr>
                          <m:t>𝟑</m:t>
                        </m:r>
                      </m:den>
                    </m:f>
                  </m:oMath>
                </a14:m>
                <a:r>
                  <a:rPr lang="en-US" b="1" smtClean="0">
                    <a:latin typeface="Arial" pitchFamily="34" charset="0"/>
                    <a:cs typeface="Arial" pitchFamily="34" charset="0"/>
                  </a:rPr>
                  <a:t> và </a:t>
                </a:r>
                <a:r>
                  <a:rPr lang="vi-VN" b="1" smtClean="0">
                    <a:latin typeface="Arial" pitchFamily="34" charset="0"/>
                    <a:cs typeface="Arial" pitchFamily="34" charset="0"/>
                  </a:rPr>
                  <a:t>đường thẳng</a:t>
                </a:r>
                <a:r>
                  <a:rPr lang="en-US" b="1" smtClean="0">
                    <a:latin typeface="Arial" pitchFamily="34" charset="0"/>
                    <a:cs typeface="Arial" pitchFamily="34" charset="0"/>
                  </a:rPr>
                  <a:t> b cắt các mặt phẳng (P), (Q), (R) lần lượt tại A’, B’, C’ . Tỉ số </a:t>
                </a:r>
                <a14:m>
                  <m:oMath xmlns:m="http://schemas.openxmlformats.org/officeDocument/2006/math">
                    <m:f>
                      <m:fPr>
                        <m:ctrlPr>
                          <a:rPr lang="en-US" b="1" i="1">
                            <a:latin typeface="Cambria Math"/>
                            <a:cs typeface="Arial" pitchFamily="34" charset="0"/>
                          </a:rPr>
                        </m:ctrlPr>
                      </m:fPr>
                      <m:num>
                        <m:r>
                          <a:rPr lang="en-US" b="1" i="1">
                            <a:latin typeface="Cambria Math"/>
                            <a:cs typeface="Arial" pitchFamily="34" charset="0"/>
                          </a:rPr>
                          <m:t>𝑨</m:t>
                        </m:r>
                        <m:r>
                          <a:rPr lang="en-US" b="1" i="1" smtClean="0">
                            <a:latin typeface="Cambria Math"/>
                            <a:cs typeface="Arial" pitchFamily="34" charset="0"/>
                          </a:rPr>
                          <m:t>′</m:t>
                        </m:r>
                        <m:r>
                          <a:rPr lang="en-US" b="1" i="1">
                            <a:latin typeface="Cambria Math"/>
                            <a:cs typeface="Arial" pitchFamily="34" charset="0"/>
                          </a:rPr>
                          <m:t>𝑩</m:t>
                        </m:r>
                        <m:r>
                          <a:rPr lang="en-US" b="1" i="1" smtClean="0">
                            <a:latin typeface="Cambria Math"/>
                            <a:cs typeface="Arial" pitchFamily="34" charset="0"/>
                          </a:rPr>
                          <m:t>′</m:t>
                        </m:r>
                      </m:num>
                      <m:den>
                        <m:r>
                          <a:rPr lang="en-US" b="1" i="1">
                            <a:latin typeface="Cambria Math"/>
                            <a:cs typeface="Arial" pitchFamily="34" charset="0"/>
                          </a:rPr>
                          <m:t>𝑩</m:t>
                        </m:r>
                        <m:r>
                          <a:rPr lang="en-US" b="1" i="1" smtClean="0">
                            <a:latin typeface="Cambria Math"/>
                            <a:cs typeface="Arial" pitchFamily="34" charset="0"/>
                          </a:rPr>
                          <m:t>′</m:t>
                        </m:r>
                        <m:r>
                          <a:rPr lang="en-US" b="1" i="1">
                            <a:latin typeface="Cambria Math"/>
                            <a:cs typeface="Arial" pitchFamily="34" charset="0"/>
                          </a:rPr>
                          <m:t>𝑪</m:t>
                        </m:r>
                        <m:r>
                          <a:rPr lang="en-US" b="1" i="1" smtClean="0">
                            <a:latin typeface="Cambria Math"/>
                            <a:cs typeface="Arial" pitchFamily="34" charset="0"/>
                          </a:rPr>
                          <m:t>′</m:t>
                        </m:r>
                      </m:den>
                    </m:f>
                  </m:oMath>
                </a14:m>
                <a:endParaRPr lang="vi-VN" b="1">
                  <a:latin typeface="Arial" pitchFamily="34" charset="0"/>
                  <a:cs typeface="Arial"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360611" y="140516"/>
                <a:ext cx="9601199" cy="1927685"/>
              </a:xfrm>
              <a:prstGeom prst="rect">
                <a:avLst/>
              </a:prstGeom>
              <a:blipFill rotWithShape="1">
                <a:blip r:embed="rId4"/>
                <a:stretch>
                  <a:fillRect l="-635" t="-1266" b="-1582"/>
                </a:stretch>
              </a:blipFill>
            </p:spPr>
            <p:txBody>
              <a:bodyPr/>
              <a:lstStyle/>
              <a:p>
                <a:r>
                  <a:rPr lang="en-US">
                    <a:noFill/>
                  </a:rPr>
                  <a:t> </a:t>
                </a:r>
              </a:p>
            </p:txBody>
          </p:sp>
        </mc:Fallback>
      </mc:AlternateContent>
      <p:pic>
        <p:nvPicPr>
          <p:cNvPr id="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422" y="138453"/>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79414"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4.38</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26" name="TextBox 25"/>
          <p:cNvSpPr txBox="1"/>
          <p:nvPr/>
        </p:nvSpPr>
        <p:spPr>
          <a:xfrm>
            <a:off x="1522411" y="3086003"/>
            <a:ext cx="6553201" cy="461643"/>
          </a:xfrm>
          <a:prstGeom prst="rect">
            <a:avLst/>
          </a:prstGeom>
          <a:noFill/>
        </p:spPr>
        <p:txBody>
          <a:bodyPr wrap="square" lIns="121899" tIns="60949" rIns="121899" bIns="60949" rtlCol="0">
            <a:spAutoFit/>
          </a:bodyPr>
          <a:lstStyle/>
          <a:p>
            <a:pPr marL="342900" indent="-342900">
              <a:buFont typeface="Wingdings" pitchFamily="2" charset="2"/>
              <a:buChar char="v"/>
            </a:pPr>
            <a:r>
              <a:rPr lang="vi-VN" sz="2200" b="1">
                <a:latin typeface="Arial" pitchFamily="34" charset="0"/>
                <a:cs typeface="Arial" pitchFamily="34" charset="0"/>
              </a:rPr>
              <a:t>Theo định lí Thalés trong không gian, ta có</a:t>
            </a:r>
          </a:p>
        </p:txBody>
      </p:sp>
      <p:sp>
        <p:nvSpPr>
          <p:cNvPr id="12" name="TextBox 11"/>
          <p:cNvSpPr txBox="1"/>
          <p:nvPr/>
        </p:nvSpPr>
        <p:spPr>
          <a:xfrm>
            <a:off x="2208212" y="1980748"/>
            <a:ext cx="9686805" cy="523198"/>
          </a:xfrm>
          <a:prstGeom prst="rect">
            <a:avLst/>
          </a:prstGeom>
          <a:noFill/>
        </p:spPr>
        <p:txBody>
          <a:bodyPr wrap="square" lIns="121899" tIns="60949" rIns="121899" bIns="60949" rtlCol="0">
            <a:spAutoFit/>
          </a:bodyPr>
          <a:lstStyle/>
          <a:p>
            <a:r>
              <a:rPr lang="en-US" sz="2600" b="1" smtClean="0">
                <a:solidFill>
                  <a:schemeClr val="tx2">
                    <a:lumMod val="75000"/>
                  </a:schemeClr>
                </a:solidFill>
                <a:latin typeface="Arial" pitchFamily="34" charset="0"/>
                <a:cs typeface="Arial" pitchFamily="34" charset="0"/>
              </a:rPr>
              <a:t>A.</a:t>
            </a:r>
            <a:r>
              <a:rPr lang="en-US" sz="2600" b="1" smtClean="0">
                <a:latin typeface="Arial" pitchFamily="34" charset="0"/>
                <a:cs typeface="Arial" pitchFamily="34" charset="0"/>
              </a:rPr>
              <a:t> 		</a:t>
            </a:r>
            <a:r>
              <a:rPr lang="en-US" sz="2600" b="1">
                <a:solidFill>
                  <a:schemeClr val="tx2">
                    <a:lumMod val="75000"/>
                  </a:schemeClr>
                </a:solidFill>
                <a:latin typeface="Arial" pitchFamily="34" charset="0"/>
                <a:cs typeface="Arial" pitchFamily="34" charset="0"/>
              </a:rPr>
              <a:t>B.		</a:t>
            </a:r>
            <a:r>
              <a:rPr lang="en-US" sz="2600" b="1" smtClean="0">
                <a:solidFill>
                  <a:schemeClr val="tx2">
                    <a:lumMod val="75000"/>
                  </a:schemeClr>
                </a:solidFill>
                <a:latin typeface="Arial" pitchFamily="34" charset="0"/>
                <a:cs typeface="Arial" pitchFamily="34" charset="0"/>
              </a:rPr>
              <a:t> C.</a:t>
            </a:r>
            <a:r>
              <a:rPr lang="en-US" sz="2600" b="1" smtClean="0">
                <a:latin typeface="Arial" pitchFamily="34" charset="0"/>
                <a:cs typeface="Arial" pitchFamily="34" charset="0"/>
              </a:rPr>
              <a:t> 		</a:t>
            </a:r>
            <a:r>
              <a:rPr lang="en-US" sz="2600" b="1">
                <a:solidFill>
                  <a:schemeClr val="tx2">
                    <a:lumMod val="75000"/>
                  </a:schemeClr>
                </a:solidFill>
                <a:latin typeface="Arial" pitchFamily="34" charset="0"/>
                <a:cs typeface="Arial" pitchFamily="34" charset="0"/>
              </a:rPr>
              <a:t>D.</a:t>
            </a:r>
            <a:r>
              <a:rPr lang="en-US" sz="2600" b="1" smtClean="0">
                <a:latin typeface="Arial" pitchFamily="34" charset="0"/>
                <a:cs typeface="Arial" pitchFamily="34" charset="0"/>
              </a:rPr>
              <a:t>	</a:t>
            </a:r>
            <a:endParaRPr lang="vi-VN" sz="2600" b="1">
              <a:latin typeface="Arial" pitchFamily="34" charset="0"/>
              <a:cs typeface="Arial" pitchFamily="34" charset="0"/>
            </a:endParaRPr>
          </a:p>
        </p:txBody>
      </p:sp>
      <p:sp>
        <p:nvSpPr>
          <p:cNvPr id="13" name="Oval 12"/>
          <p:cNvSpPr/>
          <p:nvPr/>
        </p:nvSpPr>
        <p:spPr>
          <a:xfrm>
            <a:off x="2235199" y="1980748"/>
            <a:ext cx="518784" cy="51878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80309" y="2743103"/>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Object 1"/>
          <p:cNvGraphicFramePr>
            <a:graphicFrameLocks noChangeAspect="1"/>
          </p:cNvGraphicFramePr>
          <p:nvPr>
            <p:extLst>
              <p:ext uri="{D42A27DB-BD31-4B8C-83A1-F6EECF244321}">
                <p14:modId xmlns:p14="http://schemas.microsoft.com/office/powerpoint/2010/main" val="960821373"/>
              </p:ext>
            </p:extLst>
          </p:nvPr>
        </p:nvGraphicFramePr>
        <p:xfrm>
          <a:off x="3046412" y="1897294"/>
          <a:ext cx="269985" cy="742460"/>
        </p:xfrm>
        <a:graphic>
          <a:graphicData uri="http://schemas.openxmlformats.org/presentationml/2006/ole">
            <mc:AlternateContent xmlns:mc="http://schemas.openxmlformats.org/markup-compatibility/2006">
              <mc:Choice xmlns:v="urn:schemas-microsoft-com:vml" Requires="v">
                <p:oleObj spid="_x0000_s140401" name="Equation" r:id="rId7" imgW="152280" imgH="419040" progId="Equation.DSMT4">
                  <p:embed/>
                </p:oleObj>
              </mc:Choice>
              <mc:Fallback>
                <p:oleObj name="Equation" r:id="rId7" imgW="152280" imgH="419040" progId="Equation.DSMT4">
                  <p:embed/>
                  <p:pic>
                    <p:nvPicPr>
                      <p:cNvPr id="0" name=""/>
                      <p:cNvPicPr/>
                      <p:nvPr/>
                    </p:nvPicPr>
                    <p:blipFill>
                      <a:blip r:embed="rId8"/>
                      <a:stretch>
                        <a:fillRect/>
                      </a:stretch>
                    </p:blipFill>
                    <p:spPr>
                      <a:xfrm>
                        <a:off x="3046412" y="1897294"/>
                        <a:ext cx="269985" cy="742460"/>
                      </a:xfrm>
                      <a:prstGeom prst="rect">
                        <a:avLst/>
                      </a:prstGeom>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376114498"/>
              </p:ext>
            </p:extLst>
          </p:nvPr>
        </p:nvGraphicFramePr>
        <p:xfrm>
          <a:off x="5774669" y="1924540"/>
          <a:ext cx="269985" cy="742460"/>
        </p:xfrm>
        <a:graphic>
          <a:graphicData uri="http://schemas.openxmlformats.org/presentationml/2006/ole">
            <mc:AlternateContent xmlns:mc="http://schemas.openxmlformats.org/markup-compatibility/2006">
              <mc:Choice xmlns:v="urn:schemas-microsoft-com:vml" Requires="v">
                <p:oleObj spid="_x0000_s140402" name="Equation" r:id="rId9" imgW="152280" imgH="419040" progId="Equation.DSMT4">
                  <p:embed/>
                </p:oleObj>
              </mc:Choice>
              <mc:Fallback>
                <p:oleObj name="Equation" r:id="rId9" imgW="152280" imgH="419040" progId="Equation.DSMT4">
                  <p:embed/>
                  <p:pic>
                    <p:nvPicPr>
                      <p:cNvPr id="0" name=""/>
                      <p:cNvPicPr/>
                      <p:nvPr/>
                    </p:nvPicPr>
                    <p:blipFill>
                      <a:blip r:embed="rId10"/>
                      <a:stretch>
                        <a:fillRect/>
                      </a:stretch>
                    </p:blipFill>
                    <p:spPr>
                      <a:xfrm>
                        <a:off x="5774669" y="1924540"/>
                        <a:ext cx="269985" cy="742460"/>
                      </a:xfrm>
                      <a:prstGeom prst="rect">
                        <a:avLst/>
                      </a:prstGeom>
                    </p:spPr>
                  </p:pic>
                </p:oleObj>
              </mc:Fallback>
            </mc:AlternateContent>
          </a:graphicData>
        </a:graphic>
      </p:graphicFrame>
      <p:graphicFrame>
        <p:nvGraphicFramePr>
          <p:cNvPr id="32" name="Object 31"/>
          <p:cNvGraphicFramePr>
            <a:graphicFrameLocks noChangeAspect="1"/>
          </p:cNvGraphicFramePr>
          <p:nvPr>
            <p:extLst>
              <p:ext uri="{D42A27DB-BD31-4B8C-83A1-F6EECF244321}">
                <p14:modId xmlns:p14="http://schemas.microsoft.com/office/powerpoint/2010/main" val="195807159"/>
              </p:ext>
            </p:extLst>
          </p:nvPr>
        </p:nvGraphicFramePr>
        <p:xfrm>
          <a:off x="8321620" y="1895965"/>
          <a:ext cx="269985" cy="742460"/>
        </p:xfrm>
        <a:graphic>
          <a:graphicData uri="http://schemas.openxmlformats.org/presentationml/2006/ole">
            <mc:AlternateContent xmlns:mc="http://schemas.openxmlformats.org/markup-compatibility/2006">
              <mc:Choice xmlns:v="urn:schemas-microsoft-com:vml" Requires="v">
                <p:oleObj spid="_x0000_s140403" name="Equation" r:id="rId11" imgW="152280" imgH="419040" progId="Equation.DSMT4">
                  <p:embed/>
                </p:oleObj>
              </mc:Choice>
              <mc:Fallback>
                <p:oleObj name="Equation" r:id="rId11" imgW="152280" imgH="419040" progId="Equation.DSMT4">
                  <p:embed/>
                  <p:pic>
                    <p:nvPicPr>
                      <p:cNvPr id="0" name=""/>
                      <p:cNvPicPr/>
                      <p:nvPr/>
                    </p:nvPicPr>
                    <p:blipFill>
                      <a:blip r:embed="rId12"/>
                      <a:stretch>
                        <a:fillRect/>
                      </a:stretch>
                    </p:blipFill>
                    <p:spPr>
                      <a:xfrm>
                        <a:off x="8321620" y="1895965"/>
                        <a:ext cx="269985" cy="742460"/>
                      </a:xfrm>
                      <a:prstGeom prst="rect">
                        <a:avLst/>
                      </a:prstGeom>
                    </p:spPr>
                  </p:pic>
                </p:oleObj>
              </mc:Fallback>
            </mc:AlternateContent>
          </a:graphicData>
        </a:graphic>
      </p:graphicFrame>
      <p:graphicFrame>
        <p:nvGraphicFramePr>
          <p:cNvPr id="33" name="Object 32"/>
          <p:cNvGraphicFramePr>
            <a:graphicFrameLocks noChangeAspect="1"/>
          </p:cNvGraphicFramePr>
          <p:nvPr>
            <p:extLst>
              <p:ext uri="{D42A27DB-BD31-4B8C-83A1-F6EECF244321}">
                <p14:modId xmlns:p14="http://schemas.microsoft.com/office/powerpoint/2010/main" val="2760320234"/>
              </p:ext>
            </p:extLst>
          </p:nvPr>
        </p:nvGraphicFramePr>
        <p:xfrm>
          <a:off x="10590212" y="1880117"/>
          <a:ext cx="269985" cy="742460"/>
        </p:xfrm>
        <a:graphic>
          <a:graphicData uri="http://schemas.openxmlformats.org/presentationml/2006/ole">
            <mc:AlternateContent xmlns:mc="http://schemas.openxmlformats.org/markup-compatibility/2006">
              <mc:Choice xmlns:v="urn:schemas-microsoft-com:vml" Requires="v">
                <p:oleObj spid="_x0000_s140404" name="Equation" r:id="rId13" imgW="152280" imgH="419040" progId="Equation.DSMT4">
                  <p:embed/>
                </p:oleObj>
              </mc:Choice>
              <mc:Fallback>
                <p:oleObj name="Equation" r:id="rId13" imgW="152280" imgH="419040" progId="Equation.DSMT4">
                  <p:embed/>
                  <p:pic>
                    <p:nvPicPr>
                      <p:cNvPr id="0" name=""/>
                      <p:cNvPicPr/>
                      <p:nvPr/>
                    </p:nvPicPr>
                    <p:blipFill>
                      <a:blip r:embed="rId14"/>
                      <a:stretch>
                        <a:fillRect/>
                      </a:stretch>
                    </p:blipFill>
                    <p:spPr>
                      <a:xfrm>
                        <a:off x="10590212" y="1880117"/>
                        <a:ext cx="269985" cy="742460"/>
                      </a:xfrm>
                      <a:prstGeom prst="rect">
                        <a:avLst/>
                      </a:prstGeom>
                    </p:spPr>
                  </p:pic>
                </p:oleObj>
              </mc:Fallback>
            </mc:AlternateContent>
          </a:graphicData>
        </a:graphic>
      </p:graphicFrame>
      <p:pic>
        <p:nvPicPr>
          <p:cNvPr id="140295" name="Picture 7"/>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066212" y="2871440"/>
            <a:ext cx="2495550" cy="321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Object 2"/>
          <p:cNvGraphicFramePr>
            <a:graphicFrameLocks noChangeAspect="1"/>
          </p:cNvGraphicFramePr>
          <p:nvPr>
            <p:extLst>
              <p:ext uri="{D42A27DB-BD31-4B8C-83A1-F6EECF244321}">
                <p14:modId xmlns:p14="http://schemas.microsoft.com/office/powerpoint/2010/main" val="556932383"/>
              </p:ext>
            </p:extLst>
          </p:nvPr>
        </p:nvGraphicFramePr>
        <p:xfrm>
          <a:off x="4432869" y="3506783"/>
          <a:ext cx="2858262" cy="898970"/>
        </p:xfrm>
        <a:graphic>
          <a:graphicData uri="http://schemas.openxmlformats.org/presentationml/2006/ole">
            <mc:AlternateContent xmlns:mc="http://schemas.openxmlformats.org/markup-compatibility/2006">
              <mc:Choice xmlns:v="urn:schemas-microsoft-com:vml" Requires="v">
                <p:oleObj spid="_x0000_s140405" name="Equation" r:id="rId16" imgW="1333440" imgH="419040" progId="Equation.DSMT4">
                  <p:embed/>
                </p:oleObj>
              </mc:Choice>
              <mc:Fallback>
                <p:oleObj name="Equation" r:id="rId16" imgW="1333440" imgH="419040" progId="Equation.DSMT4">
                  <p:embed/>
                  <p:pic>
                    <p:nvPicPr>
                      <p:cNvPr id="0" name="Object 1"/>
                      <p:cNvPicPr>
                        <a:picLocks noChangeAspect="1" noChangeArrowheads="1"/>
                      </p:cNvPicPr>
                      <p:nvPr/>
                    </p:nvPicPr>
                    <p:blipFill>
                      <a:blip r:embed="rId17"/>
                      <a:srcRect/>
                      <a:stretch>
                        <a:fillRect/>
                      </a:stretch>
                    </p:blipFill>
                    <p:spPr bwMode="auto">
                      <a:xfrm>
                        <a:off x="4432869" y="3506783"/>
                        <a:ext cx="2858262" cy="898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3216840127"/>
              </p:ext>
            </p:extLst>
          </p:nvPr>
        </p:nvGraphicFramePr>
        <p:xfrm>
          <a:off x="4597143" y="4421252"/>
          <a:ext cx="2560527" cy="898970"/>
        </p:xfrm>
        <a:graphic>
          <a:graphicData uri="http://schemas.openxmlformats.org/presentationml/2006/ole">
            <mc:AlternateContent xmlns:mc="http://schemas.openxmlformats.org/markup-compatibility/2006">
              <mc:Choice xmlns:v="urn:schemas-microsoft-com:vml" Requires="v">
                <p:oleObj spid="_x0000_s140406" name="Equation" r:id="rId18" imgW="1193760" imgH="419040" progId="Equation.DSMT4">
                  <p:embed/>
                </p:oleObj>
              </mc:Choice>
              <mc:Fallback>
                <p:oleObj name="Equation" r:id="rId18" imgW="1193760" imgH="419040" progId="Equation.DSMT4">
                  <p:embed/>
                  <p:pic>
                    <p:nvPicPr>
                      <p:cNvPr id="0" name=""/>
                      <p:cNvPicPr>
                        <a:picLocks noChangeAspect="1" noChangeArrowheads="1"/>
                      </p:cNvPicPr>
                      <p:nvPr/>
                    </p:nvPicPr>
                    <p:blipFill>
                      <a:blip r:embed="rId19"/>
                      <a:srcRect/>
                      <a:stretch>
                        <a:fillRect/>
                      </a:stretch>
                    </p:blipFill>
                    <p:spPr bwMode="auto">
                      <a:xfrm>
                        <a:off x="4597143" y="4421252"/>
                        <a:ext cx="2560527" cy="898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4929962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wipe(left)">
                                      <p:cBhvr>
                                        <p:cTn id="20" dur="500"/>
                                        <p:tgtEl>
                                          <p:spTgt spid="34"/>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heel(1)">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09879"/>
            <a:ext cx="9837881" cy="2252321"/>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8" name="TextBox 7"/>
              <p:cNvSpPr txBox="1"/>
              <p:nvPr/>
            </p:nvSpPr>
            <p:spPr>
              <a:xfrm>
                <a:off x="2360611" y="140516"/>
                <a:ext cx="9601199" cy="1395232"/>
              </a:xfrm>
              <a:prstGeom prst="rect">
                <a:avLst/>
              </a:prstGeom>
              <a:noFill/>
            </p:spPr>
            <p:txBody>
              <a:bodyPr wrap="square" lIns="121899" tIns="60949" rIns="121899" bIns="60949" rtlCol="0">
                <a:spAutoFit/>
              </a:bodyPr>
              <a:lstStyle/>
              <a:p>
                <a:r>
                  <a:rPr lang="vi-VN" b="1" smtClean="0">
                    <a:latin typeface="Arial" pitchFamily="34" charset="0"/>
                    <a:cs typeface="Arial" pitchFamily="34" charset="0"/>
                  </a:rPr>
                  <a:t>Cho hình chóp S.ABCD có đáy ABCD là hình bình hành. Gọi M, N lần lượt là trung điểm của các cạnh SB, SD; K là giao điểm của mặt phẳng (AMN) và đường thẳng SC. Tỉ số</a:t>
                </a:r>
                <a:r>
                  <a:rPr lang="en-US" b="1" smtClean="0">
                    <a:latin typeface="Arial" pitchFamily="34" charset="0"/>
                    <a:cs typeface="Arial" pitchFamily="34" charset="0"/>
                  </a:rPr>
                  <a:t> </a:t>
                </a:r>
                <a14:m>
                  <m:oMath xmlns:m="http://schemas.openxmlformats.org/officeDocument/2006/math">
                    <m:f>
                      <m:fPr>
                        <m:ctrlPr>
                          <a:rPr lang="en-US" b="1" i="1" smtClean="0">
                            <a:latin typeface="Cambria Math"/>
                            <a:cs typeface="Arial" pitchFamily="34" charset="0"/>
                          </a:rPr>
                        </m:ctrlPr>
                      </m:fPr>
                      <m:num>
                        <m:r>
                          <a:rPr lang="en-US" b="1" i="1" smtClean="0">
                            <a:latin typeface="Cambria Math"/>
                            <a:cs typeface="Arial" pitchFamily="34" charset="0"/>
                          </a:rPr>
                          <m:t>𝑺𝑲</m:t>
                        </m:r>
                      </m:num>
                      <m:den>
                        <m:r>
                          <a:rPr lang="en-US" b="1" i="1" smtClean="0">
                            <a:latin typeface="Cambria Math"/>
                            <a:cs typeface="Arial" pitchFamily="34" charset="0"/>
                          </a:rPr>
                          <m:t>𝑺𝑪</m:t>
                        </m:r>
                      </m:den>
                    </m:f>
                  </m:oMath>
                </a14:m>
                <a:r>
                  <a:rPr lang="en-US" b="1" smtClean="0">
                    <a:latin typeface="Arial" pitchFamily="34" charset="0"/>
                    <a:cs typeface="Arial" pitchFamily="34" charset="0"/>
                  </a:rPr>
                  <a:t> bằng :</a:t>
                </a:r>
                <a:endParaRPr lang="vi-VN" b="1">
                  <a:latin typeface="Arial" pitchFamily="34" charset="0"/>
                  <a:cs typeface="Arial"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360611" y="140516"/>
                <a:ext cx="9601199" cy="1395232"/>
              </a:xfrm>
              <a:prstGeom prst="rect">
                <a:avLst/>
              </a:prstGeom>
              <a:blipFill rotWithShape="1">
                <a:blip r:embed="rId4"/>
                <a:stretch>
                  <a:fillRect l="-635" t="-1747" b="-2183"/>
                </a:stretch>
              </a:blipFill>
            </p:spPr>
            <p:txBody>
              <a:bodyPr/>
              <a:lstStyle/>
              <a:p>
                <a:r>
                  <a:rPr lang="en-US">
                    <a:noFill/>
                  </a:rPr>
                  <a:t> </a:t>
                </a:r>
              </a:p>
            </p:txBody>
          </p:sp>
        </mc:Fallback>
      </mc:AlternateContent>
      <p:pic>
        <p:nvPicPr>
          <p:cNvPr id="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422" y="138453"/>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79414"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4.39</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26" name="TextBox 25"/>
          <p:cNvSpPr txBox="1"/>
          <p:nvPr/>
        </p:nvSpPr>
        <p:spPr>
          <a:xfrm>
            <a:off x="74612" y="2795142"/>
            <a:ext cx="7890190" cy="800197"/>
          </a:xfrm>
          <a:prstGeom prst="rect">
            <a:avLst/>
          </a:prstGeom>
          <a:noFill/>
        </p:spPr>
        <p:txBody>
          <a:bodyPr wrap="square" lIns="121899" tIns="60949" rIns="121899" bIns="60949" rtlCol="0">
            <a:spAutoFit/>
          </a:bodyPr>
          <a:lstStyle/>
          <a:p>
            <a:pPr marL="342900" indent="-342900">
              <a:buFont typeface="Wingdings" pitchFamily="2" charset="2"/>
              <a:buChar char="v"/>
            </a:pPr>
            <a:r>
              <a:rPr lang="vi-VN" sz="2200" b="1">
                <a:latin typeface="Arial" pitchFamily="34" charset="0"/>
                <a:cs typeface="Arial" pitchFamily="34" charset="0"/>
              </a:rPr>
              <a:t>Gọi O là giao điểm hai đường chéo hình bình hành ABCD. Trong mặt phẳng (SBD), SO cắt MN tại J.</a:t>
            </a:r>
          </a:p>
        </p:txBody>
      </p:sp>
      <p:sp>
        <p:nvSpPr>
          <p:cNvPr id="12" name="TextBox 11"/>
          <p:cNvSpPr txBox="1"/>
          <p:nvPr/>
        </p:nvSpPr>
        <p:spPr>
          <a:xfrm>
            <a:off x="2275007" y="1548431"/>
            <a:ext cx="9686805" cy="523198"/>
          </a:xfrm>
          <a:prstGeom prst="rect">
            <a:avLst/>
          </a:prstGeom>
          <a:noFill/>
        </p:spPr>
        <p:txBody>
          <a:bodyPr wrap="square" lIns="121899" tIns="60949" rIns="121899" bIns="60949" rtlCol="0">
            <a:spAutoFit/>
          </a:bodyPr>
          <a:lstStyle/>
          <a:p>
            <a:r>
              <a:rPr lang="en-US" sz="2600" b="1" smtClean="0">
                <a:solidFill>
                  <a:schemeClr val="tx2">
                    <a:lumMod val="75000"/>
                  </a:schemeClr>
                </a:solidFill>
                <a:latin typeface="Arial" pitchFamily="34" charset="0"/>
                <a:cs typeface="Arial" pitchFamily="34" charset="0"/>
              </a:rPr>
              <a:t>A.</a:t>
            </a:r>
            <a:r>
              <a:rPr lang="en-US" sz="2600" b="1" smtClean="0">
                <a:latin typeface="Arial" pitchFamily="34" charset="0"/>
                <a:cs typeface="Arial" pitchFamily="34" charset="0"/>
              </a:rPr>
              <a:t> 		</a:t>
            </a:r>
            <a:r>
              <a:rPr lang="en-US" sz="2600" b="1">
                <a:solidFill>
                  <a:schemeClr val="tx2">
                    <a:lumMod val="75000"/>
                  </a:schemeClr>
                </a:solidFill>
                <a:latin typeface="Arial" pitchFamily="34" charset="0"/>
                <a:cs typeface="Arial" pitchFamily="34" charset="0"/>
              </a:rPr>
              <a:t>B.		</a:t>
            </a:r>
            <a:r>
              <a:rPr lang="en-US" sz="2600" b="1" smtClean="0">
                <a:solidFill>
                  <a:schemeClr val="tx2">
                    <a:lumMod val="75000"/>
                  </a:schemeClr>
                </a:solidFill>
                <a:latin typeface="Arial" pitchFamily="34" charset="0"/>
                <a:cs typeface="Arial" pitchFamily="34" charset="0"/>
              </a:rPr>
              <a:t> C.</a:t>
            </a:r>
            <a:r>
              <a:rPr lang="en-US" sz="2600" b="1" smtClean="0">
                <a:latin typeface="Arial" pitchFamily="34" charset="0"/>
                <a:cs typeface="Arial" pitchFamily="34" charset="0"/>
              </a:rPr>
              <a:t> 		</a:t>
            </a:r>
            <a:r>
              <a:rPr lang="en-US" sz="2600" b="1">
                <a:solidFill>
                  <a:schemeClr val="tx2">
                    <a:lumMod val="75000"/>
                  </a:schemeClr>
                </a:solidFill>
                <a:latin typeface="Arial" pitchFamily="34" charset="0"/>
                <a:cs typeface="Arial" pitchFamily="34" charset="0"/>
              </a:rPr>
              <a:t>D.</a:t>
            </a:r>
            <a:r>
              <a:rPr lang="en-US" sz="2600" b="1" smtClean="0">
                <a:latin typeface="Arial" pitchFamily="34" charset="0"/>
                <a:cs typeface="Arial" pitchFamily="34" charset="0"/>
              </a:rPr>
              <a:t>	</a:t>
            </a:r>
            <a:endParaRPr lang="vi-VN" sz="2600" b="1">
              <a:latin typeface="Arial" pitchFamily="34" charset="0"/>
              <a:cs typeface="Arial" pitchFamily="34" charset="0"/>
            </a:endParaRPr>
          </a:p>
        </p:txBody>
      </p:sp>
      <p:pic>
        <p:nvPicPr>
          <p:cNvPr id="30"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08612" y="2462267"/>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Object 1"/>
          <p:cNvGraphicFramePr>
            <a:graphicFrameLocks noChangeAspect="1"/>
          </p:cNvGraphicFramePr>
          <p:nvPr>
            <p:extLst>
              <p:ext uri="{D42A27DB-BD31-4B8C-83A1-F6EECF244321}">
                <p14:modId xmlns:p14="http://schemas.microsoft.com/office/powerpoint/2010/main" val="3576710105"/>
              </p:ext>
            </p:extLst>
          </p:nvPr>
        </p:nvGraphicFramePr>
        <p:xfrm>
          <a:off x="3282794" y="1428116"/>
          <a:ext cx="295116" cy="817245"/>
        </p:xfrm>
        <a:graphic>
          <a:graphicData uri="http://schemas.openxmlformats.org/presentationml/2006/ole">
            <mc:AlternateContent xmlns:mc="http://schemas.openxmlformats.org/markup-compatibility/2006">
              <mc:Choice xmlns:v="urn:schemas-microsoft-com:vml" Requires="v">
                <p:oleObj spid="_x0000_s141385" name="Equation" r:id="rId7" imgW="152280" imgH="419040" progId="Equation.DSMT4">
                  <p:embed/>
                </p:oleObj>
              </mc:Choice>
              <mc:Fallback>
                <p:oleObj name="Equation" r:id="rId7" imgW="152280" imgH="419040" progId="Equation.DSMT4">
                  <p:embed/>
                  <p:pic>
                    <p:nvPicPr>
                      <p:cNvPr id="0" name=""/>
                      <p:cNvPicPr/>
                      <p:nvPr/>
                    </p:nvPicPr>
                    <p:blipFill>
                      <a:blip r:embed="rId8"/>
                      <a:stretch>
                        <a:fillRect/>
                      </a:stretch>
                    </p:blipFill>
                    <p:spPr>
                      <a:xfrm>
                        <a:off x="3282794" y="1428116"/>
                        <a:ext cx="295116" cy="817245"/>
                      </a:xfrm>
                      <a:prstGeom prst="rect">
                        <a:avLst/>
                      </a:prstGeom>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344783557"/>
              </p:ext>
            </p:extLst>
          </p:nvPr>
        </p:nvGraphicFramePr>
        <p:xfrm>
          <a:off x="6023852" y="1455103"/>
          <a:ext cx="272415" cy="817245"/>
        </p:xfrm>
        <a:graphic>
          <a:graphicData uri="http://schemas.openxmlformats.org/presentationml/2006/ole">
            <mc:AlternateContent xmlns:mc="http://schemas.openxmlformats.org/markup-compatibility/2006">
              <mc:Choice xmlns:v="urn:schemas-microsoft-com:vml" Requires="v">
                <p:oleObj spid="_x0000_s141386" name="Equation" r:id="rId9" imgW="139680" imgH="419040" progId="Equation.DSMT4">
                  <p:embed/>
                </p:oleObj>
              </mc:Choice>
              <mc:Fallback>
                <p:oleObj name="Equation" r:id="rId9" imgW="139680" imgH="419040" progId="Equation.DSMT4">
                  <p:embed/>
                  <p:pic>
                    <p:nvPicPr>
                      <p:cNvPr id="0" name=""/>
                      <p:cNvPicPr/>
                      <p:nvPr/>
                    </p:nvPicPr>
                    <p:blipFill>
                      <a:blip r:embed="rId10"/>
                      <a:stretch>
                        <a:fillRect/>
                      </a:stretch>
                    </p:blipFill>
                    <p:spPr>
                      <a:xfrm>
                        <a:off x="6023852" y="1455103"/>
                        <a:ext cx="272415" cy="817245"/>
                      </a:xfrm>
                      <a:prstGeom prst="rect">
                        <a:avLst/>
                      </a:prstGeom>
                    </p:spPr>
                  </p:pic>
                </p:oleObj>
              </mc:Fallback>
            </mc:AlternateContent>
          </a:graphicData>
        </a:graphic>
      </p:graphicFrame>
      <p:graphicFrame>
        <p:nvGraphicFramePr>
          <p:cNvPr id="32" name="Object 31"/>
          <p:cNvGraphicFramePr>
            <a:graphicFrameLocks noChangeAspect="1"/>
          </p:cNvGraphicFramePr>
          <p:nvPr>
            <p:extLst>
              <p:ext uri="{D42A27DB-BD31-4B8C-83A1-F6EECF244321}">
                <p14:modId xmlns:p14="http://schemas.microsoft.com/office/powerpoint/2010/main" val="2131403371"/>
              </p:ext>
            </p:extLst>
          </p:nvPr>
        </p:nvGraphicFramePr>
        <p:xfrm>
          <a:off x="8558036" y="1426525"/>
          <a:ext cx="296984" cy="816706"/>
        </p:xfrm>
        <a:graphic>
          <a:graphicData uri="http://schemas.openxmlformats.org/presentationml/2006/ole">
            <mc:AlternateContent xmlns:mc="http://schemas.openxmlformats.org/markup-compatibility/2006">
              <mc:Choice xmlns:v="urn:schemas-microsoft-com:vml" Requires="v">
                <p:oleObj spid="_x0000_s141387" name="Equation" r:id="rId11" imgW="152280" imgH="419040" progId="Equation.DSMT4">
                  <p:embed/>
                </p:oleObj>
              </mc:Choice>
              <mc:Fallback>
                <p:oleObj name="Equation" r:id="rId11" imgW="152280" imgH="419040" progId="Equation.DSMT4">
                  <p:embed/>
                  <p:pic>
                    <p:nvPicPr>
                      <p:cNvPr id="0" name=""/>
                      <p:cNvPicPr/>
                      <p:nvPr/>
                    </p:nvPicPr>
                    <p:blipFill>
                      <a:blip r:embed="rId12"/>
                      <a:stretch>
                        <a:fillRect/>
                      </a:stretch>
                    </p:blipFill>
                    <p:spPr>
                      <a:xfrm>
                        <a:off x="8558036" y="1426525"/>
                        <a:ext cx="296984" cy="816706"/>
                      </a:xfrm>
                      <a:prstGeom prst="rect">
                        <a:avLst/>
                      </a:prstGeom>
                    </p:spPr>
                  </p:pic>
                </p:oleObj>
              </mc:Fallback>
            </mc:AlternateContent>
          </a:graphicData>
        </a:graphic>
      </p:graphicFrame>
      <p:graphicFrame>
        <p:nvGraphicFramePr>
          <p:cNvPr id="33" name="Object 32"/>
          <p:cNvGraphicFramePr>
            <a:graphicFrameLocks noChangeAspect="1"/>
          </p:cNvGraphicFramePr>
          <p:nvPr>
            <p:extLst>
              <p:ext uri="{D42A27DB-BD31-4B8C-83A1-F6EECF244321}">
                <p14:modId xmlns:p14="http://schemas.microsoft.com/office/powerpoint/2010/main" val="4076172429"/>
              </p:ext>
            </p:extLst>
          </p:nvPr>
        </p:nvGraphicFramePr>
        <p:xfrm>
          <a:off x="10826628" y="1410677"/>
          <a:ext cx="296984" cy="816706"/>
        </p:xfrm>
        <a:graphic>
          <a:graphicData uri="http://schemas.openxmlformats.org/presentationml/2006/ole">
            <mc:AlternateContent xmlns:mc="http://schemas.openxmlformats.org/markup-compatibility/2006">
              <mc:Choice xmlns:v="urn:schemas-microsoft-com:vml" Requires="v">
                <p:oleObj spid="_x0000_s141388" name="Equation" r:id="rId13" imgW="152280" imgH="419040" progId="Equation.DSMT4">
                  <p:embed/>
                </p:oleObj>
              </mc:Choice>
              <mc:Fallback>
                <p:oleObj name="Equation" r:id="rId13" imgW="152280" imgH="419040" progId="Equation.DSMT4">
                  <p:embed/>
                  <p:pic>
                    <p:nvPicPr>
                      <p:cNvPr id="0" name=""/>
                      <p:cNvPicPr/>
                      <p:nvPr/>
                    </p:nvPicPr>
                    <p:blipFill>
                      <a:blip r:embed="rId14"/>
                      <a:stretch>
                        <a:fillRect/>
                      </a:stretch>
                    </p:blipFill>
                    <p:spPr>
                      <a:xfrm>
                        <a:off x="10826628" y="1410677"/>
                        <a:ext cx="296984" cy="816706"/>
                      </a:xfrm>
                      <a:prstGeom prst="rect">
                        <a:avLst/>
                      </a:prstGeom>
                    </p:spPr>
                  </p:pic>
                </p:oleObj>
              </mc:Fallback>
            </mc:AlternateContent>
          </a:graphicData>
        </a:graphic>
      </p:graphicFrame>
      <p:pic>
        <p:nvPicPr>
          <p:cNvPr id="141314" name="Picture 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679971" y="2362200"/>
            <a:ext cx="3533775" cy="368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394016" y="3505200"/>
            <a:ext cx="7570787" cy="461643"/>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Trong mặt phẳng (SAC), AJ cắt SC tại K.</a:t>
            </a:r>
          </a:p>
        </p:txBody>
      </p:sp>
      <p:sp>
        <p:nvSpPr>
          <p:cNvPr id="20" name="TextBox 19"/>
          <p:cNvSpPr txBox="1"/>
          <p:nvPr/>
        </p:nvSpPr>
        <p:spPr>
          <a:xfrm>
            <a:off x="394016" y="3880743"/>
            <a:ext cx="8001002" cy="1138751"/>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Vì J thuộc MN nên J thuộc mặt phẳng (AMN) nên K thuộc AJ thì K thuộc mặt phẳng (AMN). Do đó K là giao điểm của mặt phẳng (AMN) và đường thẳng SC.</a:t>
            </a:r>
          </a:p>
        </p:txBody>
      </p:sp>
      <p:sp>
        <p:nvSpPr>
          <p:cNvPr id="21" name="TextBox 20"/>
          <p:cNvSpPr txBox="1"/>
          <p:nvPr/>
        </p:nvSpPr>
        <p:spPr>
          <a:xfrm>
            <a:off x="394016" y="4933394"/>
            <a:ext cx="8305801" cy="1477305"/>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Tam giác SBD có M, N lần lượt là trung điểm của các cạnh SB, SD nên MN là đường trung bình của tam giác SBD, suy ra MN // BD hay NJ // DO. Xét tam giác SDO có NJ // DO và N là trung điểm của SD nên suy ra J là trung điểm của SO.</a:t>
            </a:r>
          </a:p>
        </p:txBody>
      </p:sp>
      <p:sp>
        <p:nvSpPr>
          <p:cNvPr id="22" name="TextBox 21"/>
          <p:cNvSpPr txBox="1"/>
          <p:nvPr/>
        </p:nvSpPr>
        <p:spPr>
          <a:xfrm>
            <a:off x="394016" y="6324600"/>
            <a:ext cx="10820398" cy="461643"/>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Trong mặt phẳng (SAC), từ O kẻ OE song song với AK (E thuộc SC).</a:t>
            </a:r>
          </a:p>
        </p:txBody>
      </p:sp>
    </p:spTree>
    <p:extLst>
      <p:ext uri="{BB962C8B-B14F-4D97-AF65-F5344CB8AC3E}">
        <p14:creationId xmlns:p14="http://schemas.microsoft.com/office/powerpoint/2010/main" val="33001157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left)">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left)">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8" grpId="0"/>
      <p:bldP spid="20" grpId="0"/>
      <p:bldP spid="21"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09879"/>
            <a:ext cx="9837881" cy="2252321"/>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8" name="TextBox 7"/>
              <p:cNvSpPr txBox="1"/>
              <p:nvPr/>
            </p:nvSpPr>
            <p:spPr>
              <a:xfrm>
                <a:off x="2360611" y="140516"/>
                <a:ext cx="9601199" cy="1395232"/>
              </a:xfrm>
              <a:prstGeom prst="rect">
                <a:avLst/>
              </a:prstGeom>
              <a:noFill/>
            </p:spPr>
            <p:txBody>
              <a:bodyPr wrap="square" lIns="121899" tIns="60949" rIns="121899" bIns="60949" rtlCol="0">
                <a:spAutoFit/>
              </a:bodyPr>
              <a:lstStyle/>
              <a:p>
                <a:r>
                  <a:rPr lang="vi-VN" b="1" smtClean="0">
                    <a:latin typeface="Arial" pitchFamily="34" charset="0"/>
                    <a:cs typeface="Arial" pitchFamily="34" charset="0"/>
                  </a:rPr>
                  <a:t>Cho hình chóp S.ABCD có đáy ABCD là hình bình hành. Gọi M, N lần lượt là trung điểm của các cạnh SB, SD; K là giao điểm của mặt phẳng (AMN) và đường thẳng SC. Tỉ số</a:t>
                </a:r>
                <a:r>
                  <a:rPr lang="en-US" b="1" smtClean="0">
                    <a:latin typeface="Arial" pitchFamily="34" charset="0"/>
                    <a:cs typeface="Arial" pitchFamily="34" charset="0"/>
                  </a:rPr>
                  <a:t> </a:t>
                </a:r>
                <a14:m>
                  <m:oMath xmlns:m="http://schemas.openxmlformats.org/officeDocument/2006/math">
                    <m:f>
                      <m:fPr>
                        <m:ctrlPr>
                          <a:rPr lang="en-US" b="1" i="1" smtClean="0">
                            <a:latin typeface="Cambria Math"/>
                            <a:cs typeface="Arial" pitchFamily="34" charset="0"/>
                          </a:rPr>
                        </m:ctrlPr>
                      </m:fPr>
                      <m:num>
                        <m:r>
                          <a:rPr lang="en-US" b="1" i="1" smtClean="0">
                            <a:latin typeface="Cambria Math"/>
                            <a:cs typeface="Arial" pitchFamily="34" charset="0"/>
                          </a:rPr>
                          <m:t>𝑺𝑲</m:t>
                        </m:r>
                      </m:num>
                      <m:den>
                        <m:r>
                          <a:rPr lang="en-US" b="1" i="1" smtClean="0">
                            <a:latin typeface="Cambria Math"/>
                            <a:cs typeface="Arial" pitchFamily="34" charset="0"/>
                          </a:rPr>
                          <m:t>𝑺𝑪</m:t>
                        </m:r>
                      </m:den>
                    </m:f>
                  </m:oMath>
                </a14:m>
                <a:r>
                  <a:rPr lang="en-US" b="1" smtClean="0">
                    <a:latin typeface="Arial" pitchFamily="34" charset="0"/>
                    <a:cs typeface="Arial" pitchFamily="34" charset="0"/>
                  </a:rPr>
                  <a:t> bằng :</a:t>
                </a:r>
                <a:endParaRPr lang="vi-VN" b="1">
                  <a:latin typeface="Arial" pitchFamily="34" charset="0"/>
                  <a:cs typeface="Arial"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360611" y="140516"/>
                <a:ext cx="9601199" cy="1395232"/>
              </a:xfrm>
              <a:prstGeom prst="rect">
                <a:avLst/>
              </a:prstGeom>
              <a:blipFill rotWithShape="1">
                <a:blip r:embed="rId4"/>
                <a:stretch>
                  <a:fillRect l="-635" t="-1747" b="-2183"/>
                </a:stretch>
              </a:blipFill>
            </p:spPr>
            <p:txBody>
              <a:bodyPr/>
              <a:lstStyle/>
              <a:p>
                <a:r>
                  <a:rPr lang="en-US">
                    <a:noFill/>
                  </a:rPr>
                  <a:t> </a:t>
                </a:r>
              </a:p>
            </p:txBody>
          </p:sp>
        </mc:Fallback>
      </mc:AlternateContent>
      <p:pic>
        <p:nvPicPr>
          <p:cNvPr id="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422" y="138453"/>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79414"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4.39</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12" name="TextBox 11"/>
          <p:cNvSpPr txBox="1"/>
          <p:nvPr/>
        </p:nvSpPr>
        <p:spPr>
          <a:xfrm>
            <a:off x="2275007" y="1548431"/>
            <a:ext cx="9686805" cy="523198"/>
          </a:xfrm>
          <a:prstGeom prst="rect">
            <a:avLst/>
          </a:prstGeom>
          <a:noFill/>
        </p:spPr>
        <p:txBody>
          <a:bodyPr wrap="square" lIns="121899" tIns="60949" rIns="121899" bIns="60949" rtlCol="0">
            <a:spAutoFit/>
          </a:bodyPr>
          <a:lstStyle/>
          <a:p>
            <a:r>
              <a:rPr lang="en-US" sz="2600" b="1" smtClean="0">
                <a:solidFill>
                  <a:schemeClr val="tx2">
                    <a:lumMod val="75000"/>
                  </a:schemeClr>
                </a:solidFill>
                <a:latin typeface="Arial" pitchFamily="34" charset="0"/>
                <a:cs typeface="Arial" pitchFamily="34" charset="0"/>
              </a:rPr>
              <a:t>A.</a:t>
            </a:r>
            <a:r>
              <a:rPr lang="en-US" sz="2600" b="1" smtClean="0">
                <a:latin typeface="Arial" pitchFamily="34" charset="0"/>
                <a:cs typeface="Arial" pitchFamily="34" charset="0"/>
              </a:rPr>
              <a:t> 		</a:t>
            </a:r>
            <a:r>
              <a:rPr lang="en-US" sz="2600" b="1">
                <a:solidFill>
                  <a:schemeClr val="tx2">
                    <a:lumMod val="75000"/>
                  </a:schemeClr>
                </a:solidFill>
                <a:latin typeface="Arial" pitchFamily="34" charset="0"/>
                <a:cs typeface="Arial" pitchFamily="34" charset="0"/>
              </a:rPr>
              <a:t>B.		</a:t>
            </a:r>
            <a:r>
              <a:rPr lang="en-US" sz="2600" b="1" smtClean="0">
                <a:solidFill>
                  <a:schemeClr val="tx2">
                    <a:lumMod val="75000"/>
                  </a:schemeClr>
                </a:solidFill>
                <a:latin typeface="Arial" pitchFamily="34" charset="0"/>
                <a:cs typeface="Arial" pitchFamily="34" charset="0"/>
              </a:rPr>
              <a:t> C.</a:t>
            </a:r>
            <a:r>
              <a:rPr lang="en-US" sz="2600" b="1" smtClean="0">
                <a:latin typeface="Arial" pitchFamily="34" charset="0"/>
                <a:cs typeface="Arial" pitchFamily="34" charset="0"/>
              </a:rPr>
              <a:t> 		</a:t>
            </a:r>
            <a:r>
              <a:rPr lang="en-US" sz="2600" b="1">
                <a:solidFill>
                  <a:schemeClr val="tx2">
                    <a:lumMod val="75000"/>
                  </a:schemeClr>
                </a:solidFill>
                <a:latin typeface="Arial" pitchFamily="34" charset="0"/>
                <a:cs typeface="Arial" pitchFamily="34" charset="0"/>
              </a:rPr>
              <a:t>D.</a:t>
            </a:r>
            <a:r>
              <a:rPr lang="en-US" sz="2600" b="1" smtClean="0">
                <a:latin typeface="Arial" pitchFamily="34" charset="0"/>
                <a:cs typeface="Arial" pitchFamily="34" charset="0"/>
              </a:rPr>
              <a:t>	</a:t>
            </a:r>
            <a:endParaRPr lang="vi-VN" sz="2600" b="1">
              <a:latin typeface="Arial" pitchFamily="34" charset="0"/>
              <a:cs typeface="Arial" pitchFamily="34" charset="0"/>
            </a:endParaRPr>
          </a:p>
        </p:txBody>
      </p:sp>
      <p:sp>
        <p:nvSpPr>
          <p:cNvPr id="13" name="Oval 12"/>
          <p:cNvSpPr/>
          <p:nvPr/>
        </p:nvSpPr>
        <p:spPr>
          <a:xfrm>
            <a:off x="4722812" y="1548431"/>
            <a:ext cx="518784" cy="51878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08612" y="2462267"/>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Object 1"/>
          <p:cNvGraphicFramePr>
            <a:graphicFrameLocks noChangeAspect="1"/>
          </p:cNvGraphicFramePr>
          <p:nvPr>
            <p:extLst>
              <p:ext uri="{D42A27DB-BD31-4B8C-83A1-F6EECF244321}">
                <p14:modId xmlns:p14="http://schemas.microsoft.com/office/powerpoint/2010/main" val="2259893483"/>
              </p:ext>
            </p:extLst>
          </p:nvPr>
        </p:nvGraphicFramePr>
        <p:xfrm>
          <a:off x="3282794" y="1428116"/>
          <a:ext cx="295116" cy="817245"/>
        </p:xfrm>
        <a:graphic>
          <a:graphicData uri="http://schemas.openxmlformats.org/presentationml/2006/ole">
            <mc:AlternateContent xmlns:mc="http://schemas.openxmlformats.org/markup-compatibility/2006">
              <mc:Choice xmlns:v="urn:schemas-microsoft-com:vml" Requires="v">
                <p:oleObj spid="_x0000_s142420" name="Equation" r:id="rId7" imgW="152280" imgH="419040" progId="Equation.DSMT4">
                  <p:embed/>
                </p:oleObj>
              </mc:Choice>
              <mc:Fallback>
                <p:oleObj name="Equation" r:id="rId7" imgW="152280" imgH="419040" progId="Equation.DSMT4">
                  <p:embed/>
                  <p:pic>
                    <p:nvPicPr>
                      <p:cNvPr id="0" name=""/>
                      <p:cNvPicPr/>
                      <p:nvPr/>
                    </p:nvPicPr>
                    <p:blipFill>
                      <a:blip r:embed="rId8"/>
                      <a:stretch>
                        <a:fillRect/>
                      </a:stretch>
                    </p:blipFill>
                    <p:spPr>
                      <a:xfrm>
                        <a:off x="3282794" y="1428116"/>
                        <a:ext cx="295116" cy="817245"/>
                      </a:xfrm>
                      <a:prstGeom prst="rect">
                        <a:avLst/>
                      </a:prstGeom>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2093116424"/>
              </p:ext>
            </p:extLst>
          </p:nvPr>
        </p:nvGraphicFramePr>
        <p:xfrm>
          <a:off x="5789612" y="1455103"/>
          <a:ext cx="272415" cy="817245"/>
        </p:xfrm>
        <a:graphic>
          <a:graphicData uri="http://schemas.openxmlformats.org/presentationml/2006/ole">
            <mc:AlternateContent xmlns:mc="http://schemas.openxmlformats.org/markup-compatibility/2006">
              <mc:Choice xmlns:v="urn:schemas-microsoft-com:vml" Requires="v">
                <p:oleObj spid="_x0000_s142421" name="Equation" r:id="rId9" imgW="139680" imgH="419040" progId="Equation.DSMT4">
                  <p:embed/>
                </p:oleObj>
              </mc:Choice>
              <mc:Fallback>
                <p:oleObj name="Equation" r:id="rId9" imgW="139680" imgH="419040" progId="Equation.DSMT4">
                  <p:embed/>
                  <p:pic>
                    <p:nvPicPr>
                      <p:cNvPr id="0" name=""/>
                      <p:cNvPicPr/>
                      <p:nvPr/>
                    </p:nvPicPr>
                    <p:blipFill>
                      <a:blip r:embed="rId10"/>
                      <a:stretch>
                        <a:fillRect/>
                      </a:stretch>
                    </p:blipFill>
                    <p:spPr>
                      <a:xfrm>
                        <a:off x="5789612" y="1455103"/>
                        <a:ext cx="272415" cy="817245"/>
                      </a:xfrm>
                      <a:prstGeom prst="rect">
                        <a:avLst/>
                      </a:prstGeom>
                    </p:spPr>
                  </p:pic>
                </p:oleObj>
              </mc:Fallback>
            </mc:AlternateContent>
          </a:graphicData>
        </a:graphic>
      </p:graphicFrame>
      <p:graphicFrame>
        <p:nvGraphicFramePr>
          <p:cNvPr id="32" name="Object 31"/>
          <p:cNvGraphicFramePr>
            <a:graphicFrameLocks noChangeAspect="1"/>
          </p:cNvGraphicFramePr>
          <p:nvPr>
            <p:extLst>
              <p:ext uri="{D42A27DB-BD31-4B8C-83A1-F6EECF244321}">
                <p14:modId xmlns:p14="http://schemas.microsoft.com/office/powerpoint/2010/main" val="217236159"/>
              </p:ext>
            </p:extLst>
          </p:nvPr>
        </p:nvGraphicFramePr>
        <p:xfrm>
          <a:off x="8228012" y="1426525"/>
          <a:ext cx="296984" cy="816706"/>
        </p:xfrm>
        <a:graphic>
          <a:graphicData uri="http://schemas.openxmlformats.org/presentationml/2006/ole">
            <mc:AlternateContent xmlns:mc="http://schemas.openxmlformats.org/markup-compatibility/2006">
              <mc:Choice xmlns:v="urn:schemas-microsoft-com:vml" Requires="v">
                <p:oleObj spid="_x0000_s142422" name="Equation" r:id="rId11" imgW="152280" imgH="419040" progId="Equation.DSMT4">
                  <p:embed/>
                </p:oleObj>
              </mc:Choice>
              <mc:Fallback>
                <p:oleObj name="Equation" r:id="rId11" imgW="152280" imgH="419040" progId="Equation.DSMT4">
                  <p:embed/>
                  <p:pic>
                    <p:nvPicPr>
                      <p:cNvPr id="0" name=""/>
                      <p:cNvPicPr/>
                      <p:nvPr/>
                    </p:nvPicPr>
                    <p:blipFill>
                      <a:blip r:embed="rId12"/>
                      <a:stretch>
                        <a:fillRect/>
                      </a:stretch>
                    </p:blipFill>
                    <p:spPr>
                      <a:xfrm>
                        <a:off x="8228012" y="1426525"/>
                        <a:ext cx="296984" cy="816706"/>
                      </a:xfrm>
                      <a:prstGeom prst="rect">
                        <a:avLst/>
                      </a:prstGeom>
                    </p:spPr>
                  </p:pic>
                </p:oleObj>
              </mc:Fallback>
            </mc:AlternateContent>
          </a:graphicData>
        </a:graphic>
      </p:graphicFrame>
      <p:graphicFrame>
        <p:nvGraphicFramePr>
          <p:cNvPr id="33" name="Object 32"/>
          <p:cNvGraphicFramePr>
            <a:graphicFrameLocks noChangeAspect="1"/>
          </p:cNvGraphicFramePr>
          <p:nvPr>
            <p:extLst>
              <p:ext uri="{D42A27DB-BD31-4B8C-83A1-F6EECF244321}">
                <p14:modId xmlns:p14="http://schemas.microsoft.com/office/powerpoint/2010/main" val="117127135"/>
              </p:ext>
            </p:extLst>
          </p:nvPr>
        </p:nvGraphicFramePr>
        <p:xfrm>
          <a:off x="10514012" y="1410677"/>
          <a:ext cx="296984" cy="816706"/>
        </p:xfrm>
        <a:graphic>
          <a:graphicData uri="http://schemas.openxmlformats.org/presentationml/2006/ole">
            <mc:AlternateContent xmlns:mc="http://schemas.openxmlformats.org/markup-compatibility/2006">
              <mc:Choice xmlns:v="urn:schemas-microsoft-com:vml" Requires="v">
                <p:oleObj spid="_x0000_s142423" name="Equation" r:id="rId13" imgW="152280" imgH="419040" progId="Equation.DSMT4">
                  <p:embed/>
                </p:oleObj>
              </mc:Choice>
              <mc:Fallback>
                <p:oleObj name="Equation" r:id="rId13" imgW="152280" imgH="419040" progId="Equation.DSMT4">
                  <p:embed/>
                  <p:pic>
                    <p:nvPicPr>
                      <p:cNvPr id="0" name=""/>
                      <p:cNvPicPr/>
                      <p:nvPr/>
                    </p:nvPicPr>
                    <p:blipFill>
                      <a:blip r:embed="rId14"/>
                      <a:stretch>
                        <a:fillRect/>
                      </a:stretch>
                    </p:blipFill>
                    <p:spPr>
                      <a:xfrm>
                        <a:off x="10514012" y="1410677"/>
                        <a:ext cx="296984" cy="816706"/>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564764864"/>
              </p:ext>
            </p:extLst>
          </p:nvPr>
        </p:nvGraphicFramePr>
        <p:xfrm>
          <a:off x="3427412" y="4756779"/>
          <a:ext cx="1806575" cy="817563"/>
        </p:xfrm>
        <a:graphic>
          <a:graphicData uri="http://schemas.openxmlformats.org/presentationml/2006/ole">
            <mc:AlternateContent xmlns:mc="http://schemas.openxmlformats.org/markup-compatibility/2006">
              <mc:Choice xmlns:v="urn:schemas-microsoft-com:vml" Requires="v">
                <p:oleObj spid="_x0000_s142424" name="Equation" r:id="rId15" imgW="927000" imgH="419040" progId="Equation.DSMT4">
                  <p:embed/>
                </p:oleObj>
              </mc:Choice>
              <mc:Fallback>
                <p:oleObj name="Equation" r:id="rId15" imgW="927000" imgH="419040" progId="Equation.DSMT4">
                  <p:embed/>
                  <p:pic>
                    <p:nvPicPr>
                      <p:cNvPr id="0" name=""/>
                      <p:cNvPicPr>
                        <a:picLocks noChangeAspect="1" noChangeArrowheads="1"/>
                      </p:cNvPicPr>
                      <p:nvPr/>
                    </p:nvPicPr>
                    <p:blipFill>
                      <a:blip r:embed="rId16"/>
                      <a:srcRect/>
                      <a:stretch>
                        <a:fillRect/>
                      </a:stretch>
                    </p:blipFill>
                    <p:spPr bwMode="auto">
                      <a:xfrm>
                        <a:off x="3427412" y="4756779"/>
                        <a:ext cx="1806575"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41314" name="Picture 2"/>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761412" y="2514600"/>
            <a:ext cx="3212523" cy="3351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8" name="TextBox 17"/>
              <p:cNvSpPr txBox="1"/>
              <p:nvPr/>
            </p:nvSpPr>
            <p:spPr>
              <a:xfrm>
                <a:off x="608012" y="2895600"/>
                <a:ext cx="7570787" cy="970372"/>
              </a:xfrm>
              <a:prstGeom prst="rect">
                <a:avLst/>
              </a:prstGeom>
              <a:noFill/>
            </p:spPr>
            <p:txBody>
              <a:bodyPr wrap="square" lIns="121899" tIns="60949" rIns="121899" bIns="60949" rtlCol="0">
                <a:spAutoFit/>
              </a:bodyPr>
              <a:lstStyle/>
              <a:p>
                <a:r>
                  <a:rPr lang="vi-VN" sz="2200" b="1" smtClean="0">
                    <a:latin typeface="Arial" pitchFamily="34" charset="0"/>
                    <a:cs typeface="Arial" pitchFamily="34" charset="0"/>
                  </a:rPr>
                  <a:t>Xét tam giác SOE có JK // OE (do AK // OE), theo định lí Thalés </a:t>
                </a:r>
                <a:r>
                  <a:rPr lang="vi-VN" sz="2200" b="1">
                    <a:latin typeface="Arial" pitchFamily="34" charset="0"/>
                    <a:cs typeface="Arial" pitchFamily="34" charset="0"/>
                  </a:rPr>
                  <a:t>ta </a:t>
                </a:r>
                <a:r>
                  <a:rPr lang="vi-VN" sz="2200" b="1" smtClean="0">
                    <a:latin typeface="Arial" pitchFamily="34" charset="0"/>
                    <a:cs typeface="Arial" pitchFamily="34" charset="0"/>
                  </a:rPr>
                  <a:t>có</a:t>
                </a:r>
                <a:r>
                  <a:rPr lang="en-US" sz="2200" b="1" smtClean="0">
                    <a:latin typeface="Arial" pitchFamily="34" charset="0"/>
                    <a:cs typeface="Arial" pitchFamily="34" charset="0"/>
                  </a:rPr>
                  <a:t> </a:t>
                </a:r>
                <a:r>
                  <a:rPr lang="vi-VN" sz="2200" b="1" smtClean="0">
                    <a:latin typeface="Arial" pitchFamily="34" charset="0"/>
                    <a:cs typeface="Arial" pitchFamily="34" charset="0"/>
                  </a:rPr>
                  <a:t>:</a:t>
                </a:r>
                <a:r>
                  <a:rPr lang="en-US" sz="2200" b="1" smtClean="0">
                    <a:latin typeface="Arial" pitchFamily="34" charset="0"/>
                    <a:cs typeface="Arial" pitchFamily="34" charset="0"/>
                  </a:rPr>
                  <a:t>  </a:t>
                </a:r>
                <a14:m>
                  <m:oMath xmlns:m="http://schemas.openxmlformats.org/officeDocument/2006/math">
                    <m:f>
                      <m:fPr>
                        <m:ctrlPr>
                          <a:rPr lang="en-US" sz="2200" b="1" i="1" smtClean="0">
                            <a:latin typeface="Cambria Math"/>
                            <a:cs typeface="Arial" pitchFamily="34" charset="0"/>
                          </a:rPr>
                        </m:ctrlPr>
                      </m:fPr>
                      <m:num>
                        <m:r>
                          <a:rPr lang="en-US" sz="2200" b="1" i="1" smtClean="0">
                            <a:latin typeface="Cambria Math"/>
                            <a:cs typeface="Arial" pitchFamily="34" charset="0"/>
                          </a:rPr>
                          <m:t>𝑺𝑲</m:t>
                        </m:r>
                      </m:num>
                      <m:den>
                        <m:r>
                          <a:rPr lang="en-US" sz="2200" b="1" i="1" smtClean="0">
                            <a:latin typeface="Cambria Math"/>
                            <a:cs typeface="Arial" pitchFamily="34" charset="0"/>
                          </a:rPr>
                          <m:t>𝑺𝑬</m:t>
                        </m:r>
                      </m:den>
                    </m:f>
                    <m:r>
                      <a:rPr lang="en-US" sz="2200" b="1" i="1" smtClean="0">
                        <a:latin typeface="Cambria Math"/>
                        <a:cs typeface="Arial" pitchFamily="34" charset="0"/>
                      </a:rPr>
                      <m:t>=</m:t>
                    </m:r>
                    <m:f>
                      <m:fPr>
                        <m:ctrlPr>
                          <a:rPr lang="en-US" sz="2200" b="1" i="1">
                            <a:latin typeface="Cambria Math"/>
                            <a:cs typeface="Arial" pitchFamily="34" charset="0"/>
                          </a:rPr>
                        </m:ctrlPr>
                      </m:fPr>
                      <m:num>
                        <m:r>
                          <a:rPr lang="en-US" sz="2200" b="1" i="1">
                            <a:latin typeface="Cambria Math"/>
                            <a:cs typeface="Arial" pitchFamily="34" charset="0"/>
                          </a:rPr>
                          <m:t>𝑺</m:t>
                        </m:r>
                        <m:r>
                          <a:rPr lang="en-US" sz="2200" b="1" i="1" smtClean="0">
                            <a:latin typeface="Cambria Math"/>
                            <a:cs typeface="Arial" pitchFamily="34" charset="0"/>
                          </a:rPr>
                          <m:t>𝑱</m:t>
                        </m:r>
                      </m:num>
                      <m:den>
                        <m:r>
                          <a:rPr lang="en-US" sz="2200" b="1" i="1">
                            <a:latin typeface="Cambria Math"/>
                            <a:cs typeface="Arial" pitchFamily="34" charset="0"/>
                          </a:rPr>
                          <m:t>𝑺</m:t>
                        </m:r>
                        <m:r>
                          <a:rPr lang="en-US" sz="2200" b="1" i="1" smtClean="0">
                            <a:latin typeface="Cambria Math"/>
                            <a:cs typeface="Arial" pitchFamily="34" charset="0"/>
                          </a:rPr>
                          <m:t>𝑶</m:t>
                        </m:r>
                      </m:den>
                    </m:f>
                    <m:r>
                      <a:rPr lang="en-US" sz="2200" b="1" i="1" smtClean="0">
                        <a:latin typeface="Cambria Math"/>
                        <a:cs typeface="Arial" pitchFamily="34" charset="0"/>
                      </a:rPr>
                      <m:t>=</m:t>
                    </m:r>
                    <m:f>
                      <m:fPr>
                        <m:ctrlPr>
                          <a:rPr lang="en-US" sz="2200" b="1" i="1" smtClean="0">
                            <a:latin typeface="Cambria Math"/>
                            <a:cs typeface="Arial" pitchFamily="34" charset="0"/>
                          </a:rPr>
                        </m:ctrlPr>
                      </m:fPr>
                      <m:num>
                        <m:r>
                          <a:rPr lang="en-US" sz="2200" b="1" i="1" smtClean="0">
                            <a:latin typeface="Cambria Math"/>
                            <a:cs typeface="Arial" pitchFamily="34" charset="0"/>
                          </a:rPr>
                          <m:t>𝟏</m:t>
                        </m:r>
                      </m:num>
                      <m:den>
                        <m:r>
                          <a:rPr lang="en-US" sz="2200" b="1" i="1" smtClean="0">
                            <a:latin typeface="Cambria Math"/>
                            <a:cs typeface="Arial" pitchFamily="34" charset="0"/>
                          </a:rPr>
                          <m:t>𝟐</m:t>
                        </m:r>
                      </m:den>
                    </m:f>
                  </m:oMath>
                </a14:m>
                <a:endParaRPr lang="vi-VN" sz="2200" b="1">
                  <a:latin typeface="Arial" pitchFamily="34" charset="0"/>
                  <a:cs typeface="Arial" pitchFamily="34"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608012" y="2895600"/>
                <a:ext cx="7570787" cy="970372"/>
              </a:xfrm>
              <a:prstGeom prst="rect">
                <a:avLst/>
              </a:prstGeom>
              <a:blipFill rotWithShape="1">
                <a:blip r:embed="rId18"/>
                <a:stretch>
                  <a:fillRect l="-644" t="-1887" r="-1449"/>
                </a:stretch>
              </a:blipFill>
            </p:spPr>
            <p:txBody>
              <a:bodyPr/>
              <a:lstStyle/>
              <a:p>
                <a:r>
                  <a:rPr lang="en-US">
                    <a:noFill/>
                  </a:rPr>
                  <a:t> </a:t>
                </a:r>
              </a:p>
            </p:txBody>
          </p:sp>
        </mc:Fallback>
      </mc:AlternateContent>
      <p:sp>
        <p:nvSpPr>
          <p:cNvPr id="20" name="TextBox 19"/>
          <p:cNvSpPr txBox="1"/>
          <p:nvPr/>
        </p:nvSpPr>
        <p:spPr>
          <a:xfrm>
            <a:off x="608011" y="3810000"/>
            <a:ext cx="7848601" cy="461643"/>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Do đó, K là trung điểm của SE.</a:t>
            </a:r>
          </a:p>
        </p:txBody>
      </p:sp>
      <p:sp>
        <p:nvSpPr>
          <p:cNvPr id="23" name="TextBox 22"/>
          <p:cNvSpPr txBox="1"/>
          <p:nvPr/>
        </p:nvSpPr>
        <p:spPr>
          <a:xfrm>
            <a:off x="608010" y="4304661"/>
            <a:ext cx="7848601" cy="461643"/>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Xét tam giác CAK có OE // AK, theo định lí Thalés ta có:</a:t>
            </a:r>
          </a:p>
        </p:txBody>
      </p:sp>
      <p:sp>
        <p:nvSpPr>
          <p:cNvPr id="24" name="TextBox 23"/>
          <p:cNvSpPr txBox="1"/>
          <p:nvPr/>
        </p:nvSpPr>
        <p:spPr>
          <a:xfrm>
            <a:off x="644522" y="5586732"/>
            <a:ext cx="7848601" cy="461643"/>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Do đó, E là trung điểm của </a:t>
            </a:r>
            <a:r>
              <a:rPr lang="vi-VN" sz="2200" b="1" smtClean="0">
                <a:latin typeface="Arial" pitchFamily="34" charset="0"/>
                <a:cs typeface="Arial" pitchFamily="34" charset="0"/>
              </a:rPr>
              <a:t>CK:</a:t>
            </a:r>
            <a:endParaRPr lang="vi-VN" sz="2200" b="1">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27" name="TextBox 26"/>
              <p:cNvSpPr txBox="1"/>
              <p:nvPr/>
            </p:nvSpPr>
            <p:spPr>
              <a:xfrm>
                <a:off x="644521" y="6048375"/>
                <a:ext cx="7848601" cy="612133"/>
              </a:xfrm>
              <a:prstGeom prst="rect">
                <a:avLst/>
              </a:prstGeom>
              <a:noFill/>
            </p:spPr>
            <p:txBody>
              <a:bodyPr wrap="square" lIns="121899" tIns="60949" rIns="121899" bIns="60949" rtlCol="0">
                <a:spAutoFit/>
              </a:bodyPr>
              <a:lstStyle/>
              <a:p>
                <a:r>
                  <a:rPr lang="fr-FR" sz="2200" b="1" smtClean="0">
                    <a:latin typeface="Arial" pitchFamily="34" charset="0"/>
                    <a:cs typeface="Arial" pitchFamily="34" charset="0"/>
                  </a:rPr>
                  <a:t>Vậy SK = KE = CE, </a:t>
                </a:r>
                <a:r>
                  <a:rPr lang="fr-FR" sz="2200" b="1">
                    <a:latin typeface="Arial" pitchFamily="34" charset="0"/>
                    <a:cs typeface="Arial" pitchFamily="34" charset="0"/>
                  </a:rPr>
                  <a:t>suy </a:t>
                </a:r>
                <a:r>
                  <a:rPr lang="fr-FR" sz="2200" b="1" smtClean="0">
                    <a:latin typeface="Arial" pitchFamily="34" charset="0"/>
                    <a:cs typeface="Arial" pitchFamily="34" charset="0"/>
                  </a:rPr>
                  <a:t>ra </a:t>
                </a:r>
                <a:r>
                  <a:rPr lang="en-US" sz="2200" b="1" smtClean="0">
                    <a:cs typeface="Arial" pitchFamily="34" charset="0"/>
                  </a:rPr>
                  <a:t> </a:t>
                </a:r>
                <a14:m>
                  <m:oMath xmlns:m="http://schemas.openxmlformats.org/officeDocument/2006/math">
                    <m:f>
                      <m:fPr>
                        <m:ctrlPr>
                          <a:rPr lang="en-US" sz="2200" b="1" i="1">
                            <a:latin typeface="Cambria Math"/>
                            <a:cs typeface="Arial" pitchFamily="34" charset="0"/>
                          </a:rPr>
                        </m:ctrlPr>
                      </m:fPr>
                      <m:num>
                        <m:r>
                          <a:rPr lang="en-US" sz="2200" b="1" i="1">
                            <a:latin typeface="Cambria Math"/>
                            <a:cs typeface="Arial" pitchFamily="34" charset="0"/>
                          </a:rPr>
                          <m:t>𝑺</m:t>
                        </m:r>
                        <m:r>
                          <a:rPr lang="en-US" sz="2200" b="1" i="1" smtClean="0">
                            <a:latin typeface="Cambria Math"/>
                            <a:cs typeface="Arial" pitchFamily="34" charset="0"/>
                          </a:rPr>
                          <m:t>𝑲</m:t>
                        </m:r>
                      </m:num>
                      <m:den>
                        <m:r>
                          <a:rPr lang="en-US" sz="2200" b="1" i="1">
                            <a:latin typeface="Cambria Math"/>
                            <a:cs typeface="Arial" pitchFamily="34" charset="0"/>
                          </a:rPr>
                          <m:t>𝑺</m:t>
                        </m:r>
                        <m:r>
                          <a:rPr lang="en-US" sz="2200" b="1" i="1" smtClean="0">
                            <a:latin typeface="Cambria Math"/>
                            <a:cs typeface="Arial" pitchFamily="34" charset="0"/>
                          </a:rPr>
                          <m:t>𝑪</m:t>
                        </m:r>
                      </m:den>
                    </m:f>
                    <m:r>
                      <a:rPr lang="en-US" sz="2200" b="1" i="1">
                        <a:latin typeface="Cambria Math"/>
                        <a:cs typeface="Arial" pitchFamily="34" charset="0"/>
                      </a:rPr>
                      <m:t>=</m:t>
                    </m:r>
                    <m:f>
                      <m:fPr>
                        <m:ctrlPr>
                          <a:rPr lang="en-US" sz="2200" b="1" i="1">
                            <a:latin typeface="Cambria Math"/>
                            <a:cs typeface="Arial" pitchFamily="34" charset="0"/>
                          </a:rPr>
                        </m:ctrlPr>
                      </m:fPr>
                      <m:num>
                        <m:r>
                          <a:rPr lang="en-US" sz="2200" b="1" i="1">
                            <a:latin typeface="Cambria Math"/>
                            <a:cs typeface="Arial" pitchFamily="34" charset="0"/>
                          </a:rPr>
                          <m:t>𝟏</m:t>
                        </m:r>
                      </m:num>
                      <m:den>
                        <m:r>
                          <a:rPr lang="en-US" sz="2200" b="1" i="1" smtClean="0">
                            <a:latin typeface="Cambria Math"/>
                            <a:cs typeface="Arial" pitchFamily="34" charset="0"/>
                          </a:rPr>
                          <m:t>𝟑</m:t>
                        </m:r>
                      </m:den>
                    </m:f>
                  </m:oMath>
                </a14:m>
                <a:r>
                  <a:rPr lang="fr-FR" sz="2200" b="1" smtClean="0">
                    <a:latin typeface="Arial" pitchFamily="34" charset="0"/>
                    <a:cs typeface="Arial" pitchFamily="34" charset="0"/>
                  </a:rPr>
                  <a:t> </a:t>
                </a:r>
                <a:endParaRPr lang="vi-VN" sz="2200" b="1">
                  <a:latin typeface="Arial" pitchFamily="34" charset="0"/>
                  <a:cs typeface="Arial" pitchFamily="34" charset="0"/>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644521" y="6048375"/>
                <a:ext cx="7848601" cy="612133"/>
              </a:xfrm>
              <a:prstGeom prst="rect">
                <a:avLst/>
              </a:prstGeom>
              <a:blipFill rotWithShape="1">
                <a:blip r:embed="rId19"/>
                <a:stretch>
                  <a:fillRect l="-622" b="-3960"/>
                </a:stretch>
              </a:blipFill>
            </p:spPr>
            <p:txBody>
              <a:bodyPr/>
              <a:lstStyle/>
              <a:p>
                <a:r>
                  <a:rPr lang="en-US">
                    <a:noFill/>
                  </a:rPr>
                  <a:t> </a:t>
                </a:r>
              </a:p>
            </p:txBody>
          </p:sp>
        </mc:Fallback>
      </mc:AlternateContent>
    </p:spTree>
    <p:extLst>
      <p:ext uri="{BB962C8B-B14F-4D97-AF65-F5344CB8AC3E}">
        <p14:creationId xmlns:p14="http://schemas.microsoft.com/office/powerpoint/2010/main" val="287956369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left)">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wipe(left)">
                                      <p:cBhvr>
                                        <p:cTn id="31" dur="500"/>
                                        <p:tgtEl>
                                          <p:spTgt spid="27"/>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heel(1)">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8" grpId="0"/>
      <p:bldP spid="20" grpId="0"/>
      <p:bldP spid="23" grpId="0"/>
      <p:bldP spid="24"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09879"/>
            <a:ext cx="9837881" cy="1844957"/>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360611" y="140516"/>
            <a:ext cx="9601199" cy="1231084"/>
          </a:xfrm>
          <a:prstGeom prst="rect">
            <a:avLst/>
          </a:prstGeom>
          <a:noFill/>
        </p:spPr>
        <p:txBody>
          <a:bodyPr wrap="square" lIns="121899" tIns="60949" rIns="121899" bIns="60949" rtlCol="0">
            <a:spAutoFit/>
          </a:bodyPr>
          <a:lstStyle/>
          <a:p>
            <a:r>
              <a:rPr lang="vi-VN" b="1">
                <a:latin typeface="Arial" pitchFamily="34" charset="0"/>
                <a:cs typeface="Arial" pitchFamily="34" charset="0"/>
              </a:rPr>
              <a:t>Cho hình hộp ABCD.A'B'C'D'. Gọi M, M' lần lượt là trung điểm của các cạnh BC, B'C'. Hình chiếu của ∆B'DM qua phép chiếu song song trên (A'B'C'D') theo phương chiếu AA' là</a:t>
            </a:r>
          </a:p>
        </p:txBody>
      </p:sp>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422" y="138453"/>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88231" y="443253"/>
            <a:ext cx="1435714"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4.40</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26" name="TextBox 25"/>
          <p:cNvSpPr txBox="1"/>
          <p:nvPr/>
        </p:nvSpPr>
        <p:spPr>
          <a:xfrm>
            <a:off x="227012" y="2286000"/>
            <a:ext cx="8194989" cy="800197"/>
          </a:xfrm>
          <a:prstGeom prst="rect">
            <a:avLst/>
          </a:prstGeom>
          <a:noFill/>
        </p:spPr>
        <p:txBody>
          <a:bodyPr wrap="square" lIns="121899" tIns="60949" rIns="121899" bIns="60949" rtlCol="0">
            <a:spAutoFit/>
          </a:bodyPr>
          <a:lstStyle/>
          <a:p>
            <a:pPr marL="342900" indent="-342900">
              <a:buFont typeface="Wingdings" pitchFamily="2" charset="2"/>
              <a:buChar char="v"/>
            </a:pPr>
            <a:r>
              <a:rPr lang="vi-VN" sz="2200" b="1">
                <a:latin typeface="Arial" pitchFamily="34" charset="0"/>
                <a:cs typeface="Arial" pitchFamily="34" charset="0"/>
              </a:rPr>
              <a:t>Ta có B' là hình chiếu song song của chính nó lên mặt phẳng (A'B'C'D') theo phương chiếu AA' </a:t>
            </a:r>
            <a:r>
              <a:rPr lang="vi-VN" sz="2200" b="1">
                <a:solidFill>
                  <a:schemeClr val="accent2">
                    <a:lumMod val="75000"/>
                  </a:schemeClr>
                </a:solidFill>
                <a:latin typeface="Arial" pitchFamily="34" charset="0"/>
                <a:cs typeface="Arial" pitchFamily="34" charset="0"/>
              </a:rPr>
              <a:t>(1)</a:t>
            </a:r>
            <a:r>
              <a:rPr lang="vi-VN" sz="2200" b="1">
                <a:latin typeface="Arial" pitchFamily="34" charset="0"/>
                <a:cs typeface="Arial" pitchFamily="34" charset="0"/>
              </a:rPr>
              <a:t>.</a:t>
            </a:r>
          </a:p>
        </p:txBody>
      </p:sp>
      <p:sp>
        <p:nvSpPr>
          <p:cNvPr id="12" name="TextBox 11"/>
          <p:cNvSpPr txBox="1"/>
          <p:nvPr/>
        </p:nvSpPr>
        <p:spPr>
          <a:xfrm>
            <a:off x="2208212" y="1396031"/>
            <a:ext cx="9686805" cy="523198"/>
          </a:xfrm>
          <a:prstGeom prst="rect">
            <a:avLst/>
          </a:prstGeom>
          <a:noFill/>
        </p:spPr>
        <p:txBody>
          <a:bodyPr wrap="square" lIns="121899" tIns="60949" rIns="121899" bIns="60949" rtlCol="0">
            <a:spAutoFit/>
          </a:bodyPr>
          <a:lstStyle/>
          <a:p>
            <a:r>
              <a:rPr lang="en-US" sz="2600" b="1" smtClean="0">
                <a:solidFill>
                  <a:schemeClr val="tx2">
                    <a:lumMod val="75000"/>
                  </a:schemeClr>
                </a:solidFill>
                <a:latin typeface="Arial" pitchFamily="34" charset="0"/>
                <a:cs typeface="Arial" pitchFamily="34" charset="0"/>
              </a:rPr>
              <a:t>A.</a:t>
            </a:r>
            <a:r>
              <a:rPr lang="en-US" sz="2600" b="1" smtClean="0">
                <a:latin typeface="Arial" pitchFamily="34" charset="0"/>
                <a:cs typeface="Arial" pitchFamily="34" charset="0"/>
              </a:rPr>
              <a:t> 		</a:t>
            </a:r>
            <a:r>
              <a:rPr lang="en-US" sz="2600" b="1">
                <a:solidFill>
                  <a:schemeClr val="tx2">
                    <a:lumMod val="75000"/>
                  </a:schemeClr>
                </a:solidFill>
                <a:latin typeface="Arial" pitchFamily="34" charset="0"/>
                <a:cs typeface="Arial" pitchFamily="34" charset="0"/>
              </a:rPr>
              <a:t>B.		</a:t>
            </a:r>
            <a:r>
              <a:rPr lang="en-US" sz="2600" b="1" smtClean="0">
                <a:solidFill>
                  <a:schemeClr val="tx2">
                    <a:lumMod val="75000"/>
                  </a:schemeClr>
                </a:solidFill>
                <a:latin typeface="Arial" pitchFamily="34" charset="0"/>
                <a:cs typeface="Arial" pitchFamily="34" charset="0"/>
              </a:rPr>
              <a:t> C.</a:t>
            </a:r>
            <a:r>
              <a:rPr lang="en-US" sz="2600" b="1" smtClean="0">
                <a:latin typeface="Arial" pitchFamily="34" charset="0"/>
                <a:cs typeface="Arial" pitchFamily="34" charset="0"/>
              </a:rPr>
              <a:t> 		</a:t>
            </a:r>
            <a:r>
              <a:rPr lang="en-US" sz="2600" b="1">
                <a:solidFill>
                  <a:schemeClr val="tx2">
                    <a:lumMod val="75000"/>
                  </a:schemeClr>
                </a:solidFill>
                <a:latin typeface="Arial" pitchFamily="34" charset="0"/>
                <a:cs typeface="Arial" pitchFamily="34" charset="0"/>
              </a:rPr>
              <a:t>D.</a:t>
            </a:r>
            <a:r>
              <a:rPr lang="en-US" sz="2600" b="1" smtClean="0">
                <a:latin typeface="Arial" pitchFamily="34" charset="0"/>
                <a:cs typeface="Arial" pitchFamily="34" charset="0"/>
              </a:rPr>
              <a:t>	</a:t>
            </a:r>
            <a:endParaRPr lang="vi-VN" sz="2600" b="1">
              <a:latin typeface="Arial" pitchFamily="34" charset="0"/>
              <a:cs typeface="Arial" pitchFamily="34" charset="0"/>
            </a:endParaRPr>
          </a:p>
        </p:txBody>
      </p:sp>
      <p:sp>
        <p:nvSpPr>
          <p:cNvPr id="13" name="Oval 12"/>
          <p:cNvSpPr/>
          <p:nvPr/>
        </p:nvSpPr>
        <p:spPr>
          <a:xfrm>
            <a:off x="9523412" y="1371600"/>
            <a:ext cx="518784" cy="51878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4148" y="19812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2779712" y="1423659"/>
            <a:ext cx="1714500" cy="492420"/>
          </a:xfrm>
          <a:prstGeom prst="rect">
            <a:avLst/>
          </a:prstGeom>
          <a:noFill/>
        </p:spPr>
        <p:txBody>
          <a:bodyPr wrap="square" lIns="121899" tIns="60949" rIns="121899" bIns="60949" rtlCol="0">
            <a:spAutoFit/>
          </a:bodyPr>
          <a:lstStyle/>
          <a:p>
            <a:r>
              <a:rPr lang="en-US" b="1">
                <a:latin typeface="Arial" pitchFamily="34" charset="0"/>
                <a:cs typeface="Arial" pitchFamily="34" charset="0"/>
              </a:rPr>
              <a:t>∆B'A'M'</a:t>
            </a:r>
            <a:endParaRPr lang="vi-VN" b="1">
              <a:latin typeface="Arial" pitchFamily="34" charset="0"/>
              <a:cs typeface="Arial" pitchFamily="34" charset="0"/>
            </a:endParaRPr>
          </a:p>
        </p:txBody>
      </p:sp>
      <p:sp>
        <p:nvSpPr>
          <p:cNvPr id="19" name="TextBox 18"/>
          <p:cNvSpPr txBox="1"/>
          <p:nvPr/>
        </p:nvSpPr>
        <p:spPr>
          <a:xfrm>
            <a:off x="5138901" y="1423659"/>
            <a:ext cx="1901600" cy="492420"/>
          </a:xfrm>
          <a:prstGeom prst="rect">
            <a:avLst/>
          </a:prstGeom>
          <a:noFill/>
        </p:spPr>
        <p:txBody>
          <a:bodyPr wrap="square" lIns="121899" tIns="60949" rIns="121899" bIns="60949" rtlCol="0">
            <a:spAutoFit/>
          </a:bodyPr>
          <a:lstStyle/>
          <a:p>
            <a:r>
              <a:rPr lang="en-US" b="1">
                <a:latin typeface="Arial" pitchFamily="34" charset="0"/>
                <a:cs typeface="Arial" pitchFamily="34" charset="0"/>
              </a:rPr>
              <a:t>∆C'D'M'</a:t>
            </a:r>
            <a:endParaRPr lang="vi-VN" b="1">
              <a:latin typeface="Arial" pitchFamily="34" charset="0"/>
              <a:cs typeface="Arial" pitchFamily="34" charset="0"/>
            </a:endParaRPr>
          </a:p>
        </p:txBody>
      </p:sp>
      <p:sp>
        <p:nvSpPr>
          <p:cNvPr id="20" name="TextBox 19"/>
          <p:cNvSpPr txBox="1"/>
          <p:nvPr/>
        </p:nvSpPr>
        <p:spPr>
          <a:xfrm>
            <a:off x="7686885" y="1423659"/>
            <a:ext cx="1901600" cy="492420"/>
          </a:xfrm>
          <a:prstGeom prst="rect">
            <a:avLst/>
          </a:prstGeom>
          <a:noFill/>
        </p:spPr>
        <p:txBody>
          <a:bodyPr wrap="square" lIns="121899" tIns="60949" rIns="121899" bIns="60949" rtlCol="0">
            <a:spAutoFit/>
          </a:bodyPr>
          <a:lstStyle/>
          <a:p>
            <a:r>
              <a:rPr lang="en-US" b="1">
                <a:latin typeface="Arial" pitchFamily="34" charset="0"/>
                <a:cs typeface="Arial" pitchFamily="34" charset="0"/>
              </a:rPr>
              <a:t>∆DMM'</a:t>
            </a:r>
            <a:endParaRPr lang="vi-VN" b="1">
              <a:latin typeface="Arial" pitchFamily="34" charset="0"/>
              <a:cs typeface="Arial" pitchFamily="34" charset="0"/>
            </a:endParaRPr>
          </a:p>
        </p:txBody>
      </p:sp>
      <p:sp>
        <p:nvSpPr>
          <p:cNvPr id="21" name="TextBox 20"/>
          <p:cNvSpPr txBox="1"/>
          <p:nvPr/>
        </p:nvSpPr>
        <p:spPr>
          <a:xfrm>
            <a:off x="10133012" y="1423659"/>
            <a:ext cx="1474667" cy="492420"/>
          </a:xfrm>
          <a:prstGeom prst="rect">
            <a:avLst/>
          </a:prstGeom>
          <a:noFill/>
        </p:spPr>
        <p:txBody>
          <a:bodyPr wrap="square" lIns="121899" tIns="60949" rIns="121899" bIns="60949" rtlCol="0">
            <a:spAutoFit/>
          </a:bodyPr>
          <a:lstStyle/>
          <a:p>
            <a:r>
              <a:rPr lang="en-US" b="1">
                <a:latin typeface="Arial" pitchFamily="34" charset="0"/>
                <a:cs typeface="Arial" pitchFamily="34" charset="0"/>
              </a:rPr>
              <a:t>∆B'D'M'</a:t>
            </a:r>
          </a:p>
        </p:txBody>
      </p:sp>
      <p:pic>
        <p:nvPicPr>
          <p:cNvPr id="14336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09023" y="2000250"/>
            <a:ext cx="3305175"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533399" y="3048000"/>
            <a:ext cx="7924798" cy="1138751"/>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Vì ABCD.A'B'C'D' là hình hộp nên các mặt bên của nó là hình bình hành và các cạnh bên AA', BB', CC', DD' đôi một song song với nhau.</a:t>
            </a:r>
          </a:p>
        </p:txBody>
      </p:sp>
      <p:sp>
        <p:nvSpPr>
          <p:cNvPr id="24" name="TextBox 23"/>
          <p:cNvSpPr txBox="1"/>
          <p:nvPr/>
        </p:nvSpPr>
        <p:spPr>
          <a:xfrm>
            <a:off x="533399" y="4129504"/>
            <a:ext cx="7924798" cy="800197"/>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Vì DD' // AA' nên D' là hình chiếu song song của D lên mặt phẳng (A'B'C'D') theo phương chiếu AA' </a:t>
            </a:r>
            <a:r>
              <a:rPr lang="vi-VN" sz="2200" b="1">
                <a:solidFill>
                  <a:schemeClr val="accent2">
                    <a:lumMod val="75000"/>
                  </a:schemeClr>
                </a:solidFill>
                <a:latin typeface="Arial" pitchFamily="34" charset="0"/>
                <a:cs typeface="Arial" pitchFamily="34" charset="0"/>
              </a:rPr>
              <a:t>(2)</a:t>
            </a:r>
            <a:r>
              <a:rPr lang="vi-VN" sz="2200" b="1">
                <a:latin typeface="Arial" pitchFamily="34" charset="0"/>
                <a:cs typeface="Arial" pitchFamily="34" charset="0"/>
              </a:rPr>
              <a:t>.</a:t>
            </a:r>
          </a:p>
        </p:txBody>
      </p:sp>
      <p:sp>
        <p:nvSpPr>
          <p:cNvPr id="27" name="TextBox 26"/>
          <p:cNvSpPr txBox="1"/>
          <p:nvPr/>
        </p:nvSpPr>
        <p:spPr>
          <a:xfrm>
            <a:off x="533400" y="4872454"/>
            <a:ext cx="11361618" cy="800197"/>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Xét hình bình hành BCC'B' có M, M' </a:t>
            </a:r>
            <a:r>
              <a:rPr lang="vi-VN" sz="2200" b="1" smtClean="0">
                <a:latin typeface="Arial" pitchFamily="34" charset="0"/>
                <a:cs typeface="Arial" pitchFamily="34" charset="0"/>
              </a:rPr>
              <a:t>là </a:t>
            </a:r>
            <a:r>
              <a:rPr lang="vi-VN" sz="2200" b="1">
                <a:latin typeface="Arial" pitchFamily="34" charset="0"/>
                <a:cs typeface="Arial" pitchFamily="34" charset="0"/>
              </a:rPr>
              <a:t>trung điểm của các cạnh BC, B'C' do đó MM' là đường trung bình của hình bình hành nên MM' // CC', suy ra MM' // AA'. </a:t>
            </a:r>
          </a:p>
        </p:txBody>
      </p:sp>
      <p:sp>
        <p:nvSpPr>
          <p:cNvPr id="28" name="TextBox 27"/>
          <p:cNvSpPr txBox="1"/>
          <p:nvPr/>
        </p:nvSpPr>
        <p:spPr>
          <a:xfrm>
            <a:off x="533399" y="5615404"/>
            <a:ext cx="11733213" cy="461643"/>
          </a:xfrm>
          <a:prstGeom prst="rect">
            <a:avLst/>
          </a:prstGeom>
          <a:noFill/>
        </p:spPr>
        <p:txBody>
          <a:bodyPr wrap="square" lIns="121899" tIns="60949" rIns="121899" bIns="60949" rtlCol="0">
            <a:spAutoFit/>
          </a:bodyPr>
          <a:lstStyle/>
          <a:p>
            <a:r>
              <a:rPr lang="vi-VN" sz="2200" b="1" smtClean="0">
                <a:latin typeface="Arial" pitchFamily="34" charset="0"/>
                <a:cs typeface="Arial" pitchFamily="34" charset="0"/>
              </a:rPr>
              <a:t>Vậy </a:t>
            </a:r>
            <a:r>
              <a:rPr lang="vi-VN" sz="2200" b="1">
                <a:latin typeface="Arial" pitchFamily="34" charset="0"/>
                <a:cs typeface="Arial" pitchFamily="34" charset="0"/>
              </a:rPr>
              <a:t>M' là hình chiếu song song của điểm M lên mặt phẳng (A'B'C'D') </a:t>
            </a:r>
            <a:r>
              <a:rPr lang="vi-VN" sz="2200" b="1" smtClean="0">
                <a:solidFill>
                  <a:schemeClr val="accent2">
                    <a:lumMod val="75000"/>
                  </a:schemeClr>
                </a:solidFill>
                <a:latin typeface="Arial" pitchFamily="34" charset="0"/>
                <a:cs typeface="Arial" pitchFamily="34" charset="0"/>
              </a:rPr>
              <a:t>(</a:t>
            </a:r>
            <a:r>
              <a:rPr lang="vi-VN" sz="2200" b="1">
                <a:solidFill>
                  <a:schemeClr val="accent2">
                    <a:lumMod val="75000"/>
                  </a:schemeClr>
                </a:solidFill>
                <a:latin typeface="Arial" pitchFamily="34" charset="0"/>
                <a:cs typeface="Arial" pitchFamily="34" charset="0"/>
              </a:rPr>
              <a:t>3)</a:t>
            </a:r>
            <a:r>
              <a:rPr lang="vi-VN" sz="2200" b="1">
                <a:latin typeface="Arial" pitchFamily="34" charset="0"/>
                <a:cs typeface="Arial" pitchFamily="34" charset="0"/>
              </a:rPr>
              <a:t>.</a:t>
            </a:r>
          </a:p>
        </p:txBody>
      </p:sp>
      <p:sp>
        <p:nvSpPr>
          <p:cNvPr id="29" name="TextBox 28"/>
          <p:cNvSpPr txBox="1"/>
          <p:nvPr/>
        </p:nvSpPr>
        <p:spPr>
          <a:xfrm>
            <a:off x="533399" y="6019800"/>
            <a:ext cx="11733213" cy="800197"/>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Từ (1), (2) và (3) suy ra ∆B'D'M' là hình chiếu của ∆B'DM qua phép chiếu song song trên (A'B'C'D') theo phương chiếu AA</a:t>
            </a:r>
            <a:r>
              <a:rPr lang="vi-VN" sz="2200" b="1" smtClean="0">
                <a:latin typeface="Arial" pitchFamily="34" charset="0"/>
                <a:cs typeface="Arial" pitchFamily="34" charset="0"/>
              </a:rPr>
              <a:t>'.</a:t>
            </a:r>
            <a:endParaRPr lang="vi-VN" sz="2200" b="1">
              <a:latin typeface="Arial" pitchFamily="34" charset="0"/>
              <a:cs typeface="Arial" pitchFamily="34" charset="0"/>
            </a:endParaRPr>
          </a:p>
        </p:txBody>
      </p:sp>
    </p:spTree>
    <p:extLst>
      <p:ext uri="{BB962C8B-B14F-4D97-AF65-F5344CB8AC3E}">
        <p14:creationId xmlns:p14="http://schemas.microsoft.com/office/powerpoint/2010/main" val="255659654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left)">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left)">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wipe(left)">
                                      <p:cBhvr>
                                        <p:cTn id="36" dur="500"/>
                                        <p:tgtEl>
                                          <p:spTgt spid="29"/>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heel(1)">
                                      <p:cBhvr>
                                        <p:cTn id="4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3" grpId="0" animBg="1"/>
      <p:bldP spid="23" grpId="0"/>
      <p:bldP spid="24" grpId="0"/>
      <p:bldP spid="27"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09879"/>
            <a:ext cx="9837881" cy="1844957"/>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8" name="TextBox 7"/>
              <p:cNvSpPr txBox="1"/>
              <p:nvPr/>
            </p:nvSpPr>
            <p:spPr>
              <a:xfrm>
                <a:off x="2360611" y="140516"/>
                <a:ext cx="9601199" cy="172352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Cho hình chóp S.ABCD có đáy ABCD là hình thang, AB // CD và </a:t>
                </a:r>
                <a14:m>
                  <m:oMath xmlns:m="http://schemas.openxmlformats.org/officeDocument/2006/math">
                    <m:r>
                      <a:rPr lang="vi-VN" sz="2600" b="1" i="1" smtClean="0">
                        <a:latin typeface="Cambria Math"/>
                        <a:cs typeface="Arial" pitchFamily="34" charset="0"/>
                      </a:rPr>
                      <m:t>𝑨𝑩</m:t>
                    </m:r>
                    <m:r>
                      <a:rPr lang="vi-VN" sz="2600" b="1" i="1" smtClean="0">
                        <a:latin typeface="Cambria Math"/>
                        <a:cs typeface="Arial" pitchFamily="34" charset="0"/>
                      </a:rPr>
                      <m:t> &lt; </m:t>
                    </m:r>
                    <m:r>
                      <a:rPr lang="vi-VN" sz="2600" b="1" i="1" smtClean="0">
                        <a:latin typeface="Cambria Math"/>
                        <a:cs typeface="Arial" pitchFamily="34" charset="0"/>
                      </a:rPr>
                      <m:t>𝑪𝑫</m:t>
                    </m:r>
                  </m:oMath>
                </a14:m>
                <a:r>
                  <a:rPr lang="vi-VN" sz="2600" b="1">
                    <a:latin typeface="Arial" pitchFamily="34" charset="0"/>
                    <a:cs typeface="Arial" pitchFamily="34" charset="0"/>
                  </a:rPr>
                  <a:t>. </a:t>
                </a:r>
                <a:endParaRPr lang="en-US" sz="2600" b="1" smtClean="0">
                  <a:latin typeface="Arial" pitchFamily="34" charset="0"/>
                  <a:cs typeface="Arial" pitchFamily="34" charset="0"/>
                </a:endParaRPr>
              </a:p>
              <a:p>
                <a:r>
                  <a:rPr lang="vi-VN" sz="2600" b="1" smtClean="0">
                    <a:latin typeface="Arial" pitchFamily="34" charset="0"/>
                    <a:cs typeface="Arial" pitchFamily="34" charset="0"/>
                  </a:rPr>
                  <a:t>Xác </a:t>
                </a:r>
                <a:r>
                  <a:rPr lang="vi-VN" sz="2600" b="1">
                    <a:latin typeface="Arial" pitchFamily="34" charset="0"/>
                    <a:cs typeface="Arial" pitchFamily="34" charset="0"/>
                  </a:rPr>
                  <a:t>định giao tuyến của hai mặt phẳng sau</a:t>
                </a:r>
                <a:r>
                  <a:rPr lang="vi-VN" sz="2600" b="1" smtClean="0">
                    <a:latin typeface="Arial" pitchFamily="34" charset="0"/>
                    <a:cs typeface="Arial" pitchFamily="34" charset="0"/>
                  </a:rPr>
                  <a:t>:</a:t>
                </a:r>
                <a:endParaRPr lang="en-US" sz="2600" b="1" smtClean="0">
                  <a:latin typeface="Arial" pitchFamily="34" charset="0"/>
                  <a:cs typeface="Arial" pitchFamily="34" charset="0"/>
                </a:endParaRPr>
              </a:p>
              <a:p>
                <a:r>
                  <a:rPr lang="vi-VN" sz="2600" b="1">
                    <a:latin typeface="Arial" pitchFamily="34" charset="0"/>
                    <a:cs typeface="Arial" pitchFamily="34" charset="0"/>
                  </a:rPr>
                  <a:t>a) (SAD) và (</a:t>
                </a:r>
                <a:r>
                  <a:rPr lang="vi-VN" sz="2600" b="1" smtClean="0">
                    <a:latin typeface="Arial" pitchFamily="34" charset="0"/>
                    <a:cs typeface="Arial" pitchFamily="34" charset="0"/>
                  </a:rPr>
                  <a:t>SBC)</a:t>
                </a:r>
                <a:r>
                  <a:rPr lang="en-US" sz="2600" b="1" smtClean="0">
                    <a:latin typeface="Arial" pitchFamily="34" charset="0"/>
                    <a:cs typeface="Arial" pitchFamily="34" charset="0"/>
                  </a:rPr>
                  <a:t>    b</a:t>
                </a:r>
                <a:r>
                  <a:rPr lang="en-US" sz="2600" b="1">
                    <a:latin typeface="Arial" pitchFamily="34" charset="0"/>
                    <a:cs typeface="Arial" pitchFamily="34" charset="0"/>
                  </a:rPr>
                  <a:t>) (SAB) và (SCD) </a:t>
                </a:r>
                <a:r>
                  <a:rPr lang="en-US" sz="2600" b="1" smtClean="0">
                    <a:latin typeface="Arial" pitchFamily="34" charset="0"/>
                    <a:cs typeface="Arial" pitchFamily="34" charset="0"/>
                  </a:rPr>
                  <a:t>      c</a:t>
                </a:r>
                <a:r>
                  <a:rPr lang="en-US" sz="2600" b="1">
                    <a:latin typeface="Arial" pitchFamily="34" charset="0"/>
                    <a:cs typeface="Arial" pitchFamily="34" charset="0"/>
                  </a:rPr>
                  <a:t>) (SAC) và (SBD)</a:t>
                </a:r>
                <a:endParaRPr lang="vi-VN" sz="2600" b="1">
                  <a:latin typeface="Arial" pitchFamily="34" charset="0"/>
                  <a:cs typeface="Arial"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360611" y="140516"/>
                <a:ext cx="9601199" cy="1723527"/>
              </a:xfrm>
              <a:prstGeom prst="rect">
                <a:avLst/>
              </a:prstGeom>
              <a:blipFill rotWithShape="1">
                <a:blip r:embed="rId3"/>
                <a:stretch>
                  <a:fillRect l="-762" t="-2120" r="-698" b="-7067"/>
                </a:stretch>
              </a:blipFill>
            </p:spPr>
            <p:txBody>
              <a:bodyPr/>
              <a:lstStyle/>
              <a:p>
                <a:r>
                  <a:rPr lang="en-US">
                    <a:noFill/>
                  </a:rPr>
                  <a:t> </a:t>
                </a:r>
              </a:p>
            </p:txBody>
          </p:sp>
        </mc:Fallback>
      </mc:AlternateContent>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422" y="138453"/>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79414"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4.41</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26" name="TextBox 25"/>
          <p:cNvSpPr txBox="1"/>
          <p:nvPr/>
        </p:nvSpPr>
        <p:spPr>
          <a:xfrm>
            <a:off x="533399" y="2509033"/>
            <a:ext cx="7888602" cy="1538861"/>
          </a:xfrm>
          <a:prstGeom prst="rect">
            <a:avLst/>
          </a:prstGeom>
          <a:noFill/>
        </p:spPr>
        <p:txBody>
          <a:bodyPr wrap="square" lIns="121899" tIns="60949" rIns="121899" bIns="60949" rtlCol="0">
            <a:spAutoFit/>
          </a:bodyPr>
          <a:lstStyle/>
          <a:p>
            <a:r>
              <a:rPr lang="en-US" sz="2300" b="1" smtClean="0">
                <a:latin typeface="Arial" pitchFamily="34" charset="0"/>
                <a:cs typeface="Arial" pitchFamily="34" charset="0"/>
              </a:rPr>
              <a:t>a. </a:t>
            </a:r>
            <a:r>
              <a:rPr lang="vi-VN" sz="2300" b="1" smtClean="0">
                <a:latin typeface="Arial" pitchFamily="34" charset="0"/>
                <a:cs typeface="Arial" pitchFamily="34" charset="0"/>
              </a:rPr>
              <a:t>Trong </a:t>
            </a:r>
            <a:r>
              <a:rPr lang="vi-VN" sz="2300" b="1">
                <a:latin typeface="Arial" pitchFamily="34" charset="0"/>
                <a:cs typeface="Arial" pitchFamily="34" charset="0"/>
              </a:rPr>
              <a:t>mặt phẳng (ABCD), gọi F là giao điểm của AD và BC. Khi đó F thuộc AD nên F thuộc mặt phẳng (SAD), F thuộc BC nên F thuộc mặt phẳng (SBC), vậy F là một điểm chung của hai mặt phẳng (SAD) và (SBC).</a:t>
            </a:r>
          </a:p>
        </p:txBody>
      </p:sp>
      <p:pic>
        <p:nvPicPr>
          <p:cNvPr id="30"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7612" y="2061649"/>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533399" y="4028784"/>
            <a:ext cx="7924798" cy="830975"/>
          </a:xfrm>
          <a:prstGeom prst="rect">
            <a:avLst/>
          </a:prstGeom>
          <a:noFill/>
        </p:spPr>
        <p:txBody>
          <a:bodyPr wrap="square" lIns="121899" tIns="60949" rIns="121899" bIns="60949" rtlCol="0">
            <a:spAutoFit/>
          </a:bodyPr>
          <a:lstStyle/>
          <a:p>
            <a:r>
              <a:rPr lang="vi-VN" sz="2300" b="1">
                <a:latin typeface="Arial" pitchFamily="34" charset="0"/>
                <a:cs typeface="Arial" pitchFamily="34" charset="0"/>
              </a:rPr>
              <a:t>Lại có S là một điểm chung khác của hai mặt phẳng (SAD) và (SBC).</a:t>
            </a:r>
          </a:p>
        </p:txBody>
      </p:sp>
      <p:pic>
        <p:nvPicPr>
          <p:cNvPr id="14438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37612" y="2057400"/>
            <a:ext cx="3038475"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533399" y="4838603"/>
            <a:ext cx="7924798" cy="830975"/>
          </a:xfrm>
          <a:prstGeom prst="rect">
            <a:avLst/>
          </a:prstGeom>
          <a:noFill/>
        </p:spPr>
        <p:txBody>
          <a:bodyPr wrap="square" lIns="121899" tIns="60949" rIns="121899" bIns="60949" rtlCol="0">
            <a:spAutoFit/>
          </a:bodyPr>
          <a:lstStyle/>
          <a:p>
            <a:r>
              <a:rPr lang="vi-VN" sz="2300" b="1">
                <a:latin typeface="Arial" pitchFamily="34" charset="0"/>
                <a:cs typeface="Arial" pitchFamily="34" charset="0"/>
              </a:rPr>
              <a:t>Do vây, SF là giao tuyến của hai mặt phẳng (SAD) và (SBC).</a:t>
            </a:r>
          </a:p>
        </p:txBody>
      </p:sp>
    </p:spTree>
    <p:extLst>
      <p:ext uri="{BB962C8B-B14F-4D97-AF65-F5344CB8AC3E}">
        <p14:creationId xmlns:p14="http://schemas.microsoft.com/office/powerpoint/2010/main" val="391333669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left)">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left)">
                                      <p:cBhvr>
                                        <p:cTn id="2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3" grpId="0"/>
      <p:bldP spid="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37944</TotalTime>
  <Words>4156</Words>
  <Application>Microsoft Office PowerPoint</Application>
  <PresentationFormat>Custom</PresentationFormat>
  <Paragraphs>242</Paragraphs>
  <Slides>26</Slides>
  <Notes>26</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26</vt:i4>
      </vt:variant>
    </vt:vector>
  </HeadingPairs>
  <TitlesOfParts>
    <vt:vector size="29" baseType="lpstr">
      <vt:lpstr>Office Theme</vt:lpstr>
      <vt:lpstr>Equation</vt:lpstr>
      <vt:lpstr>MathType 6.0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Phienbanmoi.com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2363</cp:revision>
  <dcterms:created xsi:type="dcterms:W3CDTF">2021-08-04T05:24:17Z</dcterms:created>
  <dcterms:modified xsi:type="dcterms:W3CDTF">2024-03-12T11:35:52Z</dcterms:modified>
</cp:coreProperties>
</file>