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870" r:id="rId2"/>
    <p:sldId id="859" r:id="rId3"/>
    <p:sldId id="871" r:id="rId4"/>
    <p:sldId id="872" r:id="rId5"/>
    <p:sldId id="873" r:id="rId6"/>
    <p:sldId id="874" r:id="rId7"/>
    <p:sldId id="875"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216"/>
    <a:srgbClr val="FDEED7"/>
    <a:srgbClr val="FDE9CB"/>
    <a:srgbClr val="FDF3B5"/>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6.png"/><Relationship Id="rId10" Type="http://schemas.openxmlformats.org/officeDocument/2006/relationships/image" Target="../media/image9.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314598"/>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2" y="2222110"/>
            <a:ext cx="6800273" cy="10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2247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23758"/>
            <a:ext cx="9227418"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Những mệnh đề nào trong các mệnh đề sau đây là đúng</a:t>
            </a:r>
            <a:r>
              <a:rPr lang="vi-VN" sz="2200" b="1" smtClean="0">
                <a:latin typeface="Arial" pitchFamily="34" charset="0"/>
                <a:cs typeface="Arial" pitchFamily="34" charset="0"/>
              </a:rPr>
              <a:t>?</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a:latin typeface="Arial" pitchFamily="34" charset="0"/>
                <a:cs typeface="Arial" pitchFamily="34" charset="0"/>
              </a:rPr>
              <a:t>a) Phép chiếu song song biến đoạn thẳng thành đoạn thẳng</a:t>
            </a:r>
            <a:r>
              <a:rPr lang="vi-VN" sz="2200" b="1" smtClean="0">
                <a:latin typeface="Arial" pitchFamily="34" charset="0"/>
                <a:cs typeface="Arial" pitchFamily="34" charset="0"/>
              </a:rPr>
              <a:t>.</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a:latin typeface="Arial" pitchFamily="34" charset="0"/>
                <a:cs typeface="Arial" pitchFamily="34" charset="0"/>
              </a:rPr>
              <a:t>b) Phép chiếu song song biến hai đường thẳng song song thành hai đường thẳng cắt nhau</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c) Phép chiếu song song biến tam giác đều thành tam giác cân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vi-VN" sz="2200" b="1">
                <a:latin typeface="Arial" pitchFamily="34" charset="0"/>
                <a:cs typeface="Arial" pitchFamily="34" charset="0"/>
              </a:rPr>
              <a:t>d) Phép chiếu song song biến hình vuông thành hình bình hành.</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9"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647" y="24574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46173" y="2819400"/>
            <a:ext cx="8458200" cy="461665"/>
          </a:xfrm>
          <a:prstGeom prst="rect">
            <a:avLst/>
          </a:prstGeom>
          <a:noFill/>
        </p:spPr>
        <p:txBody>
          <a:bodyPr wrap="square" rtlCol="0">
            <a:spAutoFit/>
          </a:bodyPr>
          <a:lstStyle/>
          <a:p>
            <a:r>
              <a:rPr lang="vi-VN" b="1">
                <a:latin typeface="Arial" pitchFamily="34" charset="0"/>
                <a:cs typeface="Arial" pitchFamily="34" charset="0"/>
              </a:rPr>
              <a:t>a) Mệnh đề </a:t>
            </a:r>
            <a:r>
              <a:rPr lang="vi-VN" b="1" smtClean="0">
                <a:latin typeface="Arial" pitchFamily="34" charset="0"/>
                <a:cs typeface="Arial" pitchFamily="34" charset="0"/>
              </a:rPr>
              <a:t>a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đúng</a:t>
            </a:r>
            <a:r>
              <a:rPr lang="vi-VN" b="1">
                <a:latin typeface="Arial" pitchFamily="34" charset="0"/>
                <a:cs typeface="Arial" pitchFamily="34" charset="0"/>
              </a:rPr>
              <a:t>.</a:t>
            </a:r>
          </a:p>
        </p:txBody>
      </p:sp>
      <p:sp>
        <p:nvSpPr>
          <p:cNvPr id="16" name="TextBox 15"/>
          <p:cNvSpPr txBox="1"/>
          <p:nvPr/>
        </p:nvSpPr>
        <p:spPr>
          <a:xfrm>
            <a:off x="1146173" y="3409146"/>
            <a:ext cx="10739439" cy="830997"/>
          </a:xfrm>
          <a:prstGeom prst="rect">
            <a:avLst/>
          </a:prstGeom>
          <a:noFill/>
        </p:spPr>
        <p:txBody>
          <a:bodyPr wrap="square" rtlCol="0">
            <a:spAutoFit/>
          </a:bodyPr>
          <a:lstStyle/>
          <a:p>
            <a:r>
              <a:rPr lang="vi-VN" b="1">
                <a:latin typeface="Arial" pitchFamily="34" charset="0"/>
                <a:cs typeface="Arial" pitchFamily="34" charset="0"/>
              </a:rPr>
              <a:t>b) Mệnh đề </a:t>
            </a:r>
            <a:r>
              <a:rPr lang="vi-VN" b="1" smtClean="0">
                <a:latin typeface="Arial" pitchFamily="34" charset="0"/>
                <a:cs typeface="Arial" pitchFamily="34" charset="0"/>
              </a:rPr>
              <a:t>b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sai</a:t>
            </a:r>
            <a:r>
              <a:rPr lang="vi-VN"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vì phép chiếu song song biến hai đường thẳng song song thành hai đường thẳng song song hoặc trùng nhau.</a:t>
            </a:r>
          </a:p>
        </p:txBody>
      </p:sp>
      <p:sp>
        <p:nvSpPr>
          <p:cNvPr id="14" name="TextBox 13"/>
          <p:cNvSpPr txBox="1"/>
          <p:nvPr/>
        </p:nvSpPr>
        <p:spPr>
          <a:xfrm>
            <a:off x="1146173" y="4368224"/>
            <a:ext cx="10739439" cy="830997"/>
          </a:xfrm>
          <a:prstGeom prst="rect">
            <a:avLst/>
          </a:prstGeom>
          <a:noFill/>
        </p:spPr>
        <p:txBody>
          <a:bodyPr wrap="square" rtlCol="0">
            <a:spAutoFit/>
          </a:bodyPr>
          <a:lstStyle/>
          <a:p>
            <a:r>
              <a:rPr lang="vi-VN" b="1">
                <a:latin typeface="Arial" pitchFamily="34" charset="0"/>
                <a:cs typeface="Arial" pitchFamily="34" charset="0"/>
              </a:rPr>
              <a:t>c) Mệnh đề </a:t>
            </a:r>
            <a:r>
              <a:rPr lang="vi-VN" b="1" smtClean="0">
                <a:latin typeface="Arial" pitchFamily="34" charset="0"/>
                <a:cs typeface="Arial" pitchFamily="34" charset="0"/>
              </a:rPr>
              <a:t>c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sai</a:t>
            </a:r>
            <a:r>
              <a:rPr lang="vi-VN" b="1">
                <a:solidFill>
                  <a:schemeClr val="accent2">
                    <a:lumMod val="75000"/>
                  </a:schemeClr>
                </a:solidFill>
                <a:latin typeface="Arial" pitchFamily="34" charset="0"/>
                <a:cs typeface="Arial" pitchFamily="34" charset="0"/>
              </a:rPr>
              <a:t> </a:t>
            </a:r>
            <a:r>
              <a:rPr lang="vi-VN" b="1">
                <a:latin typeface="Arial" pitchFamily="34" charset="0"/>
                <a:cs typeface="Arial" pitchFamily="34" charset="0"/>
              </a:rPr>
              <a:t>vì phép chiếu song song biến tam giác đều thành một tam giác bất kì.</a:t>
            </a:r>
          </a:p>
        </p:txBody>
      </p:sp>
      <p:sp>
        <p:nvSpPr>
          <p:cNvPr id="15" name="TextBox 14"/>
          <p:cNvSpPr txBox="1"/>
          <p:nvPr/>
        </p:nvSpPr>
        <p:spPr>
          <a:xfrm>
            <a:off x="1146173" y="5327303"/>
            <a:ext cx="8469313" cy="461665"/>
          </a:xfrm>
          <a:prstGeom prst="rect">
            <a:avLst/>
          </a:prstGeom>
          <a:noFill/>
        </p:spPr>
        <p:txBody>
          <a:bodyPr wrap="square" rtlCol="0">
            <a:spAutoFit/>
          </a:bodyPr>
          <a:lstStyle/>
          <a:p>
            <a:r>
              <a:rPr lang="vi-VN" b="1">
                <a:latin typeface="Arial" pitchFamily="34" charset="0"/>
                <a:cs typeface="Arial" pitchFamily="34" charset="0"/>
              </a:rPr>
              <a:t>d) Mệnh đề </a:t>
            </a:r>
            <a:r>
              <a:rPr lang="vi-VN" b="1" smtClean="0">
                <a:latin typeface="Arial" pitchFamily="34" charset="0"/>
                <a:cs typeface="Arial" pitchFamily="34" charset="0"/>
              </a:rPr>
              <a:t>d </a:t>
            </a:r>
            <a:r>
              <a:rPr lang="vi-VN" b="1">
                <a:latin typeface="Arial" pitchFamily="34" charset="0"/>
                <a:cs typeface="Arial" pitchFamily="34" charset="0"/>
              </a:rPr>
              <a:t>là mệnh đề </a:t>
            </a:r>
            <a:r>
              <a:rPr lang="vi-VN" b="1">
                <a:solidFill>
                  <a:srgbClr val="C00000"/>
                </a:solidFill>
                <a:latin typeface="Arial" pitchFamily="34" charset="0"/>
                <a:cs typeface="Arial" pitchFamily="34" charset="0"/>
              </a:rPr>
              <a:t>đúng</a:t>
            </a:r>
            <a:r>
              <a:rPr lang="vi-VN" b="1">
                <a:latin typeface="Arial" pitchFamily="34" charset="0"/>
                <a:cs typeface="Arial" pitchFamily="34" charset="0"/>
              </a:rPr>
              <a:t>.</a:t>
            </a: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0"/>
            <a:ext cx="9837881" cy="173298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2375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Nếu tam giác A'B'C' là hình chiếu của tam giác ABC qua một phép chiếu song song thì tam giác ABC có phải là hình chiếu của tam giác A'B'C' qua một phép chiếu song song hay không? Giải thích vì sao.</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1026" y="448270"/>
            <a:ext cx="15847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4.30</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21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41026" y="2362200"/>
            <a:ext cx="8877585" cy="1200329"/>
          </a:xfrm>
          <a:prstGeom prst="rect">
            <a:avLst/>
          </a:prstGeom>
          <a:noFill/>
        </p:spPr>
        <p:txBody>
          <a:bodyPr wrap="square" rtlCol="0">
            <a:spAutoFit/>
          </a:bodyPr>
          <a:lstStyle/>
          <a:p>
            <a:r>
              <a:rPr lang="vi-VN" b="1">
                <a:latin typeface="Arial" pitchFamily="34" charset="0"/>
                <a:cs typeface="Arial" pitchFamily="34" charset="0"/>
              </a:rPr>
              <a:t>Nếu tam giác A'B'C' là hình chiếu của tam giác ABC qua một phép chiếu song song thì tam giác ABC cũng là hình chiếu của tam giác A'B'C' qua một phép chiếu song song</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2" name="TextBox 11"/>
          <p:cNvSpPr txBox="1"/>
          <p:nvPr/>
        </p:nvSpPr>
        <p:spPr>
          <a:xfrm>
            <a:off x="341026" y="3599795"/>
            <a:ext cx="8534399" cy="830997"/>
          </a:xfrm>
          <a:prstGeom prst="rect">
            <a:avLst/>
          </a:prstGeom>
          <a:noFill/>
        </p:spPr>
        <p:txBody>
          <a:bodyPr wrap="square" rtlCol="0">
            <a:spAutoFit/>
          </a:bodyPr>
          <a:lstStyle/>
          <a:p>
            <a:r>
              <a:rPr lang="vi-VN" b="1">
                <a:latin typeface="Arial" pitchFamily="34" charset="0"/>
                <a:cs typeface="Arial" pitchFamily="34" charset="0"/>
              </a:rPr>
              <a:t>Giả sử tam giác A'B'C' là hình chiếu của tam giác ABC trên mặt phẳng (P) theo phương chiếu d. </a:t>
            </a: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7330" y="1981200"/>
            <a:ext cx="3030682" cy="297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41026" y="4468058"/>
            <a:ext cx="8534399" cy="830997"/>
          </a:xfrm>
          <a:prstGeom prst="rect">
            <a:avLst/>
          </a:prstGeom>
          <a:noFill/>
        </p:spPr>
        <p:txBody>
          <a:bodyPr wrap="square" rtlCol="0">
            <a:spAutoFit/>
          </a:bodyPr>
          <a:lstStyle/>
          <a:p>
            <a:r>
              <a:rPr lang="vi-VN" b="1" smtClean="0">
                <a:latin typeface="Arial" pitchFamily="34" charset="0"/>
                <a:cs typeface="Arial" pitchFamily="34" charset="0"/>
              </a:rPr>
              <a:t>Khi </a:t>
            </a:r>
            <a:r>
              <a:rPr lang="vi-VN" b="1">
                <a:latin typeface="Arial" pitchFamily="34" charset="0"/>
                <a:cs typeface="Arial" pitchFamily="34" charset="0"/>
              </a:rPr>
              <a:t>đó AA', BB', CC' đôi một song song với nhau và đều song song với phương chiếu </a:t>
            </a:r>
            <a:r>
              <a:rPr lang="vi-VN" b="1" smtClean="0">
                <a:latin typeface="Arial" pitchFamily="34" charset="0"/>
                <a:cs typeface="Arial" pitchFamily="34" charset="0"/>
              </a:rPr>
              <a:t>d</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0" name="TextBox 19"/>
          <p:cNvSpPr txBox="1"/>
          <p:nvPr/>
        </p:nvSpPr>
        <p:spPr>
          <a:xfrm>
            <a:off x="341026" y="5336322"/>
            <a:ext cx="8534399" cy="830997"/>
          </a:xfrm>
          <a:prstGeom prst="rect">
            <a:avLst/>
          </a:prstGeom>
          <a:noFill/>
        </p:spPr>
        <p:txBody>
          <a:bodyPr wrap="square" rtlCol="0">
            <a:spAutoFit/>
          </a:bodyPr>
          <a:lstStyle/>
          <a:p>
            <a:r>
              <a:rPr lang="vi-VN" b="1" smtClean="0">
                <a:latin typeface="Arial" pitchFamily="34" charset="0"/>
                <a:cs typeface="Arial" pitchFamily="34" charset="0"/>
              </a:rPr>
              <a:t>Do </a:t>
            </a:r>
            <a:r>
              <a:rPr lang="vi-VN" b="1">
                <a:latin typeface="Arial" pitchFamily="34" charset="0"/>
                <a:cs typeface="Arial" pitchFamily="34" charset="0"/>
              </a:rPr>
              <a:t>vậy, tam giác ABC là hình chiếu của tam giác A'B'C' trên mặt phẳng (ABC) theo phương d.</a:t>
            </a:r>
          </a:p>
        </p:txBody>
      </p:sp>
    </p:spTree>
    <p:extLst>
      <p:ext uri="{BB962C8B-B14F-4D97-AF65-F5344CB8AC3E}">
        <p14:creationId xmlns:p14="http://schemas.microsoft.com/office/powerpoint/2010/main" val="28337293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4301"/>
            <a:ext cx="9837881" cy="16383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7678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Phép chiếu song song biến tam giác ABC thành tam giác A'B'C'. Chứng minh rằng phép chiếu đó biến trọng tâm của tam giác ABC thành trọng tâm của tam giác A'B'C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2" y="18899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307494"/>
            <a:ext cx="8420386" cy="1200329"/>
          </a:xfrm>
          <a:prstGeom prst="rect">
            <a:avLst/>
          </a:prstGeom>
          <a:noFill/>
        </p:spPr>
        <p:txBody>
          <a:bodyPr wrap="square" rtlCol="0">
            <a:spAutoFit/>
          </a:bodyPr>
          <a:lstStyle/>
          <a:p>
            <a:r>
              <a:rPr lang="vi-VN" b="1">
                <a:latin typeface="Arial" pitchFamily="34" charset="0"/>
                <a:cs typeface="Arial" pitchFamily="34" charset="0"/>
              </a:rPr>
              <a:t>Gọi G là trọng tâm của tam giác ABC và G' là hình chiếu song song của nó. Gọi M là trung điểm của BC thì A, G, M thẳng hàng theo thứ tự đó. Gọi M' là hình chiếu của M. </a:t>
            </a:r>
          </a:p>
        </p:txBody>
      </p:sp>
      <p:sp>
        <p:nvSpPr>
          <p:cNvPr id="12" name="TextBox 11"/>
          <p:cNvSpPr txBox="1"/>
          <p:nvPr/>
        </p:nvSpPr>
        <p:spPr>
          <a:xfrm>
            <a:off x="227012" y="3622656"/>
            <a:ext cx="6553200" cy="461665"/>
          </a:xfrm>
          <a:prstGeom prst="rect">
            <a:avLst/>
          </a:prstGeom>
          <a:noFill/>
        </p:spPr>
        <p:txBody>
          <a:bodyPr wrap="square" rtlCol="0">
            <a:spAutoFit/>
          </a:bodyPr>
          <a:lstStyle/>
          <a:p>
            <a:r>
              <a:rPr lang="en-US" b="1" smtClean="0">
                <a:latin typeface="Arial" pitchFamily="34" charset="0"/>
                <a:cs typeface="Arial" pitchFamily="34" charset="0"/>
              </a:rPr>
              <a:t>Ta có : </a:t>
            </a:r>
            <a:r>
              <a:rPr lang="vi-VN" b="1" smtClean="0">
                <a:latin typeface="Arial" pitchFamily="34" charset="0"/>
                <a:cs typeface="Arial" pitchFamily="34" charset="0"/>
              </a:rPr>
              <a:t>A</a:t>
            </a:r>
            <a:r>
              <a:rPr lang="vi-VN" b="1">
                <a:latin typeface="Arial" pitchFamily="34" charset="0"/>
                <a:cs typeface="Arial" pitchFamily="34" charset="0"/>
              </a:rPr>
              <a:t>', G', M' thẳng hàng theo thứ tự </a:t>
            </a:r>
            <a:r>
              <a:rPr lang="vi-VN" b="1" smtClean="0">
                <a:latin typeface="Arial" pitchFamily="34" charset="0"/>
                <a:cs typeface="Arial" pitchFamily="34" charset="0"/>
              </a:rPr>
              <a:t>và</a:t>
            </a:r>
            <a:endParaRPr lang="vi-VN" b="1">
              <a:latin typeface="Arial" pitchFamily="34" charset="0"/>
              <a:cs typeface="Arial" pitchFamily="34" charset="0"/>
            </a:endParaRPr>
          </a:p>
        </p:txBody>
      </p:sp>
      <p:pic>
        <p:nvPicPr>
          <p:cNvPr id="92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2412" y="1819852"/>
            <a:ext cx="2966605" cy="32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21402655"/>
              </p:ext>
            </p:extLst>
          </p:nvPr>
        </p:nvGraphicFramePr>
        <p:xfrm>
          <a:off x="6551612" y="3450494"/>
          <a:ext cx="2499619" cy="816706"/>
        </p:xfrm>
        <a:graphic>
          <a:graphicData uri="http://schemas.openxmlformats.org/presentationml/2006/ole">
            <mc:AlternateContent xmlns:mc="http://schemas.openxmlformats.org/markup-compatibility/2006">
              <mc:Choice xmlns:v="urn:schemas-microsoft-com:vml" Requires="v">
                <p:oleObj spid="_x0000_s9232" name="Equation" r:id="rId7" imgW="1282680" imgH="419040" progId="Equation.DSMT4">
                  <p:embed/>
                </p:oleObj>
              </mc:Choice>
              <mc:Fallback>
                <p:oleObj name="Equation" r:id="rId7" imgW="1282680" imgH="419040" progId="Equation.DSMT4">
                  <p:embed/>
                  <p:pic>
                    <p:nvPicPr>
                      <p:cNvPr id="0" name=""/>
                      <p:cNvPicPr/>
                      <p:nvPr/>
                    </p:nvPicPr>
                    <p:blipFill>
                      <a:blip r:embed="rId8"/>
                      <a:stretch>
                        <a:fillRect/>
                      </a:stretch>
                    </p:blipFill>
                    <p:spPr>
                      <a:xfrm>
                        <a:off x="6551612" y="3450494"/>
                        <a:ext cx="2499619" cy="816706"/>
                      </a:xfrm>
                      <a:prstGeom prst="rect">
                        <a:avLst/>
                      </a:prstGeom>
                    </p:spPr>
                  </p:pic>
                </p:oleObj>
              </mc:Fallback>
            </mc:AlternateContent>
          </a:graphicData>
        </a:graphic>
      </p:graphicFrame>
      <p:sp>
        <p:nvSpPr>
          <p:cNvPr id="15" name="TextBox 14"/>
          <p:cNvSpPr txBox="1"/>
          <p:nvPr/>
        </p:nvSpPr>
        <p:spPr>
          <a:xfrm>
            <a:off x="1133422" y="4515562"/>
            <a:ext cx="5626152" cy="461665"/>
          </a:xfrm>
          <a:prstGeom prst="rect">
            <a:avLst/>
          </a:prstGeom>
          <a:noFill/>
        </p:spPr>
        <p:txBody>
          <a:bodyPr wrap="square" rtlCol="0">
            <a:spAutoFit/>
          </a:bodyPr>
          <a:lstStyle/>
          <a:p>
            <a:r>
              <a:rPr lang="vi-VN" b="1" smtClean="0">
                <a:latin typeface="Arial" pitchFamily="34" charset="0"/>
                <a:cs typeface="Arial" pitchFamily="34" charset="0"/>
              </a:rPr>
              <a:t>B</a:t>
            </a:r>
            <a:r>
              <a:rPr lang="vi-VN" b="1">
                <a:latin typeface="Arial" pitchFamily="34" charset="0"/>
                <a:cs typeface="Arial" pitchFamily="34" charset="0"/>
              </a:rPr>
              <a:t>', M', C' thẳng hàng theo thứ tự </a:t>
            </a:r>
            <a:r>
              <a:rPr lang="vi-VN" b="1" smtClean="0">
                <a:latin typeface="Arial" pitchFamily="34" charset="0"/>
                <a:cs typeface="Arial" pitchFamily="34" charset="0"/>
              </a:rPr>
              <a:t>và</a:t>
            </a:r>
            <a:endParaRPr lang="vi-VN"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34267606"/>
              </p:ext>
            </p:extLst>
          </p:nvPr>
        </p:nvGraphicFramePr>
        <p:xfrm>
          <a:off x="6556375" y="4343400"/>
          <a:ext cx="2449513" cy="815975"/>
        </p:xfrm>
        <a:graphic>
          <a:graphicData uri="http://schemas.openxmlformats.org/presentationml/2006/ole">
            <mc:AlternateContent xmlns:mc="http://schemas.openxmlformats.org/markup-compatibility/2006">
              <mc:Choice xmlns:v="urn:schemas-microsoft-com:vml" Requires="v">
                <p:oleObj spid="_x0000_s9233" name="Equation" r:id="rId9" imgW="1257120" imgH="419040" progId="Equation.DSMT4">
                  <p:embed/>
                </p:oleObj>
              </mc:Choice>
              <mc:Fallback>
                <p:oleObj name="Equation" r:id="rId9" imgW="1257120" imgH="419040" progId="Equation.DSMT4">
                  <p:embed/>
                  <p:pic>
                    <p:nvPicPr>
                      <p:cNvPr id="0" name=""/>
                      <p:cNvPicPr/>
                      <p:nvPr/>
                    </p:nvPicPr>
                    <p:blipFill>
                      <a:blip r:embed="rId10"/>
                      <a:stretch>
                        <a:fillRect/>
                      </a:stretch>
                    </p:blipFill>
                    <p:spPr>
                      <a:xfrm>
                        <a:off x="6556375" y="4343400"/>
                        <a:ext cx="2449513" cy="815975"/>
                      </a:xfrm>
                      <a:prstGeom prst="rect">
                        <a:avLst/>
                      </a:prstGeom>
                    </p:spPr>
                  </p:pic>
                </p:oleObj>
              </mc:Fallback>
            </mc:AlternateContent>
          </a:graphicData>
        </a:graphic>
      </p:graphicFrame>
      <p:sp>
        <p:nvSpPr>
          <p:cNvPr id="21" name="TextBox 20"/>
          <p:cNvSpPr txBox="1"/>
          <p:nvPr/>
        </p:nvSpPr>
        <p:spPr>
          <a:xfrm>
            <a:off x="227012" y="5334000"/>
            <a:ext cx="10360602" cy="461665"/>
          </a:xfrm>
          <a:prstGeom prst="rect">
            <a:avLst/>
          </a:prstGeom>
          <a:noFill/>
        </p:spPr>
        <p:txBody>
          <a:bodyPr wrap="square" rtlCol="0">
            <a:spAutoFit/>
          </a:bodyPr>
          <a:lstStyle/>
          <a:p>
            <a:r>
              <a:rPr lang="vi-VN" b="1">
                <a:latin typeface="Arial" pitchFamily="34" charset="0"/>
                <a:cs typeface="Arial" pitchFamily="34" charset="0"/>
              </a:rPr>
              <a:t>Từ (1) và (2) suy ra G' là </a:t>
            </a:r>
            <a:r>
              <a:rPr lang="vi-VN" b="1">
                <a:solidFill>
                  <a:srgbClr val="C00000"/>
                </a:solidFill>
                <a:latin typeface="Arial" pitchFamily="34" charset="0"/>
                <a:cs typeface="Arial" pitchFamily="34" charset="0"/>
              </a:rPr>
              <a:t>trọng tâm của tam giác A'B'C</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248411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95893"/>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Hình 4.65 có thể là hình biểu diễn của một hình lục giác đều hay không? Vì sao</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2409" y="2307494"/>
            <a:ext cx="7586599" cy="461665"/>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Gọi I là giao điểm các đường chéo AD, BE và CF</a:t>
            </a:r>
          </a:p>
        </p:txBody>
      </p:sp>
      <p:sp>
        <p:nvSpPr>
          <p:cNvPr id="21" name="TextBox 20"/>
          <p:cNvSpPr txBox="1"/>
          <p:nvPr/>
        </p:nvSpPr>
        <p:spPr>
          <a:xfrm>
            <a:off x="331408" y="3738712"/>
            <a:ext cx="10360602" cy="461665"/>
          </a:xfrm>
          <a:prstGeom prst="rect">
            <a:avLst/>
          </a:prstGeom>
          <a:noFill/>
        </p:spPr>
        <p:txBody>
          <a:bodyPr wrap="square" rtlCol="0">
            <a:spAutoFit/>
          </a:bodyPr>
          <a:lstStyle/>
          <a:p>
            <a:r>
              <a:rPr lang="vi-VN" b="1">
                <a:latin typeface="Arial" pitchFamily="34" charset="0"/>
                <a:cs typeface="Arial" pitchFamily="34" charset="0"/>
              </a:rPr>
              <a:t>- Tứ giác IFAB là hình bình hành </a:t>
            </a:r>
            <a:r>
              <a:rPr lang="vi-VN" b="1">
                <a:solidFill>
                  <a:schemeClr val="accent2">
                    <a:lumMod val="75000"/>
                  </a:schemeClr>
                </a:solidFill>
                <a:latin typeface="Arial" pitchFamily="34" charset="0"/>
                <a:cs typeface="Arial" pitchFamily="34" charset="0"/>
              </a:rPr>
              <a:t>(1</a:t>
            </a:r>
            <a:r>
              <a:rPr lang="vi-VN"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0796" y="1699934"/>
            <a:ext cx="4181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1408" y="2838437"/>
            <a:ext cx="7467600" cy="830997"/>
          </a:xfrm>
          <a:prstGeom prst="rect">
            <a:avLst/>
          </a:prstGeom>
          <a:noFill/>
        </p:spPr>
        <p:txBody>
          <a:bodyPr wrap="square" rtlCol="0">
            <a:spAutoFit/>
          </a:bodyPr>
          <a:lstStyle/>
          <a:p>
            <a:r>
              <a:rPr lang="vi-VN" b="1">
                <a:latin typeface="Arial" pitchFamily="34" charset="0"/>
                <a:cs typeface="Arial" pitchFamily="34" charset="0"/>
              </a:rPr>
              <a:t>Khi đó nếu ABCDEF là hình biểu diễn của hình lục giác đều thì phải thỏa mãn hai điều kiện:</a:t>
            </a:r>
          </a:p>
        </p:txBody>
      </p:sp>
      <p:sp>
        <p:nvSpPr>
          <p:cNvPr id="20" name="TextBox 19"/>
          <p:cNvSpPr txBox="1"/>
          <p:nvPr/>
        </p:nvSpPr>
        <p:spPr>
          <a:xfrm>
            <a:off x="331408" y="4269656"/>
            <a:ext cx="10360602" cy="461665"/>
          </a:xfrm>
          <a:prstGeom prst="rect">
            <a:avLst/>
          </a:prstGeom>
          <a:noFill/>
        </p:spPr>
        <p:txBody>
          <a:bodyPr wrap="square" rtlCol="0">
            <a:spAutoFit/>
          </a:bodyPr>
          <a:lstStyle/>
          <a:p>
            <a:r>
              <a:rPr lang="vi-VN" b="1">
                <a:latin typeface="Arial" pitchFamily="34" charset="0"/>
                <a:cs typeface="Arial" pitchFamily="34" charset="0"/>
              </a:rPr>
              <a:t>-  D, E, F lần lượt là các điểm đối xứng của các điểm A, B, C qua </a:t>
            </a:r>
            <a:r>
              <a:rPr lang="vi-VN" b="1" i="1">
                <a:latin typeface="+mj-lt"/>
                <a:cs typeface="Arial" pitchFamily="34" charset="0"/>
              </a:rPr>
              <a:t>I</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(2)</a:t>
            </a:r>
            <a:r>
              <a:rPr lang="vi-VN" b="1">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331408" y="4800600"/>
            <a:ext cx="10360602" cy="1200329"/>
          </a:xfrm>
          <a:prstGeom prst="rect">
            <a:avLst/>
          </a:prstGeom>
          <a:noFill/>
        </p:spPr>
        <p:txBody>
          <a:bodyPr wrap="square" rtlCol="0">
            <a:spAutoFit/>
          </a:bodyPr>
          <a:lstStyle/>
          <a:p>
            <a:r>
              <a:rPr lang="vi-VN" b="1" smtClean="0">
                <a:latin typeface="Arial" pitchFamily="34" charset="0"/>
                <a:cs typeface="Arial" pitchFamily="34" charset="0"/>
              </a:rPr>
              <a:t>Từ </a:t>
            </a:r>
            <a:r>
              <a:rPr lang="vi-VN" b="1">
                <a:latin typeface="Arial" pitchFamily="34" charset="0"/>
                <a:cs typeface="Arial" pitchFamily="34" charset="0"/>
              </a:rPr>
              <a:t>hình vẽ ta thấy điều kiện (2) thỏa mãn nhưng điều kiện (1) không thỏa mãn. Vậy Hình 4.65 không thể là hình biểu diễn của một hình lục giác đều.</a:t>
            </a:r>
            <a:endParaRPr lang="vi-VN" b="1">
              <a:solidFill>
                <a:schemeClr val="accent2">
                  <a:lumMod val="75000"/>
                </a:schemeClr>
              </a:solidFill>
              <a:latin typeface="Arial" pitchFamily="34" charset="0"/>
              <a:cs typeface="Arial" pitchFamily="34" charset="0"/>
            </a:endParaRPr>
          </a:p>
        </p:txBody>
      </p:sp>
      <p:sp>
        <p:nvSpPr>
          <p:cNvPr id="23" name="TextBox 22"/>
          <p:cNvSpPr txBox="1"/>
          <p:nvPr/>
        </p:nvSpPr>
        <p:spPr>
          <a:xfrm>
            <a:off x="9371012" y="3821668"/>
            <a:ext cx="1447800" cy="338554"/>
          </a:xfrm>
          <a:prstGeom prst="rect">
            <a:avLst/>
          </a:prstGeom>
          <a:noFill/>
        </p:spPr>
        <p:txBody>
          <a:bodyPr wrap="square" rtlCol="0">
            <a:spAutoFit/>
          </a:bodyPr>
          <a:lstStyle/>
          <a:p>
            <a:r>
              <a:rPr lang="en-US" sz="1600" b="1" smtClean="0">
                <a:solidFill>
                  <a:schemeClr val="accent6">
                    <a:lumMod val="75000"/>
                  </a:schemeClr>
                </a:solidFill>
                <a:latin typeface="Arial" pitchFamily="34" charset="0"/>
                <a:cs typeface="Arial" pitchFamily="34" charset="0"/>
              </a:rPr>
              <a:t>(</a:t>
            </a:r>
            <a:r>
              <a:rPr lang="vi-VN" sz="1600" b="1">
                <a:solidFill>
                  <a:schemeClr val="accent6">
                    <a:lumMod val="75000"/>
                  </a:schemeClr>
                </a:solidFill>
                <a:latin typeface="Arial" pitchFamily="34" charset="0"/>
                <a:cs typeface="Arial" pitchFamily="34" charset="0"/>
              </a:rPr>
              <a:t>Hình 4.65 </a:t>
            </a:r>
            <a:r>
              <a:rPr lang="en-US" sz="1600" b="1" smtClean="0">
                <a:solidFill>
                  <a:schemeClr val="accent6">
                    <a:lumMod val="75000"/>
                  </a:schemeClr>
                </a:solidFill>
                <a:latin typeface="Arial" pitchFamily="34" charset="0"/>
                <a:cs typeface="Arial" pitchFamily="34" charset="0"/>
              </a:rPr>
              <a:t>)</a:t>
            </a:r>
            <a:endParaRPr lang="vi-VN" sz="1600" b="1">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92318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54249" y="228600"/>
            <a:ext cx="9677399" cy="1249294"/>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Vẽ hình biểu diễn của hình chóp S.ABCD có đáy ABCD là hình thang, AB song song với CD và AB = 2 cm, CD = 6 cm.</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12812" y="2285828"/>
            <a:ext cx="7038596" cy="461665"/>
          </a:xfrm>
          <a:prstGeom prst="rect">
            <a:avLst/>
          </a:prstGeom>
          <a:noFill/>
        </p:spPr>
        <p:txBody>
          <a:bodyPr wrap="square" rtlCol="0">
            <a:spAutoFit/>
          </a:bodyPr>
          <a:lstStyle/>
          <a:p>
            <a:pPr marL="342900" indent="-342900">
              <a:buFont typeface="Wingdings" pitchFamily="2" charset="2"/>
              <a:buChar char="v"/>
            </a:pPr>
            <a:r>
              <a:rPr lang="de-DE" b="1">
                <a:latin typeface="Arial" pitchFamily="34" charset="0"/>
                <a:cs typeface="Arial" pitchFamily="34" charset="0"/>
              </a:rPr>
              <a:t>Vì AB = 2 cm, CD = 6 cm nên CD = 3AB.</a:t>
            </a:r>
            <a:endParaRPr lang="vi-VN" b="1">
              <a:latin typeface="Arial" pitchFamily="34" charset="0"/>
              <a:cs typeface="Arial" pitchFamily="34" charset="0"/>
            </a:endParaRPr>
          </a:p>
        </p:txBody>
      </p:sp>
      <p:sp>
        <p:nvSpPr>
          <p:cNvPr id="19" name="TextBox 18"/>
          <p:cNvSpPr txBox="1"/>
          <p:nvPr/>
        </p:nvSpPr>
        <p:spPr>
          <a:xfrm>
            <a:off x="331408" y="2858754"/>
            <a:ext cx="8201404" cy="1200329"/>
          </a:xfrm>
          <a:prstGeom prst="rect">
            <a:avLst/>
          </a:prstGeom>
          <a:noFill/>
        </p:spPr>
        <p:txBody>
          <a:bodyPr wrap="square" rtlCol="0">
            <a:spAutoFit/>
          </a:bodyPr>
          <a:lstStyle/>
          <a:p>
            <a:r>
              <a:rPr lang="vi-VN" b="1">
                <a:latin typeface="Arial" pitchFamily="34" charset="0"/>
                <a:cs typeface="Arial" pitchFamily="34" charset="0"/>
              </a:rPr>
              <a:t>Hình chóp S.ABCD có các mặt bên là hình tam giác nên hình biểu diễn của nó cũng có các mặt bên là hình tam giác</a:t>
            </a: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6186" y="1774106"/>
            <a:ext cx="30956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1408" y="4170344"/>
            <a:ext cx="11325604" cy="1200329"/>
          </a:xfrm>
          <a:prstGeom prst="rect">
            <a:avLst/>
          </a:prstGeom>
          <a:noFill/>
        </p:spPr>
        <p:txBody>
          <a:bodyPr wrap="square" rtlCol="0">
            <a:spAutoFit/>
          </a:bodyPr>
          <a:lstStyle/>
          <a:p>
            <a:r>
              <a:rPr lang="en-US" b="1">
                <a:latin typeface="Arial" pitchFamily="34" charset="0"/>
                <a:cs typeface="Arial" pitchFamily="34" charset="0"/>
              </a:rPr>
              <a:t>Đ</a:t>
            </a:r>
            <a:r>
              <a:rPr lang="vi-VN" b="1" smtClean="0">
                <a:latin typeface="Arial" pitchFamily="34" charset="0"/>
                <a:cs typeface="Arial" pitchFamily="34" charset="0"/>
              </a:rPr>
              <a:t>áy </a:t>
            </a:r>
            <a:r>
              <a:rPr lang="vi-VN" b="1">
                <a:latin typeface="Arial" pitchFamily="34" charset="0"/>
                <a:cs typeface="Arial" pitchFamily="34" charset="0"/>
              </a:rPr>
              <a:t>ABCD là hình thang có hai đáy AB, CD (do AB // CD) và CD = 3AB nên hình biểu diễn của ABCD là một hình thang có độ dài một đáy gấp ba lần độ dài của đáy còn lại</a:t>
            </a:r>
          </a:p>
        </p:txBody>
      </p:sp>
      <p:sp>
        <p:nvSpPr>
          <p:cNvPr id="16" name="TextBox 15"/>
          <p:cNvSpPr txBox="1"/>
          <p:nvPr/>
        </p:nvSpPr>
        <p:spPr>
          <a:xfrm>
            <a:off x="331408" y="5481935"/>
            <a:ext cx="11325604" cy="461665"/>
          </a:xfrm>
          <a:prstGeom prst="rect">
            <a:avLst/>
          </a:prstGeom>
          <a:noFill/>
        </p:spPr>
        <p:txBody>
          <a:bodyPr wrap="square" rtlCol="0">
            <a:spAutoFit/>
          </a:bodyPr>
          <a:lstStyle/>
          <a:p>
            <a:r>
              <a:rPr lang="vi-VN" b="1">
                <a:latin typeface="Arial" pitchFamily="34" charset="0"/>
                <a:cs typeface="Arial" pitchFamily="34" charset="0"/>
              </a:rPr>
              <a:t>Từ đó, ta vẽ được hình biểu diễn của hình chóp S.ABCD như </a:t>
            </a:r>
            <a:r>
              <a:rPr lang="en-US" b="1" smtClean="0">
                <a:latin typeface="Arial" pitchFamily="34" charset="0"/>
                <a:cs typeface="Arial" pitchFamily="34" charset="0"/>
              </a:rPr>
              <a:t>hình bên</a:t>
            </a:r>
            <a:endParaRPr lang="vi-VN" b="1">
              <a:latin typeface="Arial" pitchFamily="34" charset="0"/>
              <a:cs typeface="Arial" pitchFamily="34" charset="0"/>
            </a:endParaRPr>
          </a:p>
        </p:txBody>
      </p:sp>
    </p:spTree>
    <p:extLst>
      <p:ext uri="{BB962C8B-B14F-4D97-AF65-F5344CB8AC3E}">
        <p14:creationId xmlns:p14="http://schemas.microsoft.com/office/powerpoint/2010/main" val="1033443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90501"/>
            <a:ext cx="9837881" cy="14858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54249" y="228600"/>
            <a:ext cx="96773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hình bên, AB và CD là bóng của hai thanh chắn của một chiếc thang dưới ánh mặt trời</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giải thích tại sao AB song song với CD.</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1408" y="448270"/>
            <a:ext cx="16040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039" y="1812156"/>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55612" y="2285828"/>
            <a:ext cx="88392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AB và CD là bóng của hai thanh chắn của một chiếc thang dưới ánh mặt trời. </a:t>
            </a:r>
          </a:p>
        </p:txBody>
      </p:sp>
      <p:sp>
        <p:nvSpPr>
          <p:cNvPr id="19" name="TextBox 18"/>
          <p:cNvSpPr txBox="1"/>
          <p:nvPr/>
        </p:nvSpPr>
        <p:spPr>
          <a:xfrm>
            <a:off x="760412" y="3145310"/>
            <a:ext cx="7848600" cy="1200329"/>
          </a:xfrm>
          <a:prstGeom prst="rect">
            <a:avLst/>
          </a:prstGeom>
          <a:noFill/>
        </p:spPr>
        <p:txBody>
          <a:bodyPr wrap="square" rtlCol="0">
            <a:spAutoFit/>
          </a:bodyPr>
          <a:lstStyle/>
          <a:p>
            <a:r>
              <a:rPr lang="vi-VN" b="1">
                <a:latin typeface="Arial" pitchFamily="34" charset="0"/>
                <a:cs typeface="Arial" pitchFamily="34" charset="0"/>
              </a:rPr>
              <a:t>Khi đó AB và CD là hình chiếu song song của hai thanh chắn của một chiếc thang lên tường (do mặt trời chiếu xuống tường các tia sáng song song)</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412" y="1828800"/>
            <a:ext cx="2057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60412" y="4345639"/>
            <a:ext cx="7848600" cy="1200329"/>
          </a:xfrm>
          <a:prstGeom prst="rect">
            <a:avLst/>
          </a:prstGeom>
          <a:noFill/>
        </p:spPr>
        <p:txBody>
          <a:bodyPr wrap="square" rtlCol="0">
            <a:spAutoFit/>
          </a:bodyPr>
          <a:lstStyle/>
          <a:p>
            <a:r>
              <a:rPr lang="vi-VN" b="1">
                <a:latin typeface="Arial" pitchFamily="34" charset="0"/>
                <a:cs typeface="Arial" pitchFamily="34" charset="0"/>
              </a:rPr>
              <a:t>Mà hai thanh chắn của một chiếc thang thì song song với nhau, do đó theo tính chất của phép chiếu song song ta suy ra AB song song với CD.</a:t>
            </a:r>
          </a:p>
        </p:txBody>
      </p:sp>
    </p:spTree>
    <p:extLst>
      <p:ext uri="{BB962C8B-B14F-4D97-AF65-F5344CB8AC3E}">
        <p14:creationId xmlns:p14="http://schemas.microsoft.com/office/powerpoint/2010/main" val="2128034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37629</TotalTime>
  <Words>771</Words>
  <Application>Microsoft Office PowerPoint</Application>
  <PresentationFormat>Custom</PresentationFormat>
  <Paragraphs>48</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2301</cp:revision>
  <dcterms:created xsi:type="dcterms:W3CDTF">2021-08-04T05:24:17Z</dcterms:created>
  <dcterms:modified xsi:type="dcterms:W3CDTF">2024-03-12T11:32:51Z</dcterms:modified>
</cp:coreProperties>
</file>