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870" r:id="rId2"/>
    <p:sldId id="859" r:id="rId3"/>
    <p:sldId id="871" r:id="rId4"/>
    <p:sldId id="872" r:id="rId5"/>
    <p:sldId id="873" r:id="rId6"/>
    <p:sldId id="874" r:id="rId7"/>
    <p:sldId id="875" r:id="rId8"/>
    <p:sldId id="876" r:id="rId9"/>
    <p:sldId id="877" r:id="rId10"/>
    <p:sldId id="878" r:id="rId11"/>
    <p:sldId id="723" r:id="rId1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878"/>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960"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4.bin"/><Relationship Id="rId18" Type="http://schemas.openxmlformats.org/officeDocument/2006/relationships/image" Target="../media/image16.wmf"/><Relationship Id="rId3" Type="http://schemas.openxmlformats.org/officeDocument/2006/relationships/notesSlide" Target="../notesSlides/notesSlide5.xml"/><Relationship Id="rId7" Type="http://schemas.openxmlformats.org/officeDocument/2006/relationships/oleObject" Target="../embeddings/oleObject1.bin"/><Relationship Id="rId12" Type="http://schemas.openxmlformats.org/officeDocument/2006/relationships/image" Target="../media/image13.wmf"/><Relationship Id="rId17" Type="http://schemas.openxmlformats.org/officeDocument/2006/relationships/oleObject" Target="../embeddings/oleObject6.bin"/><Relationship Id="rId2" Type="http://schemas.openxmlformats.org/officeDocument/2006/relationships/slideLayout" Target="../slideLayouts/slideLayout2.xml"/><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vmlDrawing" Target="../drawings/vmlDrawing1.vml"/><Relationship Id="rId6" Type="http://schemas.openxmlformats.org/officeDocument/2006/relationships/image" Target="../media/image18.emf"/><Relationship Id="rId11" Type="http://schemas.openxmlformats.org/officeDocument/2006/relationships/oleObject" Target="../embeddings/oleObject3.bin"/><Relationship Id="rId5" Type="http://schemas.openxmlformats.org/officeDocument/2006/relationships/image" Target="../media/image6.png"/><Relationship Id="rId15" Type="http://schemas.openxmlformats.org/officeDocument/2006/relationships/oleObject" Target="../embeddings/oleObject5.bin"/><Relationship Id="rId10" Type="http://schemas.openxmlformats.org/officeDocument/2006/relationships/image" Target="../media/image12.wmf"/><Relationship Id="rId19" Type="http://schemas.openxmlformats.org/officeDocument/2006/relationships/oleObject" Target="../embeddings/oleObject7.bin"/><Relationship Id="rId4" Type="http://schemas.openxmlformats.org/officeDocument/2006/relationships/image" Target="../media/image5.png"/><Relationship Id="rId9" Type="http://schemas.openxmlformats.org/officeDocument/2006/relationships/oleObject" Target="../embeddings/oleObject2.bin"/><Relationship Id="rId1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7.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883" y="3314598"/>
            <a:ext cx="4972655" cy="255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9529" y="1447800"/>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1427" y="2209800"/>
            <a:ext cx="6850785" cy="119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2007848"/>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400"/>
            <a:ext cx="9525000"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Cầu thang xương cá là dạng cầu thang có hình dáng tương tự như những đốt xương cá, thường có những bậc cầu thang với khoảng mở lớn, tạo đượng sự nhẹ nhàng và thoáng đãng cho không gian sống. Trong Hình 4.55, phần mép của mỗi bậc thang nằm trên tường song song với nhau. Hãy giải thích tại sao.</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9"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4.28</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229307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71358" y="2687122"/>
            <a:ext cx="7698581" cy="769441"/>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Các bậc cầu thang là các mặt phẳng song song với nhau từng đôi một</a:t>
            </a:r>
          </a:p>
        </p:txBody>
      </p:sp>
      <p:sp>
        <p:nvSpPr>
          <p:cNvPr id="13" name="TextBox 12"/>
          <p:cNvSpPr txBox="1"/>
          <p:nvPr/>
        </p:nvSpPr>
        <p:spPr>
          <a:xfrm>
            <a:off x="776158" y="3456563"/>
            <a:ext cx="7393782" cy="1107996"/>
          </a:xfrm>
          <a:prstGeom prst="rect">
            <a:avLst/>
          </a:prstGeom>
          <a:noFill/>
        </p:spPr>
        <p:txBody>
          <a:bodyPr wrap="square" rtlCol="0">
            <a:spAutoFit/>
          </a:bodyPr>
          <a:lstStyle/>
          <a:p>
            <a:r>
              <a:rPr lang="en-US" sz="2200" b="1" smtClean="0">
                <a:latin typeface="Arial" pitchFamily="34" charset="0"/>
                <a:cs typeface="Arial" pitchFamily="34" charset="0"/>
              </a:rPr>
              <a:t>M</a:t>
            </a:r>
            <a:r>
              <a:rPr lang="vi-VN" sz="2200" b="1" smtClean="0">
                <a:latin typeface="Arial" pitchFamily="34" charset="0"/>
                <a:cs typeface="Arial" pitchFamily="34" charset="0"/>
              </a:rPr>
              <a:t>ặt </a:t>
            </a:r>
            <a:r>
              <a:rPr lang="vi-VN" sz="2200" b="1">
                <a:latin typeface="Arial" pitchFamily="34" charset="0"/>
                <a:cs typeface="Arial" pitchFamily="34" charset="0"/>
              </a:rPr>
              <a:t>phẳng tường cắt mỗi mặt phẳng là các bậc của cầu thang theo các giao tuyến là phần mép của mỗi bậc cầu thang nằm trên </a:t>
            </a:r>
            <a:r>
              <a:rPr lang="vi-VN" sz="2200" b="1" smtClean="0">
                <a:latin typeface="Arial" pitchFamily="34" charset="0"/>
                <a:cs typeface="Arial" pitchFamily="34" charset="0"/>
              </a:rPr>
              <a:t>tường</a:t>
            </a:r>
            <a:r>
              <a:rPr lang="en-US"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4236" y="2321999"/>
            <a:ext cx="34575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675812" y="4648200"/>
            <a:ext cx="1292486" cy="338554"/>
          </a:xfrm>
          <a:prstGeom prst="rect">
            <a:avLst/>
          </a:prstGeom>
          <a:noFill/>
        </p:spPr>
        <p:txBody>
          <a:bodyPr wrap="square" rtlCol="0">
            <a:spAutoFit/>
          </a:bodyPr>
          <a:lstStyle/>
          <a:p>
            <a:r>
              <a:rPr lang="en-US" sz="1600" b="1" smtClean="0">
                <a:solidFill>
                  <a:srgbClr val="C00000"/>
                </a:solidFill>
                <a:latin typeface="Arial" pitchFamily="34" charset="0"/>
                <a:cs typeface="Arial" pitchFamily="34" charset="0"/>
              </a:rPr>
              <a:t>(Hình 4.55)</a:t>
            </a:r>
            <a:endParaRPr lang="vi-VN" sz="1600" b="1">
              <a:solidFill>
                <a:srgbClr val="C00000"/>
              </a:solidFill>
              <a:latin typeface="Arial" pitchFamily="34" charset="0"/>
              <a:cs typeface="Arial" pitchFamily="34" charset="0"/>
            </a:endParaRPr>
          </a:p>
        </p:txBody>
      </p:sp>
      <p:sp>
        <p:nvSpPr>
          <p:cNvPr id="26" name="TextBox 25"/>
          <p:cNvSpPr txBox="1"/>
          <p:nvPr/>
        </p:nvSpPr>
        <p:spPr>
          <a:xfrm>
            <a:off x="776158" y="4564559"/>
            <a:ext cx="7393782" cy="430887"/>
          </a:xfrm>
          <a:prstGeom prst="rect">
            <a:avLst/>
          </a:prstGeom>
          <a:noFill/>
        </p:spPr>
        <p:txBody>
          <a:bodyPr wrap="square" rtlCol="0">
            <a:spAutoFit/>
          </a:bodyPr>
          <a:lstStyle/>
          <a:p>
            <a:r>
              <a:rPr lang="en-US" sz="2200" b="1" smtClean="0">
                <a:latin typeface="Arial" pitchFamily="34" charset="0"/>
                <a:cs typeface="Arial" pitchFamily="34" charset="0"/>
              </a:rPr>
              <a:t>Nên </a:t>
            </a:r>
            <a:r>
              <a:rPr lang="en-US" sz="2200" b="1">
                <a:latin typeface="Arial" pitchFamily="34" charset="0"/>
                <a:cs typeface="Arial" pitchFamily="34" charset="0"/>
              </a:rPr>
              <a:t>các giao tuyến này song song với nhau.</a:t>
            </a:r>
            <a:endParaRPr lang="vi-VN" sz="2200" b="1">
              <a:latin typeface="Arial" pitchFamily="34" charset="0"/>
              <a:cs typeface="Arial" pitchFamily="34" charset="0"/>
            </a:endParaRPr>
          </a:p>
        </p:txBody>
      </p:sp>
    </p:spTree>
    <p:extLst>
      <p:ext uri="{BB962C8B-B14F-4D97-AF65-F5344CB8AC3E}">
        <p14:creationId xmlns:p14="http://schemas.microsoft.com/office/powerpoint/2010/main" val="3853473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6405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3065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3065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784514" y="685800"/>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733309" y="1035885"/>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608012" y="834785"/>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22478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23758"/>
            <a:ext cx="9227418"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không gian cho ba mặt phẳng phân biệt (P), (Q), (R). Những mệnh đề nào sau đây là đúng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r>
              <a:rPr lang="vi-VN" sz="2200" b="1" smtClean="0">
                <a:latin typeface="Arial" pitchFamily="34" charset="0"/>
                <a:cs typeface="Arial" pitchFamily="34" charset="0"/>
              </a:rPr>
              <a:t>a) Nếu </a:t>
            </a:r>
            <a:r>
              <a:rPr lang="vi-VN" sz="2200" b="1">
                <a:latin typeface="Arial" pitchFamily="34" charset="0"/>
                <a:cs typeface="Arial" pitchFamily="34" charset="0"/>
              </a:rPr>
              <a:t>(P) chứa một đường thẳng song song với (Q) thì (P) </a:t>
            </a:r>
            <a:r>
              <a:rPr lang="en-US" sz="2200" b="1" smtClean="0">
                <a:latin typeface="Arial" pitchFamily="34" charset="0"/>
                <a:cs typeface="Arial" pitchFamily="34" charset="0"/>
              </a:rPr>
              <a:t>// </a:t>
            </a:r>
            <a:r>
              <a:rPr lang="vi-VN" sz="2200" b="1" smtClean="0">
                <a:latin typeface="Arial" pitchFamily="34" charset="0"/>
                <a:cs typeface="Arial" pitchFamily="34" charset="0"/>
              </a:rPr>
              <a:t>(</a:t>
            </a:r>
            <a:r>
              <a:rPr lang="vi-VN" sz="2200" b="1">
                <a:latin typeface="Arial" pitchFamily="34" charset="0"/>
                <a:cs typeface="Arial" pitchFamily="34" charset="0"/>
              </a:rPr>
              <a:t>Q</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r>
              <a:rPr lang="vi-VN" sz="2200" b="1">
                <a:latin typeface="Arial" pitchFamily="34" charset="0"/>
                <a:cs typeface="Arial" pitchFamily="34" charset="0"/>
              </a:rPr>
              <a:t>b) Nếu (P) chứa hai đường thẳng song song với (Q) thì (P) </a:t>
            </a:r>
            <a:r>
              <a:rPr lang="en-US" sz="2200" b="1" smtClean="0">
                <a:latin typeface="Arial" pitchFamily="34" charset="0"/>
                <a:cs typeface="Arial" pitchFamily="34" charset="0"/>
              </a:rPr>
              <a:t>// </a:t>
            </a:r>
            <a:r>
              <a:rPr lang="vi-VN" sz="2200" b="1" smtClean="0">
                <a:latin typeface="Arial" pitchFamily="34" charset="0"/>
                <a:cs typeface="Arial" pitchFamily="34" charset="0"/>
              </a:rPr>
              <a:t>(</a:t>
            </a:r>
            <a:r>
              <a:rPr lang="vi-VN" sz="2200" b="1">
                <a:latin typeface="Arial" pitchFamily="34" charset="0"/>
                <a:cs typeface="Arial" pitchFamily="34" charset="0"/>
              </a:rPr>
              <a:t>Q</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r>
              <a:rPr lang="vi-VN" sz="2200" b="1">
                <a:latin typeface="Arial" pitchFamily="34" charset="0"/>
                <a:cs typeface="Arial" pitchFamily="34" charset="0"/>
              </a:rPr>
              <a:t>c) Nếu (P) và (Q) song song với (R) thì (P) song song với (Q</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r>
              <a:rPr lang="vi-VN" sz="2200" b="1">
                <a:latin typeface="Arial" pitchFamily="34" charset="0"/>
                <a:cs typeface="Arial" pitchFamily="34" charset="0"/>
              </a:rPr>
              <a:t>d) Nếu (P) và (Q) cắt (R) thì (P) và (Q) song song với nhau.</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9"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647" y="24574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19111" y="2819400"/>
            <a:ext cx="8458200" cy="1200329"/>
          </a:xfrm>
          <a:prstGeom prst="rect">
            <a:avLst/>
          </a:prstGeom>
          <a:noFill/>
        </p:spPr>
        <p:txBody>
          <a:bodyPr wrap="square" rtlCol="0">
            <a:spAutoFit/>
          </a:bodyPr>
          <a:lstStyle/>
          <a:p>
            <a:r>
              <a:rPr lang="vi-VN" b="1">
                <a:latin typeface="Arial" pitchFamily="34" charset="0"/>
                <a:cs typeface="Arial" pitchFamily="34" charset="0"/>
              </a:rPr>
              <a:t>a) Mệnh đề </a:t>
            </a:r>
            <a:r>
              <a:rPr lang="vi-VN" b="1" smtClean="0">
                <a:latin typeface="Arial" pitchFamily="34" charset="0"/>
                <a:cs typeface="Arial" pitchFamily="34" charset="0"/>
              </a:rPr>
              <a:t>a </a:t>
            </a:r>
            <a:r>
              <a:rPr lang="vi-VN" b="1">
                <a:latin typeface="Arial" pitchFamily="34" charset="0"/>
                <a:cs typeface="Arial" pitchFamily="34" charset="0"/>
              </a:rPr>
              <a:t>là mệnh đề </a:t>
            </a:r>
            <a:r>
              <a:rPr lang="vi-VN" b="1">
                <a:solidFill>
                  <a:schemeClr val="accent2">
                    <a:lumMod val="75000"/>
                  </a:schemeClr>
                </a:solidFill>
                <a:latin typeface="Arial" pitchFamily="34" charset="0"/>
                <a:cs typeface="Arial" pitchFamily="34" charset="0"/>
              </a:rPr>
              <a:t>sai</a:t>
            </a:r>
            <a:r>
              <a:rPr lang="vi-VN" b="1">
                <a:latin typeface="Arial" pitchFamily="34" charset="0"/>
                <a:cs typeface="Arial" pitchFamily="34" charset="0"/>
              </a:rPr>
              <a:t> vì hai mặt phẳng (P) và (Q) có thể cắt nhau theo giao tuyến b song song với đường thẳng a nằm trong (P).</a:t>
            </a:r>
          </a:p>
        </p:txBody>
      </p:sp>
      <p:sp>
        <p:nvSpPr>
          <p:cNvPr id="16" name="TextBox 15"/>
          <p:cNvSpPr txBox="1"/>
          <p:nvPr/>
        </p:nvSpPr>
        <p:spPr>
          <a:xfrm>
            <a:off x="519111" y="3979289"/>
            <a:ext cx="8469313" cy="830997"/>
          </a:xfrm>
          <a:prstGeom prst="rect">
            <a:avLst/>
          </a:prstGeom>
          <a:noFill/>
        </p:spPr>
        <p:txBody>
          <a:bodyPr wrap="square" rtlCol="0">
            <a:spAutoFit/>
          </a:bodyPr>
          <a:lstStyle/>
          <a:p>
            <a:r>
              <a:rPr lang="vi-VN" b="1">
                <a:latin typeface="Arial" pitchFamily="34" charset="0"/>
                <a:cs typeface="Arial" pitchFamily="34" charset="0"/>
              </a:rPr>
              <a:t>b) Mệnh đề </a:t>
            </a:r>
            <a:r>
              <a:rPr lang="vi-VN" b="1" smtClean="0">
                <a:latin typeface="Arial" pitchFamily="34" charset="0"/>
                <a:cs typeface="Arial" pitchFamily="34" charset="0"/>
              </a:rPr>
              <a:t>b </a:t>
            </a:r>
            <a:r>
              <a:rPr lang="vi-VN" b="1">
                <a:latin typeface="Arial" pitchFamily="34" charset="0"/>
                <a:cs typeface="Arial" pitchFamily="34" charset="0"/>
              </a:rPr>
              <a:t>là mệnh đề </a:t>
            </a:r>
            <a:r>
              <a:rPr lang="vi-VN" b="1">
                <a:solidFill>
                  <a:schemeClr val="accent2">
                    <a:lumMod val="75000"/>
                  </a:schemeClr>
                </a:solidFill>
                <a:latin typeface="Arial" pitchFamily="34" charset="0"/>
                <a:cs typeface="Arial" pitchFamily="34" charset="0"/>
              </a:rPr>
              <a:t>sai </a:t>
            </a:r>
            <a:r>
              <a:rPr lang="vi-VN" b="1">
                <a:latin typeface="Arial" pitchFamily="34" charset="0"/>
                <a:cs typeface="Arial" pitchFamily="34" charset="0"/>
              </a:rPr>
              <a:t>vì thiếu điều kiện hai đường thẳng đó phải cắt nhau.</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3861" y="2700087"/>
            <a:ext cx="26479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19111" y="4798421"/>
            <a:ext cx="8469313" cy="1200329"/>
          </a:xfrm>
          <a:prstGeom prst="rect">
            <a:avLst/>
          </a:prstGeom>
          <a:noFill/>
        </p:spPr>
        <p:txBody>
          <a:bodyPr wrap="square" rtlCol="0">
            <a:spAutoFit/>
          </a:bodyPr>
          <a:lstStyle/>
          <a:p>
            <a:r>
              <a:rPr lang="vi-VN" b="1">
                <a:latin typeface="Arial" pitchFamily="34" charset="0"/>
                <a:cs typeface="Arial" pitchFamily="34" charset="0"/>
              </a:rPr>
              <a:t>c) Mệnh đề c) là mệnh đề </a:t>
            </a:r>
            <a:r>
              <a:rPr lang="vi-VN" b="1">
                <a:solidFill>
                  <a:schemeClr val="accent2">
                    <a:lumMod val="75000"/>
                  </a:schemeClr>
                </a:solidFill>
                <a:latin typeface="Arial" pitchFamily="34" charset="0"/>
                <a:cs typeface="Arial" pitchFamily="34" charset="0"/>
              </a:rPr>
              <a:t>đúng</a:t>
            </a:r>
            <a:r>
              <a:rPr lang="vi-VN" b="1">
                <a:latin typeface="Arial" pitchFamily="34" charset="0"/>
                <a:cs typeface="Arial" pitchFamily="34" charset="0"/>
              </a:rPr>
              <a:t> vì (P) và (Q) là hai mặt phẳng phân biệt cùng song song với mặt phẳng thứ ba là mặt phẳng (R) thì (P) và (Q) song song với nhau.</a:t>
            </a:r>
          </a:p>
        </p:txBody>
      </p:sp>
      <p:sp>
        <p:nvSpPr>
          <p:cNvPr id="15" name="TextBox 14"/>
          <p:cNvSpPr txBox="1"/>
          <p:nvPr/>
        </p:nvSpPr>
        <p:spPr>
          <a:xfrm>
            <a:off x="519111" y="5958310"/>
            <a:ext cx="8469313" cy="830997"/>
          </a:xfrm>
          <a:prstGeom prst="rect">
            <a:avLst/>
          </a:prstGeom>
          <a:noFill/>
        </p:spPr>
        <p:txBody>
          <a:bodyPr wrap="square" rtlCol="0">
            <a:spAutoFit/>
          </a:bodyPr>
          <a:lstStyle/>
          <a:p>
            <a:r>
              <a:rPr lang="vi-VN" b="1">
                <a:latin typeface="Arial" pitchFamily="34" charset="0"/>
                <a:cs typeface="Arial" pitchFamily="34" charset="0"/>
              </a:rPr>
              <a:t>d) Mệnh đề </a:t>
            </a:r>
            <a:r>
              <a:rPr lang="vi-VN" b="1" smtClean="0">
                <a:latin typeface="Arial" pitchFamily="34" charset="0"/>
                <a:cs typeface="Arial" pitchFamily="34" charset="0"/>
              </a:rPr>
              <a:t>d </a:t>
            </a:r>
            <a:r>
              <a:rPr lang="vi-VN" b="1">
                <a:latin typeface="Arial" pitchFamily="34" charset="0"/>
                <a:cs typeface="Arial" pitchFamily="34" charset="0"/>
              </a:rPr>
              <a:t>là mệnh đề </a:t>
            </a:r>
            <a:r>
              <a:rPr lang="vi-VN" b="1">
                <a:solidFill>
                  <a:schemeClr val="accent2">
                    <a:lumMod val="75000"/>
                  </a:schemeClr>
                </a:solidFill>
                <a:latin typeface="Arial" pitchFamily="34" charset="0"/>
                <a:cs typeface="Arial" pitchFamily="34" charset="0"/>
              </a:rPr>
              <a:t>sai</a:t>
            </a:r>
            <a:r>
              <a:rPr lang="vi-VN" b="1">
                <a:latin typeface="Arial" pitchFamily="34" charset="0"/>
                <a:cs typeface="Arial" pitchFamily="34" charset="0"/>
              </a:rPr>
              <a:t> vì (P) và (Q) cắt (R) thì (P) và (Q) có thể cắt nhau.</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5812" y="5158210"/>
            <a:ext cx="16478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wipe(left)">
                                      <p:cBhvr>
                                        <p:cTn id="3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1"/>
            <a:ext cx="9837881" cy="1562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00583"/>
            <a:ext cx="95250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lăng trụ tam giác ABC.A'B'C'. Gọi M, N, P lần lượt là trung điểm của các cạnh AA', BB', CC'. Chứng minh rằng mặt phẳng (MNP) song song với mặt phẳng (ABC</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9"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639" y="1888356"/>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85422" y="2362200"/>
            <a:ext cx="8731562" cy="1200329"/>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Vì ABC.A'B'C' là hình hình lăng trụ tam giác nên ABB'A' và BCC'B' là các hình bình hành hay cũng là các hình thang.</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6212" y="1752600"/>
            <a:ext cx="296227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58784" y="3626980"/>
            <a:ext cx="8458200" cy="830997"/>
          </a:xfrm>
          <a:prstGeom prst="rect">
            <a:avLst/>
          </a:prstGeom>
          <a:noFill/>
        </p:spPr>
        <p:txBody>
          <a:bodyPr wrap="square" rtlCol="0">
            <a:spAutoFit/>
          </a:bodyPr>
          <a:lstStyle/>
          <a:p>
            <a:r>
              <a:rPr lang="vi-VN" b="1">
                <a:latin typeface="Arial" pitchFamily="34" charset="0"/>
                <a:cs typeface="Arial" pitchFamily="34" charset="0"/>
              </a:rPr>
              <a:t>Vì M, N lần lượt là trung điểm của các cạnh AA', BB' nên MN là đường trung bình của hình thang ABB'A',</a:t>
            </a:r>
          </a:p>
        </p:txBody>
      </p:sp>
      <p:sp>
        <p:nvSpPr>
          <p:cNvPr id="20" name="TextBox 19"/>
          <p:cNvSpPr txBox="1"/>
          <p:nvPr/>
        </p:nvSpPr>
        <p:spPr>
          <a:xfrm>
            <a:off x="458784" y="4522428"/>
            <a:ext cx="8928101" cy="461665"/>
          </a:xfrm>
          <a:prstGeom prst="rect">
            <a:avLst/>
          </a:prstGeom>
          <a:noFill/>
        </p:spPr>
        <p:txBody>
          <a:bodyPr wrap="square" rtlCol="0">
            <a:spAutoFit/>
          </a:bodyPr>
          <a:lstStyle/>
          <a:p>
            <a:r>
              <a:rPr lang="en-US" b="1" smtClean="0">
                <a:latin typeface="Arial" pitchFamily="34" charset="0"/>
                <a:cs typeface="Arial" pitchFamily="34" charset="0"/>
              </a:rPr>
              <a:t>D</a:t>
            </a:r>
            <a:r>
              <a:rPr lang="vi-VN" b="1" smtClean="0">
                <a:latin typeface="Arial" pitchFamily="34" charset="0"/>
                <a:cs typeface="Arial" pitchFamily="34" charset="0"/>
              </a:rPr>
              <a:t>o </a:t>
            </a:r>
            <a:r>
              <a:rPr lang="vi-VN" b="1">
                <a:latin typeface="Arial" pitchFamily="34" charset="0"/>
                <a:cs typeface="Arial" pitchFamily="34" charset="0"/>
              </a:rPr>
              <a:t>đó MN // AB, suy ra MN song song với mặt phẳng (ABC).</a:t>
            </a:r>
          </a:p>
        </p:txBody>
      </p:sp>
      <p:sp>
        <p:nvSpPr>
          <p:cNvPr id="21" name="TextBox 20"/>
          <p:cNvSpPr txBox="1"/>
          <p:nvPr/>
        </p:nvSpPr>
        <p:spPr>
          <a:xfrm>
            <a:off x="458784" y="5048544"/>
            <a:ext cx="9567864" cy="461665"/>
          </a:xfrm>
          <a:prstGeom prst="rect">
            <a:avLst/>
          </a:prstGeom>
          <a:noFill/>
        </p:spPr>
        <p:txBody>
          <a:bodyPr wrap="square" rtlCol="0">
            <a:spAutoFit/>
          </a:bodyPr>
          <a:lstStyle/>
          <a:p>
            <a:r>
              <a:rPr lang="en-US" b="1" smtClean="0">
                <a:latin typeface="Arial" pitchFamily="34" charset="0"/>
                <a:cs typeface="Arial" pitchFamily="34" charset="0"/>
              </a:rPr>
              <a:t>T</a:t>
            </a:r>
            <a:r>
              <a:rPr lang="vi-VN" b="1" smtClean="0">
                <a:latin typeface="Arial" pitchFamily="34" charset="0"/>
                <a:cs typeface="Arial" pitchFamily="34" charset="0"/>
              </a:rPr>
              <a:t>ương </a:t>
            </a:r>
            <a:r>
              <a:rPr lang="vi-VN" b="1">
                <a:latin typeface="Arial" pitchFamily="34" charset="0"/>
                <a:cs typeface="Arial" pitchFamily="34" charset="0"/>
              </a:rPr>
              <a:t>tự, ta chứng minh được NP // BC, suy ra NP </a:t>
            </a:r>
            <a:r>
              <a:rPr lang="en-US" b="1" smtClean="0">
                <a:latin typeface="Arial" pitchFamily="34" charset="0"/>
                <a:cs typeface="Arial" pitchFamily="34" charset="0"/>
              </a:rPr>
              <a:t>//mp</a:t>
            </a:r>
            <a:r>
              <a:rPr lang="vi-VN" b="1" smtClean="0">
                <a:latin typeface="Arial" pitchFamily="34" charset="0"/>
                <a:cs typeface="Arial" pitchFamily="34" charset="0"/>
              </a:rPr>
              <a:t>(ABC</a:t>
            </a:r>
            <a:r>
              <a:rPr lang="vi-VN" b="1">
                <a:latin typeface="Arial" pitchFamily="34" charset="0"/>
                <a:cs typeface="Arial" pitchFamily="34" charset="0"/>
              </a:rPr>
              <a:t>).</a:t>
            </a:r>
          </a:p>
        </p:txBody>
      </p:sp>
      <p:sp>
        <p:nvSpPr>
          <p:cNvPr id="22" name="TextBox 21"/>
          <p:cNvSpPr txBox="1"/>
          <p:nvPr/>
        </p:nvSpPr>
        <p:spPr>
          <a:xfrm>
            <a:off x="458784" y="5574661"/>
            <a:ext cx="11350627" cy="830997"/>
          </a:xfrm>
          <a:prstGeom prst="rect">
            <a:avLst/>
          </a:prstGeom>
          <a:noFill/>
        </p:spPr>
        <p:txBody>
          <a:bodyPr wrap="square" rtlCol="0">
            <a:spAutoFit/>
          </a:bodyPr>
          <a:lstStyle/>
          <a:p>
            <a:r>
              <a:rPr lang="en-US" b="1" smtClean="0">
                <a:latin typeface="Arial" pitchFamily="34" charset="0"/>
                <a:cs typeface="Arial" pitchFamily="34" charset="0"/>
              </a:rPr>
              <a:t>Mp</a:t>
            </a:r>
            <a:r>
              <a:rPr lang="vi-VN" b="1" smtClean="0">
                <a:latin typeface="Arial" pitchFamily="34" charset="0"/>
                <a:cs typeface="Arial" pitchFamily="34" charset="0"/>
              </a:rPr>
              <a:t>(MNP</a:t>
            </a:r>
            <a:r>
              <a:rPr lang="vi-VN" b="1">
                <a:latin typeface="Arial" pitchFamily="34" charset="0"/>
                <a:cs typeface="Arial" pitchFamily="34" charset="0"/>
              </a:rPr>
              <a:t>) chứa hai đường thẳng cắt nhau MN và NP cùng song song với </a:t>
            </a:r>
            <a:r>
              <a:rPr lang="en-US" b="1" smtClean="0">
                <a:latin typeface="Arial" pitchFamily="34" charset="0"/>
                <a:cs typeface="Arial" pitchFamily="34" charset="0"/>
              </a:rPr>
              <a:t>mp</a:t>
            </a:r>
            <a:r>
              <a:rPr lang="vi-VN" b="1" smtClean="0">
                <a:latin typeface="Arial" pitchFamily="34" charset="0"/>
                <a:cs typeface="Arial" pitchFamily="34" charset="0"/>
              </a:rPr>
              <a:t>(ABC</a:t>
            </a:r>
            <a:r>
              <a:rPr lang="vi-VN" b="1">
                <a:latin typeface="Arial" pitchFamily="34" charset="0"/>
                <a:cs typeface="Arial" pitchFamily="34" charset="0"/>
              </a:rPr>
              <a:t>) nên hai mặt phẳng (MNP) và (ABC) song song với nhau.</a:t>
            </a:r>
          </a:p>
        </p:txBody>
      </p:sp>
    </p:spTree>
    <p:extLst>
      <p:ext uri="{BB962C8B-B14F-4D97-AF65-F5344CB8AC3E}">
        <p14:creationId xmlns:p14="http://schemas.microsoft.com/office/powerpoint/2010/main" val="11039490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80980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00583"/>
            <a:ext cx="9525000"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thang ABCD có hai đáy AB và CD. Qua các điểm A, D lần lượt vẽ các đường thẳng m, n song song với nhau và không nằm trong mặt phẳng (ABCD). Chứng minh rằng </a:t>
            </a:r>
            <a:r>
              <a:rPr lang="vi-VN" sz="2600" b="1" smtClean="0">
                <a:latin typeface="Arial" pitchFamily="34" charset="0"/>
                <a:cs typeface="Arial" pitchFamily="34" charset="0"/>
              </a:rPr>
              <a:t>mp(B,m</a:t>
            </a:r>
            <a:r>
              <a:rPr lang="vi-VN" sz="2600" b="1">
                <a:latin typeface="Arial" pitchFamily="34" charset="0"/>
                <a:cs typeface="Arial" pitchFamily="34" charset="0"/>
              </a:rPr>
              <a:t>) và </a:t>
            </a:r>
            <a:r>
              <a:rPr lang="vi-VN" sz="2600" b="1" smtClean="0">
                <a:latin typeface="Arial" pitchFamily="34" charset="0"/>
                <a:cs typeface="Arial" pitchFamily="34" charset="0"/>
              </a:rPr>
              <a:t>mp(C,n</a:t>
            </a:r>
            <a:r>
              <a:rPr lang="vi-VN" sz="2600" b="1">
                <a:latin typeface="Arial" pitchFamily="34" charset="0"/>
                <a:cs typeface="Arial" pitchFamily="34" charset="0"/>
              </a:rPr>
              <a:t>) song song với nhau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9"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1934" y="203544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79412" y="2514600"/>
            <a:ext cx="8731562" cy="461665"/>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Vì m // n nên đường thẳng m song song với </a:t>
            </a:r>
            <a:r>
              <a:rPr lang="vi-VN" b="1" smtClean="0">
                <a:latin typeface="Arial" pitchFamily="34" charset="0"/>
                <a:cs typeface="Arial" pitchFamily="34" charset="0"/>
              </a:rPr>
              <a:t>mp(C,n</a:t>
            </a:r>
            <a:r>
              <a:rPr lang="vi-VN" b="1">
                <a:latin typeface="Arial" pitchFamily="34" charset="0"/>
                <a:cs typeface="Arial" pitchFamily="34" charset="0"/>
              </a:rPr>
              <a:t>).</a:t>
            </a:r>
          </a:p>
        </p:txBody>
      </p:sp>
      <p:sp>
        <p:nvSpPr>
          <p:cNvPr id="19" name="TextBox 18"/>
          <p:cNvSpPr txBox="1"/>
          <p:nvPr/>
        </p:nvSpPr>
        <p:spPr>
          <a:xfrm>
            <a:off x="728974" y="3050233"/>
            <a:ext cx="8232772" cy="830997"/>
          </a:xfrm>
          <a:prstGeom prst="rect">
            <a:avLst/>
          </a:prstGeom>
          <a:noFill/>
        </p:spPr>
        <p:txBody>
          <a:bodyPr wrap="square" rtlCol="0">
            <a:spAutoFit/>
          </a:bodyPr>
          <a:lstStyle/>
          <a:p>
            <a:r>
              <a:rPr lang="vi-VN" b="1">
                <a:latin typeface="Arial" pitchFamily="34" charset="0"/>
                <a:cs typeface="Arial" pitchFamily="34" charset="0"/>
              </a:rPr>
              <a:t>Vì ABCD là hình thang có hai đáy là AB và CD nên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AB </a:t>
            </a:r>
            <a:r>
              <a:rPr lang="vi-VN" b="1">
                <a:latin typeface="Arial" pitchFamily="34" charset="0"/>
                <a:cs typeface="Arial" pitchFamily="34" charset="0"/>
              </a:rPr>
              <a:t>// CD, suy ra đường thẳng AB </a:t>
            </a:r>
            <a:r>
              <a:rPr lang="en-US" b="1" smtClean="0">
                <a:latin typeface="Arial" pitchFamily="34" charset="0"/>
                <a:cs typeface="Arial" pitchFamily="34" charset="0"/>
              </a:rPr>
              <a:t>// </a:t>
            </a:r>
            <a:r>
              <a:rPr lang="vi-VN" b="1" smtClean="0">
                <a:latin typeface="Arial" pitchFamily="34" charset="0"/>
                <a:cs typeface="Arial" pitchFamily="34" charset="0"/>
              </a:rPr>
              <a:t>mp(C,n</a:t>
            </a:r>
            <a:r>
              <a:rPr lang="vi-VN" b="1">
                <a:latin typeface="Arial" pitchFamily="34" charset="0"/>
                <a:cs typeface="Arial" pitchFamily="34" charset="0"/>
              </a:rPr>
              <a:t>).</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6212" y="1924109"/>
            <a:ext cx="2895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17861" y="3955197"/>
            <a:ext cx="8232772" cy="830997"/>
          </a:xfrm>
          <a:prstGeom prst="rect">
            <a:avLst/>
          </a:prstGeom>
          <a:noFill/>
        </p:spPr>
        <p:txBody>
          <a:bodyPr wrap="square" rtlCol="0">
            <a:spAutoFit/>
          </a:bodyPr>
          <a:lstStyle/>
          <a:p>
            <a:r>
              <a:rPr lang="en-US" b="1" smtClean="0">
                <a:latin typeface="Arial" pitchFamily="34" charset="0"/>
                <a:cs typeface="Arial" pitchFamily="34" charset="0"/>
              </a:rPr>
              <a:t>M</a:t>
            </a:r>
            <a:r>
              <a:rPr lang="vi-VN" b="1" smtClean="0">
                <a:latin typeface="Arial" pitchFamily="34" charset="0"/>
                <a:cs typeface="Arial" pitchFamily="34" charset="0"/>
              </a:rPr>
              <a:t>p(B</a:t>
            </a:r>
            <a:r>
              <a:rPr lang="vi-VN" b="1">
                <a:latin typeface="Arial" pitchFamily="34" charset="0"/>
                <a:cs typeface="Arial" pitchFamily="34" charset="0"/>
              </a:rPr>
              <a:t>, m) chứa hai đường thẳng cắt nhau m và AB cùng song song với </a:t>
            </a:r>
            <a:r>
              <a:rPr lang="vi-VN" b="1" smtClean="0">
                <a:latin typeface="Arial" pitchFamily="34" charset="0"/>
                <a:cs typeface="Arial" pitchFamily="34" charset="0"/>
              </a:rPr>
              <a:t>mp(C,n</a:t>
            </a:r>
            <a:r>
              <a:rPr lang="vi-VN" b="1">
                <a:latin typeface="Arial" pitchFamily="34" charset="0"/>
                <a:cs typeface="Arial" pitchFamily="34" charset="0"/>
              </a:rPr>
              <a:t>) nên </a:t>
            </a:r>
            <a:r>
              <a:rPr lang="vi-VN" b="1" smtClean="0">
                <a:latin typeface="Arial" pitchFamily="34" charset="0"/>
                <a:cs typeface="Arial" pitchFamily="34" charset="0"/>
              </a:rPr>
              <a:t>mp(B,m</a:t>
            </a:r>
            <a:r>
              <a:rPr lang="vi-VN" b="1">
                <a:latin typeface="Arial" pitchFamily="34" charset="0"/>
                <a:cs typeface="Arial" pitchFamily="34" charset="0"/>
              </a:rPr>
              <a:t>) </a:t>
            </a:r>
            <a:r>
              <a:rPr lang="en-US" b="1" smtClean="0">
                <a:latin typeface="Arial" pitchFamily="34" charset="0"/>
                <a:cs typeface="Arial" pitchFamily="34" charset="0"/>
              </a:rPr>
              <a:t>//</a:t>
            </a:r>
            <a:r>
              <a:rPr lang="vi-VN" b="1" smtClean="0">
                <a:latin typeface="Arial" pitchFamily="34" charset="0"/>
                <a:cs typeface="Arial" pitchFamily="34" charset="0"/>
              </a:rPr>
              <a:t> mp(C,n)</a:t>
            </a:r>
            <a:endParaRPr lang="vi-VN" b="1">
              <a:latin typeface="Arial" pitchFamily="34" charset="0"/>
              <a:cs typeface="Arial" pitchFamily="34" charset="0"/>
            </a:endParaRPr>
          </a:p>
        </p:txBody>
      </p:sp>
    </p:spTree>
    <p:extLst>
      <p:ext uri="{BB962C8B-B14F-4D97-AF65-F5344CB8AC3E}">
        <p14:creationId xmlns:p14="http://schemas.microsoft.com/office/powerpoint/2010/main" val="11759257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943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62483"/>
            <a:ext cx="9525000" cy="1815860"/>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hình tứ diện SABC. Trên cạnh SA lấy các điểm A</a:t>
            </a:r>
            <a:r>
              <a:rPr lang="vi-VN" sz="2200" b="1" baseline="-25000">
                <a:latin typeface="Arial" pitchFamily="34" charset="0"/>
                <a:cs typeface="Arial" pitchFamily="34" charset="0"/>
              </a:rPr>
              <a:t>1</a:t>
            </a:r>
            <a:r>
              <a:rPr lang="vi-VN" sz="2200" b="1">
                <a:latin typeface="Arial" pitchFamily="34" charset="0"/>
                <a:cs typeface="Arial" pitchFamily="34" charset="0"/>
              </a:rPr>
              <a:t>, A</a:t>
            </a:r>
            <a:r>
              <a:rPr lang="vi-VN" sz="2200" b="1" baseline="-25000">
                <a:latin typeface="Arial" pitchFamily="34" charset="0"/>
                <a:cs typeface="Arial" pitchFamily="34" charset="0"/>
              </a:rPr>
              <a:t>2</a:t>
            </a:r>
            <a:r>
              <a:rPr lang="vi-VN" sz="2200" b="1">
                <a:latin typeface="Arial" pitchFamily="34" charset="0"/>
                <a:cs typeface="Arial" pitchFamily="34" charset="0"/>
              </a:rPr>
              <a:t> sao cho AA</a:t>
            </a:r>
            <a:r>
              <a:rPr lang="vi-VN" sz="2200" b="1" baseline="-25000">
                <a:latin typeface="Arial" pitchFamily="34" charset="0"/>
                <a:cs typeface="Arial" pitchFamily="34" charset="0"/>
              </a:rPr>
              <a:t>1</a:t>
            </a:r>
            <a:r>
              <a:rPr lang="vi-VN" sz="2200" b="1">
                <a:latin typeface="Arial" pitchFamily="34" charset="0"/>
                <a:cs typeface="Arial" pitchFamily="34" charset="0"/>
              </a:rPr>
              <a:t> = A</a:t>
            </a:r>
            <a:r>
              <a:rPr lang="vi-VN" sz="2200" b="1" baseline="-25000">
                <a:latin typeface="Arial" pitchFamily="34" charset="0"/>
                <a:cs typeface="Arial" pitchFamily="34" charset="0"/>
              </a:rPr>
              <a:t>1</a:t>
            </a:r>
            <a:r>
              <a:rPr lang="vi-VN" sz="2200" b="1">
                <a:latin typeface="Arial" pitchFamily="34" charset="0"/>
                <a:cs typeface="Arial" pitchFamily="34" charset="0"/>
              </a:rPr>
              <a:t>A</a:t>
            </a:r>
            <a:r>
              <a:rPr lang="vi-VN" sz="2200" b="1" baseline="-25000">
                <a:latin typeface="Arial" pitchFamily="34" charset="0"/>
                <a:cs typeface="Arial" pitchFamily="34" charset="0"/>
              </a:rPr>
              <a:t>2</a:t>
            </a:r>
            <a:r>
              <a:rPr lang="vi-VN" sz="2200" b="1">
                <a:latin typeface="Arial" pitchFamily="34" charset="0"/>
                <a:cs typeface="Arial" pitchFamily="34" charset="0"/>
              </a:rPr>
              <a:t> = A</a:t>
            </a:r>
            <a:r>
              <a:rPr lang="vi-VN" sz="2200" b="1" baseline="-25000">
                <a:latin typeface="Arial" pitchFamily="34" charset="0"/>
                <a:cs typeface="Arial" pitchFamily="34" charset="0"/>
              </a:rPr>
              <a:t>2</a:t>
            </a:r>
            <a:r>
              <a:rPr lang="vi-VN" sz="2200" b="1">
                <a:latin typeface="Arial" pitchFamily="34" charset="0"/>
                <a:cs typeface="Arial" pitchFamily="34" charset="0"/>
              </a:rPr>
              <a:t>S. Gọi (P) và (Q) là hai mặt phẳng song song với mặt phẳng (ABC) và lần lượt đi qua A</a:t>
            </a:r>
            <a:r>
              <a:rPr lang="vi-VN" sz="2200" b="1" baseline="-25000">
                <a:latin typeface="Arial" pitchFamily="34" charset="0"/>
                <a:cs typeface="Arial" pitchFamily="34" charset="0"/>
              </a:rPr>
              <a:t>1</a:t>
            </a:r>
            <a:r>
              <a:rPr lang="vi-VN" sz="2200" b="1">
                <a:latin typeface="Arial" pitchFamily="34" charset="0"/>
                <a:cs typeface="Arial" pitchFamily="34" charset="0"/>
              </a:rPr>
              <a:t>, A</a:t>
            </a:r>
            <a:r>
              <a:rPr lang="vi-VN" sz="2200" b="1" baseline="-25000">
                <a:latin typeface="Arial" pitchFamily="34" charset="0"/>
                <a:cs typeface="Arial" pitchFamily="34" charset="0"/>
              </a:rPr>
              <a:t>2</a:t>
            </a:r>
            <a:r>
              <a:rPr lang="vi-VN" sz="2200" b="1">
                <a:latin typeface="Arial" pitchFamily="34" charset="0"/>
                <a:cs typeface="Arial" pitchFamily="34" charset="0"/>
              </a:rPr>
              <a:t>. Mặt phẳng (P) cắt các cạnh SB, SC lần lượt tại B</a:t>
            </a:r>
            <a:r>
              <a:rPr lang="vi-VN" sz="2200" b="1" baseline="-25000">
                <a:latin typeface="Arial" pitchFamily="34" charset="0"/>
                <a:cs typeface="Arial" pitchFamily="34" charset="0"/>
              </a:rPr>
              <a:t>1</a:t>
            </a:r>
            <a:r>
              <a:rPr lang="vi-VN" sz="2200" b="1">
                <a:latin typeface="Arial" pitchFamily="34" charset="0"/>
                <a:cs typeface="Arial" pitchFamily="34" charset="0"/>
              </a:rPr>
              <a:t>, C</a:t>
            </a:r>
            <a:r>
              <a:rPr lang="vi-VN" sz="2200" b="1" baseline="-25000">
                <a:latin typeface="Arial" pitchFamily="34" charset="0"/>
                <a:cs typeface="Arial" pitchFamily="34" charset="0"/>
              </a:rPr>
              <a:t>1</a:t>
            </a:r>
            <a:r>
              <a:rPr lang="vi-VN" sz="2200" b="1">
                <a:latin typeface="Arial" pitchFamily="34" charset="0"/>
                <a:cs typeface="Arial" pitchFamily="34" charset="0"/>
              </a:rPr>
              <a:t>. Mặt phẳng (Q) cắt các cạnh SB, SC lần lượt tại B­</a:t>
            </a:r>
            <a:r>
              <a:rPr lang="vi-VN" sz="2200" b="1" baseline="-25000">
                <a:latin typeface="Arial" pitchFamily="34" charset="0"/>
                <a:cs typeface="Arial" pitchFamily="34" charset="0"/>
              </a:rPr>
              <a:t>2</a:t>
            </a:r>
            <a:r>
              <a:rPr lang="vi-VN" sz="2200" b="1">
                <a:latin typeface="Arial" pitchFamily="34" charset="0"/>
                <a:cs typeface="Arial" pitchFamily="34" charset="0"/>
              </a:rPr>
              <a:t>, C</a:t>
            </a:r>
            <a:r>
              <a:rPr lang="vi-VN" sz="2200" b="1" baseline="-25000">
                <a:latin typeface="Arial" pitchFamily="34" charset="0"/>
                <a:cs typeface="Arial" pitchFamily="34" charset="0"/>
              </a:rPr>
              <a:t>2</a:t>
            </a:r>
            <a:r>
              <a:rPr lang="vi-VN" sz="2200" b="1">
                <a:latin typeface="Arial" pitchFamily="34" charset="0"/>
                <a:cs typeface="Arial" pitchFamily="34" charset="0"/>
              </a:rPr>
              <a:t>. Chứng minh BB</a:t>
            </a:r>
            <a:r>
              <a:rPr lang="vi-VN" sz="2200" b="1" baseline="-25000">
                <a:latin typeface="Arial" pitchFamily="34" charset="0"/>
                <a:cs typeface="Arial" pitchFamily="34" charset="0"/>
              </a:rPr>
              <a:t>1</a:t>
            </a:r>
            <a:r>
              <a:rPr lang="vi-VN" sz="2200" b="1">
                <a:latin typeface="Arial" pitchFamily="34" charset="0"/>
                <a:cs typeface="Arial" pitchFamily="34" charset="0"/>
              </a:rPr>
              <a:t> = B</a:t>
            </a:r>
            <a:r>
              <a:rPr lang="vi-VN" sz="2200" b="1" baseline="-25000">
                <a:latin typeface="Arial" pitchFamily="34" charset="0"/>
                <a:cs typeface="Arial" pitchFamily="34" charset="0"/>
              </a:rPr>
              <a:t>1</a:t>
            </a:r>
            <a:r>
              <a:rPr lang="vi-VN" sz="2200" b="1">
                <a:latin typeface="Arial" pitchFamily="34" charset="0"/>
                <a:cs typeface="Arial" pitchFamily="34" charset="0"/>
              </a:rPr>
              <a:t>B</a:t>
            </a:r>
            <a:r>
              <a:rPr lang="vi-VN" sz="2200" b="1" baseline="-25000">
                <a:latin typeface="Arial" pitchFamily="34" charset="0"/>
                <a:cs typeface="Arial" pitchFamily="34" charset="0"/>
              </a:rPr>
              <a:t>2</a:t>
            </a:r>
            <a:r>
              <a:rPr lang="vi-VN" sz="2200" b="1">
                <a:latin typeface="Arial" pitchFamily="34" charset="0"/>
                <a:cs typeface="Arial" pitchFamily="34" charset="0"/>
              </a:rPr>
              <a:t> = B</a:t>
            </a:r>
            <a:r>
              <a:rPr lang="vi-VN" sz="2200" b="1" baseline="-25000">
                <a:latin typeface="Arial" pitchFamily="34" charset="0"/>
                <a:cs typeface="Arial" pitchFamily="34" charset="0"/>
              </a:rPr>
              <a:t>2</a:t>
            </a:r>
            <a:r>
              <a:rPr lang="vi-VN" sz="2200" b="1">
                <a:latin typeface="Arial" pitchFamily="34" charset="0"/>
                <a:cs typeface="Arial" pitchFamily="34" charset="0"/>
              </a:rPr>
              <a:t>S và CC</a:t>
            </a:r>
            <a:r>
              <a:rPr lang="vi-VN" sz="2200" b="1" baseline="-25000">
                <a:latin typeface="Arial" pitchFamily="34" charset="0"/>
                <a:cs typeface="Arial" pitchFamily="34" charset="0"/>
              </a:rPr>
              <a:t>1</a:t>
            </a:r>
            <a:r>
              <a:rPr lang="vi-VN" sz="2200" b="1">
                <a:latin typeface="Arial" pitchFamily="34" charset="0"/>
                <a:cs typeface="Arial" pitchFamily="34" charset="0"/>
              </a:rPr>
              <a:t> = C</a:t>
            </a:r>
            <a:r>
              <a:rPr lang="vi-VN" sz="2200" b="1" baseline="-25000">
                <a:latin typeface="Arial" pitchFamily="34" charset="0"/>
                <a:cs typeface="Arial" pitchFamily="34" charset="0"/>
              </a:rPr>
              <a:t>1</a:t>
            </a:r>
            <a:r>
              <a:rPr lang="vi-VN" sz="2200" b="1">
                <a:latin typeface="Arial" pitchFamily="34" charset="0"/>
                <a:cs typeface="Arial" pitchFamily="34" charset="0"/>
              </a:rPr>
              <a:t>C</a:t>
            </a:r>
            <a:r>
              <a:rPr lang="vi-VN" sz="2200" b="1" baseline="-25000">
                <a:latin typeface="Arial" pitchFamily="34" charset="0"/>
                <a:cs typeface="Arial" pitchFamily="34" charset="0"/>
              </a:rPr>
              <a:t>2</a:t>
            </a:r>
            <a:r>
              <a:rPr lang="vi-VN" sz="2200" b="1">
                <a:latin typeface="Arial" pitchFamily="34" charset="0"/>
                <a:cs typeface="Arial" pitchFamily="34" charset="0"/>
              </a:rPr>
              <a:t> = C</a:t>
            </a:r>
            <a:r>
              <a:rPr lang="vi-VN" sz="2200" b="1" baseline="-25000">
                <a:latin typeface="Arial" pitchFamily="34" charset="0"/>
                <a:cs typeface="Arial" pitchFamily="34" charset="0"/>
              </a:rPr>
              <a:t>2</a:t>
            </a:r>
            <a:r>
              <a:rPr lang="vi-VN" sz="2200" b="1">
                <a:latin typeface="Arial" pitchFamily="34" charset="0"/>
                <a:cs typeface="Arial" pitchFamily="34" charset="0"/>
              </a:rPr>
              <a:t>S.</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9"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5605" y="21576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27012" y="2514600"/>
            <a:ext cx="8731562"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Vì hai mặt phẳng (P) và (Q) song song với mặt phẳng (ABC) nên (P) // (Q</a:t>
            </a:r>
            <a:r>
              <a:rPr lang="vi-VN" b="1" smtClean="0">
                <a:latin typeface="Arial" pitchFamily="34" charset="0"/>
                <a:cs typeface="Arial" pitchFamily="34" charset="0"/>
              </a:rPr>
              <a:t>)</a:t>
            </a:r>
            <a:r>
              <a:rPr lang="en-US" b="1" smtClean="0">
                <a:latin typeface="Arial" pitchFamily="34" charset="0"/>
                <a:cs typeface="Arial" pitchFamily="34" charset="0"/>
              </a:rPr>
              <a:t>. Ta có : </a:t>
            </a:r>
            <a:endParaRPr lang="vi-VN" b="1">
              <a:latin typeface="Arial" pitchFamily="34" charset="0"/>
              <a:cs typeface="Arial" pitchFamily="34" charset="0"/>
            </a:endParaRPr>
          </a:p>
        </p:txBody>
      </p:sp>
      <p:sp>
        <p:nvSpPr>
          <p:cNvPr id="19" name="TextBox 18"/>
          <p:cNvSpPr txBox="1"/>
          <p:nvPr/>
        </p:nvSpPr>
        <p:spPr>
          <a:xfrm>
            <a:off x="476407" y="3805535"/>
            <a:ext cx="3103405" cy="461665"/>
          </a:xfrm>
          <a:prstGeom prst="rect">
            <a:avLst/>
          </a:prstGeom>
          <a:noFill/>
        </p:spPr>
        <p:txBody>
          <a:bodyPr wrap="square" rtlCol="0">
            <a:spAutoFit/>
          </a:bodyPr>
          <a:lstStyle/>
          <a:p>
            <a:r>
              <a:rPr lang="en-US" b="1" smtClean="0">
                <a:latin typeface="Arial" pitchFamily="34" charset="0"/>
                <a:cs typeface="Arial" pitchFamily="34" charset="0"/>
              </a:rPr>
              <a:t>Do AA</a:t>
            </a:r>
            <a:r>
              <a:rPr lang="en-US" b="1" baseline="-25000" smtClean="0">
                <a:latin typeface="Arial" pitchFamily="34" charset="0"/>
                <a:cs typeface="Arial" pitchFamily="34" charset="0"/>
              </a:rPr>
              <a:t>1</a:t>
            </a:r>
            <a:r>
              <a:rPr lang="en-US" b="1" smtClean="0">
                <a:latin typeface="Arial" pitchFamily="34" charset="0"/>
                <a:cs typeface="Arial" pitchFamily="34" charset="0"/>
              </a:rPr>
              <a:t> </a:t>
            </a:r>
            <a:r>
              <a:rPr lang="en-US" b="1">
                <a:latin typeface="Arial" pitchFamily="34" charset="0"/>
                <a:cs typeface="Arial" pitchFamily="34" charset="0"/>
              </a:rPr>
              <a:t>= A</a:t>
            </a:r>
            <a:r>
              <a:rPr lang="en-US" b="1" baseline="-25000">
                <a:latin typeface="Arial" pitchFamily="34" charset="0"/>
                <a:cs typeface="Arial" pitchFamily="34" charset="0"/>
              </a:rPr>
              <a:t>1</a:t>
            </a:r>
            <a:r>
              <a:rPr lang="en-US" b="1">
                <a:latin typeface="Arial" pitchFamily="34" charset="0"/>
                <a:cs typeface="Arial" pitchFamily="34" charset="0"/>
              </a:rPr>
              <a:t>A</a:t>
            </a:r>
            <a:r>
              <a:rPr lang="en-US" b="1" baseline="-25000">
                <a:latin typeface="Arial" pitchFamily="34" charset="0"/>
                <a:cs typeface="Arial" pitchFamily="34" charset="0"/>
              </a:rPr>
              <a:t>2</a:t>
            </a:r>
            <a:r>
              <a:rPr lang="en-US" b="1">
                <a:latin typeface="Arial" pitchFamily="34" charset="0"/>
                <a:cs typeface="Arial" pitchFamily="34" charset="0"/>
              </a:rPr>
              <a:t> nên </a:t>
            </a:r>
            <a:r>
              <a:rPr lang="en-US" b="1" smtClean="0">
                <a:latin typeface="Arial" pitchFamily="34" charset="0"/>
                <a:cs typeface="Arial" pitchFamily="34" charset="0"/>
              </a:rPr>
              <a:t>:</a:t>
            </a:r>
            <a:endParaRPr lang="vi-VN" b="1">
              <a:latin typeface="Arial" pitchFamily="34" charset="0"/>
              <a:cs typeface="Arial" pitchFamily="34" charset="0"/>
            </a:endParaRPr>
          </a:p>
        </p:txBody>
      </p:sp>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5212" y="2114550"/>
            <a:ext cx="339090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100147339"/>
              </p:ext>
            </p:extLst>
          </p:nvPr>
        </p:nvGraphicFramePr>
        <p:xfrm>
          <a:off x="4581132" y="2850375"/>
          <a:ext cx="2499619" cy="915703"/>
        </p:xfrm>
        <a:graphic>
          <a:graphicData uri="http://schemas.openxmlformats.org/presentationml/2006/ole">
            <mc:AlternateContent xmlns:mc="http://schemas.openxmlformats.org/markup-compatibility/2006">
              <mc:Choice xmlns:v="urn:schemas-microsoft-com:vml" Requires="v">
                <p:oleObj spid="_x0000_s4162" name="Equation" r:id="rId7" imgW="1282680" imgH="469800" progId="Equation.DSMT4">
                  <p:embed/>
                </p:oleObj>
              </mc:Choice>
              <mc:Fallback>
                <p:oleObj name="Equation" r:id="rId7" imgW="1282680" imgH="469800" progId="Equation.DSMT4">
                  <p:embed/>
                  <p:pic>
                    <p:nvPicPr>
                      <p:cNvPr id="0" name=""/>
                      <p:cNvPicPr/>
                      <p:nvPr/>
                    </p:nvPicPr>
                    <p:blipFill>
                      <a:blip r:embed="rId8"/>
                      <a:stretch>
                        <a:fillRect/>
                      </a:stretch>
                    </p:blipFill>
                    <p:spPr>
                      <a:xfrm>
                        <a:off x="4581132" y="2850375"/>
                        <a:ext cx="2499619" cy="915703"/>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64117686"/>
              </p:ext>
            </p:extLst>
          </p:nvPr>
        </p:nvGraphicFramePr>
        <p:xfrm>
          <a:off x="3559174" y="3657600"/>
          <a:ext cx="2895283" cy="915035"/>
        </p:xfrm>
        <a:graphic>
          <a:graphicData uri="http://schemas.openxmlformats.org/presentationml/2006/ole">
            <mc:AlternateContent xmlns:mc="http://schemas.openxmlformats.org/markup-compatibility/2006">
              <mc:Choice xmlns:v="urn:schemas-microsoft-com:vml" Requires="v">
                <p:oleObj spid="_x0000_s4163" name="Equation" r:id="rId9" imgW="1485720" imgH="469800" progId="Equation.DSMT4">
                  <p:embed/>
                </p:oleObj>
              </mc:Choice>
              <mc:Fallback>
                <p:oleObj name="Equation" r:id="rId9" imgW="1485720" imgH="469800" progId="Equation.DSMT4">
                  <p:embed/>
                  <p:pic>
                    <p:nvPicPr>
                      <p:cNvPr id="0" name=""/>
                      <p:cNvPicPr/>
                      <p:nvPr/>
                    </p:nvPicPr>
                    <p:blipFill>
                      <a:blip r:embed="rId10"/>
                      <a:stretch>
                        <a:fillRect/>
                      </a:stretch>
                    </p:blipFill>
                    <p:spPr>
                      <a:xfrm>
                        <a:off x="3559174" y="3657600"/>
                        <a:ext cx="2895283" cy="91503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832699303"/>
              </p:ext>
            </p:extLst>
          </p:nvPr>
        </p:nvGraphicFramePr>
        <p:xfrm>
          <a:off x="3198812" y="4495800"/>
          <a:ext cx="3192145" cy="469741"/>
        </p:xfrm>
        <a:graphic>
          <a:graphicData uri="http://schemas.openxmlformats.org/presentationml/2006/ole">
            <mc:AlternateContent xmlns:mc="http://schemas.openxmlformats.org/markup-compatibility/2006">
              <mc:Choice xmlns:v="urn:schemas-microsoft-com:vml" Requires="v">
                <p:oleObj spid="_x0000_s4164" name="Equation" r:id="rId11" imgW="1638000" imgH="241200" progId="Equation.DSMT4">
                  <p:embed/>
                </p:oleObj>
              </mc:Choice>
              <mc:Fallback>
                <p:oleObj name="Equation" r:id="rId11" imgW="1638000" imgH="241200" progId="Equation.DSMT4">
                  <p:embed/>
                  <p:pic>
                    <p:nvPicPr>
                      <p:cNvPr id="0" name=""/>
                      <p:cNvPicPr/>
                      <p:nvPr/>
                    </p:nvPicPr>
                    <p:blipFill>
                      <a:blip r:embed="rId12"/>
                      <a:stretch>
                        <a:fillRect/>
                      </a:stretch>
                    </p:blipFill>
                    <p:spPr>
                      <a:xfrm>
                        <a:off x="3198812" y="4495800"/>
                        <a:ext cx="3192145" cy="469741"/>
                      </a:xfrm>
                      <a:prstGeom prst="rect">
                        <a:avLst/>
                      </a:prstGeom>
                    </p:spPr>
                  </p:pic>
                </p:oleObj>
              </mc:Fallback>
            </mc:AlternateContent>
          </a:graphicData>
        </a:graphic>
      </p:graphicFrame>
      <p:sp>
        <p:nvSpPr>
          <p:cNvPr id="20" name="TextBox 19"/>
          <p:cNvSpPr txBox="1"/>
          <p:nvPr/>
        </p:nvSpPr>
        <p:spPr>
          <a:xfrm>
            <a:off x="419828" y="5029200"/>
            <a:ext cx="4713378" cy="461665"/>
          </a:xfrm>
          <a:prstGeom prst="rect">
            <a:avLst/>
          </a:prstGeom>
          <a:noFill/>
        </p:spPr>
        <p:txBody>
          <a:bodyPr wrap="square" rtlCol="0">
            <a:spAutoFit/>
          </a:bodyPr>
          <a:lstStyle/>
          <a:p>
            <a:r>
              <a:rPr lang="en-US" b="1" smtClean="0">
                <a:latin typeface="Arial" pitchFamily="34" charset="0"/>
                <a:cs typeface="Arial" pitchFamily="34" charset="0"/>
              </a:rPr>
              <a:t>Áp dụng định lí Thales , ta có :</a:t>
            </a:r>
            <a:endParaRPr lang="vi-VN"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2599139195"/>
              </p:ext>
            </p:extLst>
          </p:nvPr>
        </p:nvGraphicFramePr>
        <p:xfrm>
          <a:off x="5103042" y="4865972"/>
          <a:ext cx="2499619" cy="915703"/>
        </p:xfrm>
        <a:graphic>
          <a:graphicData uri="http://schemas.openxmlformats.org/presentationml/2006/ole">
            <mc:AlternateContent xmlns:mc="http://schemas.openxmlformats.org/markup-compatibility/2006">
              <mc:Choice xmlns:v="urn:schemas-microsoft-com:vml" Requires="v">
                <p:oleObj spid="_x0000_s4165" name="Equation" r:id="rId13" imgW="1282680" imgH="469800" progId="Equation.DSMT4">
                  <p:embed/>
                </p:oleObj>
              </mc:Choice>
              <mc:Fallback>
                <p:oleObj name="Equation" r:id="rId13" imgW="1282680" imgH="469800" progId="Equation.DSMT4">
                  <p:embed/>
                  <p:pic>
                    <p:nvPicPr>
                      <p:cNvPr id="0" name=""/>
                      <p:cNvPicPr/>
                      <p:nvPr/>
                    </p:nvPicPr>
                    <p:blipFill>
                      <a:blip r:embed="rId14"/>
                      <a:stretch>
                        <a:fillRect/>
                      </a:stretch>
                    </p:blipFill>
                    <p:spPr>
                      <a:xfrm>
                        <a:off x="5103042" y="4865972"/>
                        <a:ext cx="2499619" cy="915703"/>
                      </a:xfrm>
                      <a:prstGeom prst="rect">
                        <a:avLst/>
                      </a:prstGeom>
                    </p:spPr>
                  </p:pic>
                </p:oleObj>
              </mc:Fallback>
            </mc:AlternateContent>
          </a:graphicData>
        </a:graphic>
      </p:graphicFrame>
      <p:sp>
        <p:nvSpPr>
          <p:cNvPr id="22" name="TextBox 21"/>
          <p:cNvSpPr txBox="1"/>
          <p:nvPr/>
        </p:nvSpPr>
        <p:spPr>
          <a:xfrm>
            <a:off x="474819" y="5929610"/>
            <a:ext cx="3103405" cy="461665"/>
          </a:xfrm>
          <a:prstGeom prst="rect">
            <a:avLst/>
          </a:prstGeom>
          <a:noFill/>
        </p:spPr>
        <p:txBody>
          <a:bodyPr wrap="square" rtlCol="0">
            <a:spAutoFit/>
          </a:bodyPr>
          <a:lstStyle/>
          <a:p>
            <a:r>
              <a:rPr lang="en-US" b="1" smtClean="0">
                <a:latin typeface="Arial" pitchFamily="34" charset="0"/>
                <a:cs typeface="Arial" pitchFamily="34" charset="0"/>
              </a:rPr>
              <a:t>Do A</a:t>
            </a:r>
            <a:r>
              <a:rPr lang="en-US" b="1" baseline="-25000" smtClean="0">
                <a:latin typeface="Arial" pitchFamily="34" charset="0"/>
                <a:cs typeface="Arial" pitchFamily="34" charset="0"/>
              </a:rPr>
              <a:t>1</a:t>
            </a:r>
            <a:r>
              <a:rPr lang="en-US" b="1" smtClean="0">
                <a:latin typeface="Arial" pitchFamily="34" charset="0"/>
                <a:cs typeface="Arial" pitchFamily="34" charset="0"/>
              </a:rPr>
              <a:t>A</a:t>
            </a:r>
            <a:r>
              <a:rPr lang="en-US" b="1" baseline="-25000" smtClean="0">
                <a:latin typeface="Arial" pitchFamily="34" charset="0"/>
                <a:cs typeface="Arial" pitchFamily="34" charset="0"/>
              </a:rPr>
              <a:t>2</a:t>
            </a:r>
            <a:r>
              <a:rPr lang="en-US" b="1" smtClean="0">
                <a:latin typeface="Arial" pitchFamily="34" charset="0"/>
                <a:cs typeface="Arial" pitchFamily="34" charset="0"/>
              </a:rPr>
              <a:t> </a:t>
            </a:r>
            <a:r>
              <a:rPr lang="en-US" b="1">
                <a:latin typeface="Arial" pitchFamily="34" charset="0"/>
                <a:cs typeface="Arial" pitchFamily="34" charset="0"/>
              </a:rPr>
              <a:t>= </a:t>
            </a:r>
            <a:r>
              <a:rPr lang="en-US" b="1" smtClean="0">
                <a:latin typeface="Arial" pitchFamily="34" charset="0"/>
                <a:cs typeface="Arial" pitchFamily="34" charset="0"/>
              </a:rPr>
              <a:t>A</a:t>
            </a:r>
            <a:r>
              <a:rPr lang="en-US" b="1" baseline="-25000" smtClean="0">
                <a:latin typeface="Arial" pitchFamily="34" charset="0"/>
                <a:cs typeface="Arial" pitchFamily="34" charset="0"/>
              </a:rPr>
              <a:t>2</a:t>
            </a:r>
            <a:r>
              <a:rPr lang="en-US" b="1" smtClean="0">
                <a:latin typeface="Arial" pitchFamily="34" charset="0"/>
                <a:cs typeface="Arial" pitchFamily="34" charset="0"/>
              </a:rPr>
              <a:t>S </a:t>
            </a:r>
            <a:r>
              <a:rPr lang="en-US" b="1">
                <a:latin typeface="Arial" pitchFamily="34" charset="0"/>
                <a:cs typeface="Arial" pitchFamily="34" charset="0"/>
              </a:rPr>
              <a:t>nên </a:t>
            </a:r>
            <a:r>
              <a:rPr lang="en-US" b="1" smtClean="0">
                <a:latin typeface="Arial" pitchFamily="34" charset="0"/>
                <a:cs typeface="Arial" pitchFamily="34" charset="0"/>
              </a:rPr>
              <a:t>:</a:t>
            </a:r>
            <a:endParaRPr lang="vi-VN"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1723407681"/>
              </p:ext>
            </p:extLst>
          </p:nvPr>
        </p:nvGraphicFramePr>
        <p:xfrm>
          <a:off x="3427413" y="5781675"/>
          <a:ext cx="990600" cy="914400"/>
        </p:xfrm>
        <a:graphic>
          <a:graphicData uri="http://schemas.openxmlformats.org/presentationml/2006/ole">
            <mc:AlternateContent xmlns:mc="http://schemas.openxmlformats.org/markup-compatibility/2006">
              <mc:Choice xmlns:v="urn:schemas-microsoft-com:vml" Requires="v">
                <p:oleObj spid="_x0000_s4166" name="Equation" r:id="rId15" imgW="558720" imgH="469800" progId="Equation.DSMT4">
                  <p:embed/>
                </p:oleObj>
              </mc:Choice>
              <mc:Fallback>
                <p:oleObj name="Equation" r:id="rId15" imgW="558720" imgH="469800" progId="Equation.DSMT4">
                  <p:embed/>
                  <p:pic>
                    <p:nvPicPr>
                      <p:cNvPr id="0" name=""/>
                      <p:cNvPicPr/>
                      <p:nvPr/>
                    </p:nvPicPr>
                    <p:blipFill>
                      <a:blip r:embed="rId16"/>
                      <a:stretch>
                        <a:fillRect/>
                      </a:stretch>
                    </p:blipFill>
                    <p:spPr>
                      <a:xfrm>
                        <a:off x="3427413" y="5781675"/>
                        <a:ext cx="990600" cy="91440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75596005"/>
              </p:ext>
            </p:extLst>
          </p:nvPr>
        </p:nvGraphicFramePr>
        <p:xfrm>
          <a:off x="4570412" y="5781675"/>
          <a:ext cx="3027362" cy="915988"/>
        </p:xfrm>
        <a:graphic>
          <a:graphicData uri="http://schemas.openxmlformats.org/presentationml/2006/ole">
            <mc:AlternateContent xmlns:mc="http://schemas.openxmlformats.org/markup-compatibility/2006">
              <mc:Choice xmlns:v="urn:schemas-microsoft-com:vml" Requires="v">
                <p:oleObj spid="_x0000_s4167" name="Equation" r:id="rId17" imgW="1676160" imgH="469800" progId="Equation.DSMT4">
                  <p:embed/>
                </p:oleObj>
              </mc:Choice>
              <mc:Fallback>
                <p:oleObj name="Equation" r:id="rId17" imgW="1676160" imgH="469800" progId="Equation.DSMT4">
                  <p:embed/>
                  <p:pic>
                    <p:nvPicPr>
                      <p:cNvPr id="0" name=""/>
                      <p:cNvPicPr/>
                      <p:nvPr/>
                    </p:nvPicPr>
                    <p:blipFill>
                      <a:blip r:embed="rId18"/>
                      <a:stretch>
                        <a:fillRect/>
                      </a:stretch>
                    </p:blipFill>
                    <p:spPr>
                      <a:xfrm>
                        <a:off x="4570412" y="5781675"/>
                        <a:ext cx="3027362" cy="91598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393834544"/>
              </p:ext>
            </p:extLst>
          </p:nvPr>
        </p:nvGraphicFramePr>
        <p:xfrm>
          <a:off x="7727951" y="6007100"/>
          <a:ext cx="4348162" cy="469900"/>
        </p:xfrm>
        <a:graphic>
          <a:graphicData uri="http://schemas.openxmlformats.org/presentationml/2006/ole">
            <mc:AlternateContent xmlns:mc="http://schemas.openxmlformats.org/markup-compatibility/2006">
              <mc:Choice xmlns:v="urn:schemas-microsoft-com:vml" Requires="v">
                <p:oleObj spid="_x0000_s4168" name="Equation" r:id="rId19" imgW="2412720" imgH="241200" progId="Equation.DSMT4">
                  <p:embed/>
                </p:oleObj>
              </mc:Choice>
              <mc:Fallback>
                <p:oleObj name="Equation" r:id="rId19" imgW="2412720" imgH="241200" progId="Equation.DSMT4">
                  <p:embed/>
                  <p:pic>
                    <p:nvPicPr>
                      <p:cNvPr id="0" name=""/>
                      <p:cNvPicPr/>
                      <p:nvPr/>
                    </p:nvPicPr>
                    <p:blipFill>
                      <a:blip r:embed="rId20"/>
                      <a:stretch>
                        <a:fillRect/>
                      </a:stretch>
                    </p:blipFill>
                    <p:spPr>
                      <a:xfrm>
                        <a:off x="7727951" y="6007100"/>
                        <a:ext cx="4348162" cy="469900"/>
                      </a:xfrm>
                      <a:prstGeom prst="rect">
                        <a:avLst/>
                      </a:prstGeom>
                    </p:spPr>
                  </p:pic>
                </p:oleObj>
              </mc:Fallback>
            </mc:AlternateContent>
          </a:graphicData>
        </a:graphic>
      </p:graphicFrame>
    </p:spTree>
    <p:extLst>
      <p:ext uri="{BB962C8B-B14F-4D97-AF65-F5344CB8AC3E}">
        <p14:creationId xmlns:p14="http://schemas.microsoft.com/office/powerpoint/2010/main" val="3115390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77171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62483"/>
            <a:ext cx="9525000"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lăng trụ tứ giác ABCD.A'B'C'D'. Một mặt phẳng song song với mặt phẳng (A'B'C'D') cắt cạnh bên của hình lăng trụ lần lượt tại A", B", C", D". Hỏi hình tạo bởi các điểm A, B, C, D, A", B", C", D" là hình gì</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9"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4.25</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143" y="2029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27012" y="2514600"/>
            <a:ext cx="8731562" cy="769441"/>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Vì ABCD.A'B'C'D' là hình lăng trụ tứ giác nên hai mặt phẳng (ABCD) và (A'B'C'D') song song với nhau</a:t>
            </a:r>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0486" y="1991224"/>
            <a:ext cx="298132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32061" y="3385475"/>
            <a:ext cx="8502962" cy="769441"/>
          </a:xfrm>
          <a:prstGeom prst="rect">
            <a:avLst/>
          </a:prstGeom>
          <a:noFill/>
        </p:spPr>
        <p:txBody>
          <a:bodyPr wrap="square" rtlCol="0">
            <a:spAutoFit/>
          </a:bodyPr>
          <a:lstStyle/>
          <a:p>
            <a:r>
              <a:rPr lang="en-US" sz="2200" b="1" smtClean="0">
                <a:latin typeface="Arial" pitchFamily="34" charset="0"/>
                <a:cs typeface="Arial" pitchFamily="34" charset="0"/>
              </a:rPr>
              <a:t>M</a:t>
            </a:r>
            <a:r>
              <a:rPr lang="vi-VN" sz="2200" b="1" smtClean="0">
                <a:latin typeface="Arial" pitchFamily="34" charset="0"/>
                <a:cs typeface="Arial" pitchFamily="34" charset="0"/>
              </a:rPr>
              <a:t>à </a:t>
            </a:r>
            <a:r>
              <a:rPr lang="vi-VN" sz="2200" b="1">
                <a:latin typeface="Arial" pitchFamily="34" charset="0"/>
                <a:cs typeface="Arial" pitchFamily="34" charset="0"/>
              </a:rPr>
              <a:t>mặt phẳng (A"B"C"D") </a:t>
            </a:r>
            <a:r>
              <a:rPr lang="en-US" sz="2200" b="1" smtClean="0">
                <a:latin typeface="Arial" pitchFamily="34" charset="0"/>
                <a:cs typeface="Arial" pitchFamily="34" charset="0"/>
              </a:rPr>
              <a:t>//mp</a:t>
            </a:r>
            <a:r>
              <a:rPr lang="vi-VN" sz="2200" b="1" smtClean="0">
                <a:latin typeface="Arial" pitchFamily="34" charset="0"/>
                <a:cs typeface="Arial" pitchFamily="34" charset="0"/>
              </a:rPr>
              <a:t>(A'B'C'D</a:t>
            </a:r>
            <a:r>
              <a:rPr lang="vi-VN" sz="2200" b="1">
                <a:latin typeface="Arial" pitchFamily="34" charset="0"/>
                <a:cs typeface="Arial" pitchFamily="34" charset="0"/>
              </a:rPr>
              <a:t>'). Do đó, hai mặt phẳng (ABCD) và (A"B"C"D") song song với nhau </a:t>
            </a:r>
            <a:r>
              <a:rPr lang="vi-VN" sz="2200" b="1">
                <a:solidFill>
                  <a:schemeClr val="accent2">
                    <a:lumMod val="75000"/>
                  </a:schemeClr>
                </a:solidFill>
                <a:latin typeface="Arial" pitchFamily="34" charset="0"/>
                <a:cs typeface="Arial" pitchFamily="34" charset="0"/>
              </a:rPr>
              <a:t>(1)</a:t>
            </a:r>
            <a:r>
              <a:rPr lang="vi-VN" sz="2200" b="1">
                <a:latin typeface="Arial" pitchFamily="34" charset="0"/>
                <a:cs typeface="Arial" pitchFamily="34" charset="0"/>
              </a:rPr>
              <a:t>.</a:t>
            </a:r>
          </a:p>
        </p:txBody>
      </p:sp>
      <p:sp>
        <p:nvSpPr>
          <p:cNvPr id="27" name="TextBox 26"/>
          <p:cNvSpPr txBox="1"/>
          <p:nvPr/>
        </p:nvSpPr>
        <p:spPr>
          <a:xfrm>
            <a:off x="432061" y="4258594"/>
            <a:ext cx="8502962" cy="769441"/>
          </a:xfrm>
          <a:prstGeom prst="rect">
            <a:avLst/>
          </a:prstGeom>
          <a:noFill/>
        </p:spPr>
        <p:txBody>
          <a:bodyPr wrap="square" rtlCol="0">
            <a:spAutoFit/>
          </a:bodyPr>
          <a:lstStyle/>
          <a:p>
            <a:r>
              <a:rPr lang="vi-VN" sz="2200" b="1">
                <a:latin typeface="Arial" pitchFamily="34" charset="0"/>
                <a:cs typeface="Arial" pitchFamily="34" charset="0"/>
              </a:rPr>
              <a:t>Vì các cạnh bên của hình lăng trụ đôi một song song với nhau nên AA", BB", CC" đôi một song song </a:t>
            </a:r>
            <a:r>
              <a:rPr lang="vi-VN" sz="2200" b="1">
                <a:solidFill>
                  <a:schemeClr val="accent2">
                    <a:lumMod val="75000"/>
                  </a:schemeClr>
                </a:solidFill>
                <a:latin typeface="Arial" pitchFamily="34" charset="0"/>
                <a:cs typeface="Arial" pitchFamily="34" charset="0"/>
              </a:rPr>
              <a:t>(2)</a:t>
            </a:r>
            <a:r>
              <a:rPr lang="vi-VN" sz="2200" b="1">
                <a:latin typeface="Arial" pitchFamily="34" charset="0"/>
                <a:cs typeface="Arial" pitchFamily="34" charset="0"/>
              </a:rPr>
              <a:t>.</a:t>
            </a:r>
          </a:p>
        </p:txBody>
      </p:sp>
      <p:sp>
        <p:nvSpPr>
          <p:cNvPr id="28" name="TextBox 27"/>
          <p:cNvSpPr txBox="1"/>
          <p:nvPr/>
        </p:nvSpPr>
        <p:spPr>
          <a:xfrm>
            <a:off x="432061" y="5131713"/>
            <a:ext cx="8502962" cy="430887"/>
          </a:xfrm>
          <a:prstGeom prst="rect">
            <a:avLst/>
          </a:prstGeom>
          <a:noFill/>
        </p:spPr>
        <p:txBody>
          <a:bodyPr wrap="square" rtlCol="0">
            <a:spAutoFit/>
          </a:bodyPr>
          <a:lstStyle/>
          <a:p>
            <a:r>
              <a:rPr lang="vi-VN" sz="2200" b="1">
                <a:latin typeface="Arial" pitchFamily="34" charset="0"/>
                <a:cs typeface="Arial" pitchFamily="34" charset="0"/>
              </a:rPr>
              <a:t>Từ (1) và (2) suy ra ABCD.A"B"C"D" là </a:t>
            </a:r>
            <a:r>
              <a:rPr lang="vi-VN" sz="2200" b="1">
                <a:solidFill>
                  <a:schemeClr val="accent2">
                    <a:lumMod val="75000"/>
                  </a:schemeClr>
                </a:solidFill>
                <a:latin typeface="Arial" pitchFamily="34" charset="0"/>
                <a:cs typeface="Arial" pitchFamily="34" charset="0"/>
              </a:rPr>
              <a:t>hình lăng trụ tứ giác</a:t>
            </a:r>
          </a:p>
        </p:txBody>
      </p:sp>
    </p:spTree>
    <p:extLst>
      <p:ext uri="{BB962C8B-B14F-4D97-AF65-F5344CB8AC3E}">
        <p14:creationId xmlns:p14="http://schemas.microsoft.com/office/powerpoint/2010/main" val="5381734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77171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28384"/>
            <a:ext cx="952500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lăng trụ tam giác ABC.A'B'C'. Gọi G và G' lần lượt là trọng tâm của hai tam giác ABC và A'B'C</a:t>
            </a:r>
            <a:r>
              <a:rPr lang="vi-VN" b="1" smtClean="0">
                <a:latin typeface="Arial" pitchFamily="34" charset="0"/>
                <a:cs typeface="Arial" pitchFamily="34" charset="0"/>
              </a:rPr>
              <a:t>'.</a:t>
            </a:r>
            <a:r>
              <a:rPr lang="en-US" b="1">
                <a:latin typeface="Arial" pitchFamily="34" charset="0"/>
                <a:cs typeface="Arial" pitchFamily="34" charset="0"/>
              </a:rPr>
              <a:t/>
            </a:r>
            <a:br>
              <a:rPr lang="en-US" b="1">
                <a:latin typeface="Arial" pitchFamily="34" charset="0"/>
                <a:cs typeface="Arial" pitchFamily="34" charset="0"/>
              </a:rPr>
            </a:br>
            <a:r>
              <a:rPr lang="en-US" b="1">
                <a:latin typeface="Arial" pitchFamily="34" charset="0"/>
                <a:cs typeface="Arial" pitchFamily="34" charset="0"/>
              </a:rPr>
              <a:t>a) Chứng minh rằng tứ giác AGG'A' là hình bình hành</a:t>
            </a:r>
            <a:r>
              <a:rPr lang="en-US" b="1" smtClean="0">
                <a:latin typeface="Arial" pitchFamily="34" charset="0"/>
                <a:cs typeface="Arial" pitchFamily="34" charset="0"/>
              </a:rPr>
              <a:t>.</a:t>
            </a:r>
          </a:p>
          <a:p>
            <a:r>
              <a:rPr lang="vi-VN" b="1">
                <a:latin typeface="Arial" pitchFamily="34" charset="0"/>
                <a:cs typeface="Arial" pitchFamily="34" charset="0"/>
              </a:rPr>
              <a:t>b) Chứng minh rằng AGC.A'G'C' là hình lăng trụ</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9"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4.26</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1143" y="2029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77031" y="2362200"/>
            <a:ext cx="8153400" cy="1107996"/>
          </a:xfrm>
          <a:prstGeom prst="rect">
            <a:avLst/>
          </a:prstGeom>
          <a:noFill/>
        </p:spPr>
        <p:txBody>
          <a:bodyPr wrap="square" rtlCol="0">
            <a:spAutoFit/>
          </a:bodyPr>
          <a:lstStyle/>
          <a:p>
            <a:r>
              <a:rPr lang="vi-VN" sz="2200" b="1">
                <a:latin typeface="Arial" pitchFamily="34" charset="0"/>
                <a:cs typeface="Arial" pitchFamily="34" charset="0"/>
              </a:rPr>
              <a:t>a) Gọi M và N lần lượt là trung điểm của BC và B'C'. Khi đó ta có MN là đường trung bình của hình bình hành BCC'B', suy ra MN // BB' và MN = BB'.</a:t>
            </a:r>
          </a:p>
        </p:txBody>
      </p:sp>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7149" y="1905000"/>
            <a:ext cx="2762250" cy="315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77031" y="3467160"/>
            <a:ext cx="8153400" cy="769441"/>
          </a:xfrm>
          <a:prstGeom prst="rect">
            <a:avLst/>
          </a:prstGeom>
          <a:noFill/>
        </p:spPr>
        <p:txBody>
          <a:bodyPr wrap="square" rtlCol="0">
            <a:spAutoFit/>
          </a:bodyPr>
          <a:lstStyle/>
          <a:p>
            <a:r>
              <a:rPr lang="vi-VN" sz="2200" b="1">
                <a:latin typeface="Arial" pitchFamily="34" charset="0"/>
                <a:cs typeface="Arial" pitchFamily="34" charset="0"/>
              </a:rPr>
              <a:t>Do ABC.A'B'C' là hình lăng trụ tam giác nên AA' // BB' và AA' = BB'.</a:t>
            </a:r>
          </a:p>
        </p:txBody>
      </p:sp>
      <p:sp>
        <p:nvSpPr>
          <p:cNvPr id="14" name="TextBox 13"/>
          <p:cNvSpPr txBox="1"/>
          <p:nvPr/>
        </p:nvSpPr>
        <p:spPr>
          <a:xfrm>
            <a:off x="377031" y="4327714"/>
            <a:ext cx="8763000" cy="430887"/>
          </a:xfrm>
          <a:prstGeom prst="rect">
            <a:avLst/>
          </a:prstGeom>
          <a:noFill/>
        </p:spPr>
        <p:txBody>
          <a:bodyPr wrap="square" rtlCol="0">
            <a:spAutoFit/>
          </a:bodyPr>
          <a:lstStyle/>
          <a:p>
            <a:r>
              <a:rPr lang="en-US" sz="2200" b="1" smtClean="0">
                <a:latin typeface="Arial" pitchFamily="34" charset="0"/>
                <a:cs typeface="Arial" pitchFamily="34" charset="0"/>
              </a:rPr>
              <a:t>S</a:t>
            </a:r>
            <a:r>
              <a:rPr lang="vi-VN" sz="2200" b="1" smtClean="0">
                <a:latin typeface="Arial" pitchFamily="34" charset="0"/>
                <a:cs typeface="Arial" pitchFamily="34" charset="0"/>
              </a:rPr>
              <a:t>uy </a:t>
            </a:r>
            <a:r>
              <a:rPr lang="vi-VN" sz="2200" b="1">
                <a:latin typeface="Arial" pitchFamily="34" charset="0"/>
                <a:cs typeface="Arial" pitchFamily="34" charset="0"/>
              </a:rPr>
              <a:t>ra MN // AA' và MN = AA'. Do đó, AMNA' là hình bình hành.</a:t>
            </a:r>
          </a:p>
        </p:txBody>
      </p:sp>
      <p:sp>
        <p:nvSpPr>
          <p:cNvPr id="15" name="TextBox 14"/>
          <p:cNvSpPr txBox="1"/>
          <p:nvPr/>
        </p:nvSpPr>
        <p:spPr>
          <a:xfrm>
            <a:off x="377031" y="4849714"/>
            <a:ext cx="8763000" cy="430887"/>
          </a:xfrm>
          <a:prstGeom prst="rect">
            <a:avLst/>
          </a:prstGeom>
          <a:noFill/>
        </p:spPr>
        <p:txBody>
          <a:bodyPr wrap="square" rtlCol="0">
            <a:spAutoFit/>
          </a:bodyPr>
          <a:lstStyle/>
          <a:p>
            <a:r>
              <a:rPr lang="de-DE" sz="2200" b="1">
                <a:latin typeface="Arial" pitchFamily="34" charset="0"/>
                <a:cs typeface="Arial" pitchFamily="34" charset="0"/>
              </a:rPr>
              <a:t>Suy ra AM // A'N và AM = A'N.</a:t>
            </a:r>
            <a:endParaRPr lang="vi-VN" sz="2200" b="1">
              <a:latin typeface="Arial" pitchFamily="34" charset="0"/>
              <a:cs typeface="Arial" pitchFamily="34" charset="0"/>
            </a:endParaRPr>
          </a:p>
        </p:txBody>
      </p:sp>
      <p:sp>
        <p:nvSpPr>
          <p:cNvPr id="16" name="TextBox 15"/>
          <p:cNvSpPr txBox="1"/>
          <p:nvPr/>
        </p:nvSpPr>
        <p:spPr>
          <a:xfrm>
            <a:off x="377031" y="5371714"/>
            <a:ext cx="10101262" cy="430887"/>
          </a:xfrm>
          <a:prstGeom prst="rect">
            <a:avLst/>
          </a:prstGeom>
          <a:noFill/>
        </p:spPr>
        <p:txBody>
          <a:bodyPr wrap="square" rtlCol="0">
            <a:spAutoFit/>
          </a:bodyPr>
          <a:lstStyle/>
          <a:p>
            <a:r>
              <a:rPr lang="vi-VN" sz="2200" b="1">
                <a:latin typeface="Arial" pitchFamily="34" charset="0"/>
                <a:cs typeface="Arial" pitchFamily="34" charset="0"/>
              </a:rPr>
              <a:t>Vì G và G' lần lượt là trọng tâm của hai tam giác ABC và A'B'C' nên </a:t>
            </a:r>
          </a:p>
        </p:txBody>
      </p:sp>
      <p:sp>
        <p:nvSpPr>
          <p:cNvPr id="19" name="TextBox 18"/>
          <p:cNvSpPr txBox="1"/>
          <p:nvPr/>
        </p:nvSpPr>
        <p:spPr>
          <a:xfrm>
            <a:off x="377031" y="5893713"/>
            <a:ext cx="10972800" cy="430887"/>
          </a:xfrm>
          <a:prstGeom prst="rect">
            <a:avLst/>
          </a:prstGeom>
          <a:noFill/>
        </p:spPr>
        <p:txBody>
          <a:bodyPr wrap="square" rtlCol="0">
            <a:spAutoFit/>
          </a:bodyPr>
          <a:lstStyle/>
          <a:p>
            <a:r>
              <a:rPr lang="vi-VN" sz="2200" b="1">
                <a:latin typeface="Arial" pitchFamily="34" charset="0"/>
                <a:cs typeface="Arial" pitchFamily="34" charset="0"/>
              </a:rPr>
              <a:t>Do đó, AG = A'G' và AG // A'G'. Từ đó suy ra tứ giác AGG'A' là </a:t>
            </a:r>
            <a:r>
              <a:rPr lang="vi-VN" sz="2200" b="1">
                <a:solidFill>
                  <a:schemeClr val="accent2">
                    <a:lumMod val="75000"/>
                  </a:schemeClr>
                </a:solidFill>
                <a:latin typeface="Arial" pitchFamily="34" charset="0"/>
                <a:cs typeface="Arial" pitchFamily="34" charset="0"/>
              </a:rPr>
              <a:t>hình bình hành</a:t>
            </a:r>
            <a:r>
              <a:rPr lang="vi-VN" sz="2200" b="1">
                <a:latin typeface="Arial" pitchFamily="34" charset="0"/>
                <a:cs typeface="Arial" pitchFamily="34" charset="0"/>
              </a:rPr>
              <a:t>.</a:t>
            </a:r>
          </a:p>
        </p:txBody>
      </p:sp>
      <p:graphicFrame>
        <p:nvGraphicFramePr>
          <p:cNvPr id="2" name="Object 1"/>
          <p:cNvGraphicFramePr>
            <a:graphicFrameLocks noChangeAspect="1"/>
          </p:cNvGraphicFramePr>
          <p:nvPr>
            <p:extLst>
              <p:ext uri="{D42A27DB-BD31-4B8C-83A1-F6EECF244321}">
                <p14:modId xmlns:p14="http://schemas.microsoft.com/office/powerpoint/2010/main" val="969442180"/>
              </p:ext>
            </p:extLst>
          </p:nvPr>
        </p:nvGraphicFramePr>
        <p:xfrm>
          <a:off x="9451974" y="5134888"/>
          <a:ext cx="2052638" cy="815975"/>
        </p:xfrm>
        <a:graphic>
          <a:graphicData uri="http://schemas.openxmlformats.org/presentationml/2006/ole">
            <mc:AlternateContent xmlns:mc="http://schemas.openxmlformats.org/markup-compatibility/2006">
              <mc:Choice xmlns:v="urn:schemas-microsoft-com:vml" Requires="v">
                <p:oleObj spid="_x0000_s6153" name="Equation" r:id="rId7" imgW="1054080" imgH="419040" progId="Equation.DSMT4">
                  <p:embed/>
                </p:oleObj>
              </mc:Choice>
              <mc:Fallback>
                <p:oleObj name="Equation" r:id="rId7" imgW="1054080" imgH="419040" progId="Equation.DSMT4">
                  <p:embed/>
                  <p:pic>
                    <p:nvPicPr>
                      <p:cNvPr id="0" name="Object 1"/>
                      <p:cNvPicPr>
                        <a:picLocks noChangeAspect="1" noChangeArrowheads="1"/>
                      </p:cNvPicPr>
                      <p:nvPr/>
                    </p:nvPicPr>
                    <p:blipFill>
                      <a:blip r:embed="rId8"/>
                      <a:srcRect/>
                      <a:stretch>
                        <a:fillRect/>
                      </a:stretch>
                    </p:blipFill>
                    <p:spPr bwMode="auto">
                      <a:xfrm>
                        <a:off x="9451974" y="5134888"/>
                        <a:ext cx="20526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890675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4" grpId="0"/>
      <p:bldP spid="15" grpId="0"/>
      <p:bldP spid="16"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77171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28384"/>
            <a:ext cx="952500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lăng trụ tam giác ABC.A'B'C'. Gọi G và G' lần lượt là trọng tâm của hai tam giác ABC và A'B'C</a:t>
            </a:r>
            <a:r>
              <a:rPr lang="vi-VN" b="1" smtClean="0">
                <a:latin typeface="Arial" pitchFamily="34" charset="0"/>
                <a:cs typeface="Arial" pitchFamily="34" charset="0"/>
              </a:rPr>
              <a:t>'.</a:t>
            </a:r>
            <a:r>
              <a:rPr lang="en-US" b="1">
                <a:latin typeface="Arial" pitchFamily="34" charset="0"/>
                <a:cs typeface="Arial" pitchFamily="34" charset="0"/>
              </a:rPr>
              <a:t/>
            </a:r>
            <a:br>
              <a:rPr lang="en-US" b="1">
                <a:latin typeface="Arial" pitchFamily="34" charset="0"/>
                <a:cs typeface="Arial" pitchFamily="34" charset="0"/>
              </a:rPr>
            </a:br>
            <a:r>
              <a:rPr lang="en-US" b="1">
                <a:latin typeface="Arial" pitchFamily="34" charset="0"/>
                <a:cs typeface="Arial" pitchFamily="34" charset="0"/>
              </a:rPr>
              <a:t>a) Chứng minh rằng tứ giác AGG'A' là hình bình hành</a:t>
            </a:r>
            <a:r>
              <a:rPr lang="en-US" b="1" smtClean="0">
                <a:latin typeface="Arial" pitchFamily="34" charset="0"/>
                <a:cs typeface="Arial" pitchFamily="34" charset="0"/>
              </a:rPr>
              <a:t>.</a:t>
            </a:r>
          </a:p>
          <a:p>
            <a:r>
              <a:rPr lang="vi-VN" b="1">
                <a:latin typeface="Arial" pitchFamily="34" charset="0"/>
                <a:cs typeface="Arial" pitchFamily="34" charset="0"/>
              </a:rPr>
              <a:t>b) Chứng minh rằng AGC.A'G'C' là hình lăng trụ</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9"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4.26</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143" y="2029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77031" y="2464713"/>
            <a:ext cx="8153400" cy="430887"/>
          </a:xfrm>
          <a:prstGeom prst="rect">
            <a:avLst/>
          </a:prstGeom>
          <a:noFill/>
        </p:spPr>
        <p:txBody>
          <a:bodyPr wrap="square" rtlCol="0">
            <a:spAutoFit/>
          </a:bodyPr>
          <a:lstStyle/>
          <a:p>
            <a:r>
              <a:rPr lang="vi-VN" sz="2200" b="1">
                <a:latin typeface="Arial" pitchFamily="34" charset="0"/>
                <a:cs typeface="Arial" pitchFamily="34" charset="0"/>
              </a:rPr>
              <a:t>b) Vì tứ giác AGG'A' là hình bình hành nên AA' // GG</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7149" y="1905000"/>
            <a:ext cx="2762250" cy="315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77031" y="3027775"/>
            <a:ext cx="8153400" cy="769441"/>
          </a:xfrm>
          <a:prstGeom prst="rect">
            <a:avLst/>
          </a:prstGeom>
          <a:noFill/>
        </p:spPr>
        <p:txBody>
          <a:bodyPr wrap="square" rtlCol="0">
            <a:spAutoFit/>
          </a:bodyPr>
          <a:lstStyle/>
          <a:p>
            <a:r>
              <a:rPr lang="vi-VN" sz="2200" b="1">
                <a:latin typeface="Arial" pitchFamily="34" charset="0"/>
                <a:cs typeface="Arial" pitchFamily="34" charset="0"/>
              </a:rPr>
              <a:t>Tương tự ta chứng minh được CGG'C' là hình bình hành nên CC' // GG'.</a:t>
            </a:r>
          </a:p>
        </p:txBody>
      </p:sp>
      <p:sp>
        <p:nvSpPr>
          <p:cNvPr id="14" name="TextBox 13"/>
          <p:cNvSpPr txBox="1"/>
          <p:nvPr/>
        </p:nvSpPr>
        <p:spPr>
          <a:xfrm>
            <a:off x="377031" y="3929391"/>
            <a:ext cx="8763000" cy="430887"/>
          </a:xfrm>
          <a:prstGeom prst="rect">
            <a:avLst/>
          </a:prstGeom>
          <a:noFill/>
        </p:spPr>
        <p:txBody>
          <a:bodyPr wrap="square" rtlCol="0">
            <a:spAutoFit/>
          </a:bodyPr>
          <a:lstStyle/>
          <a:p>
            <a:r>
              <a:rPr lang="vi-VN" sz="2200" b="1">
                <a:latin typeface="Arial" pitchFamily="34" charset="0"/>
                <a:cs typeface="Arial" pitchFamily="34" charset="0"/>
              </a:rPr>
              <a:t>Do đó, ba đường thẳng AA', GG' và CC' đôi một song </a:t>
            </a:r>
            <a:r>
              <a:rPr lang="vi-VN" sz="2200" b="1" smtClean="0">
                <a:latin typeface="Arial" pitchFamily="34" charset="0"/>
                <a:cs typeface="Arial" pitchFamily="34" charset="0"/>
              </a:rPr>
              <a:t>song</a:t>
            </a:r>
            <a:endParaRPr lang="vi-VN" sz="2200" b="1">
              <a:latin typeface="Arial" pitchFamily="34" charset="0"/>
              <a:cs typeface="Arial" pitchFamily="34" charset="0"/>
            </a:endParaRPr>
          </a:p>
        </p:txBody>
      </p:sp>
      <p:sp>
        <p:nvSpPr>
          <p:cNvPr id="15" name="TextBox 14"/>
          <p:cNvSpPr txBox="1"/>
          <p:nvPr/>
        </p:nvSpPr>
        <p:spPr>
          <a:xfrm>
            <a:off x="377031" y="4492452"/>
            <a:ext cx="8763000" cy="430887"/>
          </a:xfrm>
          <a:prstGeom prst="rect">
            <a:avLst/>
          </a:prstGeom>
          <a:noFill/>
        </p:spPr>
        <p:txBody>
          <a:bodyPr wrap="square" rtlCol="0">
            <a:spAutoFit/>
          </a:bodyPr>
          <a:lstStyle/>
          <a:p>
            <a:r>
              <a:rPr lang="de-DE" sz="2200" b="1">
                <a:latin typeface="Arial" pitchFamily="34" charset="0"/>
                <a:cs typeface="Arial" pitchFamily="34" charset="0"/>
              </a:rPr>
              <a:t>Lại có hai mặt phẳng (AGC) và (A'G'C') song song với nhau.</a:t>
            </a:r>
            <a:endParaRPr lang="vi-VN" sz="2200" b="1">
              <a:latin typeface="Arial" pitchFamily="34" charset="0"/>
              <a:cs typeface="Arial" pitchFamily="34" charset="0"/>
            </a:endParaRPr>
          </a:p>
        </p:txBody>
      </p:sp>
      <p:sp>
        <p:nvSpPr>
          <p:cNvPr id="16" name="TextBox 15"/>
          <p:cNvSpPr txBox="1"/>
          <p:nvPr/>
        </p:nvSpPr>
        <p:spPr>
          <a:xfrm>
            <a:off x="377031" y="5055513"/>
            <a:ext cx="10101262" cy="430887"/>
          </a:xfrm>
          <a:prstGeom prst="rect">
            <a:avLst/>
          </a:prstGeom>
          <a:noFill/>
        </p:spPr>
        <p:txBody>
          <a:bodyPr wrap="square" rtlCol="0">
            <a:spAutoFit/>
          </a:bodyPr>
          <a:lstStyle/>
          <a:p>
            <a:r>
              <a:rPr lang="vi-VN" sz="2200" b="1">
                <a:latin typeface="Arial" pitchFamily="34" charset="0"/>
                <a:cs typeface="Arial" pitchFamily="34" charset="0"/>
              </a:rPr>
              <a:t>Vậy AGC.A'G'C' là </a:t>
            </a:r>
            <a:r>
              <a:rPr lang="vi-VN" sz="2200" b="1">
                <a:solidFill>
                  <a:schemeClr val="accent2">
                    <a:lumMod val="75000"/>
                  </a:schemeClr>
                </a:solidFill>
                <a:latin typeface="Arial" pitchFamily="34" charset="0"/>
                <a:cs typeface="Arial" pitchFamily="34" charset="0"/>
              </a:rPr>
              <a:t>hình lăng trụ tam giác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7416498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638516"/>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400"/>
            <a:ext cx="952500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ABCD.A'B'C'D'. Một mặt phẳng song song với mặt bên (ABB'A') của hình hộp và cắt các cạnh AD, BC, A'D', B'C' lần lượt tại M, N, M', N' (H.4.54). Chứng minh rằng ABNM.A'B'N'M' là hình hộp</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9"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4.27</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913" y="18573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03212" y="2133600"/>
            <a:ext cx="7698581" cy="769441"/>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Vì ABCD.A'B'C'D' là hình hộp </a:t>
            </a:r>
            <a:r>
              <a:rPr lang="vi-VN" sz="2200" b="1" smtClean="0">
                <a:latin typeface="Arial" pitchFamily="34" charset="0"/>
                <a:cs typeface="Arial" pitchFamily="34" charset="0"/>
              </a:rPr>
              <a:t>nên</a:t>
            </a:r>
            <a:r>
              <a:rPr lang="en-US" sz="2200" b="1" smtClean="0">
                <a:latin typeface="Arial" pitchFamily="34" charset="0"/>
                <a:cs typeface="Arial" pitchFamily="34" charset="0"/>
              </a:rPr>
              <a:t> : AA’//BB’//CC’//DD’ và (ABCD) // (A’B’C’D’)</a:t>
            </a:r>
            <a:endParaRPr lang="vi-VN"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511963" y="2819400"/>
                <a:ext cx="7922419" cy="769441"/>
              </a:xfrm>
              <a:prstGeom prst="rect">
                <a:avLst/>
              </a:prstGeom>
              <a:noFill/>
            </p:spPr>
            <p:txBody>
              <a:bodyPr wrap="square" rtlCol="0">
                <a:spAutoFit/>
              </a:bodyPr>
              <a:lstStyle/>
              <a:p>
                <a:r>
                  <a:rPr lang="en-US" sz="2200" b="1" smtClean="0">
                    <a:latin typeface="Arial" pitchFamily="34" charset="0"/>
                    <a:cs typeface="Arial" pitchFamily="34" charset="0"/>
                  </a:rPr>
                  <a:t>Ta có : </a:t>
                </a:r>
                <a14:m>
                  <m:oMath xmlns:m="http://schemas.openxmlformats.org/officeDocument/2006/math">
                    <m:r>
                      <a:rPr lang="en-US" sz="2200" b="1" i="1" smtClean="0">
                        <a:latin typeface="Cambria Math"/>
                        <a:cs typeface="Arial" pitchFamily="34" charset="0"/>
                      </a:rPr>
                      <m:t>𝑴𝑵</m:t>
                    </m:r>
                    <m:r>
                      <a:rPr lang="en-US" sz="2200" b="1" i="1">
                        <a:latin typeface="Cambria Math"/>
                        <a:ea typeface="Cambria Math"/>
                        <a:cs typeface="Arial" pitchFamily="34" charset="0"/>
                      </a:rPr>
                      <m:t>∈</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𝑨𝑩𝑪𝑫</m:t>
                    </m:r>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 , </a:t>
                </a:r>
                <a14:m>
                  <m:oMath xmlns:m="http://schemas.openxmlformats.org/officeDocument/2006/math">
                    <m:sSup>
                      <m:sSupPr>
                        <m:ctrlPr>
                          <a:rPr lang="en-US" sz="2200" b="1" i="1" smtClean="0">
                            <a:latin typeface="Cambria Math"/>
                            <a:cs typeface="Arial" pitchFamily="34" charset="0"/>
                          </a:rPr>
                        </m:ctrlPr>
                      </m:sSupPr>
                      <m:e>
                        <m:r>
                          <a:rPr lang="en-US" sz="2200" b="1" i="1" smtClean="0">
                            <a:latin typeface="Cambria Math"/>
                            <a:cs typeface="Arial" pitchFamily="34" charset="0"/>
                          </a:rPr>
                          <m:t>𝑴</m:t>
                        </m:r>
                      </m:e>
                      <m:sup>
                        <m:r>
                          <a:rPr lang="en-US" sz="2200" b="1" i="1" smtClean="0">
                            <a:latin typeface="Cambria Math"/>
                            <a:cs typeface="Arial" pitchFamily="34" charset="0"/>
                          </a:rPr>
                          <m:t>′</m:t>
                        </m:r>
                      </m:sup>
                    </m:sSup>
                    <m:r>
                      <a:rPr lang="en-US" sz="2200" b="1" i="1" smtClean="0">
                        <a:latin typeface="Cambria Math"/>
                        <a:cs typeface="Arial" pitchFamily="34" charset="0"/>
                      </a:rPr>
                      <m:t>𝑵</m:t>
                    </m:r>
                    <m:r>
                      <a:rPr lang="en-US" sz="2200" b="1" i="1" smtClean="0">
                        <a:latin typeface="Cambria Math"/>
                        <a:cs typeface="Arial" pitchFamily="34" charset="0"/>
                      </a:rPr>
                      <m:t>′∈(</m:t>
                    </m:r>
                    <m:sSup>
                      <m:sSupPr>
                        <m:ctrlPr>
                          <a:rPr lang="en-US" sz="2200" b="1" i="1" smtClean="0">
                            <a:latin typeface="Cambria Math"/>
                            <a:ea typeface="Cambria Math"/>
                            <a:cs typeface="Arial" pitchFamily="34" charset="0"/>
                          </a:rPr>
                        </m:ctrlPr>
                      </m:sSupPr>
                      <m:e>
                        <m:r>
                          <a:rPr lang="en-US" sz="2200" b="1" i="1" smtClean="0">
                            <a:latin typeface="Cambria Math"/>
                            <a:ea typeface="Cambria Math"/>
                            <a:cs typeface="Arial" pitchFamily="34" charset="0"/>
                          </a:rPr>
                          <m:t>𝑨</m:t>
                        </m:r>
                      </m:e>
                      <m:sup>
                        <m:r>
                          <a:rPr lang="en-US" sz="2200" b="1" i="1" smtClean="0">
                            <a:latin typeface="Cambria Math"/>
                            <a:ea typeface="Cambria Math"/>
                            <a:cs typeface="Arial" pitchFamily="34" charset="0"/>
                          </a:rPr>
                          <m:t>′</m:t>
                        </m:r>
                      </m:sup>
                    </m:sSup>
                    <m:sSup>
                      <m:sSupPr>
                        <m:ctrlPr>
                          <a:rPr lang="en-US" sz="2200" b="1" i="1" smtClean="0">
                            <a:latin typeface="Cambria Math"/>
                            <a:ea typeface="Cambria Math"/>
                            <a:cs typeface="Arial" pitchFamily="34" charset="0"/>
                          </a:rPr>
                        </m:ctrlPr>
                      </m:sSupPr>
                      <m:e>
                        <m:r>
                          <a:rPr lang="en-US" sz="2200" b="1" i="1" smtClean="0">
                            <a:latin typeface="Cambria Math"/>
                            <a:ea typeface="Cambria Math"/>
                            <a:cs typeface="Arial" pitchFamily="34" charset="0"/>
                          </a:rPr>
                          <m:t>𝑩</m:t>
                        </m:r>
                      </m:e>
                      <m:sup>
                        <m:r>
                          <a:rPr lang="en-US" sz="2200" b="1" i="1" smtClean="0">
                            <a:latin typeface="Cambria Math"/>
                            <a:ea typeface="Cambria Math"/>
                            <a:cs typeface="Arial" pitchFamily="34" charset="0"/>
                          </a:rPr>
                          <m:t>′</m:t>
                        </m:r>
                      </m:sup>
                    </m:sSup>
                    <m:sSup>
                      <m:sSupPr>
                        <m:ctrlPr>
                          <a:rPr lang="en-US" sz="2200" b="1" i="1" smtClean="0">
                            <a:latin typeface="Cambria Math"/>
                            <a:ea typeface="Cambria Math"/>
                            <a:cs typeface="Arial" pitchFamily="34" charset="0"/>
                          </a:rPr>
                        </m:ctrlPr>
                      </m:sSupPr>
                      <m:e>
                        <m:r>
                          <a:rPr lang="en-US" sz="2200" b="1" i="1" smtClean="0">
                            <a:latin typeface="Cambria Math"/>
                            <a:ea typeface="Cambria Math"/>
                            <a:cs typeface="Arial" pitchFamily="34" charset="0"/>
                          </a:rPr>
                          <m:t>𝑪</m:t>
                        </m:r>
                      </m:e>
                      <m:sup>
                        <m:r>
                          <a:rPr lang="en-US" sz="2200" b="1" i="1" smtClean="0">
                            <a:latin typeface="Cambria Math"/>
                            <a:ea typeface="Cambria Math"/>
                            <a:cs typeface="Arial" pitchFamily="34" charset="0"/>
                          </a:rPr>
                          <m:t>′</m:t>
                        </m:r>
                      </m:sup>
                    </m:sSup>
                    <m:sSup>
                      <m:sSupPr>
                        <m:ctrlPr>
                          <a:rPr lang="en-US" sz="2200" b="1" i="1" smtClean="0">
                            <a:latin typeface="Cambria Math"/>
                            <a:ea typeface="Cambria Math"/>
                            <a:cs typeface="Arial" pitchFamily="34" charset="0"/>
                          </a:rPr>
                        </m:ctrlPr>
                      </m:sSupPr>
                      <m:e>
                        <m:r>
                          <a:rPr lang="en-US" sz="2200" b="1" i="1" smtClean="0">
                            <a:latin typeface="Cambria Math"/>
                            <a:ea typeface="Cambria Math"/>
                            <a:cs typeface="Arial" pitchFamily="34" charset="0"/>
                          </a:rPr>
                          <m:t>𝑫</m:t>
                        </m:r>
                      </m:e>
                      <m:sup>
                        <m:r>
                          <a:rPr lang="en-US" sz="2200" b="1" i="1" smtClean="0">
                            <a:latin typeface="Cambria Math"/>
                            <a:ea typeface="Cambria Math"/>
                            <a:cs typeface="Arial" pitchFamily="34" charset="0"/>
                          </a:rPr>
                          <m:t>′</m:t>
                        </m:r>
                      </m:sup>
                    </m:sSup>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 </a:t>
                </a:r>
                <a:br>
                  <a:rPr lang="en-US" sz="2200" b="1" smtClean="0">
                    <a:latin typeface="Arial" pitchFamily="34" charset="0"/>
                    <a:cs typeface="Arial" pitchFamily="34" charset="0"/>
                  </a:rPr>
                </a:br>
                <a:r>
                  <a:rPr lang="en-US" sz="2200" b="1" smtClean="0">
                    <a:latin typeface="Arial" pitchFamily="34" charset="0"/>
                    <a:cs typeface="Arial" pitchFamily="34" charset="0"/>
                  </a:rPr>
                  <a:t>Do đó (ABNM) // (A’B’N’M’)   </a:t>
                </a:r>
                <a:r>
                  <a:rPr lang="en-US" sz="2200" b="1" smtClean="0">
                    <a:solidFill>
                      <a:schemeClr val="accent2">
                        <a:lumMod val="75000"/>
                      </a:schemeClr>
                    </a:solidFill>
                    <a:latin typeface="Arial" pitchFamily="34" charset="0"/>
                    <a:cs typeface="Arial" pitchFamily="34" charset="0"/>
                  </a:rPr>
                  <a:t>(1)</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11963" y="2819400"/>
                <a:ext cx="7922419" cy="769441"/>
              </a:xfrm>
              <a:prstGeom prst="rect">
                <a:avLst/>
              </a:prstGeom>
              <a:blipFill rotWithShape="1">
                <a:blip r:embed="rId5"/>
                <a:stretch>
                  <a:fillRect l="-1000" t="-3968" b="-15079"/>
                </a:stretch>
              </a:blipFill>
            </p:spPr>
            <p:txBody>
              <a:bodyPr/>
              <a:lstStyle/>
              <a:p>
                <a:r>
                  <a:rPr lang="en-US">
                    <a:noFill/>
                  </a:rPr>
                  <a:t> </a:t>
                </a:r>
              </a:p>
            </p:txBody>
          </p:sp>
        </mc:Fallback>
      </mc:AlternateContent>
      <p:pic>
        <p:nvPicPr>
          <p:cNvPr id="71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4708" y="1828800"/>
            <a:ext cx="2999195" cy="282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11963" y="3574087"/>
            <a:ext cx="7922419" cy="1107996"/>
          </a:xfrm>
          <a:prstGeom prst="rect">
            <a:avLst/>
          </a:prstGeom>
          <a:noFill/>
        </p:spPr>
        <p:txBody>
          <a:bodyPr wrap="square" rtlCol="0">
            <a:spAutoFit/>
          </a:bodyPr>
          <a:lstStyle/>
          <a:p>
            <a:r>
              <a:rPr lang="vi-VN" sz="2200" b="1">
                <a:latin typeface="Arial" pitchFamily="34" charset="0"/>
                <a:cs typeface="Arial" pitchFamily="34" charset="0"/>
              </a:rPr>
              <a:t>Ta có: (ABB'A') // (MNN'M') và </a:t>
            </a:r>
            <a:r>
              <a:rPr lang="en-US" sz="2200" b="1" smtClean="0">
                <a:latin typeface="Arial" pitchFamily="34" charset="0"/>
                <a:cs typeface="Arial" pitchFamily="34" charset="0"/>
              </a:rPr>
              <a:t>mp</a:t>
            </a:r>
            <a:r>
              <a:rPr lang="vi-VN" sz="2200" b="1" smtClean="0">
                <a:latin typeface="Arial" pitchFamily="34" charset="0"/>
                <a:cs typeface="Arial" pitchFamily="34" charset="0"/>
              </a:rPr>
              <a:t>(ABCD</a:t>
            </a:r>
            <a:r>
              <a:rPr lang="vi-VN" sz="2200" b="1">
                <a:latin typeface="Arial" pitchFamily="34" charset="0"/>
                <a:cs typeface="Arial" pitchFamily="34" charset="0"/>
              </a:rPr>
              <a:t>) cắt (ABB'A') và (MNN'M') lần lượt theo các giao tuyến AB và MN, do đó AB // MN.</a:t>
            </a:r>
          </a:p>
        </p:txBody>
      </p:sp>
      <p:sp>
        <p:nvSpPr>
          <p:cNvPr id="21" name="TextBox 20"/>
          <p:cNvSpPr txBox="1"/>
          <p:nvPr/>
        </p:nvSpPr>
        <p:spPr>
          <a:xfrm>
            <a:off x="511963" y="4667329"/>
            <a:ext cx="9736931" cy="430887"/>
          </a:xfrm>
          <a:prstGeom prst="rect">
            <a:avLst/>
          </a:prstGeom>
          <a:noFill/>
        </p:spPr>
        <p:txBody>
          <a:bodyPr wrap="square" rtlCol="0">
            <a:spAutoFit/>
          </a:bodyPr>
          <a:lstStyle/>
          <a:p>
            <a:r>
              <a:rPr lang="vi-VN" sz="2200" b="1">
                <a:latin typeface="Arial" pitchFamily="34" charset="0"/>
                <a:cs typeface="Arial" pitchFamily="34" charset="0"/>
              </a:rPr>
              <a:t>Tương tự, ta chứng minh được: M'N' // A'B'; NN' // BB'; MM' // AA'.</a:t>
            </a:r>
          </a:p>
        </p:txBody>
      </p:sp>
      <p:sp>
        <p:nvSpPr>
          <p:cNvPr id="22" name="TextBox 21"/>
          <p:cNvSpPr txBox="1"/>
          <p:nvPr/>
        </p:nvSpPr>
        <p:spPr>
          <a:xfrm>
            <a:off x="511963" y="5083462"/>
            <a:ext cx="11831639" cy="430887"/>
          </a:xfrm>
          <a:prstGeom prst="rect">
            <a:avLst/>
          </a:prstGeom>
          <a:noFill/>
        </p:spPr>
        <p:txBody>
          <a:bodyPr wrap="square" rtlCol="0">
            <a:spAutoFit/>
          </a:bodyPr>
          <a:lstStyle/>
          <a:p>
            <a:r>
              <a:rPr lang="vi-VN" sz="2200" b="1">
                <a:latin typeface="Arial" pitchFamily="34" charset="0"/>
                <a:cs typeface="Arial" pitchFamily="34" charset="0"/>
              </a:rPr>
              <a:t>Mà AA' // BB' do đó </a:t>
            </a:r>
            <a:r>
              <a:rPr lang="en-US" sz="2200" b="1" smtClean="0">
                <a:latin typeface="Arial" pitchFamily="34" charset="0"/>
                <a:cs typeface="Arial" pitchFamily="34" charset="0"/>
              </a:rPr>
              <a:t>4</a:t>
            </a:r>
            <a:r>
              <a:rPr lang="vi-VN" sz="2200" b="1" smtClean="0">
                <a:latin typeface="Arial" pitchFamily="34" charset="0"/>
                <a:cs typeface="Arial" pitchFamily="34" charset="0"/>
              </a:rPr>
              <a:t> </a:t>
            </a:r>
            <a:r>
              <a:rPr lang="vi-VN" sz="2200" b="1">
                <a:latin typeface="Arial" pitchFamily="34" charset="0"/>
                <a:cs typeface="Arial" pitchFamily="34" charset="0"/>
              </a:rPr>
              <a:t>đường thẳng AA', BB', NN', MM' đôi một song song với nhau </a:t>
            </a:r>
            <a:r>
              <a:rPr lang="vi-VN" sz="2200" b="1">
                <a:solidFill>
                  <a:schemeClr val="accent2">
                    <a:lumMod val="75000"/>
                  </a:schemeClr>
                </a:solidFill>
                <a:latin typeface="Arial" pitchFamily="34" charset="0"/>
                <a:cs typeface="Arial" pitchFamily="34" charset="0"/>
              </a:rPr>
              <a:t>(2)</a:t>
            </a:r>
            <a:r>
              <a:rPr lang="vi-VN" sz="2200" b="1">
                <a:latin typeface="Arial" pitchFamily="34" charset="0"/>
                <a:cs typeface="Arial" pitchFamily="34" charset="0"/>
              </a:rPr>
              <a:t>.</a:t>
            </a:r>
          </a:p>
        </p:txBody>
      </p:sp>
      <p:sp>
        <p:nvSpPr>
          <p:cNvPr id="23" name="TextBox 22"/>
          <p:cNvSpPr txBox="1"/>
          <p:nvPr/>
        </p:nvSpPr>
        <p:spPr>
          <a:xfrm>
            <a:off x="511963" y="5499595"/>
            <a:ext cx="11831639" cy="430887"/>
          </a:xfrm>
          <a:prstGeom prst="rect">
            <a:avLst/>
          </a:prstGeom>
          <a:noFill/>
        </p:spPr>
        <p:txBody>
          <a:bodyPr wrap="square" rtlCol="0">
            <a:spAutoFit/>
          </a:bodyPr>
          <a:lstStyle/>
          <a:p>
            <a:r>
              <a:rPr lang="vi-VN" sz="2200" b="1">
                <a:latin typeface="Arial" pitchFamily="34" charset="0"/>
                <a:cs typeface="Arial" pitchFamily="34" charset="0"/>
              </a:rPr>
              <a:t>Từ (1) và (2) suy ra ABNM.A'B'N'M' là hình lăng trụ.</a:t>
            </a:r>
          </a:p>
        </p:txBody>
      </p:sp>
      <p:sp>
        <p:nvSpPr>
          <p:cNvPr id="24" name="TextBox 23"/>
          <p:cNvSpPr txBox="1"/>
          <p:nvPr/>
        </p:nvSpPr>
        <p:spPr>
          <a:xfrm>
            <a:off x="511963" y="5915728"/>
            <a:ext cx="11831639" cy="430887"/>
          </a:xfrm>
          <a:prstGeom prst="rect">
            <a:avLst/>
          </a:prstGeom>
          <a:noFill/>
        </p:spPr>
        <p:txBody>
          <a:bodyPr wrap="square" rtlCol="0">
            <a:spAutoFit/>
          </a:bodyPr>
          <a:lstStyle/>
          <a:p>
            <a:r>
              <a:rPr lang="vi-VN" sz="2200" b="1">
                <a:latin typeface="Arial" pitchFamily="34" charset="0"/>
                <a:cs typeface="Arial" pitchFamily="34" charset="0"/>
              </a:rPr>
              <a:t>Tứ giác ABNM có AB // MN và AM // BN (do AD // BC) nên ABNM là hình bình hành</a:t>
            </a:r>
          </a:p>
        </p:txBody>
      </p:sp>
      <p:sp>
        <p:nvSpPr>
          <p:cNvPr id="25" name="TextBox 24"/>
          <p:cNvSpPr txBox="1"/>
          <p:nvPr/>
        </p:nvSpPr>
        <p:spPr>
          <a:xfrm>
            <a:off x="511963" y="6331863"/>
            <a:ext cx="11831639" cy="430887"/>
          </a:xfrm>
          <a:prstGeom prst="rect">
            <a:avLst/>
          </a:prstGeom>
          <a:noFill/>
        </p:spPr>
        <p:txBody>
          <a:bodyPr wrap="square" rtlCol="0">
            <a:spAutoFit/>
          </a:bodyPr>
          <a:lstStyle/>
          <a:p>
            <a:r>
              <a:rPr lang="en-US" sz="2200" b="1">
                <a:latin typeface="Arial" pitchFamily="34" charset="0"/>
                <a:cs typeface="Arial" pitchFamily="34" charset="0"/>
              </a:rPr>
              <a:t>Tương tự A'B'N'M' là hình bình </a:t>
            </a:r>
            <a:r>
              <a:rPr lang="en-US" sz="2200" b="1" smtClean="0">
                <a:latin typeface="Arial" pitchFamily="34" charset="0"/>
                <a:cs typeface="Arial" pitchFamily="34" charset="0"/>
              </a:rPr>
              <a:t>hành , </a:t>
            </a:r>
            <a:r>
              <a:rPr lang="vi-VN" sz="2200" b="1">
                <a:latin typeface="Arial" pitchFamily="34" charset="0"/>
                <a:cs typeface="Arial" pitchFamily="34" charset="0"/>
              </a:rPr>
              <a:t>ABNM.A'B'N'M' </a:t>
            </a:r>
            <a:r>
              <a:rPr lang="vi-VN" sz="2200" b="1" smtClean="0">
                <a:latin typeface="Arial" pitchFamily="34" charset="0"/>
                <a:cs typeface="Arial" pitchFamily="34" charset="0"/>
              </a:rPr>
              <a:t>là hình </a:t>
            </a:r>
            <a:r>
              <a:rPr lang="vi-VN" sz="2200" b="1">
                <a:latin typeface="Arial" pitchFamily="34" charset="0"/>
                <a:cs typeface="Arial" pitchFamily="34" charset="0"/>
              </a:rPr>
              <a:t>hộp</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29741248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20" grpId="0"/>
      <p:bldP spid="21" grpId="0"/>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37583</TotalTime>
  <Words>1528</Words>
  <Application>Microsoft Office PowerPoint</Application>
  <PresentationFormat>Custom</PresentationFormat>
  <Paragraphs>78</Paragraphs>
  <Slides>11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2294</cp:revision>
  <dcterms:created xsi:type="dcterms:W3CDTF">2021-08-04T05:24:17Z</dcterms:created>
  <dcterms:modified xsi:type="dcterms:W3CDTF">2024-03-12T11:17:14Z</dcterms:modified>
</cp:coreProperties>
</file>