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850" r:id="rId2"/>
    <p:sldId id="808" r:id="rId3"/>
    <p:sldId id="809" r:id="rId4"/>
    <p:sldId id="851" r:id="rId5"/>
    <p:sldId id="852" r:id="rId6"/>
    <p:sldId id="815" r:id="rId7"/>
    <p:sldId id="904" r:id="rId8"/>
    <p:sldId id="905" r:id="rId9"/>
    <p:sldId id="897" r:id="rId10"/>
    <p:sldId id="898" r:id="rId11"/>
    <p:sldId id="906" r:id="rId12"/>
    <p:sldId id="907" r:id="rId13"/>
    <p:sldId id="874" r:id="rId14"/>
    <p:sldId id="870" r:id="rId15"/>
    <p:sldId id="876" r:id="rId16"/>
    <p:sldId id="908" r:id="rId17"/>
    <p:sldId id="723"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50"/>
            <p14:sldId id="808"/>
            <p14:sldId id="809"/>
            <p14:sldId id="851"/>
            <p14:sldId id="852"/>
            <p14:sldId id="815"/>
            <p14:sldId id="904"/>
            <p14:sldId id="905"/>
            <p14:sldId id="897"/>
            <p14:sldId id="898"/>
            <p14:sldId id="906"/>
            <p14:sldId id="907"/>
            <p14:sldId id="874"/>
            <p14:sldId id="870"/>
            <p14:sldId id="876"/>
            <p14:sldId id="908"/>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3"/>
    <a:srgbClr val="FEF4E2"/>
    <a:srgbClr val="FEEBCA"/>
    <a:srgbClr val="FDE5B9"/>
    <a:srgbClr val="FDEEB9"/>
    <a:srgbClr val="E3E6E2"/>
    <a:srgbClr val="0F3D13"/>
    <a:srgbClr val="FEF6F0"/>
    <a:srgbClr val="D3DDD1"/>
    <a:srgbClr val="EC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3.pn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3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1.emf"/><Relationship Id="rId3" Type="http://schemas.openxmlformats.org/officeDocument/2006/relationships/notesSlide" Target="../notesSlides/notesSlide4.xml"/><Relationship Id="rId7" Type="http://schemas.openxmlformats.org/officeDocument/2006/relationships/image" Target="../media/image19.emf"/><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oleObject" Target="../embeddings/oleObject2.bin"/><Relationship Id="rId5" Type="http://schemas.openxmlformats.org/officeDocument/2006/relationships/image" Target="../media/image17.png"/><Relationship Id="rId15" Type="http://schemas.openxmlformats.org/officeDocument/2006/relationships/image" Target="../media/image15.wmf"/><Relationship Id="rId10" Type="http://schemas.openxmlformats.org/officeDocument/2006/relationships/image" Target="../media/image20.emf"/><Relationship Id="rId4" Type="http://schemas.openxmlformats.org/officeDocument/2006/relationships/image" Target="../media/image16.png"/><Relationship Id="rId9" Type="http://schemas.openxmlformats.org/officeDocument/2006/relationships/image" Target="../media/image13.wmf"/><Relationship Id="rId1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723100" y="2438400"/>
            <a:ext cx="6553199" cy="1071731"/>
          </a:xfrm>
          <a:prstGeom prst="roundRect">
            <a:avLst>
              <a:gd name="adj" fmla="val 1201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655906"/>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573" r="9424" b="36173"/>
          <a:stretch/>
        </p:blipFill>
        <p:spPr bwMode="auto">
          <a:xfrm>
            <a:off x="6306270" y="2895600"/>
            <a:ext cx="2988830" cy="4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100" y="2514600"/>
            <a:ext cx="66325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7412" y="2420505"/>
            <a:ext cx="1219488" cy="131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70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2590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07962" y="762000"/>
            <a:ext cx="11572874" cy="1723527"/>
            <a:chOff x="227012" y="762000"/>
            <a:chExt cx="11572874" cy="1723527"/>
          </a:xfrm>
        </p:grpSpPr>
        <p:sp>
          <p:nvSpPr>
            <p:cNvPr id="25" name="Rounded Rectangle 24"/>
            <p:cNvSpPr/>
            <p:nvPr/>
          </p:nvSpPr>
          <p:spPr>
            <a:xfrm>
              <a:off x="2013641" y="811836"/>
              <a:ext cx="9786245" cy="1673691"/>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8963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1" y="762000"/>
              <a:ext cx="9448801"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ba đường thẳng </a:t>
              </a:r>
              <a:r>
                <a:rPr lang="en-US" sz="2600" b="1">
                  <a:latin typeface="Arial" pitchFamily="34" charset="0"/>
                  <a:cs typeface="Arial" pitchFamily="34" charset="0"/>
                </a:rPr>
                <a:t>a, b, c </a:t>
              </a:r>
              <a:r>
                <a:rPr lang="vi-VN" sz="2600" b="1">
                  <a:latin typeface="Arial" pitchFamily="34" charset="0"/>
                  <a:cs typeface="Arial" pitchFamily="34" charset="0"/>
                </a:rPr>
                <a:t>đôi một song song với nhau và không cùng nằm trong một mặt phẳng</a:t>
              </a:r>
              <a:r>
                <a:rPr lang="en-US" sz="2600" b="1">
                  <a:latin typeface="Arial" pitchFamily="34" charset="0"/>
                  <a:cs typeface="Arial" pitchFamily="34" charset="0"/>
                </a:rPr>
                <a:t> (H 4.37). </a:t>
              </a:r>
              <a:br>
                <a:rPr lang="en-US" sz="2600" b="1">
                  <a:latin typeface="Arial" pitchFamily="34" charset="0"/>
                  <a:cs typeface="Arial" pitchFamily="34" charset="0"/>
                </a:rPr>
              </a:br>
              <a:r>
                <a:rPr lang="en-US" sz="2600" b="1">
                  <a:latin typeface="Arial" pitchFamily="34" charset="0"/>
                  <a:cs typeface="Arial" pitchFamily="34" charset="0"/>
                </a:rPr>
                <a:t>C</a:t>
              </a:r>
              <a:r>
                <a:rPr lang="vi-VN" sz="2600" b="1">
                  <a:latin typeface="Arial" pitchFamily="34" charset="0"/>
                  <a:cs typeface="Arial" pitchFamily="34" charset="0"/>
                </a:rPr>
                <a:t>hứng minh rằng đường thẳng </a:t>
              </a:r>
              <a:r>
                <a:rPr lang="en-US" sz="2600" b="1" smtClean="0">
                  <a:latin typeface="Arial" pitchFamily="34" charset="0"/>
                  <a:cs typeface="Arial" pitchFamily="34" charset="0"/>
                </a:rPr>
                <a:t>c</a:t>
              </a:r>
              <a:r>
                <a:rPr lang="vi-VN" sz="2600" b="1" smtClean="0">
                  <a:latin typeface="Arial" pitchFamily="34" charset="0"/>
                  <a:cs typeface="Arial" pitchFamily="34" charset="0"/>
                </a:rPr>
                <a:t> </a:t>
              </a:r>
              <a:r>
                <a:rPr lang="vi-VN" sz="2600" b="1">
                  <a:latin typeface="Arial" pitchFamily="34" charset="0"/>
                  <a:cs typeface="Arial" pitchFamily="34" charset="0"/>
                </a:rPr>
                <a:t>song song với </a:t>
              </a:r>
              <a:r>
                <a:rPr lang="en-US" sz="2600" b="1" i="1" smtClean="0">
                  <a:latin typeface="Arial" pitchFamily="34" charset="0"/>
                  <a:cs typeface="Arial" pitchFamily="34" charset="0"/>
                </a:rPr>
                <a:t>mp(a,b)</a:t>
              </a:r>
              <a:r>
                <a:rPr lang="en-US" sz="2600" b="1" smtClean="0">
                  <a:latin typeface="Arial" pitchFamily="34" charset="0"/>
                  <a:cs typeface="Arial" pitchFamily="34" charset="0"/>
                </a:rPr>
                <a:t>, </a:t>
              </a:r>
              <a:r>
                <a:rPr lang="vi-VN" sz="2600" b="1">
                  <a:latin typeface="Arial" pitchFamily="34" charset="0"/>
                  <a:cs typeface="Arial" pitchFamily="34" charset="0"/>
                </a:rPr>
                <a:t>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song song với </a:t>
              </a:r>
              <a:r>
                <a:rPr lang="en-US" sz="2600" b="1" i="1" smtClean="0">
                  <a:latin typeface="Arial" pitchFamily="34" charset="0"/>
                  <a:cs typeface="Arial" pitchFamily="34" charset="0"/>
                </a:rPr>
                <a:t>mp(a,c)</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grpSp>
        <p:nvGrpSpPr>
          <p:cNvPr id="18" name="Group 17"/>
          <p:cNvGrpSpPr/>
          <p:nvPr/>
        </p:nvGrpSpPr>
        <p:grpSpPr>
          <a:xfrm>
            <a:off x="8304212" y="2604671"/>
            <a:ext cx="3714750" cy="2576929"/>
            <a:chOff x="8475662" y="2429827"/>
            <a:chExt cx="3714750" cy="2576929"/>
          </a:xfrm>
        </p:grpSpPr>
        <p:sp>
          <p:nvSpPr>
            <p:cNvPr id="19" name="TextBox 18"/>
            <p:cNvSpPr txBox="1"/>
            <p:nvPr/>
          </p:nvSpPr>
          <p:spPr>
            <a:xfrm>
              <a:off x="9474198" y="4668202"/>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4.37</a:t>
              </a:r>
              <a:endParaRPr lang="en-US" sz="1600" b="1">
                <a:solidFill>
                  <a:schemeClr val="accent6">
                    <a:lumMod val="75000"/>
                  </a:schemeClr>
                </a:solidFill>
                <a:latin typeface="Arial" pitchFamily="34" charset="0"/>
                <a:cs typeface="Arial" pitchFamily="34" charset="0"/>
              </a:endParaRPr>
            </a:p>
          </p:txBody>
        </p:sp>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5662" y="2429827"/>
              <a:ext cx="37147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
        <p:nvSpPr>
          <p:cNvPr id="14" name="TextBox 13"/>
          <p:cNvSpPr txBox="1"/>
          <p:nvPr/>
        </p:nvSpPr>
        <p:spPr>
          <a:xfrm>
            <a:off x="479911" y="4091861"/>
            <a:ext cx="7678170" cy="1200329"/>
          </a:xfrm>
          <a:prstGeom prst="rect">
            <a:avLst/>
          </a:prstGeom>
          <a:noFill/>
        </p:spPr>
        <p:txBody>
          <a:bodyPr wrap="square" rtlCol="0">
            <a:spAutoFit/>
          </a:bodyPr>
          <a:lstStyle/>
          <a:p>
            <a:pPr algn="just"/>
            <a:r>
              <a:rPr lang="vi-VN" b="1">
                <a:latin typeface="Arial" pitchFamily="34" charset="0"/>
                <a:cs typeface="Arial" pitchFamily="34" charset="0"/>
              </a:rPr>
              <a:t>Vì đường thẳng c song song với đường thẳng b và đường thẳng b nằm trong mp(a, b) nên đường thẳng c song song với mp(a, b).</a:t>
            </a:r>
          </a:p>
        </p:txBody>
      </p:sp>
      <p:sp>
        <p:nvSpPr>
          <p:cNvPr id="17" name="TextBox 16"/>
          <p:cNvSpPr txBox="1"/>
          <p:nvPr/>
        </p:nvSpPr>
        <p:spPr>
          <a:xfrm>
            <a:off x="227012" y="2943225"/>
            <a:ext cx="7711914"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Ba đường thẳng a, b, c không cùng nằm trong một mặt phẳng nên đường thẳng c không nằm trong mp(a, b). </a:t>
            </a:r>
          </a:p>
        </p:txBody>
      </p:sp>
      <p:sp>
        <p:nvSpPr>
          <p:cNvPr id="22" name="TextBox 21"/>
          <p:cNvSpPr txBox="1"/>
          <p:nvPr/>
        </p:nvSpPr>
        <p:spPr>
          <a:xfrm>
            <a:off x="227012" y="5240497"/>
            <a:ext cx="11277600" cy="830997"/>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Ba đường thẳng a, b, c không cùng nằm trong một mặt phẳng nên đường thẳng b không nằm trong mp(a, c).</a:t>
            </a:r>
          </a:p>
        </p:txBody>
      </p:sp>
      <p:sp>
        <p:nvSpPr>
          <p:cNvPr id="23" name="TextBox 22"/>
          <p:cNvSpPr txBox="1"/>
          <p:nvPr/>
        </p:nvSpPr>
        <p:spPr>
          <a:xfrm>
            <a:off x="479910" y="6019800"/>
            <a:ext cx="11177101" cy="830997"/>
          </a:xfrm>
          <a:prstGeom prst="rect">
            <a:avLst/>
          </a:prstGeom>
          <a:noFill/>
        </p:spPr>
        <p:txBody>
          <a:bodyPr wrap="square" rtlCol="0">
            <a:spAutoFit/>
          </a:bodyPr>
          <a:lstStyle/>
          <a:p>
            <a:pPr algn="just"/>
            <a:r>
              <a:rPr lang="vi-VN" b="1">
                <a:latin typeface="Arial" pitchFamily="34" charset="0"/>
                <a:cs typeface="Arial" pitchFamily="34" charset="0"/>
              </a:rPr>
              <a:t>Vì đường thẳng b song song với đường thẳng a và đường thẳng a nằm trong mp(a, c) nên đường thẳng b song song với mp(a, c).</a:t>
            </a:r>
          </a:p>
        </p:txBody>
      </p:sp>
    </p:spTree>
    <p:extLst>
      <p:ext uri="{BB962C8B-B14F-4D97-AF65-F5344CB8AC3E}">
        <p14:creationId xmlns:p14="http://schemas.microsoft.com/office/powerpoint/2010/main" val="1136467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12" y="231661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702242" y="3670339"/>
                <a:ext cx="7678170" cy="492443"/>
              </a:xfrm>
              <a:prstGeom prst="rect">
                <a:avLst/>
              </a:prstGeom>
              <a:noFill/>
            </p:spPr>
            <p:txBody>
              <a:bodyPr wrap="square" rtlCol="0">
                <a:spAutoFit/>
              </a:bodyPr>
              <a:lstStyle/>
              <a:p>
                <a:pPr algn="just"/>
                <a:r>
                  <a:rPr lang="en-US" sz="2600" b="1" smtClean="0">
                    <a:latin typeface="Arial" pitchFamily="34" charset="0"/>
                    <a:cs typeface="Arial" pitchFamily="34" charset="0"/>
                  </a:rPr>
                  <a:t>V</a:t>
                </a:r>
                <a:r>
                  <a:rPr lang="vi-VN" sz="2600" b="1" smtClean="0">
                    <a:latin typeface="Arial" pitchFamily="34" charset="0"/>
                    <a:cs typeface="Arial" pitchFamily="34" charset="0"/>
                  </a:rPr>
                  <a:t>ì </a:t>
                </a:r>
                <a:r>
                  <a:rPr lang="en-US" sz="2600" b="1" smtClean="0">
                    <a:latin typeface="Arial" pitchFamily="34" charset="0"/>
                    <a:cs typeface="Arial" pitchFamily="34" charset="0"/>
                  </a:rPr>
                  <a:t>a và b chéo nhau nên </a:t>
                </a:r>
                <a14:m>
                  <m:oMath xmlns:m="http://schemas.openxmlformats.org/officeDocument/2006/math">
                    <m:r>
                      <a:rPr lang="en-US" sz="2600" b="1" i="1" smtClean="0">
                        <a:latin typeface="Cambria Math"/>
                        <a:cs typeface="Arial" pitchFamily="34" charset="0"/>
                      </a:rPr>
                      <m:t>𝒃</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𝑷</m:t>
                    </m:r>
                    <m:r>
                      <a:rPr lang="en-US" sz="2600" b="1" i="1" smtClean="0">
                        <a:latin typeface="Cambria Math"/>
                        <a:ea typeface="Cambria Math"/>
                        <a:cs typeface="Arial" pitchFamily="34" charset="0"/>
                      </a:rPr>
                      <m:t>)</m:t>
                    </m:r>
                  </m:oMath>
                </a14:m>
                <a:endParaRPr lang="vi-VN" sz="26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02242" y="3670339"/>
                <a:ext cx="7678170" cy="492443"/>
              </a:xfrm>
              <a:prstGeom prst="rect">
                <a:avLst/>
              </a:prstGeom>
              <a:blipFill rotWithShape="1">
                <a:blip r:embed="rId4"/>
                <a:stretch>
                  <a:fillRect l="-1349"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79412" y="2743200"/>
                <a:ext cx="8332680" cy="892552"/>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Lấy điểm M bất kì thuộc a. Qua M kẻ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b’ song song với b và đặt </a:t>
                </a:r>
                <a14:m>
                  <m:oMath xmlns:m="http://schemas.openxmlformats.org/officeDocument/2006/math">
                    <m:d>
                      <m:dPr>
                        <m:ctrlPr>
                          <a:rPr lang="en-US" sz="2600" b="1" i="1" smtClean="0">
                            <a:latin typeface="Cambria Math"/>
                            <a:cs typeface="Arial" pitchFamily="34" charset="0"/>
                          </a:rPr>
                        </m:ctrlPr>
                      </m:dPr>
                      <m:e>
                        <m:r>
                          <a:rPr lang="en-US" sz="2600" b="1" i="1" smtClean="0">
                            <a:latin typeface="Cambria Math"/>
                            <a:cs typeface="Arial" pitchFamily="34" charset="0"/>
                          </a:rPr>
                          <m:t>𝑷</m:t>
                        </m:r>
                      </m:e>
                    </m:d>
                    <m:r>
                      <a:rPr lang="en-US" sz="2600" b="1" i="1" smtClean="0">
                        <a:latin typeface="Cambria Math"/>
                        <a:cs typeface="Arial" pitchFamily="34" charset="0"/>
                      </a:rPr>
                      <m:t>=</m:t>
                    </m:r>
                    <m:r>
                      <a:rPr lang="en-US" sz="2600" b="1" i="1" smtClean="0">
                        <a:latin typeface="Cambria Math"/>
                        <a:cs typeface="Arial" pitchFamily="34" charset="0"/>
                      </a:rPr>
                      <m:t>𝒎𝒑</m:t>
                    </m:r>
                    <m:r>
                      <a:rPr lang="en-US" sz="2600" b="1" i="1" smtClean="0">
                        <a:latin typeface="Cambria Math"/>
                        <a:cs typeface="Arial" pitchFamily="34" charset="0"/>
                      </a:rPr>
                      <m:t>(</m:t>
                    </m:r>
                    <m:r>
                      <a:rPr lang="en-US" sz="2600" b="1" i="1" smtClean="0">
                        <a:latin typeface="Cambria Math"/>
                        <a:cs typeface="Arial" pitchFamily="34" charset="0"/>
                      </a:rPr>
                      <m:t>𝒂</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𝒃</m:t>
                        </m:r>
                      </m:e>
                      <m:sup>
                        <m:r>
                          <a:rPr lang="en-US" sz="2600" b="1" i="1" smtClean="0">
                            <a:latin typeface="Cambria Math"/>
                            <a:cs typeface="Arial" pitchFamily="34" charset="0"/>
                          </a:rPr>
                          <m:t>′</m:t>
                        </m:r>
                      </m:sup>
                    </m:sSup>
                    <m:r>
                      <a:rPr lang="en-US"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79412" y="2743200"/>
                <a:ext cx="8332680" cy="892552"/>
              </a:xfrm>
              <a:prstGeom prst="rect">
                <a:avLst/>
              </a:prstGeom>
              <a:blipFill rotWithShape="1">
                <a:blip r:embed="rId5"/>
                <a:stretch>
                  <a:fillRect l="-1097" t="-6164" r="-1390" b="-16438"/>
                </a:stretch>
              </a:blipFill>
            </p:spPr>
            <p:txBody>
              <a:bodyPr/>
              <a:lstStyle/>
              <a:p>
                <a:r>
                  <a:rPr lang="en-US">
                    <a:noFill/>
                  </a:rPr>
                  <a:t> </a:t>
                </a:r>
              </a:p>
            </p:txBody>
          </p:sp>
        </mc:Fallback>
      </mc:AlternateContent>
      <p:grpSp>
        <p:nvGrpSpPr>
          <p:cNvPr id="2" name="Group 1"/>
          <p:cNvGrpSpPr/>
          <p:nvPr/>
        </p:nvGrpSpPr>
        <p:grpSpPr>
          <a:xfrm>
            <a:off x="227012" y="752475"/>
            <a:ext cx="11532165" cy="1457325"/>
            <a:chOff x="227012" y="752475"/>
            <a:chExt cx="11532165" cy="1457325"/>
          </a:xfrm>
        </p:grpSpPr>
        <p:sp>
          <p:nvSpPr>
            <p:cNvPr id="31" name="Rounded Rectangle 30"/>
            <p:cNvSpPr/>
            <p:nvPr/>
          </p:nvSpPr>
          <p:spPr>
            <a:xfrm>
              <a:off x="1714587" y="781727"/>
              <a:ext cx="10044590" cy="142807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7012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96774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Trong không gian cho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chéo nhau a và b. Chứng minh rằng có một mặt phẳng chứa a và song song với b.</a:t>
              </a:r>
              <a:endParaRPr lang="vi-VN" sz="2600" b="1">
                <a:latin typeface="Arial" pitchFamily="34" charset="0"/>
                <a:cs typeface="Arial" pitchFamily="34" charset="0"/>
              </a:endParaRPr>
            </a:p>
          </p:txBody>
        </p:sp>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665210" y="2286000"/>
            <a:ext cx="3373755" cy="2440514"/>
            <a:chOff x="8665210" y="2386488"/>
            <a:chExt cx="3373755" cy="2440514"/>
          </a:xfrm>
        </p:grpSpPr>
        <p:sp>
          <p:nvSpPr>
            <p:cNvPr id="20" name="TextBox 19"/>
            <p:cNvSpPr txBox="1"/>
            <p:nvPr/>
          </p:nvSpPr>
          <p:spPr>
            <a:xfrm>
              <a:off x="9752012" y="4488448"/>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4.38</a:t>
              </a:r>
              <a:endParaRPr lang="en-US" sz="1600" b="1">
                <a:solidFill>
                  <a:schemeClr val="accent6">
                    <a:lumMod val="75000"/>
                  </a:schemeClr>
                </a:solidFill>
                <a:latin typeface="Arial" pitchFamily="34" charset="0"/>
                <a:cs typeface="Arial" pitchFamily="34" charset="0"/>
              </a:endParaRPr>
            </a:p>
          </p:txBody>
        </p:sp>
        <p:pic>
          <p:nvPicPr>
            <p:cNvPr id="2560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5210" y="2386488"/>
              <a:ext cx="3373755" cy="208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5" name="TextBox 24"/>
              <p:cNvSpPr txBox="1"/>
              <p:nvPr/>
            </p:nvSpPr>
            <p:spPr>
              <a:xfrm>
                <a:off x="710179" y="4197369"/>
                <a:ext cx="7678170" cy="492443"/>
              </a:xfrm>
              <a:prstGeom prst="rect">
                <a:avLst/>
              </a:prstGeom>
              <a:noFill/>
            </p:spPr>
            <p:txBody>
              <a:bodyPr wrap="square" rtlCol="0">
                <a:spAutoFit/>
              </a:bodyPr>
              <a:lstStyle/>
              <a:p>
                <a:pPr algn="just"/>
                <a:r>
                  <a:rPr lang="en-US" sz="2600" b="1" smtClean="0">
                    <a:latin typeface="Arial" pitchFamily="34" charset="0"/>
                    <a:cs typeface="Arial" pitchFamily="34" charset="0"/>
                  </a:rPr>
                  <a:t>V</a:t>
                </a:r>
                <a:r>
                  <a:rPr lang="vi-VN" sz="2600" b="1" smtClean="0">
                    <a:latin typeface="Arial" pitchFamily="34" charset="0"/>
                    <a:cs typeface="Arial" pitchFamily="34" charset="0"/>
                  </a:rPr>
                  <a:t>ì </a:t>
                </a:r>
                <a:r>
                  <a:rPr lang="en-US" sz="2600" b="1" smtClean="0">
                    <a:latin typeface="Arial" pitchFamily="34" charset="0"/>
                    <a:cs typeface="Arial" pitchFamily="34" charset="0"/>
                  </a:rPr>
                  <a:t>b song song </a:t>
                </a:r>
                <a14:m>
                  <m:oMath xmlns:m="http://schemas.openxmlformats.org/officeDocument/2006/math">
                    <m:r>
                      <a:rPr lang="en-US" sz="2600" b="1" i="1" smtClean="0">
                        <a:latin typeface="Cambria Math"/>
                        <a:cs typeface="Arial" pitchFamily="34" charset="0"/>
                      </a:rPr>
                      <m:t>𝒃</m:t>
                    </m:r>
                    <m:r>
                      <a:rPr lang="en-US" sz="2600" b="1" i="1" smtClean="0">
                        <a:latin typeface="Cambria Math"/>
                        <a:cs typeface="Arial" pitchFamily="34" charset="0"/>
                      </a:rPr>
                      <m:t>′∈(</m:t>
                    </m:r>
                    <m:r>
                      <a:rPr lang="en-US" sz="2600" b="1" i="1" smtClean="0">
                        <a:latin typeface="Cambria Math"/>
                        <a:ea typeface="Cambria Math"/>
                        <a:cs typeface="Arial" pitchFamily="34" charset="0"/>
                      </a:rPr>
                      <m:t>𝑷</m:t>
                    </m:r>
                    <m:r>
                      <a:rPr lang="en-US" sz="2600" b="1" i="1" smtClean="0">
                        <a:latin typeface="Cambria Math"/>
                        <a:ea typeface="Cambria Math"/>
                        <a:cs typeface="Arial" pitchFamily="34" charset="0"/>
                      </a:rPr>
                      <m:t>)</m:t>
                    </m:r>
                  </m:oMath>
                </a14:m>
                <a:r>
                  <a:rPr lang="en-US" sz="2600" b="1" smtClean="0">
                    <a:latin typeface="Arial" pitchFamily="34" charset="0"/>
                    <a:cs typeface="Arial" pitchFamily="34" charset="0"/>
                  </a:rPr>
                  <a:t> nên b // (P) </a:t>
                </a:r>
                <a:endParaRPr lang="vi-VN" sz="26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10179" y="4197369"/>
                <a:ext cx="7678170" cy="492443"/>
              </a:xfrm>
              <a:prstGeom prst="rect">
                <a:avLst/>
              </a:prstGeom>
              <a:blipFill rotWithShape="1">
                <a:blip r:embed="rId9"/>
                <a:stretch>
                  <a:fillRect l="-1349" t="-11250" b="-31250"/>
                </a:stretch>
              </a:blipFill>
            </p:spPr>
            <p:txBody>
              <a:bodyPr/>
              <a:lstStyle/>
              <a:p>
                <a:r>
                  <a:rPr lang="en-US">
                    <a:noFill/>
                  </a:rPr>
                  <a:t> </a:t>
                </a:r>
              </a:p>
            </p:txBody>
          </p:sp>
        </mc:Fallback>
      </mc:AlternateContent>
      <p:sp>
        <p:nvSpPr>
          <p:cNvPr id="26" name="TextBox 25"/>
          <p:cNvSpPr txBox="1"/>
          <p:nvPr/>
        </p:nvSpPr>
        <p:spPr>
          <a:xfrm>
            <a:off x="710178" y="4724400"/>
            <a:ext cx="8279833" cy="492443"/>
          </a:xfrm>
          <a:prstGeom prst="rect">
            <a:avLst/>
          </a:prstGeom>
          <a:noFill/>
        </p:spPr>
        <p:txBody>
          <a:bodyPr wrap="square" rtlCol="0">
            <a:spAutoFit/>
          </a:bodyPr>
          <a:lstStyle/>
          <a:p>
            <a:pPr algn="just"/>
            <a:r>
              <a:rPr lang="en-US" sz="2600" b="1" smtClean="0">
                <a:latin typeface="Arial" pitchFamily="34" charset="0"/>
                <a:cs typeface="Arial" pitchFamily="34" charset="0"/>
              </a:rPr>
              <a:t>Vậy </a:t>
            </a:r>
            <a:r>
              <a:rPr lang="en-US" sz="2600" b="1" smtClean="0">
                <a:solidFill>
                  <a:srgbClr val="C00000"/>
                </a:solidFill>
                <a:latin typeface="Arial" pitchFamily="34" charset="0"/>
                <a:cs typeface="Arial" pitchFamily="34" charset="0"/>
              </a:rPr>
              <a:t>(P)</a:t>
            </a:r>
            <a:r>
              <a:rPr lang="en-US" sz="2600" b="1" smtClean="0">
                <a:latin typeface="Arial" pitchFamily="34" charset="0"/>
                <a:cs typeface="Arial" pitchFamily="34" charset="0"/>
              </a:rPr>
              <a:t> là mặt phẳng chứa a và song song với b</a:t>
            </a:r>
            <a:endParaRPr lang="vi-VN" sz="2600" b="1">
              <a:latin typeface="Arial" pitchFamily="34" charset="0"/>
              <a:cs typeface="Arial" pitchFamily="34" charset="0"/>
            </a:endParaRPr>
          </a:p>
        </p:txBody>
      </p:sp>
      <p:grpSp>
        <p:nvGrpSpPr>
          <p:cNvPr id="27" name="Group 26"/>
          <p:cNvGrpSpPr/>
          <p:nvPr/>
        </p:nvGrpSpPr>
        <p:grpSpPr>
          <a:xfrm>
            <a:off x="608012" y="5382047"/>
            <a:ext cx="10773027" cy="1399753"/>
            <a:chOff x="477378" y="5239830"/>
            <a:chExt cx="10773027" cy="1399753"/>
          </a:xfrm>
        </p:grpSpPr>
        <p:sp>
          <p:nvSpPr>
            <p:cNvPr id="28" name="Rounded Rectangle 27"/>
            <p:cNvSpPr/>
            <p:nvPr/>
          </p:nvSpPr>
          <p:spPr>
            <a:xfrm>
              <a:off x="477378" y="5239830"/>
              <a:ext cx="9566985" cy="1276529"/>
            </a:xfrm>
            <a:prstGeom prst="roundRect">
              <a:avLst>
                <a:gd name="adj" fmla="val 3662"/>
              </a:avLst>
            </a:prstGeom>
            <a:solidFill>
              <a:srgbClr val="D3DDD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9" name="TextBox 28"/>
            <p:cNvSpPr txBox="1"/>
            <p:nvPr/>
          </p:nvSpPr>
          <p:spPr>
            <a:xfrm>
              <a:off x="571608" y="5316030"/>
              <a:ext cx="9396555" cy="1200329"/>
            </a:xfrm>
            <a:prstGeom prst="rect">
              <a:avLst/>
            </a:prstGeom>
            <a:noFill/>
          </p:spPr>
          <p:txBody>
            <a:bodyPr wrap="square" rtlCol="0">
              <a:spAutoFit/>
            </a:bodyPr>
            <a:lstStyle/>
            <a:p>
              <a:pPr marL="457200" indent="-457200" algn="just">
                <a:buFont typeface="Wingdings" pitchFamily="2" charset="2"/>
                <a:buChar char="v"/>
              </a:pPr>
              <a:r>
                <a:rPr lang="en-US" b="1" smtClean="0">
                  <a:solidFill>
                    <a:srgbClr val="C00000"/>
                  </a:solidFill>
                  <a:latin typeface="Arial" pitchFamily="34" charset="0"/>
                  <a:cs typeface="Arial" pitchFamily="34" charset="0"/>
                </a:rPr>
                <a:t>Chú ý </a:t>
              </a:r>
              <a:r>
                <a:rPr lang="en-US" b="1" smtClean="0">
                  <a:latin typeface="Arial" pitchFamily="34" charset="0"/>
                  <a:cs typeface="Arial" pitchFamily="34" charset="0"/>
                </a:rPr>
                <a:t>: Với hai </a:t>
              </a:r>
              <a:r>
                <a:rPr lang="vi-VN" b="1" smtClean="0">
                  <a:latin typeface="Arial" pitchFamily="34" charset="0"/>
                  <a:cs typeface="Arial" pitchFamily="34" charset="0"/>
                </a:rPr>
                <a:t>đường thẳng</a:t>
              </a:r>
              <a:r>
                <a:rPr lang="en-US" b="1" smtClean="0">
                  <a:latin typeface="Arial" pitchFamily="34" charset="0"/>
                  <a:cs typeface="Arial" pitchFamily="34" charset="0"/>
                </a:rPr>
                <a:t> chéo nhau , có duy nhất một </a:t>
              </a:r>
              <a:br>
                <a:rPr lang="en-US" b="1" smtClean="0">
                  <a:latin typeface="Arial" pitchFamily="34" charset="0"/>
                  <a:cs typeface="Arial" pitchFamily="34" charset="0"/>
                </a:rPr>
              </a:br>
              <a:r>
                <a:rPr lang="en-US" b="1" smtClean="0">
                  <a:latin typeface="Arial" pitchFamily="34" charset="0"/>
                  <a:cs typeface="Arial" pitchFamily="34" charset="0"/>
                </a:rPr>
                <a:t>              mặt phẳng chứa </a:t>
              </a:r>
              <a:r>
                <a:rPr lang="vi-VN" b="1" smtClean="0">
                  <a:latin typeface="Arial" pitchFamily="34" charset="0"/>
                  <a:cs typeface="Arial" pitchFamily="34" charset="0"/>
                </a:rPr>
                <a:t>đường thẳng</a:t>
              </a:r>
              <a:r>
                <a:rPr lang="en-US" b="1" smtClean="0">
                  <a:latin typeface="Arial" pitchFamily="34" charset="0"/>
                  <a:cs typeface="Arial" pitchFamily="34" charset="0"/>
                </a:rPr>
                <a:t> này và song song với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đường thẳng</a:t>
              </a:r>
              <a:r>
                <a:rPr lang="en-US" b="1" smtClean="0">
                  <a:latin typeface="Arial" pitchFamily="34" charset="0"/>
                  <a:cs typeface="Arial" pitchFamily="34" charset="0"/>
                </a:rPr>
                <a:t> kia.</a:t>
              </a:r>
              <a:endParaRPr lang="vi-VN" b="1" i="1">
                <a:solidFill>
                  <a:schemeClr val="accent2">
                    <a:lumMod val="75000"/>
                  </a:schemeClr>
                </a:solidFill>
                <a:latin typeface="Arial" pitchFamily="34" charset="0"/>
                <a:cs typeface="Arial" pitchFamily="34" charset="0"/>
              </a:endParaRPr>
            </a:p>
          </p:txBody>
        </p:sp>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9980612" y="5285139"/>
              <a:ext cx="1269793" cy="1354444"/>
            </a:xfrm>
            <a:prstGeom prst="rect">
              <a:avLst/>
            </a:prstGeom>
          </p:spPr>
        </p:pic>
      </p:grpSp>
    </p:spTree>
    <p:extLst>
      <p:ext uri="{BB962C8B-B14F-4D97-AF65-F5344CB8AC3E}">
        <p14:creationId xmlns:p14="http://schemas.microsoft.com/office/powerpoint/2010/main" val="737563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230566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07962" y="762000"/>
            <a:ext cx="11677650" cy="1457325"/>
            <a:chOff x="207962" y="762000"/>
            <a:chExt cx="11677650" cy="1457325"/>
          </a:xfrm>
        </p:grpSpPr>
        <p:sp>
          <p:nvSpPr>
            <p:cNvPr id="19" name="Rounded Rectangle 18"/>
            <p:cNvSpPr/>
            <p:nvPr/>
          </p:nvSpPr>
          <p:spPr>
            <a:xfrm>
              <a:off x="1903412" y="811836"/>
              <a:ext cx="9982200" cy="140748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6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058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4721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38200"/>
              <a:ext cx="9601200"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a:t>
              </a:r>
              <a:r>
                <a:rPr lang="en-US" sz="2600" b="1" smtClean="0">
                  <a:latin typeface="Arial" pitchFamily="34" charset="0"/>
                  <a:cs typeface="Arial" pitchFamily="34" charset="0"/>
                </a:rPr>
                <a:t>hình chóp S.ABCD có đáy là hình thang ( AB//CD).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SD và AB có chéo nhau hay không? Chỉ ra mặt phẳng chứa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SD và song song với AB.</a:t>
              </a:r>
              <a:endParaRPr lang="vi-VN" sz="2600" b="1">
                <a:latin typeface="Arial" pitchFamily="34" charset="0"/>
                <a:cs typeface="Arial" pitchFamily="34" charset="0"/>
              </a:endParaRPr>
            </a:p>
          </p:txBody>
        </p:sp>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pic>
        <p:nvPicPr>
          <p:cNvPr id="2048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0012" y="2219325"/>
            <a:ext cx="30956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84212" y="4305300"/>
            <a:ext cx="8027880" cy="1569660"/>
          </a:xfrm>
          <a:prstGeom prst="rect">
            <a:avLst/>
          </a:prstGeom>
          <a:noFill/>
        </p:spPr>
        <p:txBody>
          <a:bodyPr wrap="square" rtlCol="0">
            <a:spAutoFit/>
          </a:bodyPr>
          <a:lstStyle/>
          <a:p>
            <a:pPr algn="just"/>
            <a:r>
              <a:rPr lang="vi-VN" b="1">
                <a:latin typeface="Arial" pitchFamily="34" charset="0"/>
                <a:cs typeface="Arial" pitchFamily="34" charset="0"/>
              </a:rPr>
              <a:t>Ta có đường thẳng AB không nằm trong mặt phẳng (SCD) và có AB // CD (giả thiết), đường thẳng CD nằm trong mặt phẳng (SCD), do đó đường thẳng AB song song với mặt phẳng (SCD)</a:t>
            </a:r>
          </a:p>
        </p:txBody>
      </p:sp>
      <p:sp>
        <p:nvSpPr>
          <p:cNvPr id="18" name="TextBox 17"/>
          <p:cNvSpPr txBox="1"/>
          <p:nvPr/>
        </p:nvSpPr>
        <p:spPr>
          <a:xfrm>
            <a:off x="379412" y="2743200"/>
            <a:ext cx="833268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Nếu hai đường thẳng SD và AB không chéo nhau thì SD và AB đồng phẳng hay bốn điểm S, A, B, D đồng phẳng, trái với giả thiết S.ABCD là hình chóp.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Do </a:t>
            </a:r>
            <a:r>
              <a:rPr lang="vi-VN" b="1">
                <a:latin typeface="Arial" pitchFamily="34" charset="0"/>
                <a:cs typeface="Arial" pitchFamily="34" charset="0"/>
              </a:rPr>
              <a:t>đó, hai đường thẳng </a:t>
            </a:r>
            <a:r>
              <a:rPr lang="vi-VN" b="1">
                <a:solidFill>
                  <a:srgbClr val="C00000"/>
                </a:solidFill>
                <a:latin typeface="Arial" pitchFamily="34" charset="0"/>
                <a:cs typeface="Arial" pitchFamily="34" charset="0"/>
              </a:rPr>
              <a:t>SD và AB chéo nhau</a:t>
            </a:r>
            <a:r>
              <a:rPr lang="vi-VN" b="1">
                <a:latin typeface="Arial" pitchFamily="34" charset="0"/>
                <a:cs typeface="Arial" pitchFamily="34" charset="0"/>
              </a:rPr>
              <a:t>.</a:t>
            </a:r>
          </a:p>
        </p:txBody>
      </p:sp>
      <p:sp>
        <p:nvSpPr>
          <p:cNvPr id="20" name="TextBox 19"/>
          <p:cNvSpPr txBox="1"/>
          <p:nvPr/>
        </p:nvSpPr>
        <p:spPr>
          <a:xfrm>
            <a:off x="684212" y="5867400"/>
            <a:ext cx="10591800" cy="830997"/>
          </a:xfrm>
          <a:prstGeom prst="rect">
            <a:avLst/>
          </a:prstGeom>
          <a:noFill/>
        </p:spPr>
        <p:txBody>
          <a:bodyPr wrap="square" rtlCol="0">
            <a:spAutoFit/>
          </a:bodyPr>
          <a:lstStyle/>
          <a:p>
            <a:pPr algn="just"/>
            <a:r>
              <a:rPr lang="vi-VN" b="1">
                <a:latin typeface="Arial" pitchFamily="34" charset="0"/>
                <a:cs typeface="Arial" pitchFamily="34" charset="0"/>
              </a:rPr>
              <a:t>Mà mặt phẳng (SCD) chứa đường thẳng SD. Vậy mặt phẳng (SCD) chứa đường thẳng SD và song song với AB.</a:t>
            </a:r>
          </a:p>
        </p:txBody>
      </p:sp>
    </p:spTree>
    <p:extLst>
      <p:ext uri="{BB962C8B-B14F-4D97-AF65-F5344CB8AC3E}">
        <p14:creationId xmlns:p14="http://schemas.microsoft.com/office/powerpoint/2010/main" val="9602939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443" y="300037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2189143"/>
            <a:chOff x="150812" y="630257"/>
            <a:chExt cx="11782531" cy="218914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211621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969748"/>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Khi xây tường gạch người thợ thường bắt đầu với việc xây các viên gạch dẫn, sau đó căng dây nhợ dọc theo cạnh của các viên gạch dẫn đó để làm chuẩn rồi mới xây các viên gạch tiếp </a:t>
              </a:r>
              <a:r>
                <a:rPr lang="vi-VN" b="1" smtClean="0">
                  <a:latin typeface="Arial" pitchFamily="34" charset="0"/>
                  <a:cs typeface="Arial" pitchFamily="34" charset="0"/>
                </a:rPr>
                <a:t>theo</a:t>
              </a:r>
              <a:r>
                <a:rPr lang="en-US" b="1" smtClean="0">
                  <a:latin typeface="Arial" pitchFamily="34" charset="0"/>
                  <a:cs typeface="Arial" pitchFamily="34" charset="0"/>
                </a:rPr>
                <a:t>.</a:t>
              </a:r>
              <a:br>
                <a:rPr lang="en-US" b="1" smtClean="0">
                  <a:latin typeface="Arial" pitchFamily="34" charset="0"/>
                  <a:cs typeface="Arial" pitchFamily="34" charset="0"/>
                </a:rPr>
              </a:br>
              <a:r>
                <a:rPr lang="en-US" b="1" smtClean="0">
                  <a:latin typeface="Arial" pitchFamily="34" charset="0"/>
                  <a:cs typeface="Arial" pitchFamily="34" charset="0"/>
                </a:rPr>
                <a:t>Hãy giải thích tại sao dây nhợ khi căng thì song song với mặt đất. Tác dụng của việc đó là gì ?</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4" name="Group 3"/>
          <p:cNvGrpSpPr/>
          <p:nvPr/>
        </p:nvGrpSpPr>
        <p:grpSpPr>
          <a:xfrm>
            <a:off x="7847012" y="2941601"/>
            <a:ext cx="4038600" cy="2392399"/>
            <a:chOff x="7847012" y="2941601"/>
            <a:chExt cx="4038600" cy="2392399"/>
          </a:xfrm>
        </p:grpSpPr>
        <p:pic>
          <p:nvPicPr>
            <p:cNvPr id="22" name="Picture 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961572" y="2941601"/>
              <a:ext cx="3924040" cy="239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7847012" y="3867150"/>
              <a:ext cx="403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50812" y="3352800"/>
            <a:ext cx="754380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Dây nhợ được căng theo hàng gạch đầu tiên, các hàng gạch được xây thẳng hàng và mỗi viên gạch đều có cách cạnh đối diện song song với nhau</a:t>
            </a:r>
          </a:p>
        </p:txBody>
      </p:sp>
      <p:sp>
        <p:nvSpPr>
          <p:cNvPr id="23" name="TextBox 22"/>
          <p:cNvSpPr txBox="1"/>
          <p:nvPr/>
        </p:nvSpPr>
        <p:spPr>
          <a:xfrm>
            <a:off x="455612" y="4831140"/>
            <a:ext cx="7239000" cy="1200329"/>
          </a:xfrm>
          <a:prstGeom prst="rect">
            <a:avLst/>
          </a:prstGeom>
          <a:noFill/>
        </p:spPr>
        <p:txBody>
          <a:bodyPr wrap="square" rtlCol="0">
            <a:spAutoFit/>
          </a:bodyPr>
          <a:lstStyle/>
          <a:p>
            <a:pPr algn="just"/>
            <a:r>
              <a:rPr lang="en-US" b="1">
                <a:latin typeface="Arial" pitchFamily="34" charset="0"/>
                <a:cs typeface="Arial" pitchFamily="34" charset="0"/>
              </a:rPr>
              <a:t>D</a:t>
            </a:r>
            <a:r>
              <a:rPr lang="vi-VN" b="1" smtClean="0">
                <a:latin typeface="Arial" pitchFamily="34" charset="0"/>
                <a:cs typeface="Arial" pitchFamily="34" charset="0"/>
              </a:rPr>
              <a:t>o </a:t>
            </a:r>
            <a:r>
              <a:rPr lang="vi-VN" b="1">
                <a:latin typeface="Arial" pitchFamily="34" charset="0"/>
                <a:cs typeface="Arial" pitchFamily="34" charset="0"/>
              </a:rPr>
              <a:t>đó mép trên của hàng gạch đầu là một đường thẳng song song với mặt đất nên dây nhợ khi căng song song với mặt đất.</a:t>
            </a:r>
          </a:p>
        </p:txBody>
      </p:sp>
      <p:sp>
        <p:nvSpPr>
          <p:cNvPr id="24" name="TextBox 23"/>
          <p:cNvSpPr txBox="1"/>
          <p:nvPr/>
        </p:nvSpPr>
        <p:spPr>
          <a:xfrm>
            <a:off x="447214" y="6074034"/>
            <a:ext cx="11452148" cy="461665"/>
          </a:xfrm>
          <a:prstGeom prst="rect">
            <a:avLst/>
          </a:prstGeom>
          <a:noFill/>
        </p:spPr>
        <p:txBody>
          <a:bodyPr wrap="square" rtlCol="0">
            <a:spAutoFit/>
          </a:bodyPr>
          <a:lstStyle/>
          <a:p>
            <a:pPr algn="just"/>
            <a:r>
              <a:rPr lang="vi-VN" b="1">
                <a:latin typeface="Arial" pitchFamily="34" charset="0"/>
                <a:cs typeface="Arial" pitchFamily="34" charset="0"/>
              </a:rPr>
              <a:t>Tác dụng của việc căng dậy nhợ để xây tường có độ thẳng, đứng và bằng..</a:t>
            </a:r>
          </a:p>
        </p:txBody>
      </p:sp>
      <p:sp>
        <p:nvSpPr>
          <p:cNvPr id="25"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0043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454600" y="5673534"/>
            <a:ext cx="17342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81498" y="3505200"/>
            <a:ext cx="7746514" cy="2034439"/>
            <a:chOff x="115336" y="3768534"/>
            <a:chExt cx="7746514" cy="2034439"/>
          </a:xfrm>
        </p:grpSpPr>
        <p:grpSp>
          <p:nvGrpSpPr>
            <p:cNvPr id="3" name="Group 2"/>
            <p:cNvGrpSpPr/>
            <p:nvPr/>
          </p:nvGrpSpPr>
          <p:grpSpPr>
            <a:xfrm>
              <a:off x="401178" y="3768534"/>
              <a:ext cx="7460672" cy="1905000"/>
              <a:chOff x="491782" y="3253587"/>
              <a:chExt cx="7460672" cy="1905000"/>
            </a:xfrm>
          </p:grpSpPr>
          <p:sp>
            <p:nvSpPr>
              <p:cNvPr id="15" name="Rounded Rectangle 14"/>
              <p:cNvSpPr/>
              <p:nvPr/>
            </p:nvSpPr>
            <p:spPr>
              <a:xfrm>
                <a:off x="491782" y="3253587"/>
                <a:ext cx="7460672" cy="1905000"/>
              </a:xfrm>
              <a:prstGeom prst="roundRect">
                <a:avLst>
                  <a:gd name="adj" fmla="val 3662"/>
                </a:avLst>
              </a:prstGeom>
              <a:solidFill>
                <a:srgbClr val="FEEBCA"/>
              </a:solidFill>
              <a:ln w="3175">
                <a:solidFill>
                  <a:srgbClr val="0F3D1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735220" y="3362558"/>
                <a:ext cx="7064834" cy="1692771"/>
              </a:xfrm>
              <a:prstGeom prst="rect">
                <a:avLst/>
              </a:prstGeom>
              <a:noFill/>
            </p:spPr>
            <p:txBody>
              <a:bodyPr wrap="square" rtlCol="0">
                <a:spAutoFit/>
              </a:bodyPr>
              <a:lstStyle/>
              <a:p>
                <a:pPr marL="457200" indent="-457200" algn="just">
                  <a:buFont typeface="Wingdings" pitchFamily="2" charset="2"/>
                  <a:buChar char="q"/>
                </a:pPr>
                <a:r>
                  <a:rPr lang="en-US" sz="2600" b="1">
                    <a:latin typeface="Arial" pitchFamily="34" charset="0"/>
                    <a:cs typeface="Arial" pitchFamily="34" charset="0"/>
                  </a:rPr>
                  <a:t>Cho  </a:t>
                </a:r>
                <a:r>
                  <a:rPr lang="vi-VN" sz="2600" b="1">
                    <a:latin typeface="Arial" pitchFamily="34" charset="0"/>
                    <a:cs typeface="Arial" pitchFamily="34" charset="0"/>
                  </a:rPr>
                  <a:t>đường thẳng</a:t>
                </a:r>
                <a:r>
                  <a:rPr lang="en-US" sz="2600" b="1">
                    <a:latin typeface="Arial" pitchFamily="34" charset="0"/>
                    <a:cs typeface="Arial" pitchFamily="34" charset="0"/>
                  </a:rPr>
                  <a:t> a song song với mặt phẳng (P</a:t>
                </a:r>
                <a:r>
                  <a:rPr lang="en-US" sz="2600" b="1" smtClean="0">
                    <a:latin typeface="Arial" pitchFamily="34" charset="0"/>
                    <a:cs typeface="Arial" pitchFamily="34" charset="0"/>
                  </a:rPr>
                  <a:t>). Nếu mặt phẳng (Q) chứa a và cắt (P) theo giao tuyến b thì b song song với a .</a:t>
                </a:r>
                <a:endParaRPr lang="vi-VN" sz="2600" b="1" i="1">
                  <a:latin typeface="Arial" pitchFamily="34" charset="0"/>
                  <a:cs typeface="Arial" pitchFamily="34" charset="0"/>
                </a:endParaRPr>
              </a:p>
            </p:txBody>
          </p:sp>
        </p:grpSp>
        <p:pic>
          <p:nvPicPr>
            <p:cNvPr id="1127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44" b="39131"/>
            <a:stretch/>
          </p:blipFill>
          <p:spPr bwMode="auto">
            <a:xfrm flipH="1">
              <a:off x="115336" y="4648200"/>
              <a:ext cx="1178476" cy="115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289088" y="761999"/>
            <a:ext cx="11558425" cy="1905001"/>
            <a:chOff x="289088" y="761999"/>
            <a:chExt cx="11558425" cy="1905001"/>
          </a:xfrm>
        </p:grpSpPr>
        <p:sp>
          <p:nvSpPr>
            <p:cNvPr id="17" name="Rounded Rectangle 16"/>
            <p:cNvSpPr/>
            <p:nvPr/>
          </p:nvSpPr>
          <p:spPr>
            <a:xfrm>
              <a:off x="289088" y="761999"/>
              <a:ext cx="11558425" cy="19050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889926"/>
              <a:ext cx="11446335" cy="1692771"/>
            </a:xfrm>
            <a:prstGeom prst="rect">
              <a:avLst/>
            </a:prstGeom>
            <a:noFill/>
          </p:spPr>
          <p:txBody>
            <a:bodyPr wrap="square" rtlCol="0">
              <a:spAutoFit/>
            </a:bodyPr>
            <a:lstStyle/>
            <a:p>
              <a:r>
                <a:rPr lang="en-US" sz="2600" b="1" smtClean="0">
                  <a:latin typeface="Arial" pitchFamily="34" charset="0"/>
                  <a:cs typeface="Arial" pitchFamily="34" charset="0"/>
                </a:rPr>
                <a:t>                  Cho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song song với mặt phẳng (P) và (Q) là một mặt phẳng chứa a. Giả sử (Q) cắt (P) theo giao tuyến b (H 4.36)</a:t>
              </a:r>
              <a:br>
                <a:rPr lang="en-US" sz="2600" b="1" smtClean="0">
                  <a:latin typeface="Arial" pitchFamily="34" charset="0"/>
                  <a:cs typeface="Arial" pitchFamily="34" charset="0"/>
                </a:rPr>
              </a:br>
              <a:r>
                <a:rPr lang="en-US" sz="2600" b="1" smtClean="0">
                  <a:latin typeface="Arial" pitchFamily="34" charset="0"/>
                  <a:cs typeface="Arial" pitchFamily="34" charset="0"/>
                </a:rPr>
                <a:t>    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b có thể chéo nhau không ?</a:t>
              </a:r>
              <a:br>
                <a:rPr lang="en-US" sz="2600" b="1" smtClean="0">
                  <a:latin typeface="Arial" pitchFamily="34" charset="0"/>
                  <a:cs typeface="Arial" pitchFamily="34" charset="0"/>
                </a:rPr>
              </a:br>
              <a:r>
                <a:rPr lang="en-US" sz="2600" b="1" smtClean="0">
                  <a:latin typeface="Arial" pitchFamily="34" charset="0"/>
                  <a:cs typeface="Arial" pitchFamily="34" charset="0"/>
                </a:rPr>
                <a:t>    b.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b có thể cắt nhau không?</a:t>
              </a:r>
              <a:endParaRPr lang="vi-VN" sz="2600" b="1">
                <a:latin typeface="Arial" pitchFamily="34" charset="0"/>
                <a:cs typeface="Arial" pitchFamily="34" charset="0"/>
              </a:endParaRPr>
            </a:p>
          </p:txBody>
        </p:sp>
        <p:pic>
          <p:nvPicPr>
            <p:cNvPr id="286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0080" b="33848"/>
            <a:stretch/>
          </p:blipFill>
          <p:spPr bwMode="auto">
            <a:xfrm>
              <a:off x="462911" y="820825"/>
              <a:ext cx="1398440" cy="46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627110" y="2869882"/>
            <a:ext cx="3373755" cy="2201050"/>
            <a:chOff x="8446135" y="3250882"/>
            <a:chExt cx="3373755" cy="2201050"/>
          </a:xfrm>
        </p:grpSpPr>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6135" y="3250882"/>
              <a:ext cx="3373755" cy="185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71637" y="5113378"/>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4.36</a:t>
              </a:r>
              <a:endParaRPr lang="en-US" sz="1600" b="1">
                <a:solidFill>
                  <a:schemeClr val="accent6">
                    <a:lumMod val="75000"/>
                  </a:schemeClr>
                </a:solidFill>
                <a:latin typeface="Arial" pitchFamily="34" charset="0"/>
                <a:cs typeface="Arial" pitchFamily="34" charset="0"/>
              </a:endParaRPr>
            </a:p>
          </p:txBody>
        </p:sp>
      </p:grpSp>
      <p:sp>
        <p:nvSpPr>
          <p:cNvPr id="23"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55957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38" y="25717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79412" y="2990850"/>
            <a:ext cx="8107058" cy="830997"/>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Mp(ABC) chứa AB//mp(P) nên mp(ABC) cắt mp(P) theo giao tuyến song song với AB</a:t>
            </a:r>
            <a:endParaRPr lang="vi-VN" b="1" i="1">
              <a:solidFill>
                <a:schemeClr val="accent2">
                  <a:lumMod val="75000"/>
                </a:schemeClr>
              </a:solidFill>
              <a:latin typeface="Arial" pitchFamily="34" charset="0"/>
              <a:cs typeface="Arial" pitchFamily="34" charset="0"/>
            </a:endParaRPr>
          </a:p>
        </p:txBody>
      </p:sp>
      <p:grpSp>
        <p:nvGrpSpPr>
          <p:cNvPr id="2" name="Group 1"/>
          <p:cNvGrpSpPr/>
          <p:nvPr/>
        </p:nvGrpSpPr>
        <p:grpSpPr>
          <a:xfrm>
            <a:off x="227012" y="752475"/>
            <a:ext cx="11532165" cy="1700071"/>
            <a:chOff x="227012" y="752475"/>
            <a:chExt cx="11532165" cy="1700071"/>
          </a:xfrm>
        </p:grpSpPr>
        <p:sp>
          <p:nvSpPr>
            <p:cNvPr id="21" name="Rounded Rectangle 20"/>
            <p:cNvSpPr/>
            <p:nvPr/>
          </p:nvSpPr>
          <p:spPr>
            <a:xfrm>
              <a:off x="1714587" y="781727"/>
              <a:ext cx="10044590" cy="1670819"/>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012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9779566"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tứ diện ABCD</a:t>
              </a:r>
              <a:r>
                <a:rPr lang="en-US" sz="2500" b="1">
                  <a:latin typeface="Arial" pitchFamily="34" charset="0"/>
                  <a:cs typeface="Arial" pitchFamily="34" charset="0"/>
                </a:rPr>
                <a:t> </a:t>
              </a:r>
              <a:r>
                <a:rPr lang="en-US" sz="2500" b="1" smtClean="0">
                  <a:latin typeface="Arial" pitchFamily="34" charset="0"/>
                  <a:cs typeface="Arial" pitchFamily="34" charset="0"/>
                </a:rPr>
                <a:t>, điểm E nằm giữa hai điểm A và C. Gọi (P) là mặt phẳng qua E và song song với hai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AB, CD </a:t>
              </a:r>
              <a:br>
                <a:rPr lang="en-US" sz="2500" b="1" smtClean="0">
                  <a:latin typeface="Arial" pitchFamily="34" charset="0"/>
                  <a:cs typeface="Arial" pitchFamily="34" charset="0"/>
                </a:rPr>
              </a:br>
              <a:r>
                <a:rPr lang="en-US" sz="2500" b="1" smtClean="0">
                  <a:latin typeface="Arial" pitchFamily="34" charset="0"/>
                  <a:cs typeface="Arial" pitchFamily="34" charset="0"/>
                </a:rPr>
                <a:t>(H 4.39) . Xác định các giao tuyến của (P) và các mặt của tứ diện . Hình tạo bởi các giao tuyến là hình gì?</a:t>
              </a:r>
              <a:endParaRPr lang="vi-VN" sz="2500" b="1">
                <a:latin typeface="Arial" pitchFamily="34" charset="0"/>
                <a:cs typeface="Arial" pitchFamily="34" charset="0"/>
              </a:endParaRPr>
            </a:p>
          </p:txBody>
        </p:sp>
      </p:grpSp>
      <p:sp>
        <p:nvSpPr>
          <p:cNvPr id="22" name="TextBox 21"/>
          <p:cNvSpPr txBox="1"/>
          <p:nvPr/>
        </p:nvSpPr>
        <p:spPr>
          <a:xfrm>
            <a:off x="697255" y="3808884"/>
            <a:ext cx="7094537" cy="461665"/>
          </a:xfrm>
          <a:prstGeom prst="rect">
            <a:avLst/>
          </a:prstGeom>
          <a:noFill/>
        </p:spPr>
        <p:txBody>
          <a:bodyPr wrap="square" rtlCol="0">
            <a:spAutoFit/>
          </a:bodyPr>
          <a:lstStyle/>
          <a:p>
            <a:r>
              <a:rPr lang="en-US" b="1" smtClean="0">
                <a:latin typeface="Arial" pitchFamily="34" charset="0"/>
                <a:cs typeface="Arial" pitchFamily="34" charset="0"/>
              </a:rPr>
              <a:t>Vẽ EF//AB thì EF là giao tuyến của (P) và (ABC)</a:t>
            </a:r>
            <a:endParaRPr lang="vi-VN" b="1" i="1">
              <a:solidFill>
                <a:schemeClr val="accent2">
                  <a:lumMod val="75000"/>
                </a:schemeClr>
              </a:solidFill>
              <a:latin typeface="Arial" pitchFamily="34" charset="0"/>
              <a:cs typeface="Arial" pitchFamily="34" charset="0"/>
            </a:endParaRPr>
          </a:p>
        </p:txBody>
      </p:sp>
      <p:grpSp>
        <p:nvGrpSpPr>
          <p:cNvPr id="3" name="Group 2"/>
          <p:cNvGrpSpPr/>
          <p:nvPr/>
        </p:nvGrpSpPr>
        <p:grpSpPr>
          <a:xfrm>
            <a:off x="8837612" y="2514600"/>
            <a:ext cx="2781897" cy="3048000"/>
            <a:chOff x="9142412" y="2628487"/>
            <a:chExt cx="2781897" cy="3048000"/>
          </a:xfrm>
        </p:grpSpPr>
        <p:pic>
          <p:nvPicPr>
            <p:cNvPr id="296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2412" y="2628487"/>
              <a:ext cx="26955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666412" y="5105400"/>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4.39</a:t>
              </a:r>
              <a:endParaRPr lang="en-US" sz="1600" b="1">
                <a:solidFill>
                  <a:schemeClr val="accent6">
                    <a:lumMod val="75000"/>
                  </a:schemeClr>
                </a:solidFill>
                <a:latin typeface="Arial" pitchFamily="34" charset="0"/>
                <a:cs typeface="Arial" pitchFamily="34" charset="0"/>
              </a:endParaRPr>
            </a:p>
          </p:txBody>
        </p:sp>
      </p:grpSp>
      <p:sp>
        <p:nvSpPr>
          <p:cNvPr id="25" name="TextBox 24"/>
          <p:cNvSpPr txBox="1"/>
          <p:nvPr/>
        </p:nvSpPr>
        <p:spPr>
          <a:xfrm>
            <a:off x="688636" y="4257586"/>
            <a:ext cx="7094537" cy="1200329"/>
          </a:xfrm>
          <a:prstGeom prst="rect">
            <a:avLst/>
          </a:prstGeom>
          <a:noFill/>
        </p:spPr>
        <p:txBody>
          <a:bodyPr wrap="square" rtlCol="0">
            <a:spAutoFit/>
          </a:bodyPr>
          <a:lstStyle/>
          <a:p>
            <a:r>
              <a:rPr lang="en-US" b="1" smtClean="0">
                <a:latin typeface="Arial" pitchFamily="34" charset="0"/>
                <a:cs typeface="Arial" pitchFamily="34" charset="0"/>
              </a:rPr>
              <a:t>Hai mặt phẳng (ACD) và (BCD) cùng chứa CD//mp(P) nên chúng cắt mp(P) theo giao tuyến song song với CD</a:t>
            </a:r>
            <a:endParaRPr lang="vi-VN" b="1" i="1">
              <a:solidFill>
                <a:schemeClr val="accent2">
                  <a:lumMod val="75000"/>
                </a:schemeClr>
              </a:solidFill>
              <a:latin typeface="Arial" pitchFamily="34" charset="0"/>
              <a:cs typeface="Arial" pitchFamily="34" charset="0"/>
            </a:endParaRPr>
          </a:p>
        </p:txBody>
      </p:sp>
      <p:sp>
        <p:nvSpPr>
          <p:cNvPr id="26" name="TextBox 25"/>
          <p:cNvSpPr txBox="1"/>
          <p:nvPr/>
        </p:nvSpPr>
        <p:spPr>
          <a:xfrm>
            <a:off x="697255" y="5444952"/>
            <a:ext cx="10761015" cy="830997"/>
          </a:xfrm>
          <a:prstGeom prst="rect">
            <a:avLst/>
          </a:prstGeom>
          <a:noFill/>
        </p:spPr>
        <p:txBody>
          <a:bodyPr wrap="square" rtlCol="0">
            <a:spAutoFit/>
          </a:bodyPr>
          <a:lstStyle/>
          <a:p>
            <a:r>
              <a:rPr lang="en-US" b="1" smtClean="0">
                <a:latin typeface="Arial" pitchFamily="34" charset="0"/>
                <a:cs typeface="Arial" pitchFamily="34" charset="0"/>
              </a:rPr>
              <a:t>Vẽ EH, FG song song CD thì EH, FG lần lượt là giao tuyến của mp(P) với 2 mặt phẳng (ACD(, (BCD) . Khi đó GH là giao tuyến của (P) và (ABD)</a:t>
            </a:r>
            <a:endParaRPr lang="vi-VN" b="1" i="1">
              <a:solidFill>
                <a:schemeClr val="accent2">
                  <a:lumMod val="75000"/>
                </a:schemeClr>
              </a:solidFill>
              <a:latin typeface="Arial" pitchFamily="34" charset="0"/>
              <a:cs typeface="Arial" pitchFamily="34" charset="0"/>
            </a:endParaRPr>
          </a:p>
        </p:txBody>
      </p:sp>
      <p:sp>
        <p:nvSpPr>
          <p:cNvPr id="27" name="TextBox 26"/>
          <p:cNvSpPr txBox="1"/>
          <p:nvPr/>
        </p:nvSpPr>
        <p:spPr>
          <a:xfrm>
            <a:off x="688636" y="6262985"/>
            <a:ext cx="10761015" cy="461665"/>
          </a:xfrm>
          <a:prstGeom prst="rect">
            <a:avLst/>
          </a:prstGeom>
          <a:noFill/>
        </p:spPr>
        <p:txBody>
          <a:bodyPr wrap="square" rtlCol="0">
            <a:spAutoFit/>
          </a:bodyPr>
          <a:lstStyle/>
          <a:p>
            <a:r>
              <a:rPr lang="en-US" b="1" smtClean="0">
                <a:latin typeface="Arial" pitchFamily="34" charset="0"/>
                <a:cs typeface="Arial" pitchFamily="34" charset="0"/>
              </a:rPr>
              <a:t>Tứ giác EFGH có EF//GH và EH//FG nên nó là </a:t>
            </a:r>
            <a:r>
              <a:rPr lang="en-US" b="1" smtClean="0">
                <a:solidFill>
                  <a:srgbClr val="C00000"/>
                </a:solidFill>
                <a:latin typeface="Arial" pitchFamily="34" charset="0"/>
                <a:cs typeface="Arial" pitchFamily="34" charset="0"/>
              </a:rPr>
              <a:t>hình bình hành </a:t>
            </a:r>
            <a:endParaRPr lang="vi-VN" b="1" i="1">
              <a:solidFill>
                <a:srgbClr val="C00000"/>
              </a:solidFill>
              <a:latin typeface="Arial" pitchFamily="34" charset="0"/>
              <a:cs typeface="Arial" pitchFamily="34" charset="0"/>
            </a:endParaRPr>
          </a:p>
        </p:txBody>
      </p:sp>
      <p:sp>
        <p:nvSpPr>
          <p:cNvPr id="23"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66475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231738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07962" y="762000"/>
            <a:ext cx="11677650" cy="1457325"/>
            <a:chOff x="207962" y="762000"/>
            <a:chExt cx="11677650" cy="1457325"/>
          </a:xfrm>
        </p:grpSpPr>
        <p:sp>
          <p:nvSpPr>
            <p:cNvPr id="18" name="Rounded Rectangle 17"/>
            <p:cNvSpPr/>
            <p:nvPr/>
          </p:nvSpPr>
          <p:spPr>
            <a:xfrm>
              <a:off x="1903412" y="811836"/>
              <a:ext cx="9982200" cy="140748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6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7058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4721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38200"/>
              <a:ext cx="9601200"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tứ diện ABCD , điểm E nằm giữa hai điểm A và C. </a:t>
              </a:r>
              <a:r>
                <a:rPr lang="en-US" sz="2600" b="1" smtClean="0">
                  <a:latin typeface="Arial" pitchFamily="34" charset="0"/>
                  <a:cs typeface="Arial" pitchFamily="34" charset="0"/>
                </a:rPr>
                <a:t>Gọi (Q) là mặt phẳng qua E và song song với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AB, AD. Xác định giao tuyến của (Q) với các mặt tứ diện.</a:t>
              </a:r>
              <a:endParaRPr lang="vi-VN" sz="2600" b="1">
                <a:latin typeface="Arial" pitchFamily="34" charset="0"/>
                <a:cs typeface="Arial" pitchFamily="34" charset="0"/>
              </a:endParaRPr>
            </a:p>
          </p:txBody>
        </p:sp>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
        <p:nvSpPr>
          <p:cNvPr id="11" name="TextBox 10"/>
          <p:cNvSpPr txBox="1"/>
          <p:nvPr/>
        </p:nvSpPr>
        <p:spPr>
          <a:xfrm>
            <a:off x="455612" y="2733675"/>
            <a:ext cx="8107058" cy="1200329"/>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Mp</a:t>
            </a:r>
            <a:r>
              <a:rPr lang="vi-VN" b="1" smtClean="0">
                <a:latin typeface="Arial" pitchFamily="34" charset="0"/>
                <a:cs typeface="Arial" pitchFamily="34" charset="0"/>
              </a:rPr>
              <a:t>(ABC</a:t>
            </a:r>
            <a:r>
              <a:rPr lang="vi-VN" b="1">
                <a:latin typeface="Arial" pitchFamily="34" charset="0"/>
                <a:cs typeface="Arial" pitchFamily="34" charset="0"/>
              </a:rPr>
              <a:t>) chứa đường thẳng AB song song với mặt phẳng (Q) nên </a:t>
            </a:r>
            <a:r>
              <a:rPr lang="en-US" b="1" smtClean="0">
                <a:latin typeface="Arial" pitchFamily="34" charset="0"/>
                <a:cs typeface="Arial" pitchFamily="34" charset="0"/>
              </a:rPr>
              <a:t>mp</a:t>
            </a:r>
            <a:r>
              <a:rPr lang="vi-VN" b="1" smtClean="0">
                <a:latin typeface="Arial" pitchFamily="34" charset="0"/>
                <a:cs typeface="Arial" pitchFamily="34" charset="0"/>
              </a:rPr>
              <a:t>(ABC</a:t>
            </a:r>
            <a:r>
              <a:rPr lang="vi-VN" b="1">
                <a:latin typeface="Arial" pitchFamily="34" charset="0"/>
                <a:cs typeface="Arial" pitchFamily="34" charset="0"/>
              </a:rPr>
              <a:t>) cắt mặt phẳng (Q) theo giao tuyến song song với AB.</a:t>
            </a:r>
            <a:endParaRPr lang="vi-VN" b="1" i="1">
              <a:solidFill>
                <a:schemeClr val="accent2">
                  <a:lumMod val="75000"/>
                </a:schemeClr>
              </a:solidFill>
              <a:latin typeface="Arial" pitchFamily="34" charset="0"/>
              <a:cs typeface="Arial" pitchFamily="34" charset="0"/>
            </a:endParaRPr>
          </a:p>
        </p:txBody>
      </p:sp>
      <p:sp>
        <p:nvSpPr>
          <p:cNvPr id="12" name="TextBox 11"/>
          <p:cNvSpPr txBox="1"/>
          <p:nvPr/>
        </p:nvSpPr>
        <p:spPr>
          <a:xfrm>
            <a:off x="764563" y="3898186"/>
            <a:ext cx="7844449" cy="830997"/>
          </a:xfrm>
          <a:prstGeom prst="rect">
            <a:avLst/>
          </a:prstGeom>
          <a:noFill/>
        </p:spPr>
        <p:txBody>
          <a:bodyPr wrap="square" rtlCol="0">
            <a:spAutoFit/>
          </a:bodyPr>
          <a:lstStyle/>
          <a:p>
            <a:r>
              <a:rPr lang="en-US" b="1">
                <a:latin typeface="Arial" pitchFamily="34" charset="0"/>
                <a:cs typeface="Arial" pitchFamily="34" charset="0"/>
              </a:rPr>
              <a:t>Vẽ EF // AB (F thuộc BC) thì </a:t>
            </a:r>
            <a:r>
              <a:rPr lang="en-US" b="1">
                <a:solidFill>
                  <a:srgbClr val="C00000"/>
                </a:solidFill>
                <a:latin typeface="Arial" pitchFamily="34" charset="0"/>
                <a:cs typeface="Arial" pitchFamily="34" charset="0"/>
              </a:rPr>
              <a:t>EF</a:t>
            </a:r>
            <a:r>
              <a:rPr lang="en-US" b="1">
                <a:latin typeface="Arial" pitchFamily="34" charset="0"/>
                <a:cs typeface="Arial" pitchFamily="34" charset="0"/>
              </a:rPr>
              <a:t> là giao tuyến của (Q) và (ABC).</a:t>
            </a:r>
            <a:endParaRPr lang="vi-VN" b="1" i="1">
              <a:solidFill>
                <a:schemeClr val="accent2">
                  <a:lumMod val="75000"/>
                </a:schemeClr>
              </a:solidFill>
              <a:latin typeface="Arial" pitchFamily="34" charset="0"/>
              <a:cs typeface="Arial" pitchFamily="34" charset="0"/>
            </a:endParaRPr>
          </a:p>
        </p:txBody>
      </p:sp>
      <p:pic>
        <p:nvPicPr>
          <p:cNvPr id="2150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7612" y="2218208"/>
            <a:ext cx="32670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64563" y="4693365"/>
            <a:ext cx="8987449" cy="1200329"/>
          </a:xfrm>
          <a:prstGeom prst="rect">
            <a:avLst/>
          </a:prstGeom>
          <a:noFill/>
        </p:spPr>
        <p:txBody>
          <a:bodyPr wrap="square" rtlCol="0">
            <a:spAutoFit/>
          </a:bodyPr>
          <a:lstStyle/>
          <a:p>
            <a:r>
              <a:rPr lang="vi-VN" b="1">
                <a:latin typeface="Arial" pitchFamily="34" charset="0"/>
                <a:cs typeface="Arial" pitchFamily="34" charset="0"/>
              </a:rPr>
              <a:t>Mặt phẳng (ACD) chứa đường thẳng AD song song với mặt phẳng (Q) nên mặt phẳng (ACD) cắt mặt phẳng (Q) theo giao tuyến song song với AD</a:t>
            </a:r>
            <a:endParaRPr lang="vi-VN" b="1" i="1">
              <a:solidFill>
                <a:schemeClr val="accent2">
                  <a:lumMod val="75000"/>
                </a:schemeClr>
              </a:solidFill>
              <a:latin typeface="Arial" pitchFamily="34" charset="0"/>
              <a:cs typeface="Arial" pitchFamily="34" charset="0"/>
            </a:endParaRPr>
          </a:p>
        </p:txBody>
      </p:sp>
      <p:sp>
        <p:nvSpPr>
          <p:cNvPr id="17" name="TextBox 16"/>
          <p:cNvSpPr txBox="1"/>
          <p:nvPr/>
        </p:nvSpPr>
        <p:spPr>
          <a:xfrm>
            <a:off x="743925" y="5857875"/>
            <a:ext cx="9389087" cy="830997"/>
          </a:xfrm>
          <a:prstGeom prst="rect">
            <a:avLst/>
          </a:prstGeom>
          <a:noFill/>
        </p:spPr>
        <p:txBody>
          <a:bodyPr wrap="square" rtlCol="0">
            <a:spAutoFit/>
          </a:bodyPr>
          <a:lstStyle/>
          <a:p>
            <a:r>
              <a:rPr lang="vi-VN" b="1">
                <a:latin typeface="Arial" pitchFamily="34" charset="0"/>
                <a:cs typeface="Arial" pitchFamily="34" charset="0"/>
              </a:rPr>
              <a:t>Vẽ EN // AD (N thuộc CD) thì </a:t>
            </a:r>
            <a:r>
              <a:rPr lang="vi-VN" b="1">
                <a:solidFill>
                  <a:srgbClr val="C00000"/>
                </a:solidFill>
                <a:latin typeface="Arial" pitchFamily="34" charset="0"/>
                <a:cs typeface="Arial" pitchFamily="34" charset="0"/>
              </a:rPr>
              <a:t>EN</a:t>
            </a:r>
            <a:r>
              <a:rPr lang="vi-VN" b="1">
                <a:latin typeface="Arial" pitchFamily="34" charset="0"/>
                <a:cs typeface="Arial" pitchFamily="34" charset="0"/>
              </a:rPr>
              <a:t> là giao tuyến của (Q) và (ACD).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Khi </a:t>
            </a:r>
            <a:r>
              <a:rPr lang="vi-VN" b="1">
                <a:latin typeface="Arial" pitchFamily="34" charset="0"/>
                <a:cs typeface="Arial" pitchFamily="34" charset="0"/>
              </a:rPr>
              <a:t>đó FN là giao tuyến của (Q) và (BCD).</a:t>
            </a:r>
            <a:endParaRPr lang="vi-VN" b="1" i="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3702165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799743"/>
            <a:ext cx="7162800" cy="2705457"/>
            <a:chOff x="303212" y="802154"/>
            <a:chExt cx="7162800" cy="2705457"/>
          </a:xfrm>
        </p:grpSpPr>
        <p:sp>
          <p:nvSpPr>
            <p:cNvPr id="3" name="Rounded Rectangle 2"/>
            <p:cNvSpPr/>
            <p:nvPr/>
          </p:nvSpPr>
          <p:spPr>
            <a:xfrm>
              <a:off x="303212" y="802154"/>
              <a:ext cx="7162800" cy="27054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79412" y="916811"/>
              <a:ext cx="7010400" cy="2492990"/>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sz="2600" b="1">
                  <a:latin typeface="Arial" pitchFamily="34" charset="0"/>
                  <a:cs typeface="Arial" pitchFamily="34" charset="0"/>
                </a:rPr>
                <a:t>Khi xây tường gạch người thợ thường bắt đầu với việc xây các viên gạch </a:t>
              </a:r>
              <a:r>
                <a:rPr lang="vi-VN" sz="2600" b="1" smtClean="0">
                  <a:latin typeface="Arial" pitchFamily="34" charset="0"/>
                  <a:cs typeface="Arial" pitchFamily="34" charset="0"/>
                </a:rPr>
                <a:t>dẫn</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sau đó căng dây nhợ dọc theo cạnh của các viên gạch dẫn đó để làm chuẩn rồi mới xây các viên gạch tiếp </a:t>
              </a:r>
              <a:r>
                <a:rPr lang="vi-VN" sz="2600" b="1" smtClean="0">
                  <a:latin typeface="Arial" pitchFamily="34" charset="0"/>
                  <a:cs typeface="Arial" pitchFamily="34" charset="0"/>
                </a:rPr>
                <a:t>theo</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a:latin typeface="Arial" pitchFamily="34" charset="0"/>
                  <a:cs typeface="Arial" pitchFamily="34" charset="0"/>
                </a:rPr>
                <a:t>V</a:t>
              </a:r>
              <a:r>
                <a:rPr lang="vi-VN" sz="2600" b="1" smtClean="0">
                  <a:latin typeface="Arial" pitchFamily="34" charset="0"/>
                  <a:cs typeface="Arial" pitchFamily="34" charset="0"/>
                </a:rPr>
                <a:t>iệc </a:t>
              </a:r>
              <a:r>
                <a:rPr lang="vi-VN" sz="2600" b="1">
                  <a:latin typeface="Arial" pitchFamily="34" charset="0"/>
                  <a:cs typeface="Arial" pitchFamily="34" charset="0"/>
                </a:rPr>
                <a:t>sử dụng dây căng như vậy có tác dụng </a:t>
              </a:r>
              <a:r>
                <a:rPr lang="vi-VN" sz="2600" b="1" smtClean="0">
                  <a:latin typeface="Arial" pitchFamily="34" charset="0"/>
                  <a:cs typeface="Arial" pitchFamily="34" charset="0"/>
                </a:rPr>
                <a:t>gì</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2181331" y="3962400"/>
            <a:ext cx="7673761" cy="2438400"/>
            <a:chOff x="1598612" y="3962400"/>
            <a:chExt cx="7673761" cy="2438400"/>
          </a:xfrm>
        </p:grpSpPr>
        <p:sp>
          <p:nvSpPr>
            <p:cNvPr id="20" name="AutoShape 26"/>
            <p:cNvSpPr>
              <a:spLocks noChangeArrowheads="1"/>
            </p:cNvSpPr>
            <p:nvPr/>
          </p:nvSpPr>
          <p:spPr bwMode="auto">
            <a:xfrm>
              <a:off x="1598612" y="3962400"/>
              <a:ext cx="7269529" cy="2209800"/>
            </a:xfrm>
            <a:prstGeom prst="cloudCallout">
              <a:avLst>
                <a:gd name="adj1" fmla="val 15297"/>
                <a:gd name="adj2" fmla="val 12005"/>
              </a:avLst>
            </a:prstGeom>
            <a:solidFill>
              <a:schemeClr val="accent5">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361238" y="4343400"/>
              <a:ext cx="5817455" cy="1384995"/>
            </a:xfrm>
            <a:prstGeom prst="rect">
              <a:avLst/>
            </a:prstGeom>
            <a:noFill/>
          </p:spPr>
          <p:txBody>
            <a:bodyPr wrap="square" rtlCol="0">
              <a:spAutoFit/>
            </a:bodyPr>
            <a:lstStyle/>
            <a:p>
              <a:pPr algn="ctr"/>
              <a:r>
                <a:rPr lang="vi-VN" sz="2800" b="1">
                  <a:solidFill>
                    <a:schemeClr val="tx2">
                      <a:lumMod val="75000"/>
                    </a:schemeClr>
                  </a:solidFill>
                  <a:latin typeface="Arial" pitchFamily="34" charset="0"/>
                  <a:cs typeface="Arial" pitchFamily="34" charset="0"/>
                </a:rPr>
                <a:t>Toán học mô tả vị trí giữa dây căng các mép gạch với mặt đất như thế nào </a:t>
              </a:r>
              <a:r>
                <a:rPr lang="en-US" sz="2800" b="1" smtClean="0">
                  <a:solidFill>
                    <a:schemeClr val="tx2">
                      <a:lumMod val="75000"/>
                    </a:schemeClr>
                  </a:solidFill>
                  <a:latin typeface="Arial" pitchFamily="34" charset="0"/>
                  <a:cs typeface="Arial" pitchFamily="34" charset="0"/>
                </a:rPr>
                <a:t>?</a:t>
              </a:r>
              <a:endParaRPr lang="vi-VN" sz="28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694612" y="873561"/>
            <a:ext cx="4316444" cy="26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wipe(left)">
                                      <p:cBhvr>
                                        <p:cTn id="11" dur="500"/>
                                        <p:tgtEl>
                                          <p:spTgt spid="174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088" y="762000"/>
            <a:ext cx="11558425" cy="1524000"/>
            <a:chOff x="289088" y="1086760"/>
            <a:chExt cx="11558425" cy="1524000"/>
          </a:xfrm>
        </p:grpSpPr>
        <p:sp>
          <p:nvSpPr>
            <p:cNvPr id="17" name="Rounded Rectangle 16"/>
            <p:cNvSpPr/>
            <p:nvPr/>
          </p:nvSpPr>
          <p:spPr>
            <a:xfrm>
              <a:off x="289088" y="1086760"/>
              <a:ext cx="11558425" cy="1524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2029565" y="1184748"/>
              <a:ext cx="9817947" cy="1292662"/>
            </a:xfrm>
            <a:prstGeom prst="rect">
              <a:avLst/>
            </a:prstGeom>
            <a:noFill/>
          </p:spPr>
          <p:txBody>
            <a:bodyPr wrap="square" rtlCol="0">
              <a:spAutoFit/>
            </a:bodyPr>
            <a:lstStyle/>
            <a:p>
              <a:r>
                <a:rPr lang="vi-VN" sz="2600" b="1" smtClean="0">
                  <a:latin typeface="Arial" pitchFamily="34" charset="0"/>
                  <a:cs typeface="Arial" pitchFamily="34" charset="0"/>
                </a:rPr>
                <a:t>Quan </a:t>
              </a:r>
              <a:r>
                <a:rPr lang="vi-VN" sz="2600" b="1">
                  <a:latin typeface="Arial" pitchFamily="34" charset="0"/>
                  <a:cs typeface="Arial" pitchFamily="34" charset="0"/>
                </a:rPr>
                <a:t>sát hình ảnh </a:t>
              </a:r>
              <a:r>
                <a:rPr lang="en-US" sz="2600" b="1" smtClean="0">
                  <a:latin typeface="Arial" pitchFamily="34" charset="0"/>
                  <a:cs typeface="Arial" pitchFamily="34" charset="0"/>
                </a:rPr>
                <a:t>k</a:t>
              </a:r>
              <a:r>
                <a:rPr lang="vi-VN" sz="2600" b="1" smtClean="0">
                  <a:latin typeface="Arial" pitchFamily="34" charset="0"/>
                  <a:cs typeface="Arial" pitchFamily="34" charset="0"/>
                </a:rPr>
                <a:t>hung </a:t>
              </a:r>
              <a:r>
                <a:rPr lang="vi-VN" sz="2600" b="1">
                  <a:latin typeface="Arial" pitchFamily="34" charset="0"/>
                  <a:cs typeface="Arial" pitchFamily="34" charset="0"/>
                </a:rPr>
                <a:t>thành bóng đá và nhận xét vị trí của xà </a:t>
              </a:r>
              <a:r>
                <a:rPr lang="vi-VN" sz="2600" b="1" smtClean="0">
                  <a:latin typeface="Arial" pitchFamily="34" charset="0"/>
                  <a:cs typeface="Arial" pitchFamily="34" charset="0"/>
                </a:rPr>
                <a:t>ngang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cột </a:t>
              </a:r>
              <a:r>
                <a:rPr lang="vi-VN" sz="2600" b="1" smtClean="0">
                  <a:latin typeface="Arial" pitchFamily="34" charset="0"/>
                  <a:cs typeface="Arial" pitchFamily="34" charset="0"/>
                </a:rPr>
                <a:t>dọc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t</a:t>
              </a:r>
              <a:r>
                <a:rPr lang="vi-VN" sz="2600" b="1" smtClean="0">
                  <a:latin typeface="Arial" pitchFamily="34" charset="0"/>
                  <a:cs typeface="Arial" pitchFamily="34" charset="0"/>
                </a:rPr>
                <a:t>hanh </a:t>
              </a:r>
              <a:r>
                <a:rPr lang="vi-VN" sz="2600" b="1">
                  <a:latin typeface="Arial" pitchFamily="34" charset="0"/>
                  <a:cs typeface="Arial" pitchFamily="34" charset="0"/>
                </a:rPr>
                <a:t>chống và thanh bên của khung thành với mặt đất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289088" y="1178243"/>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735"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9278" t="21279" r="6342" b="23375"/>
          <a:stretch/>
        </p:blipFill>
        <p:spPr bwMode="auto">
          <a:xfrm>
            <a:off x="6938538" y="2493168"/>
            <a:ext cx="4840615" cy="202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20850" y="2895600"/>
            <a:ext cx="6283162" cy="800219"/>
          </a:xfrm>
          <a:prstGeom prst="rect">
            <a:avLst/>
          </a:prstGeom>
          <a:noFill/>
        </p:spPr>
        <p:txBody>
          <a:bodyPr wrap="square" rtlCol="0">
            <a:spAutoFit/>
          </a:bodyPr>
          <a:lstStyle/>
          <a:p>
            <a:r>
              <a:rPr lang="vi-VN" sz="2300" b="1">
                <a:latin typeface="Arial" pitchFamily="34" charset="0"/>
                <a:cs typeface="Arial" pitchFamily="34" charset="0"/>
              </a:rPr>
              <a:t>- Xà ngang nằm phía trên và không có điểm chung với mặt </a:t>
            </a:r>
            <a:r>
              <a:rPr lang="vi-VN" sz="2300" b="1" smtClean="0">
                <a:latin typeface="Arial" pitchFamily="34" charset="0"/>
                <a:cs typeface="Arial" pitchFamily="34" charset="0"/>
              </a:rPr>
              <a:t>đất</a:t>
            </a:r>
            <a:r>
              <a:rPr lang="en-US" sz="2300" b="1" smtClean="0">
                <a:latin typeface="Arial" pitchFamily="34" charset="0"/>
                <a:cs typeface="Arial" pitchFamily="34" charset="0"/>
              </a:rPr>
              <a:t>.</a:t>
            </a:r>
            <a:endParaRPr lang="vi-VN" sz="2300" b="1">
              <a:solidFill>
                <a:schemeClr val="accent2">
                  <a:lumMod val="75000"/>
                </a:schemeClr>
              </a:solidFill>
              <a:latin typeface="Arial" pitchFamily="34" charset="0"/>
              <a:cs typeface="Arial" pitchFamily="34" charset="0"/>
            </a:endParaRPr>
          </a:p>
        </p:txBody>
      </p:sp>
      <p:sp>
        <p:nvSpPr>
          <p:cNvPr id="11" name="TextBox 10"/>
          <p:cNvSpPr txBox="1"/>
          <p:nvPr/>
        </p:nvSpPr>
        <p:spPr>
          <a:xfrm>
            <a:off x="420850" y="3650849"/>
            <a:ext cx="6283162" cy="800219"/>
          </a:xfrm>
          <a:prstGeom prst="rect">
            <a:avLst/>
          </a:prstGeom>
          <a:noFill/>
        </p:spPr>
        <p:txBody>
          <a:bodyPr wrap="square" rtlCol="0">
            <a:spAutoFit/>
          </a:bodyPr>
          <a:lstStyle/>
          <a:p>
            <a:r>
              <a:rPr lang="vi-VN" sz="2300" b="1">
                <a:latin typeface="Arial" pitchFamily="34" charset="0"/>
                <a:cs typeface="Arial" pitchFamily="34" charset="0"/>
              </a:rPr>
              <a:t>- Cột dọc thẳng đứng và có 1 điểm chung với mặt </a:t>
            </a:r>
            <a:r>
              <a:rPr lang="vi-VN" sz="2300" b="1" smtClean="0">
                <a:latin typeface="Arial" pitchFamily="34" charset="0"/>
                <a:cs typeface="Arial" pitchFamily="34" charset="0"/>
              </a:rPr>
              <a:t>đất</a:t>
            </a:r>
            <a:r>
              <a:rPr lang="en-US" sz="2300" b="1" smtClean="0">
                <a:latin typeface="Arial" pitchFamily="34" charset="0"/>
                <a:cs typeface="Arial" pitchFamily="34" charset="0"/>
              </a:rPr>
              <a:t>.</a:t>
            </a:r>
            <a:endParaRPr lang="vi-VN" sz="2300" b="1">
              <a:solidFill>
                <a:schemeClr val="accent2">
                  <a:lumMod val="75000"/>
                </a:schemeClr>
              </a:solidFill>
              <a:latin typeface="Arial" pitchFamily="34" charset="0"/>
              <a:cs typeface="Arial" pitchFamily="34" charset="0"/>
            </a:endParaRPr>
          </a:p>
        </p:txBody>
      </p:sp>
      <p:sp>
        <p:nvSpPr>
          <p:cNvPr id="12" name="TextBox 11"/>
          <p:cNvSpPr txBox="1"/>
          <p:nvPr/>
        </p:nvSpPr>
        <p:spPr>
          <a:xfrm>
            <a:off x="420850" y="4406098"/>
            <a:ext cx="6283162" cy="800219"/>
          </a:xfrm>
          <a:prstGeom prst="rect">
            <a:avLst/>
          </a:prstGeom>
          <a:noFill/>
        </p:spPr>
        <p:txBody>
          <a:bodyPr wrap="square" rtlCol="0">
            <a:spAutoFit/>
          </a:bodyPr>
          <a:lstStyle/>
          <a:p>
            <a:r>
              <a:rPr lang="vi-VN" sz="2300" b="1">
                <a:latin typeface="Arial" pitchFamily="34" charset="0"/>
                <a:cs typeface="Arial" pitchFamily="34" charset="0"/>
              </a:rPr>
              <a:t>- Thanh chống nằm xiên và có 1 điểm chung với mặt </a:t>
            </a:r>
            <a:r>
              <a:rPr lang="vi-VN" sz="2300" b="1" smtClean="0">
                <a:latin typeface="Arial" pitchFamily="34" charset="0"/>
                <a:cs typeface="Arial" pitchFamily="34" charset="0"/>
              </a:rPr>
              <a:t>đất</a:t>
            </a:r>
            <a:r>
              <a:rPr lang="en-US" sz="2300" b="1" smtClean="0">
                <a:latin typeface="Arial" pitchFamily="34" charset="0"/>
                <a:cs typeface="Arial" pitchFamily="34" charset="0"/>
              </a:rPr>
              <a:t>.</a:t>
            </a:r>
            <a:endParaRPr lang="vi-VN" sz="2300" b="1">
              <a:solidFill>
                <a:schemeClr val="accent2">
                  <a:lumMod val="75000"/>
                </a:schemeClr>
              </a:solidFill>
              <a:latin typeface="Arial" pitchFamily="34" charset="0"/>
              <a:cs typeface="Arial" pitchFamily="34" charset="0"/>
            </a:endParaRPr>
          </a:p>
        </p:txBody>
      </p:sp>
      <p:sp>
        <p:nvSpPr>
          <p:cNvPr id="13" name="TextBox 12"/>
          <p:cNvSpPr txBox="1"/>
          <p:nvPr/>
        </p:nvSpPr>
        <p:spPr>
          <a:xfrm>
            <a:off x="420850" y="5161346"/>
            <a:ext cx="6283162" cy="800219"/>
          </a:xfrm>
          <a:prstGeom prst="rect">
            <a:avLst/>
          </a:prstGeom>
          <a:noFill/>
        </p:spPr>
        <p:txBody>
          <a:bodyPr wrap="square" rtlCol="0">
            <a:spAutoFit/>
          </a:bodyPr>
          <a:lstStyle/>
          <a:p>
            <a:r>
              <a:rPr lang="vi-VN" sz="2300" b="1">
                <a:latin typeface="Arial" pitchFamily="34" charset="0"/>
                <a:cs typeface="Arial" pitchFamily="34" charset="0"/>
              </a:rPr>
              <a:t>- Thanh bên nằm hoàn toàn trên mặt đất, có vô số điểm chung với mặt đất.</a:t>
            </a:r>
            <a:endParaRPr lang="vi-VN" sz="23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left)">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12" name="Group 11"/>
          <p:cNvGrpSpPr/>
          <p:nvPr/>
        </p:nvGrpSpPr>
        <p:grpSpPr>
          <a:xfrm>
            <a:off x="303212" y="2971800"/>
            <a:ext cx="7977733" cy="1559362"/>
            <a:chOff x="303212" y="3088838"/>
            <a:chExt cx="7977733" cy="1559362"/>
          </a:xfrm>
        </p:grpSpPr>
        <p:sp>
          <p:nvSpPr>
            <p:cNvPr id="31" name="Rounded Rectangle 30"/>
            <p:cNvSpPr/>
            <p:nvPr/>
          </p:nvSpPr>
          <p:spPr>
            <a:xfrm>
              <a:off x="303212" y="3088838"/>
              <a:ext cx="7977733" cy="1559362"/>
            </a:xfrm>
            <a:prstGeom prst="roundRect">
              <a:avLst>
                <a:gd name="adj" fmla="val 3662"/>
              </a:avLst>
            </a:prstGeom>
            <a:solidFill>
              <a:srgbClr val="FDEE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1" name="TextBox 20"/>
                <p:cNvSpPr txBox="1"/>
                <p:nvPr/>
              </p:nvSpPr>
              <p:spPr>
                <a:xfrm>
                  <a:off x="303213" y="3203138"/>
                  <a:ext cx="7924799"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d và (𝛼) có một điểm chung duy nhất M thì ta nói d và (𝛼) </a:t>
                  </a:r>
                  <a:r>
                    <a:rPr lang="en-US" sz="2600" b="1" smtClean="0">
                      <a:solidFill>
                        <a:srgbClr val="C00000"/>
                      </a:solidFill>
                      <a:latin typeface="Arial" pitchFamily="34" charset="0"/>
                      <a:cs typeface="Arial" pitchFamily="34" charset="0"/>
                    </a:rPr>
                    <a:t>cắt nhau </a:t>
                  </a:r>
                  <a:r>
                    <a:rPr lang="en-US" sz="2600" b="1" smtClean="0">
                      <a:latin typeface="Arial" pitchFamily="34" charset="0"/>
                      <a:cs typeface="Arial" pitchFamily="34" charset="0"/>
                    </a:rPr>
                    <a:t>tại điểm M . </a:t>
                  </a:r>
                  <a:br>
                    <a:rPr lang="en-US" sz="2600" b="1" smtClean="0">
                      <a:latin typeface="Arial" pitchFamily="34" charset="0"/>
                      <a:cs typeface="Arial" pitchFamily="34" charset="0"/>
                    </a:rPr>
                  </a:br>
                  <a:r>
                    <a:rPr lang="en-US" sz="2600" b="1" smtClean="0">
                      <a:latin typeface="Arial" pitchFamily="34" charset="0"/>
                      <a:cs typeface="Arial" pitchFamily="34" charset="0"/>
                    </a:rPr>
                    <a:t>Kí hiệu :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solidFill>
                            <a:schemeClr val="tx1"/>
                          </a:solidFill>
                          <a:latin typeface="Cambria Math"/>
                          <a:ea typeface="Cambria Math"/>
                          <a:cs typeface="Arial" pitchFamily="34" charset="0"/>
                        </a:rPr>
                        <m:t>∩</m:t>
                      </m:r>
                      <m:d>
                        <m:dPr>
                          <m:ctrlPr>
                            <a:rPr lang="en-US" sz="2600" b="1" i="1" smtClean="0">
                              <a:solidFill>
                                <a:schemeClr val="tx1"/>
                              </a:solidFill>
                              <a:latin typeface="Cambria Math"/>
                              <a:ea typeface="Cambria Math"/>
                              <a:cs typeface="Arial" pitchFamily="34" charset="0"/>
                            </a:rPr>
                          </m:ctrlPr>
                        </m:dPr>
                        <m:e>
                          <m:r>
                            <a:rPr lang="en-US" sz="2600" b="1" i="1" smtClean="0">
                              <a:solidFill>
                                <a:schemeClr val="tx1"/>
                              </a:solidFill>
                              <a:latin typeface="Cambria Math"/>
                              <a:ea typeface="Cambria Math"/>
                              <a:cs typeface="Arial" pitchFamily="34" charset="0"/>
                            </a:rPr>
                            <m:t>𝜶</m:t>
                          </m:r>
                        </m:e>
                      </m:d>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𝑴</m:t>
                      </m:r>
                      <m:r>
                        <a:rPr lang="en-US" sz="2600" b="1" i="1" smtClean="0">
                          <a:solidFill>
                            <a:schemeClr val="tx1"/>
                          </a:solidFill>
                          <a:latin typeface="Cambria Math"/>
                          <a:ea typeface="Cambria Math"/>
                          <a:cs typeface="Arial" pitchFamily="34" charset="0"/>
                        </a:rPr>
                        <m:t>}</m:t>
                      </m:r>
                    </m:oMath>
                  </a14:m>
                  <a:r>
                    <a:rPr lang="en-US" sz="2600" b="1" i="1" smtClean="0">
                      <a:solidFill>
                        <a:schemeClr val="tx1"/>
                      </a:solidFill>
                      <a:latin typeface="Arial" pitchFamily="34" charset="0"/>
                      <a:cs typeface="Arial" pitchFamily="34" charset="0"/>
                    </a:rPr>
                    <a:t> hay </a:t>
                  </a:r>
                  <a14:m>
                    <m:oMath xmlns:m="http://schemas.openxmlformats.org/officeDocument/2006/math">
                      <m:r>
                        <a:rPr lang="en-US" sz="2600" b="1" i="1" smtClean="0">
                          <a:solidFill>
                            <a:schemeClr val="tx1"/>
                          </a:solidFill>
                          <a:latin typeface="Cambria Math"/>
                          <a:cs typeface="Arial" pitchFamily="34" charset="0"/>
                        </a:rPr>
                        <m:t>𝒅</m:t>
                      </m:r>
                      <m:r>
                        <a:rPr lang="en-US" sz="2600" b="1" i="1">
                          <a:solidFill>
                            <a:schemeClr val="tx1"/>
                          </a:solidFill>
                          <a:latin typeface="Cambria Math"/>
                          <a:ea typeface="Cambria Math"/>
                          <a:cs typeface="Arial" pitchFamily="34" charset="0"/>
                        </a:rPr>
                        <m:t>∩</m:t>
                      </m:r>
                      <m:d>
                        <m:dPr>
                          <m:ctrlPr>
                            <a:rPr lang="en-US" sz="2600" b="1" i="1">
                              <a:solidFill>
                                <a:schemeClr val="tx1"/>
                              </a:solidFill>
                              <a:latin typeface="Cambria Math"/>
                              <a:ea typeface="Cambria Math"/>
                              <a:cs typeface="Arial" pitchFamily="34" charset="0"/>
                            </a:rPr>
                          </m:ctrlPr>
                        </m:dPr>
                        <m:e>
                          <m:r>
                            <a:rPr lang="en-US" sz="2600" b="1" i="1">
                              <a:solidFill>
                                <a:schemeClr val="tx1"/>
                              </a:solidFill>
                              <a:latin typeface="Cambria Math"/>
                              <a:ea typeface="Cambria Math"/>
                              <a:cs typeface="Arial" pitchFamily="34" charset="0"/>
                            </a:rPr>
                            <m:t>𝜶</m:t>
                          </m:r>
                        </m:e>
                      </m:d>
                      <m:r>
                        <a:rPr lang="en-US" sz="2600" b="1" i="1">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𝑴</m:t>
                      </m:r>
                    </m:oMath>
                  </a14:m>
                  <a:endParaRPr lang="vi-VN" sz="2600" b="1" i="1">
                    <a:solidFill>
                      <a:schemeClr val="tx1"/>
                    </a:solidFill>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303213" y="3203138"/>
                  <a:ext cx="7924799" cy="1292662"/>
                </a:xfrm>
                <a:prstGeom prst="rect">
                  <a:avLst/>
                </a:prstGeom>
                <a:blipFill rotWithShape="1">
                  <a:blip r:embed="rId4"/>
                  <a:stretch>
                    <a:fillRect l="-1231" t="-4245" b="-10849"/>
                  </a:stretch>
                </a:blipFill>
              </p:spPr>
              <p:txBody>
                <a:bodyPr/>
                <a:lstStyle/>
                <a:p>
                  <a:r>
                    <a:rPr lang="en-US">
                      <a:noFill/>
                    </a:rPr>
                    <a:t> </a:t>
                  </a:r>
                </a:p>
              </p:txBody>
            </p:sp>
          </mc:Fallback>
        </mc:AlternateContent>
      </p:grpSp>
      <p:grpSp>
        <p:nvGrpSpPr>
          <p:cNvPr id="13" name="Group 12"/>
          <p:cNvGrpSpPr/>
          <p:nvPr/>
        </p:nvGrpSpPr>
        <p:grpSpPr>
          <a:xfrm>
            <a:off x="301624" y="4914900"/>
            <a:ext cx="7977733" cy="1559362"/>
            <a:chOff x="301624" y="4914900"/>
            <a:chExt cx="7977733" cy="1559362"/>
          </a:xfrm>
        </p:grpSpPr>
        <p:sp>
          <p:nvSpPr>
            <p:cNvPr id="32" name="Rounded Rectangle 31"/>
            <p:cNvSpPr/>
            <p:nvPr/>
          </p:nvSpPr>
          <p:spPr>
            <a:xfrm>
              <a:off x="301624" y="4914900"/>
              <a:ext cx="7977733" cy="1559362"/>
            </a:xfrm>
            <a:prstGeom prst="roundRect">
              <a:avLst>
                <a:gd name="adj" fmla="val 3662"/>
              </a:avLst>
            </a:prstGeom>
            <a:solidFill>
              <a:srgbClr val="FDEE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2" name="TextBox 21"/>
                <p:cNvSpPr txBox="1"/>
                <p:nvPr/>
              </p:nvSpPr>
              <p:spPr>
                <a:xfrm>
                  <a:off x="303212" y="5031938"/>
                  <a:ext cx="7976145"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d và (𝛼) có nhiều hơn một điểm chung thì ta nói d </a:t>
                  </a:r>
                  <a:r>
                    <a:rPr lang="en-US" sz="2600" b="1" smtClean="0">
                      <a:solidFill>
                        <a:srgbClr val="C00000"/>
                      </a:solidFill>
                      <a:latin typeface="Arial" pitchFamily="34" charset="0"/>
                      <a:cs typeface="Arial" pitchFamily="34" charset="0"/>
                    </a:rPr>
                    <a:t>nằm trong </a:t>
                  </a:r>
                  <a:r>
                    <a:rPr lang="en-US" sz="2600" b="1" smtClean="0">
                      <a:latin typeface="Arial" pitchFamily="34" charset="0"/>
                      <a:cs typeface="Arial" pitchFamily="34" charset="0"/>
                    </a:rPr>
                    <a:t>(𝛼) hay (𝛼) chứa d . </a:t>
                  </a:r>
                  <a:br>
                    <a:rPr lang="en-US" sz="2600" b="1" smtClean="0">
                      <a:latin typeface="Arial" pitchFamily="34" charset="0"/>
                      <a:cs typeface="Arial" pitchFamily="34" charset="0"/>
                    </a:rPr>
                  </a:br>
                  <a:r>
                    <a:rPr lang="en-US" sz="2600" b="1" smtClean="0">
                      <a:latin typeface="Arial" pitchFamily="34" charset="0"/>
                      <a:cs typeface="Arial" pitchFamily="34" charset="0"/>
                    </a:rPr>
                    <a:t>Kí hiệu :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solidFill>
                            <a:schemeClr val="tx1"/>
                          </a:solidFill>
                          <a:latin typeface="Cambria Math"/>
                          <a:ea typeface="Cambria Math"/>
                          <a:cs typeface="Arial" pitchFamily="34" charset="0"/>
                        </a:rPr>
                        <m:t>∈</m:t>
                      </m:r>
                      <m:d>
                        <m:dPr>
                          <m:ctrlPr>
                            <a:rPr lang="en-US" sz="2600" b="1" i="1" smtClean="0">
                              <a:solidFill>
                                <a:schemeClr val="tx1"/>
                              </a:solidFill>
                              <a:latin typeface="Cambria Math"/>
                              <a:ea typeface="Cambria Math"/>
                              <a:cs typeface="Arial" pitchFamily="34" charset="0"/>
                            </a:rPr>
                          </m:ctrlPr>
                        </m:dPr>
                        <m:e>
                          <m:r>
                            <a:rPr lang="en-US" sz="2600" b="1" i="1" smtClean="0">
                              <a:solidFill>
                                <a:schemeClr val="tx1"/>
                              </a:solidFill>
                              <a:latin typeface="Cambria Math"/>
                              <a:ea typeface="Cambria Math"/>
                              <a:cs typeface="Arial" pitchFamily="34" charset="0"/>
                            </a:rPr>
                            <m:t>𝜶</m:t>
                          </m:r>
                        </m:e>
                      </m:d>
                    </m:oMath>
                  </a14:m>
                  <a:r>
                    <a:rPr lang="en-US" sz="2600" b="1" i="1" smtClean="0">
                      <a:solidFill>
                        <a:schemeClr val="tx1"/>
                      </a:solidFill>
                      <a:latin typeface="Arial" pitchFamily="34" charset="0"/>
                      <a:cs typeface="Arial" pitchFamily="34" charset="0"/>
                    </a:rPr>
                    <a:t> hay </a:t>
                  </a:r>
                  <a14:m>
                    <m:oMath xmlns:m="http://schemas.openxmlformats.org/officeDocument/2006/math">
                      <m:d>
                        <m:dPr>
                          <m:ctrlPr>
                            <a:rPr lang="en-US" sz="2600" b="1" i="1" smtClean="0">
                              <a:solidFill>
                                <a:schemeClr val="tx1"/>
                              </a:solidFill>
                              <a:latin typeface="Cambria Math"/>
                              <a:ea typeface="Cambria Math"/>
                              <a:cs typeface="Arial" pitchFamily="34" charset="0"/>
                            </a:rPr>
                          </m:ctrlPr>
                        </m:dPr>
                        <m:e>
                          <m:r>
                            <a:rPr lang="en-US" sz="2600" b="1" i="1">
                              <a:solidFill>
                                <a:schemeClr val="tx1"/>
                              </a:solidFill>
                              <a:latin typeface="Cambria Math"/>
                              <a:ea typeface="Cambria Math"/>
                              <a:cs typeface="Arial" pitchFamily="34" charset="0"/>
                            </a:rPr>
                            <m:t>𝜶</m:t>
                          </m:r>
                        </m:e>
                      </m:d>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𝒅</m:t>
                      </m:r>
                    </m:oMath>
                  </a14:m>
                  <a:endParaRPr lang="vi-VN" sz="2600" b="1" i="1">
                    <a:solidFill>
                      <a:schemeClr val="tx1"/>
                    </a:solidFill>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303212" y="5031938"/>
                  <a:ext cx="7976145" cy="1292662"/>
                </a:xfrm>
                <a:prstGeom prst="rect">
                  <a:avLst/>
                </a:prstGeom>
                <a:blipFill rotWithShape="1">
                  <a:blip r:embed="rId5"/>
                  <a:stretch>
                    <a:fillRect l="-1223" t="-4225" r="-917" b="-10329"/>
                  </a:stretch>
                </a:blipFill>
              </p:spPr>
              <p:txBody>
                <a:bodyPr/>
                <a:lstStyle/>
                <a:p>
                  <a:r>
                    <a:rPr lang="en-US">
                      <a:noFill/>
                    </a:rPr>
                    <a:t> </a:t>
                  </a:r>
                </a:p>
              </p:txBody>
            </p:sp>
          </mc:Fallback>
        </mc:AlternateContent>
      </p:grpSp>
      <p:grpSp>
        <p:nvGrpSpPr>
          <p:cNvPr id="14" name="Group 13"/>
          <p:cNvGrpSpPr/>
          <p:nvPr/>
        </p:nvGrpSpPr>
        <p:grpSpPr>
          <a:xfrm>
            <a:off x="303212" y="762000"/>
            <a:ext cx="8001000" cy="1826062"/>
            <a:chOff x="303212" y="762000"/>
            <a:chExt cx="8001000" cy="1826062"/>
          </a:xfrm>
        </p:grpSpPr>
        <p:grpSp>
          <p:nvGrpSpPr>
            <p:cNvPr id="7" name="Group 6"/>
            <p:cNvGrpSpPr/>
            <p:nvPr/>
          </p:nvGrpSpPr>
          <p:grpSpPr>
            <a:xfrm>
              <a:off x="303212" y="762000"/>
              <a:ext cx="8001000" cy="1826062"/>
              <a:chOff x="303212" y="762000"/>
              <a:chExt cx="8001000" cy="1826062"/>
            </a:xfrm>
          </p:grpSpPr>
          <p:sp>
            <p:nvSpPr>
              <p:cNvPr id="30" name="Rounded Rectangle 29"/>
              <p:cNvSpPr/>
              <p:nvPr/>
            </p:nvSpPr>
            <p:spPr>
              <a:xfrm>
                <a:off x="326479" y="762000"/>
                <a:ext cx="7977733" cy="1826062"/>
              </a:xfrm>
              <a:prstGeom prst="roundRect">
                <a:avLst>
                  <a:gd name="adj" fmla="val 3662"/>
                </a:avLst>
              </a:prstGeom>
              <a:solidFill>
                <a:srgbClr val="FDEE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303212" y="838200"/>
                <a:ext cx="7543800" cy="492443"/>
              </a:xfrm>
              <a:prstGeom prst="rect">
                <a:avLst/>
              </a:prstGeom>
              <a:noFill/>
            </p:spPr>
            <p:txBody>
              <a:bodyPr wrap="square" rtlCol="0">
                <a:spAutoFit/>
              </a:bodyPr>
              <a:lstStyle/>
              <a:p>
                <a:pPr marL="457200" indent="-457200">
                  <a:buFont typeface="Wingdings" pitchFamily="2" charset="2"/>
                  <a:buChar char="v"/>
                </a:pPr>
                <a:r>
                  <a:rPr lang="vi-VN" sz="2600" b="1" smtClean="0">
                    <a:latin typeface="Arial" pitchFamily="34" charset="0"/>
                    <a:cs typeface="Arial" pitchFamily="34" charset="0"/>
                  </a:rPr>
                  <a:t>Cho đường thẳng</a:t>
                </a:r>
                <a:r>
                  <a:rPr lang="en-US" sz="2600" b="1" smtClean="0">
                    <a:latin typeface="Arial" pitchFamily="34" charset="0"/>
                    <a:cs typeface="Arial" pitchFamily="34" charset="0"/>
                  </a:rPr>
                  <a:t> d và mặt phẳng (𝛼)</a:t>
                </a:r>
                <a:endParaRPr lang="vi-VN" sz="2600" b="1" i="1">
                  <a:solidFill>
                    <a:schemeClr val="accent2">
                      <a:lumMod val="75000"/>
                    </a:schemeClr>
                  </a:solidFill>
                  <a:latin typeface="Arial" pitchFamily="34" charset="0"/>
                  <a:cs typeface="Arial" pitchFamily="34" charset="0"/>
                </a:endParaRPr>
              </a:p>
            </p:txBody>
          </p:sp>
        </p:grpSp>
        <mc:AlternateContent xmlns:mc="http://schemas.openxmlformats.org/markup-compatibility/2006">
          <mc:Choice xmlns:a14="http://schemas.microsoft.com/office/drawing/2010/main" Requires="a14">
            <p:sp>
              <p:nvSpPr>
                <p:cNvPr id="23" name="TextBox 22"/>
                <p:cNvSpPr txBox="1"/>
                <p:nvPr/>
              </p:nvSpPr>
              <p:spPr>
                <a:xfrm>
                  <a:off x="303212" y="1295400"/>
                  <a:ext cx="7977733"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d và (𝛼) không có điểm chung thì ta nói d </a:t>
                  </a:r>
                  <a:r>
                    <a:rPr lang="en-US" sz="2600" b="1" smtClean="0">
                      <a:solidFill>
                        <a:srgbClr val="C00000"/>
                      </a:solidFill>
                      <a:latin typeface="Arial" pitchFamily="34" charset="0"/>
                      <a:cs typeface="Arial" pitchFamily="34" charset="0"/>
                    </a:rPr>
                    <a:t>song song </a:t>
                  </a:r>
                  <a:r>
                    <a:rPr lang="en-US" sz="2600" b="1" smtClean="0">
                      <a:latin typeface="Arial" pitchFamily="34" charset="0"/>
                      <a:cs typeface="Arial" pitchFamily="34" charset="0"/>
                    </a:rPr>
                    <a:t>với (𝛼) hay (𝛼) song song với d  </a:t>
                  </a:r>
                  <a:br>
                    <a:rPr lang="en-US" sz="2600" b="1" smtClean="0">
                      <a:latin typeface="Arial" pitchFamily="34" charset="0"/>
                      <a:cs typeface="Arial" pitchFamily="34" charset="0"/>
                    </a:rPr>
                  </a:br>
                  <a:r>
                    <a:rPr lang="en-US" sz="2600" b="1" smtClean="0">
                      <a:latin typeface="Arial" pitchFamily="34" charset="0"/>
                      <a:cs typeface="Arial" pitchFamily="34" charset="0"/>
                    </a:rPr>
                    <a:t>Kí hiệu :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solidFill>
                            <a:schemeClr val="tx1"/>
                          </a:solidFill>
                          <a:latin typeface="Cambria Math"/>
                          <a:cs typeface="Arial" pitchFamily="34" charset="0"/>
                        </a:rPr>
                        <m:t>//(</m:t>
                      </m:r>
                      <m:r>
                        <a:rPr lang="en-US" sz="2600" b="1" i="1" smtClean="0">
                          <a:solidFill>
                            <a:schemeClr val="tx1"/>
                          </a:solidFill>
                          <a:latin typeface="Cambria Math"/>
                          <a:ea typeface="Cambria Math"/>
                          <a:cs typeface="Arial" pitchFamily="34" charset="0"/>
                        </a:rPr>
                        <m:t>𝜶</m:t>
                      </m:r>
                      <m:r>
                        <a:rPr lang="en-US" sz="2600" b="1" i="1" smtClean="0">
                          <a:solidFill>
                            <a:schemeClr val="tx1"/>
                          </a:solidFill>
                          <a:latin typeface="Cambria Math"/>
                          <a:ea typeface="Cambria Math"/>
                          <a:cs typeface="Arial" pitchFamily="34" charset="0"/>
                        </a:rPr>
                        <m:t>)</m:t>
                      </m:r>
                    </m:oMath>
                  </a14:m>
                  <a:r>
                    <a:rPr lang="en-US" sz="2600" b="1" i="1" smtClean="0">
                      <a:solidFill>
                        <a:schemeClr val="tx1"/>
                      </a:solidFill>
                      <a:latin typeface="Arial" pitchFamily="34" charset="0"/>
                      <a:cs typeface="Arial" pitchFamily="34" charset="0"/>
                    </a:rPr>
                    <a:t> </a:t>
                  </a:r>
                  <a:r>
                    <a:rPr lang="en-US" sz="2600" b="1" smtClean="0">
                      <a:solidFill>
                        <a:schemeClr val="tx1"/>
                      </a:solidFill>
                      <a:latin typeface="Arial" pitchFamily="34" charset="0"/>
                      <a:cs typeface="Arial" pitchFamily="34" charset="0"/>
                    </a:rPr>
                    <a:t>hay</a:t>
                  </a:r>
                  <a:r>
                    <a:rPr lang="en-US" sz="2600" b="1" i="1" smtClean="0">
                      <a:solidFill>
                        <a:schemeClr val="tx1"/>
                      </a:solidFill>
                      <a:latin typeface="Arial" pitchFamily="34" charset="0"/>
                      <a:cs typeface="Arial" pitchFamily="34" charset="0"/>
                    </a:rPr>
                    <a:t> </a:t>
                  </a:r>
                  <a14:m>
                    <m:oMath xmlns:m="http://schemas.openxmlformats.org/officeDocument/2006/math">
                      <m:r>
                        <a:rPr lang="en-US" sz="2600" b="1" i="1" smtClean="0">
                          <a:solidFill>
                            <a:schemeClr val="tx1"/>
                          </a:solidFill>
                          <a:latin typeface="Cambria Math"/>
                          <a:cs typeface="Arial" pitchFamily="34" charset="0"/>
                        </a:rPr>
                        <m:t>(</m:t>
                      </m:r>
                      <m:r>
                        <a:rPr lang="en-US" sz="2600" b="1" i="1" smtClean="0">
                          <a:solidFill>
                            <a:schemeClr val="tx1"/>
                          </a:solidFill>
                          <a:latin typeface="Cambria Math"/>
                          <a:ea typeface="Cambria Math"/>
                          <a:cs typeface="Arial" pitchFamily="34" charset="0"/>
                        </a:rPr>
                        <m:t>𝜶</m:t>
                      </m:r>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cs typeface="Arial" pitchFamily="34" charset="0"/>
                        </a:rPr>
                        <m:t>𝒅</m:t>
                      </m:r>
                    </m:oMath>
                  </a14:m>
                  <a:endParaRPr lang="vi-VN" sz="2600" b="1" i="1">
                    <a:solidFill>
                      <a:schemeClr val="tx1"/>
                    </a:solidFill>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303212" y="1295400"/>
                  <a:ext cx="7977733" cy="1292662"/>
                </a:xfrm>
                <a:prstGeom prst="rect">
                  <a:avLst/>
                </a:prstGeom>
                <a:blipFill rotWithShape="1">
                  <a:blip r:embed="rId6"/>
                  <a:stretch>
                    <a:fillRect l="-1223" t="-4245" r="-229" b="-10377"/>
                  </a:stretch>
                </a:blipFill>
              </p:spPr>
              <p:txBody>
                <a:bodyPr/>
                <a:lstStyle/>
                <a:p>
                  <a:r>
                    <a:rPr lang="en-US">
                      <a:noFill/>
                    </a:rPr>
                    <a:t> </a:t>
                  </a:r>
                </a:p>
              </p:txBody>
            </p:sp>
          </mc:Fallback>
        </mc:AlternateContent>
      </p:grpSp>
      <p:grpSp>
        <p:nvGrpSpPr>
          <p:cNvPr id="3" name="Group 2"/>
          <p:cNvGrpSpPr/>
          <p:nvPr/>
        </p:nvGrpSpPr>
        <p:grpSpPr>
          <a:xfrm>
            <a:off x="8685212" y="620597"/>
            <a:ext cx="3067050" cy="1894003"/>
            <a:chOff x="8990012" y="609600"/>
            <a:chExt cx="3067050" cy="1894003"/>
          </a:xfrm>
        </p:grpSpPr>
        <p:pic>
          <p:nvPicPr>
            <p:cNvPr id="1946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0012" y="609600"/>
              <a:ext cx="30670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686619821"/>
                </p:ext>
              </p:extLst>
            </p:nvPr>
          </p:nvGraphicFramePr>
          <p:xfrm>
            <a:off x="9984108" y="2176347"/>
            <a:ext cx="777233" cy="327256"/>
          </p:xfrm>
          <a:graphic>
            <a:graphicData uri="http://schemas.openxmlformats.org/presentationml/2006/ole">
              <mc:AlternateContent xmlns:mc="http://schemas.openxmlformats.org/markup-compatibility/2006">
                <mc:Choice xmlns:v="urn:schemas-microsoft-com:vml" Requires="v">
                  <p:oleObj spid="_x0000_s19550" name="Equation" r:id="rId8" imgW="482400" imgH="203040" progId="Equation.DSMT4">
                    <p:embed/>
                  </p:oleObj>
                </mc:Choice>
                <mc:Fallback>
                  <p:oleObj name="Equation" r:id="rId8" imgW="482400" imgH="203040" progId="Equation.DSMT4">
                    <p:embed/>
                    <p:pic>
                      <p:nvPicPr>
                        <p:cNvPr id="0" name=""/>
                        <p:cNvPicPr/>
                        <p:nvPr/>
                      </p:nvPicPr>
                      <p:blipFill>
                        <a:blip r:embed="rId9"/>
                        <a:stretch>
                          <a:fillRect/>
                        </a:stretch>
                      </p:blipFill>
                      <p:spPr>
                        <a:xfrm>
                          <a:off x="9984108" y="2176347"/>
                          <a:ext cx="777233" cy="327256"/>
                        </a:xfrm>
                        <a:prstGeom prst="rect">
                          <a:avLst/>
                        </a:prstGeom>
                      </p:spPr>
                    </p:pic>
                  </p:oleObj>
                </mc:Fallback>
              </mc:AlternateContent>
            </a:graphicData>
          </a:graphic>
        </p:graphicFrame>
      </p:grpSp>
      <p:grpSp>
        <p:nvGrpSpPr>
          <p:cNvPr id="5" name="Group 4"/>
          <p:cNvGrpSpPr/>
          <p:nvPr/>
        </p:nvGrpSpPr>
        <p:grpSpPr>
          <a:xfrm>
            <a:off x="8685212" y="2705100"/>
            <a:ext cx="3067050" cy="2019300"/>
            <a:chOff x="8990012" y="2514600"/>
            <a:chExt cx="3067050" cy="2019300"/>
          </a:xfrm>
        </p:grpSpPr>
        <p:pic>
          <p:nvPicPr>
            <p:cNvPr id="1946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90012" y="2514600"/>
              <a:ext cx="30670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1758804878"/>
                </p:ext>
              </p:extLst>
            </p:nvPr>
          </p:nvGraphicFramePr>
          <p:xfrm>
            <a:off x="9371012" y="4206875"/>
            <a:ext cx="1433512" cy="327025"/>
          </p:xfrm>
          <a:graphic>
            <a:graphicData uri="http://schemas.openxmlformats.org/presentationml/2006/ole">
              <mc:AlternateContent xmlns:mc="http://schemas.openxmlformats.org/markup-compatibility/2006">
                <mc:Choice xmlns:v="urn:schemas-microsoft-com:vml" Requires="v">
                  <p:oleObj spid="_x0000_s19551" name="Equation" r:id="rId11" imgW="888840" imgH="203040" progId="Equation.DSMT4">
                    <p:embed/>
                  </p:oleObj>
                </mc:Choice>
                <mc:Fallback>
                  <p:oleObj name="Equation" r:id="rId11" imgW="888840" imgH="203040" progId="Equation.DSMT4">
                    <p:embed/>
                    <p:pic>
                      <p:nvPicPr>
                        <p:cNvPr id="0" name=""/>
                        <p:cNvPicPr/>
                        <p:nvPr/>
                      </p:nvPicPr>
                      <p:blipFill>
                        <a:blip r:embed="rId12"/>
                        <a:stretch>
                          <a:fillRect/>
                        </a:stretch>
                      </p:blipFill>
                      <p:spPr>
                        <a:xfrm>
                          <a:off x="9371012" y="4206875"/>
                          <a:ext cx="1433512" cy="327025"/>
                        </a:xfrm>
                        <a:prstGeom prst="rect">
                          <a:avLst/>
                        </a:prstGeom>
                      </p:spPr>
                    </p:pic>
                  </p:oleObj>
                </mc:Fallback>
              </mc:AlternateContent>
            </a:graphicData>
          </a:graphic>
        </p:graphicFrame>
      </p:grpSp>
      <p:grpSp>
        <p:nvGrpSpPr>
          <p:cNvPr id="6" name="Group 5"/>
          <p:cNvGrpSpPr/>
          <p:nvPr/>
        </p:nvGrpSpPr>
        <p:grpSpPr>
          <a:xfrm>
            <a:off x="8685212" y="5121275"/>
            <a:ext cx="3067050" cy="1508125"/>
            <a:chOff x="8837612" y="4914900"/>
            <a:chExt cx="3067050" cy="1508125"/>
          </a:xfrm>
        </p:grpSpPr>
        <p:pic>
          <p:nvPicPr>
            <p:cNvPr id="19462"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37612" y="4914900"/>
              <a:ext cx="30670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 name="Object 27"/>
            <p:cNvGraphicFramePr>
              <a:graphicFrameLocks noChangeAspect="1"/>
            </p:cNvGraphicFramePr>
            <p:nvPr>
              <p:extLst>
                <p:ext uri="{D42A27DB-BD31-4B8C-83A1-F6EECF244321}">
                  <p14:modId xmlns:p14="http://schemas.microsoft.com/office/powerpoint/2010/main" val="1108647361"/>
                </p:ext>
              </p:extLst>
            </p:nvPr>
          </p:nvGraphicFramePr>
          <p:xfrm>
            <a:off x="9961562" y="6096000"/>
            <a:ext cx="819150" cy="327025"/>
          </p:xfrm>
          <a:graphic>
            <a:graphicData uri="http://schemas.openxmlformats.org/presentationml/2006/ole">
              <mc:AlternateContent xmlns:mc="http://schemas.openxmlformats.org/markup-compatibility/2006">
                <mc:Choice xmlns:v="urn:schemas-microsoft-com:vml" Requires="v">
                  <p:oleObj spid="_x0000_s19552" name="Equation" r:id="rId14" imgW="507960" imgH="203040" progId="Equation.DSMT4">
                    <p:embed/>
                  </p:oleObj>
                </mc:Choice>
                <mc:Fallback>
                  <p:oleObj name="Equation" r:id="rId14" imgW="507960" imgH="203040" progId="Equation.DSMT4">
                    <p:embed/>
                    <p:pic>
                      <p:nvPicPr>
                        <p:cNvPr id="0" name=""/>
                        <p:cNvPicPr/>
                        <p:nvPr/>
                      </p:nvPicPr>
                      <p:blipFill>
                        <a:blip r:embed="rId15"/>
                        <a:stretch>
                          <a:fillRect/>
                        </a:stretch>
                      </p:blipFill>
                      <p:spPr>
                        <a:xfrm>
                          <a:off x="9961562" y="6096000"/>
                          <a:ext cx="819150" cy="327025"/>
                        </a:xfrm>
                        <a:prstGeom prst="rect">
                          <a:avLst/>
                        </a:prstGeom>
                      </p:spPr>
                    </p:pic>
                  </p:oleObj>
                </mc:Fallback>
              </mc:AlternateContent>
            </a:graphicData>
          </a:graphic>
        </p:graphicFrame>
      </p:grpSp>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7012" y="752475"/>
            <a:ext cx="11582400" cy="1761627"/>
            <a:chOff x="227012" y="752475"/>
            <a:chExt cx="11582400" cy="1761627"/>
          </a:xfrm>
        </p:grpSpPr>
        <p:sp>
          <p:nvSpPr>
            <p:cNvPr id="15" name="Rounded Rectangle 14"/>
            <p:cNvSpPr/>
            <p:nvPr/>
          </p:nvSpPr>
          <p:spPr>
            <a:xfrm>
              <a:off x="1714587" y="781727"/>
              <a:ext cx="10044590" cy="1732375"/>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16498" y="1186505"/>
              <a:ext cx="457754" cy="646331"/>
            </a:xfrm>
            <a:prstGeom prst="rect">
              <a:avLst/>
            </a:prstGeom>
          </p:spPr>
          <p:txBody>
            <a:bodyPr wrap="none">
              <a:spAutoFit/>
            </a:bodyPr>
            <a:lstStyle/>
            <a:p>
              <a:pPr algn="ctr"/>
              <a:r>
                <a:rPr lang="en-US" sz="3600" b="1" spc="67" smtClean="0">
                  <a:ln w="11430"/>
                  <a:effectLst>
                    <a:outerShdw blurRad="76200" dist="50800" dir="5400000" algn="tl" rotWithShape="0">
                      <a:srgbClr val="000000">
                        <a:alpha val="65000"/>
                      </a:srgbClr>
                    </a:outerShdw>
                  </a:effectLst>
                  <a:latin typeface=".VnCentury SchoolbookH" pitchFamily="34" charset="0"/>
                </a:rPr>
                <a:t>1</a:t>
              </a:r>
              <a:endParaRPr lang="en-US" sz="40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9982200"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tứ diện </a:t>
              </a:r>
              <a:r>
                <a:rPr lang="vi-VN" sz="2600" b="1" smtClean="0">
                  <a:latin typeface="Arial" pitchFamily="34" charset="0"/>
                  <a:cs typeface="Arial" pitchFamily="34" charset="0"/>
                </a:rPr>
                <a:t>ABCD</a:t>
              </a:r>
              <a:r>
                <a:rPr lang="en-US" sz="2600" b="1" smtClean="0">
                  <a:latin typeface="Arial" pitchFamily="34" charset="0"/>
                  <a:cs typeface="Arial" pitchFamily="34" charset="0"/>
                </a:rPr>
                <a:t> (H 4.35).</a:t>
              </a:r>
              <a:r>
                <a:rPr lang="vi-VN" sz="2600" b="1" smtClean="0">
                  <a:latin typeface="Arial" pitchFamily="34" charset="0"/>
                  <a:cs typeface="Arial" pitchFamily="34" charset="0"/>
                </a:rPr>
                <a:t> </a:t>
              </a:r>
              <a:r>
                <a:rPr lang="en-US" sz="2600" b="1" smtClean="0">
                  <a:latin typeface="Arial" pitchFamily="34" charset="0"/>
                  <a:cs typeface="Arial" pitchFamily="34" charset="0"/>
                </a:rPr>
                <a:t>T</a:t>
              </a:r>
              <a:r>
                <a:rPr lang="vi-VN" sz="2600" b="1" smtClean="0">
                  <a:latin typeface="Arial" pitchFamily="34" charset="0"/>
                  <a:cs typeface="Arial" pitchFamily="34" charset="0"/>
                </a:rPr>
                <a:t>rong </a:t>
              </a:r>
              <a:r>
                <a:rPr lang="vi-VN" sz="2600" b="1">
                  <a:latin typeface="Arial" pitchFamily="34" charset="0"/>
                  <a:cs typeface="Arial" pitchFamily="34" charset="0"/>
                </a:rPr>
                <a:t>các mặt phẳng chứa các mặt của hình tứ </a:t>
              </a:r>
              <a:r>
                <a:rPr lang="vi-VN" sz="2600" b="1" smtClean="0">
                  <a:latin typeface="Arial" pitchFamily="34" charset="0"/>
                  <a:cs typeface="Arial" pitchFamily="34" charset="0"/>
                </a:rPr>
                <a:t>diện</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ãy </a:t>
              </a:r>
              <a:r>
                <a:rPr lang="vi-VN" sz="2600" b="1">
                  <a:latin typeface="Arial" pitchFamily="34" charset="0"/>
                  <a:cs typeface="Arial" pitchFamily="34" charset="0"/>
                </a:rPr>
                <a:t>cho biết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en-US" sz="2600" b="1">
                  <a:latin typeface="Arial" pitchFamily="34" charset="0"/>
                  <a:cs typeface="Arial" pitchFamily="34" charset="0"/>
                </a:rPr>
                <a:t>Đ</a:t>
              </a:r>
              <a:r>
                <a:rPr lang="vi-VN" sz="2600" b="1" smtClean="0">
                  <a:latin typeface="Arial" pitchFamily="34" charset="0"/>
                  <a:cs typeface="Arial" pitchFamily="34" charset="0"/>
                </a:rPr>
                <a:t>ường </a:t>
              </a:r>
              <a:r>
                <a:rPr lang="vi-VN" sz="2600" b="1">
                  <a:latin typeface="Arial" pitchFamily="34" charset="0"/>
                  <a:cs typeface="Arial" pitchFamily="34" charset="0"/>
                </a:rPr>
                <a:t>thẳng AB cắt các mặt phẳng </a:t>
              </a:r>
              <a:r>
                <a:rPr lang="vi-VN" sz="2600" b="1" smtClean="0">
                  <a:latin typeface="Arial" pitchFamily="34" charset="0"/>
                  <a:cs typeface="Arial" pitchFamily="34" charset="0"/>
                </a:rPr>
                <a:t>nào</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B</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a:latin typeface="Arial" pitchFamily="34" charset="0"/>
                  <a:cs typeface="Arial" pitchFamily="34" charset="0"/>
                </a:rPr>
                <a:t>Đ</a:t>
              </a:r>
              <a:r>
                <a:rPr lang="vi-VN" sz="2600" b="1" smtClean="0">
                  <a:latin typeface="Arial" pitchFamily="34" charset="0"/>
                  <a:cs typeface="Arial" pitchFamily="34" charset="0"/>
                </a:rPr>
                <a:t>ường </a:t>
              </a:r>
              <a:r>
                <a:rPr lang="vi-VN" sz="2600" b="1">
                  <a:latin typeface="Arial" pitchFamily="34" charset="0"/>
                  <a:cs typeface="Arial" pitchFamily="34" charset="0"/>
                </a:rPr>
                <a:t>thẳng AB nằm trong các mặt phẳng </a:t>
              </a:r>
              <a:r>
                <a:rPr lang="vi-VN" sz="2600" b="1" smtClean="0">
                  <a:latin typeface="Arial" pitchFamily="34" charset="0"/>
                  <a:cs typeface="Arial" pitchFamily="34" charset="0"/>
                </a:rPr>
                <a:t>nào</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813" y="2743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370012" y="3339792"/>
            <a:ext cx="7086600" cy="861774"/>
          </a:xfrm>
          <a:prstGeom prst="rect">
            <a:avLst/>
          </a:prstGeom>
          <a:noFill/>
        </p:spPr>
        <p:txBody>
          <a:bodyPr wrap="square" rtlCol="0">
            <a:spAutoFit/>
          </a:bodyPr>
          <a:lstStyle/>
          <a:p>
            <a:pPr algn="just"/>
            <a:r>
              <a:rPr lang="en-US" sz="2500" b="1" smtClean="0">
                <a:latin typeface="Arial" pitchFamily="34" charset="0"/>
                <a:cs typeface="Arial" pitchFamily="34" charset="0"/>
              </a:rPr>
              <a:t>a.</a:t>
            </a:r>
            <a:r>
              <a:rPr lang="vi-VN" sz="2500" b="1" smtClean="0">
                <a:latin typeface="Arial" pitchFamily="34" charset="0"/>
                <a:cs typeface="Arial" pitchFamily="34" charset="0"/>
              </a:rPr>
              <a:t> Đường thẳng</a:t>
            </a:r>
            <a:r>
              <a:rPr lang="en-US" sz="2500" b="1" smtClean="0">
                <a:latin typeface="Arial" pitchFamily="34" charset="0"/>
                <a:cs typeface="Arial" pitchFamily="34" charset="0"/>
              </a:rPr>
              <a:t> </a:t>
            </a:r>
            <a:r>
              <a:rPr lang="en-US" sz="2500" b="1" smtClean="0">
                <a:solidFill>
                  <a:srgbClr val="C00000"/>
                </a:solidFill>
                <a:latin typeface="Arial" pitchFamily="34" charset="0"/>
                <a:cs typeface="Arial" pitchFamily="34" charset="0"/>
              </a:rPr>
              <a:t>AB</a:t>
            </a:r>
            <a:r>
              <a:rPr lang="en-US" sz="2500" b="1" smtClean="0">
                <a:latin typeface="Arial" pitchFamily="34" charset="0"/>
                <a:cs typeface="Arial" pitchFamily="34" charset="0"/>
              </a:rPr>
              <a:t> cắt các mặt phẳng (ACD) </a:t>
            </a:r>
            <a:br>
              <a:rPr lang="en-US" sz="2500" b="1" smtClean="0">
                <a:latin typeface="Arial" pitchFamily="34" charset="0"/>
                <a:cs typeface="Arial" pitchFamily="34" charset="0"/>
              </a:rPr>
            </a:br>
            <a:r>
              <a:rPr lang="en-US" sz="2500" b="1" smtClean="0">
                <a:latin typeface="Arial" pitchFamily="34" charset="0"/>
                <a:cs typeface="Arial" pitchFamily="34" charset="0"/>
              </a:rPr>
              <a:t>    và (BCD) </a:t>
            </a:r>
            <a:endParaRPr lang="vi-VN" sz="2500" b="1">
              <a:solidFill>
                <a:schemeClr val="accent2">
                  <a:lumMod val="75000"/>
                </a:schemeClr>
              </a:solidFill>
              <a:latin typeface="Arial" pitchFamily="34" charset="0"/>
              <a:cs typeface="Arial" pitchFamily="34" charset="0"/>
            </a:endParaRPr>
          </a:p>
        </p:txBody>
      </p:sp>
      <p:sp>
        <p:nvSpPr>
          <p:cNvPr id="22" name="TextBox 21"/>
          <p:cNvSpPr txBox="1"/>
          <p:nvPr/>
        </p:nvSpPr>
        <p:spPr>
          <a:xfrm>
            <a:off x="1293812" y="4274403"/>
            <a:ext cx="6934200" cy="861774"/>
          </a:xfrm>
          <a:prstGeom prst="rect">
            <a:avLst/>
          </a:prstGeom>
          <a:noFill/>
        </p:spPr>
        <p:txBody>
          <a:bodyPr wrap="square" rtlCol="0">
            <a:spAutoFit/>
          </a:bodyPr>
          <a:lstStyle/>
          <a:p>
            <a:pPr algn="just"/>
            <a:r>
              <a:rPr lang="en-US" sz="2500" b="1" smtClean="0">
                <a:latin typeface="Arial" pitchFamily="34" charset="0"/>
                <a:cs typeface="Arial" pitchFamily="34" charset="0"/>
              </a:rPr>
              <a:t>b.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t>
            </a:r>
            <a:r>
              <a:rPr lang="en-US" sz="2500" b="1" smtClean="0">
                <a:solidFill>
                  <a:srgbClr val="C00000"/>
                </a:solidFill>
                <a:latin typeface="Arial" pitchFamily="34" charset="0"/>
                <a:cs typeface="Arial" pitchFamily="34" charset="0"/>
              </a:rPr>
              <a:t>AB</a:t>
            </a:r>
            <a:r>
              <a:rPr lang="en-US" sz="2500" b="1" smtClean="0">
                <a:latin typeface="Arial" pitchFamily="34" charset="0"/>
                <a:cs typeface="Arial" pitchFamily="34" charset="0"/>
              </a:rPr>
              <a:t> nằm trong các mặt </a:t>
            </a:r>
            <a:br>
              <a:rPr lang="en-US" sz="2500" b="1" smtClean="0">
                <a:latin typeface="Arial" pitchFamily="34" charset="0"/>
                <a:cs typeface="Arial" pitchFamily="34" charset="0"/>
              </a:rPr>
            </a:br>
            <a:r>
              <a:rPr lang="en-US" sz="2500" b="1" smtClean="0">
                <a:latin typeface="Arial" pitchFamily="34" charset="0"/>
                <a:cs typeface="Arial" pitchFamily="34" charset="0"/>
              </a:rPr>
              <a:t>     phẳng (ABC) và (ABD)</a:t>
            </a:r>
            <a:endParaRPr lang="vi-VN" sz="2500" b="1">
              <a:solidFill>
                <a:schemeClr val="accent2">
                  <a:lumMod val="75000"/>
                </a:schemeClr>
              </a:solidFill>
              <a:latin typeface="Arial" pitchFamily="34" charset="0"/>
              <a:cs typeface="Arial" pitchFamily="34" charset="0"/>
            </a:endParaRPr>
          </a:p>
        </p:txBody>
      </p:sp>
      <p:sp>
        <p:nvSpPr>
          <p:cNvPr id="19"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8923337" y="2686050"/>
            <a:ext cx="2962275" cy="3253830"/>
            <a:chOff x="8923337" y="2686050"/>
            <a:chExt cx="2962275" cy="3253830"/>
          </a:xfrm>
        </p:grpSpPr>
        <p:sp>
          <p:nvSpPr>
            <p:cNvPr id="20" name="TextBox 19"/>
            <p:cNvSpPr txBox="1"/>
            <p:nvPr/>
          </p:nvSpPr>
          <p:spPr>
            <a:xfrm>
              <a:off x="9904412" y="560132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4.35</a:t>
              </a:r>
              <a:endParaRPr lang="en-US" sz="1600" b="1">
                <a:solidFill>
                  <a:schemeClr val="accent6">
                    <a:lumMod val="75000"/>
                  </a:schemeClr>
                </a:solidFill>
                <a:latin typeface="Arial" pitchFamily="34" charset="0"/>
                <a:cs typeface="Arial" pitchFamily="34" charset="0"/>
              </a:endParaRPr>
            </a:p>
          </p:txBody>
        </p:sp>
        <p:pic>
          <p:nvPicPr>
            <p:cNvPr id="6162"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3337" y="2686050"/>
              <a:ext cx="29622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538" y="2410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630132" cy="1476375"/>
            <a:chOff x="227012" y="762000"/>
            <a:chExt cx="11630132" cy="1476375"/>
          </a:xfrm>
        </p:grpSpPr>
        <p:sp>
          <p:nvSpPr>
            <p:cNvPr id="22" name="Rounded Rectangle 21"/>
            <p:cNvSpPr/>
            <p:nvPr/>
          </p:nvSpPr>
          <p:spPr>
            <a:xfrm>
              <a:off x="2013641" y="811836"/>
              <a:ext cx="9786245" cy="142653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8963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38200"/>
              <a:ext cx="9725132"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tứ diện ABCD</a:t>
              </a:r>
              <a:r>
                <a:rPr lang="en-US" sz="2600" b="1">
                  <a:latin typeface="Arial" pitchFamily="34" charset="0"/>
                  <a:cs typeface="Arial" pitchFamily="34" charset="0"/>
                </a:rPr>
                <a:t> (H 4.35).</a:t>
              </a:r>
              <a:r>
                <a:rPr lang="vi-VN" sz="2600" b="1">
                  <a:latin typeface="Arial" pitchFamily="34" charset="0"/>
                  <a:cs typeface="Arial" pitchFamily="34" charset="0"/>
                </a:rPr>
                <a:t> </a:t>
              </a:r>
              <a:r>
                <a:rPr lang="en-US" sz="2600" b="1">
                  <a:latin typeface="Arial" pitchFamily="34" charset="0"/>
                  <a:cs typeface="Arial" pitchFamily="34" charset="0"/>
                </a:rPr>
                <a:t>T</a:t>
              </a:r>
              <a:r>
                <a:rPr lang="vi-VN" sz="2600" b="1">
                  <a:latin typeface="Arial" pitchFamily="34" charset="0"/>
                  <a:cs typeface="Arial" pitchFamily="34" charset="0"/>
                </a:rPr>
                <a:t>rong các mặt phẳng chứa các mặt của hình tứ diện</a:t>
              </a:r>
              <a:r>
                <a:rPr lang="en-US" sz="2600" b="1">
                  <a:latin typeface="Arial" pitchFamily="34" charset="0"/>
                  <a:cs typeface="Arial" pitchFamily="34" charset="0"/>
                </a:rPr>
                <a:t>,</a:t>
              </a:r>
              <a:r>
                <a:rPr lang="vi-VN" sz="2600" b="1">
                  <a:latin typeface="Arial" pitchFamily="34" charset="0"/>
                  <a:cs typeface="Arial" pitchFamily="34" charset="0"/>
                </a:rPr>
                <a:t> </a:t>
              </a:r>
              <a:r>
                <a:rPr lang="en-US" sz="2600" b="1">
                  <a:latin typeface="Arial" pitchFamily="34" charset="0"/>
                  <a:cs typeface="Arial" pitchFamily="34" charset="0"/>
                </a:rPr>
                <a:t>h</a:t>
              </a:r>
              <a:r>
                <a:rPr lang="vi-VN" sz="2600" b="1">
                  <a:latin typeface="Arial" pitchFamily="34" charset="0"/>
                  <a:cs typeface="Arial" pitchFamily="34" charset="0"/>
                </a:rPr>
                <a:t>ãy cho biết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AC cắt các mặt phẳng nào? , nằm trong các mặt phẳng nào</a:t>
              </a:r>
              <a:r>
                <a:rPr lang="en-US" sz="2600" b="1" smtClean="0">
                  <a:latin typeface="Arial" pitchFamily="34" charset="0"/>
                  <a:cs typeface="Arial" pitchFamily="34" charset="0"/>
                </a:rPr>
                <a:t>?</a:t>
              </a:r>
              <a:endParaRPr lang="vi-VN" b="1">
                <a:latin typeface="Arial" pitchFamily="34" charset="0"/>
                <a:cs typeface="Arial" pitchFamily="34" charset="0"/>
              </a:endParaRPr>
            </a:p>
          </p:txBody>
        </p:sp>
      </p:grpSp>
      <p:grpSp>
        <p:nvGrpSpPr>
          <p:cNvPr id="18" name="Group 17"/>
          <p:cNvGrpSpPr/>
          <p:nvPr/>
        </p:nvGrpSpPr>
        <p:grpSpPr>
          <a:xfrm>
            <a:off x="8837612" y="2514600"/>
            <a:ext cx="2962275" cy="3253830"/>
            <a:chOff x="8923337" y="2686050"/>
            <a:chExt cx="2962275" cy="3253830"/>
          </a:xfrm>
        </p:grpSpPr>
        <p:sp>
          <p:nvSpPr>
            <p:cNvPr id="19" name="TextBox 18"/>
            <p:cNvSpPr txBox="1"/>
            <p:nvPr/>
          </p:nvSpPr>
          <p:spPr>
            <a:xfrm>
              <a:off x="9685337" y="560132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4.35</a:t>
              </a:r>
              <a:endParaRPr lang="en-US" sz="1600" b="1">
                <a:solidFill>
                  <a:schemeClr val="accent6">
                    <a:lumMod val="75000"/>
                  </a:schemeClr>
                </a:solidFill>
                <a:latin typeface="Arial" pitchFamily="34" charset="0"/>
                <a:cs typeface="Arial" pitchFamily="34" charset="0"/>
              </a:endParaRPr>
            </a:p>
          </p:txBody>
        </p:sp>
        <p:pic>
          <p:nvPicPr>
            <p:cNvPr id="20"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3337" y="2686050"/>
              <a:ext cx="29622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1209214" y="2971800"/>
            <a:ext cx="7094998" cy="861774"/>
          </a:xfrm>
          <a:prstGeom prst="rect">
            <a:avLst/>
          </a:prstGeom>
          <a:noFill/>
        </p:spPr>
        <p:txBody>
          <a:bodyPr wrap="square" rtlCol="0">
            <a:spAutoFit/>
          </a:bodyPr>
          <a:lstStyle/>
          <a:p>
            <a:pPr marL="342900" indent="-342900">
              <a:buFont typeface="Arial" pitchFamily="34" charset="0"/>
              <a:buChar char="•"/>
            </a:pPr>
            <a:r>
              <a:rPr lang="vi-VN" sz="2500" b="1" smtClean="0">
                <a:latin typeface="Arial" pitchFamily="34" charset="0"/>
                <a:cs typeface="Arial" pitchFamily="34" charset="0"/>
              </a:rPr>
              <a:t>Đường </a:t>
            </a:r>
            <a:r>
              <a:rPr lang="vi-VN" sz="2500" b="1">
                <a:latin typeface="Arial" pitchFamily="34" charset="0"/>
                <a:cs typeface="Arial" pitchFamily="34" charset="0"/>
              </a:rPr>
              <a:t>thẳng </a:t>
            </a:r>
            <a:r>
              <a:rPr lang="vi-VN" sz="2500" b="1">
                <a:solidFill>
                  <a:srgbClr val="C00000"/>
                </a:solidFill>
                <a:latin typeface="Arial" pitchFamily="34" charset="0"/>
                <a:cs typeface="Arial" pitchFamily="34" charset="0"/>
              </a:rPr>
              <a:t>AC</a:t>
            </a:r>
            <a:r>
              <a:rPr lang="vi-VN" sz="2500" b="1">
                <a:latin typeface="Arial" pitchFamily="34" charset="0"/>
                <a:cs typeface="Arial" pitchFamily="34" charset="0"/>
              </a:rPr>
              <a:t> cắt các mặt phẳng (BCD) và (ABD).</a:t>
            </a:r>
            <a:endParaRPr lang="vi-VN" sz="2500" b="1">
              <a:solidFill>
                <a:schemeClr val="accent2">
                  <a:lumMod val="75000"/>
                </a:schemeClr>
              </a:solidFill>
              <a:latin typeface="Arial" pitchFamily="34" charset="0"/>
              <a:cs typeface="Arial" pitchFamily="34" charset="0"/>
            </a:endParaRPr>
          </a:p>
        </p:txBody>
      </p:sp>
      <p:sp>
        <p:nvSpPr>
          <p:cNvPr id="17" name="TextBox 16"/>
          <p:cNvSpPr txBox="1"/>
          <p:nvPr/>
        </p:nvSpPr>
        <p:spPr>
          <a:xfrm>
            <a:off x="1209214" y="3931384"/>
            <a:ext cx="7094998" cy="861774"/>
          </a:xfrm>
          <a:prstGeom prst="rect">
            <a:avLst/>
          </a:prstGeom>
          <a:noFill/>
        </p:spPr>
        <p:txBody>
          <a:bodyPr wrap="square" rtlCol="0">
            <a:spAutoFit/>
          </a:bodyPr>
          <a:lstStyle/>
          <a:p>
            <a:pPr marL="342900" indent="-342900">
              <a:buFont typeface="Arial" pitchFamily="34" charset="0"/>
              <a:buChar char="•"/>
            </a:pPr>
            <a:r>
              <a:rPr lang="vi-VN" sz="2500" b="1">
                <a:latin typeface="Arial" pitchFamily="34" charset="0"/>
                <a:cs typeface="Arial" pitchFamily="34" charset="0"/>
              </a:rPr>
              <a:t>Đường thẳng </a:t>
            </a:r>
            <a:r>
              <a:rPr lang="vi-VN" sz="2500" b="1">
                <a:solidFill>
                  <a:srgbClr val="C00000"/>
                </a:solidFill>
                <a:latin typeface="Arial" pitchFamily="34" charset="0"/>
                <a:cs typeface="Arial" pitchFamily="34" charset="0"/>
              </a:rPr>
              <a:t>AC</a:t>
            </a:r>
            <a:r>
              <a:rPr lang="vi-VN" sz="2500" b="1">
                <a:latin typeface="Arial" pitchFamily="34" charset="0"/>
                <a:cs typeface="Arial" pitchFamily="34" charset="0"/>
              </a:rPr>
              <a:t> nằm trong các mặt phẳng (ABC) và (ACD).</a:t>
            </a:r>
            <a:endParaRPr lang="vi-VN" sz="2500" b="1">
              <a:solidFill>
                <a:schemeClr val="accent2">
                  <a:lumMod val="75000"/>
                </a:schemeClr>
              </a:solidFill>
              <a:latin typeface="Arial" pitchFamily="34" charset="0"/>
              <a:cs typeface="Arial" pitchFamily="34" charset="0"/>
            </a:endParaRPr>
          </a:p>
        </p:txBody>
      </p:sp>
      <p:sp>
        <p:nvSpPr>
          <p:cNvPr id="21"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301" y="308295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2169081"/>
            <a:chOff x="289088" y="762000"/>
            <a:chExt cx="11558425" cy="2169081"/>
          </a:xfrm>
        </p:grpSpPr>
        <p:sp>
          <p:nvSpPr>
            <p:cNvPr id="17" name="Rounded Rectangle 16"/>
            <p:cNvSpPr/>
            <p:nvPr/>
          </p:nvSpPr>
          <p:spPr>
            <a:xfrm>
              <a:off x="289088" y="762000"/>
              <a:ext cx="11558425" cy="216908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3" y="838200"/>
              <a:ext cx="11087100" cy="209288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smtClean="0">
                  <a:latin typeface="Arial" pitchFamily="34" charset="0"/>
                  <a:cs typeface="Arial" pitchFamily="34" charset="0"/>
                </a:rPr>
                <a:t>Cho </a:t>
              </a:r>
              <a:r>
                <a:rPr lang="vi-VN" sz="2600" b="1">
                  <a:latin typeface="Arial" pitchFamily="34" charset="0"/>
                  <a:cs typeface="Arial" pitchFamily="34" charset="0"/>
                </a:rPr>
                <a:t>đường thẳng a không nằm trong mặt phẳng </a:t>
              </a:r>
              <a:r>
                <a:rPr lang="en-US" sz="2600" b="1" smtClean="0">
                  <a:latin typeface="Arial" pitchFamily="34" charset="0"/>
                  <a:cs typeface="Arial" pitchFamily="34" charset="0"/>
                </a:rPr>
                <a:t>(</a:t>
              </a:r>
              <a:r>
                <a:rPr lang="vi-VN" sz="2600" b="1" smtClean="0">
                  <a:latin typeface="Arial" pitchFamily="34" charset="0"/>
                  <a:cs typeface="Arial" pitchFamily="34" charset="0"/>
                </a:rPr>
                <a:t>P</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và a song song với 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nằm trong </a:t>
              </a:r>
              <a:r>
                <a:rPr lang="en-US" sz="2600" b="1" smtClean="0">
                  <a:latin typeface="Arial" pitchFamily="34" charset="0"/>
                  <a:cs typeface="Arial" pitchFamily="34" charset="0"/>
                </a:rPr>
                <a:t>(P).</a:t>
              </a:r>
              <a:r>
                <a:rPr lang="vi-VN" sz="2600" b="1" smtClean="0">
                  <a:latin typeface="Arial" pitchFamily="34" charset="0"/>
                  <a:cs typeface="Arial" pitchFamily="34" charset="0"/>
                </a:rPr>
                <a:t> </a:t>
              </a:r>
              <a:r>
                <a:rPr lang="en-US" sz="2600" b="1" smtClean="0">
                  <a:latin typeface="Arial" pitchFamily="34" charset="0"/>
                  <a:cs typeface="Arial" pitchFamily="34" charset="0"/>
                </a:rPr>
                <a:t>G</a:t>
              </a:r>
              <a:r>
                <a:rPr lang="vi-VN" sz="2600" b="1" smtClean="0">
                  <a:latin typeface="Arial" pitchFamily="34" charset="0"/>
                  <a:cs typeface="Arial" pitchFamily="34" charset="0"/>
                </a:rPr>
                <a:t>ọi </a:t>
              </a:r>
              <a:r>
                <a:rPr lang="en-US" sz="2600" b="1" smtClean="0">
                  <a:latin typeface="Arial" pitchFamily="34" charset="0"/>
                  <a:cs typeface="Arial" pitchFamily="34" charset="0"/>
                </a:rPr>
                <a:t>(Q)</a:t>
              </a:r>
              <a:r>
                <a:rPr lang="vi-VN" sz="2600" b="1" smtClean="0">
                  <a:latin typeface="Arial" pitchFamily="34" charset="0"/>
                  <a:cs typeface="Arial" pitchFamily="34" charset="0"/>
                </a:rPr>
                <a:t> </a:t>
              </a:r>
              <a:r>
                <a:rPr lang="vi-VN" sz="2600" b="1">
                  <a:latin typeface="Arial" pitchFamily="34" charset="0"/>
                  <a:cs typeface="Arial" pitchFamily="34" charset="0"/>
                </a:rPr>
                <a:t>là mặt phẳng chứa a và </a:t>
              </a:r>
              <a:r>
                <a:rPr lang="vi-VN" sz="2600" b="1" smtClean="0">
                  <a:latin typeface="Arial" pitchFamily="34" charset="0"/>
                  <a:cs typeface="Arial" pitchFamily="34" charset="0"/>
                </a:rPr>
                <a:t>b</a:t>
              </a:r>
              <a:r>
                <a:rPr lang="en-US" sz="2600" b="1" smtClean="0">
                  <a:latin typeface="Arial" pitchFamily="34" charset="0"/>
                  <a:cs typeface="Arial" pitchFamily="34" charset="0"/>
                </a:rPr>
                <a:t> (H 4.36)</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Nếu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en-US" sz="2600" b="1" smtClean="0">
                  <a:latin typeface="Arial" pitchFamily="34" charset="0"/>
                  <a:cs typeface="Arial" pitchFamily="34" charset="0"/>
                </a:rPr>
                <a:t>(P)</a:t>
              </a:r>
              <a:r>
                <a:rPr lang="vi-VN" sz="2600" b="1" smtClean="0">
                  <a:latin typeface="Arial" pitchFamily="34" charset="0"/>
                  <a:cs typeface="Arial" pitchFamily="34" charset="0"/>
                </a:rPr>
                <a:t> </a:t>
              </a:r>
              <a:r>
                <a:rPr lang="vi-VN" sz="2600" b="1">
                  <a:latin typeface="Arial" pitchFamily="34" charset="0"/>
                  <a:cs typeface="Arial" pitchFamily="34" charset="0"/>
                </a:rPr>
                <a:t>cắt nhau tại điểm M thì </a:t>
              </a:r>
              <a:r>
                <a:rPr lang="en-US" sz="2600" b="1" smtClean="0">
                  <a:latin typeface="Arial" pitchFamily="34" charset="0"/>
                  <a:cs typeface="Arial" pitchFamily="34" charset="0"/>
                </a:rPr>
                <a:t>M</a:t>
              </a:r>
              <a:r>
                <a:rPr lang="vi-VN" sz="2600" b="1" smtClean="0">
                  <a:latin typeface="Arial" pitchFamily="34" charset="0"/>
                  <a:cs typeface="Arial" pitchFamily="34" charset="0"/>
                </a:rPr>
                <a:t> c</a:t>
              </a:r>
              <a:r>
                <a:rPr lang="en-US" sz="2600" b="1">
                  <a:latin typeface="Arial" pitchFamily="34" charset="0"/>
                  <a:cs typeface="Arial" pitchFamily="34" charset="0"/>
                </a:rPr>
                <a:t>ó</a:t>
              </a:r>
              <a:r>
                <a:rPr lang="vi-VN" sz="2600" b="1" smtClean="0">
                  <a:latin typeface="Arial" pitchFamily="34" charset="0"/>
                  <a:cs typeface="Arial" pitchFamily="34" charset="0"/>
                </a:rPr>
                <a:t> </a:t>
              </a:r>
              <a:r>
                <a:rPr lang="vi-VN" sz="2600" b="1">
                  <a:latin typeface="Arial" pitchFamily="34" charset="0"/>
                  <a:cs typeface="Arial" pitchFamily="34" charset="0"/>
                </a:rPr>
                <a:t>thuộc </a:t>
              </a:r>
              <a:r>
                <a:rPr lang="en-US" sz="2600" b="1" smtClean="0">
                  <a:latin typeface="Arial" pitchFamily="34" charset="0"/>
                  <a:cs typeface="Arial" pitchFamily="34" charset="0"/>
                </a:rPr>
                <a:t>(Q)</a:t>
              </a:r>
              <a:r>
                <a:rPr lang="vi-VN" sz="2600" b="1" smtClean="0">
                  <a:latin typeface="Arial" pitchFamily="34" charset="0"/>
                  <a:cs typeface="Arial" pitchFamily="34" charset="0"/>
                </a:rPr>
                <a:t> </a:t>
              </a:r>
              <a:r>
                <a:rPr lang="vi-VN" sz="2600" b="1">
                  <a:latin typeface="Arial" pitchFamily="34" charset="0"/>
                  <a:cs typeface="Arial" pitchFamily="34" charset="0"/>
                </a:rPr>
                <a:t>và M </a:t>
              </a:r>
              <a:r>
                <a:rPr lang="vi-VN" sz="2600" b="1" smtClean="0">
                  <a:latin typeface="Arial" pitchFamily="34" charset="0"/>
                  <a:cs typeface="Arial" pitchFamily="34" charset="0"/>
                </a:rPr>
                <a:t>c</a:t>
              </a:r>
              <a:r>
                <a:rPr lang="en-US" sz="2600" b="1">
                  <a:latin typeface="Arial" pitchFamily="34" charset="0"/>
                  <a:cs typeface="Arial" pitchFamily="34" charset="0"/>
                </a:rPr>
                <a:t>ó</a:t>
              </a:r>
              <a:r>
                <a:rPr lang="vi-VN" sz="2600" b="1" smtClean="0">
                  <a:latin typeface="Arial" pitchFamily="34" charset="0"/>
                  <a:cs typeface="Arial" pitchFamily="34" charset="0"/>
                </a:rPr>
                <a:t> </a:t>
              </a:r>
              <a:r>
                <a:rPr lang="vi-VN" sz="2600" b="1">
                  <a:latin typeface="Arial" pitchFamily="34" charset="0"/>
                  <a:cs typeface="Arial" pitchFamily="34" charset="0"/>
                </a:rPr>
                <a:t>thuộc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hay </a:t>
              </a:r>
              <a:r>
                <a:rPr lang="vi-VN" sz="2600" b="1" smtClean="0">
                  <a:latin typeface="Arial" pitchFamily="34" charset="0"/>
                  <a:cs typeface="Arial" pitchFamily="34" charset="0"/>
                </a:rPr>
                <a:t>không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ãy </a:t>
              </a:r>
              <a:r>
                <a:rPr lang="vi-VN" sz="2600" b="1">
                  <a:latin typeface="Arial" pitchFamily="34" charset="0"/>
                  <a:cs typeface="Arial" pitchFamily="34" charset="0"/>
                </a:rPr>
                <a:t>rút ra kết luận sau khi trả lời các câu hỏi trên </a:t>
              </a: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54410" y="790575"/>
              <a:ext cx="1374005" cy="45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569622" y="3200400"/>
            <a:ext cx="3067050" cy="1996530"/>
            <a:chOff x="8599487" y="3276600"/>
            <a:chExt cx="3067050" cy="1996530"/>
          </a:xfrm>
        </p:grpSpPr>
        <p:pic>
          <p:nvPicPr>
            <p:cNvPr id="215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9487" y="3276600"/>
              <a:ext cx="30670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504063" y="493457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4.36</a:t>
              </a:r>
              <a:endParaRPr lang="en-US" sz="1600" b="1">
                <a:solidFill>
                  <a:schemeClr val="accent6">
                    <a:lumMod val="75000"/>
                  </a:schemeClr>
                </a:solidFill>
                <a:latin typeface="Arial" pitchFamily="34" charset="0"/>
                <a:cs typeface="Arial" pitchFamily="34" charset="0"/>
              </a:endParaRPr>
            </a:p>
          </p:txBody>
        </p:sp>
      </p:grpSp>
      <p:sp>
        <p:nvSpPr>
          <p:cNvPr id="12" name="TextBox 11"/>
          <p:cNvSpPr txBox="1"/>
          <p:nvPr/>
        </p:nvSpPr>
        <p:spPr>
          <a:xfrm>
            <a:off x="523414" y="3505200"/>
            <a:ext cx="7475998" cy="830997"/>
          </a:xfrm>
          <a:prstGeom prst="rect">
            <a:avLst/>
          </a:prstGeom>
          <a:noFill/>
        </p:spPr>
        <p:txBody>
          <a:bodyPr wrap="square" rtlCol="0">
            <a:spAutoFit/>
          </a:bodyPr>
          <a:lstStyle/>
          <a:p>
            <a:r>
              <a:rPr lang="vi-VN" b="1">
                <a:latin typeface="Arial" pitchFamily="34" charset="0"/>
                <a:cs typeface="Arial" pitchFamily="34" charset="0"/>
              </a:rPr>
              <a:t>- Nếu a và (P) cắt nhau tại điểm M thì M có thuộc (Q) (do M thuộc a và a nằm trong (Q)).</a:t>
            </a:r>
            <a:endParaRPr lang="vi-VN" b="1">
              <a:solidFill>
                <a:schemeClr val="accent2">
                  <a:lumMod val="75000"/>
                </a:schemeClr>
              </a:solidFill>
              <a:latin typeface="Arial" pitchFamily="34" charset="0"/>
              <a:cs typeface="Arial" pitchFamily="34" charset="0"/>
            </a:endParaRPr>
          </a:p>
        </p:txBody>
      </p:sp>
      <p:sp>
        <p:nvSpPr>
          <p:cNvPr id="13" name="TextBox 12"/>
          <p:cNvSpPr txBox="1"/>
          <p:nvPr/>
        </p:nvSpPr>
        <p:spPr>
          <a:xfrm>
            <a:off x="523414" y="4380429"/>
            <a:ext cx="7475998" cy="461665"/>
          </a:xfrm>
          <a:prstGeom prst="rect">
            <a:avLst/>
          </a:prstGeom>
          <a:noFill/>
        </p:spPr>
        <p:txBody>
          <a:bodyPr wrap="square" rtlCol="0">
            <a:spAutoFit/>
          </a:bodyPr>
          <a:lstStyle/>
          <a:p>
            <a:r>
              <a:rPr lang="vi-VN" b="1">
                <a:latin typeface="Arial" pitchFamily="34" charset="0"/>
                <a:cs typeface="Arial" pitchFamily="34" charset="0"/>
              </a:rPr>
              <a:t>- Do đó, a cắt b tại M, vậy M thuộc b.</a:t>
            </a:r>
            <a:endParaRPr lang="vi-VN" b="1">
              <a:solidFill>
                <a:schemeClr val="accent2">
                  <a:lumMod val="75000"/>
                </a:schemeClr>
              </a:solidFill>
              <a:latin typeface="Arial" pitchFamily="34" charset="0"/>
              <a:cs typeface="Arial" pitchFamily="34" charset="0"/>
            </a:endParaRPr>
          </a:p>
        </p:txBody>
      </p:sp>
      <p:sp>
        <p:nvSpPr>
          <p:cNvPr id="14" name="TextBox 13"/>
          <p:cNvSpPr txBox="1"/>
          <p:nvPr/>
        </p:nvSpPr>
        <p:spPr>
          <a:xfrm>
            <a:off x="523414" y="4886325"/>
            <a:ext cx="7475998" cy="461665"/>
          </a:xfrm>
          <a:prstGeom prst="rect">
            <a:avLst/>
          </a:prstGeom>
          <a:noFill/>
        </p:spPr>
        <p:txBody>
          <a:bodyPr wrap="square" rtlCol="0">
            <a:spAutoFit/>
          </a:bodyPr>
          <a:lstStyle/>
          <a:p>
            <a:r>
              <a:rPr lang="vi-VN" b="1">
                <a:latin typeface="Arial" pitchFamily="34" charset="0"/>
                <a:cs typeface="Arial" pitchFamily="34" charset="0"/>
              </a:rPr>
              <a:t>- Do đó, a cắt b tại M, vậy M thuộc b.</a:t>
            </a:r>
            <a:endParaRPr lang="vi-VN" b="1">
              <a:solidFill>
                <a:schemeClr val="accent2">
                  <a:lumMod val="75000"/>
                </a:schemeClr>
              </a:solidFill>
              <a:latin typeface="Arial" pitchFamily="34" charset="0"/>
              <a:cs typeface="Arial" pitchFamily="34" charset="0"/>
            </a:endParaRPr>
          </a:p>
        </p:txBody>
      </p:sp>
      <p:sp>
        <p:nvSpPr>
          <p:cNvPr id="16" name="TextBox 15"/>
          <p:cNvSpPr txBox="1"/>
          <p:nvPr/>
        </p:nvSpPr>
        <p:spPr>
          <a:xfrm>
            <a:off x="523413" y="5410200"/>
            <a:ext cx="11324099" cy="830997"/>
          </a:xfrm>
          <a:prstGeom prst="rect">
            <a:avLst/>
          </a:prstGeom>
          <a:noFill/>
        </p:spPr>
        <p:txBody>
          <a:bodyPr wrap="square" rtlCol="0">
            <a:spAutoFit/>
          </a:bodyPr>
          <a:lstStyle/>
          <a:p>
            <a:r>
              <a:rPr lang="vi-VN" b="1">
                <a:solidFill>
                  <a:schemeClr val="accent6">
                    <a:lumMod val="75000"/>
                  </a:schemeClr>
                </a:solidFill>
                <a:latin typeface="Arial" pitchFamily="34" charset="0"/>
                <a:cs typeface="Arial" pitchFamily="34" charset="0"/>
              </a:rPr>
              <a:t>- Kết luận: </a:t>
            </a:r>
            <a:r>
              <a:rPr lang="vi-VN" b="1">
                <a:latin typeface="Arial" pitchFamily="34" charset="0"/>
                <a:cs typeface="Arial" pitchFamily="34" charset="0"/>
              </a:rPr>
              <a:t>Nếu đường thẳng a không nằm trong mặt phẳng (P) và a song song với đường thẳng b nằm trong (P) thì a song song với mặt phẳng (P).</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28663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4012" y="5738813"/>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681634" y="2608230"/>
            <a:ext cx="3711131" cy="2302324"/>
            <a:chOff x="8277447" y="3294030"/>
            <a:chExt cx="3711131" cy="2302324"/>
          </a:xfrm>
        </p:grpSpPr>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7447" y="3294030"/>
              <a:ext cx="3711131" cy="203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471025" y="5257800"/>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4.36</a:t>
              </a:r>
              <a:endParaRPr lang="en-US" sz="1600" b="1">
                <a:solidFill>
                  <a:schemeClr val="accent6">
                    <a:lumMod val="75000"/>
                  </a:schemeClr>
                </a:solidFill>
                <a:latin typeface="Arial" pitchFamily="34" charset="0"/>
                <a:cs typeface="Arial" pitchFamily="34" charset="0"/>
              </a:endParaRPr>
            </a:p>
          </p:txBody>
        </p:sp>
      </p:grpSp>
      <p:grpSp>
        <p:nvGrpSpPr>
          <p:cNvPr id="4" name="Group 3"/>
          <p:cNvGrpSpPr/>
          <p:nvPr/>
        </p:nvGrpSpPr>
        <p:grpSpPr>
          <a:xfrm>
            <a:off x="591889" y="838200"/>
            <a:ext cx="11283114" cy="1688172"/>
            <a:chOff x="591889" y="838200"/>
            <a:chExt cx="11283114" cy="1688172"/>
          </a:xfrm>
        </p:grpSpPr>
        <p:grpSp>
          <p:nvGrpSpPr>
            <p:cNvPr id="13" name="Group 12"/>
            <p:cNvGrpSpPr/>
            <p:nvPr/>
          </p:nvGrpSpPr>
          <p:grpSpPr>
            <a:xfrm>
              <a:off x="591889" y="838200"/>
              <a:ext cx="10836523" cy="1559362"/>
              <a:chOff x="303212" y="3088838"/>
              <a:chExt cx="10836523" cy="1559362"/>
            </a:xfrm>
          </p:grpSpPr>
          <p:sp>
            <p:nvSpPr>
              <p:cNvPr id="14" name="Rounded Rectangle 13"/>
              <p:cNvSpPr/>
              <p:nvPr/>
            </p:nvSpPr>
            <p:spPr>
              <a:xfrm>
                <a:off x="303212" y="3088838"/>
                <a:ext cx="10836523" cy="1559362"/>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547935" y="3203138"/>
                <a:ext cx="9895483"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Nếu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không nằm trong mặt phẳng (P) và song song với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nằm trong (P) thì a song song với (P)</a:t>
                </a:r>
                <a:endParaRPr lang="vi-VN" sz="2600" b="1" i="1">
                  <a:solidFill>
                    <a:schemeClr val="accent2">
                      <a:lumMod val="75000"/>
                    </a:schemeClr>
                  </a:solidFill>
                  <a:latin typeface="Arial" pitchFamily="34" charset="0"/>
                  <a:cs typeface="Arial" pitchFamily="34" charset="0"/>
                </a:endParaRPr>
              </a:p>
            </p:txBody>
          </p:sp>
        </p:grpSp>
        <p:pic>
          <p:nvPicPr>
            <p:cNvPr id="21"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4" b="39131"/>
            <a:stretch/>
          </p:blipFill>
          <p:spPr bwMode="auto">
            <a:xfrm>
              <a:off x="10540999" y="1219199"/>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589483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938" y="23788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48172" y="4126688"/>
            <a:ext cx="7678170" cy="1292662"/>
          </a:xfrm>
          <a:prstGeom prst="rect">
            <a:avLst/>
          </a:prstGeom>
          <a:noFill/>
        </p:spPr>
        <p:txBody>
          <a:bodyPr wrap="square" rtlCol="0">
            <a:spAutoFit/>
          </a:bodyPr>
          <a:lstStyle/>
          <a:p>
            <a:pPr algn="just"/>
            <a:r>
              <a:rPr lang="en-US" sz="2600" b="1" smtClean="0">
                <a:latin typeface="Arial" pitchFamily="34" charset="0"/>
                <a:cs typeface="Arial" pitchFamily="34" charset="0"/>
              </a:rPr>
              <a:t>V</a:t>
            </a:r>
            <a:r>
              <a:rPr lang="vi-VN" sz="2600" b="1" smtClean="0">
                <a:latin typeface="Arial" pitchFamily="34" charset="0"/>
                <a:cs typeface="Arial" pitchFamily="34" charset="0"/>
              </a:rPr>
              <a:t>ì </a:t>
            </a:r>
            <a:r>
              <a:rPr lang="vi-VN" sz="2600" b="1">
                <a:latin typeface="Arial" pitchFamily="34" charset="0"/>
                <a:cs typeface="Arial" pitchFamily="34" charset="0"/>
              </a:rPr>
              <a:t>đường thẳng a song song với 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và 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nằm trong </a:t>
            </a:r>
            <a:r>
              <a:rPr lang="en-US" sz="2600" b="1" i="1">
                <a:latin typeface="Arial" pitchFamily="34" charset="0"/>
                <a:cs typeface="Arial" pitchFamily="34" charset="0"/>
              </a:rPr>
              <a:t>mp(b,c) </a:t>
            </a:r>
            <a:r>
              <a:rPr lang="vi-VN" sz="2600" b="1" smtClean="0">
                <a:latin typeface="Arial" pitchFamily="34" charset="0"/>
                <a:cs typeface="Arial" pitchFamily="34" charset="0"/>
              </a:rPr>
              <a:t>nên </a:t>
            </a:r>
            <a:r>
              <a:rPr lang="vi-VN" sz="2600" b="1">
                <a:solidFill>
                  <a:srgbClr val="C00000"/>
                </a:solidFill>
                <a:latin typeface="Arial" pitchFamily="34" charset="0"/>
                <a:cs typeface="Arial" pitchFamily="34" charset="0"/>
              </a:rPr>
              <a:t>đường thẳng a song song với </a:t>
            </a:r>
            <a:r>
              <a:rPr lang="en-US" sz="2600" b="1" i="1">
                <a:solidFill>
                  <a:srgbClr val="C00000"/>
                </a:solidFill>
                <a:latin typeface="Arial" pitchFamily="34" charset="0"/>
                <a:cs typeface="Arial" pitchFamily="34" charset="0"/>
              </a:rPr>
              <a:t>mp(b,c)</a:t>
            </a:r>
            <a:endParaRPr lang="vi-VN" sz="2600" b="1">
              <a:solidFill>
                <a:srgbClr val="C00000"/>
              </a:solidFill>
              <a:latin typeface="Arial" pitchFamily="34" charset="0"/>
              <a:cs typeface="Arial" pitchFamily="34" charset="0"/>
            </a:endParaRPr>
          </a:p>
        </p:txBody>
      </p:sp>
      <p:sp>
        <p:nvSpPr>
          <p:cNvPr id="22" name="TextBox 21"/>
          <p:cNvSpPr txBox="1"/>
          <p:nvPr/>
        </p:nvSpPr>
        <p:spPr>
          <a:xfrm>
            <a:off x="455612" y="2743200"/>
            <a:ext cx="7711914" cy="1292662"/>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B</a:t>
            </a:r>
            <a:r>
              <a:rPr lang="vi-VN" sz="2600" b="1" smtClean="0">
                <a:latin typeface="Arial" pitchFamily="34" charset="0"/>
                <a:cs typeface="Arial" pitchFamily="34" charset="0"/>
              </a:rPr>
              <a:t>a </a:t>
            </a:r>
            <a:r>
              <a:rPr lang="vi-VN" sz="2600" b="1">
                <a:latin typeface="Arial" pitchFamily="34" charset="0"/>
                <a:cs typeface="Arial" pitchFamily="34" charset="0"/>
              </a:rPr>
              <a:t>đường thẳng </a:t>
            </a:r>
            <a:r>
              <a:rPr lang="vi-VN" sz="2600" b="1" smtClean="0">
                <a:latin typeface="Arial" pitchFamily="34" charset="0"/>
                <a:cs typeface="Arial" pitchFamily="34" charset="0"/>
              </a:rPr>
              <a:t>a</a:t>
            </a:r>
            <a:r>
              <a:rPr lang="en-US" sz="2600" b="1" smtClean="0">
                <a:latin typeface="Arial" pitchFamily="34" charset="0"/>
                <a:cs typeface="Arial" pitchFamily="34" charset="0"/>
              </a:rPr>
              <a:t>,</a:t>
            </a:r>
            <a:r>
              <a:rPr lang="vi-VN" sz="2600" b="1" smtClean="0">
                <a:latin typeface="Arial" pitchFamily="34" charset="0"/>
                <a:cs typeface="Arial" pitchFamily="34" charset="0"/>
              </a:rPr>
              <a:t> b</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c không cùng nằm trong một mặt phẳng nên </a:t>
            </a:r>
            <a:r>
              <a:rPr lang="vi-VN" sz="2600" b="1">
                <a:solidFill>
                  <a:srgbClr val="C00000"/>
                </a:solidFill>
                <a:latin typeface="Arial" pitchFamily="34" charset="0"/>
                <a:cs typeface="Arial" pitchFamily="34" charset="0"/>
              </a:rPr>
              <a:t>đường thẳng a không nằm trong </a:t>
            </a:r>
            <a:r>
              <a:rPr lang="en-US" sz="2600" b="1" i="1">
                <a:solidFill>
                  <a:srgbClr val="C00000"/>
                </a:solidFill>
                <a:latin typeface="Arial" pitchFamily="34" charset="0"/>
                <a:cs typeface="Arial" pitchFamily="34" charset="0"/>
              </a:rPr>
              <a:t>mp(b,c</a:t>
            </a:r>
            <a:r>
              <a:rPr lang="en-US" sz="2600" b="1" i="1" smtClean="0">
                <a:solidFill>
                  <a:srgbClr val="C00000"/>
                </a:solidFill>
                <a:latin typeface="Arial" pitchFamily="34" charset="0"/>
                <a:cs typeface="Arial" pitchFamily="34" charset="0"/>
              </a:rPr>
              <a:t>)</a:t>
            </a:r>
            <a:endParaRPr lang="vi-VN" sz="2600" b="1">
              <a:solidFill>
                <a:srgbClr val="C00000"/>
              </a:solidFill>
              <a:latin typeface="Arial" pitchFamily="34" charset="0"/>
              <a:cs typeface="Arial" pitchFamily="34" charset="0"/>
            </a:endParaRPr>
          </a:p>
        </p:txBody>
      </p:sp>
      <p:grpSp>
        <p:nvGrpSpPr>
          <p:cNvPr id="3" name="Group 2"/>
          <p:cNvGrpSpPr/>
          <p:nvPr/>
        </p:nvGrpSpPr>
        <p:grpSpPr>
          <a:xfrm>
            <a:off x="227012" y="752475"/>
            <a:ext cx="11582400" cy="1457325"/>
            <a:chOff x="227012" y="752475"/>
            <a:chExt cx="11582400" cy="1457325"/>
          </a:xfrm>
        </p:grpSpPr>
        <p:sp>
          <p:nvSpPr>
            <p:cNvPr id="15" name="Rounded Rectangle 14"/>
            <p:cNvSpPr/>
            <p:nvPr/>
          </p:nvSpPr>
          <p:spPr>
            <a:xfrm>
              <a:off x="1714587" y="781727"/>
              <a:ext cx="10044590" cy="142807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7012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790575"/>
              <a:ext cx="9982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ba đường thẳng </a:t>
              </a:r>
              <a:r>
                <a:rPr lang="en-US" sz="2600" b="1" smtClean="0">
                  <a:latin typeface="Arial" pitchFamily="34" charset="0"/>
                  <a:cs typeface="Arial" pitchFamily="34" charset="0"/>
                </a:rPr>
                <a:t>a, b, c </a:t>
              </a:r>
              <a:r>
                <a:rPr lang="vi-VN" sz="2600" b="1" smtClean="0">
                  <a:latin typeface="Arial" pitchFamily="34" charset="0"/>
                  <a:cs typeface="Arial" pitchFamily="34" charset="0"/>
                </a:rPr>
                <a:t>đôi </a:t>
              </a:r>
              <a:r>
                <a:rPr lang="vi-VN" sz="2600" b="1">
                  <a:latin typeface="Arial" pitchFamily="34" charset="0"/>
                  <a:cs typeface="Arial" pitchFamily="34" charset="0"/>
                </a:rPr>
                <a:t>một song song với nhau và không cùng nằm trong một mặt </a:t>
              </a:r>
              <a:r>
                <a:rPr lang="vi-VN" sz="2600" b="1" smtClean="0">
                  <a:latin typeface="Arial" pitchFamily="34" charset="0"/>
                  <a:cs typeface="Arial" pitchFamily="34" charset="0"/>
                </a:rPr>
                <a:t>phẳng</a:t>
              </a:r>
              <a:r>
                <a:rPr lang="en-US" sz="2600" b="1" smtClean="0">
                  <a:latin typeface="Arial" pitchFamily="34" charset="0"/>
                  <a:cs typeface="Arial" pitchFamily="34" charset="0"/>
                </a:rPr>
                <a:t> (H 4.37). </a:t>
              </a:r>
              <a:br>
                <a:rPr lang="en-US" sz="2600" b="1" smtClean="0">
                  <a:latin typeface="Arial" pitchFamily="34" charset="0"/>
                  <a:cs typeface="Arial" pitchFamily="34" charset="0"/>
                </a:rPr>
              </a:br>
              <a:r>
                <a:rPr lang="en-US" sz="2600" b="1" smtClean="0">
                  <a:latin typeface="Arial" pitchFamily="34" charset="0"/>
                  <a:cs typeface="Arial" pitchFamily="34" charset="0"/>
                </a:rPr>
                <a:t>C</a:t>
              </a:r>
              <a:r>
                <a:rPr lang="vi-VN" sz="2600" b="1" smtClean="0">
                  <a:latin typeface="Arial" pitchFamily="34" charset="0"/>
                  <a:cs typeface="Arial" pitchFamily="34" charset="0"/>
                </a:rPr>
                <a:t>hứng </a:t>
              </a:r>
              <a:r>
                <a:rPr lang="vi-VN" sz="2600" b="1">
                  <a:latin typeface="Arial" pitchFamily="34" charset="0"/>
                  <a:cs typeface="Arial" pitchFamily="34" charset="0"/>
                </a:rPr>
                <a:t>minh rằng đường thẳng a song song với </a:t>
              </a:r>
              <a:r>
                <a:rPr lang="en-US" sz="2600" b="1" i="1" smtClean="0">
                  <a:latin typeface="Arial" pitchFamily="34" charset="0"/>
                  <a:cs typeface="Arial" pitchFamily="34" charset="0"/>
                </a:rPr>
                <a:t>mp(b,c)</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grpSp>
      <p:sp>
        <p:nvSpPr>
          <p:cNvPr id="21" name="AutoShape 4"/>
          <p:cNvSpPr>
            <a:spLocks noChangeArrowheads="1"/>
          </p:cNvSpPr>
          <p:nvPr/>
        </p:nvSpPr>
        <p:spPr bwMode="gray">
          <a:xfrm>
            <a:off x="447214" y="95249"/>
            <a:ext cx="9685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ĐIỀU KIỆN VÀ TÍNH CHẤT CỦA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VỚI MẶT PHẲNG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475662" y="2429827"/>
            <a:ext cx="3714750" cy="2576929"/>
            <a:chOff x="8475662" y="2429827"/>
            <a:chExt cx="3714750" cy="2576929"/>
          </a:xfrm>
        </p:grpSpPr>
        <p:sp>
          <p:nvSpPr>
            <p:cNvPr id="20" name="TextBox 19"/>
            <p:cNvSpPr txBox="1"/>
            <p:nvPr/>
          </p:nvSpPr>
          <p:spPr>
            <a:xfrm>
              <a:off x="9474198" y="4668202"/>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4.37</a:t>
              </a:r>
              <a:endParaRPr lang="en-US" sz="1600" b="1">
                <a:solidFill>
                  <a:schemeClr val="accent6">
                    <a:lumMod val="75000"/>
                  </a:schemeClr>
                </a:solidFill>
                <a:latin typeface="Arial" pitchFamily="34" charset="0"/>
                <a:cs typeface="Arial" pitchFamily="34" charset="0"/>
              </a:endParaRPr>
            </a:p>
          </p:txBody>
        </p:sp>
        <p:pic>
          <p:nvPicPr>
            <p:cNvPr id="235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5662" y="2429827"/>
              <a:ext cx="37147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37506</TotalTime>
  <Words>1767</Words>
  <Application>Microsoft Office PowerPoint</Application>
  <PresentationFormat>Custom</PresentationFormat>
  <Paragraphs>107</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2359</cp:revision>
  <dcterms:created xsi:type="dcterms:W3CDTF">2021-08-04T05:24:17Z</dcterms:created>
  <dcterms:modified xsi:type="dcterms:W3CDTF">2024-03-12T05:29:28Z</dcterms:modified>
</cp:coreProperties>
</file>