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70" r:id="rId2"/>
    <p:sldId id="859" r:id="rId3"/>
    <p:sldId id="871" r:id="rId4"/>
    <p:sldId id="872" r:id="rId5"/>
    <p:sldId id="873" r:id="rId6"/>
    <p:sldId id="874" r:id="rId7"/>
    <p:sldId id="875" r:id="rId8"/>
    <p:sldId id="876" r:id="rId9"/>
    <p:sldId id="877" r:id="rId10"/>
    <p:sldId id="878" r:id="rId11"/>
    <p:sldId id="879"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474"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03/07/2023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03/07/2023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03/07/2023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03/07/2023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03/07/2023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03/07/2023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200400"/>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2" y="2189451"/>
            <a:ext cx="7260648" cy="11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26" y="2133600"/>
            <a:ext cx="7837488"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90214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hai cánh cửa sổ hình chữ nhật được mở, dù ở vị trí nào, thì hai mép ngoài của chúng luôn song song với nhau (H.4.29). Hãy giải thích </a:t>
            </a:r>
            <a:r>
              <a:rPr lang="vi-VN" sz="2200" b="1">
                <a:latin typeface="Arial" pitchFamily="34" charset="0"/>
                <a:cs typeface="Arial" pitchFamily="34" charset="0"/>
              </a:rPr>
              <a:t>tại </a:t>
            </a:r>
            <a:r>
              <a:rPr lang="vi-VN" sz="2200" b="1" smtClean="0">
                <a:latin typeface="Arial" pitchFamily="34" charset="0"/>
                <a:cs typeface="Arial" pitchFamily="34" charset="0"/>
              </a:rPr>
              <a:t>sao.</a:t>
            </a:r>
            <a:r>
              <a:rPr lang="en-US" sz="2200" b="1">
                <a:latin typeface="Arial" pitchFamily="34" charset="0"/>
                <a:cs typeface="Arial" pitchFamily="34" charset="0"/>
              </a:rPr>
              <a:t> </a:t>
            </a:r>
            <a:r>
              <a:rPr lang="vi-VN" sz="2200" b="1" smtClean="0">
                <a:latin typeface="Arial" pitchFamily="34" charset="0"/>
                <a:cs typeface="Arial" pitchFamily="34" charset="0"/>
              </a:rPr>
              <a:t>Nếu </a:t>
            </a:r>
            <a:r>
              <a:rPr lang="vi-VN" sz="2200" b="1">
                <a:latin typeface="Arial" pitchFamily="34" charset="0"/>
                <a:cs typeface="Arial" pitchFamily="34" charset="0"/>
              </a:rPr>
              <a:t>hai cánh cửa sổ có dạng hình thang như Hình 4.30 thì có vị trí nào của hai cánh cửa để hai mép ngoài của chúng song song với nhau hay </a:t>
            </a:r>
            <a:r>
              <a:rPr lang="vi-VN" sz="2200" b="1">
                <a:latin typeface="Arial" pitchFamily="34" charset="0"/>
                <a:cs typeface="Arial" pitchFamily="34" charset="0"/>
              </a:rPr>
              <a:t>không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37102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5423" y="4038600"/>
            <a:ext cx="11471590"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Mỗi cánh cửa ở Hình 4.29 đều có dạng hình chữ nhật nên các cạnh đối diện của mỗi cánh cửa song song với </a:t>
            </a:r>
            <a:r>
              <a:rPr lang="vi-VN" sz="2200" b="1">
                <a:latin typeface="Arial" pitchFamily="34" charset="0"/>
                <a:cs typeface="Arial" pitchFamily="34" charset="0"/>
              </a:rPr>
              <a:t>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5" name="TextBox 14"/>
          <p:cNvSpPr txBox="1"/>
          <p:nvPr/>
        </p:nvSpPr>
        <p:spPr>
          <a:xfrm>
            <a:off x="406749" y="4721999"/>
            <a:ext cx="11250263" cy="430887"/>
          </a:xfrm>
          <a:prstGeom prst="rect">
            <a:avLst/>
          </a:prstGeom>
          <a:noFill/>
        </p:spPr>
        <p:txBody>
          <a:bodyPr wrap="square" rtlCol="0">
            <a:spAutoFit/>
          </a:bodyPr>
          <a:lstStyle/>
          <a:p>
            <a:r>
              <a:rPr lang="pl-PL" sz="2200" b="1">
                <a:latin typeface="Arial" pitchFamily="34" charset="0"/>
                <a:cs typeface="Arial" pitchFamily="34" charset="0"/>
              </a:rPr>
              <a:t>Khi đó ta có a // b và c // d.</a:t>
            </a:r>
            <a:endParaRPr lang="vi-VN" sz="2200" b="1">
              <a:latin typeface="Arial" pitchFamily="34" charset="0"/>
              <a:cs typeface="Arial" pitchFamily="34" charset="0"/>
            </a:endParaRPr>
          </a:p>
        </p:txBody>
      </p:sp>
      <p:sp>
        <p:nvSpPr>
          <p:cNvPr id="19" name="TextBox 18"/>
          <p:cNvSpPr txBox="1"/>
          <p:nvPr/>
        </p:nvSpPr>
        <p:spPr>
          <a:xfrm>
            <a:off x="406749" y="5066844"/>
            <a:ext cx="11250263" cy="1107996"/>
          </a:xfrm>
          <a:prstGeom prst="rect">
            <a:avLst/>
          </a:prstGeom>
          <a:noFill/>
        </p:spPr>
        <p:txBody>
          <a:bodyPr wrap="square" rtlCol="0">
            <a:spAutoFit/>
          </a:bodyPr>
          <a:lstStyle/>
          <a:p>
            <a:r>
              <a:rPr lang="vi-VN" sz="2200" b="1">
                <a:latin typeface="Arial" pitchFamily="34" charset="0"/>
                <a:cs typeface="Arial" pitchFamily="34" charset="0"/>
              </a:rPr>
              <a:t>Lại có các đường thẳng a và d là đường thẳng giao tuyến giữa khung cửa và cánh cửa nên a // d.</a:t>
            </a:r>
          </a:p>
          <a:p>
            <a:r>
              <a:rPr lang="vi-VN" sz="2200" b="1" smtClean="0">
                <a:latin typeface="Arial" pitchFamily="34" charset="0"/>
                <a:cs typeface="Arial" pitchFamily="34" charset="0"/>
              </a:rPr>
              <a:t>Do </a:t>
            </a:r>
            <a:r>
              <a:rPr lang="vi-VN" sz="2200" b="1">
                <a:latin typeface="Arial" pitchFamily="34" charset="0"/>
                <a:cs typeface="Arial" pitchFamily="34" charset="0"/>
              </a:rPr>
              <a:t>vậy, bốn đường thẳng a, b, c, d luôn đôi một song song với nhau.</a:t>
            </a:r>
          </a:p>
        </p:txBody>
      </p:sp>
      <p:sp>
        <p:nvSpPr>
          <p:cNvPr id="20" name="TextBox 19"/>
          <p:cNvSpPr txBox="1"/>
          <p:nvPr/>
        </p:nvSpPr>
        <p:spPr>
          <a:xfrm>
            <a:off x="379412" y="6088797"/>
            <a:ext cx="11250263" cy="769441"/>
          </a:xfrm>
          <a:prstGeom prst="rect">
            <a:avLst/>
          </a:prstGeom>
          <a:noFill/>
        </p:spPr>
        <p:txBody>
          <a:bodyPr wrap="square" rtlCol="0">
            <a:spAutoFit/>
          </a:bodyPr>
          <a:lstStyle/>
          <a:p>
            <a:r>
              <a:rPr lang="vi-VN" sz="2200" b="1">
                <a:latin typeface="Arial" pitchFamily="34" charset="0"/>
                <a:cs typeface="Arial" pitchFamily="34" charset="0"/>
              </a:rPr>
              <a:t>Vậy khi hai cánh cửa sổ hình chữ nhật được mở, dù ở vị trí nào, thì hai mép ngoài của chúng luôn song song với nhau.</a:t>
            </a:r>
          </a:p>
        </p:txBody>
      </p:sp>
    </p:spTree>
    <p:extLst>
      <p:ext uri="{BB962C8B-B14F-4D97-AF65-F5344CB8AC3E}">
        <p14:creationId xmlns:p14="http://schemas.microsoft.com/office/powerpoint/2010/main" val="38055949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26" y="2133600"/>
            <a:ext cx="7837488"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90214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hai cánh cửa sổ hình chữ nhật được mở, dù ở vị trí nào, thì hai mép ngoài của chúng luôn song song với nhau (H.4.29). Hãy giải thích </a:t>
            </a:r>
            <a:r>
              <a:rPr lang="vi-VN" sz="2200" b="1">
                <a:latin typeface="Arial" pitchFamily="34" charset="0"/>
                <a:cs typeface="Arial" pitchFamily="34" charset="0"/>
              </a:rPr>
              <a:t>tại </a:t>
            </a:r>
            <a:r>
              <a:rPr lang="vi-VN" sz="2200" b="1" smtClean="0">
                <a:latin typeface="Arial" pitchFamily="34" charset="0"/>
                <a:cs typeface="Arial" pitchFamily="34" charset="0"/>
              </a:rPr>
              <a:t>sao.</a:t>
            </a:r>
            <a:r>
              <a:rPr lang="en-US" sz="2200" b="1">
                <a:latin typeface="Arial" pitchFamily="34" charset="0"/>
                <a:cs typeface="Arial" pitchFamily="34" charset="0"/>
              </a:rPr>
              <a:t> </a:t>
            </a:r>
            <a:r>
              <a:rPr lang="vi-VN" sz="2200" b="1" smtClean="0">
                <a:latin typeface="Arial" pitchFamily="34" charset="0"/>
                <a:cs typeface="Arial" pitchFamily="34" charset="0"/>
              </a:rPr>
              <a:t>Nếu </a:t>
            </a:r>
            <a:r>
              <a:rPr lang="vi-VN" sz="2200" b="1">
                <a:latin typeface="Arial" pitchFamily="34" charset="0"/>
                <a:cs typeface="Arial" pitchFamily="34" charset="0"/>
              </a:rPr>
              <a:t>hai cánh cửa sổ có dạng hình thang như Hình 4.30 thì có vị trí nào của hai cánh cửa để hai mép ngoài của chúng song song với nhau hay </a:t>
            </a:r>
            <a:r>
              <a:rPr lang="vi-VN" sz="2200" b="1">
                <a:latin typeface="Arial" pitchFamily="34" charset="0"/>
                <a:cs typeface="Arial" pitchFamily="34" charset="0"/>
              </a:rPr>
              <a:t>không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385519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06749" y="4335959"/>
            <a:ext cx="11250263"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Nếu hai cánh cửa sổ có dạng hình thang như Hình 4.30 thì không có vị trí nào của hai cánh cửa để hai mép ngoài của chúng song song với nhau.</a:t>
            </a:r>
          </a:p>
        </p:txBody>
      </p:sp>
    </p:spTree>
    <p:extLst>
      <p:ext uri="{BB962C8B-B14F-4D97-AF65-F5344CB8AC3E}">
        <p14:creationId xmlns:p14="http://schemas.microsoft.com/office/powerpoint/2010/main" val="1618276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2324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152333"/>
            <a:ext cx="9677399"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không gian, cho ba đường thẳng a, b, c. Những mệnh đề nào sau đây là </a:t>
            </a:r>
            <a:r>
              <a:rPr lang="vi-VN" sz="2200" b="1">
                <a:latin typeface="Arial" pitchFamily="34" charset="0"/>
                <a:cs typeface="Arial" pitchFamily="34" charset="0"/>
              </a:rPr>
              <a:t>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vi-VN" sz="2200" b="1">
                <a:latin typeface="Arial" pitchFamily="34" charset="0"/>
                <a:cs typeface="Arial" pitchFamily="34" charset="0"/>
              </a:rPr>
              <a:t>a và b không cắt nhau thì a và b song </a:t>
            </a:r>
            <a:r>
              <a:rPr lang="vi-VN" sz="2200" b="1">
                <a:latin typeface="Arial" pitchFamily="34" charset="0"/>
                <a:cs typeface="Arial" pitchFamily="34" charset="0"/>
              </a:rPr>
              <a:t>song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b và c chéo nhau thì b và c không cùng thuộc một mặt </a:t>
            </a:r>
            <a:r>
              <a:rPr lang="vi-VN" sz="2200" b="1">
                <a:latin typeface="Arial" pitchFamily="34" charset="0"/>
                <a:cs typeface="Arial" pitchFamily="34" charset="0"/>
              </a:rPr>
              <a:t>phẳng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và b cùng song song với c thì a song song với </a:t>
            </a:r>
            <a:r>
              <a:rPr lang="vi-VN" sz="2200" b="1">
                <a:latin typeface="Arial" pitchFamily="34" charset="0"/>
                <a:cs typeface="Arial" pitchFamily="34" charset="0"/>
              </a:rPr>
              <a:t>b</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và b cắt nhau, b và c cắt nhau thì a và c cắt nhau.</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886" y="25241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372" y="2895600"/>
            <a:ext cx="11331040" cy="830997"/>
          </a:xfrm>
          <a:prstGeom prst="rect">
            <a:avLst/>
          </a:prstGeom>
          <a:noFill/>
        </p:spPr>
        <p:txBody>
          <a:bodyPr wrap="square" rtlCol="0">
            <a:spAutoFit/>
          </a:bodyPr>
          <a:lstStyle/>
          <a:p>
            <a:r>
              <a:rPr lang="vi-VN" b="1">
                <a:latin typeface="Arial" pitchFamily="34" charset="0"/>
                <a:cs typeface="Arial" pitchFamily="34" charset="0"/>
              </a:rPr>
              <a:t>a) Mệnh </a:t>
            </a:r>
            <a:r>
              <a:rPr lang="vi-VN" b="1">
                <a:latin typeface="Arial" pitchFamily="34" charset="0"/>
                <a:cs typeface="Arial" pitchFamily="34" charset="0"/>
              </a:rPr>
              <a:t>đề </a:t>
            </a:r>
            <a:r>
              <a:rPr lang="vi-VN" b="1" smtClean="0">
                <a:latin typeface="Arial" pitchFamily="34" charset="0"/>
                <a:cs typeface="Arial" pitchFamily="34" charset="0"/>
              </a:rPr>
              <a:t>a </a:t>
            </a:r>
            <a:r>
              <a:rPr lang="vi-VN" b="1">
                <a:latin typeface="Arial" pitchFamily="34" charset="0"/>
                <a:cs typeface="Arial" pitchFamily="34" charset="0"/>
              </a:rPr>
              <a:t>là mệnh đề sai vì nếu a và b không cắt nhau thì a và b có thể song song hoặc chéo nhau.</a:t>
            </a:r>
            <a:endParaRPr lang="vi-VN" b="1">
              <a:latin typeface="Arial" pitchFamily="34" charset="0"/>
              <a:cs typeface="Arial" pitchFamily="34" charset="0"/>
            </a:endParaRPr>
          </a:p>
        </p:txBody>
      </p:sp>
      <p:sp>
        <p:nvSpPr>
          <p:cNvPr id="13" name="TextBox 12"/>
          <p:cNvSpPr txBox="1"/>
          <p:nvPr/>
        </p:nvSpPr>
        <p:spPr>
          <a:xfrm>
            <a:off x="478372" y="3827621"/>
            <a:ext cx="11331040" cy="461665"/>
          </a:xfrm>
          <a:prstGeom prst="rect">
            <a:avLst/>
          </a:prstGeom>
          <a:noFill/>
        </p:spPr>
        <p:txBody>
          <a:bodyPr wrap="square" rtlCol="0">
            <a:spAutoFit/>
          </a:bodyPr>
          <a:lstStyle/>
          <a:p>
            <a:r>
              <a:rPr lang="vi-VN" b="1">
                <a:latin typeface="Arial" pitchFamily="34" charset="0"/>
                <a:cs typeface="Arial" pitchFamily="34" charset="0"/>
              </a:rPr>
              <a:t>b) Mệnh </a:t>
            </a:r>
            <a:r>
              <a:rPr lang="vi-VN" b="1">
                <a:latin typeface="Arial" pitchFamily="34" charset="0"/>
                <a:cs typeface="Arial" pitchFamily="34" charset="0"/>
              </a:rPr>
              <a:t>đề </a:t>
            </a:r>
            <a:r>
              <a:rPr lang="vi-VN" b="1" smtClean="0">
                <a:latin typeface="Arial" pitchFamily="34" charset="0"/>
                <a:cs typeface="Arial" pitchFamily="34" charset="0"/>
              </a:rPr>
              <a:t>b </a:t>
            </a:r>
            <a:r>
              <a:rPr lang="vi-VN" b="1">
                <a:latin typeface="Arial" pitchFamily="34" charset="0"/>
                <a:cs typeface="Arial" pitchFamily="34" charset="0"/>
              </a:rPr>
              <a:t>là mệnh đề đúng (theo định nghĩa hai đường thẳng chéo nhau).</a:t>
            </a:r>
            <a:endParaRPr lang="vi-VN" b="1">
              <a:latin typeface="Arial" pitchFamily="34" charset="0"/>
              <a:cs typeface="Arial" pitchFamily="34" charset="0"/>
            </a:endParaRPr>
          </a:p>
        </p:txBody>
      </p:sp>
      <p:sp>
        <p:nvSpPr>
          <p:cNvPr id="14" name="TextBox 13"/>
          <p:cNvSpPr txBox="1"/>
          <p:nvPr/>
        </p:nvSpPr>
        <p:spPr>
          <a:xfrm>
            <a:off x="478372" y="4390310"/>
            <a:ext cx="11331040" cy="461665"/>
          </a:xfrm>
          <a:prstGeom prst="rect">
            <a:avLst/>
          </a:prstGeom>
          <a:noFill/>
        </p:spPr>
        <p:txBody>
          <a:bodyPr wrap="square" rtlCol="0">
            <a:spAutoFit/>
          </a:bodyPr>
          <a:lstStyle/>
          <a:p>
            <a:r>
              <a:rPr lang="vi-VN" b="1">
                <a:latin typeface="Arial" pitchFamily="34" charset="0"/>
                <a:cs typeface="Arial" pitchFamily="34" charset="0"/>
              </a:rPr>
              <a:t>c) Mệnh </a:t>
            </a:r>
            <a:r>
              <a:rPr lang="vi-VN" b="1">
                <a:latin typeface="Arial" pitchFamily="34" charset="0"/>
                <a:cs typeface="Arial" pitchFamily="34" charset="0"/>
              </a:rPr>
              <a:t>đề </a:t>
            </a:r>
            <a:r>
              <a:rPr lang="vi-VN" b="1" smtClean="0">
                <a:latin typeface="Arial" pitchFamily="34" charset="0"/>
                <a:cs typeface="Arial" pitchFamily="34" charset="0"/>
              </a:rPr>
              <a:t>c </a:t>
            </a:r>
            <a:r>
              <a:rPr lang="vi-VN" b="1">
                <a:latin typeface="Arial" pitchFamily="34" charset="0"/>
                <a:cs typeface="Arial" pitchFamily="34" charset="0"/>
              </a:rPr>
              <a:t>là mệnh đề sai vì hai đường thẳng a và b có thể trùng nhau.</a:t>
            </a:r>
            <a:endParaRPr lang="vi-VN" b="1">
              <a:latin typeface="Arial" pitchFamily="34" charset="0"/>
              <a:cs typeface="Arial" pitchFamily="34" charset="0"/>
            </a:endParaRPr>
          </a:p>
        </p:txBody>
      </p:sp>
      <p:sp>
        <p:nvSpPr>
          <p:cNvPr id="15" name="TextBox 14"/>
          <p:cNvSpPr txBox="1"/>
          <p:nvPr/>
        </p:nvSpPr>
        <p:spPr>
          <a:xfrm>
            <a:off x="478372" y="4953000"/>
            <a:ext cx="11331040" cy="830997"/>
          </a:xfrm>
          <a:prstGeom prst="rect">
            <a:avLst/>
          </a:prstGeom>
          <a:noFill/>
        </p:spPr>
        <p:txBody>
          <a:bodyPr wrap="square" rtlCol="0">
            <a:spAutoFit/>
          </a:bodyPr>
          <a:lstStyle/>
          <a:p>
            <a:r>
              <a:rPr lang="vi-VN" b="1">
                <a:latin typeface="Arial" pitchFamily="34" charset="0"/>
                <a:cs typeface="Arial" pitchFamily="34" charset="0"/>
              </a:rPr>
              <a:t>d) Mệnh đề d) là mệnh đề sai vì a và c có thể cắt nhau hoặc chéo nhau hoặc song song hoặc trùng nhau.</a:t>
            </a:r>
            <a:endParaRPr lang="vi-VN" b="1">
              <a:latin typeface="Arial" pitchFamily="34" charset="0"/>
              <a:cs typeface="Arial" pitchFamily="34" charset="0"/>
            </a:endParaRP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1" y="152333"/>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hình bình hành. Trong các cặp đường thẳng sau, cặp đường thẳng nào cắt nhau, cặp đường thẳng nào song song, cặp đường thẳng nào chéo </a:t>
            </a:r>
            <a:r>
              <a:rPr lang="vi-VN" b="1">
                <a:latin typeface="Arial" pitchFamily="34" charset="0"/>
                <a:cs typeface="Arial" pitchFamily="34" charset="0"/>
              </a:rPr>
              <a:t>nhau</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a) AB </a:t>
            </a:r>
            <a:r>
              <a:rPr lang="vi-VN" b="1">
                <a:latin typeface="Arial" pitchFamily="34" charset="0"/>
                <a:cs typeface="Arial" pitchFamily="34" charset="0"/>
              </a:rPr>
              <a:t>và </a:t>
            </a:r>
            <a:r>
              <a:rPr lang="vi-VN" b="1" smtClean="0">
                <a:latin typeface="Arial" pitchFamily="34" charset="0"/>
                <a:cs typeface="Arial" pitchFamily="34" charset="0"/>
              </a:rPr>
              <a:t>CD</a:t>
            </a:r>
            <a:r>
              <a:rPr lang="en-US" b="1">
                <a:latin typeface="Arial" pitchFamily="34" charset="0"/>
                <a:cs typeface="Arial" pitchFamily="34" charset="0"/>
              </a:rPr>
              <a:t> </a:t>
            </a:r>
            <a:r>
              <a:rPr lang="en-US" b="1">
                <a:latin typeface="Arial" pitchFamily="34" charset="0"/>
                <a:cs typeface="Arial" pitchFamily="34" charset="0"/>
              </a:rPr>
              <a:t>	</a:t>
            </a:r>
            <a:r>
              <a:rPr lang="en-US" b="1" smtClean="0">
                <a:latin typeface="Arial" pitchFamily="34" charset="0"/>
                <a:cs typeface="Arial" pitchFamily="34" charset="0"/>
              </a:rPr>
              <a:t>     b</a:t>
            </a:r>
            <a:r>
              <a:rPr lang="en-US" b="1">
                <a:latin typeface="Arial" pitchFamily="34" charset="0"/>
                <a:cs typeface="Arial" pitchFamily="34" charset="0"/>
              </a:rPr>
              <a:t>) AC và </a:t>
            </a:r>
            <a:r>
              <a:rPr lang="en-US" b="1">
                <a:latin typeface="Arial" pitchFamily="34" charset="0"/>
                <a:cs typeface="Arial" pitchFamily="34" charset="0"/>
              </a:rPr>
              <a:t>BD</a:t>
            </a:r>
            <a:r>
              <a:rPr lang="en-US" b="1">
                <a:latin typeface="Arial" pitchFamily="34" charset="0"/>
                <a:cs typeface="Arial" pitchFamily="34" charset="0"/>
              </a:rPr>
              <a:t>;</a:t>
            </a:r>
            <a:r>
              <a:rPr lang="en-US" b="1">
                <a:latin typeface="Arial" pitchFamily="34" charset="0"/>
                <a:cs typeface="Arial" pitchFamily="34" charset="0"/>
              </a:rPr>
              <a:t>	</a:t>
            </a:r>
            <a:r>
              <a:rPr lang="en-US" b="1" smtClean="0">
                <a:latin typeface="Arial" pitchFamily="34" charset="0"/>
                <a:cs typeface="Arial" pitchFamily="34" charset="0"/>
              </a:rPr>
              <a:t>           c</a:t>
            </a:r>
            <a:r>
              <a:rPr lang="en-US" b="1">
                <a:latin typeface="Arial" pitchFamily="34" charset="0"/>
                <a:cs typeface="Arial" pitchFamily="34" charset="0"/>
              </a:rPr>
              <a:t>) SB và CD.</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15566" y="473928"/>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53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55612" y="2362200"/>
            <a:ext cx="7978240" cy="830997"/>
          </a:xfrm>
          <a:prstGeom prst="rect">
            <a:avLst/>
          </a:prstGeom>
          <a:noFill/>
        </p:spPr>
        <p:txBody>
          <a:bodyPr wrap="square" rtlCol="0">
            <a:spAutoFit/>
          </a:bodyPr>
          <a:lstStyle/>
          <a:p>
            <a:r>
              <a:rPr lang="vi-VN" b="1">
                <a:latin typeface="Arial" pitchFamily="34" charset="0"/>
                <a:cs typeface="Arial" pitchFamily="34" charset="0"/>
              </a:rPr>
              <a:t>a) Hai đường thẳng AB và CD song song với nhau do đáy ABCD là hình bình hành.</a:t>
            </a:r>
            <a:endParaRPr lang="vi-VN" b="1">
              <a:latin typeface="Arial" pitchFamily="34" charset="0"/>
              <a:cs typeface="Arial" pitchFamily="34" charset="0"/>
            </a:endParaRP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12" y="1905000"/>
            <a:ext cx="3048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55612" y="3197007"/>
            <a:ext cx="7978240" cy="830997"/>
          </a:xfrm>
          <a:prstGeom prst="rect">
            <a:avLst/>
          </a:prstGeom>
          <a:noFill/>
        </p:spPr>
        <p:txBody>
          <a:bodyPr wrap="square" rtlCol="0">
            <a:spAutoFit/>
          </a:bodyPr>
          <a:lstStyle/>
          <a:p>
            <a:r>
              <a:rPr lang="vi-VN" b="1">
                <a:latin typeface="Arial" pitchFamily="34" charset="0"/>
                <a:cs typeface="Arial" pitchFamily="34" charset="0"/>
              </a:rPr>
              <a:t>b) Hai đường thẳng AC và BD cắt nhau do đây là hai đường chéo của hình bình hành ABCD.</a:t>
            </a:r>
            <a:endParaRPr lang="vi-VN" b="1">
              <a:latin typeface="Arial" pitchFamily="34" charset="0"/>
              <a:cs typeface="Arial" pitchFamily="34" charset="0"/>
            </a:endParaRPr>
          </a:p>
        </p:txBody>
      </p:sp>
      <p:sp>
        <p:nvSpPr>
          <p:cNvPr id="16" name="TextBox 15"/>
          <p:cNvSpPr txBox="1"/>
          <p:nvPr/>
        </p:nvSpPr>
        <p:spPr>
          <a:xfrm>
            <a:off x="455612" y="4031814"/>
            <a:ext cx="7978240" cy="461665"/>
          </a:xfrm>
          <a:prstGeom prst="rect">
            <a:avLst/>
          </a:prstGeom>
          <a:noFill/>
        </p:spPr>
        <p:txBody>
          <a:bodyPr wrap="square" rtlCol="0">
            <a:spAutoFit/>
          </a:bodyPr>
          <a:lstStyle/>
          <a:p>
            <a:r>
              <a:rPr lang="vi-VN" b="1">
                <a:latin typeface="Arial" pitchFamily="34" charset="0"/>
                <a:cs typeface="Arial" pitchFamily="34" charset="0"/>
              </a:rPr>
              <a:t>c) Hai đường thẳng SB và CD chéo nhau.</a:t>
            </a:r>
            <a:endParaRPr lang="vi-VN" b="1">
              <a:latin typeface="Arial" pitchFamily="34" charset="0"/>
              <a:cs typeface="Arial" pitchFamily="34" charset="0"/>
            </a:endParaRPr>
          </a:p>
        </p:txBody>
      </p:sp>
      <p:sp>
        <p:nvSpPr>
          <p:cNvPr id="19" name="TextBox 18"/>
          <p:cNvSpPr txBox="1"/>
          <p:nvPr/>
        </p:nvSpPr>
        <p:spPr>
          <a:xfrm>
            <a:off x="455612" y="4497290"/>
            <a:ext cx="11331040" cy="1200329"/>
          </a:xfrm>
          <a:prstGeom prst="rect">
            <a:avLst/>
          </a:prstGeom>
          <a:noFill/>
        </p:spPr>
        <p:txBody>
          <a:bodyPr wrap="square" rtlCol="0">
            <a:spAutoFit/>
          </a:bodyPr>
          <a:lstStyle/>
          <a:p>
            <a:r>
              <a:rPr lang="vi-VN" b="1">
                <a:latin typeface="Arial" pitchFamily="34" charset="0"/>
                <a:cs typeface="Arial" pitchFamily="34" charset="0"/>
              </a:rPr>
              <a:t>Thật vậy, nếu hai đường thẳng SB và CD không chéo nhau, tức là hai đường thẳng này đồng phẳng hay bốn điểm S, B, C, D đồng phẳng, trái với giả thiết S.ABCD là hình </a:t>
            </a:r>
            <a:r>
              <a:rPr lang="vi-VN" b="1">
                <a:latin typeface="Arial" pitchFamily="34" charset="0"/>
                <a:cs typeface="Arial" pitchFamily="34" charset="0"/>
              </a:rPr>
              <a:t>chóp</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7574326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123758"/>
            <a:ext cx="9677399"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bình hành</a:t>
            </a:r>
            <a:r>
              <a:rPr lang="vi-VN" sz="2600" b="1">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Gọi </a:t>
            </a:r>
            <a:r>
              <a:rPr lang="vi-VN" sz="2600" b="1">
                <a:latin typeface="Arial" pitchFamily="34" charset="0"/>
                <a:cs typeface="Arial" pitchFamily="34" charset="0"/>
              </a:rPr>
              <a:t>M, N, P, Q lần lượt là trung điểm của các cạnh bên SA, SB, SC, SD (H.4.27</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Chứng </a:t>
            </a:r>
            <a:r>
              <a:rPr lang="vi-VN" sz="2600" b="1">
                <a:latin typeface="Arial" pitchFamily="34" charset="0"/>
                <a:cs typeface="Arial" pitchFamily="34" charset="0"/>
              </a:rPr>
              <a:t>minh rằng tứ giác MNPQ là hình bình </a:t>
            </a:r>
            <a:r>
              <a:rPr lang="vi-VN" sz="2600" b="1">
                <a:latin typeface="Arial" pitchFamily="34" charset="0"/>
                <a:cs typeface="Arial" pitchFamily="34" charset="0"/>
              </a:rPr>
              <a:t>hành</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150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8" name="TextBox 17"/>
              <p:cNvSpPr txBox="1"/>
              <p:nvPr/>
            </p:nvSpPr>
            <p:spPr>
              <a:xfrm>
                <a:off x="303212" y="2362200"/>
                <a:ext cx="8130640" cy="1362745"/>
              </a:xfrm>
              <a:prstGeom prst="rect">
                <a:avLst/>
              </a:prstGeom>
              <a:noFill/>
            </p:spPr>
            <p:txBody>
              <a:bodyPr wrap="square" rtlCol="0">
                <a:spAutoFit/>
              </a:bodyPr>
              <a:lstStyle/>
              <a:p>
                <a:pPr marL="342900" indent="-342900">
                  <a:buFont typeface="Wingdings" pitchFamily="2" charset="2"/>
                  <a:buChar char="v"/>
                </a:pPr>
                <a:r>
                  <a:rPr lang="vi-VN" b="1" smtClean="0">
                    <a:latin typeface="Arial" pitchFamily="34" charset="0"/>
                    <a:cs typeface="Arial" pitchFamily="34" charset="0"/>
                  </a:rPr>
                  <a:t>Xét tam giác SAB có M và N lần lượt là trung điểm của các cạnh SA và SB nên MN là đường trung bình của tam giác SAB, suy ra MN // AB </a:t>
                </a:r>
                <a:r>
                  <a:rPr lang="vi-VN" b="1">
                    <a:latin typeface="Arial" pitchFamily="34" charset="0"/>
                    <a:cs typeface="Arial" pitchFamily="34" charset="0"/>
                  </a:rPr>
                  <a:t>và </a:t>
                </a:r>
                <a14:m>
                  <m:oMath xmlns:m="http://schemas.openxmlformats.org/officeDocument/2006/math">
                    <m:r>
                      <a:rPr lang="en-US" b="1" i="1" smtClean="0">
                        <a:latin typeface="Cambria Math"/>
                        <a:cs typeface="Arial" pitchFamily="34" charset="0"/>
                      </a:rPr>
                      <m:t>𝑴𝑵</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𝑨𝑩</m:t>
                    </m:r>
                  </m:oMath>
                </a14:m>
                <a:endParaRPr lang="vi-VN"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03212" y="2362200"/>
                <a:ext cx="8130640" cy="1362745"/>
              </a:xfrm>
              <a:prstGeom prst="rect">
                <a:avLst/>
              </a:prstGeom>
              <a:blipFill rotWithShape="1">
                <a:blip r:embed="rId5"/>
                <a:stretch>
                  <a:fillRect l="-1049" t="-3139" r="-1199" b="-31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68323" y="3741003"/>
                <a:ext cx="7978240" cy="993413"/>
              </a:xfrm>
              <a:prstGeom prst="rect">
                <a:avLst/>
              </a:prstGeom>
              <a:noFill/>
            </p:spPr>
            <p:txBody>
              <a:bodyPr wrap="square" rtlCol="0">
                <a:spAutoFit/>
              </a:bodyPr>
              <a:lstStyle/>
              <a:p>
                <a:r>
                  <a:rPr lang="vi-VN" b="1" smtClean="0">
                    <a:latin typeface="Arial" pitchFamily="34" charset="0"/>
                    <a:cs typeface="Arial" pitchFamily="34" charset="0"/>
                  </a:rPr>
                  <a:t>Tương tự ta có PQ là đường trung bình của tam giác SCD nên PQ // </a:t>
                </a:r>
                <a:r>
                  <a:rPr lang="vi-VN" b="1">
                    <a:latin typeface="Arial" pitchFamily="34" charset="0"/>
                    <a:cs typeface="Arial" pitchFamily="34" charset="0"/>
                  </a:rPr>
                  <a:t>CD </a:t>
                </a:r>
                <a:r>
                  <a:rPr lang="vi-VN" b="1" smtClean="0">
                    <a:latin typeface="Arial" pitchFamily="34" charset="0"/>
                    <a:cs typeface="Arial" pitchFamily="34" charset="0"/>
                  </a:rPr>
                  <a:t>và</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𝑷𝑸</m:t>
                    </m:r>
                    <m:r>
                      <a:rPr lang="en-US" b="1" i="1">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𝟏</m:t>
                        </m:r>
                      </m:num>
                      <m:den>
                        <m:r>
                          <a:rPr lang="en-US" b="1" i="1">
                            <a:latin typeface="Cambria Math"/>
                            <a:cs typeface="Arial" pitchFamily="34" charset="0"/>
                          </a:rPr>
                          <m:t>𝟐</m:t>
                        </m:r>
                      </m:den>
                    </m:f>
                    <m:r>
                      <a:rPr lang="en-US" b="1" i="1" smtClean="0">
                        <a:latin typeface="Cambria Math"/>
                        <a:cs typeface="Arial" pitchFamily="34" charset="0"/>
                      </a:rPr>
                      <m:t>𝑪𝑫</m:t>
                    </m:r>
                  </m:oMath>
                </a14:m>
                <a:r>
                  <a:rPr lang="vi-VN"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568323" y="3741003"/>
                <a:ext cx="7978240" cy="993413"/>
              </a:xfrm>
              <a:prstGeom prst="rect">
                <a:avLst/>
              </a:prstGeom>
              <a:blipFill rotWithShape="1">
                <a:blip r:embed="rId6"/>
                <a:stretch>
                  <a:fillRect l="-1146" t="-4294" r="-535" b="-4908"/>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2776" y="1809185"/>
            <a:ext cx="35718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68322" y="4839243"/>
            <a:ext cx="10098089" cy="461665"/>
          </a:xfrm>
          <a:prstGeom prst="rect">
            <a:avLst/>
          </a:prstGeom>
          <a:noFill/>
        </p:spPr>
        <p:txBody>
          <a:bodyPr wrap="square" rtlCol="0">
            <a:spAutoFit/>
          </a:bodyPr>
          <a:lstStyle/>
          <a:p>
            <a:r>
              <a:rPr lang="vi-VN" b="1">
                <a:latin typeface="Arial" pitchFamily="34" charset="0"/>
                <a:cs typeface="Arial" pitchFamily="34" charset="0"/>
              </a:rPr>
              <a:t>Lại có đáy ABCD là hình bình hành nên AB // CD và AB = CD.</a:t>
            </a:r>
            <a:endParaRPr lang="vi-VN" b="1">
              <a:latin typeface="Arial" pitchFamily="34" charset="0"/>
              <a:cs typeface="Arial" pitchFamily="34" charset="0"/>
            </a:endParaRPr>
          </a:p>
        </p:txBody>
      </p:sp>
      <p:sp>
        <p:nvSpPr>
          <p:cNvPr id="14" name="TextBox 13"/>
          <p:cNvSpPr txBox="1"/>
          <p:nvPr/>
        </p:nvSpPr>
        <p:spPr>
          <a:xfrm>
            <a:off x="568321" y="5405735"/>
            <a:ext cx="10098089" cy="461665"/>
          </a:xfrm>
          <a:prstGeom prst="rect">
            <a:avLst/>
          </a:prstGeom>
          <a:noFill/>
        </p:spPr>
        <p:txBody>
          <a:bodyPr wrap="square" rtlCol="0">
            <a:spAutoFit/>
          </a:bodyPr>
          <a:lstStyle/>
          <a:p>
            <a:r>
              <a:rPr lang="vi-VN" b="1">
                <a:latin typeface="Arial" pitchFamily="34" charset="0"/>
                <a:cs typeface="Arial" pitchFamily="34" charset="0"/>
              </a:rPr>
              <a:t>Khi đó, MN // PQ và MN = PQ. Vậy tứ giác </a:t>
            </a:r>
            <a:r>
              <a:rPr lang="vi-VN" b="1">
                <a:solidFill>
                  <a:schemeClr val="accent2">
                    <a:lumMod val="75000"/>
                  </a:schemeClr>
                </a:solidFill>
                <a:latin typeface="Arial" pitchFamily="34" charset="0"/>
                <a:cs typeface="Arial" pitchFamily="34" charset="0"/>
              </a:rPr>
              <a:t>MNPQ là hình bình hành</a:t>
            </a:r>
            <a:r>
              <a:rPr lang="vi-VN"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2481806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5620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thang (AB // CD). Gọi M, N lần lượt là trung điểm của các cạnh SA, SB. Chứng minh rằng tứ giác MNCD là hình thang.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19150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362200"/>
            <a:ext cx="845820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Xét tam giác SAB có M và N lần lượt là trung điểm của các cạnh SA và SB nên MN là đường trung bình của tam giác SAB, suy ra MN // AB.</a:t>
            </a:r>
            <a:endParaRPr lang="vi-VN" b="1">
              <a:latin typeface="Arial" pitchFamily="34" charset="0"/>
              <a:cs typeface="Arial" pitchFamily="34" charset="0"/>
            </a:endParaRPr>
          </a:p>
        </p:txBody>
      </p:sp>
      <p:sp>
        <p:nvSpPr>
          <p:cNvPr id="12" name="TextBox 11"/>
          <p:cNvSpPr txBox="1"/>
          <p:nvPr/>
        </p:nvSpPr>
        <p:spPr>
          <a:xfrm>
            <a:off x="630772" y="3653135"/>
            <a:ext cx="7978240" cy="461665"/>
          </a:xfrm>
          <a:prstGeom prst="rect">
            <a:avLst/>
          </a:prstGeom>
          <a:noFill/>
        </p:spPr>
        <p:txBody>
          <a:bodyPr wrap="square" rtlCol="0">
            <a:spAutoFit/>
          </a:bodyPr>
          <a:lstStyle/>
          <a:p>
            <a:r>
              <a:rPr lang="vi-VN" b="1">
                <a:latin typeface="Arial" pitchFamily="34" charset="0"/>
                <a:cs typeface="Arial" pitchFamily="34" charset="0"/>
              </a:rPr>
              <a:t>Mà đáy ABCD là hình thang có AB // CD.</a:t>
            </a:r>
            <a:endParaRPr lang="vi-VN" b="1">
              <a:latin typeface="Arial" pitchFamily="34" charset="0"/>
              <a:cs typeface="Arial" pitchFamily="34" charset="0"/>
            </a:endParaRPr>
          </a:p>
        </p:txBody>
      </p:sp>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7212" y="1771650"/>
            <a:ext cx="23431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0772" y="4186535"/>
            <a:ext cx="7978240" cy="461665"/>
          </a:xfrm>
          <a:prstGeom prst="rect">
            <a:avLst/>
          </a:prstGeom>
          <a:noFill/>
        </p:spPr>
        <p:txBody>
          <a:bodyPr wrap="square" rtlCol="0">
            <a:spAutoFit/>
          </a:bodyPr>
          <a:lstStyle/>
          <a:p>
            <a:r>
              <a:rPr lang="vi-VN" b="1">
                <a:latin typeface="Arial" pitchFamily="34" charset="0"/>
                <a:cs typeface="Arial" pitchFamily="34" charset="0"/>
              </a:rPr>
              <a:t>Do đó, MN // CD. Vậy tứ giác MCD là hình thang.</a:t>
            </a:r>
            <a:endParaRPr lang="vi-VN" b="1">
              <a:latin typeface="Arial" pitchFamily="34" charset="0"/>
              <a:cs typeface="Arial" pitchFamily="34" charset="0"/>
            </a:endParaRPr>
          </a:p>
        </p:txBody>
      </p:sp>
    </p:spTree>
    <p:extLst>
      <p:ext uri="{BB962C8B-B14F-4D97-AF65-F5344CB8AC3E}">
        <p14:creationId xmlns:p14="http://schemas.microsoft.com/office/powerpoint/2010/main" val="3111474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205602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thang (AB // CD). Gọi M là trung điểm của đoạn thẳng SD (</a:t>
            </a:r>
            <a:r>
              <a:rPr lang="vi-VN" b="1">
                <a:latin typeface="Arial" pitchFamily="34" charset="0"/>
                <a:cs typeface="Arial" pitchFamily="34" charset="0"/>
              </a:rPr>
              <a:t>H.4.28</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của mặt phẳng (MAB) và (</a:t>
            </a:r>
            <a:r>
              <a:rPr lang="vi-VN" b="1">
                <a:latin typeface="Arial" pitchFamily="34" charset="0"/>
                <a:cs typeface="Arial" pitchFamily="34" charset="0"/>
              </a:rPr>
              <a:t>SCD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N là giao điểm của đường thẳng SC và mặt phẳng (MAB). Chứng minh rằng MN là đường trung bình của tam giác </a:t>
            </a:r>
            <a:r>
              <a:rPr lang="vi-VN" b="1">
                <a:latin typeface="Arial" pitchFamily="34" charset="0"/>
                <a:cs typeface="Arial" pitchFamily="34" charset="0"/>
              </a:rPr>
              <a:t>SCD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743200"/>
            <a:ext cx="84582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a) Vì M thuộc SD nằm trong mặt phẳng (SCD) nên M thuộc mặt phẳng (SCD).</a:t>
            </a:r>
            <a:endParaRPr lang="vi-VN" b="1">
              <a:latin typeface="Arial" pitchFamily="34" charset="0"/>
              <a:cs typeface="Arial" pitchFamily="34" charset="0"/>
            </a:endParaRPr>
          </a:p>
        </p:txBody>
      </p:sp>
      <p:sp>
        <p:nvSpPr>
          <p:cNvPr id="12" name="TextBox 11"/>
          <p:cNvSpPr txBox="1"/>
          <p:nvPr/>
        </p:nvSpPr>
        <p:spPr>
          <a:xfrm>
            <a:off x="543192" y="3597860"/>
            <a:ext cx="7978240" cy="830997"/>
          </a:xfrm>
          <a:prstGeom prst="rect">
            <a:avLst/>
          </a:prstGeom>
          <a:noFill/>
        </p:spPr>
        <p:txBody>
          <a:bodyPr wrap="square" rtlCol="0">
            <a:spAutoFit/>
          </a:bodyPr>
          <a:lstStyle/>
          <a:p>
            <a:r>
              <a:rPr lang="vi-VN" b="1">
                <a:latin typeface="Arial" pitchFamily="34" charset="0"/>
                <a:cs typeface="Arial" pitchFamily="34" charset="0"/>
              </a:rPr>
              <a:t>Mà M thuộc mặt phẳng (MAB) nên M là điểm chung của hai mặt phẳng (MAB) và (SCD).</a:t>
            </a:r>
            <a:endParaRPr lang="vi-VN" b="1">
              <a:latin typeface="Arial" pitchFamily="34" charset="0"/>
              <a:cs typeface="Arial" pitchFamily="34" charset="0"/>
            </a:endParaRPr>
          </a:p>
        </p:txBody>
      </p:sp>
      <p:sp>
        <p:nvSpPr>
          <p:cNvPr id="15" name="TextBox 14"/>
          <p:cNvSpPr txBox="1"/>
          <p:nvPr/>
        </p:nvSpPr>
        <p:spPr>
          <a:xfrm>
            <a:off x="10001249" y="4843046"/>
            <a:ext cx="1295400" cy="338554"/>
          </a:xfrm>
          <a:prstGeom prst="rect">
            <a:avLst/>
          </a:prstGeom>
          <a:noFill/>
        </p:spPr>
        <p:txBody>
          <a:bodyPr wrap="square" rtlCol="0">
            <a:spAutoFit/>
          </a:bodyPr>
          <a:lstStyle/>
          <a:p>
            <a:r>
              <a:rPr lang="vi-VN" sz="1600" b="1">
                <a:solidFill>
                  <a:schemeClr val="accent2">
                    <a:lumMod val="75000"/>
                  </a:schemeClr>
                </a:solidFill>
                <a:latin typeface="Arial" pitchFamily="34" charset="0"/>
                <a:cs typeface="Arial" pitchFamily="34" charset="0"/>
              </a:rPr>
              <a:t>(</a:t>
            </a:r>
            <a:r>
              <a:rPr lang="vi-VN" sz="1600" b="1" smtClean="0">
                <a:solidFill>
                  <a:schemeClr val="accent2">
                    <a:lumMod val="75000"/>
                  </a:schemeClr>
                </a:solidFill>
                <a:latin typeface="Arial" pitchFamily="34" charset="0"/>
                <a:cs typeface="Arial" pitchFamily="34" charset="0"/>
              </a:rPr>
              <a:t>H</a:t>
            </a:r>
            <a:r>
              <a:rPr lang="en-US" sz="1600" b="1" smtClean="0">
                <a:solidFill>
                  <a:schemeClr val="accent2">
                    <a:lumMod val="75000"/>
                  </a:schemeClr>
                </a:solidFill>
                <a:latin typeface="Arial" pitchFamily="34" charset="0"/>
                <a:cs typeface="Arial" pitchFamily="34" charset="0"/>
              </a:rPr>
              <a:t>ình </a:t>
            </a:r>
            <a:r>
              <a:rPr lang="vi-VN" sz="1600" b="1" smtClean="0">
                <a:solidFill>
                  <a:schemeClr val="accent2">
                    <a:lumMod val="75000"/>
                  </a:schemeClr>
                </a:solidFill>
                <a:latin typeface="Arial" pitchFamily="34" charset="0"/>
                <a:cs typeface="Arial" pitchFamily="34" charset="0"/>
              </a:rPr>
              <a:t>4.28)</a:t>
            </a:r>
            <a:endParaRPr lang="en-US" sz="1600" b="1">
              <a:solidFill>
                <a:schemeClr val="accent2">
                  <a:lumMod val="75000"/>
                </a:schemeClr>
              </a:solidFill>
              <a:latin typeface="Arial" pitchFamily="34" charset="0"/>
              <a:cs typeface="Arial" pitchFamily="34" charset="0"/>
            </a:endParaRPr>
          </a:p>
        </p:txBody>
      </p:sp>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12" y="2183398"/>
            <a:ext cx="3448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2" y="2183397"/>
            <a:ext cx="3448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43192" y="4409539"/>
            <a:ext cx="7978240" cy="830997"/>
          </a:xfrm>
          <a:prstGeom prst="rect">
            <a:avLst/>
          </a:prstGeom>
          <a:noFill/>
        </p:spPr>
        <p:txBody>
          <a:bodyPr wrap="square" rtlCol="0">
            <a:spAutoFit/>
          </a:bodyPr>
          <a:lstStyle/>
          <a:p>
            <a:r>
              <a:rPr lang="vi-VN" b="1">
                <a:latin typeface="Arial" pitchFamily="34" charset="0"/>
                <a:cs typeface="Arial" pitchFamily="34" charset="0"/>
              </a:rPr>
              <a:t>Lại có hai mặt phẳng (MAB) và (SCD) chứa hai đường thẳng song song AB và CD.</a:t>
            </a:r>
            <a:endParaRPr lang="vi-VN" b="1">
              <a:latin typeface="Arial" pitchFamily="34" charset="0"/>
              <a:cs typeface="Arial" pitchFamily="34" charset="0"/>
            </a:endParaRPr>
          </a:p>
        </p:txBody>
      </p:sp>
      <p:sp>
        <p:nvSpPr>
          <p:cNvPr id="16" name="TextBox 15"/>
          <p:cNvSpPr txBox="1"/>
          <p:nvPr/>
        </p:nvSpPr>
        <p:spPr>
          <a:xfrm>
            <a:off x="543192" y="5240536"/>
            <a:ext cx="7978240" cy="830997"/>
          </a:xfrm>
          <a:prstGeom prst="rect">
            <a:avLst/>
          </a:prstGeom>
          <a:noFill/>
        </p:spPr>
        <p:txBody>
          <a:bodyPr wrap="square" rtlCol="0">
            <a:spAutoFit/>
          </a:bodyPr>
          <a:lstStyle/>
          <a:p>
            <a:r>
              <a:rPr lang="vi-VN" b="1">
                <a:latin typeface="Arial" pitchFamily="34" charset="0"/>
                <a:cs typeface="Arial" pitchFamily="34" charset="0"/>
              </a:rPr>
              <a:t>Do đó, giao tuyến của hai mặt phẳng (MAB) và (SCD) là đường </a:t>
            </a:r>
            <a:r>
              <a:rPr lang="vi-VN" b="1">
                <a:latin typeface="Arial" pitchFamily="34" charset="0"/>
                <a:cs typeface="Arial" pitchFamily="34" charset="0"/>
              </a:rPr>
              <a:t>thẳng </a:t>
            </a:r>
            <a:r>
              <a:rPr lang="en-US" b="1" smtClean="0">
                <a:latin typeface="Arial" pitchFamily="34" charset="0"/>
                <a:cs typeface="Arial" pitchFamily="34" charset="0"/>
              </a:rPr>
              <a:t>d</a:t>
            </a:r>
            <a:r>
              <a:rPr lang="vi-VN" b="1" smtClean="0">
                <a:latin typeface="Arial" pitchFamily="34" charset="0"/>
                <a:cs typeface="Arial" pitchFamily="34" charset="0"/>
              </a:rPr>
              <a:t> </a:t>
            </a:r>
            <a:r>
              <a:rPr lang="vi-VN" b="1">
                <a:latin typeface="Arial" pitchFamily="34" charset="0"/>
                <a:cs typeface="Arial" pitchFamily="34" charset="0"/>
              </a:rPr>
              <a:t>đi qua M và song song với AB, CD.</a:t>
            </a:r>
            <a:endParaRPr lang="vi-VN" b="1">
              <a:latin typeface="Arial" pitchFamily="34" charset="0"/>
              <a:cs typeface="Arial" pitchFamily="34" charset="0"/>
            </a:endParaRPr>
          </a:p>
        </p:txBody>
      </p:sp>
    </p:spTree>
    <p:extLst>
      <p:ext uri="{BB962C8B-B14F-4D97-AF65-F5344CB8AC3E}">
        <p14:creationId xmlns:p14="http://schemas.microsoft.com/office/powerpoint/2010/main" val="2499932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left)">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315"/>
                                        </p:tgtEl>
                                        <p:attrNameLst>
                                          <p:attrName>style.visibility</p:attrName>
                                        </p:attrNameLst>
                                      </p:cBhvr>
                                      <p:to>
                                        <p:strVal val="visible"/>
                                      </p:to>
                                    </p:set>
                                    <p:animEffect transition="in" filter="wipe(left)">
                                      <p:cBhvr>
                                        <p:cTn id="38"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205602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thang (AB // CD). Gọi M là trung điểm của đoạn thẳng SD (</a:t>
            </a:r>
            <a:r>
              <a:rPr lang="vi-VN" b="1">
                <a:latin typeface="Arial" pitchFamily="34" charset="0"/>
                <a:cs typeface="Arial" pitchFamily="34" charset="0"/>
              </a:rPr>
              <a:t>H.4.28</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của mặt phẳng (MAB) và (</a:t>
            </a:r>
            <a:r>
              <a:rPr lang="vi-VN" b="1">
                <a:latin typeface="Arial" pitchFamily="34" charset="0"/>
                <a:cs typeface="Arial" pitchFamily="34" charset="0"/>
              </a:rPr>
              <a:t>SCD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514350" indent="-514350">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N là giao điểm của đường thẳng SC và mặt phẳng (MAB). Chứng minh rằng MN là đường trung bình của tam giác </a:t>
            </a:r>
            <a:r>
              <a:rPr lang="vi-VN" b="1">
                <a:latin typeface="Arial" pitchFamily="34" charset="0"/>
                <a:cs typeface="Arial" pitchFamily="34" charset="0"/>
              </a:rPr>
              <a:t>SCD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743200"/>
            <a:ext cx="8458200" cy="830997"/>
          </a:xfrm>
          <a:prstGeom prst="rect">
            <a:avLst/>
          </a:prstGeom>
          <a:noFill/>
        </p:spPr>
        <p:txBody>
          <a:bodyPr wrap="square" rtlCol="0">
            <a:spAutoFit/>
          </a:bodyPr>
          <a:lstStyle/>
          <a:p>
            <a:r>
              <a:rPr lang="vi-VN" b="1">
                <a:latin typeface="Arial" pitchFamily="34" charset="0"/>
                <a:cs typeface="Arial" pitchFamily="34" charset="0"/>
              </a:rPr>
              <a:t>b) Trong tam giác SCD, đường thẳng m đi qua điểm M và song song với CD cắt cạnh SC tại một điểm N.</a:t>
            </a:r>
            <a:endParaRPr lang="vi-VN" b="1">
              <a:latin typeface="Arial" pitchFamily="34" charset="0"/>
              <a:cs typeface="Arial" pitchFamily="34" charset="0"/>
            </a:endParaRPr>
          </a:p>
        </p:txBody>
      </p:sp>
      <p:sp>
        <p:nvSpPr>
          <p:cNvPr id="12" name="TextBox 11"/>
          <p:cNvSpPr txBox="1"/>
          <p:nvPr/>
        </p:nvSpPr>
        <p:spPr>
          <a:xfrm>
            <a:off x="543192" y="3597860"/>
            <a:ext cx="7978240" cy="830997"/>
          </a:xfrm>
          <a:prstGeom prst="rect">
            <a:avLst/>
          </a:prstGeom>
          <a:noFill/>
        </p:spPr>
        <p:txBody>
          <a:bodyPr wrap="square" rtlCol="0">
            <a:spAutoFit/>
          </a:bodyPr>
          <a:lstStyle/>
          <a:p>
            <a:r>
              <a:rPr lang="vi-VN" b="1">
                <a:latin typeface="Arial" pitchFamily="34" charset="0"/>
                <a:cs typeface="Arial" pitchFamily="34" charset="0"/>
              </a:rPr>
              <a:t>Vì N </a:t>
            </a:r>
            <a:r>
              <a:rPr lang="vi-VN" b="1">
                <a:latin typeface="Arial" pitchFamily="34" charset="0"/>
                <a:cs typeface="Arial" pitchFamily="34" charset="0"/>
              </a:rPr>
              <a:t>thuộc </a:t>
            </a:r>
            <a:r>
              <a:rPr lang="en-US" b="1" smtClean="0">
                <a:latin typeface="Arial" pitchFamily="34" charset="0"/>
                <a:cs typeface="Arial" pitchFamily="34" charset="0"/>
              </a:rPr>
              <a:t>d</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d</a:t>
            </a:r>
            <a:r>
              <a:rPr lang="vi-VN" b="1" smtClean="0">
                <a:latin typeface="Arial" pitchFamily="34" charset="0"/>
                <a:cs typeface="Arial" pitchFamily="34" charset="0"/>
              </a:rPr>
              <a:t> </a:t>
            </a:r>
            <a:r>
              <a:rPr lang="vi-VN" b="1">
                <a:latin typeface="Arial" pitchFamily="34" charset="0"/>
                <a:cs typeface="Arial" pitchFamily="34" charset="0"/>
              </a:rPr>
              <a:t>nằm trong mặt phẳng (MAB) nên N thuộc mặt phẳng (MAB)</a:t>
            </a:r>
            <a:endParaRPr lang="vi-VN" b="1">
              <a:latin typeface="Arial" pitchFamily="34" charset="0"/>
              <a:cs typeface="Arial" pitchFamily="34" charset="0"/>
            </a:endParaRPr>
          </a:p>
        </p:txBody>
      </p:sp>
      <p:sp>
        <p:nvSpPr>
          <p:cNvPr id="14" name="TextBox 13"/>
          <p:cNvSpPr txBox="1"/>
          <p:nvPr/>
        </p:nvSpPr>
        <p:spPr>
          <a:xfrm>
            <a:off x="543192" y="4409539"/>
            <a:ext cx="7978240" cy="830997"/>
          </a:xfrm>
          <a:prstGeom prst="rect">
            <a:avLst/>
          </a:prstGeom>
          <a:noFill/>
        </p:spPr>
        <p:txBody>
          <a:bodyPr wrap="square" rtlCol="0">
            <a:spAutoFit/>
          </a:bodyPr>
          <a:lstStyle/>
          <a:p>
            <a:r>
              <a:rPr lang="vi-VN" b="1">
                <a:latin typeface="Arial" pitchFamily="34" charset="0"/>
                <a:cs typeface="Arial" pitchFamily="34" charset="0"/>
              </a:rPr>
              <a:t>Vậy N là giao điểm của đường thẳng SC và mặt phẳng (MAB).</a:t>
            </a:r>
            <a:endParaRPr lang="vi-VN" b="1">
              <a:latin typeface="Arial" pitchFamily="34" charset="0"/>
              <a:cs typeface="Arial" pitchFamily="34" charset="0"/>
            </a:endParaRPr>
          </a:p>
        </p:txBody>
      </p:sp>
      <p:sp>
        <p:nvSpPr>
          <p:cNvPr id="16" name="TextBox 15"/>
          <p:cNvSpPr txBox="1"/>
          <p:nvPr/>
        </p:nvSpPr>
        <p:spPr>
          <a:xfrm>
            <a:off x="543192" y="5240536"/>
            <a:ext cx="11266220" cy="830997"/>
          </a:xfrm>
          <a:prstGeom prst="rect">
            <a:avLst/>
          </a:prstGeom>
          <a:noFill/>
        </p:spPr>
        <p:txBody>
          <a:bodyPr wrap="square" rtlCol="0">
            <a:spAutoFit/>
          </a:bodyPr>
          <a:lstStyle/>
          <a:p>
            <a:r>
              <a:rPr lang="vi-VN" b="1">
                <a:latin typeface="Arial" pitchFamily="34" charset="0"/>
                <a:cs typeface="Arial" pitchFamily="34" charset="0"/>
              </a:rPr>
              <a:t>Xét tam giác SCD có M là trung điểm của SD, MN // CD và N thuộc SC nên đường thẳng MN là đường trung bình của tam giác SCD.</a:t>
            </a:r>
            <a:endParaRPr lang="vi-VN" b="1">
              <a:latin typeface="Arial" pitchFamily="34" charset="0"/>
              <a:cs typeface="Arial" pitchFamily="34" charset="0"/>
            </a:endParaRPr>
          </a:p>
        </p:txBody>
      </p:sp>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2286000"/>
            <a:ext cx="3448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700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866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Gọi M, N lần lượt là trung điểm của các cạnh BC, CD và P là một điểm thuộc cạnh </a:t>
            </a:r>
            <a:r>
              <a:rPr lang="vi-VN" b="1">
                <a:latin typeface="Arial" pitchFamily="34" charset="0"/>
                <a:cs typeface="Arial" pitchFamily="34" charset="0"/>
              </a:rPr>
              <a:t>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d của hai mặt phẳng (AMN) và (</a:t>
            </a:r>
            <a:r>
              <a:rPr lang="vi-VN" b="1">
                <a:latin typeface="Arial" pitchFamily="34" charset="0"/>
                <a:cs typeface="Arial" pitchFamily="34" charset="0"/>
              </a:rPr>
              <a:t>BPD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nn-NO" b="1" smtClean="0">
                <a:latin typeface="Arial" pitchFamily="34" charset="0"/>
                <a:cs typeface="Arial" pitchFamily="34" charset="0"/>
              </a:rPr>
              <a:t>Chứng </a:t>
            </a:r>
            <a:r>
              <a:rPr lang="nn-NO" b="1">
                <a:latin typeface="Arial" pitchFamily="34" charset="0"/>
                <a:cs typeface="Arial" pitchFamily="34" charset="0"/>
              </a:rPr>
              <a:t>minh rằng d song song với BD.</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286000"/>
            <a:ext cx="8458200" cy="830997"/>
          </a:xfrm>
          <a:prstGeom prst="rect">
            <a:avLst/>
          </a:prstGeom>
          <a:noFill/>
        </p:spPr>
        <p:txBody>
          <a:bodyPr wrap="square" rtlCol="0">
            <a:spAutoFit/>
          </a:bodyPr>
          <a:lstStyle/>
          <a:p>
            <a:r>
              <a:rPr lang="vi-VN" b="1">
                <a:latin typeface="Arial" pitchFamily="34" charset="0"/>
                <a:cs typeface="Arial" pitchFamily="34" charset="0"/>
              </a:rPr>
              <a:t>a) Trong tam giác ABC, gọi giao điểm của hai đường thẳng BP và AM là E.</a:t>
            </a:r>
            <a:endParaRPr lang="vi-VN" b="1">
              <a:latin typeface="Arial" pitchFamily="34" charset="0"/>
              <a:cs typeface="Arial" pitchFamily="34" charset="0"/>
            </a:endParaRPr>
          </a:p>
        </p:txBody>
      </p:sp>
      <p:sp>
        <p:nvSpPr>
          <p:cNvPr id="12" name="TextBox 11"/>
          <p:cNvSpPr txBox="1"/>
          <p:nvPr/>
        </p:nvSpPr>
        <p:spPr>
          <a:xfrm>
            <a:off x="314325" y="3048000"/>
            <a:ext cx="7978240" cy="830997"/>
          </a:xfrm>
          <a:prstGeom prst="rect">
            <a:avLst/>
          </a:prstGeom>
          <a:noFill/>
        </p:spPr>
        <p:txBody>
          <a:bodyPr wrap="square" rtlCol="0">
            <a:spAutoFit/>
          </a:bodyPr>
          <a:lstStyle/>
          <a:p>
            <a:r>
              <a:rPr lang="vi-VN" b="1">
                <a:latin typeface="Arial" pitchFamily="34" charset="0"/>
                <a:cs typeface="Arial" pitchFamily="34" charset="0"/>
              </a:rPr>
              <a:t>Trong tam giác ACD, gọi giao điểm của hai đường thẳng DP và AN là F</a:t>
            </a:r>
            <a:endParaRPr lang="vi-VN" b="1">
              <a:latin typeface="Arial" pitchFamily="34" charset="0"/>
              <a:cs typeface="Arial" pitchFamily="34" charset="0"/>
            </a:endParaRPr>
          </a:p>
        </p:txBody>
      </p:sp>
      <p:sp>
        <p:nvSpPr>
          <p:cNvPr id="14" name="TextBox 13"/>
          <p:cNvSpPr txBox="1"/>
          <p:nvPr/>
        </p:nvSpPr>
        <p:spPr>
          <a:xfrm>
            <a:off x="314325" y="3864689"/>
            <a:ext cx="8370620" cy="1200329"/>
          </a:xfrm>
          <a:prstGeom prst="rect">
            <a:avLst/>
          </a:prstGeom>
          <a:noFill/>
        </p:spPr>
        <p:txBody>
          <a:bodyPr wrap="square" rtlCol="0">
            <a:spAutoFit/>
          </a:bodyPr>
          <a:lstStyle/>
          <a:p>
            <a:r>
              <a:rPr lang="vi-VN" b="1">
                <a:latin typeface="Arial" pitchFamily="34" charset="0"/>
                <a:cs typeface="Arial" pitchFamily="34" charset="0"/>
              </a:rPr>
              <a:t>Vì E thuộc AM nên E thuộc mặt phẳng (AMN), vì F thuộc AN nên F thuộc mặt phẳng (AMN), do đó đường thẳng EF nằm trong mặt phẳng (AMN).</a:t>
            </a:r>
            <a:endParaRPr lang="vi-VN" b="1">
              <a:latin typeface="Arial" pitchFamily="34" charset="0"/>
              <a:cs typeface="Arial" pitchFamily="34" charset="0"/>
            </a:endParaRPr>
          </a:p>
        </p:txBody>
      </p:sp>
      <p:sp>
        <p:nvSpPr>
          <p:cNvPr id="16" name="TextBox 15"/>
          <p:cNvSpPr txBox="1"/>
          <p:nvPr/>
        </p:nvSpPr>
        <p:spPr>
          <a:xfrm>
            <a:off x="303212" y="5050710"/>
            <a:ext cx="11266220" cy="830997"/>
          </a:xfrm>
          <a:prstGeom prst="rect">
            <a:avLst/>
          </a:prstGeom>
          <a:noFill/>
        </p:spPr>
        <p:txBody>
          <a:bodyPr wrap="square" rtlCol="0">
            <a:spAutoFit/>
          </a:bodyPr>
          <a:lstStyle/>
          <a:p>
            <a:r>
              <a:rPr lang="vi-VN" b="1">
                <a:latin typeface="Arial" pitchFamily="34" charset="0"/>
                <a:cs typeface="Arial" pitchFamily="34" charset="0"/>
              </a:rPr>
              <a:t>Vì E thuộc BP nên E thuộc mặt phẳng (BPD), vì F thuộc DP nên F thuộc mặt phẳng (BPD), do đó đường thẳng EF nằm trong mặt phẳng (BPD).</a:t>
            </a:r>
            <a:endParaRPr lang="vi-VN" b="1">
              <a:latin typeface="Arial" pitchFamily="34" charset="0"/>
              <a:cs typeface="Arial" pitchFamily="34" charset="0"/>
            </a:endParaRPr>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924" y="1785085"/>
            <a:ext cx="32385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4325" y="5867400"/>
            <a:ext cx="11266220" cy="830997"/>
          </a:xfrm>
          <a:prstGeom prst="rect">
            <a:avLst/>
          </a:prstGeom>
          <a:noFill/>
        </p:spPr>
        <p:txBody>
          <a:bodyPr wrap="square" rtlCol="0">
            <a:spAutoFit/>
          </a:bodyPr>
          <a:lstStyle/>
          <a:p>
            <a:r>
              <a:rPr lang="vi-VN" b="1">
                <a:latin typeface="Arial" pitchFamily="34" charset="0"/>
                <a:cs typeface="Arial" pitchFamily="34" charset="0"/>
              </a:rPr>
              <a:t>Vậy đường thẳng EF là giao tuyến của hai mặt phẳng (AMN) và (BPD) hay đường thẳng d cần tìm chính là </a:t>
            </a:r>
            <a:r>
              <a:rPr lang="vi-VN" b="1">
                <a:solidFill>
                  <a:schemeClr val="accent2">
                    <a:lumMod val="75000"/>
                  </a:schemeClr>
                </a:solidFill>
                <a:latin typeface="Arial" pitchFamily="34" charset="0"/>
                <a:cs typeface="Arial" pitchFamily="34" charset="0"/>
              </a:rPr>
              <a:t>đường thẳng EF</a:t>
            </a:r>
            <a:r>
              <a:rPr lang="vi-VN"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9434497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P spid="1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2"/>
            <a:ext cx="9837881" cy="16866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6" y="200583"/>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Gọi M, N lần lượt là trung điểm của các cạnh BC, CD và P là một điểm thuộc cạnh </a:t>
            </a:r>
            <a:r>
              <a:rPr lang="vi-VN" b="1">
                <a:latin typeface="Arial" pitchFamily="34" charset="0"/>
                <a:cs typeface="Arial" pitchFamily="34" charset="0"/>
              </a:rPr>
              <a:t>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Xác </a:t>
            </a:r>
            <a:r>
              <a:rPr lang="vi-VN" b="1">
                <a:latin typeface="Arial" pitchFamily="34" charset="0"/>
                <a:cs typeface="Arial" pitchFamily="34" charset="0"/>
              </a:rPr>
              <a:t>định giao tuyến d của hai mặt phẳng (AMN) và (</a:t>
            </a:r>
            <a:r>
              <a:rPr lang="vi-VN" b="1">
                <a:latin typeface="Arial" pitchFamily="34" charset="0"/>
                <a:cs typeface="Arial" pitchFamily="34" charset="0"/>
              </a:rPr>
              <a:t>BPD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nn-NO" b="1" smtClean="0">
                <a:latin typeface="Arial" pitchFamily="34" charset="0"/>
                <a:cs typeface="Arial" pitchFamily="34" charset="0"/>
              </a:rPr>
              <a:t>Chứng </a:t>
            </a:r>
            <a:r>
              <a:rPr lang="nn-NO" b="1">
                <a:latin typeface="Arial" pitchFamily="34" charset="0"/>
                <a:cs typeface="Arial" pitchFamily="34" charset="0"/>
              </a:rPr>
              <a:t>minh rằng d song song với BD.</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49" y="473928"/>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286000"/>
            <a:ext cx="8458200" cy="1200329"/>
          </a:xfrm>
          <a:prstGeom prst="rect">
            <a:avLst/>
          </a:prstGeom>
          <a:noFill/>
        </p:spPr>
        <p:txBody>
          <a:bodyPr wrap="square" rtlCol="0">
            <a:spAutoFit/>
          </a:bodyPr>
          <a:lstStyle/>
          <a:p>
            <a:r>
              <a:rPr lang="vi-VN" b="1">
                <a:latin typeface="Arial" pitchFamily="34" charset="0"/>
                <a:cs typeface="Arial" pitchFamily="34" charset="0"/>
              </a:rPr>
              <a:t>b) Xét tam giác BCD có M, N lần lượt là trung điểm của các cạnh BC, CD nên MN là đường trung bình của tam giác BCD, do đó MN // BD.</a:t>
            </a:r>
            <a:endParaRPr lang="vi-VN" b="1">
              <a:latin typeface="Arial" pitchFamily="34" charset="0"/>
              <a:cs typeface="Arial" pitchFamily="34" charset="0"/>
            </a:endParaRPr>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924" y="1785085"/>
            <a:ext cx="32385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7813" y="3495854"/>
            <a:ext cx="8483599" cy="1200329"/>
          </a:xfrm>
          <a:prstGeom prst="rect">
            <a:avLst/>
          </a:prstGeom>
          <a:noFill/>
        </p:spPr>
        <p:txBody>
          <a:bodyPr wrap="square" rtlCol="0">
            <a:spAutoFit/>
          </a:bodyPr>
          <a:lstStyle/>
          <a:p>
            <a:r>
              <a:rPr lang="vi-VN" b="1">
                <a:latin typeface="Arial" pitchFamily="34" charset="0"/>
                <a:cs typeface="Arial" pitchFamily="34" charset="0"/>
              </a:rPr>
              <a:t>Hai mặt phẳng (AMN) và (BPD) có chứa hai đường thẳng song song là MN và BD. Do đó, giao tuyến d của hai mặt phẳng (AMN) và (BPD) song song với MN và BD.</a:t>
            </a:r>
            <a:endParaRPr lang="vi-VN" b="1">
              <a:latin typeface="Arial" pitchFamily="34" charset="0"/>
              <a:cs typeface="Arial" pitchFamily="34" charset="0"/>
            </a:endParaRPr>
          </a:p>
        </p:txBody>
      </p:sp>
      <p:sp>
        <p:nvSpPr>
          <p:cNvPr id="15" name="TextBox 14"/>
          <p:cNvSpPr txBox="1"/>
          <p:nvPr/>
        </p:nvSpPr>
        <p:spPr>
          <a:xfrm>
            <a:off x="276225" y="4696183"/>
            <a:ext cx="8483599" cy="461665"/>
          </a:xfrm>
          <a:prstGeom prst="rect">
            <a:avLst/>
          </a:prstGeom>
          <a:noFill/>
        </p:spPr>
        <p:txBody>
          <a:bodyPr wrap="square" rtlCol="0">
            <a:spAutoFit/>
          </a:bodyPr>
          <a:lstStyle/>
          <a:p>
            <a:r>
              <a:rPr lang="vi-VN" b="1">
                <a:latin typeface="Arial" pitchFamily="34" charset="0"/>
                <a:cs typeface="Arial" pitchFamily="34" charset="0"/>
              </a:rPr>
              <a:t>Vậy </a:t>
            </a:r>
            <a:r>
              <a:rPr lang="vi-VN" b="1">
                <a:solidFill>
                  <a:schemeClr val="accent2">
                    <a:lumMod val="75000"/>
                  </a:schemeClr>
                </a:solidFill>
                <a:latin typeface="Arial" pitchFamily="34" charset="0"/>
                <a:cs typeface="Arial" pitchFamily="34" charset="0"/>
              </a:rPr>
              <a:t>d // BD</a:t>
            </a:r>
            <a:r>
              <a:rPr lang="vi-VN"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4198674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36556</TotalTime>
  <Words>1529</Words>
  <Application>Microsoft Office PowerPoint</Application>
  <PresentationFormat>Custom</PresentationFormat>
  <Paragraphs>84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2289</cp:revision>
  <dcterms:created xsi:type="dcterms:W3CDTF">2021-08-04T05:24:17Z</dcterms:created>
  <dcterms:modified xsi:type="dcterms:W3CDTF">2023-07-03T14:23:46Z</dcterms:modified>
</cp:coreProperties>
</file>