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870" r:id="rId2"/>
    <p:sldId id="859" r:id="rId3"/>
    <p:sldId id="897" r:id="rId4"/>
    <p:sldId id="898" r:id="rId5"/>
    <p:sldId id="899" r:id="rId6"/>
    <p:sldId id="900" r:id="rId7"/>
    <p:sldId id="889" r:id="rId8"/>
    <p:sldId id="723"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97"/>
            <p14:sldId id="898"/>
            <p14:sldId id="899"/>
            <p14:sldId id="900"/>
            <p14:sldId id="88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546" y="-1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wmf"/><Relationship Id="rId3" Type="http://schemas.openxmlformats.org/officeDocument/2006/relationships/notesSlide" Target="../notesSlides/notesSlide2.xml"/><Relationship Id="rId7" Type="http://schemas.openxmlformats.org/officeDocument/2006/relationships/image" Target="../media/image5.wmf"/><Relationship Id="rId12" Type="http://schemas.openxmlformats.org/officeDocument/2006/relationships/oleObject" Target="../embeddings/oleObject4.bin"/><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wmf"/><Relationship Id="rId5" Type="http://schemas.openxmlformats.org/officeDocument/2006/relationships/image" Target="../media/image11.png"/><Relationship Id="rId15" Type="http://schemas.openxmlformats.org/officeDocument/2006/relationships/image" Target="../media/image9.wmf"/><Relationship Id="rId10" Type="http://schemas.openxmlformats.org/officeDocument/2006/relationships/oleObject" Target="../embeddings/oleObject3.bin"/><Relationship Id="rId4" Type="http://schemas.openxmlformats.org/officeDocument/2006/relationships/image" Target="../media/image10.png"/><Relationship Id="rId9" Type="http://schemas.openxmlformats.org/officeDocument/2006/relationships/image" Target="../media/image6.wmf"/><Relationship Id="rId1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image" Target="../media/image13.wmf"/><Relationship Id="rId12"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5.wmf"/><Relationship Id="rId5" Type="http://schemas.openxmlformats.org/officeDocument/2006/relationships/image" Target="../media/image11.png"/><Relationship Id="rId10"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image" Target="../media/image14.wmf"/><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3.bin"/><Relationship Id="rId3" Type="http://schemas.openxmlformats.org/officeDocument/2006/relationships/notesSlide" Target="../notesSlides/notesSlide4.xml"/><Relationship Id="rId7" Type="http://schemas.openxmlformats.org/officeDocument/2006/relationships/oleObject" Target="../embeddings/oleObject10.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oleObject" Target="../embeddings/oleObject12.bin"/><Relationship Id="rId5" Type="http://schemas.openxmlformats.org/officeDocument/2006/relationships/image" Target="../media/image10.png"/><Relationship Id="rId10" Type="http://schemas.openxmlformats.org/officeDocument/2006/relationships/image" Target="../media/image18.wmf"/><Relationship Id="rId4" Type="http://schemas.openxmlformats.org/officeDocument/2006/relationships/image" Target="../media/image12.png"/><Relationship Id="rId9" Type="http://schemas.openxmlformats.org/officeDocument/2006/relationships/oleObject" Target="../embeddings/oleObject11.bin"/><Relationship Id="rId14" Type="http://schemas.openxmlformats.org/officeDocument/2006/relationships/image" Target="../media/image20.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3.wmf"/><Relationship Id="rId3" Type="http://schemas.openxmlformats.org/officeDocument/2006/relationships/notesSlide" Target="../notesSlides/notesSlide5.xml"/><Relationship Id="rId7" Type="http://schemas.openxmlformats.org/officeDocument/2006/relationships/image" Target="../media/image25.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png"/><Relationship Id="rId11" Type="http://schemas.openxmlformats.org/officeDocument/2006/relationships/image" Target="../media/image22.wmf"/><Relationship Id="rId5" Type="http://schemas.openxmlformats.org/officeDocument/2006/relationships/image" Target="../media/image10.png"/><Relationship Id="rId15" Type="http://schemas.openxmlformats.org/officeDocument/2006/relationships/image" Target="../media/image24.wmf"/><Relationship Id="rId10" Type="http://schemas.openxmlformats.org/officeDocument/2006/relationships/oleObject" Target="../embeddings/oleObject15.bin"/><Relationship Id="rId4" Type="http://schemas.openxmlformats.org/officeDocument/2006/relationships/image" Target="../media/image12.png"/><Relationship Id="rId9" Type="http://schemas.openxmlformats.org/officeDocument/2006/relationships/image" Target="../media/image21.wmf"/><Relationship Id="rId1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image" Target="../media/image25.png"/><Relationship Id="rId12"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image" Target="../media/image27.png"/><Relationship Id="rId1" Type="http://schemas.openxmlformats.org/officeDocument/2006/relationships/vmlDrawing" Target="../drawings/vmlDrawing5.vml"/><Relationship Id="rId6" Type="http://schemas.openxmlformats.org/officeDocument/2006/relationships/image" Target="../media/image11.png"/><Relationship Id="rId11" Type="http://schemas.openxmlformats.org/officeDocument/2006/relationships/image" Target="../media/image22.wmf"/><Relationship Id="rId5" Type="http://schemas.openxmlformats.org/officeDocument/2006/relationships/image" Target="../media/image10.png"/><Relationship Id="rId15" Type="http://schemas.openxmlformats.org/officeDocument/2006/relationships/image" Target="../media/image24.wmf"/><Relationship Id="rId10" Type="http://schemas.openxmlformats.org/officeDocument/2006/relationships/oleObject" Target="../embeddings/oleObject19.bin"/><Relationship Id="rId4" Type="http://schemas.openxmlformats.org/officeDocument/2006/relationships/image" Target="../media/image12.png"/><Relationship Id="rId9" Type="http://schemas.openxmlformats.org/officeDocument/2006/relationships/image" Target="../media/image25.wmf"/><Relationship Id="rId14" Type="http://schemas.openxmlformats.org/officeDocument/2006/relationships/oleObject" Target="../embeddings/oleObject21.bin"/></Relationships>
</file>

<file path=ppt/slides/_rels/slide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notesSlide" Target="../notesSlides/notesSlide7.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7.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2.xml"/><Relationship Id="rId7" Type="http://schemas.openxmlformats.org/officeDocument/2006/relationships/image" Target="../media/image29.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notesSlide" Target="../notesSlides/notesSlide8.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2848" y="1600200"/>
            <a:ext cx="5253097" cy="780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630" r="14011" b="16755"/>
          <a:stretch/>
        </p:blipFill>
        <p:spPr bwMode="auto">
          <a:xfrm>
            <a:off x="6246812" y="2627387"/>
            <a:ext cx="3857541" cy="1023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sau</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Giá trị đại diện của nhóm [20; 40) là</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0842" y="443253"/>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2665412" y="3505200"/>
            <a:ext cx="6061389"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Giá trị đại diện của nhóm [20; 40) </a:t>
            </a:r>
            <a:r>
              <a:rPr lang="vi-VN" b="1" smtClean="0">
                <a:latin typeface="Arial" pitchFamily="34" charset="0"/>
                <a:cs typeface="Arial" pitchFamily="34" charset="0"/>
              </a:rPr>
              <a:t>là</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latin typeface="Arial" pitchFamily="34" charset="0"/>
              <a:cs typeface="Arial" pitchFamily="34" charset="0"/>
            </a:endParaRP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206201" y="1408884"/>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376749852"/>
              </p:ext>
            </p:extLst>
          </p:nvPr>
        </p:nvGraphicFramePr>
        <p:xfrm>
          <a:off x="3238507" y="1466850"/>
          <a:ext cx="420672" cy="418751"/>
        </p:xfrm>
        <a:graphic>
          <a:graphicData uri="http://schemas.openxmlformats.org/presentationml/2006/ole">
            <mc:AlternateContent xmlns:mc="http://schemas.openxmlformats.org/markup-compatibility/2006">
              <mc:Choice xmlns:v="urn:schemas-microsoft-com:vml" Requires="v">
                <p:oleObj spid="_x0000_s133164" name="Equation" r:id="rId6" imgW="177480" imgH="177480" progId="Equation.DSMT4">
                  <p:embed/>
                </p:oleObj>
              </mc:Choice>
              <mc:Fallback>
                <p:oleObj name="Equation" r:id="rId6" imgW="177480" imgH="177480" progId="Equation.DSMT4">
                  <p:embed/>
                  <p:pic>
                    <p:nvPicPr>
                      <p:cNvPr id="0" name=""/>
                      <p:cNvPicPr>
                        <a:picLocks noChangeAspect="1" noChangeArrowheads="1"/>
                      </p:cNvPicPr>
                      <p:nvPr/>
                    </p:nvPicPr>
                    <p:blipFill>
                      <a:blip r:embed="rId7"/>
                      <a:srcRect/>
                      <a:stretch>
                        <a:fillRect/>
                      </a:stretch>
                    </p:blipFill>
                    <p:spPr bwMode="auto">
                      <a:xfrm>
                        <a:off x="3238507" y="1466850"/>
                        <a:ext cx="420672" cy="41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749904941"/>
              </p:ext>
            </p:extLst>
          </p:nvPr>
        </p:nvGraphicFramePr>
        <p:xfrm>
          <a:off x="5683250" y="1466850"/>
          <a:ext cx="481013" cy="417513"/>
        </p:xfrm>
        <a:graphic>
          <a:graphicData uri="http://schemas.openxmlformats.org/presentationml/2006/ole">
            <mc:AlternateContent xmlns:mc="http://schemas.openxmlformats.org/markup-compatibility/2006">
              <mc:Choice xmlns:v="urn:schemas-microsoft-com:vml" Requires="v">
                <p:oleObj spid="_x0000_s133165" name="Equation" r:id="rId8" imgW="203040" imgH="177480" progId="Equation.DSMT4">
                  <p:embed/>
                </p:oleObj>
              </mc:Choice>
              <mc:Fallback>
                <p:oleObj name="Equation" r:id="rId8" imgW="203040" imgH="177480" progId="Equation.DSMT4">
                  <p:embed/>
                  <p:pic>
                    <p:nvPicPr>
                      <p:cNvPr id="0" name=""/>
                      <p:cNvPicPr>
                        <a:picLocks noChangeAspect="1" noChangeArrowheads="1"/>
                      </p:cNvPicPr>
                      <p:nvPr/>
                    </p:nvPicPr>
                    <p:blipFill>
                      <a:blip r:embed="rId9"/>
                      <a:srcRect/>
                      <a:stretch>
                        <a:fillRect/>
                      </a:stretch>
                    </p:blipFill>
                    <p:spPr bwMode="auto">
                      <a:xfrm>
                        <a:off x="5683250" y="1466850"/>
                        <a:ext cx="48101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314359443"/>
              </p:ext>
            </p:extLst>
          </p:nvPr>
        </p:nvGraphicFramePr>
        <p:xfrm>
          <a:off x="8166100" y="1466850"/>
          <a:ext cx="450850" cy="417512"/>
        </p:xfrm>
        <a:graphic>
          <a:graphicData uri="http://schemas.openxmlformats.org/presentationml/2006/ole">
            <mc:AlternateContent xmlns:mc="http://schemas.openxmlformats.org/markup-compatibility/2006">
              <mc:Choice xmlns:v="urn:schemas-microsoft-com:vml" Requires="v">
                <p:oleObj spid="_x0000_s133166" name="Equation" r:id="rId10" imgW="190440" imgH="177480" progId="Equation.DSMT4">
                  <p:embed/>
                </p:oleObj>
              </mc:Choice>
              <mc:Fallback>
                <p:oleObj name="Equation" r:id="rId10" imgW="190440" imgH="177480" progId="Equation.DSMT4">
                  <p:embed/>
                  <p:pic>
                    <p:nvPicPr>
                      <p:cNvPr id="0" name=""/>
                      <p:cNvPicPr>
                        <a:picLocks noChangeAspect="1" noChangeArrowheads="1"/>
                      </p:cNvPicPr>
                      <p:nvPr/>
                    </p:nvPicPr>
                    <p:blipFill>
                      <a:blip r:embed="rId11"/>
                      <a:srcRect/>
                      <a:stretch>
                        <a:fillRect/>
                      </a:stretch>
                    </p:blipFill>
                    <p:spPr bwMode="auto">
                      <a:xfrm>
                        <a:off x="8166100" y="1466850"/>
                        <a:ext cx="4508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53179252"/>
              </p:ext>
            </p:extLst>
          </p:nvPr>
        </p:nvGraphicFramePr>
        <p:xfrm>
          <a:off x="10423525" y="1466850"/>
          <a:ext cx="481013" cy="417512"/>
        </p:xfrm>
        <a:graphic>
          <a:graphicData uri="http://schemas.openxmlformats.org/presentationml/2006/ole">
            <mc:AlternateContent xmlns:mc="http://schemas.openxmlformats.org/markup-compatibility/2006">
              <mc:Choice xmlns:v="urn:schemas-microsoft-com:vml" Requires="v">
                <p:oleObj spid="_x0000_s133167" name="Equation" r:id="rId12" imgW="203040" imgH="177480" progId="Equation.DSMT4">
                  <p:embed/>
                </p:oleObj>
              </mc:Choice>
              <mc:Fallback>
                <p:oleObj name="Equation" r:id="rId12" imgW="203040" imgH="177480" progId="Equation.DSMT4">
                  <p:embed/>
                  <p:pic>
                    <p:nvPicPr>
                      <p:cNvPr id="0" name=""/>
                      <p:cNvPicPr>
                        <a:picLocks noChangeAspect="1" noChangeArrowheads="1"/>
                      </p:cNvPicPr>
                      <p:nvPr/>
                    </p:nvPicPr>
                    <p:blipFill>
                      <a:blip r:embed="rId13"/>
                      <a:srcRect/>
                      <a:stretch>
                        <a:fillRect/>
                      </a:stretch>
                    </p:blipFill>
                    <p:spPr bwMode="auto">
                      <a:xfrm>
                        <a:off x="10423525" y="1466850"/>
                        <a:ext cx="48101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92432081"/>
              </p:ext>
            </p:extLst>
          </p:nvPr>
        </p:nvGraphicFramePr>
        <p:xfrm>
          <a:off x="5643439" y="4114800"/>
          <a:ext cx="1746250" cy="844550"/>
        </p:xfrm>
        <a:graphic>
          <a:graphicData uri="http://schemas.openxmlformats.org/presentationml/2006/ole">
            <mc:AlternateContent xmlns:mc="http://schemas.openxmlformats.org/markup-compatibility/2006">
              <mc:Choice xmlns:v="urn:schemas-microsoft-com:vml" Requires="v">
                <p:oleObj spid="_x0000_s133168" name="Equation" r:id="rId14" imgW="812520" imgH="393480" progId="Equation.DSMT4">
                  <p:embed/>
                </p:oleObj>
              </mc:Choice>
              <mc:Fallback>
                <p:oleObj name="Equation" r:id="rId14" imgW="812520" imgH="393480" progId="Equation.DSMT4">
                  <p:embed/>
                  <p:pic>
                    <p:nvPicPr>
                      <p:cNvPr id="0" name="Object 56"/>
                      <p:cNvPicPr>
                        <a:picLocks noChangeAspect="1" noChangeArrowheads="1"/>
                      </p:cNvPicPr>
                      <p:nvPr/>
                    </p:nvPicPr>
                    <p:blipFill>
                      <a:blip r:embed="rId15"/>
                      <a:srcRect/>
                      <a:stretch>
                        <a:fillRect/>
                      </a:stretch>
                    </p:blipFill>
                    <p:spPr bwMode="auto">
                      <a:xfrm>
                        <a:off x="5643439" y="4114800"/>
                        <a:ext cx="17462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4875212" y="4996201"/>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pic>
        <p:nvPicPr>
          <p:cNvPr id="27"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21"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sau</a:t>
            </a:r>
            <a:r>
              <a:rPr lang="vi-VN" b="1" smtClean="0">
                <a:latin typeface="Arial" pitchFamily="34" charset="0"/>
                <a:cs typeface="Arial" pitchFamily="34" charset="0"/>
              </a:rPr>
              <a:t>:</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Mẫu số liệu ghép nhóm này có số mốt là</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560842" y="443253"/>
            <a:ext cx="1090491"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827212" y="3505200"/>
            <a:ext cx="9822585"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Vì độ dài của các nhóm là bằng nhau và tần số lớn nhất của mẫu số liệu là 12 nên nhóm chứa mốt là nhóm [40; 60). </a:t>
            </a: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805553200"/>
              </p:ext>
            </p:extLst>
          </p:nvPr>
        </p:nvGraphicFramePr>
        <p:xfrm>
          <a:off x="3298825" y="1466850"/>
          <a:ext cx="300038" cy="419100"/>
        </p:xfrm>
        <a:graphic>
          <a:graphicData uri="http://schemas.openxmlformats.org/presentationml/2006/ole">
            <mc:AlternateContent xmlns:mc="http://schemas.openxmlformats.org/markup-compatibility/2006">
              <mc:Choice xmlns:v="urn:schemas-microsoft-com:vml" Requires="v">
                <p:oleObj spid="_x0000_s134174" name="Equation" r:id="rId6" imgW="126720" imgH="177480" progId="Equation.DSMT4">
                  <p:embed/>
                </p:oleObj>
              </mc:Choice>
              <mc:Fallback>
                <p:oleObj name="Equation" r:id="rId6" imgW="126720" imgH="177480" progId="Equation.DSMT4">
                  <p:embed/>
                  <p:pic>
                    <p:nvPicPr>
                      <p:cNvPr id="0" name=""/>
                      <p:cNvPicPr>
                        <a:picLocks noChangeAspect="1" noChangeArrowheads="1"/>
                      </p:cNvPicPr>
                      <p:nvPr/>
                    </p:nvPicPr>
                    <p:blipFill>
                      <a:blip r:embed="rId7"/>
                      <a:srcRect/>
                      <a:stretch>
                        <a:fillRect/>
                      </a:stretch>
                    </p:blipFill>
                    <p:spPr bwMode="auto">
                      <a:xfrm>
                        <a:off x="3298825" y="1466850"/>
                        <a:ext cx="3000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052193542"/>
              </p:ext>
            </p:extLst>
          </p:nvPr>
        </p:nvGraphicFramePr>
        <p:xfrm>
          <a:off x="5818188" y="1481138"/>
          <a:ext cx="211137" cy="387350"/>
        </p:xfrm>
        <a:graphic>
          <a:graphicData uri="http://schemas.openxmlformats.org/presentationml/2006/ole">
            <mc:AlternateContent xmlns:mc="http://schemas.openxmlformats.org/markup-compatibility/2006">
              <mc:Choice xmlns:v="urn:schemas-microsoft-com:vml" Requires="v">
                <p:oleObj spid="_x0000_s134175" name="Equation" r:id="rId8" imgW="88560" imgH="164880" progId="Equation.DSMT4">
                  <p:embed/>
                </p:oleObj>
              </mc:Choice>
              <mc:Fallback>
                <p:oleObj name="Equation" r:id="rId8" imgW="88560" imgH="164880" progId="Equation.DSMT4">
                  <p:embed/>
                  <p:pic>
                    <p:nvPicPr>
                      <p:cNvPr id="0" name=""/>
                      <p:cNvPicPr>
                        <a:picLocks noChangeAspect="1" noChangeArrowheads="1"/>
                      </p:cNvPicPr>
                      <p:nvPr/>
                    </p:nvPicPr>
                    <p:blipFill>
                      <a:blip r:embed="rId9"/>
                      <a:srcRect/>
                      <a:stretch>
                        <a:fillRect/>
                      </a:stretch>
                    </p:blipFill>
                    <p:spPr bwMode="auto">
                      <a:xfrm>
                        <a:off x="5818188" y="1481138"/>
                        <a:ext cx="211137"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06172171"/>
              </p:ext>
            </p:extLst>
          </p:nvPr>
        </p:nvGraphicFramePr>
        <p:xfrm>
          <a:off x="8240713" y="1481138"/>
          <a:ext cx="301625" cy="387350"/>
        </p:xfrm>
        <a:graphic>
          <a:graphicData uri="http://schemas.openxmlformats.org/presentationml/2006/ole">
            <mc:AlternateContent xmlns:mc="http://schemas.openxmlformats.org/markup-compatibility/2006">
              <mc:Choice xmlns:v="urn:schemas-microsoft-com:vml" Requires="v">
                <p:oleObj spid="_x0000_s134176" name="Equation" r:id="rId10" imgW="126720" imgH="164880" progId="Equation.DSMT4">
                  <p:embed/>
                </p:oleObj>
              </mc:Choice>
              <mc:Fallback>
                <p:oleObj name="Equation" r:id="rId10" imgW="126720" imgH="164880" progId="Equation.DSMT4">
                  <p:embed/>
                  <p:pic>
                    <p:nvPicPr>
                      <p:cNvPr id="0" name=""/>
                      <p:cNvPicPr>
                        <a:picLocks noChangeAspect="1" noChangeArrowheads="1"/>
                      </p:cNvPicPr>
                      <p:nvPr/>
                    </p:nvPicPr>
                    <p:blipFill>
                      <a:blip r:embed="rId11"/>
                      <a:srcRect/>
                      <a:stretch>
                        <a:fillRect/>
                      </a:stretch>
                    </p:blipFill>
                    <p:spPr bwMode="auto">
                      <a:xfrm>
                        <a:off x="8240713" y="1481138"/>
                        <a:ext cx="3016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436721312"/>
              </p:ext>
            </p:extLst>
          </p:nvPr>
        </p:nvGraphicFramePr>
        <p:xfrm>
          <a:off x="10528300" y="1466850"/>
          <a:ext cx="271463" cy="417513"/>
        </p:xfrm>
        <a:graphic>
          <a:graphicData uri="http://schemas.openxmlformats.org/presentationml/2006/ole">
            <mc:AlternateContent xmlns:mc="http://schemas.openxmlformats.org/markup-compatibility/2006">
              <mc:Choice xmlns:v="urn:schemas-microsoft-com:vml" Requires="v">
                <p:oleObj spid="_x0000_s134177" name="Equation" r:id="rId12" imgW="114120" imgH="177480" progId="Equation.DSMT4">
                  <p:embed/>
                </p:oleObj>
              </mc:Choice>
              <mc:Fallback>
                <p:oleObj name="Equation" r:id="rId12" imgW="114120" imgH="177480" progId="Equation.DSMT4">
                  <p:embed/>
                  <p:pic>
                    <p:nvPicPr>
                      <p:cNvPr id="0" name=""/>
                      <p:cNvPicPr>
                        <a:picLocks noChangeAspect="1" noChangeArrowheads="1"/>
                      </p:cNvPicPr>
                      <p:nvPr/>
                    </p:nvPicPr>
                    <p:blipFill>
                      <a:blip r:embed="rId13"/>
                      <a:srcRect/>
                      <a:stretch>
                        <a:fillRect/>
                      </a:stretch>
                    </p:blipFill>
                    <p:spPr bwMode="auto">
                      <a:xfrm>
                        <a:off x="10528300" y="1466850"/>
                        <a:ext cx="271463"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24"/>
          <p:cNvSpPr txBox="1"/>
          <p:nvPr/>
        </p:nvSpPr>
        <p:spPr>
          <a:xfrm>
            <a:off x="2866061" y="49530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18" name="TextBox 17"/>
          <p:cNvSpPr txBox="1"/>
          <p:nvPr/>
        </p:nvSpPr>
        <p:spPr>
          <a:xfrm>
            <a:off x="2123931" y="4380979"/>
            <a:ext cx="9525866"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đó, mẫu số liệu ghép nhóm này có 1 mốt.</a:t>
            </a:r>
          </a:p>
        </p:txBody>
      </p:sp>
      <p:pic>
        <p:nvPicPr>
          <p:cNvPr id="2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4704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Nhóm chứa mốt của mẫu số liệu này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1"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1827212" y="3505200"/>
            <a:ext cx="9822585" cy="86175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Vì độ dài của các nhóm là bằng nhau và tần số lớn nhất của mẫu số liệu là 12 nên nhóm chứa mốt là nhóm [40; 60</a:t>
            </a:r>
            <a:r>
              <a:rPr lang="vi-VN" b="1" smtClean="0">
                <a:latin typeface="Arial" pitchFamily="34" charset="0"/>
                <a:cs typeface="Arial" pitchFamily="34" charset="0"/>
              </a:rPr>
              <a:t>).</a:t>
            </a:r>
            <a:endParaRPr lang="vi-VN" b="1">
              <a:latin typeface="Arial" pitchFamily="34" charset="0"/>
              <a:cs typeface="Arial" pitchFamily="34" charset="0"/>
            </a:endParaRPr>
          </a:p>
        </p:txBody>
      </p:sp>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169354616"/>
              </p:ext>
            </p:extLst>
          </p:nvPr>
        </p:nvGraphicFramePr>
        <p:xfrm>
          <a:off x="2849563" y="1436688"/>
          <a:ext cx="1200150" cy="479425"/>
        </p:xfrm>
        <a:graphic>
          <a:graphicData uri="http://schemas.openxmlformats.org/presentationml/2006/ole">
            <mc:AlternateContent xmlns:mc="http://schemas.openxmlformats.org/markup-compatibility/2006">
              <mc:Choice xmlns:v="urn:schemas-microsoft-com:vml" Requires="v">
                <p:oleObj spid="_x0000_s135195" name="Equation" r:id="rId7" imgW="507960" imgH="203040" progId="Equation.DSMT4">
                  <p:embed/>
                </p:oleObj>
              </mc:Choice>
              <mc:Fallback>
                <p:oleObj name="Equation" r:id="rId7" imgW="507960" imgH="203040" progId="Equation.DSMT4">
                  <p:embed/>
                  <p:pic>
                    <p:nvPicPr>
                      <p:cNvPr id="0" name=""/>
                      <p:cNvPicPr>
                        <a:picLocks noChangeAspect="1" noChangeArrowheads="1"/>
                      </p:cNvPicPr>
                      <p:nvPr/>
                    </p:nvPicPr>
                    <p:blipFill>
                      <a:blip r:embed="rId8"/>
                      <a:srcRect/>
                      <a:stretch>
                        <a:fillRect/>
                      </a:stretch>
                    </p:blipFill>
                    <p:spPr bwMode="auto">
                      <a:xfrm>
                        <a:off x="2849563" y="1436688"/>
                        <a:ext cx="1200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946261869"/>
              </p:ext>
            </p:extLst>
          </p:nvPr>
        </p:nvGraphicFramePr>
        <p:xfrm>
          <a:off x="5335588" y="1436688"/>
          <a:ext cx="1176337" cy="477837"/>
        </p:xfrm>
        <a:graphic>
          <a:graphicData uri="http://schemas.openxmlformats.org/presentationml/2006/ole">
            <mc:AlternateContent xmlns:mc="http://schemas.openxmlformats.org/markup-compatibility/2006">
              <mc:Choice xmlns:v="urn:schemas-microsoft-com:vml" Requires="v">
                <p:oleObj spid="_x0000_s135196" name="Equation" r:id="rId9" imgW="495000" imgH="203040" progId="Equation.DSMT4">
                  <p:embed/>
                </p:oleObj>
              </mc:Choice>
              <mc:Fallback>
                <p:oleObj name="Equation" r:id="rId9" imgW="495000" imgH="203040" progId="Equation.DSMT4">
                  <p:embed/>
                  <p:pic>
                    <p:nvPicPr>
                      <p:cNvPr id="0" name=""/>
                      <p:cNvPicPr>
                        <a:picLocks noChangeAspect="1" noChangeArrowheads="1"/>
                      </p:cNvPicPr>
                      <p:nvPr/>
                    </p:nvPicPr>
                    <p:blipFill>
                      <a:blip r:embed="rId10"/>
                      <a:srcRect/>
                      <a:stretch>
                        <a:fillRect/>
                      </a:stretch>
                    </p:blipFill>
                    <p:spPr bwMode="auto">
                      <a:xfrm>
                        <a:off x="5335588" y="1436688"/>
                        <a:ext cx="1176337"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854437665"/>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5197" name="Equation" r:id="rId11" imgW="495000" imgH="203040" progId="Equation.DSMT4">
                  <p:embed/>
                </p:oleObj>
              </mc:Choice>
              <mc:Fallback>
                <p:oleObj name="Equation" r:id="rId11" imgW="495000" imgH="203040" progId="Equation.DSMT4">
                  <p:embed/>
                  <p:pic>
                    <p:nvPicPr>
                      <p:cNvPr id="0" name=""/>
                      <p:cNvPicPr>
                        <a:picLocks noChangeAspect="1" noChangeArrowheads="1"/>
                      </p:cNvPicPr>
                      <p:nvPr/>
                    </p:nvPicPr>
                    <p:blipFill>
                      <a:blip r:embed="rId12"/>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796055612"/>
              </p:ext>
            </p:extLst>
          </p:nvPr>
        </p:nvGraphicFramePr>
        <p:xfrm>
          <a:off x="10177462" y="1436688"/>
          <a:ext cx="1327150" cy="477837"/>
        </p:xfrm>
        <a:graphic>
          <a:graphicData uri="http://schemas.openxmlformats.org/presentationml/2006/ole">
            <mc:AlternateContent xmlns:mc="http://schemas.openxmlformats.org/markup-compatibility/2006">
              <mc:Choice xmlns:v="urn:schemas-microsoft-com:vml" Requires="v">
                <p:oleObj spid="_x0000_s135198" name="Equation" r:id="rId13" imgW="558720" imgH="203040" progId="Equation.DSMT4">
                  <p:embed/>
                </p:oleObj>
              </mc:Choice>
              <mc:Fallback>
                <p:oleObj name="Equation" r:id="rId13" imgW="558720" imgH="203040" progId="Equation.DSMT4">
                  <p:embed/>
                  <p:pic>
                    <p:nvPicPr>
                      <p:cNvPr id="0" name=""/>
                      <p:cNvPicPr>
                        <a:picLocks noChangeAspect="1" noChangeArrowheads="1"/>
                      </p:cNvPicPr>
                      <p:nvPr/>
                    </p:nvPicPr>
                    <p:blipFill>
                      <a:blip r:embed="rId14"/>
                      <a:srcRect/>
                      <a:stretch>
                        <a:fillRect/>
                      </a:stretch>
                    </p:blipFill>
                    <p:spPr bwMode="auto">
                      <a:xfrm>
                        <a:off x="10177462" y="1436688"/>
                        <a:ext cx="13271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866061" y="4366952"/>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354663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vi-VN" b="1">
                <a:latin typeface="Arial" pitchFamily="34" charset="0"/>
                <a:cs typeface="Arial" pitchFamily="34" charset="0"/>
              </a:rPr>
              <a:t>Nhóm chứa tứ phân vị thứ nhất </a:t>
            </a:r>
            <a:r>
              <a:rPr lang="vi-VN" b="1" smtClean="0">
                <a:latin typeface="Arial" pitchFamily="34" charset="0"/>
                <a:cs typeface="Arial" pitchFamily="34" charset="0"/>
              </a:rPr>
              <a:t>là</a:t>
            </a:r>
            <a:r>
              <a:rPr lang="en-US" b="1" smtClean="0">
                <a:latin typeface="Arial" pitchFamily="34" charset="0"/>
                <a:cs typeface="Arial" pitchFamily="34" charset="0"/>
              </a:rPr>
              <a:t>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5" y="4432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2990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827212" y="3373629"/>
                <a:ext cx="9822585"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Ta có cỡ mẫu là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𝟗</m:t>
                    </m:r>
                    <m:r>
                      <a:rPr lang="vi-VN" b="1" i="1" smtClean="0">
                        <a:latin typeface="Cambria Math"/>
                        <a:cs typeface="Arial" pitchFamily="34" charset="0"/>
                      </a:rPr>
                      <m:t>+</m:t>
                    </m:r>
                    <m:r>
                      <a:rPr lang="vi-VN" b="1" i="1" smtClean="0">
                        <a:latin typeface="Cambria Math"/>
                        <a:cs typeface="Arial" pitchFamily="34" charset="0"/>
                      </a:rPr>
                      <m:t>𝟏𝟐</m:t>
                    </m:r>
                    <m:r>
                      <a:rPr lang="vi-VN" b="1" i="1" smtClean="0">
                        <a:latin typeface="Cambria Math"/>
                        <a:cs typeface="Arial" pitchFamily="34" charset="0"/>
                      </a:rPr>
                      <m:t>+</m:t>
                    </m:r>
                    <m:r>
                      <a:rPr lang="vi-VN" b="1" i="1" smtClean="0">
                        <a:latin typeface="Cambria Math"/>
                        <a:cs typeface="Arial" pitchFamily="34" charset="0"/>
                      </a:rPr>
                      <m:t>𝟏𝟎</m:t>
                    </m:r>
                    <m:r>
                      <a:rPr lang="vi-VN" b="1" i="1" smtClean="0">
                        <a:latin typeface="Cambria Math"/>
                        <a:cs typeface="Arial" pitchFamily="34" charset="0"/>
                      </a:rPr>
                      <m:t>+</m:t>
                    </m:r>
                    <m:r>
                      <a:rPr lang="vi-VN" b="1" i="1" smtClean="0">
                        <a:latin typeface="Cambria Math"/>
                        <a:cs typeface="Arial" pitchFamily="34" charset="0"/>
                      </a:rPr>
                      <m:t>𝟔</m:t>
                    </m:r>
                    <m:r>
                      <a:rPr lang="vi-VN" b="1" i="1" smtClean="0">
                        <a:latin typeface="Cambria Math"/>
                        <a:cs typeface="Arial" pitchFamily="34" charset="0"/>
                      </a:rPr>
                      <m:t>=</m:t>
                    </m:r>
                    <m:r>
                      <a:rPr lang="vi-VN" b="1" i="1" smtClean="0">
                        <a:latin typeface="Cambria Math"/>
                        <a:cs typeface="Arial" pitchFamily="34" charset="0"/>
                      </a:rPr>
                      <m:t>𝟒𝟐</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27212" y="3373629"/>
                <a:ext cx="9822585" cy="492420"/>
              </a:xfrm>
              <a:prstGeom prst="rect">
                <a:avLst/>
              </a:prstGeom>
              <a:blipFill rotWithShape="1">
                <a:blip r:embed="rId7"/>
                <a:stretch>
                  <a:fillRect l="-559" t="-4938" b="-25926"/>
                </a:stretch>
              </a:blipFill>
            </p:spPr>
            <p:txBody>
              <a:bodyPr/>
              <a:lstStyle/>
              <a:p>
                <a:r>
                  <a:rPr lang="en-US">
                    <a:noFill/>
                  </a:rPr>
                  <a:t> </a:t>
                </a:r>
              </a:p>
            </p:txBody>
          </p:sp>
        </mc:Fallback>
      </mc:AlternateContent>
      <p:sp>
        <p:nvSpPr>
          <p:cNvPr id="12" name="TextBox 11"/>
          <p:cNvSpPr txBox="1"/>
          <p:nvPr/>
        </p:nvSpPr>
        <p:spPr>
          <a:xfrm>
            <a:off x="2208212" y="14357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4646612" y="1435777"/>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615194288"/>
              </p:ext>
            </p:extLst>
          </p:nvPr>
        </p:nvGraphicFramePr>
        <p:xfrm>
          <a:off x="2954338" y="1436688"/>
          <a:ext cx="990600" cy="479425"/>
        </p:xfrm>
        <a:graphic>
          <a:graphicData uri="http://schemas.openxmlformats.org/presentationml/2006/ole">
            <mc:AlternateContent xmlns:mc="http://schemas.openxmlformats.org/markup-compatibility/2006">
              <mc:Choice xmlns:v="urn:schemas-microsoft-com:vml" Requires="v">
                <p:oleObj spid="_x0000_s136215" name="Equation" r:id="rId8" imgW="419040" imgH="203040" progId="Equation.DSMT4">
                  <p:embed/>
                </p:oleObj>
              </mc:Choice>
              <mc:Fallback>
                <p:oleObj name="Equation" r:id="rId8" imgW="419040" imgH="203040" progId="Equation.DSMT4">
                  <p:embed/>
                  <p:pic>
                    <p:nvPicPr>
                      <p:cNvPr id="0" name=""/>
                      <p:cNvPicPr>
                        <a:picLocks noChangeAspect="1" noChangeArrowheads="1"/>
                      </p:cNvPicPr>
                      <p:nvPr/>
                    </p:nvPicPr>
                    <p:blipFill>
                      <a:blip r:embed="rId9"/>
                      <a:srcRect/>
                      <a:stretch>
                        <a:fillRect/>
                      </a:stretch>
                    </p:blipFill>
                    <p:spPr bwMode="auto">
                      <a:xfrm>
                        <a:off x="2954338" y="1436688"/>
                        <a:ext cx="9906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277611670"/>
              </p:ext>
            </p:extLst>
          </p:nvPr>
        </p:nvGraphicFramePr>
        <p:xfrm>
          <a:off x="5321300" y="1436688"/>
          <a:ext cx="1206500" cy="477837"/>
        </p:xfrm>
        <a:graphic>
          <a:graphicData uri="http://schemas.openxmlformats.org/presentationml/2006/ole">
            <mc:AlternateContent xmlns:mc="http://schemas.openxmlformats.org/markup-compatibility/2006">
              <mc:Choice xmlns:v="urn:schemas-microsoft-com:vml" Requires="v">
                <p:oleObj spid="_x0000_s136216" name="Equation" r:id="rId10" imgW="507960" imgH="203040" progId="Equation.DSMT4">
                  <p:embed/>
                </p:oleObj>
              </mc:Choice>
              <mc:Fallback>
                <p:oleObj name="Equation" r:id="rId10" imgW="507960" imgH="203040" progId="Equation.DSMT4">
                  <p:embed/>
                  <p:pic>
                    <p:nvPicPr>
                      <p:cNvPr id="0" name=""/>
                      <p:cNvPicPr>
                        <a:picLocks noChangeAspect="1" noChangeArrowheads="1"/>
                      </p:cNvPicPr>
                      <p:nvPr/>
                    </p:nvPicPr>
                    <p:blipFill>
                      <a:blip r:embed="rId11"/>
                      <a:srcRect/>
                      <a:stretch>
                        <a:fillRect/>
                      </a:stretch>
                    </p:blipFill>
                    <p:spPr bwMode="auto">
                      <a:xfrm>
                        <a:off x="5321300" y="1436688"/>
                        <a:ext cx="1206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075795378"/>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6217"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521159776"/>
              </p:ext>
            </p:extLst>
          </p:nvPr>
        </p:nvGraphicFramePr>
        <p:xfrm>
          <a:off x="10252075" y="1436688"/>
          <a:ext cx="1176338" cy="477837"/>
        </p:xfrm>
        <a:graphic>
          <a:graphicData uri="http://schemas.openxmlformats.org/presentationml/2006/ole">
            <mc:AlternateContent xmlns:mc="http://schemas.openxmlformats.org/markup-compatibility/2006">
              <mc:Choice xmlns:v="urn:schemas-microsoft-com:vml" Requires="v">
                <p:oleObj spid="_x0000_s136218" name="Equation" r:id="rId14" imgW="495000" imgH="203040" progId="Equation.DSMT4">
                  <p:embed/>
                </p:oleObj>
              </mc:Choice>
              <mc:Fallback>
                <p:oleObj name="Equation" r:id="rId14" imgW="495000" imgH="203040" progId="Equation.DSMT4">
                  <p:embed/>
                  <p:pic>
                    <p:nvPicPr>
                      <p:cNvPr id="0" name=""/>
                      <p:cNvPicPr>
                        <a:picLocks noChangeAspect="1" noChangeArrowheads="1"/>
                      </p:cNvPicPr>
                      <p:nvPr/>
                    </p:nvPicPr>
                    <p:blipFill>
                      <a:blip r:embed="rId15"/>
                      <a:srcRect/>
                      <a:stretch>
                        <a:fillRect/>
                      </a:stretch>
                    </p:blipFill>
                    <p:spPr bwMode="auto">
                      <a:xfrm>
                        <a:off x="10252075"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513012" y="6064545"/>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B</a:t>
            </a:r>
            <a:endParaRPr lang="vi-VN" sz="2600" b="1">
              <a:solidFill>
                <a:srgbClr val="C00000"/>
              </a:solidFill>
              <a:latin typeface="Arial" pitchFamily="34" charset="0"/>
              <a:cs typeface="Arial" pitchFamily="34" charset="0"/>
            </a:endParaRPr>
          </a:p>
        </p:txBody>
      </p:sp>
      <p:sp>
        <p:nvSpPr>
          <p:cNvPr id="18" name="TextBox 17"/>
          <p:cNvSpPr txBox="1"/>
          <p:nvPr/>
        </p:nvSpPr>
        <p:spPr>
          <a:xfrm>
            <a:off x="1806574" y="3866049"/>
            <a:ext cx="98225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42</a:t>
            </a:r>
            <a:r>
              <a:rPr lang="vi-VN" b="1">
                <a:latin typeface="Arial" pitchFamily="34" charset="0"/>
                <a:cs typeface="Arial" pitchFamily="34" charset="0"/>
              </a:rPr>
              <a:t> là thời gian tập thể dục trong ngày của 42 học sinh khối 11 và giả sử dãy này đã sắp xếp theo thứ tự tăng dần.</a:t>
            </a:r>
          </a:p>
        </p:txBody>
      </p:sp>
      <p:sp>
        <p:nvSpPr>
          <p:cNvPr id="21" name="TextBox 20"/>
          <p:cNvSpPr txBox="1"/>
          <p:nvPr/>
        </p:nvSpPr>
        <p:spPr>
          <a:xfrm>
            <a:off x="1813004" y="4700848"/>
            <a:ext cx="10148808"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Khi đó tứ phân vị thứ nhất Q</a:t>
            </a:r>
            <a:r>
              <a:rPr lang="vi-VN" b="1" baseline="-25000">
                <a:latin typeface="Arial" pitchFamily="34" charset="0"/>
                <a:cs typeface="Arial" pitchFamily="34" charset="0"/>
              </a:rPr>
              <a:t>1</a:t>
            </a:r>
            <a:r>
              <a:rPr lang="vi-VN" b="1">
                <a:latin typeface="Arial" pitchFamily="34" charset="0"/>
                <a:cs typeface="Arial" pitchFamily="34" charset="0"/>
              </a:rPr>
              <a:t> là trung vị của dãy gồm 21 số liệu đầu nên Q</a:t>
            </a:r>
            <a:r>
              <a:rPr lang="vi-VN" b="1" baseline="-25000">
                <a:latin typeface="Arial" pitchFamily="34" charset="0"/>
                <a:cs typeface="Arial" pitchFamily="34" charset="0"/>
              </a:rPr>
              <a:t>1</a:t>
            </a:r>
            <a:r>
              <a:rPr lang="vi-VN" b="1">
                <a:latin typeface="Arial" pitchFamily="34" charset="0"/>
                <a:cs typeface="Arial" pitchFamily="34" charset="0"/>
              </a:rPr>
              <a:t> = x</a:t>
            </a:r>
            <a:r>
              <a:rPr lang="vi-VN" b="1" baseline="-25000">
                <a:latin typeface="Arial" pitchFamily="34" charset="0"/>
                <a:cs typeface="Arial" pitchFamily="34" charset="0"/>
              </a:rPr>
              <a:t>11</a:t>
            </a:r>
            <a:r>
              <a:rPr lang="vi-VN" b="1">
                <a:latin typeface="Arial" pitchFamily="34" charset="0"/>
                <a:cs typeface="Arial" pitchFamily="34" charset="0"/>
              </a:rPr>
              <a:t>. </a:t>
            </a:r>
          </a:p>
        </p:txBody>
      </p:sp>
      <p:sp>
        <p:nvSpPr>
          <p:cNvPr id="22" name="TextBox 21"/>
          <p:cNvSpPr txBox="1"/>
          <p:nvPr/>
        </p:nvSpPr>
        <p:spPr>
          <a:xfrm>
            <a:off x="1797049" y="5572125"/>
            <a:ext cx="833596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Do x</a:t>
            </a:r>
            <a:r>
              <a:rPr lang="vi-VN" b="1" baseline="-25000">
                <a:latin typeface="Arial" pitchFamily="34" charset="0"/>
                <a:cs typeface="Arial" pitchFamily="34" charset="0"/>
              </a:rPr>
              <a:t>11</a:t>
            </a:r>
            <a:r>
              <a:rPr lang="vi-VN" b="1">
                <a:latin typeface="Arial" pitchFamily="34" charset="0"/>
                <a:cs typeface="Arial" pitchFamily="34" charset="0"/>
              </a:rPr>
              <a:t> thuộc nhóm [20; 40) nên nhóm này chứa Q</a:t>
            </a:r>
            <a:r>
              <a:rPr lang="vi-VN" b="1" baseline="-25000">
                <a:latin typeface="Arial" pitchFamily="34" charset="0"/>
                <a:cs typeface="Arial" pitchFamily="34" charset="0"/>
              </a:rPr>
              <a:t>1</a:t>
            </a:r>
            <a:r>
              <a:rPr lang="vi-VN" b="1">
                <a:latin typeface="Arial" pitchFamily="34" charset="0"/>
                <a:cs typeface="Arial" pitchFamily="34" charset="0"/>
              </a:rPr>
              <a:t>.</a:t>
            </a:r>
          </a:p>
        </p:txBody>
      </p:sp>
    </p:spTree>
    <p:extLst>
      <p:ext uri="{BB962C8B-B14F-4D97-AF65-F5344CB8AC3E}">
        <p14:creationId xmlns:p14="http://schemas.microsoft.com/office/powerpoint/2010/main" val="20450202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500"/>
                            </p:stCondLst>
                            <p:childTnLst>
                              <p:par>
                                <p:cTn id="33" presetID="21"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655" y="2108215"/>
            <a:ext cx="9402682" cy="84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9880"/>
            <a:ext cx="9525866" cy="187258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360612" y="171450"/>
            <a:ext cx="9067800" cy="1231084"/>
          </a:xfrm>
          <a:prstGeom prst="rect">
            <a:avLst/>
          </a:prstGeom>
          <a:noFill/>
        </p:spPr>
        <p:txBody>
          <a:bodyPr wrap="square" lIns="121899" tIns="60949" rIns="121899" bIns="60949" rtlCol="0">
            <a:spAutoFit/>
          </a:bodyPr>
          <a:lstStyle/>
          <a:p>
            <a:r>
              <a:rPr lang="vi-VN" b="1">
                <a:latin typeface="Arial" pitchFamily="34" charset="0"/>
                <a:cs typeface="Arial" pitchFamily="34" charset="0"/>
              </a:rPr>
              <a:t>Khảo sát thời gian tập thể dục trong ngày của một số học sinh khối 11 thu được mẫu số liệu ghép nhóm </a:t>
            </a:r>
            <a:r>
              <a:rPr lang="vi-VN" b="1" smtClean="0">
                <a:latin typeface="Arial" pitchFamily="34" charset="0"/>
                <a:cs typeface="Arial" pitchFamily="34" charset="0"/>
              </a:rPr>
              <a:t>sau</a:t>
            </a:r>
            <a:r>
              <a:rPr lang="en-US" b="1" smtClean="0">
                <a:latin typeface="Arial" pitchFamily="34" charset="0"/>
                <a:cs typeface="Arial" pitchFamily="34" charset="0"/>
              </a:rPr>
              <a:t/>
            </a:r>
            <a:br>
              <a:rPr lang="en-US" b="1" smtClean="0">
                <a:latin typeface="Arial" pitchFamily="34" charset="0"/>
                <a:cs typeface="Arial" pitchFamily="34" charset="0"/>
              </a:rPr>
            </a:br>
            <a:r>
              <a:rPr lang="sv-SE" b="1">
                <a:latin typeface="Arial" pitchFamily="34" charset="0"/>
                <a:cs typeface="Arial" pitchFamily="34" charset="0"/>
              </a:rPr>
              <a:t>Nhóm chứa trung vị </a:t>
            </a:r>
            <a:r>
              <a:rPr lang="sv-SE" b="1" smtClean="0">
                <a:latin typeface="Arial" pitchFamily="34" charset="0"/>
                <a:cs typeface="Arial" pitchFamily="34" charset="0"/>
              </a:rPr>
              <a:t>là :</a:t>
            </a:r>
            <a:endParaRPr lang="vi-VN" b="1">
              <a:latin typeface="Arial" pitchFamily="34" charset="0"/>
              <a:cs typeface="Arial" pitchFamily="34" charset="0"/>
            </a:endParaRP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5" y="443253"/>
            <a:ext cx="14533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4552" y="299085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827212" y="3373629"/>
                <a:ext cx="9822585" cy="492420"/>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smtClean="0">
                    <a:latin typeface="Arial" pitchFamily="34" charset="0"/>
                    <a:cs typeface="Arial" pitchFamily="34" charset="0"/>
                  </a:rPr>
                  <a:t>Ta có cỡ mẫu </a:t>
                </a:r>
                <a:r>
                  <a:rPr lang="vi-VN" b="1">
                    <a:latin typeface="Arial" pitchFamily="34" charset="0"/>
                    <a:cs typeface="Arial" pitchFamily="34" charset="0"/>
                  </a:rPr>
                  <a:t>là </a:t>
                </a:r>
                <a14:m>
                  <m:oMath xmlns:m="http://schemas.openxmlformats.org/officeDocument/2006/math">
                    <m:r>
                      <a:rPr lang="vi-VN" b="1" i="1" smtClean="0">
                        <a:latin typeface="Cambria Math"/>
                        <a:cs typeface="Arial" pitchFamily="34" charset="0"/>
                      </a:rPr>
                      <m:t>𝒏</m:t>
                    </m:r>
                    <m:r>
                      <a:rPr lang="vi-VN" b="1" i="1" smtClean="0">
                        <a:latin typeface="Cambria Math"/>
                        <a:cs typeface="Arial" pitchFamily="34" charset="0"/>
                      </a:rPr>
                      <m:t>=</m:t>
                    </m:r>
                    <m:r>
                      <a:rPr lang="vi-VN" b="1" i="1" smtClean="0">
                        <a:latin typeface="Cambria Math"/>
                        <a:cs typeface="Arial" pitchFamily="34" charset="0"/>
                      </a:rPr>
                      <m:t>𝟓</m:t>
                    </m:r>
                    <m:r>
                      <a:rPr lang="vi-VN" b="1" i="1" smtClean="0">
                        <a:latin typeface="Cambria Math"/>
                        <a:cs typeface="Arial" pitchFamily="34" charset="0"/>
                      </a:rPr>
                      <m:t>+</m:t>
                    </m:r>
                    <m:r>
                      <a:rPr lang="vi-VN" b="1" i="1" smtClean="0">
                        <a:latin typeface="Cambria Math"/>
                        <a:cs typeface="Arial" pitchFamily="34" charset="0"/>
                      </a:rPr>
                      <m:t>𝟗</m:t>
                    </m:r>
                    <m:r>
                      <a:rPr lang="vi-VN" b="1" i="1" smtClean="0">
                        <a:latin typeface="Cambria Math"/>
                        <a:cs typeface="Arial" pitchFamily="34" charset="0"/>
                      </a:rPr>
                      <m:t>+</m:t>
                    </m:r>
                    <m:r>
                      <a:rPr lang="vi-VN" b="1" i="1" smtClean="0">
                        <a:latin typeface="Cambria Math"/>
                        <a:cs typeface="Arial" pitchFamily="34" charset="0"/>
                      </a:rPr>
                      <m:t>𝟏𝟐</m:t>
                    </m:r>
                    <m:r>
                      <a:rPr lang="vi-VN" b="1" i="1" smtClean="0">
                        <a:latin typeface="Cambria Math"/>
                        <a:cs typeface="Arial" pitchFamily="34" charset="0"/>
                      </a:rPr>
                      <m:t>+</m:t>
                    </m:r>
                    <m:r>
                      <a:rPr lang="vi-VN" b="1" i="1" smtClean="0">
                        <a:latin typeface="Cambria Math"/>
                        <a:cs typeface="Arial" pitchFamily="34" charset="0"/>
                      </a:rPr>
                      <m:t>𝟏𝟎</m:t>
                    </m:r>
                    <m:r>
                      <a:rPr lang="vi-VN" b="1" i="1" smtClean="0">
                        <a:latin typeface="Cambria Math"/>
                        <a:cs typeface="Arial" pitchFamily="34" charset="0"/>
                      </a:rPr>
                      <m:t>+</m:t>
                    </m:r>
                    <m:r>
                      <a:rPr lang="vi-VN" b="1" i="1" smtClean="0">
                        <a:latin typeface="Cambria Math"/>
                        <a:cs typeface="Arial" pitchFamily="34" charset="0"/>
                      </a:rPr>
                      <m:t>𝟔</m:t>
                    </m:r>
                    <m:r>
                      <a:rPr lang="vi-VN" b="1" i="1" smtClean="0">
                        <a:latin typeface="Cambria Math"/>
                        <a:cs typeface="Arial" pitchFamily="34" charset="0"/>
                      </a:rPr>
                      <m:t>=</m:t>
                    </m:r>
                    <m:r>
                      <a:rPr lang="vi-VN" b="1" i="1" smtClean="0">
                        <a:latin typeface="Cambria Math"/>
                        <a:cs typeface="Arial" pitchFamily="34" charset="0"/>
                      </a:rPr>
                      <m:t>𝟒𝟐</m:t>
                    </m:r>
                    <m:r>
                      <a:rPr lang="vi-VN" b="1" i="1">
                        <a:latin typeface="Cambria Math"/>
                        <a:cs typeface="Arial" pitchFamily="34" charset="0"/>
                      </a:rPr>
                      <m:t>.</m:t>
                    </m:r>
                  </m:oMath>
                </a14:m>
                <a:endParaRPr lang="vi-VN"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827212" y="3373629"/>
                <a:ext cx="9822585" cy="492420"/>
              </a:xfrm>
              <a:prstGeom prst="rect">
                <a:avLst/>
              </a:prstGeom>
              <a:blipFill rotWithShape="1">
                <a:blip r:embed="rId7"/>
                <a:stretch>
                  <a:fillRect l="-559" t="-4938" b="-25926"/>
                </a:stretch>
              </a:blipFill>
            </p:spPr>
            <p:txBody>
              <a:bodyPr/>
              <a:lstStyle/>
              <a:p>
                <a:r>
                  <a:rPr lang="en-US">
                    <a:noFill/>
                  </a:rPr>
                  <a:t> </a:t>
                </a:r>
              </a:p>
            </p:txBody>
          </p:sp>
        </mc:Fallback>
      </mc:AlternateContent>
      <p:sp>
        <p:nvSpPr>
          <p:cNvPr id="12" name="TextBox 11"/>
          <p:cNvSpPr txBox="1"/>
          <p:nvPr/>
        </p:nvSpPr>
        <p:spPr>
          <a:xfrm>
            <a:off x="2208212" y="1397677"/>
            <a:ext cx="9686805" cy="523198"/>
          </a:xfrm>
          <a:prstGeom prst="rect">
            <a:avLst/>
          </a:prstGeom>
          <a:noFill/>
        </p:spPr>
        <p:txBody>
          <a:bodyPr wrap="square" lIns="121899" tIns="60949" rIns="121899" bIns="60949" rtlCol="0">
            <a:spAutoFit/>
          </a:bodyPr>
          <a:lstStyle/>
          <a:p>
            <a:r>
              <a:rPr lang="en-US" sz="2600" b="1" smtClean="0">
                <a:solidFill>
                  <a:schemeClr val="tx2">
                    <a:lumMod val="75000"/>
                  </a:schemeClr>
                </a:solidFill>
                <a:latin typeface="Arial" pitchFamily="34" charset="0"/>
                <a:cs typeface="Arial" pitchFamily="34" charset="0"/>
              </a:rPr>
              <a:t>A.</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B.		 </a:t>
            </a:r>
            <a:r>
              <a:rPr lang="en-US" sz="2600" b="1" smtClean="0">
                <a:solidFill>
                  <a:schemeClr val="tx2">
                    <a:lumMod val="75000"/>
                  </a:schemeClr>
                </a:solidFill>
                <a:latin typeface="Arial" pitchFamily="34" charset="0"/>
                <a:cs typeface="Arial" pitchFamily="34" charset="0"/>
              </a:rPr>
              <a:t>C.</a:t>
            </a:r>
            <a:r>
              <a:rPr lang="en-US" sz="2600" b="1" smtClean="0">
                <a:latin typeface="Arial" pitchFamily="34" charset="0"/>
                <a:cs typeface="Arial" pitchFamily="34" charset="0"/>
              </a:rPr>
              <a:t> 		</a:t>
            </a:r>
            <a:r>
              <a:rPr lang="en-US" sz="2600" b="1">
                <a:solidFill>
                  <a:schemeClr val="tx2">
                    <a:lumMod val="75000"/>
                  </a:schemeClr>
                </a:solidFill>
                <a:latin typeface="Arial" pitchFamily="34" charset="0"/>
                <a:cs typeface="Arial" pitchFamily="34" charset="0"/>
              </a:rPr>
              <a:t>D.</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sp>
        <p:nvSpPr>
          <p:cNvPr id="13" name="Oval 12"/>
          <p:cNvSpPr/>
          <p:nvPr/>
        </p:nvSpPr>
        <p:spPr>
          <a:xfrm>
            <a:off x="7180262" y="1393832"/>
            <a:ext cx="518784" cy="51878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000619517"/>
              </p:ext>
            </p:extLst>
          </p:nvPr>
        </p:nvGraphicFramePr>
        <p:xfrm>
          <a:off x="2863850" y="1436688"/>
          <a:ext cx="1171575" cy="479425"/>
        </p:xfrm>
        <a:graphic>
          <a:graphicData uri="http://schemas.openxmlformats.org/presentationml/2006/ole">
            <mc:AlternateContent xmlns:mc="http://schemas.openxmlformats.org/markup-compatibility/2006">
              <mc:Choice xmlns:v="urn:schemas-microsoft-com:vml" Requires="v">
                <p:oleObj spid="_x0000_s137235" name="Equation" r:id="rId8" imgW="495000" imgH="203040" progId="Equation.DSMT4">
                  <p:embed/>
                </p:oleObj>
              </mc:Choice>
              <mc:Fallback>
                <p:oleObj name="Equation" r:id="rId8" imgW="495000" imgH="203040" progId="Equation.DSMT4">
                  <p:embed/>
                  <p:pic>
                    <p:nvPicPr>
                      <p:cNvPr id="0" name=""/>
                      <p:cNvPicPr>
                        <a:picLocks noChangeAspect="1" noChangeArrowheads="1"/>
                      </p:cNvPicPr>
                      <p:nvPr/>
                    </p:nvPicPr>
                    <p:blipFill>
                      <a:blip r:embed="rId9"/>
                      <a:srcRect/>
                      <a:stretch>
                        <a:fillRect/>
                      </a:stretch>
                    </p:blipFill>
                    <p:spPr bwMode="auto">
                      <a:xfrm>
                        <a:off x="2863850" y="1436688"/>
                        <a:ext cx="1171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84196326"/>
              </p:ext>
            </p:extLst>
          </p:nvPr>
        </p:nvGraphicFramePr>
        <p:xfrm>
          <a:off x="5321300" y="1436688"/>
          <a:ext cx="1206500" cy="477837"/>
        </p:xfrm>
        <a:graphic>
          <a:graphicData uri="http://schemas.openxmlformats.org/presentationml/2006/ole">
            <mc:AlternateContent xmlns:mc="http://schemas.openxmlformats.org/markup-compatibility/2006">
              <mc:Choice xmlns:v="urn:schemas-microsoft-com:vml" Requires="v">
                <p:oleObj spid="_x0000_s137236" name="Equation" r:id="rId10" imgW="507960" imgH="203040" progId="Equation.DSMT4">
                  <p:embed/>
                </p:oleObj>
              </mc:Choice>
              <mc:Fallback>
                <p:oleObj name="Equation" r:id="rId10" imgW="507960" imgH="203040" progId="Equation.DSMT4">
                  <p:embed/>
                  <p:pic>
                    <p:nvPicPr>
                      <p:cNvPr id="0" name=""/>
                      <p:cNvPicPr>
                        <a:picLocks noChangeAspect="1" noChangeArrowheads="1"/>
                      </p:cNvPicPr>
                      <p:nvPr/>
                    </p:nvPicPr>
                    <p:blipFill>
                      <a:blip r:embed="rId11"/>
                      <a:srcRect/>
                      <a:stretch>
                        <a:fillRect/>
                      </a:stretch>
                    </p:blipFill>
                    <p:spPr bwMode="auto">
                      <a:xfrm>
                        <a:off x="5321300" y="1436688"/>
                        <a:ext cx="120650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168337299"/>
              </p:ext>
            </p:extLst>
          </p:nvPr>
        </p:nvGraphicFramePr>
        <p:xfrm>
          <a:off x="7804150" y="1436688"/>
          <a:ext cx="1176338" cy="477837"/>
        </p:xfrm>
        <a:graphic>
          <a:graphicData uri="http://schemas.openxmlformats.org/presentationml/2006/ole">
            <mc:AlternateContent xmlns:mc="http://schemas.openxmlformats.org/markup-compatibility/2006">
              <mc:Choice xmlns:v="urn:schemas-microsoft-com:vml" Requires="v">
                <p:oleObj spid="_x0000_s137237"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srcRect/>
                      <a:stretch>
                        <a:fillRect/>
                      </a:stretch>
                    </p:blipFill>
                    <p:spPr bwMode="auto">
                      <a:xfrm>
                        <a:off x="7804150"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75772549"/>
              </p:ext>
            </p:extLst>
          </p:nvPr>
        </p:nvGraphicFramePr>
        <p:xfrm>
          <a:off x="10252075" y="1436688"/>
          <a:ext cx="1176338" cy="477837"/>
        </p:xfrm>
        <a:graphic>
          <a:graphicData uri="http://schemas.openxmlformats.org/presentationml/2006/ole">
            <mc:AlternateContent xmlns:mc="http://schemas.openxmlformats.org/markup-compatibility/2006">
              <mc:Choice xmlns:v="urn:schemas-microsoft-com:vml" Requires="v">
                <p:oleObj spid="_x0000_s137238" name="Equation" r:id="rId14" imgW="495000" imgH="203040" progId="Equation.DSMT4">
                  <p:embed/>
                </p:oleObj>
              </mc:Choice>
              <mc:Fallback>
                <p:oleObj name="Equation" r:id="rId14" imgW="495000" imgH="203040" progId="Equation.DSMT4">
                  <p:embed/>
                  <p:pic>
                    <p:nvPicPr>
                      <p:cNvPr id="0" name=""/>
                      <p:cNvPicPr>
                        <a:picLocks noChangeAspect="1" noChangeArrowheads="1"/>
                      </p:cNvPicPr>
                      <p:nvPr/>
                    </p:nvPicPr>
                    <p:blipFill>
                      <a:blip r:embed="rId15"/>
                      <a:srcRect/>
                      <a:stretch>
                        <a:fillRect/>
                      </a:stretch>
                    </p:blipFill>
                    <p:spPr bwMode="auto">
                      <a:xfrm>
                        <a:off x="10252075" y="1436688"/>
                        <a:ext cx="117633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2255837" y="2190750"/>
            <a:ext cx="9305925" cy="7048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195592" y="5867400"/>
            <a:ext cx="2758328" cy="523198"/>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Chọn đáp án </a:t>
            </a:r>
            <a:r>
              <a:rPr lang="en-US" sz="2600" b="1" smtClean="0">
                <a:solidFill>
                  <a:srgbClr val="C00000"/>
                </a:solidFill>
                <a:latin typeface="Arial" pitchFamily="34" charset="0"/>
                <a:cs typeface="Arial" pitchFamily="34" charset="0"/>
              </a:rPr>
              <a:t>C</a:t>
            </a:r>
            <a:endParaRPr lang="vi-VN" sz="2600" b="1">
              <a:solidFill>
                <a:srgbClr val="C00000"/>
              </a:solidFill>
              <a:latin typeface="Arial" pitchFamily="34" charset="0"/>
              <a:cs typeface="Arial" pitchFamily="34" charset="0"/>
            </a:endParaRPr>
          </a:p>
        </p:txBody>
      </p:sp>
      <p:sp>
        <p:nvSpPr>
          <p:cNvPr id="18" name="TextBox 17"/>
          <p:cNvSpPr txBox="1"/>
          <p:nvPr/>
        </p:nvSpPr>
        <p:spPr>
          <a:xfrm>
            <a:off x="1806574" y="3866049"/>
            <a:ext cx="9822585"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Gọi x</a:t>
            </a:r>
            <a:r>
              <a:rPr lang="vi-VN" b="1" baseline="-25000">
                <a:latin typeface="Arial" pitchFamily="34" charset="0"/>
                <a:cs typeface="Arial" pitchFamily="34" charset="0"/>
              </a:rPr>
              <a:t>1</a:t>
            </a:r>
            <a:r>
              <a:rPr lang="vi-VN" b="1">
                <a:latin typeface="Arial" pitchFamily="34" charset="0"/>
                <a:cs typeface="Arial" pitchFamily="34" charset="0"/>
              </a:rPr>
              <a:t>, x</a:t>
            </a:r>
            <a:r>
              <a:rPr lang="vi-VN" b="1" baseline="-25000">
                <a:latin typeface="Arial" pitchFamily="34" charset="0"/>
                <a:cs typeface="Arial" pitchFamily="34" charset="0"/>
              </a:rPr>
              <a:t>2</a:t>
            </a:r>
            <a:r>
              <a:rPr lang="vi-VN" b="1">
                <a:latin typeface="Arial" pitchFamily="34" charset="0"/>
                <a:cs typeface="Arial" pitchFamily="34" charset="0"/>
              </a:rPr>
              <a:t>, ..., x</a:t>
            </a:r>
            <a:r>
              <a:rPr lang="vi-VN" b="1" baseline="-25000">
                <a:latin typeface="Arial" pitchFamily="34" charset="0"/>
                <a:cs typeface="Arial" pitchFamily="34" charset="0"/>
              </a:rPr>
              <a:t>42</a:t>
            </a:r>
            <a:r>
              <a:rPr lang="vi-VN" b="1">
                <a:latin typeface="Arial" pitchFamily="34" charset="0"/>
                <a:cs typeface="Arial" pitchFamily="34" charset="0"/>
              </a:rPr>
              <a:t> là thời gian tập thể dục trong ngày của 42 học sinh khối 11 và giả sử dãy này đã sắp xếp theo thứ tự tăng dần.</a:t>
            </a:r>
          </a:p>
        </p:txBody>
      </p:sp>
      <mc:AlternateContent xmlns:mc="http://schemas.openxmlformats.org/markup-compatibility/2006" xmlns:a14="http://schemas.microsoft.com/office/drawing/2010/main">
        <mc:Choice Requires="a14">
          <p:sp>
            <p:nvSpPr>
              <p:cNvPr id="21" name="TextBox 20"/>
              <p:cNvSpPr txBox="1"/>
              <p:nvPr/>
            </p:nvSpPr>
            <p:spPr>
              <a:xfrm>
                <a:off x="1813004" y="4864391"/>
                <a:ext cx="10148808" cy="1003009"/>
              </a:xfrm>
              <a:prstGeom prst="rect">
                <a:avLst/>
              </a:prstGeom>
              <a:noFill/>
            </p:spPr>
            <p:txBody>
              <a:bodyPr wrap="square" lIns="121899" tIns="60949" rIns="121899" bIns="60949" rtlCol="0">
                <a:spAutoFit/>
              </a:bodyPr>
              <a:lstStyle/>
              <a:p>
                <a:r>
                  <a:rPr lang="vi-VN" b="1" smtClean="0">
                    <a:latin typeface="Arial" pitchFamily="34" charset="0"/>
                    <a:cs typeface="Arial" pitchFamily="34" charset="0"/>
                  </a:rPr>
                  <a:t>Khi đó, trung </a:t>
                </a:r>
                <a:r>
                  <a:rPr lang="vi-VN" b="1">
                    <a:latin typeface="Arial" pitchFamily="34" charset="0"/>
                    <a:cs typeface="Arial" pitchFamily="34" charset="0"/>
                  </a:rPr>
                  <a:t>vị </a:t>
                </a:r>
                <a:r>
                  <a:rPr lang="vi-VN" b="1" smtClean="0">
                    <a:latin typeface="Arial" pitchFamily="34" charset="0"/>
                    <a:cs typeface="Arial" pitchFamily="34" charset="0"/>
                  </a:rPr>
                  <a:t>là</a:t>
                </a:r>
                <a:r>
                  <a:rPr lang="en-US" b="1" smtClean="0">
                    <a:latin typeface="Arial" pitchFamily="34" charset="0"/>
                    <a:cs typeface="Arial" pitchFamily="34" charset="0"/>
                  </a:rPr>
                  <a:t> </a:t>
                </a:r>
                <a14:m>
                  <m:oMath xmlns:m="http://schemas.openxmlformats.org/officeDocument/2006/math">
                    <m:f>
                      <m:fPr>
                        <m:ctrlPr>
                          <a:rPr lang="en-US" b="1" i="1" smtClean="0">
                            <a:latin typeface="Cambria Math"/>
                            <a:cs typeface="Arial" pitchFamily="34" charset="0"/>
                          </a:rPr>
                        </m:ctrlPr>
                      </m:fPr>
                      <m:num>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𝟐𝟏</m:t>
                            </m:r>
                          </m:sub>
                        </m:sSub>
                        <m:r>
                          <a:rPr lang="en-US" b="1" i="1" smtClean="0">
                            <a:latin typeface="Cambria Math"/>
                            <a:cs typeface="Arial" pitchFamily="34" charset="0"/>
                          </a:rPr>
                          <m:t>+</m:t>
                        </m:r>
                        <m:sSub>
                          <m:sSubPr>
                            <m:ctrlPr>
                              <a:rPr lang="en-US" b="1" i="1" smtClean="0">
                                <a:latin typeface="Cambria Math"/>
                                <a:cs typeface="Arial" pitchFamily="34" charset="0"/>
                              </a:rPr>
                            </m:ctrlPr>
                          </m:sSubPr>
                          <m:e>
                            <m:r>
                              <a:rPr lang="en-US" b="1" i="1" smtClean="0">
                                <a:latin typeface="Cambria Math"/>
                                <a:cs typeface="Arial" pitchFamily="34" charset="0"/>
                              </a:rPr>
                              <m:t>𝒙</m:t>
                            </m:r>
                          </m:e>
                          <m:sub>
                            <m:r>
                              <a:rPr lang="en-US" b="1" i="1" smtClean="0">
                                <a:latin typeface="Cambria Math"/>
                                <a:cs typeface="Arial" pitchFamily="34" charset="0"/>
                              </a:rPr>
                              <m:t>𝟐𝟐</m:t>
                            </m:r>
                          </m:sub>
                        </m:sSub>
                      </m:num>
                      <m:den>
                        <m:r>
                          <a:rPr lang="en-US" b="1" i="1" smtClean="0">
                            <a:latin typeface="Cambria Math"/>
                            <a:cs typeface="Arial" pitchFamily="34" charset="0"/>
                          </a:rPr>
                          <m:t>𝟐</m:t>
                        </m:r>
                      </m:den>
                    </m:f>
                  </m:oMath>
                </a14:m>
                <a:r>
                  <a:rPr lang="en-US" b="1">
                    <a:latin typeface="Arial" pitchFamily="34" charset="0"/>
                    <a:cs typeface="Arial" pitchFamily="34" charset="0"/>
                  </a:rPr>
                  <a:t> Do 2 giá trị x</a:t>
                </a:r>
                <a:r>
                  <a:rPr lang="en-US" b="1" baseline="-25000">
                    <a:latin typeface="Arial" pitchFamily="34" charset="0"/>
                    <a:cs typeface="Arial" pitchFamily="34" charset="0"/>
                  </a:rPr>
                  <a:t>21</a:t>
                </a:r>
                <a:r>
                  <a:rPr lang="en-US" b="1">
                    <a:latin typeface="Arial" pitchFamily="34" charset="0"/>
                    <a:cs typeface="Arial" pitchFamily="34" charset="0"/>
                  </a:rPr>
                  <a:t>, x</a:t>
                </a:r>
                <a:r>
                  <a:rPr lang="en-US" b="1" baseline="-25000">
                    <a:latin typeface="Arial" pitchFamily="34" charset="0"/>
                    <a:cs typeface="Arial" pitchFamily="34" charset="0"/>
                  </a:rPr>
                  <a:t>22</a:t>
                </a:r>
                <a:r>
                  <a:rPr lang="en-US" b="1">
                    <a:latin typeface="Arial" pitchFamily="34" charset="0"/>
                    <a:cs typeface="Arial" pitchFamily="34" charset="0"/>
                  </a:rPr>
                  <a:t> thuộc nhóm [40; 60) nên nhóm này chứa trung vị M</a:t>
                </a:r>
                <a:r>
                  <a:rPr lang="en-US" b="1" baseline="-25000">
                    <a:latin typeface="Arial" pitchFamily="34" charset="0"/>
                    <a:cs typeface="Arial" pitchFamily="34" charset="0"/>
                  </a:rPr>
                  <a:t>e</a:t>
                </a:r>
                <a:r>
                  <a:rPr lang="en-US" b="1" smtClean="0">
                    <a:latin typeface="Arial" pitchFamily="34" charset="0"/>
                    <a:cs typeface="Arial" pitchFamily="34" charset="0"/>
                  </a:rPr>
                  <a:t>.</a:t>
                </a:r>
                <a:endParaRPr lang="en-US"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13004" y="4864391"/>
                <a:ext cx="10148808" cy="1003009"/>
              </a:xfrm>
              <a:prstGeom prst="rect">
                <a:avLst/>
              </a:prstGeom>
              <a:blipFill rotWithShape="1">
                <a:blip r:embed="rId16"/>
                <a:stretch>
                  <a:fillRect l="-601" r="-781" b="-11515"/>
                </a:stretch>
              </a:blipFill>
            </p:spPr>
            <p:txBody>
              <a:bodyPr/>
              <a:lstStyle/>
              <a:p>
                <a:r>
                  <a:rPr lang="en-US">
                    <a:noFill/>
                  </a:rPr>
                  <a:t> </a:t>
                </a:r>
              </a:p>
            </p:txBody>
          </p:sp>
        </mc:Fallback>
      </mc:AlternateContent>
    </p:spTree>
    <p:extLst>
      <p:ext uri="{BB962C8B-B14F-4D97-AF65-F5344CB8AC3E}">
        <p14:creationId xmlns:p14="http://schemas.microsoft.com/office/powerpoint/2010/main" val="23955138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animBg="1"/>
      <p:bldP spid="25" grpId="0"/>
      <p:bldP spid="18"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85725"/>
            <a:ext cx="9837882" cy="159067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00583"/>
            <a:ext cx="9601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Tế bào E. Coli trong điều kiện nuôi cấy thích hợp cứ 20 phút lại phân đôi một lần. Hỏi sau 24 giờ, tế bào ban đầu sẽ phân chia thành bao nhiêu tế bào?</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2"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9764" y="180349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6" name="TextBox 25"/>
              <p:cNvSpPr txBox="1"/>
              <p:nvPr/>
            </p:nvSpPr>
            <p:spPr>
              <a:xfrm>
                <a:off x="1370012" y="2173922"/>
                <a:ext cx="10287000" cy="861752"/>
              </a:xfrm>
              <a:prstGeom prst="rect">
                <a:avLst/>
              </a:prstGeom>
              <a:noFill/>
            </p:spPr>
            <p:txBody>
              <a:bodyPr wrap="square" lIns="121899" tIns="60949" rIns="121899" bIns="60949" rtlCol="0">
                <a:spAutoFit/>
              </a:bodyPr>
              <a:lstStyle/>
              <a:p>
                <a:pPr marL="457200" indent="-457200">
                  <a:buFont typeface="Wingdings" pitchFamily="2" charset="2"/>
                  <a:buChar char="v"/>
                </a:pPr>
                <a:r>
                  <a:rPr lang="vi-VN" b="1">
                    <a:latin typeface="Arial" pitchFamily="34" charset="0"/>
                    <a:cs typeface="Arial" pitchFamily="34" charset="0"/>
                  </a:rPr>
                  <a:t>Vì ban đầu có một tế bào và mỗi lần một tế bào phân chia thành hai tế bào nên ta có cấp số nhân với </a:t>
                </a:r>
                <a14:m>
                  <m:oMath xmlns:m="http://schemas.openxmlformats.org/officeDocument/2006/math">
                    <m:r>
                      <a:rPr lang="vi-VN" b="1" i="1" smtClean="0">
                        <a:latin typeface="Cambria Math"/>
                        <a:cs typeface="Arial" pitchFamily="34" charset="0"/>
                      </a:rPr>
                      <m:t>𝒖</m:t>
                    </m:r>
                    <m:r>
                      <a:rPr lang="vi-VN" b="1" i="1" baseline="-25000" smtClean="0">
                        <a:latin typeface="Cambria Math"/>
                        <a:cs typeface="Arial" pitchFamily="34" charset="0"/>
                      </a:rPr>
                      <m:t>𝟏</m:t>
                    </m:r>
                    <m:r>
                      <a:rPr lang="vi-VN" b="1" i="1" smtClean="0">
                        <a:latin typeface="Cambria Math"/>
                        <a:cs typeface="Arial" pitchFamily="34" charset="0"/>
                      </a:rPr>
                      <m:t>=</m:t>
                    </m:r>
                    <m:r>
                      <a:rPr lang="vi-VN" b="1" i="1" smtClean="0">
                        <a:latin typeface="Cambria Math"/>
                        <a:cs typeface="Arial" pitchFamily="34" charset="0"/>
                      </a:rPr>
                      <m:t>𝟏</m:t>
                    </m:r>
                    <m:r>
                      <a:rPr lang="vi-VN" b="1" i="1">
                        <a:latin typeface="Cambria Math"/>
                        <a:cs typeface="Arial" pitchFamily="34" charset="0"/>
                      </a:rPr>
                      <m:t>, </m:t>
                    </m:r>
                    <m:r>
                      <a:rPr lang="vi-VN" b="1" i="1" smtClean="0">
                        <a:latin typeface="Cambria Math"/>
                        <a:cs typeface="Arial" pitchFamily="34" charset="0"/>
                      </a:rPr>
                      <m:t>𝒒</m:t>
                    </m:r>
                    <m:r>
                      <a:rPr lang="vi-VN" b="1" i="1" smtClean="0">
                        <a:latin typeface="Cambria Math"/>
                        <a:cs typeface="Arial" pitchFamily="34" charset="0"/>
                      </a:rPr>
                      <m:t>=</m:t>
                    </m:r>
                    <m:r>
                      <a:rPr lang="vi-VN" b="1" i="1" smtClean="0">
                        <a:latin typeface="Cambria Math"/>
                        <a:cs typeface="Arial" pitchFamily="34" charset="0"/>
                      </a:rPr>
                      <m:t>𝟐</m:t>
                    </m:r>
                  </m:oMath>
                </a14:m>
                <a:r>
                  <a:rPr lang="vi-VN" b="1">
                    <a:latin typeface="Arial" pitchFamily="34" charset="0"/>
                    <a:cs typeface="Arial" pitchFamily="34" charset="0"/>
                  </a:rPr>
                  <a:t>.</a:t>
                </a:r>
              </a:p>
            </p:txBody>
          </p:sp>
        </mc:Choice>
        <mc:Fallback xmlns="">
          <p:sp>
            <p:nvSpPr>
              <p:cNvPr id="26" name="TextBox 25"/>
              <p:cNvSpPr txBox="1">
                <a:spLocks noRot="1" noChangeAspect="1" noMove="1" noResize="1" noEditPoints="1" noAdjustHandles="1" noChangeArrowheads="1" noChangeShapeType="1" noTextEdit="1"/>
              </p:cNvSpPr>
              <p:nvPr/>
            </p:nvSpPr>
            <p:spPr>
              <a:xfrm>
                <a:off x="1370012" y="2173922"/>
                <a:ext cx="10287000" cy="861752"/>
              </a:xfrm>
              <a:prstGeom prst="rect">
                <a:avLst/>
              </a:prstGeom>
              <a:blipFill rotWithShape="1">
                <a:blip r:embed="rId6"/>
                <a:stretch>
                  <a:fillRect l="-533" t="-3546" b="-14184"/>
                </a:stretch>
              </a:blipFill>
            </p:spPr>
            <p:txBody>
              <a:bodyPr/>
              <a:lstStyle/>
              <a:p>
                <a:r>
                  <a:rPr lang="en-US">
                    <a:noFill/>
                  </a:rPr>
                  <a:t> </a:t>
                </a:r>
              </a:p>
            </p:txBody>
          </p:sp>
        </mc:Fallback>
      </mc:AlternateContent>
      <p:graphicFrame>
        <p:nvGraphicFramePr>
          <p:cNvPr id="35" name="Object 34"/>
          <p:cNvGraphicFramePr>
            <a:graphicFrameLocks noChangeAspect="1"/>
          </p:cNvGraphicFramePr>
          <p:nvPr>
            <p:extLst>
              <p:ext uri="{D42A27DB-BD31-4B8C-83A1-F6EECF244321}">
                <p14:modId xmlns:p14="http://schemas.microsoft.com/office/powerpoint/2010/main" val="2909841258"/>
              </p:ext>
            </p:extLst>
          </p:nvPr>
        </p:nvGraphicFramePr>
        <p:xfrm>
          <a:off x="3960812" y="4612322"/>
          <a:ext cx="3658393" cy="569278"/>
        </p:xfrm>
        <a:graphic>
          <a:graphicData uri="http://schemas.openxmlformats.org/presentationml/2006/ole">
            <mc:AlternateContent xmlns:mc="http://schemas.openxmlformats.org/markup-compatibility/2006">
              <mc:Choice xmlns:v="urn:schemas-microsoft-com:vml" Requires="v">
                <p:oleObj spid="_x0000_s124946" name="Equation" r:id="rId7" imgW="1549080" imgH="241200" progId="Equation.DSMT4">
                  <p:embed/>
                </p:oleObj>
              </mc:Choice>
              <mc:Fallback>
                <p:oleObj name="Equation" r:id="rId7" imgW="1549080" imgH="241200" progId="Equation.DSMT4">
                  <p:embed/>
                  <p:pic>
                    <p:nvPicPr>
                      <p:cNvPr id="0" name=""/>
                      <p:cNvPicPr>
                        <a:picLocks noChangeAspect="1" noChangeArrowheads="1"/>
                      </p:cNvPicPr>
                      <p:nvPr/>
                    </p:nvPicPr>
                    <p:blipFill>
                      <a:blip r:embed="rId8"/>
                      <a:srcRect/>
                      <a:stretch>
                        <a:fillRect/>
                      </a:stretch>
                    </p:blipFill>
                    <p:spPr bwMode="auto">
                      <a:xfrm>
                        <a:off x="3960812" y="4612322"/>
                        <a:ext cx="3658393" cy="569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 name="TextBox 29"/>
          <p:cNvSpPr txBox="1"/>
          <p:nvPr/>
        </p:nvSpPr>
        <p:spPr>
          <a:xfrm>
            <a:off x="1832760" y="3146912"/>
            <a:ext cx="9976652" cy="861752"/>
          </a:xfrm>
          <a:prstGeom prst="rect">
            <a:avLst/>
          </a:prstGeom>
          <a:noFill/>
        </p:spPr>
        <p:txBody>
          <a:bodyPr wrap="square" lIns="121899" tIns="60949" rIns="121899" bIns="60949" rtlCol="0">
            <a:spAutoFit/>
          </a:bodyPr>
          <a:lstStyle/>
          <a:p>
            <a:r>
              <a:rPr lang="vi-VN" b="1">
                <a:latin typeface="Arial" pitchFamily="34" charset="0"/>
                <a:cs typeface="Arial" pitchFamily="34" charset="0"/>
              </a:rPr>
              <a:t>Vì cứ 20 phút lại phân đôi một lần nên sau 24 giờ sẽ có 24 . 60 : 20 = 72 lần phân chia tế bào và u</a:t>
            </a:r>
            <a:r>
              <a:rPr lang="vi-VN" b="1" baseline="-25000">
                <a:latin typeface="Arial" pitchFamily="34" charset="0"/>
                <a:cs typeface="Arial" pitchFamily="34" charset="0"/>
              </a:rPr>
              <a:t>73</a:t>
            </a:r>
            <a:r>
              <a:rPr lang="vi-VN" b="1">
                <a:latin typeface="Arial" pitchFamily="34" charset="0"/>
                <a:cs typeface="Arial" pitchFamily="34" charset="0"/>
              </a:rPr>
              <a:t> là số tế bào nhận đươc sau 24 giờ.</a:t>
            </a:r>
          </a:p>
        </p:txBody>
      </p:sp>
      <p:sp>
        <p:nvSpPr>
          <p:cNvPr id="31" name="TextBox 30"/>
          <p:cNvSpPr txBox="1"/>
          <p:nvPr/>
        </p:nvSpPr>
        <p:spPr>
          <a:xfrm>
            <a:off x="1832760" y="4119902"/>
            <a:ext cx="9604113" cy="492420"/>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Vậy số tế bào nhận được sau 24 giờ phân chia là</a:t>
            </a:r>
          </a:p>
        </p:txBody>
      </p:sp>
      <p:sp>
        <p:nvSpPr>
          <p:cNvPr id="33" name="TextBox 32"/>
          <p:cNvSpPr txBox="1"/>
          <p:nvPr/>
        </p:nvSpPr>
        <p:spPr>
          <a:xfrm>
            <a:off x="7618413" y="4612322"/>
            <a:ext cx="1600200"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(tế bào)</a:t>
            </a:r>
            <a:endParaRPr lang="vi-VN" sz="2000" b="1">
              <a:latin typeface="Arial" pitchFamily="34" charset="0"/>
              <a:cs typeface="Arial" pitchFamily="34" charset="0"/>
            </a:endParaRPr>
          </a:p>
        </p:txBody>
      </p:sp>
    </p:spTree>
    <p:extLst>
      <p:ext uri="{BB962C8B-B14F-4D97-AF65-F5344CB8AC3E}">
        <p14:creationId xmlns:p14="http://schemas.microsoft.com/office/powerpoint/2010/main" val="34207766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left)">
                                      <p:cBhvr>
                                        <p:cTn id="25" dur="500"/>
                                        <p:tgtEl>
                                          <p:spTgt spid="3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1"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83107"/>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11609"/>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Nhac nen 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4230012" y="-4343400"/>
            <a:ext cx="609600" cy="609600"/>
          </a:xfrm>
          <a:prstGeom prst="rect">
            <a:avLst/>
          </a:prstGeom>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1" presetClass="mediacall" presetSubtype="0" fill="hold" nodeType="afterEffect">
                                  <p:stCondLst>
                                    <p:cond delay="0"/>
                                  </p:stCondLst>
                                  <p:childTnLst>
                                    <p:cmd type="call" cmd="playFrom(0.0)">
                                      <p:cBhvr>
                                        <p:cTn id="32" dur="511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44" grpId="0" animBg="1"/>
      <p:bldP spid="45" grpId="0" animBg="1"/>
      <p:bldP spid="4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37708</TotalTime>
  <Words>567</Words>
  <Application>Microsoft Office PowerPoint</Application>
  <PresentationFormat>Custom</PresentationFormat>
  <Paragraphs>45</Paragraphs>
  <Slides>8</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2333</cp:revision>
  <dcterms:created xsi:type="dcterms:W3CDTF">2021-08-04T05:24:17Z</dcterms:created>
  <dcterms:modified xsi:type="dcterms:W3CDTF">2024-03-12T03:09:50Z</dcterms:modified>
</cp:coreProperties>
</file>