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878" r:id="rId11"/>
    <p:sldId id="879" r:id="rId12"/>
    <p:sldId id="880" r:id="rId13"/>
    <p:sldId id="723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960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image" Target="../media/image22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3" Type="http://schemas.openxmlformats.org/officeDocument/2006/relationships/notesSlide" Target="../notesSlides/notesSlide11.xml"/><Relationship Id="rId7" Type="http://schemas.microsoft.com/office/2007/relationships/hdphoto" Target="../media/hdphoto4.wdp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7.png"/><Relationship Id="rId10" Type="http://schemas.openxmlformats.org/officeDocument/2006/relationships/image" Target="../media/image2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84" y="3519847"/>
            <a:ext cx="4972655" cy="25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42" y="1219200"/>
            <a:ext cx="4912066" cy="94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637212" y="2133600"/>
            <a:ext cx="6096000" cy="1151974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r="6530" b="18899"/>
          <a:stretch/>
        </p:blipFill>
        <p:spPr bwMode="auto">
          <a:xfrm>
            <a:off x="5865812" y="2238375"/>
            <a:ext cx="5638800" cy="9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147402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01" y="1762702"/>
            <a:ext cx="35433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04775"/>
            <a:ext cx="9914081" cy="14954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69805"/>
            <a:ext cx="9939024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Phỏng vấn một số học sinh khối 11 về thời gian (giờ) ngủ của một buổi tối, thu được bảng số liệu ở bên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000" b="1">
                <a:latin typeface="Arial" pitchFamily="34" charset="0"/>
                <a:cs typeface="Arial" pitchFamily="34" charset="0"/>
              </a:rPr>
              <a:t>a) So sánh thời gian ngủ trung bình của các bạn học sinh nam và nữ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>
                <a:latin typeface="Arial" pitchFamily="34" charset="0"/>
                <a:cs typeface="Arial" pitchFamily="34" charset="0"/>
              </a:rPr>
              <a:t/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en-US" sz="2000" b="1">
                <a:latin typeface="Arial" pitchFamily="34" charset="0"/>
                <a:cs typeface="Arial" pitchFamily="34" charset="0"/>
              </a:rPr>
              <a:t>b) Hãy cho biết 75% học sinh khối 11 ngủ ít nhất bao nhiêu giờ?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23" y="1676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3762" y="1979014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Trong mỗi khoảng thời gian, giá trị đại diện là trung bình cộng của giá trị hai đầu mút nên ta có bảng sau: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0101" y="1784473"/>
            <a:ext cx="3501710" cy="22928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682874" y="2824738"/>
            <a:ext cx="3552825" cy="2543176"/>
            <a:chOff x="2665412" y="2824738"/>
            <a:chExt cx="3552825" cy="25431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12" y="2824739"/>
              <a:ext cx="355282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707002" y="2824738"/>
              <a:ext cx="3501710" cy="25431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429" y="5500390"/>
                <a:ext cx="8528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Tổng số các bạn nam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𝟒𝟓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9" y="5500390"/>
                <a:ext cx="852878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4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3466" y="5943600"/>
            <a:ext cx="5035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Thời gian ngủ trung bình của các bạn học sinh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nam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21466"/>
              </p:ext>
            </p:extLst>
          </p:nvPr>
        </p:nvGraphicFramePr>
        <p:xfrm>
          <a:off x="5713412" y="5991959"/>
          <a:ext cx="53990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0" imgW="3047760" imgH="419040" progId="Equation.DSMT4">
                  <p:embed/>
                </p:oleObj>
              </mc:Choice>
              <mc:Fallback>
                <p:oleObj name="Equation" r:id="rId10" imgW="304776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5991959"/>
                        <a:ext cx="53990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0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89320" y="104775"/>
            <a:ext cx="9914081" cy="14954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69805"/>
            <a:ext cx="9939024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Phỏng vấn một số học sinh khối 11 về thời gian (giờ) ngủ của một buổi tối, thu được bảng số liệu ở bên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000" b="1">
                <a:latin typeface="Arial" pitchFamily="34" charset="0"/>
                <a:cs typeface="Arial" pitchFamily="34" charset="0"/>
              </a:rPr>
              <a:t>a) So sánh thời gian ngủ trung bình của các bạn học sinh nam và nữ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>
                <a:latin typeface="Arial" pitchFamily="34" charset="0"/>
                <a:cs typeface="Arial" pitchFamily="34" charset="0"/>
              </a:rPr>
              <a:t/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en-US" sz="2000" b="1">
                <a:latin typeface="Arial" pitchFamily="34" charset="0"/>
                <a:cs typeface="Arial" pitchFamily="34" charset="0"/>
              </a:rPr>
              <a:t>b) Hãy cho biết 75% học sinh khối 11 ngủ ít nhất bao nhiêu giờ?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23" y="1676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50576" y="1813996"/>
            <a:ext cx="3552825" cy="2543176"/>
            <a:chOff x="2665412" y="2824738"/>
            <a:chExt cx="3552825" cy="25431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12" y="2824739"/>
              <a:ext cx="355282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707002" y="2824738"/>
              <a:ext cx="3501710" cy="25431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428" y="2057400"/>
                <a:ext cx="7900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Tổng số các bạn nữ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8" y="2057400"/>
                <a:ext cx="790058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35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27428" y="2514600"/>
            <a:ext cx="774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Thời gian ngủ trung bình của các bạn học sinh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nữ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260532"/>
              </p:ext>
            </p:extLst>
          </p:nvPr>
        </p:nvGraphicFramePr>
        <p:xfrm>
          <a:off x="1566863" y="2971800"/>
          <a:ext cx="54213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9" imgW="3060360" imgH="419040" progId="Equation.DSMT4">
                  <p:embed/>
                </p:oleObj>
              </mc:Choice>
              <mc:Fallback>
                <p:oleObj name="Equation" r:id="rId9" imgW="3060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2971800"/>
                        <a:ext cx="5421312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7427" y="3581400"/>
                <a:ext cx="7748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𝟓𝟐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&lt;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𝟕𝟕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nên thời gian ngủ trung bình của các học sinh nam ít hơn các học sinh nữ.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7" y="3581400"/>
                <a:ext cx="7748183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259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7427" y="4433769"/>
            <a:ext cx="157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Ta có: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05973" y="4476750"/>
            <a:ext cx="5145089" cy="2257425"/>
            <a:chOff x="2105973" y="4476750"/>
            <a:chExt cx="5145089" cy="225742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087" y="4495800"/>
              <a:ext cx="5133975" cy="223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105973" y="4476750"/>
              <a:ext cx="5113339" cy="22574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6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89320" y="104775"/>
            <a:ext cx="9914081" cy="14954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69805"/>
            <a:ext cx="9939024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Phỏng vấn một số học sinh khối 11 về thời gian (giờ) ngủ của một buổi tối, thu được bảng số liệu ở bên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000" b="1">
                <a:latin typeface="Arial" pitchFamily="34" charset="0"/>
                <a:cs typeface="Arial" pitchFamily="34" charset="0"/>
              </a:rPr>
              <a:t>a) So sánh thời gian ngủ trung bình của các bạn học sinh nam và nữ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>
                <a:latin typeface="Arial" pitchFamily="34" charset="0"/>
                <a:cs typeface="Arial" pitchFamily="34" charset="0"/>
              </a:rPr>
              <a:t/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en-US" sz="2000" b="1">
                <a:latin typeface="Arial" pitchFamily="34" charset="0"/>
                <a:cs typeface="Arial" pitchFamily="34" charset="0"/>
              </a:rPr>
              <a:t>b) Hãy cho biết 75% học sinh khối 11 ngủ ít nhất bao nhiêu giờ?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23" y="1676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50576" y="1813996"/>
            <a:ext cx="3552825" cy="2543176"/>
            <a:chOff x="2665412" y="2824738"/>
            <a:chExt cx="3552825" cy="25431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12" y="2824739"/>
              <a:ext cx="355282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707002" y="2824738"/>
              <a:ext cx="3501710" cy="25431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7428" y="2057400"/>
            <a:ext cx="790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Tổng số học sinh khối 11 được khảo sát là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 </a:t>
            </a:r>
            <a:r>
              <a:rPr lang="vi-VN" b="1">
                <a:latin typeface="Arial" pitchFamily="34" charset="0"/>
                <a:cs typeface="Arial" pitchFamily="34" charset="0"/>
              </a:rPr>
              <a:t>= 45 + 41 = 86.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68020"/>
              </p:ext>
            </p:extLst>
          </p:nvPr>
        </p:nvGraphicFramePr>
        <p:xfrm>
          <a:off x="2127721" y="3714869"/>
          <a:ext cx="3489008" cy="114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8" imgW="1790640" imgH="583920" progId="Equation.DSMT4">
                  <p:embed/>
                </p:oleObj>
              </mc:Choice>
              <mc:Fallback>
                <p:oleObj name="Equation" r:id="rId8" imgW="17906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721" y="3714869"/>
                        <a:ext cx="3489008" cy="1140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7427" y="2900244"/>
            <a:ext cx="790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ứ </a:t>
            </a:r>
            <a:r>
              <a:rPr lang="vi-VN" b="1">
                <a:latin typeface="Arial" pitchFamily="34" charset="0"/>
                <a:cs typeface="Arial" pitchFamily="34" charset="0"/>
              </a:rPr>
              <a:t>phân vị thứ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 </a:t>
            </a:r>
            <a:r>
              <a:rPr lang="pt-BR" b="1">
                <a:latin typeface="Arial" pitchFamily="34" charset="0"/>
                <a:cs typeface="Arial" pitchFamily="34" charset="0"/>
              </a:rPr>
              <a:t>p = 4;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= 7;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= 20;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smtClean="0">
                <a:latin typeface="Arial" pitchFamily="34" charset="0"/>
                <a:cs typeface="Arial" pitchFamily="34" charset="0"/>
              </a:rPr>
            </a:br>
            <a:r>
              <a:rPr lang="pt-BR" b="1" smtClean="0">
                <a:latin typeface="Arial" pitchFamily="34" charset="0"/>
                <a:cs typeface="Arial" pitchFamily="34" charset="0"/>
              </a:rPr>
              <a:t>m</a:t>
            </a:r>
            <a:r>
              <a:rPr lang="pt-BR" b="1" baseline="-2500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>
                <a:latin typeface="Arial" pitchFamily="34" charset="0"/>
                <a:cs typeface="Arial" pitchFamily="34" charset="0"/>
              </a:rPr>
              <a:t>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pt-BR" b="1">
                <a:latin typeface="Arial" pitchFamily="34" charset="0"/>
                <a:cs typeface="Arial" pitchFamily="34" charset="0"/>
              </a:rPr>
              <a:t> = 10 + 18 + 23 =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51  ; </a:t>
            </a:r>
            <a:r>
              <a:rPr lang="pt-BR" b="1">
                <a:latin typeface="Arial" pitchFamily="34" charset="0"/>
                <a:cs typeface="Arial" pitchFamily="34" charset="0"/>
              </a:rPr>
              <a:t>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–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= 8 – 7 = 1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12" y="4803338"/>
            <a:ext cx="115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Tứ phân vị thứ ba Q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chia mẫu số liệu thành 2 phần, phần dưới chiếm 75% số liệu của mẫu và phần trên chiếm 25% số liệu của mẫu.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012" y="5634335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75% học sinh khối 11 ngủ ít nhất 7,675 giờ.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95250"/>
            <a:ext cx="9914081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133283"/>
            <a:ext cx="9753599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Quãng đường (km) đi từ nhà đến nơi làm việc của 40 công nhân một nhà máy được ghi lại như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a) Ghép nhóm dãy số liệu trên thành các khoảng có độ rộng bằng nhau, khoảng đầu tiên là [0; 5). Tìm giá trị đại diện cho mỗi nhóm.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3" y="3020207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309877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Giá trị nhỏ nhất của mẫu số liệu là 2, giá trị lớn nhất của mẫu số liệu là 32, do đó khoảng biến thiên là 32 – 2 = 30.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8853" y="2000250"/>
            <a:ext cx="8548199" cy="9602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78" y="2100063"/>
            <a:ext cx="8342359" cy="7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9412" y="4133671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Các nhóm có độ rộng bằng nhau và độ rộng của mỗi nhóm là 5. Để cho thuận tiện, ta chia thành 7 nhóm là các nhóm [0; 5), [5; 10), [10; 15), [15; 20), [20; 25), [25; 30), [30; 35).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212" y="5257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các bảng giá trị sau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2774" y="5762715"/>
            <a:ext cx="6048375" cy="960292"/>
            <a:chOff x="362774" y="5824598"/>
            <a:chExt cx="6048375" cy="9602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74" y="5824598"/>
              <a:ext cx="6048375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80236" y="5824598"/>
              <a:ext cx="5971351" cy="960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7412" y="5372190"/>
            <a:ext cx="4352925" cy="1314450"/>
            <a:chOff x="7237412" y="5434073"/>
            <a:chExt cx="4352925" cy="13144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412" y="5453123"/>
              <a:ext cx="4352925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237412" y="5434073"/>
              <a:ext cx="4352925" cy="1295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95250"/>
            <a:ext cx="9914081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133283"/>
            <a:ext cx="9753599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Quãng đường (km) đi từ nhà đến nơi làm việc của 40 công nhân một nhà máy được ghi lại như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b) Tính số trung bình của mẫu số liệu không ghép nhóm và mẫu số liệu ghép nhóm. Giá trị nào chính xác hơn?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3" y="3020207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386077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Số trung bình của mẫu số liệu ghép nhóm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8853" y="2000250"/>
            <a:ext cx="8548199" cy="9602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78" y="2100063"/>
            <a:ext cx="8342359" cy="7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37273"/>
              </p:ext>
            </p:extLst>
          </p:nvPr>
        </p:nvGraphicFramePr>
        <p:xfrm>
          <a:off x="2114726" y="3829540"/>
          <a:ext cx="7942086" cy="74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8" imgW="4483080" imgH="419040" progId="Equation.DSMT4">
                  <p:embed/>
                </p:oleObj>
              </mc:Choice>
              <mc:Fallback>
                <p:oleObj name="Equation" r:id="rId8" imgW="4483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4726" y="3829540"/>
                        <a:ext cx="7942086" cy="74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4635" y="4579203"/>
                <a:ext cx="11125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 …+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𝟒𝟕𝟔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35" y="4579203"/>
                <a:ext cx="111252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87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74635" y="5113089"/>
            <a:ext cx="77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Số trung bình của mẫu số liệu không ghép nhóm là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498002"/>
              </p:ext>
            </p:extLst>
          </p:nvPr>
        </p:nvGraphicFramePr>
        <p:xfrm>
          <a:off x="8369934" y="4972843"/>
          <a:ext cx="1686878" cy="742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1" imgW="952200" imgH="419040" progId="Equation.DSMT4">
                  <p:embed/>
                </p:oleObj>
              </mc:Choice>
              <mc:Fallback>
                <p:oleObj name="Equation" r:id="rId11" imgW="952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69934" y="4972843"/>
                        <a:ext cx="1686878" cy="742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74635" y="5722203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Giá trị trung bình của mẫu số liệu không ghép nhóm chính xác hơn vì nó là giá trị của mẫu số liệu gốc.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95250"/>
            <a:ext cx="9914081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133283"/>
            <a:ext cx="9753599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Quãng đường (km) đi từ nhà đến nơi làm việc của 40 công nhân một nhà máy được ghi lại như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c) Xác định nhóm chứa mốt của mẫu số liệu ghép nhóm thu được.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3" y="308200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2412" y="3447871"/>
            <a:ext cx="105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c) Tần số lớn nhất trong bảng tần số của mẫu số liệu ghép nhóm là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11</a:t>
            </a:r>
            <a:r>
              <a:rPr lang="vi-VN" b="1">
                <a:latin typeface="Arial" pitchFamily="34" charset="0"/>
                <a:cs typeface="Arial" pitchFamily="34" charset="0"/>
              </a:rPr>
              <a:t>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8853" y="2062044"/>
            <a:ext cx="8548199" cy="9602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78" y="2161857"/>
            <a:ext cx="8342359" cy="7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8474" y="3962400"/>
            <a:ext cx="1002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Do </a:t>
            </a:r>
            <a:r>
              <a:rPr lang="vi-VN" b="1">
                <a:latin typeface="Arial" pitchFamily="34" charset="0"/>
                <a:cs typeface="Arial" pitchFamily="34" charset="0"/>
              </a:rPr>
              <a:t>đó, nhóm chứa mốt của mẫu số liệu ghép nhóm là các nhóm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[</a:t>
            </a:r>
            <a:r>
              <a:rPr lang="vi-VN" b="1">
                <a:latin typeface="Arial" pitchFamily="34" charset="0"/>
                <a:cs typeface="Arial" pitchFamily="34" charset="0"/>
              </a:rPr>
              <a:t>5; 10) và [10; 15).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676400"/>
            <a:ext cx="74850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71450"/>
            <a:ext cx="9914081" cy="1352549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209483"/>
            <a:ext cx="9753599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Tuổi thọ (năm) của 50 bình ắc quy ô tô được cho như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bảng sau</a:t>
            </a: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định mốt và giải thích ý nghĩa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tuổi thọ trung bình của 50 bình ắc quy ô tô này.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5" y="2717593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0480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Tần số lớn nhất là 14 nên nhóm chứa mốt là nhóm [3; 3,5).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2501" y="1678915"/>
            <a:ext cx="7450374" cy="9309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4212" y="359306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Ta có, j = 3, a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= 3,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= 14,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= 9,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vi-VN" b="1">
                <a:latin typeface="Arial" pitchFamily="34" charset="0"/>
                <a:cs typeface="Arial" pitchFamily="34" charset="0"/>
              </a:rPr>
              <a:t> = 11, h = 0,5. Do đó mốt của mẫu số liệu ghép nhóm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343410"/>
              </p:ext>
            </p:extLst>
          </p:nvPr>
        </p:nvGraphicFramePr>
        <p:xfrm>
          <a:off x="3833812" y="4198203"/>
          <a:ext cx="45212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2552400" imgH="444240" progId="Equation.DSMT4">
                  <p:embed/>
                </p:oleObj>
              </mc:Choice>
              <mc:Fallback>
                <p:oleObj name="Equation" r:id="rId7" imgW="25524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2" y="4198203"/>
                        <a:ext cx="45212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63574" y="5112603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 nghĩa</a:t>
            </a:r>
            <a:r>
              <a:rPr lang="vi-VN" b="1">
                <a:latin typeface="Arial" pitchFamily="34" charset="0"/>
                <a:cs typeface="Arial" pitchFamily="34" charset="0"/>
              </a:rPr>
              <a:t>: Tuổi thọ của bình ắc quy ô tô khoảng 3,3125 năm là nhiều nhất hay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tuổi </a:t>
            </a:r>
            <a:r>
              <a:rPr lang="vi-VN" b="1">
                <a:latin typeface="Arial" pitchFamily="34" charset="0"/>
                <a:cs typeface="Arial" pitchFamily="34" charset="0"/>
              </a:rPr>
              <a:t>thọ chủ yếu của bình ắc quy ô tô khoảng 3,3125 năm.</a:t>
            </a:r>
          </a:p>
        </p:txBody>
      </p:sp>
    </p:spTree>
    <p:extLst>
      <p:ext uri="{BB962C8B-B14F-4D97-AF65-F5344CB8AC3E}">
        <p14:creationId xmlns:p14="http://schemas.microsoft.com/office/powerpoint/2010/main" val="4379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676400"/>
            <a:ext cx="74850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71450"/>
            <a:ext cx="9914081" cy="1352549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209483"/>
            <a:ext cx="9753599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Tuổi thọ (năm) của 50 bình ắc quy ô tô được cho như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bảng sau</a:t>
            </a: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định mốt và giải thích ý nghĩa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tuổi thọ trung bình của 50 bình ắc quy ô tô này.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5" y="2717593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0480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Trong mỗi khoảng tuổi thọ, giá trị đại diện là trung bình cộng của giá trị hai đầu mút nên ta có bảng sau: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2501" y="1678915"/>
            <a:ext cx="7450374" cy="9309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708667"/>
              </p:ext>
            </p:extLst>
          </p:nvPr>
        </p:nvGraphicFramePr>
        <p:xfrm>
          <a:off x="2308265" y="5486400"/>
          <a:ext cx="69723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3936960" imgH="419040" progId="Equation.DSMT4">
                  <p:embed/>
                </p:oleObj>
              </mc:Choice>
              <mc:Fallback>
                <p:oleObj name="Equation" r:id="rId7" imgW="3936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65" y="5486400"/>
                        <a:ext cx="69723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10161" y="4953000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Tổng số ắc quy ô tô là 50. Tuổi thọ trung bình của 50 ắc quy ô tô này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01786" y="3594925"/>
            <a:ext cx="4621626" cy="1129475"/>
            <a:chOff x="4749386" y="3518725"/>
            <a:chExt cx="4621626" cy="11294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386" y="3518725"/>
              <a:ext cx="4621626" cy="112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799012" y="3556825"/>
              <a:ext cx="4572000" cy="10437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1822574"/>
            <a:ext cx="75041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04775"/>
            <a:ext cx="9914081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42808"/>
            <a:ext cx="9939024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Điểm thi môn Toán (thang điểm 100, điểm được làm tròn đến 1) của 60 thí sinh được cho trong bảng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a) Hiệu chỉnh để thu được mẫu số liệu ghép nhóm dạng Bảng 3.2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1">
                <a:latin typeface="Arial" pitchFamily="34" charset="0"/>
                <a:cs typeface="Arial" pitchFamily="34" charset="0"/>
              </a:rPr>
              <a:t/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b) Tìm các tứ phân vị và giải thích ý nghĩa của chúng.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5" y="366712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9624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Hiệu chỉnh để thu được mẫu số liệu ghép nhóm dạng Bảng 3.2 ta được mẫu số liệu ghép nhóm như sau: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787" y="1803523"/>
            <a:ext cx="7450374" cy="18002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64510" y="4868228"/>
            <a:ext cx="6307455" cy="1864995"/>
            <a:chOff x="3064510" y="4868228"/>
            <a:chExt cx="6307455" cy="186499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510" y="4868228"/>
              <a:ext cx="6307455" cy="186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083560" y="4890576"/>
              <a:ext cx="6288405" cy="18002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0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1822574"/>
            <a:ext cx="75041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04775"/>
            <a:ext cx="9914081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42808"/>
            <a:ext cx="9939024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Điểm thi môn Toán (thang điểm 100, điểm được làm tròn đến 1) của 60 thí sinh được cho trong bảng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a) Hiệu chỉnh để thu được mẫu số liệu ghép nhóm dạng Bảng 3.2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1">
                <a:latin typeface="Arial" pitchFamily="34" charset="0"/>
                <a:cs typeface="Arial" pitchFamily="34" charset="0"/>
              </a:rPr>
              <a:t/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b) Tìm các tứ phân vị và giải thích ý nghĩa của chúng.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5" y="366712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9624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Cỡ mẫu là n = 60.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787" y="1803523"/>
            <a:ext cx="7450374" cy="18002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9411" y="4447580"/>
            <a:ext cx="11809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Ta có : p </a:t>
            </a:r>
            <a:r>
              <a:rPr lang="pt-BR" b="1">
                <a:latin typeface="Arial" pitchFamily="34" charset="0"/>
                <a:cs typeface="Arial" pitchFamily="34" charset="0"/>
              </a:rPr>
              <a:t>= 6;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6</a:t>
            </a:r>
            <a:r>
              <a:rPr lang="pt-BR" b="1">
                <a:latin typeface="Arial" pitchFamily="34" charset="0"/>
                <a:cs typeface="Arial" pitchFamily="34" charset="0"/>
              </a:rPr>
              <a:t> = 49,5;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6</a:t>
            </a:r>
            <a:r>
              <a:rPr lang="pt-BR" b="1">
                <a:latin typeface="Arial" pitchFamily="34" charset="0"/>
                <a:cs typeface="Arial" pitchFamily="34" charset="0"/>
              </a:rPr>
              <a:t> = 12;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1 + 2 + 4 + 6 + 15 = 28;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smtClean="0">
                <a:latin typeface="Arial" pitchFamily="34" charset="0"/>
                <a:cs typeface="Arial" pitchFamily="34" charset="0"/>
              </a:rPr>
            </a:br>
            <a:r>
              <a:rPr lang="pt-BR" b="1" smtClean="0">
                <a:latin typeface="Arial" pitchFamily="34" charset="0"/>
                <a:cs typeface="Arial" pitchFamily="34" charset="0"/>
              </a:rPr>
              <a:t>             a</a:t>
            </a:r>
            <a:r>
              <a:rPr lang="pt-BR" b="1" baseline="-25000" smtClean="0">
                <a:latin typeface="Arial" pitchFamily="34" charset="0"/>
                <a:cs typeface="Arial" pitchFamily="34" charset="0"/>
              </a:rPr>
              <a:t>7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>
                <a:latin typeface="Arial" pitchFamily="34" charset="0"/>
                <a:cs typeface="Arial" pitchFamily="34" charset="0"/>
              </a:rPr>
              <a:t>–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6</a:t>
            </a:r>
            <a:r>
              <a:rPr lang="pt-BR" b="1">
                <a:latin typeface="Arial" pitchFamily="34" charset="0"/>
                <a:cs typeface="Arial" pitchFamily="34" charset="0"/>
              </a:rPr>
              <a:t> = 59,5 – 49,5 = 10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61869"/>
              </p:ext>
            </p:extLst>
          </p:nvPr>
        </p:nvGraphicFramePr>
        <p:xfrm>
          <a:off x="1598612" y="5181600"/>
          <a:ext cx="353218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7" imgW="1993680" imgH="583920" progId="Equation.DSMT4">
                  <p:embed/>
                </p:oleObj>
              </mc:Choice>
              <mc:Fallback>
                <p:oleObj name="Equation" r:id="rId7" imgW="199368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2" y="5181600"/>
                        <a:ext cx="3532188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0812" y="6248400"/>
            <a:ext cx="1212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 Tứ phân vị thứ nhất : p = 5;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39,5;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15;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= 13;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6</a:t>
            </a:r>
            <a:r>
              <a:rPr lang="pt-BR" b="1">
                <a:latin typeface="Arial" pitchFamily="34" charset="0"/>
                <a:cs typeface="Arial" pitchFamily="34" charset="0"/>
              </a:rPr>
              <a:t> –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10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89320" y="104775"/>
            <a:ext cx="9914081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42808"/>
            <a:ext cx="9939024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Điểm thi môn Toán (thang điểm 100, điểm được làm tròn đến 1) của 60 thí sinh được cho trong bảng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a) Hiệu chỉnh để thu được mẫu số liệu ghép nhóm dạng Bảng 3.2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1">
                <a:latin typeface="Arial" pitchFamily="34" charset="0"/>
                <a:cs typeface="Arial" pitchFamily="34" charset="0"/>
              </a:rPr>
              <a:t/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b) Tìm các tứ phân vị và giải thích ý nghĩa của chúng.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76654"/>
              </p:ext>
            </p:extLst>
          </p:nvPr>
        </p:nvGraphicFramePr>
        <p:xfrm>
          <a:off x="2482155" y="1989632"/>
          <a:ext cx="34639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1955520" imgH="583920" progId="Equation.DSMT4">
                  <p:embed/>
                </p:oleObj>
              </mc:Choice>
              <mc:Fallback>
                <p:oleObj name="Equation" r:id="rId5" imgW="19555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155" y="1989632"/>
                        <a:ext cx="346392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749" y="3124200"/>
            <a:ext cx="1212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 Tứ phân vị thứ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ba </a:t>
            </a:r>
            <a:r>
              <a:rPr lang="pt-BR" b="1">
                <a:latin typeface="Arial" pitchFamily="34" charset="0"/>
                <a:cs typeface="Arial" pitchFamily="34" charset="0"/>
              </a:rPr>
              <a:t>: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p </a:t>
            </a:r>
            <a:r>
              <a:rPr lang="pt-BR" b="1">
                <a:latin typeface="Arial" pitchFamily="34" charset="0"/>
                <a:cs typeface="Arial" pitchFamily="34" charset="0"/>
              </a:rPr>
              <a:t>= 7;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7</a:t>
            </a:r>
            <a:r>
              <a:rPr lang="pt-BR" b="1">
                <a:latin typeface="Arial" pitchFamily="34" charset="0"/>
                <a:cs typeface="Arial" pitchFamily="34" charset="0"/>
              </a:rPr>
              <a:t> = 59,5;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7</a:t>
            </a:r>
            <a:r>
              <a:rPr lang="pt-BR" b="1">
                <a:latin typeface="Arial" pitchFamily="34" charset="0"/>
                <a:cs typeface="Arial" pitchFamily="34" charset="0"/>
              </a:rPr>
              <a:t> = 10;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pt-BR" b="1">
                <a:latin typeface="Arial" pitchFamily="34" charset="0"/>
                <a:cs typeface="Arial" pitchFamily="34" charset="0"/>
              </a:rPr>
              <a:t> + m3 + m4 + m5 + m6 = 40;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smtClean="0">
                <a:latin typeface="Arial" pitchFamily="34" charset="0"/>
                <a:cs typeface="Arial" pitchFamily="34" charset="0"/>
              </a:rPr>
            </a:br>
            <a:r>
              <a:rPr lang="pt-BR" b="1" smtClean="0">
                <a:latin typeface="Arial" pitchFamily="34" charset="0"/>
                <a:cs typeface="Arial" pitchFamily="34" charset="0"/>
              </a:rPr>
              <a:t>	                    a</a:t>
            </a:r>
            <a:r>
              <a:rPr lang="pt-BR" b="1" baseline="-25000" smtClean="0">
                <a:latin typeface="Arial" pitchFamily="34" charset="0"/>
                <a:cs typeface="Arial" pitchFamily="34" charset="0"/>
              </a:rPr>
              <a:t>6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>
                <a:latin typeface="Arial" pitchFamily="34" charset="0"/>
                <a:cs typeface="Arial" pitchFamily="34" charset="0"/>
              </a:rPr>
              <a:t>–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10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828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56496"/>
              </p:ext>
            </p:extLst>
          </p:nvPr>
        </p:nvGraphicFramePr>
        <p:xfrm>
          <a:off x="2447925" y="3954463"/>
          <a:ext cx="357663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8" imgW="2019240" imgH="583920" progId="Equation.DSMT4">
                  <p:embed/>
                </p:oleObj>
              </mc:Choice>
              <mc:Fallback>
                <p:oleObj name="Equation" r:id="rId8" imgW="20192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3954463"/>
                        <a:ext cx="357663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6712" y="5043606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 Tứ phân vị thứ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hai  </a:t>
            </a:r>
            <a:r>
              <a:rPr lang="pt-BR" b="1">
                <a:latin typeface="Arial" pitchFamily="34" charset="0"/>
                <a:cs typeface="Arial" pitchFamily="34" charset="0"/>
              </a:rPr>
              <a:t>: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 Q</a:t>
            </a:r>
            <a:r>
              <a:rPr lang="pt-BR" b="1" baseline="-2500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>
                <a:latin typeface="Arial" pitchFamily="34" charset="0"/>
                <a:cs typeface="Arial" pitchFamily="34" charset="0"/>
              </a:rPr>
              <a:t>=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e</a:t>
            </a:r>
            <a:r>
              <a:rPr lang="pt-BR" b="1">
                <a:latin typeface="Arial" pitchFamily="34" charset="0"/>
                <a:cs typeface="Arial" pitchFamily="34" charset="0"/>
              </a:rPr>
              <a:t> ≈ 51,17.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913" y="5505271"/>
            <a:ext cx="1144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Vậy </a:t>
            </a:r>
            <a:r>
              <a:rPr lang="vi-VN" b="1">
                <a:latin typeface="Arial" pitchFamily="34" charset="0"/>
                <a:cs typeface="Arial" pitchFamily="34" charset="0"/>
              </a:rPr>
              <a:t>các tứ phân vị của mẫu số liệu là Q1 ≈ 40,83; Q2 ≈ 51,17 và Q3 = 64,5.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 smtClean="0">
                <a:latin typeface="Arial" pitchFamily="34" charset="0"/>
                <a:cs typeface="Arial" pitchFamily="34" charset="0"/>
              </a:rPr>
              <a:t>Các </a:t>
            </a:r>
            <a:r>
              <a:rPr lang="vi-VN" b="1">
                <a:latin typeface="Arial" pitchFamily="34" charset="0"/>
                <a:cs typeface="Arial" pitchFamily="34" charset="0"/>
              </a:rPr>
              <a:t>giá trị này các là ngưỡng để phân điểm của 60 học sinh thành 4 phần để xếp loại học sinh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36461</TotalTime>
  <Words>1151</Words>
  <Application>Microsoft Office PowerPoint</Application>
  <PresentationFormat>Custom</PresentationFormat>
  <Paragraphs>77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2275</cp:revision>
  <dcterms:created xsi:type="dcterms:W3CDTF">2021-08-04T05:24:17Z</dcterms:created>
  <dcterms:modified xsi:type="dcterms:W3CDTF">2024-03-12T03:08:34Z</dcterms:modified>
</cp:coreProperties>
</file>