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870" r:id="rId2"/>
    <p:sldId id="859" r:id="rId3"/>
    <p:sldId id="880" r:id="rId4"/>
    <p:sldId id="881" r:id="rId5"/>
    <p:sldId id="882" r:id="rId6"/>
    <p:sldId id="723" r:id="rId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59"/>
            <p14:sldId id="880"/>
            <p14:sldId id="881"/>
            <p14:sldId id="882"/>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ED7"/>
    <a:srgbClr val="FDE9CB"/>
    <a:srgbClr val="FDF3B5"/>
    <a:srgbClr val="355216"/>
    <a:srgbClr val="FEF4EC"/>
    <a:srgbClr val="E3E6E2"/>
    <a:srgbClr val="CDD2CC"/>
    <a:srgbClr val="D3DDD1"/>
    <a:srgbClr val="FDEFE3"/>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05" autoAdjust="0"/>
    <p:restoredTop sz="94057" autoAdjust="0"/>
  </p:normalViewPr>
  <p:slideViewPr>
    <p:cSldViewPr>
      <p:cViewPr>
        <p:scale>
          <a:sx n="100" d="100"/>
          <a:sy n="100" d="100"/>
        </p:scale>
        <p:origin x="-960"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1143432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8884" y="3519847"/>
            <a:ext cx="4972655" cy="2552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1547" y="2244599"/>
            <a:ext cx="1067955" cy="1275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0142" y="1219200"/>
            <a:ext cx="4912066" cy="947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1012" y="2171700"/>
            <a:ext cx="6248400" cy="1258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0219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1" y="180975"/>
            <a:ext cx="9525866" cy="1790633"/>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219008"/>
            <a:ext cx="9227418"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Trong các mẫu số liệu sau, mẫu nào là mẫu số liệu ghép nhóm? Đọc và giải thích mẫu số liệu ghép nhóm đó</a:t>
            </a:r>
            <a:r>
              <a:rPr lang="vi-VN" sz="2600" b="1" smtClean="0">
                <a:latin typeface="Arial" pitchFamily="34" charset="0"/>
                <a:cs typeface="Arial" pitchFamily="34" charset="0"/>
              </a:rPr>
              <a:t>.</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vi-VN" sz="2600" b="1">
                <a:latin typeface="Arial" pitchFamily="34" charset="0"/>
                <a:cs typeface="Arial" pitchFamily="34" charset="0"/>
              </a:rPr>
              <a:t>a) Số tiền mà sinh viên chi cho thanh toán cước điện thoại trong tháng.</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2286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8372" y="457200"/>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3412" y="3200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79412" y="3621380"/>
            <a:ext cx="10797640" cy="461665"/>
          </a:xfrm>
          <a:prstGeom prst="rect">
            <a:avLst/>
          </a:prstGeom>
          <a:noFill/>
        </p:spPr>
        <p:txBody>
          <a:bodyPr wrap="square" rtlCol="0">
            <a:spAutoFit/>
          </a:bodyPr>
          <a:lstStyle/>
          <a:p>
            <a:r>
              <a:rPr lang="vi-VN" b="1">
                <a:latin typeface="Arial" pitchFamily="34" charset="0"/>
                <a:cs typeface="Arial" pitchFamily="34" charset="0"/>
              </a:rPr>
              <a:t>a) Mẫu số liệu đã cho là mẫu số liệu ghép nhóm.</a:t>
            </a:r>
            <a:endParaRPr lang="en-US" b="1">
              <a:latin typeface="Arial" pitchFamily="34" charset="0"/>
              <a:cs typeface="Arial" pitchFamily="34" charset="0"/>
            </a:endParaRPr>
          </a:p>
        </p:txBody>
      </p:sp>
      <p:grpSp>
        <p:nvGrpSpPr>
          <p:cNvPr id="5" name="Group 4"/>
          <p:cNvGrpSpPr/>
          <p:nvPr/>
        </p:nvGrpSpPr>
        <p:grpSpPr>
          <a:xfrm>
            <a:off x="2017712" y="2105024"/>
            <a:ext cx="9671031" cy="1095375"/>
            <a:chOff x="2017712" y="2105024"/>
            <a:chExt cx="9671031" cy="1095375"/>
          </a:xfrm>
        </p:grpSpPr>
        <p:pic>
          <p:nvPicPr>
            <p:cNvPr id="69946" name="Picture 3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7712" y="2105024"/>
              <a:ext cx="9671031"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049602" y="2181226"/>
              <a:ext cx="9582912" cy="914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432852" y="4083045"/>
            <a:ext cx="11288713" cy="461665"/>
          </a:xfrm>
          <a:prstGeom prst="rect">
            <a:avLst/>
          </a:prstGeom>
          <a:noFill/>
        </p:spPr>
        <p:txBody>
          <a:bodyPr wrap="square" rtlCol="0">
            <a:spAutoFit/>
          </a:bodyPr>
          <a:lstStyle/>
          <a:p>
            <a:r>
              <a:rPr lang="en-US" b="1" smtClean="0">
                <a:latin typeface="Arial" pitchFamily="34" charset="0"/>
                <a:cs typeface="Arial" pitchFamily="34" charset="0"/>
              </a:rPr>
              <a:t>- </a:t>
            </a:r>
            <a:r>
              <a:rPr lang="vi-VN" b="1" smtClean="0">
                <a:latin typeface="Arial" pitchFamily="34" charset="0"/>
                <a:cs typeface="Arial" pitchFamily="34" charset="0"/>
              </a:rPr>
              <a:t>Nhóm </a:t>
            </a:r>
            <a:r>
              <a:rPr lang="vi-VN" b="1">
                <a:latin typeface="Arial" pitchFamily="34" charset="0"/>
                <a:cs typeface="Arial" pitchFamily="34" charset="0"/>
              </a:rPr>
              <a:t>thanh toán với số tiền từ 0 đến dưới 50 nghìn đồng, có </a:t>
            </a:r>
            <a:r>
              <a:rPr lang="vi-VN" b="1">
                <a:solidFill>
                  <a:srgbClr val="C00000"/>
                </a:solidFill>
                <a:latin typeface="Arial" pitchFamily="34" charset="0"/>
                <a:cs typeface="Arial" pitchFamily="34" charset="0"/>
              </a:rPr>
              <a:t>5</a:t>
            </a:r>
            <a:r>
              <a:rPr lang="vi-VN" b="1">
                <a:latin typeface="Arial" pitchFamily="34" charset="0"/>
                <a:cs typeface="Arial" pitchFamily="34" charset="0"/>
              </a:rPr>
              <a:t> sinh </a:t>
            </a:r>
            <a:r>
              <a:rPr lang="vi-VN" b="1" smtClean="0">
                <a:latin typeface="Arial" pitchFamily="34" charset="0"/>
                <a:cs typeface="Arial" pitchFamily="34" charset="0"/>
              </a:rPr>
              <a:t>viên</a:t>
            </a:r>
            <a:endParaRPr lang="en-US" b="1">
              <a:latin typeface="Arial" pitchFamily="34" charset="0"/>
              <a:cs typeface="Arial" pitchFamily="34" charset="0"/>
            </a:endParaRPr>
          </a:p>
        </p:txBody>
      </p:sp>
      <p:sp>
        <p:nvSpPr>
          <p:cNvPr id="29" name="TextBox 28"/>
          <p:cNvSpPr txBox="1"/>
          <p:nvPr/>
        </p:nvSpPr>
        <p:spPr>
          <a:xfrm>
            <a:off x="432852" y="4583905"/>
            <a:ext cx="11669715" cy="461665"/>
          </a:xfrm>
          <a:prstGeom prst="rect">
            <a:avLst/>
          </a:prstGeom>
          <a:noFill/>
        </p:spPr>
        <p:txBody>
          <a:bodyPr wrap="square" rtlCol="0">
            <a:spAutoFit/>
          </a:bodyPr>
          <a:lstStyle/>
          <a:p>
            <a:r>
              <a:rPr lang="en-US" b="1" smtClean="0">
                <a:latin typeface="Arial" pitchFamily="34" charset="0"/>
                <a:cs typeface="Arial" pitchFamily="34" charset="0"/>
              </a:rPr>
              <a:t>- </a:t>
            </a:r>
            <a:r>
              <a:rPr lang="vi-VN" b="1">
                <a:latin typeface="Arial" pitchFamily="34" charset="0"/>
                <a:cs typeface="Arial" pitchFamily="34" charset="0"/>
              </a:rPr>
              <a:t>Nhóm thanh toán với số tiền từ 50 đến dưới 100 nghìn đồng, có </a:t>
            </a:r>
            <a:r>
              <a:rPr lang="vi-VN" b="1">
                <a:solidFill>
                  <a:srgbClr val="C00000"/>
                </a:solidFill>
                <a:latin typeface="Arial" pitchFamily="34" charset="0"/>
                <a:cs typeface="Arial" pitchFamily="34" charset="0"/>
              </a:rPr>
              <a:t>12</a:t>
            </a:r>
            <a:r>
              <a:rPr lang="vi-VN" b="1">
                <a:latin typeface="Arial" pitchFamily="34" charset="0"/>
                <a:cs typeface="Arial" pitchFamily="34" charset="0"/>
              </a:rPr>
              <a:t> sinh </a:t>
            </a:r>
            <a:r>
              <a:rPr lang="vi-VN" b="1" smtClean="0">
                <a:latin typeface="Arial" pitchFamily="34" charset="0"/>
                <a:cs typeface="Arial" pitchFamily="34" charset="0"/>
              </a:rPr>
              <a:t>viên</a:t>
            </a:r>
            <a:endParaRPr lang="en-US" b="1">
              <a:latin typeface="Arial" pitchFamily="34" charset="0"/>
              <a:cs typeface="Arial" pitchFamily="34" charset="0"/>
            </a:endParaRPr>
          </a:p>
        </p:txBody>
      </p:sp>
      <p:sp>
        <p:nvSpPr>
          <p:cNvPr id="30" name="TextBox 29"/>
          <p:cNvSpPr txBox="1"/>
          <p:nvPr/>
        </p:nvSpPr>
        <p:spPr>
          <a:xfrm>
            <a:off x="432852" y="5040510"/>
            <a:ext cx="11669715" cy="461665"/>
          </a:xfrm>
          <a:prstGeom prst="rect">
            <a:avLst/>
          </a:prstGeom>
          <a:noFill/>
        </p:spPr>
        <p:txBody>
          <a:bodyPr wrap="square" rtlCol="0">
            <a:spAutoFit/>
          </a:bodyPr>
          <a:lstStyle/>
          <a:p>
            <a:r>
              <a:rPr lang="en-US" b="1" smtClean="0">
                <a:latin typeface="Arial" pitchFamily="34" charset="0"/>
                <a:cs typeface="Arial" pitchFamily="34" charset="0"/>
              </a:rPr>
              <a:t>- </a:t>
            </a:r>
            <a:r>
              <a:rPr lang="vi-VN" b="1">
                <a:latin typeface="Arial" pitchFamily="34" charset="0"/>
                <a:cs typeface="Arial" pitchFamily="34" charset="0"/>
              </a:rPr>
              <a:t>Nhóm thanh toán với số tiền từ 100 đến dưới 150 nghìn đồng, có </a:t>
            </a:r>
            <a:r>
              <a:rPr lang="vi-VN" b="1">
                <a:solidFill>
                  <a:srgbClr val="C00000"/>
                </a:solidFill>
                <a:latin typeface="Arial" pitchFamily="34" charset="0"/>
                <a:cs typeface="Arial" pitchFamily="34" charset="0"/>
              </a:rPr>
              <a:t>23</a:t>
            </a:r>
            <a:r>
              <a:rPr lang="vi-VN" b="1">
                <a:latin typeface="Arial" pitchFamily="34" charset="0"/>
                <a:cs typeface="Arial" pitchFamily="34" charset="0"/>
              </a:rPr>
              <a:t> sinh viên</a:t>
            </a:r>
            <a:endParaRPr lang="en-US" b="1">
              <a:latin typeface="Arial" pitchFamily="34" charset="0"/>
              <a:cs typeface="Arial" pitchFamily="34" charset="0"/>
            </a:endParaRPr>
          </a:p>
        </p:txBody>
      </p:sp>
      <p:sp>
        <p:nvSpPr>
          <p:cNvPr id="31" name="TextBox 30"/>
          <p:cNvSpPr txBox="1"/>
          <p:nvPr/>
        </p:nvSpPr>
        <p:spPr>
          <a:xfrm>
            <a:off x="432852" y="5477470"/>
            <a:ext cx="11669715" cy="461665"/>
          </a:xfrm>
          <a:prstGeom prst="rect">
            <a:avLst/>
          </a:prstGeom>
          <a:noFill/>
        </p:spPr>
        <p:txBody>
          <a:bodyPr wrap="square" rtlCol="0">
            <a:spAutoFit/>
          </a:bodyPr>
          <a:lstStyle/>
          <a:p>
            <a:r>
              <a:rPr lang="en-US" b="1" smtClean="0">
                <a:latin typeface="Arial" pitchFamily="34" charset="0"/>
                <a:cs typeface="Arial" pitchFamily="34" charset="0"/>
              </a:rPr>
              <a:t>- </a:t>
            </a:r>
            <a:r>
              <a:rPr lang="vi-VN" b="1">
                <a:latin typeface="Arial" pitchFamily="34" charset="0"/>
                <a:cs typeface="Arial" pitchFamily="34" charset="0"/>
              </a:rPr>
              <a:t>Nhóm thanh toán với số tiền từ 150 đến dưới 200 nghìn đồng, có </a:t>
            </a:r>
            <a:r>
              <a:rPr lang="vi-VN" b="1">
                <a:solidFill>
                  <a:srgbClr val="C00000"/>
                </a:solidFill>
                <a:latin typeface="Arial" pitchFamily="34" charset="0"/>
                <a:cs typeface="Arial" pitchFamily="34" charset="0"/>
              </a:rPr>
              <a:t>17</a:t>
            </a:r>
            <a:r>
              <a:rPr lang="vi-VN" b="1">
                <a:latin typeface="Arial" pitchFamily="34" charset="0"/>
                <a:cs typeface="Arial" pitchFamily="34" charset="0"/>
              </a:rPr>
              <a:t> sinh viên</a:t>
            </a:r>
            <a:endParaRPr lang="en-US" b="1">
              <a:latin typeface="Arial" pitchFamily="34" charset="0"/>
              <a:cs typeface="Arial" pitchFamily="34" charset="0"/>
            </a:endParaRPr>
          </a:p>
        </p:txBody>
      </p:sp>
      <p:sp>
        <p:nvSpPr>
          <p:cNvPr id="34" name="TextBox 33"/>
          <p:cNvSpPr txBox="1"/>
          <p:nvPr/>
        </p:nvSpPr>
        <p:spPr>
          <a:xfrm>
            <a:off x="432852" y="5939135"/>
            <a:ext cx="11669715" cy="461665"/>
          </a:xfrm>
          <a:prstGeom prst="rect">
            <a:avLst/>
          </a:prstGeom>
          <a:noFill/>
        </p:spPr>
        <p:txBody>
          <a:bodyPr wrap="square" rtlCol="0">
            <a:spAutoFit/>
          </a:bodyPr>
          <a:lstStyle/>
          <a:p>
            <a:r>
              <a:rPr lang="en-US" b="1" smtClean="0">
                <a:latin typeface="Arial" pitchFamily="34" charset="0"/>
                <a:cs typeface="Arial" pitchFamily="34" charset="0"/>
              </a:rPr>
              <a:t>- </a:t>
            </a:r>
            <a:r>
              <a:rPr lang="vi-VN" b="1">
                <a:latin typeface="Arial" pitchFamily="34" charset="0"/>
                <a:cs typeface="Arial" pitchFamily="34" charset="0"/>
              </a:rPr>
              <a:t>Nhóm thanh toán với số tiền từ 200 đến dưới 250 nghìn đồng, có </a:t>
            </a:r>
            <a:r>
              <a:rPr lang="vi-VN" b="1">
                <a:solidFill>
                  <a:srgbClr val="C00000"/>
                </a:solidFill>
                <a:latin typeface="Arial" pitchFamily="34" charset="0"/>
                <a:cs typeface="Arial" pitchFamily="34" charset="0"/>
              </a:rPr>
              <a:t>3</a:t>
            </a:r>
            <a:r>
              <a:rPr lang="vi-VN" b="1">
                <a:latin typeface="Arial" pitchFamily="34" charset="0"/>
                <a:cs typeface="Arial" pitchFamily="34" charset="0"/>
              </a:rPr>
              <a:t> sinh viên</a:t>
            </a:r>
            <a:endParaRPr lang="en-US" b="1">
              <a:latin typeface="Arial" pitchFamily="34" charset="0"/>
              <a:cs typeface="Arial" pitchFamily="34" charset="0"/>
            </a:endParaRPr>
          </a:p>
        </p:txBody>
      </p:sp>
    </p:spTree>
    <p:extLst>
      <p:ext uri="{BB962C8B-B14F-4D97-AF65-F5344CB8AC3E}">
        <p14:creationId xmlns:p14="http://schemas.microsoft.com/office/powerpoint/2010/main" val="1085659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left)">
                                      <p:cBhvr>
                                        <p:cTn id="3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8" grpId="0"/>
      <p:bldP spid="29" grpId="0"/>
      <p:bldP spid="30" grpId="0"/>
      <p:bldP spid="31"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643" y="2085975"/>
            <a:ext cx="9709062" cy="103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80975"/>
            <a:ext cx="9525866" cy="1790633"/>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219008"/>
            <a:ext cx="9227418"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Trong các mẫu số liệu sau, mẫu nào là mẫu số liệu ghép nhóm? Đọc và giải thích mẫu số liệu ghép nhóm đó</a:t>
            </a:r>
            <a:r>
              <a:rPr lang="vi-VN" sz="2600" b="1" smtClean="0">
                <a:latin typeface="Arial" pitchFamily="34" charset="0"/>
                <a:cs typeface="Arial" pitchFamily="34" charset="0"/>
              </a:rPr>
              <a:t>.</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vi-VN" sz="2600" b="1">
                <a:latin typeface="Arial" pitchFamily="34" charset="0"/>
                <a:cs typeface="Arial" pitchFamily="34" charset="0"/>
              </a:rPr>
              <a:t>b) Thống kê nhiệt độ tại một địa điểm trong 40 ngày, ta có bảng số liệu sau:</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2286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8372" y="457200"/>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3412" y="3200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164172" y="3621380"/>
            <a:ext cx="10797640" cy="461665"/>
          </a:xfrm>
          <a:prstGeom prst="rect">
            <a:avLst/>
          </a:prstGeom>
          <a:noFill/>
        </p:spPr>
        <p:txBody>
          <a:bodyPr wrap="square" rtlCol="0">
            <a:spAutoFit/>
          </a:bodyPr>
          <a:lstStyle/>
          <a:p>
            <a:r>
              <a:rPr lang="vi-VN" b="1">
                <a:latin typeface="Arial" pitchFamily="34" charset="0"/>
                <a:cs typeface="Arial" pitchFamily="34" charset="0"/>
              </a:rPr>
              <a:t>b) Mẫu số liệu đã cho là mẫu số liệu ghép nhóm.</a:t>
            </a:r>
            <a:endParaRPr lang="en-US" b="1">
              <a:latin typeface="Arial" pitchFamily="34" charset="0"/>
              <a:cs typeface="Arial" pitchFamily="34" charset="0"/>
            </a:endParaRPr>
          </a:p>
        </p:txBody>
      </p:sp>
      <p:sp>
        <p:nvSpPr>
          <p:cNvPr id="2" name="Rectangle 1"/>
          <p:cNvSpPr/>
          <p:nvPr/>
        </p:nvSpPr>
        <p:spPr>
          <a:xfrm>
            <a:off x="2030552" y="2133601"/>
            <a:ext cx="9619245" cy="96029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002372" y="4083045"/>
            <a:ext cx="7835506" cy="461665"/>
          </a:xfrm>
          <a:prstGeom prst="rect">
            <a:avLst/>
          </a:prstGeom>
          <a:noFill/>
        </p:spPr>
        <p:txBody>
          <a:bodyPr wrap="square" rtlCol="0">
            <a:spAutoFit/>
          </a:bodyPr>
          <a:lstStyle/>
          <a:p>
            <a:r>
              <a:rPr lang="en-US" b="1" smtClean="0">
                <a:latin typeface="Arial" pitchFamily="34" charset="0"/>
                <a:cs typeface="Arial" pitchFamily="34" charset="0"/>
              </a:rPr>
              <a:t>- </a:t>
            </a:r>
            <a:r>
              <a:rPr lang="vi-VN" b="1">
                <a:latin typeface="Arial" pitchFamily="34" charset="0"/>
                <a:cs typeface="Arial" pitchFamily="34" charset="0"/>
              </a:rPr>
              <a:t>Có 7 ngày có nhiệt độ từ 19 °C đến dưới 22 °C</a:t>
            </a:r>
            <a:endParaRPr lang="en-US" b="1">
              <a:latin typeface="Arial" pitchFamily="34" charset="0"/>
              <a:cs typeface="Arial" pitchFamily="34" charset="0"/>
            </a:endParaRPr>
          </a:p>
        </p:txBody>
      </p:sp>
      <p:sp>
        <p:nvSpPr>
          <p:cNvPr id="29" name="TextBox 28"/>
          <p:cNvSpPr txBox="1"/>
          <p:nvPr/>
        </p:nvSpPr>
        <p:spPr>
          <a:xfrm>
            <a:off x="2002372" y="4650942"/>
            <a:ext cx="8099960" cy="461665"/>
          </a:xfrm>
          <a:prstGeom prst="rect">
            <a:avLst/>
          </a:prstGeom>
          <a:noFill/>
        </p:spPr>
        <p:txBody>
          <a:bodyPr wrap="square" rtlCol="0">
            <a:spAutoFit/>
          </a:bodyPr>
          <a:lstStyle/>
          <a:p>
            <a:r>
              <a:rPr lang="en-US" b="1" smtClean="0">
                <a:latin typeface="Arial" pitchFamily="34" charset="0"/>
                <a:cs typeface="Arial" pitchFamily="34" charset="0"/>
              </a:rPr>
              <a:t>- </a:t>
            </a:r>
            <a:r>
              <a:rPr lang="vi-VN" b="1">
                <a:latin typeface="Arial" pitchFamily="34" charset="0"/>
                <a:cs typeface="Arial" pitchFamily="34" charset="0"/>
              </a:rPr>
              <a:t>Có 15 ngày có nhiệt độ từ 22 °C đến dưới 25 °</a:t>
            </a:r>
            <a:r>
              <a:rPr lang="vi-VN" b="1" smtClean="0">
                <a:latin typeface="Arial" pitchFamily="34" charset="0"/>
                <a:cs typeface="Arial" pitchFamily="34" charset="0"/>
              </a:rPr>
              <a:t>C</a:t>
            </a:r>
            <a:endParaRPr lang="en-US" b="1">
              <a:latin typeface="Arial" pitchFamily="34" charset="0"/>
              <a:cs typeface="Arial" pitchFamily="34" charset="0"/>
            </a:endParaRPr>
          </a:p>
        </p:txBody>
      </p:sp>
      <p:sp>
        <p:nvSpPr>
          <p:cNvPr id="30" name="TextBox 29"/>
          <p:cNvSpPr txBox="1"/>
          <p:nvPr/>
        </p:nvSpPr>
        <p:spPr>
          <a:xfrm>
            <a:off x="2002372" y="5218839"/>
            <a:ext cx="8099960" cy="461665"/>
          </a:xfrm>
          <a:prstGeom prst="rect">
            <a:avLst/>
          </a:prstGeom>
          <a:noFill/>
        </p:spPr>
        <p:txBody>
          <a:bodyPr wrap="square" rtlCol="0">
            <a:spAutoFit/>
          </a:bodyPr>
          <a:lstStyle/>
          <a:p>
            <a:r>
              <a:rPr lang="en-US" b="1" smtClean="0">
                <a:latin typeface="Arial" pitchFamily="34" charset="0"/>
                <a:cs typeface="Arial" pitchFamily="34" charset="0"/>
              </a:rPr>
              <a:t>- </a:t>
            </a:r>
            <a:r>
              <a:rPr lang="vi-VN" b="1">
                <a:latin typeface="Arial" pitchFamily="34" charset="0"/>
                <a:cs typeface="Arial" pitchFamily="34" charset="0"/>
              </a:rPr>
              <a:t>Có 12 ngày có nhiệt độ từ 25 °C đến dưới 28 °C</a:t>
            </a:r>
            <a:endParaRPr lang="en-US" b="1">
              <a:latin typeface="Arial" pitchFamily="34" charset="0"/>
              <a:cs typeface="Arial" pitchFamily="34" charset="0"/>
            </a:endParaRPr>
          </a:p>
        </p:txBody>
      </p:sp>
      <p:sp>
        <p:nvSpPr>
          <p:cNvPr id="31" name="TextBox 30"/>
          <p:cNvSpPr txBox="1"/>
          <p:nvPr/>
        </p:nvSpPr>
        <p:spPr>
          <a:xfrm>
            <a:off x="2002372" y="5786735"/>
            <a:ext cx="8099960" cy="461665"/>
          </a:xfrm>
          <a:prstGeom prst="rect">
            <a:avLst/>
          </a:prstGeom>
          <a:noFill/>
        </p:spPr>
        <p:txBody>
          <a:bodyPr wrap="square" rtlCol="0">
            <a:spAutoFit/>
          </a:bodyPr>
          <a:lstStyle/>
          <a:p>
            <a:r>
              <a:rPr lang="en-US" b="1" smtClean="0">
                <a:latin typeface="Arial" pitchFamily="34" charset="0"/>
                <a:cs typeface="Arial" pitchFamily="34" charset="0"/>
              </a:rPr>
              <a:t>- </a:t>
            </a:r>
            <a:r>
              <a:rPr lang="vi-VN" b="1">
                <a:latin typeface="Arial" pitchFamily="34" charset="0"/>
                <a:cs typeface="Arial" pitchFamily="34" charset="0"/>
              </a:rPr>
              <a:t>Có 6 ngày có nhiệt độ từ 28 °C đến dưới 31 °C</a:t>
            </a:r>
            <a:endParaRPr lang="en-US" b="1">
              <a:latin typeface="Arial" pitchFamily="34" charset="0"/>
              <a:cs typeface="Arial" pitchFamily="34" charset="0"/>
            </a:endParaRPr>
          </a:p>
        </p:txBody>
      </p:sp>
    </p:spTree>
    <p:extLst>
      <p:ext uri="{BB962C8B-B14F-4D97-AF65-F5344CB8AC3E}">
        <p14:creationId xmlns:p14="http://schemas.microsoft.com/office/powerpoint/2010/main" val="42444080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8" grpId="0"/>
      <p:bldP spid="29" grpId="0"/>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950" y="2057400"/>
            <a:ext cx="8453964" cy="84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04775"/>
            <a:ext cx="9525866" cy="1790633"/>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42808"/>
            <a:ext cx="9227418"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Số sản phẩm một công nhân làm được trong một ngày được cho như sau</a:t>
            </a:r>
            <a:r>
              <a:rPr lang="vi-VN" sz="2600" b="1" smtClean="0">
                <a:latin typeface="Arial" pitchFamily="34" charset="0"/>
                <a:cs typeface="Arial" pitchFamily="34" charset="0"/>
              </a:rPr>
              <a:t>:</a:t>
            </a:r>
            <a:endParaRPr lang="en-US" sz="2600" b="1" smtClean="0">
              <a:latin typeface="Arial" pitchFamily="34" charset="0"/>
              <a:cs typeface="Arial" pitchFamily="34" charset="0"/>
            </a:endParaRPr>
          </a:p>
          <a:p>
            <a:r>
              <a:rPr lang="vi-VN" sz="2600" b="1">
                <a:latin typeface="Arial" pitchFamily="34" charset="0"/>
                <a:cs typeface="Arial" pitchFamily="34" charset="0"/>
              </a:rPr>
              <a:t>Hãy chuyển mẫu số liệu sang dạng ghép nhóm với sáu nhóm có độ dài bằng nhau.</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8372" y="381000"/>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6843" y="296788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84212" y="3276600"/>
            <a:ext cx="11049000" cy="830997"/>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Giá trị nhỏ nhất của mẫu số liệu là 5, giá trị lớn nhất của mẫu số liệu là 54, do đó khoảng biến thiên của mẫu số liệu là R = 54 – 5 = 49. </a:t>
            </a:r>
            <a:endParaRPr lang="en-US" b="1">
              <a:latin typeface="Arial" pitchFamily="34" charset="0"/>
              <a:cs typeface="Arial" pitchFamily="34" charset="0"/>
            </a:endParaRPr>
          </a:p>
        </p:txBody>
      </p:sp>
      <p:sp>
        <p:nvSpPr>
          <p:cNvPr id="2" name="Rectangle 1"/>
          <p:cNvSpPr/>
          <p:nvPr/>
        </p:nvSpPr>
        <p:spPr>
          <a:xfrm>
            <a:off x="2627949" y="2057401"/>
            <a:ext cx="8549103" cy="84941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35572" y="4059972"/>
            <a:ext cx="10797640" cy="461665"/>
          </a:xfrm>
          <a:prstGeom prst="rect">
            <a:avLst/>
          </a:prstGeom>
          <a:noFill/>
        </p:spPr>
        <p:txBody>
          <a:bodyPr wrap="square" rtlCol="0">
            <a:spAutoFit/>
          </a:bodyPr>
          <a:lstStyle/>
          <a:p>
            <a:r>
              <a:rPr lang="vi-VN" b="1">
                <a:latin typeface="Arial" pitchFamily="34" charset="0"/>
                <a:cs typeface="Arial" pitchFamily="34" charset="0"/>
              </a:rPr>
              <a:t>Ta cần chia thành sáu nhóm với độ dài bằng nhau. </a:t>
            </a:r>
            <a:endParaRPr lang="en-US" b="1">
              <a:latin typeface="Arial" pitchFamily="34" charset="0"/>
              <a:cs typeface="Arial" pitchFamily="34" charset="0"/>
            </a:endParaRPr>
          </a:p>
        </p:txBody>
      </p:sp>
      <p:sp>
        <p:nvSpPr>
          <p:cNvPr id="21" name="TextBox 20"/>
          <p:cNvSpPr txBox="1"/>
          <p:nvPr/>
        </p:nvSpPr>
        <p:spPr>
          <a:xfrm>
            <a:off x="933984" y="4493062"/>
            <a:ext cx="10797640" cy="1200329"/>
          </a:xfrm>
          <a:prstGeom prst="rect">
            <a:avLst/>
          </a:prstGeom>
          <a:noFill/>
        </p:spPr>
        <p:txBody>
          <a:bodyPr wrap="square" rtlCol="0">
            <a:spAutoFit/>
          </a:bodyPr>
          <a:lstStyle/>
          <a:p>
            <a:r>
              <a:rPr lang="en-US" b="1" smtClean="0">
                <a:latin typeface="Arial" pitchFamily="34" charset="0"/>
                <a:cs typeface="Arial" pitchFamily="34" charset="0"/>
              </a:rPr>
              <a:t>C</a:t>
            </a:r>
            <a:r>
              <a:rPr lang="vi-VN" b="1" smtClean="0">
                <a:latin typeface="Arial" pitchFamily="34" charset="0"/>
                <a:cs typeface="Arial" pitchFamily="34" charset="0"/>
              </a:rPr>
              <a:t>họn </a:t>
            </a:r>
            <a:r>
              <a:rPr lang="vi-VN" b="1">
                <a:latin typeface="Arial" pitchFamily="34" charset="0"/>
                <a:cs typeface="Arial" pitchFamily="34" charset="0"/>
              </a:rPr>
              <a:t>đầu mút trái của nhóm đầu tiên là 3 và đầu mút phải của nhóm cuối cùng bằng 57 và độ dài của mỗi nhóm bằng 9 ta được các nhóm là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a:t>
            </a:r>
            <a:r>
              <a:rPr lang="vi-VN" b="1">
                <a:latin typeface="Arial" pitchFamily="34" charset="0"/>
                <a:cs typeface="Arial" pitchFamily="34" charset="0"/>
              </a:rPr>
              <a:t>3; 12), [12; 21), [21; 30), [30; 39), [39; 48), [48; 57).</a:t>
            </a:r>
            <a:endParaRPr lang="en-US" b="1">
              <a:latin typeface="Arial" pitchFamily="34" charset="0"/>
              <a:cs typeface="Arial" pitchFamily="34" charset="0"/>
            </a:endParaRPr>
          </a:p>
        </p:txBody>
      </p:sp>
      <p:grpSp>
        <p:nvGrpSpPr>
          <p:cNvPr id="3" name="Group 2"/>
          <p:cNvGrpSpPr/>
          <p:nvPr/>
        </p:nvGrpSpPr>
        <p:grpSpPr>
          <a:xfrm>
            <a:off x="3878797" y="5719762"/>
            <a:ext cx="5657850" cy="995363"/>
            <a:chOff x="3322637" y="5795962"/>
            <a:chExt cx="5657850" cy="995363"/>
          </a:xfrm>
        </p:grpSpPr>
        <p:pic>
          <p:nvPicPr>
            <p:cNvPr id="89091" name="Picture 3"/>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3322637" y="5795962"/>
              <a:ext cx="5657850" cy="99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3351212" y="5844105"/>
              <a:ext cx="5629275" cy="9472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889038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149" y="2015841"/>
            <a:ext cx="6347460" cy="852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04775"/>
            <a:ext cx="9525866" cy="1790633"/>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42808"/>
            <a:ext cx="9227418"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Thời gian ra sân (giờ) của một số cựu cầu thủ ở giải ngoại hạng Anh qua các thời kì được cho như sau</a:t>
            </a:r>
            <a:r>
              <a:rPr lang="vi-VN" sz="2600" b="1" smtClean="0">
                <a:latin typeface="Arial" pitchFamily="34" charset="0"/>
                <a:cs typeface="Arial" pitchFamily="34" charset="0"/>
              </a:rPr>
              <a:t>:</a:t>
            </a:r>
            <a:endParaRPr lang="en-US" sz="2600" b="1" smtClean="0">
              <a:latin typeface="Arial" pitchFamily="34" charset="0"/>
              <a:cs typeface="Arial" pitchFamily="34" charset="0"/>
            </a:endParaRPr>
          </a:p>
          <a:p>
            <a:r>
              <a:rPr lang="vi-VN" sz="2600" b="1">
                <a:latin typeface="Arial" pitchFamily="34" charset="0"/>
                <a:cs typeface="Arial" pitchFamily="34" charset="0"/>
              </a:rPr>
              <a:t>Hãy chuyển mẫu số liệu trên sang dạng ghép nhóm với bảy nhóm có độ dài bằng nhau.</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8372" y="381000"/>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6843" y="295835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84212" y="3276600"/>
            <a:ext cx="11049000" cy="830997"/>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Giá trị nhỏ nhất của mẫu số liệu là 492, giá trị lớn nhất của mẫu số liệu là 653, do đó khoảng biến thiên của mẫu số liệu là R = 653 – 492 = </a:t>
            </a:r>
            <a:r>
              <a:rPr lang="vi-VN" b="1">
                <a:solidFill>
                  <a:schemeClr val="accent2">
                    <a:lumMod val="75000"/>
                  </a:schemeClr>
                </a:solidFill>
                <a:latin typeface="Arial" pitchFamily="34" charset="0"/>
                <a:cs typeface="Arial" pitchFamily="34" charset="0"/>
              </a:rPr>
              <a:t>161</a:t>
            </a:r>
            <a:endParaRPr lang="en-US" b="1">
              <a:solidFill>
                <a:schemeClr val="accent2">
                  <a:lumMod val="75000"/>
                </a:schemeClr>
              </a:solidFill>
              <a:latin typeface="Arial" pitchFamily="34" charset="0"/>
              <a:cs typeface="Arial" pitchFamily="34" charset="0"/>
            </a:endParaRPr>
          </a:p>
        </p:txBody>
      </p:sp>
      <p:sp>
        <p:nvSpPr>
          <p:cNvPr id="2" name="Rectangle 1"/>
          <p:cNvSpPr/>
          <p:nvPr/>
        </p:nvSpPr>
        <p:spPr>
          <a:xfrm>
            <a:off x="3046412" y="2019301"/>
            <a:ext cx="6934200" cy="84941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35572" y="4059972"/>
            <a:ext cx="10797640" cy="461665"/>
          </a:xfrm>
          <a:prstGeom prst="rect">
            <a:avLst/>
          </a:prstGeom>
          <a:noFill/>
        </p:spPr>
        <p:txBody>
          <a:bodyPr wrap="square" rtlCol="0">
            <a:spAutoFit/>
          </a:bodyPr>
          <a:lstStyle/>
          <a:p>
            <a:r>
              <a:rPr lang="vi-VN" b="1">
                <a:latin typeface="Arial" pitchFamily="34" charset="0"/>
                <a:cs typeface="Arial" pitchFamily="34" charset="0"/>
              </a:rPr>
              <a:t>Ta cần chia thành </a:t>
            </a:r>
            <a:r>
              <a:rPr lang="en-US" b="1" smtClean="0">
                <a:latin typeface="Arial" pitchFamily="34" charset="0"/>
                <a:cs typeface="Arial" pitchFamily="34" charset="0"/>
              </a:rPr>
              <a:t>bảy</a:t>
            </a:r>
            <a:r>
              <a:rPr lang="vi-VN" b="1" smtClean="0">
                <a:latin typeface="Arial" pitchFamily="34" charset="0"/>
                <a:cs typeface="Arial" pitchFamily="34" charset="0"/>
              </a:rPr>
              <a:t> </a:t>
            </a:r>
            <a:r>
              <a:rPr lang="vi-VN" b="1">
                <a:latin typeface="Arial" pitchFamily="34" charset="0"/>
                <a:cs typeface="Arial" pitchFamily="34" charset="0"/>
              </a:rPr>
              <a:t>nhóm với độ dài bằng nhau. </a:t>
            </a:r>
            <a:endParaRPr lang="en-US" b="1">
              <a:latin typeface="Arial" pitchFamily="34" charset="0"/>
              <a:cs typeface="Arial" pitchFamily="34" charset="0"/>
            </a:endParaRPr>
          </a:p>
        </p:txBody>
      </p:sp>
      <p:sp>
        <p:nvSpPr>
          <p:cNvPr id="21" name="TextBox 20"/>
          <p:cNvSpPr txBox="1"/>
          <p:nvPr/>
        </p:nvSpPr>
        <p:spPr>
          <a:xfrm>
            <a:off x="933984" y="4493062"/>
            <a:ext cx="11104028" cy="1200329"/>
          </a:xfrm>
          <a:prstGeom prst="rect">
            <a:avLst/>
          </a:prstGeom>
          <a:noFill/>
        </p:spPr>
        <p:txBody>
          <a:bodyPr wrap="square" rtlCol="0">
            <a:spAutoFit/>
          </a:bodyPr>
          <a:lstStyle/>
          <a:p>
            <a:r>
              <a:rPr lang="vi-VN" b="1">
                <a:latin typeface="Arial" pitchFamily="34" charset="0"/>
                <a:cs typeface="Arial" pitchFamily="34" charset="0"/>
              </a:rPr>
              <a:t>đầu mút trái của nhóm đầu tiên là 485 và đầu mút phải của nhóm cuối cùng bằng 660 và độ dài của mỗi nhóm bằng 25 ta được các nhóm là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a:t>
            </a:r>
            <a:r>
              <a:rPr lang="vi-VN" b="1">
                <a:latin typeface="Arial" pitchFamily="34" charset="0"/>
                <a:cs typeface="Arial" pitchFamily="34" charset="0"/>
              </a:rPr>
              <a:t>485; 510), [510; 535), [535; 560), [560; 585), [585; 610), [610; 635), [635; 660]</a:t>
            </a:r>
            <a:endParaRPr lang="en-US" b="1">
              <a:latin typeface="Arial" pitchFamily="34" charset="0"/>
              <a:cs typeface="Arial" pitchFamily="34" charset="0"/>
            </a:endParaRPr>
          </a:p>
        </p:txBody>
      </p:sp>
      <p:grpSp>
        <p:nvGrpSpPr>
          <p:cNvPr id="4" name="Group 3"/>
          <p:cNvGrpSpPr/>
          <p:nvPr/>
        </p:nvGrpSpPr>
        <p:grpSpPr>
          <a:xfrm>
            <a:off x="2894012" y="5753100"/>
            <a:ext cx="7482147" cy="947219"/>
            <a:chOff x="2894012" y="5753100"/>
            <a:chExt cx="7482147" cy="947219"/>
          </a:xfrm>
        </p:grpSpPr>
        <p:pic>
          <p:nvPicPr>
            <p:cNvPr id="90115" name="Picture 3"/>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2894012" y="5776394"/>
              <a:ext cx="7482147"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2913063" y="5753100"/>
              <a:ext cx="7405947" cy="9472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413640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9263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8304067" y="42672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9116656" y="40132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9116656" y="40132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36391</TotalTime>
  <Words>500</Words>
  <Application>Microsoft Office PowerPoint</Application>
  <PresentationFormat>Custom</PresentationFormat>
  <Paragraphs>33</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2266</cp:revision>
  <dcterms:created xsi:type="dcterms:W3CDTF">2021-08-04T05:24:17Z</dcterms:created>
  <dcterms:modified xsi:type="dcterms:W3CDTF">2024-03-12T02:51:49Z</dcterms:modified>
</cp:coreProperties>
</file>