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870" r:id="rId2"/>
    <p:sldId id="859" r:id="rId3"/>
    <p:sldId id="871" r:id="rId4"/>
    <p:sldId id="872" r:id="rId5"/>
    <p:sldId id="873" r:id="rId6"/>
    <p:sldId id="874" r:id="rId7"/>
    <p:sldId id="875" r:id="rId8"/>
    <p:sldId id="876" r:id="rId9"/>
    <p:sldId id="877" r:id="rId10"/>
    <p:sldId id="878" r:id="rId11"/>
    <p:sldId id="879" r:id="rId12"/>
    <p:sldId id="880" r:id="rId13"/>
    <p:sldId id="72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880"/>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15.wmf"/><Relationship Id="rId1" Type="http://schemas.openxmlformats.org/officeDocument/2006/relationships/image" Target="../media/image23.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15.wmf"/><Relationship Id="rId1" Type="http://schemas.openxmlformats.org/officeDocument/2006/relationships/image" Target="../media/image31.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15.wmf"/><Relationship Id="rId1" Type="http://schemas.openxmlformats.org/officeDocument/2006/relationships/image" Target="../media/image37.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10.xml"/><Relationship Id="rId7"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2.png"/><Relationship Id="rId5" Type="http://schemas.openxmlformats.org/officeDocument/2006/relationships/image" Target="../media/image8.png"/><Relationship Id="rId4" Type="http://schemas.openxmlformats.org/officeDocument/2006/relationships/image" Target="../media/image62.png"/><Relationship Id="rId9" Type="http://schemas.openxmlformats.org/officeDocument/2006/relationships/image" Target="../media/image6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11.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3.wmf"/></Relationships>
</file>

<file path=ppt/slides/_rels/slide1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12.xml"/><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8.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5.wmf"/><Relationship Id="rId5" Type="http://schemas.openxmlformats.org/officeDocument/2006/relationships/image" Target="../media/image8.png"/><Relationship Id="rId10" Type="http://schemas.openxmlformats.org/officeDocument/2006/relationships/oleObject" Target="../embeddings/oleObject2.bin"/><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1.wmf"/><Relationship Id="rId3" Type="http://schemas.openxmlformats.org/officeDocument/2006/relationships/notesSlide" Target="../notesSlides/notesSlide3.xml"/><Relationship Id="rId7" Type="http://schemas.openxmlformats.org/officeDocument/2006/relationships/oleObject" Target="../embeddings/oleObject4.bin"/><Relationship Id="rId12" Type="http://schemas.openxmlformats.org/officeDocument/2006/relationships/oleObject" Target="../embeddings/oleObject6.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image" Target="../media/image10.wmf"/><Relationship Id="rId5" Type="http://schemas.openxmlformats.org/officeDocument/2006/relationships/image" Target="../media/image8.png"/><Relationship Id="rId15" Type="http://schemas.openxmlformats.org/officeDocument/2006/relationships/image" Target="../media/image12.wmf"/><Relationship Id="rId10" Type="http://schemas.openxmlformats.org/officeDocument/2006/relationships/oleObject" Target="../embeddings/oleObject5.bin"/><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2.bin"/><Relationship Id="rId18" Type="http://schemas.openxmlformats.org/officeDocument/2006/relationships/image" Target="../media/image19.wmf"/><Relationship Id="rId3" Type="http://schemas.openxmlformats.org/officeDocument/2006/relationships/notesSlide" Target="../notesSlides/notesSlide4.xml"/><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16.w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3.vml"/><Relationship Id="rId6" Type="http://schemas.openxmlformats.org/officeDocument/2006/relationships/image" Target="../media/image26.png"/><Relationship Id="rId11" Type="http://schemas.openxmlformats.org/officeDocument/2006/relationships/oleObject" Target="../embeddings/oleObject11.bin"/><Relationship Id="rId24" Type="http://schemas.openxmlformats.org/officeDocument/2006/relationships/image" Target="../media/image22.wmf"/><Relationship Id="rId5" Type="http://schemas.openxmlformats.org/officeDocument/2006/relationships/image" Target="../media/image8.png"/><Relationship Id="rId15" Type="http://schemas.openxmlformats.org/officeDocument/2006/relationships/oleObject" Target="../embeddings/oleObject13.bin"/><Relationship Id="rId23" Type="http://schemas.openxmlformats.org/officeDocument/2006/relationships/oleObject" Target="../embeddings/oleObject17.bin"/><Relationship Id="rId10" Type="http://schemas.openxmlformats.org/officeDocument/2006/relationships/image" Target="../media/image15.wmf"/><Relationship Id="rId19" Type="http://schemas.openxmlformats.org/officeDocument/2006/relationships/oleObject" Target="../embeddings/oleObject15.bin"/><Relationship Id="rId4" Type="http://schemas.openxmlformats.org/officeDocument/2006/relationships/image" Target="../media/image7.png"/><Relationship Id="rId9" Type="http://schemas.openxmlformats.org/officeDocument/2006/relationships/oleObject" Target="../embeddings/oleObject10.bin"/><Relationship Id="rId14" Type="http://schemas.openxmlformats.org/officeDocument/2006/relationships/image" Target="../media/image17.wmf"/><Relationship Id="rId22"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1.bin"/><Relationship Id="rId18" Type="http://schemas.openxmlformats.org/officeDocument/2006/relationships/image" Target="../media/image27.wmf"/><Relationship Id="rId3" Type="http://schemas.openxmlformats.org/officeDocument/2006/relationships/notesSlide" Target="../notesSlides/notesSlide5.xml"/><Relationship Id="rId21" Type="http://schemas.openxmlformats.org/officeDocument/2006/relationships/image" Target="../media/image36.png"/><Relationship Id="rId7" Type="http://schemas.openxmlformats.org/officeDocument/2006/relationships/oleObject" Target="../embeddings/oleObject18.bin"/><Relationship Id="rId12" Type="http://schemas.openxmlformats.org/officeDocument/2006/relationships/image" Target="../media/image24.wmf"/><Relationship Id="rId17" Type="http://schemas.openxmlformats.org/officeDocument/2006/relationships/oleObject" Target="../embeddings/oleObject23.bin"/><Relationship Id="rId25"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4.vml"/><Relationship Id="rId6" Type="http://schemas.openxmlformats.org/officeDocument/2006/relationships/image" Target="../media/image35.png"/><Relationship Id="rId11" Type="http://schemas.openxmlformats.org/officeDocument/2006/relationships/oleObject" Target="../embeddings/oleObject20.bin"/><Relationship Id="rId24" Type="http://schemas.openxmlformats.org/officeDocument/2006/relationships/oleObject" Target="../embeddings/oleObject26.bin"/><Relationship Id="rId5" Type="http://schemas.openxmlformats.org/officeDocument/2006/relationships/image" Target="../media/image8.png"/><Relationship Id="rId15" Type="http://schemas.openxmlformats.org/officeDocument/2006/relationships/oleObject" Target="../embeddings/oleObject22.bin"/><Relationship Id="rId23" Type="http://schemas.openxmlformats.org/officeDocument/2006/relationships/image" Target="../media/image29.wmf"/><Relationship Id="rId10" Type="http://schemas.openxmlformats.org/officeDocument/2006/relationships/image" Target="../media/image15.wmf"/><Relationship Id="rId19" Type="http://schemas.openxmlformats.org/officeDocument/2006/relationships/oleObject" Target="../embeddings/oleObject24.bin"/><Relationship Id="rId4" Type="http://schemas.openxmlformats.org/officeDocument/2006/relationships/image" Target="../media/image7.png"/><Relationship Id="rId9" Type="http://schemas.openxmlformats.org/officeDocument/2006/relationships/oleObject" Target="../embeddings/oleObject19.bin"/><Relationship Id="rId14" Type="http://schemas.openxmlformats.org/officeDocument/2006/relationships/image" Target="../media/image25.wmf"/><Relationship Id="rId22" Type="http://schemas.openxmlformats.org/officeDocument/2006/relationships/oleObject" Target="../embeddings/oleObject25.bin"/></Relationships>
</file>

<file path=ppt/slides/_rels/slide6.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30.bin"/><Relationship Id="rId18" Type="http://schemas.openxmlformats.org/officeDocument/2006/relationships/image" Target="../media/image35.wmf"/><Relationship Id="rId3" Type="http://schemas.openxmlformats.org/officeDocument/2006/relationships/notesSlide" Target="../notesSlides/notesSlide6.xml"/><Relationship Id="rId7" Type="http://schemas.openxmlformats.org/officeDocument/2006/relationships/oleObject" Target="../embeddings/oleObject27.bin"/><Relationship Id="rId12" Type="http://schemas.openxmlformats.org/officeDocument/2006/relationships/image" Target="../media/image32.wmf"/><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image" Target="../media/image43.png"/><Relationship Id="rId11" Type="http://schemas.openxmlformats.org/officeDocument/2006/relationships/oleObject" Target="../embeddings/oleObject29.bin"/><Relationship Id="rId5" Type="http://schemas.openxmlformats.org/officeDocument/2006/relationships/image" Target="../media/image8.png"/><Relationship Id="rId15" Type="http://schemas.openxmlformats.org/officeDocument/2006/relationships/oleObject" Target="../embeddings/oleObject31.bin"/><Relationship Id="rId10" Type="http://schemas.openxmlformats.org/officeDocument/2006/relationships/image" Target="../media/image15.wmf"/><Relationship Id="rId19" Type="http://schemas.openxmlformats.org/officeDocument/2006/relationships/oleObject" Target="../embeddings/oleObject33.bin"/><Relationship Id="rId4" Type="http://schemas.openxmlformats.org/officeDocument/2006/relationships/image" Target="../media/image7.png"/><Relationship Id="rId9" Type="http://schemas.openxmlformats.org/officeDocument/2006/relationships/oleObject" Target="../embeddings/oleObject28.bin"/><Relationship Id="rId14" Type="http://schemas.openxmlformats.org/officeDocument/2006/relationships/image" Target="../media/image33.wmf"/></Relationships>
</file>

<file path=ppt/slides/_rels/slide7.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37.bin"/><Relationship Id="rId18" Type="http://schemas.openxmlformats.org/officeDocument/2006/relationships/image" Target="../media/image41.wmf"/><Relationship Id="rId3" Type="http://schemas.openxmlformats.org/officeDocument/2006/relationships/notesSlide" Target="../notesSlides/notesSlide7.xml"/><Relationship Id="rId21" Type="http://schemas.openxmlformats.org/officeDocument/2006/relationships/image" Target="../media/image42.wmf"/><Relationship Id="rId7" Type="http://schemas.openxmlformats.org/officeDocument/2006/relationships/oleObject" Target="../embeddings/oleObject34.bin"/><Relationship Id="rId12" Type="http://schemas.openxmlformats.org/officeDocument/2006/relationships/image" Target="../media/image38.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oleObject" Target="../embeddings/oleObject40.bin"/><Relationship Id="rId1" Type="http://schemas.openxmlformats.org/officeDocument/2006/relationships/vmlDrawing" Target="../drawings/vmlDrawing6.vml"/><Relationship Id="rId6" Type="http://schemas.openxmlformats.org/officeDocument/2006/relationships/image" Target="../media/image51.png"/><Relationship Id="rId11" Type="http://schemas.openxmlformats.org/officeDocument/2006/relationships/oleObject" Target="../embeddings/oleObject36.bin"/><Relationship Id="rId5" Type="http://schemas.openxmlformats.org/officeDocument/2006/relationships/image" Target="../media/image8.png"/><Relationship Id="rId15" Type="http://schemas.openxmlformats.org/officeDocument/2006/relationships/oleObject" Target="../embeddings/oleObject38.bin"/><Relationship Id="rId23" Type="http://schemas.openxmlformats.org/officeDocument/2006/relationships/image" Target="../media/image43.wmf"/><Relationship Id="rId10" Type="http://schemas.openxmlformats.org/officeDocument/2006/relationships/image" Target="../media/image15.wmf"/><Relationship Id="rId19" Type="http://schemas.openxmlformats.org/officeDocument/2006/relationships/image" Target="../media/image52.png"/><Relationship Id="rId4" Type="http://schemas.openxmlformats.org/officeDocument/2006/relationships/image" Target="../media/image7.png"/><Relationship Id="rId9" Type="http://schemas.openxmlformats.org/officeDocument/2006/relationships/oleObject" Target="../embeddings/oleObject35.bin"/><Relationship Id="rId14" Type="http://schemas.openxmlformats.org/officeDocument/2006/relationships/image" Target="../media/image39.wmf"/><Relationship Id="rId22" Type="http://schemas.openxmlformats.org/officeDocument/2006/relationships/oleObject" Target="../embeddings/oleObject4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7.wmf"/><Relationship Id="rId18" Type="http://schemas.openxmlformats.org/officeDocument/2006/relationships/oleObject" Target="../embeddings/oleObject48.bin"/><Relationship Id="rId26" Type="http://schemas.openxmlformats.org/officeDocument/2006/relationships/oleObject" Target="../embeddings/oleObject52.bin"/><Relationship Id="rId3" Type="http://schemas.openxmlformats.org/officeDocument/2006/relationships/notesSlide" Target="../notesSlides/notesSlide8.xml"/><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45.bin"/><Relationship Id="rId17" Type="http://schemas.openxmlformats.org/officeDocument/2006/relationships/image" Target="../media/image49.wmf"/><Relationship Id="rId25"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vmlDrawing" Target="../drawings/vmlDrawing7.vml"/><Relationship Id="rId6" Type="http://schemas.openxmlformats.org/officeDocument/2006/relationships/oleObject" Target="../embeddings/oleObject42.bin"/><Relationship Id="rId11" Type="http://schemas.openxmlformats.org/officeDocument/2006/relationships/image" Target="../media/image46.wmf"/><Relationship Id="rId24" Type="http://schemas.openxmlformats.org/officeDocument/2006/relationships/oleObject" Target="../embeddings/oleObject51.bin"/><Relationship Id="rId5" Type="http://schemas.openxmlformats.org/officeDocument/2006/relationships/image" Target="../media/image8.png"/><Relationship Id="rId15" Type="http://schemas.openxmlformats.org/officeDocument/2006/relationships/image" Target="../media/image48.wmf"/><Relationship Id="rId23" Type="http://schemas.openxmlformats.org/officeDocument/2006/relationships/image" Target="../media/image52.wmf"/><Relationship Id="rId10" Type="http://schemas.openxmlformats.org/officeDocument/2006/relationships/oleObject" Target="../embeddings/oleObject44.bin"/><Relationship Id="rId19" Type="http://schemas.openxmlformats.org/officeDocument/2006/relationships/image" Target="../media/image50.wmf"/><Relationship Id="rId4" Type="http://schemas.openxmlformats.org/officeDocument/2006/relationships/image" Target="../media/image7.png"/><Relationship Id="rId9" Type="http://schemas.openxmlformats.org/officeDocument/2006/relationships/image" Target="../media/image45.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image" Target="../media/image54.wmf"/></Relationships>
</file>

<file path=ppt/slides/_rels/slide9.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6.bin"/><Relationship Id="rId18" Type="http://schemas.openxmlformats.org/officeDocument/2006/relationships/image" Target="../media/image60.wmf"/><Relationship Id="rId3" Type="http://schemas.openxmlformats.org/officeDocument/2006/relationships/notesSlide" Target="../notesSlides/notesSlide9.xml"/><Relationship Id="rId7" Type="http://schemas.openxmlformats.org/officeDocument/2006/relationships/oleObject" Target="../embeddings/oleObject53.bin"/><Relationship Id="rId12" Type="http://schemas.openxmlformats.org/officeDocument/2006/relationships/image" Target="../media/image57.wmf"/><Relationship Id="rId17"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59.wmf"/><Relationship Id="rId1" Type="http://schemas.openxmlformats.org/officeDocument/2006/relationships/vmlDrawing" Target="../drawings/vmlDrawing8.vml"/><Relationship Id="rId6" Type="http://schemas.openxmlformats.org/officeDocument/2006/relationships/image" Target="../media/image70.png"/><Relationship Id="rId11" Type="http://schemas.openxmlformats.org/officeDocument/2006/relationships/oleObject" Target="../embeddings/oleObject55.bin"/><Relationship Id="rId5" Type="http://schemas.openxmlformats.org/officeDocument/2006/relationships/image" Target="../media/image8.png"/><Relationship Id="rId15" Type="http://schemas.openxmlformats.org/officeDocument/2006/relationships/oleObject" Target="../embeddings/oleObject57.bin"/><Relationship Id="rId10" Type="http://schemas.openxmlformats.org/officeDocument/2006/relationships/image" Target="../media/image56.wmf"/><Relationship Id="rId4" Type="http://schemas.openxmlformats.org/officeDocument/2006/relationships/image" Target="../media/image7.png"/><Relationship Id="rId9" Type="http://schemas.openxmlformats.org/officeDocument/2006/relationships/oleObject" Target="../embeddings/oleObject54.bin"/><Relationship Id="rId14" Type="http://schemas.openxmlformats.org/officeDocument/2006/relationships/image" Target="../media/image58.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366" y="3429000"/>
            <a:ext cx="5677705" cy="291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412" y="1577109"/>
            <a:ext cx="6866659" cy="192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30" y="120095"/>
            <a:ext cx="1804987"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1"/>
            <a:ext cx="9525866" cy="1638300"/>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công ty xây dựng mua một chiếc máy ủi với giá 3 tỉ đồng. Cứ sau mỗi năm sử dụng, giá trị của chiếc máy ủi này lại giảm 20% so với giá trị của nó trong năm liền trước đó. </a:t>
            </a:r>
            <a:endParaRPr lang="en-US" b="1" smtClean="0">
              <a:latin typeface="Arial" pitchFamily="34" charset="0"/>
              <a:cs typeface="Arial" pitchFamily="34" charset="0"/>
            </a:endParaRPr>
          </a:p>
          <a:p>
            <a:r>
              <a:rPr lang="vi-VN" b="1" smtClean="0">
                <a:latin typeface="Arial" pitchFamily="34" charset="0"/>
                <a:cs typeface="Arial" pitchFamily="34" charset="0"/>
              </a:rPr>
              <a:t>Tìm </a:t>
            </a:r>
            <a:r>
              <a:rPr lang="vi-VN" b="1">
                <a:latin typeface="Arial" pitchFamily="34" charset="0"/>
                <a:cs typeface="Arial" pitchFamily="34" charset="0"/>
              </a:rPr>
              <a:t>giá trị còn lại của chiếc máy ủi đó sau 5 năm sử dụng.</a:t>
            </a:r>
          </a:p>
        </p:txBody>
      </p:sp>
      <p:sp>
        <p:nvSpPr>
          <p:cNvPr id="10" name="Rectangle 9"/>
          <p:cNvSpPr/>
          <p:nvPr/>
        </p:nvSpPr>
        <p:spPr>
          <a:xfrm>
            <a:off x="406750" y="435934"/>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18573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60412" y="2286000"/>
            <a:ext cx="10820400"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Cứ sau mỗi năm sử dụng, giá trị của chiếc máy ủi giảm 20% so với giá trị của nó trong năm liền trước đó, tức là giá trị của chiếc máy ủi năm sau thì bằng 80% giá trị của chiếc máy ủi so với năm liền trước đó.</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1065212" y="3569732"/>
                <a:ext cx="10515600" cy="461665"/>
              </a:xfrm>
              <a:prstGeom prst="rect">
                <a:avLst/>
              </a:prstGeom>
              <a:noFill/>
            </p:spPr>
            <p:txBody>
              <a:bodyPr wrap="square" rtlCol="0">
                <a:spAutoFit/>
              </a:bodyPr>
              <a:lstStyle/>
              <a:p>
                <a:r>
                  <a:rPr lang="vi-VN" b="1">
                    <a:latin typeface="Arial" pitchFamily="34" charset="0"/>
                    <a:cs typeface="Arial" pitchFamily="34" charset="0"/>
                  </a:rPr>
                  <a:t>Giá trị của chiếc máy ủi sau 1 năm sử dụng là </a:t>
                </a:r>
                <a14:m>
                  <m:oMath xmlns:m="http://schemas.openxmlformats.org/officeDocument/2006/math">
                    <m:r>
                      <a:rPr lang="vi-VN" b="1" i="1" smtClean="0">
                        <a:latin typeface="Cambria Math"/>
                        <a:cs typeface="Arial" pitchFamily="34" charset="0"/>
                      </a:rPr>
                      <m:t>𝟑</m:t>
                    </m:r>
                    <m:r>
                      <a:rPr lang="vi-VN" b="1" i="1" smtClean="0">
                        <a:latin typeface="Cambria Math"/>
                        <a:cs typeface="Arial" pitchFamily="34" charset="0"/>
                      </a:rPr>
                      <m:t>.</m:t>
                    </m:r>
                    <m:r>
                      <a:rPr lang="vi-VN" b="1" i="1" smtClean="0">
                        <a:latin typeface="Cambria Math"/>
                        <a:cs typeface="Arial" pitchFamily="34" charset="0"/>
                      </a:rPr>
                      <m:t>𝟎</m:t>
                    </m:r>
                    <m:r>
                      <a:rPr lang="vi-VN" b="1" i="1" smtClean="0">
                        <a:latin typeface="Cambria Math"/>
                        <a:cs typeface="Arial" pitchFamily="34" charset="0"/>
                      </a:rPr>
                      <m:t>,</m:t>
                    </m:r>
                    <m:r>
                      <a:rPr lang="vi-VN" b="1" i="1" smtClean="0">
                        <a:latin typeface="Cambria Math"/>
                        <a:cs typeface="Arial" pitchFamily="34" charset="0"/>
                      </a:rPr>
                      <m:t>𝟖</m:t>
                    </m:r>
                    <m:r>
                      <a:rPr lang="vi-VN" b="1" i="1" smtClean="0">
                        <a:latin typeface="Cambria Math"/>
                        <a:cs typeface="Arial" pitchFamily="34" charset="0"/>
                      </a:rPr>
                      <m:t>=</m:t>
                    </m:r>
                    <m:r>
                      <a:rPr lang="vi-VN" b="1" i="1" smtClean="0">
                        <a:latin typeface="Cambria Math"/>
                        <a:cs typeface="Arial" pitchFamily="34" charset="0"/>
                      </a:rPr>
                      <m:t>𝟐</m:t>
                    </m:r>
                    <m:r>
                      <a:rPr lang="vi-VN" b="1" i="1" smtClean="0">
                        <a:latin typeface="Cambria Math"/>
                        <a:cs typeface="Arial" pitchFamily="34" charset="0"/>
                      </a:rPr>
                      <m:t>,</m:t>
                    </m:r>
                    <m:r>
                      <a:rPr lang="vi-VN" b="1" i="1" smtClean="0">
                        <a:latin typeface="Cambria Math"/>
                        <a:cs typeface="Arial" pitchFamily="34" charset="0"/>
                      </a:rPr>
                      <m:t>𝟒</m:t>
                    </m:r>
                  </m:oMath>
                </a14:m>
                <a:r>
                  <a:rPr lang="vi-VN" b="1" smtClean="0">
                    <a:latin typeface="Arial" pitchFamily="34" charset="0"/>
                    <a:cs typeface="Arial" pitchFamily="34" charset="0"/>
                  </a:rPr>
                  <a:t> </a:t>
                </a:r>
                <a:r>
                  <a:rPr lang="vi-VN" b="1">
                    <a:latin typeface="Arial" pitchFamily="34" charset="0"/>
                    <a:cs typeface="Arial" pitchFamily="34" charset="0"/>
                  </a:rPr>
                  <a:t>(tỉ đồng).</a:t>
                </a:r>
                <a:endParaRPr lang="en-US"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065212" y="3569732"/>
                <a:ext cx="10515600" cy="461665"/>
              </a:xfrm>
              <a:prstGeom prst="rect">
                <a:avLst/>
              </a:prstGeom>
              <a:blipFill rotWithShape="1">
                <a:blip r:embed="rId6"/>
                <a:stretch>
                  <a:fillRect l="-928"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65212" y="4122003"/>
                <a:ext cx="10515600" cy="830997"/>
              </a:xfrm>
              <a:prstGeom prst="rect">
                <a:avLst/>
              </a:prstGeom>
              <a:noFill/>
            </p:spPr>
            <p:txBody>
              <a:bodyPr wrap="square" rtlCol="0">
                <a:spAutoFit/>
              </a:bodyPr>
              <a:lstStyle/>
              <a:p>
                <a:r>
                  <a:rPr lang="vi-VN" b="1">
                    <a:latin typeface="Arial" pitchFamily="34" charset="0"/>
                    <a:cs typeface="Arial" pitchFamily="34" charset="0"/>
                  </a:rPr>
                  <a:t>Giá trị của chiếc máy ủi sau mỗi năm sử dụng lập thành một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𝟐</m:t>
                    </m:r>
                    <m:r>
                      <a:rPr lang="vi-VN" b="1" i="1" smtClean="0">
                        <a:latin typeface="Cambria Math"/>
                        <a:cs typeface="Arial" pitchFamily="34" charset="0"/>
                      </a:rPr>
                      <m:t>,</m:t>
                    </m:r>
                    <m:r>
                      <a:rPr lang="vi-VN" b="1" i="1" smtClean="0">
                        <a:latin typeface="Cambria Math"/>
                        <a:cs typeface="Arial" pitchFamily="34" charset="0"/>
                      </a:rPr>
                      <m:t>𝟒</m:t>
                    </m:r>
                  </m:oMath>
                </a14:m>
                <a:r>
                  <a:rPr lang="vi-VN" b="1" smtClean="0">
                    <a:latin typeface="Arial" pitchFamily="34" charset="0"/>
                    <a:cs typeface="Arial" pitchFamily="34" charset="0"/>
                  </a:rPr>
                  <a:t> </a:t>
                </a:r>
                <a:r>
                  <a:rPr lang="vi-VN" b="1">
                    <a:latin typeface="Arial" pitchFamily="34" charset="0"/>
                    <a:cs typeface="Arial" pitchFamily="34" charset="0"/>
                  </a:rPr>
                  <a:t>và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𝟎</m:t>
                    </m:r>
                    <m:r>
                      <a:rPr lang="vi-VN" b="1" i="1" smtClean="0">
                        <a:latin typeface="Cambria Math"/>
                        <a:cs typeface="Arial" pitchFamily="34" charset="0"/>
                      </a:rPr>
                      <m:t>,</m:t>
                    </m:r>
                    <m:r>
                      <a:rPr lang="vi-VN" b="1" i="1" smtClean="0">
                        <a:latin typeface="Cambria Math"/>
                        <a:cs typeface="Arial" pitchFamily="34" charset="0"/>
                      </a:rPr>
                      <m:t>𝟖</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65212" y="4122003"/>
                <a:ext cx="10515600" cy="830997"/>
              </a:xfrm>
              <a:prstGeom prst="rect">
                <a:avLst/>
              </a:prstGeom>
              <a:blipFill rotWithShape="1">
                <a:blip r:embed="rId7"/>
                <a:stretch>
                  <a:fillRect l="-928" t="-5109" b="-16058"/>
                </a:stretch>
              </a:blipFill>
            </p:spPr>
            <p:txBody>
              <a:bodyPr/>
              <a:lstStyle/>
              <a:p>
                <a:r>
                  <a:rPr lang="en-US">
                    <a:noFill/>
                  </a:rPr>
                  <a:t> </a:t>
                </a:r>
              </a:p>
            </p:txBody>
          </p:sp>
        </mc:Fallback>
      </mc:AlternateContent>
      <p:sp>
        <p:nvSpPr>
          <p:cNvPr id="21" name="TextBox 20"/>
          <p:cNvSpPr txBox="1"/>
          <p:nvPr/>
        </p:nvSpPr>
        <p:spPr>
          <a:xfrm>
            <a:off x="1004167" y="4988957"/>
            <a:ext cx="10515600" cy="461665"/>
          </a:xfrm>
          <a:prstGeom prst="rect">
            <a:avLst/>
          </a:prstGeom>
          <a:noFill/>
        </p:spPr>
        <p:txBody>
          <a:bodyPr wrap="square" rtlCol="0">
            <a:spAutoFit/>
          </a:bodyPr>
          <a:lstStyle/>
          <a:p>
            <a:r>
              <a:rPr lang="vi-VN" b="1">
                <a:latin typeface="Arial" pitchFamily="34" charset="0"/>
                <a:cs typeface="Arial" pitchFamily="34" charset="0"/>
              </a:rPr>
              <a:t>Vậy giá trị còn lại của chiếc máy ủi sau 5 năm sử dụng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87990979"/>
              </p:ext>
            </p:extLst>
          </p:nvPr>
        </p:nvGraphicFramePr>
        <p:xfrm>
          <a:off x="3122612" y="5562600"/>
          <a:ext cx="4551363" cy="519112"/>
        </p:xfrm>
        <a:graphic>
          <a:graphicData uri="http://schemas.openxmlformats.org/presentationml/2006/ole">
            <mc:AlternateContent xmlns:mc="http://schemas.openxmlformats.org/markup-compatibility/2006">
              <mc:Choice xmlns:v="urn:schemas-microsoft-com:vml" Requires="v">
                <p:oleObj spid="_x0000_s106504" name="Equation" r:id="rId8" imgW="2120760" imgH="241200" progId="Equation.DSMT4">
                  <p:embed/>
                </p:oleObj>
              </mc:Choice>
              <mc:Fallback>
                <p:oleObj name="Equation" r:id="rId8" imgW="2120760" imgH="241200" progId="Equation.DSMT4">
                  <p:embed/>
                  <p:pic>
                    <p:nvPicPr>
                      <p:cNvPr id="0" name="Object 29"/>
                      <p:cNvPicPr>
                        <a:picLocks noChangeAspect="1" noChangeArrowheads="1"/>
                      </p:cNvPicPr>
                      <p:nvPr/>
                    </p:nvPicPr>
                    <p:blipFill>
                      <a:blip r:embed="rId9"/>
                      <a:srcRect/>
                      <a:stretch>
                        <a:fillRect/>
                      </a:stretch>
                    </p:blipFill>
                    <p:spPr bwMode="auto">
                      <a:xfrm>
                        <a:off x="3122612" y="5562600"/>
                        <a:ext cx="4551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7694612" y="5562600"/>
            <a:ext cx="1414192" cy="461665"/>
          </a:xfrm>
          <a:prstGeom prst="rect">
            <a:avLst/>
          </a:prstGeom>
          <a:noFill/>
        </p:spPr>
        <p:txBody>
          <a:bodyPr wrap="square" rtlCol="0">
            <a:spAutoFit/>
          </a:bodyPr>
          <a:lstStyle/>
          <a:p>
            <a:r>
              <a:rPr lang="en-US" b="1" smtClean="0">
                <a:latin typeface="Arial" pitchFamily="34" charset="0"/>
                <a:cs typeface="Arial" pitchFamily="34" charset="0"/>
              </a:rPr>
              <a:t>(tỉ đồng)</a:t>
            </a:r>
            <a:endParaRPr lang="en-US" b="1">
              <a:latin typeface="Arial" pitchFamily="34" charset="0"/>
              <a:cs typeface="Arial" pitchFamily="34" charset="0"/>
            </a:endParaRPr>
          </a:p>
        </p:txBody>
      </p:sp>
    </p:spTree>
    <p:extLst>
      <p:ext uri="{BB962C8B-B14F-4D97-AF65-F5344CB8AC3E}">
        <p14:creationId xmlns:p14="http://schemas.microsoft.com/office/powerpoint/2010/main" val="895265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1"/>
            <a:ext cx="9525866" cy="1638300"/>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Vào năm 2020, dân số của một quốc gia là khoảng 97 triệu người và tốc độ tăng trưởng dân số là 0,91%. Nếu tốc độ tăng trưởng dân số này được giữ nguyên hằng năm, hãy ước tính dân số của quốc gia đó vào năm 2030</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0" name="Rectangle 9"/>
          <p:cNvSpPr/>
          <p:nvPr/>
        </p:nvSpPr>
        <p:spPr>
          <a:xfrm>
            <a:off x="415567" y="435934"/>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18573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60412" y="2286000"/>
            <a:ext cx="108204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Giả sử dân số của quốc gia đó là N. Vì tốc độ tăng trưởng dân số là 0,91% nên sau một năm, số dân tăng thêm là 0,91% . N</a:t>
            </a:r>
            <a:endParaRPr lang="en-US" b="1">
              <a:latin typeface="Arial" pitchFamily="34" charset="0"/>
              <a:cs typeface="Arial" pitchFamily="34" charset="0"/>
            </a:endParaRPr>
          </a:p>
        </p:txBody>
      </p:sp>
      <p:sp>
        <p:nvSpPr>
          <p:cNvPr id="19" name="TextBox 18"/>
          <p:cNvSpPr txBox="1"/>
          <p:nvPr/>
        </p:nvSpPr>
        <p:spPr>
          <a:xfrm>
            <a:off x="1065212" y="3200400"/>
            <a:ext cx="10515600" cy="461665"/>
          </a:xfrm>
          <a:prstGeom prst="rect">
            <a:avLst/>
          </a:prstGeom>
          <a:noFill/>
        </p:spPr>
        <p:txBody>
          <a:bodyPr wrap="square" rtlCol="0">
            <a:spAutoFit/>
          </a:bodyPr>
          <a:lstStyle/>
          <a:p>
            <a:r>
              <a:rPr lang="pt-BR" b="1">
                <a:latin typeface="Arial" pitchFamily="34" charset="0"/>
                <a:cs typeface="Arial" pitchFamily="34" charset="0"/>
              </a:rPr>
              <a:t>Vậy dân số </a:t>
            </a:r>
            <a:r>
              <a:rPr lang="pt-BR" b="1" smtClean="0">
                <a:latin typeface="Arial" pitchFamily="34" charset="0"/>
                <a:cs typeface="Arial" pitchFamily="34" charset="0"/>
              </a:rPr>
              <a:t>vào </a:t>
            </a:r>
            <a:r>
              <a:rPr lang="pt-BR" b="1">
                <a:latin typeface="Arial" pitchFamily="34" charset="0"/>
                <a:cs typeface="Arial" pitchFamily="34" charset="0"/>
              </a:rPr>
              <a:t>năm sau </a:t>
            </a:r>
            <a:r>
              <a:rPr lang="pt-BR" b="1" smtClean="0">
                <a:latin typeface="Arial" pitchFamily="34" charset="0"/>
                <a:cs typeface="Arial" pitchFamily="34" charset="0"/>
              </a:rPr>
              <a:t>là :  </a:t>
            </a:r>
            <a:r>
              <a:rPr lang="pt-BR" b="1">
                <a:latin typeface="Arial" pitchFamily="34" charset="0"/>
                <a:cs typeface="Arial" pitchFamily="34" charset="0"/>
              </a:rPr>
              <a:t>N + 0,91% . N = 100,91% . N = 1,0091N.</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1065212" y="3733800"/>
                <a:ext cx="10515600" cy="830997"/>
              </a:xfrm>
              <a:prstGeom prst="rect">
                <a:avLst/>
              </a:prstGeom>
              <a:noFill/>
            </p:spPr>
            <p:txBody>
              <a:bodyPr wrap="square" rtlCol="0">
                <a:spAutoFit/>
              </a:bodyPr>
              <a:lstStyle/>
              <a:p>
                <a:r>
                  <a:rPr lang="vi-VN" b="1">
                    <a:latin typeface="Arial" pitchFamily="34" charset="0"/>
                    <a:cs typeface="Arial" pitchFamily="34" charset="0"/>
                  </a:rPr>
                  <a:t>Như vậy, dân số của quốc gia đó sau mỗi năm lập thành một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𝑵</m:t>
                    </m:r>
                  </m:oMath>
                </a14:m>
                <a:r>
                  <a:rPr lang="vi-VN" b="1" smtClean="0">
                    <a:latin typeface="Arial" pitchFamily="34" charset="0"/>
                    <a:cs typeface="Arial" pitchFamily="34" charset="0"/>
                  </a:rPr>
                  <a:t> </a:t>
                </a:r>
                <a:r>
                  <a:rPr lang="vi-VN" b="1">
                    <a:latin typeface="Arial" pitchFamily="34" charset="0"/>
                    <a:cs typeface="Arial" pitchFamily="34" charset="0"/>
                  </a:rPr>
                  <a:t>và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𝟎𝟎𝟗𝟏</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065212" y="3733800"/>
                <a:ext cx="10515600" cy="830997"/>
              </a:xfrm>
              <a:prstGeom prst="rect">
                <a:avLst/>
              </a:prstGeom>
              <a:blipFill rotWithShape="1">
                <a:blip r:embed="rId6"/>
                <a:stretch>
                  <a:fillRect l="-928"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065212" y="4564797"/>
                <a:ext cx="10515600" cy="461665"/>
              </a:xfrm>
              <a:prstGeom prst="rect">
                <a:avLst/>
              </a:prstGeom>
              <a:noFill/>
            </p:spPr>
            <p:txBody>
              <a:bodyPr wrap="square" rtlCol="0">
                <a:spAutoFit/>
              </a:bodyPr>
              <a:lstStyle/>
              <a:p>
                <a:r>
                  <a:rPr lang="vi-VN" b="1">
                    <a:latin typeface="Arial" pitchFamily="34" charset="0"/>
                    <a:cs typeface="Arial" pitchFamily="34" charset="0"/>
                  </a:rPr>
                  <a:t>Theo bài ra ta có: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𝟗𝟕</m:t>
                    </m:r>
                    <m:r>
                      <a:rPr lang="vi-VN" b="1" i="1" smtClean="0">
                        <a:latin typeface="Cambria Math"/>
                        <a:cs typeface="Arial" pitchFamily="34" charset="0"/>
                      </a:rPr>
                      <m:t> </m:t>
                    </m:r>
                  </m:oMath>
                </a14:m>
                <a:r>
                  <a:rPr lang="vi-VN" b="1">
                    <a:latin typeface="Arial" pitchFamily="34" charset="0"/>
                    <a:cs typeface="Arial" pitchFamily="34" charset="0"/>
                  </a:rPr>
                  <a:t>ứng với năm 2020</a:t>
                </a:r>
                <a:r>
                  <a:rPr lang="vi-VN" b="1" smtClean="0">
                    <a:latin typeface="Arial" pitchFamily="34" charset="0"/>
                    <a:cs typeface="Arial" pitchFamily="34" charset="0"/>
                  </a:rPr>
                  <a:t>.</a:t>
                </a:r>
                <a:r>
                  <a:rPr lang="pl-PL" b="1">
                    <a:latin typeface="Arial" pitchFamily="34" charset="0"/>
                    <a:cs typeface="Arial" pitchFamily="34" charset="0"/>
                  </a:rPr>
                  <a:t> Ta có: 2030 – 2020 = 10.</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65212" y="4564797"/>
                <a:ext cx="10515600" cy="461665"/>
              </a:xfrm>
              <a:prstGeom prst="rect">
                <a:avLst/>
              </a:prstGeom>
              <a:blipFill rotWithShape="1">
                <a:blip r:embed="rId7"/>
                <a:stretch>
                  <a:fillRect l="-928" t="-9211" b="-3026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074430405"/>
              </p:ext>
            </p:extLst>
          </p:nvPr>
        </p:nvGraphicFramePr>
        <p:xfrm>
          <a:off x="3351212" y="5762655"/>
          <a:ext cx="4714875" cy="519113"/>
        </p:xfrm>
        <a:graphic>
          <a:graphicData uri="http://schemas.openxmlformats.org/presentationml/2006/ole">
            <mc:AlternateContent xmlns:mc="http://schemas.openxmlformats.org/markup-compatibility/2006">
              <mc:Choice xmlns:v="urn:schemas-microsoft-com:vml" Requires="v">
                <p:oleObj spid="_x0000_s107525" name="Equation" r:id="rId8" imgW="2197080" imgH="241200" progId="Equation.DSMT4">
                  <p:embed/>
                </p:oleObj>
              </mc:Choice>
              <mc:Fallback>
                <p:oleObj name="Equation" r:id="rId8" imgW="2197080" imgH="241200" progId="Equation.DSMT4">
                  <p:embed/>
                  <p:pic>
                    <p:nvPicPr>
                      <p:cNvPr id="0" name=""/>
                      <p:cNvPicPr>
                        <a:picLocks noChangeAspect="1" noChangeArrowheads="1"/>
                      </p:cNvPicPr>
                      <p:nvPr/>
                    </p:nvPicPr>
                    <p:blipFill>
                      <a:blip r:embed="rId9"/>
                      <a:srcRect/>
                      <a:stretch>
                        <a:fillRect/>
                      </a:stretch>
                    </p:blipFill>
                    <p:spPr bwMode="auto">
                      <a:xfrm>
                        <a:off x="3351212" y="5762655"/>
                        <a:ext cx="4714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8151812" y="5781765"/>
            <a:ext cx="1828800" cy="400110"/>
          </a:xfrm>
          <a:prstGeom prst="rect">
            <a:avLst/>
          </a:prstGeom>
          <a:noFill/>
        </p:spPr>
        <p:txBody>
          <a:bodyPr wrap="square" rtlCol="0">
            <a:spAutoFit/>
          </a:bodyPr>
          <a:lstStyle/>
          <a:p>
            <a:r>
              <a:rPr lang="en-US" sz="2000" b="1" smtClean="0">
                <a:latin typeface="Arial" pitchFamily="34" charset="0"/>
                <a:cs typeface="Arial" pitchFamily="34" charset="0"/>
              </a:rPr>
              <a:t>(triệu người)</a:t>
            </a:r>
            <a:endParaRPr lang="en-US" sz="2000" b="1">
              <a:latin typeface="Arial" pitchFamily="34" charset="0"/>
              <a:cs typeface="Arial" pitchFamily="34" charset="0"/>
            </a:endParaRPr>
          </a:p>
        </p:txBody>
      </p:sp>
      <p:sp>
        <p:nvSpPr>
          <p:cNvPr id="13" name="TextBox 12"/>
          <p:cNvSpPr txBox="1"/>
          <p:nvPr/>
        </p:nvSpPr>
        <p:spPr>
          <a:xfrm>
            <a:off x="1063624" y="5181600"/>
            <a:ext cx="10515600" cy="461665"/>
          </a:xfrm>
          <a:prstGeom prst="rect">
            <a:avLst/>
          </a:prstGeom>
          <a:noFill/>
        </p:spPr>
        <p:txBody>
          <a:bodyPr wrap="square" rtlCol="0">
            <a:spAutoFit/>
          </a:bodyPr>
          <a:lstStyle/>
          <a:p>
            <a:r>
              <a:rPr lang="vi-VN" b="1">
                <a:latin typeface="Arial" pitchFamily="34" charset="0"/>
                <a:cs typeface="Arial" pitchFamily="34" charset="0"/>
              </a:rPr>
              <a:t>Dân số của quốc gia đó vào năm 2030 </a:t>
            </a:r>
            <a:r>
              <a:rPr lang="en-US" b="1" smtClean="0">
                <a:latin typeface="Arial" pitchFamily="34" charset="0"/>
                <a:cs typeface="Arial" pitchFamily="34" charset="0"/>
              </a:rPr>
              <a:t>:</a:t>
            </a:r>
            <a:endParaRPr lang="en-US" b="1">
              <a:latin typeface="Arial" pitchFamily="34" charset="0"/>
              <a:cs typeface="Arial" pitchFamily="34" charset="0"/>
            </a:endParaRPr>
          </a:p>
        </p:txBody>
      </p:sp>
    </p:spTree>
    <p:extLst>
      <p:ext uri="{BB962C8B-B14F-4D97-AF65-F5344CB8AC3E}">
        <p14:creationId xmlns:p14="http://schemas.microsoft.com/office/powerpoint/2010/main" val="1277113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007847"/>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52400"/>
            <a:ext cx="9227418" cy="196974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Một loại thuốc được dùng mỗi ngày một lần. Lúc đầu nồng độ thuốc trong máu của bệnh nhân tăng nhanh, nhưng mỗi liều tiếp có tác dụng ít hơn liều trước đó. Lượng thuốc trong máu ở ngày thứ nhất là 50 mg, và mỗi ngày sau đó giảm chỉ còn một nửa so với ngày kề trước đó. Tính tổng lượng thuốc (tính bằng mg) trong máu của bệnh nhân sau khi dùng thuốc 10 ngày liên tiếp.</a:t>
            </a:r>
          </a:p>
        </p:txBody>
      </p:sp>
      <p:sp>
        <p:nvSpPr>
          <p:cNvPr id="10" name="Rectangle 9"/>
          <p:cNvSpPr/>
          <p:nvPr/>
        </p:nvSpPr>
        <p:spPr>
          <a:xfrm>
            <a:off x="406750" y="435934"/>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220500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760412" y="2633632"/>
                <a:ext cx="10820400" cy="1386020"/>
              </a:xfrm>
              <a:prstGeom prst="rect">
                <a:avLst/>
              </a:prstGeom>
              <a:noFill/>
            </p:spPr>
            <p:txBody>
              <a:bodyPr wrap="square" rtlCol="0">
                <a:spAutoFit/>
              </a:bodyPr>
              <a:lstStyle/>
              <a:p>
                <a:pPr marL="342900" indent="-342900">
                  <a:buFont typeface="Wingdings" pitchFamily="2" charset="2"/>
                  <a:buChar char="v"/>
                </a:pPr>
                <a:r>
                  <a:rPr lang="vi-VN" b="1" smtClean="0">
                    <a:latin typeface="Arial" pitchFamily="34" charset="0"/>
                    <a:cs typeface="Arial" pitchFamily="34" charset="0"/>
                  </a:rPr>
                  <a:t>Lượng thuốc (tính bằng mg) trong máu của bệnh nhân sau mỗi ngày dùng thuốc lập thành một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𝟓𝟎</m:t>
                    </m:r>
                  </m:oMath>
                </a14:m>
                <a:r>
                  <a:rPr lang="vi-VN" b="1" smtClean="0">
                    <a:latin typeface="Arial" pitchFamily="34" charset="0"/>
                    <a:cs typeface="Arial" pitchFamily="34" charset="0"/>
                  </a:rPr>
                  <a:t> và công </a:t>
                </a:r>
                <a:r>
                  <a:rPr lang="vi-VN" b="1">
                    <a:latin typeface="Arial" pitchFamily="34" charset="0"/>
                    <a:cs typeface="Arial" pitchFamily="34" charset="0"/>
                  </a:rPr>
                  <a:t>bội </a:t>
                </a:r>
                <a14:m>
                  <m:oMath xmlns:m="http://schemas.openxmlformats.org/officeDocument/2006/math">
                    <m:r>
                      <a:rPr lang="en-US" b="1" i="1" smtClean="0">
                        <a:latin typeface="Cambria Math"/>
                        <a:cs typeface="Arial" pitchFamily="34" charset="0"/>
                      </a:rPr>
                      <m:t>𝒒</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0412" y="2633632"/>
                <a:ext cx="10820400" cy="1386020"/>
              </a:xfrm>
              <a:prstGeom prst="rect">
                <a:avLst/>
              </a:prstGeom>
              <a:blipFill rotWithShape="1">
                <a:blip r:embed="rId6"/>
                <a:stretch>
                  <a:fillRect l="-789" t="-3084" b="-1762"/>
                </a:stretch>
              </a:blipFill>
            </p:spPr>
            <p:txBody>
              <a:bodyPr/>
              <a:lstStyle/>
              <a:p>
                <a:r>
                  <a:rPr lang="en-US">
                    <a:noFill/>
                  </a:rPr>
                  <a:t> </a:t>
                </a:r>
              </a:p>
            </p:txBody>
          </p:sp>
        </mc:Fallback>
      </mc:AlternateContent>
      <p:sp>
        <p:nvSpPr>
          <p:cNvPr id="19" name="TextBox 18"/>
          <p:cNvSpPr txBox="1"/>
          <p:nvPr/>
        </p:nvSpPr>
        <p:spPr>
          <a:xfrm>
            <a:off x="1065212" y="4034135"/>
            <a:ext cx="10515600" cy="1200329"/>
          </a:xfrm>
          <a:prstGeom prst="rect">
            <a:avLst/>
          </a:prstGeom>
          <a:noFill/>
        </p:spPr>
        <p:txBody>
          <a:bodyPr wrap="square" rtlCol="0">
            <a:spAutoFit/>
          </a:bodyPr>
          <a:lstStyle/>
          <a:p>
            <a:r>
              <a:rPr lang="vi-VN" b="1">
                <a:latin typeface="Arial" pitchFamily="34" charset="0"/>
                <a:cs typeface="Arial" pitchFamily="34" charset="0"/>
              </a:rPr>
              <a:t>Tổng lượng thuốc (tính bằng mg) trong máu của bệnh nhân sau khi dùng thuốc 10 ngày liên tiếp chính bằng tổng của 10 số hạng đầu của cấp số nhân trên </a:t>
            </a:r>
            <a:r>
              <a:rPr lang="en-US"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35705555"/>
              </p:ext>
            </p:extLst>
          </p:nvPr>
        </p:nvGraphicFramePr>
        <p:xfrm>
          <a:off x="4113212" y="5031293"/>
          <a:ext cx="5524500" cy="1565853"/>
        </p:xfrm>
        <a:graphic>
          <a:graphicData uri="http://schemas.openxmlformats.org/presentationml/2006/ole">
            <mc:AlternateContent xmlns:mc="http://schemas.openxmlformats.org/markup-compatibility/2006">
              <mc:Choice xmlns:v="urn:schemas-microsoft-com:vml" Requires="v">
                <p:oleObj spid="_x0000_s108547" name="Equation" r:id="rId7" imgW="2831760" imgH="799920" progId="Equation.DSMT4">
                  <p:embed/>
                </p:oleObj>
              </mc:Choice>
              <mc:Fallback>
                <p:oleObj name="Equation" r:id="rId7" imgW="2831760" imgH="799920" progId="Equation.DSMT4">
                  <p:embed/>
                  <p:pic>
                    <p:nvPicPr>
                      <p:cNvPr id="0" name=""/>
                      <p:cNvPicPr>
                        <a:picLocks noChangeAspect="1" noChangeArrowheads="1"/>
                      </p:cNvPicPr>
                      <p:nvPr/>
                    </p:nvPicPr>
                    <p:blipFill>
                      <a:blip r:embed="rId8"/>
                      <a:srcRect/>
                      <a:stretch>
                        <a:fillRect/>
                      </a:stretch>
                    </p:blipFill>
                    <p:spPr bwMode="auto">
                      <a:xfrm>
                        <a:off x="4113212" y="5031293"/>
                        <a:ext cx="5524500" cy="156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9786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113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80975"/>
            <a:ext cx="9525866" cy="1676977"/>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28600"/>
            <a:ext cx="9227418"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Xác định công bội, số hạng thứ 5, số hạng tổng quát và số hạng thứ 100 của mỗi cấp số nhân sau:</a:t>
            </a:r>
          </a:p>
        </p:txBody>
      </p:sp>
      <p:sp>
        <p:nvSpPr>
          <p:cNvPr id="10" name="Rectangle 9"/>
          <p:cNvSpPr/>
          <p:nvPr/>
        </p:nvSpPr>
        <p:spPr>
          <a:xfrm>
            <a:off x="406750" y="5334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850" y="19573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433935"/>
                <a:ext cx="10828389" cy="461665"/>
              </a:xfrm>
              <a:prstGeom prst="rect">
                <a:avLst/>
              </a:prstGeom>
              <a:noFill/>
            </p:spPr>
            <p:txBody>
              <a:bodyPr wrap="square" rtlCol="0">
                <a:spAutoFit/>
              </a:bodyPr>
              <a:lstStyle/>
              <a:p>
                <a:r>
                  <a:rPr lang="vi-VN" b="1">
                    <a:latin typeface="Arial" pitchFamily="34" charset="0"/>
                    <a:cs typeface="Arial" pitchFamily="34" charset="0"/>
                  </a:rPr>
                  <a:t>a) Cấp số nhân đã cho có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en-US" b="1" i="1" smtClean="0">
                        <a:latin typeface="Cambria Math"/>
                        <a:cs typeface="Arial" pitchFamily="34" charset="0"/>
                      </a:rPr>
                      <m:t>𝟏</m:t>
                    </m:r>
                  </m:oMath>
                </a14:m>
                <a:r>
                  <a:rPr lang="vi-VN" b="1" smtClean="0">
                    <a:latin typeface="Arial" pitchFamily="34" charset="0"/>
                    <a:cs typeface="Arial" pitchFamily="34" charset="0"/>
                  </a:rPr>
                  <a:t> </a:t>
                </a:r>
                <a:r>
                  <a:rPr lang="vi-VN" b="1">
                    <a:latin typeface="Arial" pitchFamily="34" charset="0"/>
                    <a:cs typeface="Arial" pitchFamily="34" charset="0"/>
                  </a:rPr>
                  <a:t>và công bội là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𝟒</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𝟒</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433935"/>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9" name="TextBox 28"/>
          <p:cNvSpPr txBox="1"/>
          <p:nvPr/>
        </p:nvSpPr>
        <p:spPr>
          <a:xfrm>
            <a:off x="2744295" y="3048000"/>
            <a:ext cx="2948479" cy="461665"/>
          </a:xfrm>
          <a:prstGeom prst="rect">
            <a:avLst/>
          </a:prstGeom>
          <a:noFill/>
        </p:spPr>
        <p:txBody>
          <a:bodyPr wrap="square" rtlCol="0">
            <a:spAutoFit/>
          </a:bodyPr>
          <a:lstStyle/>
          <a:p>
            <a:r>
              <a:rPr lang="fr-FR" b="1">
                <a:latin typeface="Arial" pitchFamily="34" charset="0"/>
                <a:cs typeface="Arial" pitchFamily="34" charset="0"/>
              </a:rPr>
              <a:t>Số hạng thứ 5 </a:t>
            </a:r>
            <a:r>
              <a:rPr lang="fr-FR" b="1" smtClean="0">
                <a:latin typeface="Arial" pitchFamily="34" charset="0"/>
                <a:cs typeface="Arial" pitchFamily="34" charset="0"/>
              </a:rPr>
              <a:t>là :</a:t>
            </a:r>
            <a:endParaRPr lang="en-US"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69751676"/>
              </p:ext>
            </p:extLst>
          </p:nvPr>
        </p:nvGraphicFramePr>
        <p:xfrm>
          <a:off x="5587682" y="3009423"/>
          <a:ext cx="3478530" cy="569278"/>
        </p:xfrm>
        <a:graphic>
          <a:graphicData uri="http://schemas.openxmlformats.org/presentationml/2006/ole">
            <mc:AlternateContent xmlns:mc="http://schemas.openxmlformats.org/markup-compatibility/2006">
              <mc:Choice xmlns:v="urn:schemas-microsoft-com:vml" Requires="v">
                <p:oleObj spid="_x0000_s70003" name="Equation" r:id="rId7" imgW="1473120" imgH="241200" progId="Equation.DSMT4">
                  <p:embed/>
                </p:oleObj>
              </mc:Choice>
              <mc:Fallback>
                <p:oleObj name="Equation" r:id="rId7" imgW="1473120" imgH="241200" progId="Equation.DSMT4">
                  <p:embed/>
                  <p:pic>
                    <p:nvPicPr>
                      <p:cNvPr id="0" name=""/>
                      <p:cNvPicPr>
                        <a:picLocks noChangeAspect="1" noChangeArrowheads="1"/>
                      </p:cNvPicPr>
                      <p:nvPr/>
                    </p:nvPicPr>
                    <p:blipFill>
                      <a:blip r:embed="rId8"/>
                      <a:srcRect/>
                      <a:stretch>
                        <a:fillRect/>
                      </a:stretch>
                    </p:blipFill>
                    <p:spPr bwMode="auto">
                      <a:xfrm>
                        <a:off x="5587682" y="3009423"/>
                        <a:ext cx="3478530"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4" name="TextBox 33"/>
              <p:cNvSpPr txBox="1"/>
              <p:nvPr/>
            </p:nvSpPr>
            <p:spPr>
              <a:xfrm>
                <a:off x="2353394" y="1143000"/>
                <a:ext cx="9227418" cy="724343"/>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     </a:t>
                </a:r>
                <a:r>
                  <a:rPr lang="pt-BR" sz="2600" b="1" smtClean="0">
                    <a:latin typeface="Arial" pitchFamily="34" charset="0"/>
                    <a:cs typeface="Arial" pitchFamily="34" charset="0"/>
                  </a:rPr>
                  <a:t>a</a:t>
                </a:r>
                <a:r>
                  <a:rPr lang="pt-BR" sz="2600" b="1">
                    <a:latin typeface="Arial" pitchFamily="34" charset="0"/>
                    <a:cs typeface="Arial" pitchFamily="34" charset="0"/>
                  </a:rPr>
                  <a:t>) 1, 4, 16, </a:t>
                </a:r>
                <a:r>
                  <a:rPr lang="pt-BR" sz="2600" b="1" smtClean="0">
                    <a:latin typeface="Arial" pitchFamily="34" charset="0"/>
                    <a:cs typeface="Arial" pitchFamily="34" charset="0"/>
                  </a:rPr>
                  <a:t>...	          		</a:t>
                </a:r>
                <a:r>
                  <a:rPr lang="pl-PL" sz="2600" b="1" smtClean="0">
                    <a:latin typeface="Arial" pitchFamily="34" charset="0"/>
                    <a:cs typeface="Arial" pitchFamily="34" charset="0"/>
                  </a:rPr>
                  <a:t>b</a:t>
                </a:r>
                <a:r>
                  <a:rPr lang="pl-PL" sz="2600" b="1">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𝟐</m:t>
                    </m:r>
                    <m:r>
                      <a:rPr lang="en-US" sz="2600" b="1" i="1" smtClean="0">
                        <a:latin typeface="Cambria Math"/>
                        <a:cs typeface="Arial" pitchFamily="34" charset="0"/>
                      </a:rPr>
                      <m:t> , −</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smtClean="0">
                            <a:latin typeface="Cambria Math"/>
                            <a:cs typeface="Arial" pitchFamily="34" charset="0"/>
                          </a:rPr>
                          <m:t>𝟖</m:t>
                        </m:r>
                      </m:den>
                    </m:f>
                    <m:r>
                      <a:rPr lang="en-US" sz="2600" b="1" i="1" smtClean="0">
                        <a:latin typeface="Cambria Math"/>
                        <a:cs typeface="Arial" pitchFamily="34" charset="0"/>
                      </a:rPr>
                      <m:t> , …</m:t>
                    </m:r>
                  </m:oMath>
                </a14:m>
                <a:endParaRPr lang="vi-VN" sz="2600" b="1">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353394" y="1143000"/>
                <a:ext cx="9227418" cy="724343"/>
              </a:xfrm>
              <a:prstGeom prst="rect">
                <a:avLst/>
              </a:prstGeom>
              <a:blipFill rotWithShape="1">
                <a:blip r:embed="rId9"/>
                <a:stretch>
                  <a:fillRect b="-1695"/>
                </a:stretch>
              </a:blipFill>
            </p:spPr>
            <p:txBody>
              <a:bodyPr/>
              <a:lstStyle/>
              <a:p>
                <a:r>
                  <a:rPr lang="en-US">
                    <a:noFill/>
                  </a:rPr>
                  <a:t> </a:t>
                </a:r>
              </a:p>
            </p:txBody>
          </p:sp>
        </mc:Fallback>
      </mc:AlternateContent>
      <p:sp>
        <p:nvSpPr>
          <p:cNvPr id="19" name="TextBox 18"/>
          <p:cNvSpPr txBox="1"/>
          <p:nvPr/>
        </p:nvSpPr>
        <p:spPr>
          <a:xfrm>
            <a:off x="2744295" y="3733800"/>
            <a:ext cx="3481879" cy="461665"/>
          </a:xfrm>
          <a:prstGeom prst="rect">
            <a:avLst/>
          </a:prstGeom>
          <a:noFill/>
        </p:spPr>
        <p:txBody>
          <a:bodyPr wrap="square" rtlCol="0">
            <a:spAutoFit/>
          </a:bodyPr>
          <a:lstStyle/>
          <a:p>
            <a:r>
              <a:rPr lang="fr-FR" b="1">
                <a:latin typeface="Arial" pitchFamily="34" charset="0"/>
                <a:cs typeface="Arial" pitchFamily="34" charset="0"/>
              </a:rPr>
              <a:t>Số hạng </a:t>
            </a:r>
            <a:r>
              <a:rPr lang="fr-FR" b="1" smtClean="0">
                <a:latin typeface="Arial" pitchFamily="34" charset="0"/>
                <a:cs typeface="Arial" pitchFamily="34" charset="0"/>
              </a:rPr>
              <a:t>tổng quát là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094185414"/>
              </p:ext>
            </p:extLst>
          </p:nvPr>
        </p:nvGraphicFramePr>
        <p:xfrm>
          <a:off x="6140132" y="3695223"/>
          <a:ext cx="3688080" cy="569278"/>
        </p:xfrm>
        <a:graphic>
          <a:graphicData uri="http://schemas.openxmlformats.org/presentationml/2006/ole">
            <mc:AlternateContent xmlns:mc="http://schemas.openxmlformats.org/markup-compatibility/2006">
              <mc:Choice xmlns:v="urn:schemas-microsoft-com:vml" Requires="v">
                <p:oleObj spid="_x0000_s70004" name="Equation" r:id="rId10" imgW="1562040" imgH="241200" progId="Equation.DSMT4">
                  <p:embed/>
                </p:oleObj>
              </mc:Choice>
              <mc:Fallback>
                <p:oleObj name="Equation" r:id="rId10" imgW="1562040" imgH="241200" progId="Equation.DSMT4">
                  <p:embed/>
                  <p:pic>
                    <p:nvPicPr>
                      <p:cNvPr id="0" name=""/>
                      <p:cNvPicPr>
                        <a:picLocks noChangeAspect="1" noChangeArrowheads="1"/>
                      </p:cNvPicPr>
                      <p:nvPr/>
                    </p:nvPicPr>
                    <p:blipFill>
                      <a:blip r:embed="rId11"/>
                      <a:srcRect/>
                      <a:stretch>
                        <a:fillRect/>
                      </a:stretch>
                    </p:blipFill>
                    <p:spPr bwMode="auto">
                      <a:xfrm>
                        <a:off x="6140132" y="3695223"/>
                        <a:ext cx="3688080"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744295" y="4419600"/>
            <a:ext cx="3481879" cy="461665"/>
          </a:xfrm>
          <a:prstGeom prst="rect">
            <a:avLst/>
          </a:prstGeom>
          <a:noFill/>
        </p:spPr>
        <p:txBody>
          <a:bodyPr wrap="square" rtlCol="0">
            <a:spAutoFit/>
          </a:bodyPr>
          <a:lstStyle/>
          <a:p>
            <a:r>
              <a:rPr lang="fr-FR" b="1">
                <a:latin typeface="Arial" pitchFamily="34" charset="0"/>
                <a:cs typeface="Arial" pitchFamily="34" charset="0"/>
              </a:rPr>
              <a:t>Số hạng </a:t>
            </a:r>
            <a:r>
              <a:rPr lang="fr-FR" b="1" smtClean="0">
                <a:latin typeface="Arial" pitchFamily="34" charset="0"/>
                <a:cs typeface="Arial" pitchFamily="34" charset="0"/>
              </a:rPr>
              <a:t>thứ 100 là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524635628"/>
              </p:ext>
            </p:extLst>
          </p:nvPr>
        </p:nvGraphicFramePr>
        <p:xfrm>
          <a:off x="6081710" y="4365792"/>
          <a:ext cx="2458720" cy="569278"/>
        </p:xfrm>
        <a:graphic>
          <a:graphicData uri="http://schemas.openxmlformats.org/presentationml/2006/ole">
            <mc:AlternateContent xmlns:mc="http://schemas.openxmlformats.org/markup-compatibility/2006">
              <mc:Choice xmlns:v="urn:schemas-microsoft-com:vml" Requires="v">
                <p:oleObj spid="_x0000_s70005" name="Equation" r:id="rId12" imgW="1041120" imgH="241200" progId="Equation.DSMT4">
                  <p:embed/>
                </p:oleObj>
              </mc:Choice>
              <mc:Fallback>
                <p:oleObj name="Equation" r:id="rId12" imgW="1041120" imgH="241200" progId="Equation.DSMT4">
                  <p:embed/>
                  <p:pic>
                    <p:nvPicPr>
                      <p:cNvPr id="0" name=""/>
                      <p:cNvPicPr>
                        <a:picLocks noChangeAspect="1" noChangeArrowheads="1"/>
                      </p:cNvPicPr>
                      <p:nvPr/>
                    </p:nvPicPr>
                    <p:blipFill>
                      <a:blip r:embed="rId13"/>
                      <a:srcRect/>
                      <a:stretch>
                        <a:fillRect/>
                      </a:stretch>
                    </p:blipFill>
                    <p:spPr bwMode="auto">
                      <a:xfrm>
                        <a:off x="6081710" y="4365792"/>
                        <a:ext cx="2458720"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80975"/>
            <a:ext cx="9525866" cy="1676977"/>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28600"/>
            <a:ext cx="9227418"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Xác định công bội, số hạng thứ 5, số hạng tổng quát và số hạng thứ 100 của mỗi cấp số nhân sau:</a:t>
            </a:r>
          </a:p>
        </p:txBody>
      </p:sp>
      <p:sp>
        <p:nvSpPr>
          <p:cNvPr id="10" name="Rectangle 9"/>
          <p:cNvSpPr/>
          <p:nvPr/>
        </p:nvSpPr>
        <p:spPr>
          <a:xfrm>
            <a:off x="406750" y="5334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9850" y="19573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684212" y="2362200"/>
                <a:ext cx="11209389" cy="624082"/>
              </a:xfrm>
              <a:prstGeom prst="rect">
                <a:avLst/>
              </a:prstGeom>
              <a:noFill/>
            </p:spPr>
            <p:txBody>
              <a:bodyPr wrap="square"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 Cấp số nhân đã cho có số hạng </a:t>
                </a:r>
                <a:r>
                  <a:rPr lang="vi-VN" b="1">
                    <a:latin typeface="Arial" pitchFamily="34" charset="0"/>
                    <a:cs typeface="Arial" pitchFamily="34" charset="0"/>
                  </a:rPr>
                  <a:t>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en-US" b="1" i="1" smtClean="0">
                        <a:latin typeface="Cambria Math"/>
                        <a:cs typeface="Arial" pitchFamily="34" charset="0"/>
                      </a:rPr>
                      <m:t>𝟐</m:t>
                    </m:r>
                  </m:oMath>
                </a14:m>
                <a:r>
                  <a:rPr lang="vi-VN" b="1" smtClean="0">
                    <a:latin typeface="Arial" pitchFamily="34" charset="0"/>
                    <a:cs typeface="Arial" pitchFamily="34" charset="0"/>
                  </a:rPr>
                  <a:t> </a:t>
                </a:r>
                <a:r>
                  <a:rPr lang="vi-VN" b="1">
                    <a:latin typeface="Arial" pitchFamily="34" charset="0"/>
                    <a:cs typeface="Arial" pitchFamily="34" charset="0"/>
                  </a:rPr>
                  <a:t>và công bội là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𝟒</m:t>
                        </m:r>
                      </m:den>
                    </m:f>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84212" y="2362200"/>
                <a:ext cx="11209389" cy="624082"/>
              </a:xfrm>
              <a:prstGeom prst="rect">
                <a:avLst/>
              </a:prstGeom>
              <a:blipFill rotWithShape="1">
                <a:blip r:embed="rId6"/>
                <a:stretch>
                  <a:fillRect l="-816" b="-7843"/>
                </a:stretch>
              </a:blipFill>
            </p:spPr>
            <p:txBody>
              <a:bodyPr/>
              <a:lstStyle/>
              <a:p>
                <a:r>
                  <a:rPr lang="en-US">
                    <a:noFill/>
                  </a:rPr>
                  <a:t> </a:t>
                </a:r>
              </a:p>
            </p:txBody>
          </p:sp>
        </mc:Fallback>
      </mc:AlternateContent>
      <p:sp>
        <p:nvSpPr>
          <p:cNvPr id="29" name="TextBox 28"/>
          <p:cNvSpPr txBox="1"/>
          <p:nvPr/>
        </p:nvSpPr>
        <p:spPr>
          <a:xfrm>
            <a:off x="2744295" y="3178900"/>
            <a:ext cx="2948479" cy="461665"/>
          </a:xfrm>
          <a:prstGeom prst="rect">
            <a:avLst/>
          </a:prstGeom>
          <a:noFill/>
        </p:spPr>
        <p:txBody>
          <a:bodyPr wrap="square" rtlCol="0">
            <a:spAutoFit/>
          </a:bodyPr>
          <a:lstStyle/>
          <a:p>
            <a:r>
              <a:rPr lang="fr-FR" b="1">
                <a:latin typeface="Arial" pitchFamily="34" charset="0"/>
                <a:cs typeface="Arial" pitchFamily="34" charset="0"/>
              </a:rPr>
              <a:t>Số hạng thứ 5 </a:t>
            </a:r>
            <a:r>
              <a:rPr lang="fr-FR" b="1" smtClean="0">
                <a:latin typeface="Arial" pitchFamily="34" charset="0"/>
                <a:cs typeface="Arial" pitchFamily="34" charset="0"/>
              </a:rPr>
              <a:t>là :</a:t>
            </a:r>
            <a:endParaRPr lang="en-US"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996469934"/>
              </p:ext>
            </p:extLst>
          </p:nvPr>
        </p:nvGraphicFramePr>
        <p:xfrm>
          <a:off x="5580200" y="2968530"/>
          <a:ext cx="3493813" cy="914452"/>
        </p:xfrm>
        <a:graphic>
          <a:graphicData uri="http://schemas.openxmlformats.org/presentationml/2006/ole">
            <mc:AlternateContent xmlns:mc="http://schemas.openxmlformats.org/markup-compatibility/2006">
              <mc:Choice xmlns:v="urn:schemas-microsoft-com:vml" Requires="v">
                <p:oleObj spid="_x0000_s99401" name="Equation" r:id="rId7" imgW="1790640" imgH="469800" progId="Equation.DSMT4">
                  <p:embed/>
                </p:oleObj>
              </mc:Choice>
              <mc:Fallback>
                <p:oleObj name="Equation" r:id="rId7" imgW="1790640" imgH="469800" progId="Equation.DSMT4">
                  <p:embed/>
                  <p:pic>
                    <p:nvPicPr>
                      <p:cNvPr id="0" name=""/>
                      <p:cNvPicPr>
                        <a:picLocks noChangeAspect="1" noChangeArrowheads="1"/>
                      </p:cNvPicPr>
                      <p:nvPr/>
                    </p:nvPicPr>
                    <p:blipFill>
                      <a:blip r:embed="rId8"/>
                      <a:srcRect/>
                      <a:stretch>
                        <a:fillRect/>
                      </a:stretch>
                    </p:blipFill>
                    <p:spPr bwMode="auto">
                      <a:xfrm>
                        <a:off x="5580200" y="2968530"/>
                        <a:ext cx="3493813" cy="91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4" name="TextBox 33"/>
              <p:cNvSpPr txBox="1"/>
              <p:nvPr/>
            </p:nvSpPr>
            <p:spPr>
              <a:xfrm>
                <a:off x="2353394" y="1143000"/>
                <a:ext cx="9227418" cy="724343"/>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     </a:t>
                </a:r>
                <a:r>
                  <a:rPr lang="pt-BR" sz="2600" b="1" smtClean="0">
                    <a:latin typeface="Arial" pitchFamily="34" charset="0"/>
                    <a:cs typeface="Arial" pitchFamily="34" charset="0"/>
                  </a:rPr>
                  <a:t>a</a:t>
                </a:r>
                <a:r>
                  <a:rPr lang="pt-BR" sz="2600" b="1">
                    <a:latin typeface="Arial" pitchFamily="34" charset="0"/>
                    <a:cs typeface="Arial" pitchFamily="34" charset="0"/>
                  </a:rPr>
                  <a:t>) 1, 4, 16, </a:t>
                </a:r>
                <a:r>
                  <a:rPr lang="pt-BR" sz="2600" b="1" smtClean="0">
                    <a:latin typeface="Arial" pitchFamily="34" charset="0"/>
                    <a:cs typeface="Arial" pitchFamily="34" charset="0"/>
                  </a:rPr>
                  <a:t>...	          		</a:t>
                </a:r>
                <a:r>
                  <a:rPr lang="pl-PL" sz="2600" b="1" smtClean="0">
                    <a:latin typeface="Arial" pitchFamily="34" charset="0"/>
                    <a:cs typeface="Arial" pitchFamily="34" charset="0"/>
                  </a:rPr>
                  <a:t>b</a:t>
                </a:r>
                <a:r>
                  <a:rPr lang="pl-PL" sz="2600" b="1">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𝟐</m:t>
                    </m:r>
                    <m:r>
                      <a:rPr lang="en-US" sz="2600" b="1" i="1" smtClean="0">
                        <a:latin typeface="Cambria Math"/>
                        <a:cs typeface="Arial" pitchFamily="34" charset="0"/>
                      </a:rPr>
                      <m:t> , −</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𝟐</m:t>
                        </m:r>
                      </m:den>
                    </m:f>
                    <m:r>
                      <a:rPr lang="en-US" sz="2600" b="1" i="1" smtClean="0">
                        <a:latin typeface="Cambria Math"/>
                        <a:cs typeface="Arial" pitchFamily="34" charset="0"/>
                      </a:rPr>
                      <m:t>,</m:t>
                    </m:r>
                    <m:f>
                      <m:fPr>
                        <m:ctrlPr>
                          <a:rPr lang="en-US" sz="2600" b="1" i="1">
                            <a:latin typeface="Cambria Math"/>
                            <a:cs typeface="Arial" pitchFamily="34" charset="0"/>
                          </a:rPr>
                        </m:ctrlPr>
                      </m:fPr>
                      <m:num>
                        <m:r>
                          <a:rPr lang="en-US" sz="2600" b="1" i="1">
                            <a:latin typeface="Cambria Math"/>
                            <a:cs typeface="Arial" pitchFamily="34" charset="0"/>
                          </a:rPr>
                          <m:t>𝟏</m:t>
                        </m:r>
                      </m:num>
                      <m:den>
                        <m:r>
                          <a:rPr lang="en-US" sz="2600" b="1" i="1" smtClean="0">
                            <a:latin typeface="Cambria Math"/>
                            <a:cs typeface="Arial" pitchFamily="34" charset="0"/>
                          </a:rPr>
                          <m:t>𝟖</m:t>
                        </m:r>
                      </m:den>
                    </m:f>
                    <m:r>
                      <a:rPr lang="en-US" sz="2600" b="1" i="1" smtClean="0">
                        <a:latin typeface="Cambria Math"/>
                        <a:cs typeface="Arial" pitchFamily="34" charset="0"/>
                      </a:rPr>
                      <m:t> , …</m:t>
                    </m:r>
                  </m:oMath>
                </a14:m>
                <a:endParaRPr lang="vi-VN" sz="2600" b="1">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353394" y="1143000"/>
                <a:ext cx="9227418" cy="724343"/>
              </a:xfrm>
              <a:prstGeom prst="rect">
                <a:avLst/>
              </a:prstGeom>
              <a:blipFill rotWithShape="1">
                <a:blip r:embed="rId9"/>
                <a:stretch>
                  <a:fillRect b="-1695"/>
                </a:stretch>
              </a:blipFill>
            </p:spPr>
            <p:txBody>
              <a:bodyPr/>
              <a:lstStyle/>
              <a:p>
                <a:r>
                  <a:rPr lang="en-US">
                    <a:noFill/>
                  </a:rPr>
                  <a:t> </a:t>
                </a:r>
              </a:p>
            </p:txBody>
          </p:sp>
        </mc:Fallback>
      </mc:AlternateContent>
      <p:sp>
        <p:nvSpPr>
          <p:cNvPr id="19" name="TextBox 18"/>
          <p:cNvSpPr txBox="1"/>
          <p:nvPr/>
        </p:nvSpPr>
        <p:spPr>
          <a:xfrm>
            <a:off x="2744295" y="4150373"/>
            <a:ext cx="3481879" cy="461665"/>
          </a:xfrm>
          <a:prstGeom prst="rect">
            <a:avLst/>
          </a:prstGeom>
          <a:noFill/>
        </p:spPr>
        <p:txBody>
          <a:bodyPr wrap="square" rtlCol="0">
            <a:spAutoFit/>
          </a:bodyPr>
          <a:lstStyle/>
          <a:p>
            <a:r>
              <a:rPr lang="fr-FR" b="1">
                <a:latin typeface="Arial" pitchFamily="34" charset="0"/>
                <a:cs typeface="Arial" pitchFamily="34" charset="0"/>
              </a:rPr>
              <a:t>Số hạng </a:t>
            </a:r>
            <a:r>
              <a:rPr lang="fr-FR" b="1" smtClean="0">
                <a:latin typeface="Arial" pitchFamily="34" charset="0"/>
                <a:cs typeface="Arial" pitchFamily="34" charset="0"/>
              </a:rPr>
              <a:t>tổng quát là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514093091"/>
              </p:ext>
            </p:extLst>
          </p:nvPr>
        </p:nvGraphicFramePr>
        <p:xfrm>
          <a:off x="6170612" y="3938224"/>
          <a:ext cx="2900795" cy="917076"/>
        </p:xfrm>
        <a:graphic>
          <a:graphicData uri="http://schemas.openxmlformats.org/presentationml/2006/ole">
            <mc:AlternateContent xmlns:mc="http://schemas.openxmlformats.org/markup-compatibility/2006">
              <mc:Choice xmlns:v="urn:schemas-microsoft-com:vml" Requires="v">
                <p:oleObj spid="_x0000_s99402" name="Equation" r:id="rId10" imgW="1485720" imgH="469800" progId="Equation.DSMT4">
                  <p:embed/>
                </p:oleObj>
              </mc:Choice>
              <mc:Fallback>
                <p:oleObj name="Equation" r:id="rId10" imgW="1485720" imgH="469800" progId="Equation.DSMT4">
                  <p:embed/>
                  <p:pic>
                    <p:nvPicPr>
                      <p:cNvPr id="0" name=""/>
                      <p:cNvPicPr>
                        <a:picLocks noChangeAspect="1" noChangeArrowheads="1"/>
                      </p:cNvPicPr>
                      <p:nvPr/>
                    </p:nvPicPr>
                    <p:blipFill>
                      <a:blip r:embed="rId11"/>
                      <a:srcRect/>
                      <a:stretch>
                        <a:fillRect/>
                      </a:stretch>
                    </p:blipFill>
                    <p:spPr bwMode="auto">
                      <a:xfrm>
                        <a:off x="6170612" y="3938224"/>
                        <a:ext cx="2900795" cy="91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744295" y="5178030"/>
            <a:ext cx="3481879" cy="461665"/>
          </a:xfrm>
          <a:prstGeom prst="rect">
            <a:avLst/>
          </a:prstGeom>
          <a:noFill/>
        </p:spPr>
        <p:txBody>
          <a:bodyPr wrap="square" rtlCol="0">
            <a:spAutoFit/>
          </a:bodyPr>
          <a:lstStyle/>
          <a:p>
            <a:r>
              <a:rPr lang="fr-FR" b="1">
                <a:latin typeface="Arial" pitchFamily="34" charset="0"/>
                <a:cs typeface="Arial" pitchFamily="34" charset="0"/>
              </a:rPr>
              <a:t>Số hạng </a:t>
            </a:r>
            <a:r>
              <a:rPr lang="fr-FR" b="1" smtClean="0">
                <a:latin typeface="Arial" pitchFamily="34" charset="0"/>
                <a:cs typeface="Arial" pitchFamily="34" charset="0"/>
              </a:rPr>
              <a:t>thứ 100 là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47750693"/>
              </p:ext>
            </p:extLst>
          </p:nvPr>
        </p:nvGraphicFramePr>
        <p:xfrm>
          <a:off x="5865812" y="4950324"/>
          <a:ext cx="3395414" cy="917076"/>
        </p:xfrm>
        <a:graphic>
          <a:graphicData uri="http://schemas.openxmlformats.org/presentationml/2006/ole">
            <mc:AlternateContent xmlns:mc="http://schemas.openxmlformats.org/markup-compatibility/2006">
              <mc:Choice xmlns:v="urn:schemas-microsoft-com:vml" Requires="v">
                <p:oleObj spid="_x0000_s99403" name="Equation" r:id="rId12" imgW="1739880" imgH="469800" progId="Equation.DSMT4">
                  <p:embed/>
                </p:oleObj>
              </mc:Choice>
              <mc:Fallback>
                <p:oleObj name="Equation" r:id="rId12" imgW="1739880" imgH="469800" progId="Equation.DSMT4">
                  <p:embed/>
                  <p:pic>
                    <p:nvPicPr>
                      <p:cNvPr id="0" name=""/>
                      <p:cNvPicPr>
                        <a:picLocks noChangeAspect="1" noChangeArrowheads="1"/>
                      </p:cNvPicPr>
                      <p:nvPr/>
                    </p:nvPicPr>
                    <p:blipFill>
                      <a:blip r:embed="rId13"/>
                      <a:srcRect/>
                      <a:stretch>
                        <a:fillRect/>
                      </a:stretch>
                    </p:blipFill>
                    <p:spPr bwMode="auto">
                      <a:xfrm>
                        <a:off x="5865812" y="4950324"/>
                        <a:ext cx="3395414" cy="91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428505451"/>
              </p:ext>
            </p:extLst>
          </p:nvPr>
        </p:nvGraphicFramePr>
        <p:xfrm>
          <a:off x="9294812" y="5023893"/>
          <a:ext cx="866775" cy="769938"/>
        </p:xfrm>
        <a:graphic>
          <a:graphicData uri="http://schemas.openxmlformats.org/presentationml/2006/ole">
            <mc:AlternateContent xmlns:mc="http://schemas.openxmlformats.org/markup-compatibility/2006">
              <mc:Choice xmlns:v="urn:schemas-microsoft-com:vml" Requires="v">
                <p:oleObj spid="_x0000_s99404" name="Equation" r:id="rId14" imgW="444240" imgH="393480" progId="Equation.DSMT4">
                  <p:embed/>
                </p:oleObj>
              </mc:Choice>
              <mc:Fallback>
                <p:oleObj name="Equation" r:id="rId14" imgW="444240" imgH="393480" progId="Equation.DSMT4">
                  <p:embed/>
                  <p:pic>
                    <p:nvPicPr>
                      <p:cNvPr id="0" name=""/>
                      <p:cNvPicPr>
                        <a:picLocks noChangeAspect="1" noChangeArrowheads="1"/>
                      </p:cNvPicPr>
                      <p:nvPr/>
                    </p:nvPicPr>
                    <p:blipFill>
                      <a:blip r:embed="rId15"/>
                      <a:srcRect/>
                      <a:stretch>
                        <a:fillRect/>
                      </a:stretch>
                    </p:blipFill>
                    <p:spPr bwMode="auto">
                      <a:xfrm>
                        <a:off x="9294812" y="5023893"/>
                        <a:ext cx="866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270759228"/>
              </p:ext>
            </p:extLst>
          </p:nvPr>
        </p:nvGraphicFramePr>
        <p:xfrm>
          <a:off x="10209212" y="5023893"/>
          <a:ext cx="792163" cy="769938"/>
        </p:xfrm>
        <a:graphic>
          <a:graphicData uri="http://schemas.openxmlformats.org/presentationml/2006/ole">
            <mc:AlternateContent xmlns:mc="http://schemas.openxmlformats.org/markup-compatibility/2006">
              <mc:Choice xmlns:v="urn:schemas-microsoft-com:vml" Requires="v">
                <p:oleObj spid="_x0000_s99405" name="Equation" r:id="rId16" imgW="406080" imgH="393480" progId="Equation.DSMT4">
                  <p:embed/>
                </p:oleObj>
              </mc:Choice>
              <mc:Fallback>
                <p:oleObj name="Equation" r:id="rId16" imgW="406080" imgH="393480" progId="Equation.DSMT4">
                  <p:embed/>
                  <p:pic>
                    <p:nvPicPr>
                      <p:cNvPr id="0" name=""/>
                      <p:cNvPicPr>
                        <a:picLocks noChangeAspect="1" noChangeArrowheads="1"/>
                      </p:cNvPicPr>
                      <p:nvPr/>
                    </p:nvPicPr>
                    <p:blipFill>
                      <a:blip r:embed="rId17"/>
                      <a:srcRect/>
                      <a:stretch>
                        <a:fillRect/>
                      </a:stretch>
                    </p:blipFill>
                    <p:spPr bwMode="auto">
                      <a:xfrm>
                        <a:off x="10209212" y="5023893"/>
                        <a:ext cx="7921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6612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257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1925"/>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xem nó có phải là cấp số nhân không. Nếu nó là cấp số nhân, hãy tìm công bội q và viết công thức tính số hạng tổng quát của nó dưới dạng u</a:t>
            </a:r>
            <a:r>
              <a:rPr lang="vi-VN" b="1" baseline="-25000">
                <a:latin typeface="Arial" pitchFamily="34" charset="0"/>
                <a:cs typeface="Arial" pitchFamily="34" charset="0"/>
              </a:rPr>
              <a:t>n</a:t>
            </a:r>
            <a:r>
              <a:rPr lang="vi-VN" b="1">
                <a:latin typeface="Arial" pitchFamily="34" charset="0"/>
                <a:cs typeface="Arial" pitchFamily="34" charset="0"/>
              </a:rPr>
              <a:t> = u</a:t>
            </a:r>
            <a:r>
              <a:rPr lang="vi-VN" b="1" baseline="-25000">
                <a:latin typeface="Arial" pitchFamily="34" charset="0"/>
                <a:cs typeface="Arial" pitchFamily="34" charset="0"/>
              </a:rPr>
              <a:t>1</a:t>
            </a:r>
            <a:r>
              <a:rPr lang="vi-VN" b="1">
                <a:latin typeface="Arial" pitchFamily="34" charset="0"/>
                <a:cs typeface="Arial" pitchFamily="34" charset="0"/>
              </a:rPr>
              <a:t> . q</a:t>
            </a:r>
            <a:r>
              <a:rPr lang="vi-VN" b="1" baseline="30000">
                <a:latin typeface="Arial" pitchFamily="34" charset="0"/>
                <a:cs typeface="Arial" pitchFamily="34" charset="0"/>
              </a:rPr>
              <a:t>n – 1</a:t>
            </a:r>
            <a:r>
              <a:rPr lang="vi-VN" b="1">
                <a:latin typeface="Arial" pitchFamily="34" charset="0"/>
                <a:cs typeface="Arial" pitchFamily="34" charset="0"/>
              </a:rPr>
              <a:t>.</a:t>
            </a:r>
          </a:p>
        </p:txBody>
      </p:sp>
      <p:sp>
        <p:nvSpPr>
          <p:cNvPr id="10" name="Rectangle 9"/>
          <p:cNvSpPr/>
          <p:nvPr/>
        </p:nvSpPr>
        <p:spPr>
          <a:xfrm>
            <a:off x="406750" y="5334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69"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895600"/>
                <a:ext cx="10828389" cy="461665"/>
              </a:xfrm>
              <a:prstGeom prst="rect">
                <a:avLst/>
              </a:prstGeom>
              <a:noFill/>
            </p:spPr>
            <p:txBody>
              <a:bodyPr wrap="square" rtlCol="0">
                <a:spAutoFit/>
              </a:bodyPr>
              <a:lstStyle/>
              <a:p>
                <a:r>
                  <a:rPr lang="vi-VN" b="1">
                    <a:latin typeface="Arial" pitchFamily="34" charset="0"/>
                    <a:cs typeface="Arial" pitchFamily="34" charset="0"/>
                  </a:rPr>
                  <a:t>a) </a:t>
                </a:r>
                <a:r>
                  <a:rPr lang="vi-VN" b="1" smtClean="0">
                    <a:latin typeface="Arial" pitchFamily="34" charset="0"/>
                    <a:cs typeface="Arial" pitchFamily="34" charset="0"/>
                  </a:rPr>
                  <a:t>Năm </a:t>
                </a:r>
                <a:r>
                  <a:rPr lang="vi-VN" b="1">
                    <a:latin typeface="Arial" pitchFamily="34" charset="0"/>
                    <a:cs typeface="Arial" pitchFamily="34" charset="0"/>
                  </a:rPr>
                  <a:t>số hạng đầu của dãy số là: </a:t>
                </a:r>
                <a14:m>
                  <m:oMath xmlns:m="http://schemas.openxmlformats.org/officeDocument/2006/math">
                    <m:r>
                      <a:rPr lang="vi-VN" b="1" i="1" smtClean="0">
                        <a:latin typeface="Cambria Math"/>
                        <a:cs typeface="Arial" pitchFamily="34" charset="0"/>
                      </a:rPr>
                      <m:t>𝒖</m:t>
                    </m:r>
                    <m:r>
                      <a:rPr lang="vi-VN" b="1" i="1" baseline="-25000">
                        <a:latin typeface="Cambria Math"/>
                        <a:cs typeface="Arial" pitchFamily="34" charset="0"/>
                      </a:rPr>
                      <m:t>𝟏</m:t>
                    </m:r>
                    <m:r>
                      <a:rPr lang="vi-VN" b="1" i="1">
                        <a:latin typeface="Cambria Math"/>
                        <a:cs typeface="Arial" pitchFamily="34" charset="0"/>
                      </a:rPr>
                      <m:t> = </m:t>
                    </m:r>
                    <m:r>
                      <a:rPr lang="vi-VN" b="1" i="1" smtClean="0">
                        <a:latin typeface="Cambria Math"/>
                        <a:cs typeface="Arial" pitchFamily="34" charset="0"/>
                      </a:rPr>
                      <m:t>𝟓</m:t>
                    </m:r>
                    <m:r>
                      <a:rPr lang="vi-VN" b="1" i="1" smtClean="0">
                        <a:latin typeface="Cambria Math"/>
                        <a:cs typeface="Arial" pitchFamily="34" charset="0"/>
                      </a:rPr>
                      <m:t>.</m:t>
                    </m:r>
                    <m:r>
                      <a:rPr lang="vi-VN" b="1" i="1"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m:t>
                    </m:r>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895600"/>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1" name="TextBox 20"/>
          <p:cNvSpPr txBox="1"/>
          <p:nvPr/>
        </p:nvSpPr>
        <p:spPr>
          <a:xfrm>
            <a:off x="1065212" y="5423665"/>
            <a:ext cx="3200400" cy="461665"/>
          </a:xfrm>
          <a:prstGeom prst="rect">
            <a:avLst/>
          </a:prstGeom>
          <a:noFill/>
        </p:spPr>
        <p:txBody>
          <a:bodyPr wrap="square" rtlCol="0">
            <a:spAutoFit/>
          </a:bodyPr>
          <a:lstStyle/>
          <a:p>
            <a:r>
              <a:rPr lang="pt-BR" b="1">
                <a:latin typeface="Arial" pitchFamily="34" charset="0"/>
                <a:cs typeface="Arial" pitchFamily="34" charset="0"/>
              </a:rPr>
              <a:t>Với mọi n ≥ 2 ta </a:t>
            </a:r>
            <a:r>
              <a:rPr lang="pt-BR"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229781679"/>
              </p:ext>
            </p:extLst>
          </p:nvPr>
        </p:nvGraphicFramePr>
        <p:xfrm>
          <a:off x="6291190" y="3352800"/>
          <a:ext cx="1744806" cy="490682"/>
        </p:xfrm>
        <a:graphic>
          <a:graphicData uri="http://schemas.openxmlformats.org/presentationml/2006/ole">
            <mc:AlternateContent xmlns:mc="http://schemas.openxmlformats.org/markup-compatibility/2006">
              <mc:Choice xmlns:v="urn:schemas-microsoft-com:vml" Requires="v">
                <p:oleObj spid="_x0000_s100456" name="Equation" r:id="rId7" imgW="812520" imgH="228600" progId="Equation.DSMT4">
                  <p:embed/>
                </p:oleObj>
              </mc:Choice>
              <mc:Fallback>
                <p:oleObj name="Equation" r:id="rId7" imgW="812520" imgH="228600" progId="Equation.DSMT4">
                  <p:embed/>
                  <p:pic>
                    <p:nvPicPr>
                      <p:cNvPr id="0" name=""/>
                      <p:cNvPicPr>
                        <a:picLocks noChangeAspect="1" noChangeArrowheads="1"/>
                      </p:cNvPicPr>
                      <p:nvPr/>
                    </p:nvPicPr>
                    <p:blipFill>
                      <a:blip r:embed="rId8"/>
                      <a:srcRect/>
                      <a:stretch>
                        <a:fillRect/>
                      </a:stretch>
                    </p:blipFill>
                    <p:spPr bwMode="auto">
                      <a:xfrm>
                        <a:off x="6291190" y="3352800"/>
                        <a:ext cx="1744806"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37423550"/>
              </p:ext>
            </p:extLst>
          </p:nvPr>
        </p:nvGraphicFramePr>
        <p:xfrm>
          <a:off x="2436812" y="1751463"/>
          <a:ext cx="8935911" cy="568579"/>
        </p:xfrm>
        <a:graphic>
          <a:graphicData uri="http://schemas.openxmlformats.org/presentationml/2006/ole">
            <mc:AlternateContent xmlns:mc="http://schemas.openxmlformats.org/markup-compatibility/2006">
              <mc:Choice xmlns:v="urn:schemas-microsoft-com:vml" Requires="v">
                <p:oleObj spid="_x0000_s100457" name="Equation" r:id="rId9" imgW="3784320" imgH="241200" progId="Equation.DSMT4">
                  <p:embed/>
                </p:oleObj>
              </mc:Choice>
              <mc:Fallback>
                <p:oleObj name="Equation" r:id="rId9" imgW="3784320" imgH="241200" progId="Equation.DSMT4">
                  <p:embed/>
                  <p:pic>
                    <p:nvPicPr>
                      <p:cNvPr id="0" name="Object 30"/>
                      <p:cNvPicPr>
                        <a:picLocks noChangeAspect="1" noChangeArrowheads="1"/>
                      </p:cNvPicPr>
                      <p:nvPr/>
                    </p:nvPicPr>
                    <p:blipFill>
                      <a:blip r:embed="rId10"/>
                      <a:srcRect/>
                      <a:stretch>
                        <a:fillRect/>
                      </a:stretch>
                    </p:blipFill>
                    <p:spPr bwMode="auto">
                      <a:xfrm>
                        <a:off x="2436812" y="1751463"/>
                        <a:ext cx="8935911" cy="5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63076338"/>
              </p:ext>
            </p:extLst>
          </p:nvPr>
        </p:nvGraphicFramePr>
        <p:xfrm>
          <a:off x="6289819" y="3810000"/>
          <a:ext cx="1717386" cy="490682"/>
        </p:xfrm>
        <a:graphic>
          <a:graphicData uri="http://schemas.openxmlformats.org/presentationml/2006/ole">
            <mc:AlternateContent xmlns:mc="http://schemas.openxmlformats.org/markup-compatibility/2006">
              <mc:Choice xmlns:v="urn:schemas-microsoft-com:vml" Requires="v">
                <p:oleObj spid="_x0000_s100458" name="Equation" r:id="rId11" imgW="799920" imgH="228600" progId="Equation.DSMT4">
                  <p:embed/>
                </p:oleObj>
              </mc:Choice>
              <mc:Fallback>
                <p:oleObj name="Equation" r:id="rId11" imgW="799920" imgH="228600" progId="Equation.DSMT4">
                  <p:embed/>
                  <p:pic>
                    <p:nvPicPr>
                      <p:cNvPr id="0" name=""/>
                      <p:cNvPicPr>
                        <a:picLocks noChangeAspect="1" noChangeArrowheads="1"/>
                      </p:cNvPicPr>
                      <p:nvPr/>
                    </p:nvPicPr>
                    <p:blipFill>
                      <a:blip r:embed="rId12"/>
                      <a:srcRect/>
                      <a:stretch>
                        <a:fillRect/>
                      </a:stretch>
                    </p:blipFill>
                    <p:spPr bwMode="auto">
                      <a:xfrm>
                        <a:off x="6289819" y="3810000"/>
                        <a:ext cx="1717386"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35044617"/>
              </p:ext>
            </p:extLst>
          </p:nvPr>
        </p:nvGraphicFramePr>
        <p:xfrm>
          <a:off x="6292489" y="4267200"/>
          <a:ext cx="1770785" cy="490682"/>
        </p:xfrm>
        <a:graphic>
          <a:graphicData uri="http://schemas.openxmlformats.org/presentationml/2006/ole">
            <mc:AlternateContent xmlns:mc="http://schemas.openxmlformats.org/markup-compatibility/2006">
              <mc:Choice xmlns:v="urn:schemas-microsoft-com:vml" Requires="v">
                <p:oleObj spid="_x0000_s100459" name="Equation" r:id="rId13" imgW="825480" imgH="228600" progId="Equation.DSMT4">
                  <p:embed/>
                </p:oleObj>
              </mc:Choice>
              <mc:Fallback>
                <p:oleObj name="Equation" r:id="rId13" imgW="825480" imgH="228600" progId="Equation.DSMT4">
                  <p:embed/>
                  <p:pic>
                    <p:nvPicPr>
                      <p:cNvPr id="0" name=""/>
                      <p:cNvPicPr>
                        <a:picLocks noChangeAspect="1" noChangeArrowheads="1"/>
                      </p:cNvPicPr>
                      <p:nvPr/>
                    </p:nvPicPr>
                    <p:blipFill>
                      <a:blip r:embed="rId14"/>
                      <a:srcRect/>
                      <a:stretch>
                        <a:fillRect/>
                      </a:stretch>
                    </p:blipFill>
                    <p:spPr bwMode="auto">
                      <a:xfrm>
                        <a:off x="6292489" y="4267200"/>
                        <a:ext cx="1770785"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74470404"/>
              </p:ext>
            </p:extLst>
          </p:nvPr>
        </p:nvGraphicFramePr>
        <p:xfrm>
          <a:off x="6291118" y="4724400"/>
          <a:ext cx="1743364" cy="490682"/>
        </p:xfrm>
        <a:graphic>
          <a:graphicData uri="http://schemas.openxmlformats.org/presentationml/2006/ole">
            <mc:AlternateContent xmlns:mc="http://schemas.openxmlformats.org/markup-compatibility/2006">
              <mc:Choice xmlns:v="urn:schemas-microsoft-com:vml" Requires="v">
                <p:oleObj spid="_x0000_s100460" name="Equation" r:id="rId15" imgW="812520" imgH="228600" progId="Equation.DSMT4">
                  <p:embed/>
                </p:oleObj>
              </mc:Choice>
              <mc:Fallback>
                <p:oleObj name="Equation" r:id="rId15" imgW="812520" imgH="228600" progId="Equation.DSMT4">
                  <p:embed/>
                  <p:pic>
                    <p:nvPicPr>
                      <p:cNvPr id="0" name=""/>
                      <p:cNvPicPr>
                        <a:picLocks noChangeAspect="1" noChangeArrowheads="1"/>
                      </p:cNvPicPr>
                      <p:nvPr/>
                    </p:nvPicPr>
                    <p:blipFill>
                      <a:blip r:embed="rId16"/>
                      <a:srcRect/>
                      <a:stretch>
                        <a:fillRect/>
                      </a:stretch>
                    </p:blipFill>
                    <p:spPr bwMode="auto">
                      <a:xfrm>
                        <a:off x="6291118" y="4724400"/>
                        <a:ext cx="1743364"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42690979"/>
              </p:ext>
            </p:extLst>
          </p:nvPr>
        </p:nvGraphicFramePr>
        <p:xfrm>
          <a:off x="4209905" y="5299733"/>
          <a:ext cx="1933864" cy="927966"/>
        </p:xfrm>
        <a:graphic>
          <a:graphicData uri="http://schemas.openxmlformats.org/presentationml/2006/ole">
            <mc:AlternateContent xmlns:mc="http://schemas.openxmlformats.org/markup-compatibility/2006">
              <mc:Choice xmlns:v="urn:schemas-microsoft-com:vml" Requires="v">
                <p:oleObj spid="_x0000_s100461" name="Equation" r:id="rId17" imgW="901440" imgH="431640" progId="Equation.DSMT4">
                  <p:embed/>
                </p:oleObj>
              </mc:Choice>
              <mc:Fallback>
                <p:oleObj name="Equation" r:id="rId17" imgW="901440" imgH="431640" progId="Equation.DSMT4">
                  <p:embed/>
                  <p:pic>
                    <p:nvPicPr>
                      <p:cNvPr id="0" name=""/>
                      <p:cNvPicPr>
                        <a:picLocks noChangeAspect="1" noChangeArrowheads="1"/>
                      </p:cNvPicPr>
                      <p:nvPr/>
                    </p:nvPicPr>
                    <p:blipFill>
                      <a:blip r:embed="rId18"/>
                      <a:srcRect/>
                      <a:stretch>
                        <a:fillRect/>
                      </a:stretch>
                    </p:blipFill>
                    <p:spPr bwMode="auto">
                      <a:xfrm>
                        <a:off x="4209905" y="5299733"/>
                        <a:ext cx="1933864" cy="92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245030021"/>
              </p:ext>
            </p:extLst>
          </p:nvPr>
        </p:nvGraphicFramePr>
        <p:xfrm>
          <a:off x="6105550" y="5253335"/>
          <a:ext cx="1198562" cy="901700"/>
        </p:xfrm>
        <a:graphic>
          <a:graphicData uri="http://schemas.openxmlformats.org/presentationml/2006/ole">
            <mc:AlternateContent xmlns:mc="http://schemas.openxmlformats.org/markup-compatibility/2006">
              <mc:Choice xmlns:v="urn:schemas-microsoft-com:vml" Requires="v">
                <p:oleObj spid="_x0000_s100462" name="Equation" r:id="rId19" imgW="558720" imgH="419040" progId="Equation.DSMT4">
                  <p:embed/>
                </p:oleObj>
              </mc:Choice>
              <mc:Fallback>
                <p:oleObj name="Equation" r:id="rId19" imgW="558720" imgH="419040" progId="Equation.DSMT4">
                  <p:embed/>
                  <p:pic>
                    <p:nvPicPr>
                      <p:cNvPr id="0" name=""/>
                      <p:cNvPicPr>
                        <a:picLocks noChangeAspect="1" noChangeArrowheads="1"/>
                      </p:cNvPicPr>
                      <p:nvPr/>
                    </p:nvPicPr>
                    <p:blipFill>
                      <a:blip r:embed="rId20"/>
                      <a:srcRect/>
                      <a:stretch>
                        <a:fillRect/>
                      </a:stretch>
                    </p:blipFill>
                    <p:spPr bwMode="auto">
                      <a:xfrm>
                        <a:off x="6105550" y="5253335"/>
                        <a:ext cx="11985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734433295"/>
              </p:ext>
            </p:extLst>
          </p:nvPr>
        </p:nvGraphicFramePr>
        <p:xfrm>
          <a:off x="7246937" y="5235546"/>
          <a:ext cx="1362075" cy="901700"/>
        </p:xfrm>
        <a:graphic>
          <a:graphicData uri="http://schemas.openxmlformats.org/presentationml/2006/ole">
            <mc:AlternateContent xmlns:mc="http://schemas.openxmlformats.org/markup-compatibility/2006">
              <mc:Choice xmlns:v="urn:schemas-microsoft-com:vml" Requires="v">
                <p:oleObj spid="_x0000_s100463" name="Equation" r:id="rId21" imgW="634680" imgH="419040" progId="Equation.DSMT4">
                  <p:embed/>
                </p:oleObj>
              </mc:Choice>
              <mc:Fallback>
                <p:oleObj name="Equation" r:id="rId21" imgW="634680" imgH="419040" progId="Equation.DSMT4">
                  <p:embed/>
                  <p:pic>
                    <p:nvPicPr>
                      <p:cNvPr id="0" name=""/>
                      <p:cNvPicPr>
                        <a:picLocks noChangeAspect="1" noChangeArrowheads="1"/>
                      </p:cNvPicPr>
                      <p:nvPr/>
                    </p:nvPicPr>
                    <p:blipFill>
                      <a:blip r:embed="rId22"/>
                      <a:srcRect/>
                      <a:stretch>
                        <a:fillRect/>
                      </a:stretch>
                    </p:blipFill>
                    <p:spPr bwMode="auto">
                      <a:xfrm>
                        <a:off x="7246937" y="5235546"/>
                        <a:ext cx="13620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620639028"/>
              </p:ext>
            </p:extLst>
          </p:nvPr>
        </p:nvGraphicFramePr>
        <p:xfrm>
          <a:off x="8575675" y="5204123"/>
          <a:ext cx="1581150" cy="901700"/>
        </p:xfrm>
        <a:graphic>
          <a:graphicData uri="http://schemas.openxmlformats.org/presentationml/2006/ole">
            <mc:AlternateContent xmlns:mc="http://schemas.openxmlformats.org/markup-compatibility/2006">
              <mc:Choice xmlns:v="urn:schemas-microsoft-com:vml" Requires="v">
                <p:oleObj spid="_x0000_s100464" name="Equation" r:id="rId23" imgW="736560" imgH="419040" progId="Equation.DSMT4">
                  <p:embed/>
                </p:oleObj>
              </mc:Choice>
              <mc:Fallback>
                <p:oleObj name="Equation" r:id="rId23" imgW="736560" imgH="419040" progId="Equation.DSMT4">
                  <p:embed/>
                  <p:pic>
                    <p:nvPicPr>
                      <p:cNvPr id="0" name=""/>
                      <p:cNvPicPr>
                        <a:picLocks noChangeAspect="1" noChangeArrowheads="1"/>
                      </p:cNvPicPr>
                      <p:nvPr/>
                    </p:nvPicPr>
                    <p:blipFill>
                      <a:blip r:embed="rId24"/>
                      <a:srcRect/>
                      <a:stretch>
                        <a:fillRect/>
                      </a:stretch>
                    </p:blipFill>
                    <p:spPr bwMode="auto">
                      <a:xfrm>
                        <a:off x="8575675" y="5204123"/>
                        <a:ext cx="15811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10209212" y="5417965"/>
            <a:ext cx="1981200" cy="400110"/>
          </a:xfrm>
          <a:prstGeom prst="rect">
            <a:avLst/>
          </a:prstGeom>
          <a:noFill/>
        </p:spPr>
        <p:txBody>
          <a:bodyPr wrap="square" rtlCol="0">
            <a:spAutoFit/>
          </a:bodyPr>
          <a:lstStyle/>
          <a:p>
            <a:r>
              <a:rPr lang="pt-BR" sz="2000" b="1" smtClean="0">
                <a:latin typeface="Arial" pitchFamily="34" charset="0"/>
                <a:cs typeface="Arial" pitchFamily="34" charset="0"/>
              </a:rPr>
              <a:t>luôn thay đổi</a:t>
            </a:r>
            <a:endParaRPr lang="en-US" sz="2000" b="1">
              <a:latin typeface="Arial" pitchFamily="34" charset="0"/>
              <a:cs typeface="Arial" pitchFamily="34" charset="0"/>
            </a:endParaRPr>
          </a:p>
        </p:txBody>
      </p:sp>
      <p:sp>
        <p:nvSpPr>
          <p:cNvPr id="33" name="TextBox 32"/>
          <p:cNvSpPr txBox="1"/>
          <p:nvPr/>
        </p:nvSpPr>
        <p:spPr>
          <a:xfrm>
            <a:off x="1019994" y="6243935"/>
            <a:ext cx="9036818" cy="461665"/>
          </a:xfrm>
          <a:prstGeom prst="rect">
            <a:avLst/>
          </a:prstGeom>
          <a:noFill/>
        </p:spPr>
        <p:txBody>
          <a:bodyPr wrap="square" rtlCol="0">
            <a:spAutoFit/>
          </a:bodyPr>
          <a:lstStyle/>
          <a:p>
            <a:r>
              <a:rPr lang="vi-VN" b="1">
                <a:latin typeface="Arial" pitchFamily="34" charset="0"/>
                <a:cs typeface="Arial" pitchFamily="34" charset="0"/>
              </a:rPr>
              <a:t>Do đó, dãy số (u</a:t>
            </a:r>
            <a:r>
              <a:rPr lang="vi-VN" b="1" baseline="-25000">
                <a:latin typeface="Arial" pitchFamily="34" charset="0"/>
                <a:cs typeface="Arial" pitchFamily="34" charset="0"/>
              </a:rPr>
              <a:t>n</a:t>
            </a:r>
            <a:r>
              <a:rPr lang="vi-VN" b="1">
                <a:latin typeface="Arial" pitchFamily="34" charset="0"/>
                <a:cs typeface="Arial" pitchFamily="34" charset="0"/>
              </a:rPr>
              <a:t>) không là cấp số nhân.</a:t>
            </a:r>
            <a:endParaRPr lang="en-US" b="1">
              <a:latin typeface="Arial" pitchFamily="34" charset="0"/>
              <a:cs typeface="Arial" pitchFamily="34" charset="0"/>
            </a:endParaRPr>
          </a:p>
        </p:txBody>
      </p:sp>
    </p:spTree>
    <p:extLst>
      <p:ext uri="{BB962C8B-B14F-4D97-AF65-F5344CB8AC3E}">
        <p14:creationId xmlns:p14="http://schemas.microsoft.com/office/powerpoint/2010/main" val="33993923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257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1925"/>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xem nó có phải là cấp số nhân không. Nếu nó là cấp số nhân, hãy tìm công bội q và viết công thức tính số hạng tổng quát của nó dưới dạng u</a:t>
            </a:r>
            <a:r>
              <a:rPr lang="vi-VN" b="1" baseline="-25000">
                <a:latin typeface="Arial" pitchFamily="34" charset="0"/>
                <a:cs typeface="Arial" pitchFamily="34" charset="0"/>
              </a:rPr>
              <a:t>n</a:t>
            </a:r>
            <a:r>
              <a:rPr lang="vi-VN" b="1">
                <a:latin typeface="Arial" pitchFamily="34" charset="0"/>
                <a:cs typeface="Arial" pitchFamily="34" charset="0"/>
              </a:rPr>
              <a:t> = u</a:t>
            </a:r>
            <a:r>
              <a:rPr lang="vi-VN" b="1" baseline="-25000">
                <a:latin typeface="Arial" pitchFamily="34" charset="0"/>
                <a:cs typeface="Arial" pitchFamily="34" charset="0"/>
              </a:rPr>
              <a:t>1</a:t>
            </a:r>
            <a:r>
              <a:rPr lang="vi-VN" b="1">
                <a:latin typeface="Arial" pitchFamily="34" charset="0"/>
                <a:cs typeface="Arial" pitchFamily="34" charset="0"/>
              </a:rPr>
              <a:t> . q</a:t>
            </a:r>
            <a:r>
              <a:rPr lang="vi-VN" b="1" baseline="30000">
                <a:latin typeface="Arial" pitchFamily="34" charset="0"/>
                <a:cs typeface="Arial" pitchFamily="34" charset="0"/>
              </a:rPr>
              <a:t>n – 1</a:t>
            </a:r>
            <a:r>
              <a:rPr lang="vi-VN" b="1">
                <a:latin typeface="Arial" pitchFamily="34" charset="0"/>
                <a:cs typeface="Arial" pitchFamily="34" charset="0"/>
              </a:rPr>
              <a:t>.</a:t>
            </a:r>
          </a:p>
        </p:txBody>
      </p:sp>
      <p:sp>
        <p:nvSpPr>
          <p:cNvPr id="10" name="Rectangle 9"/>
          <p:cNvSpPr/>
          <p:nvPr/>
        </p:nvSpPr>
        <p:spPr>
          <a:xfrm>
            <a:off x="406750" y="5334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69"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895600"/>
                <a:ext cx="10828389" cy="461665"/>
              </a:xfrm>
              <a:prstGeom prst="rect">
                <a:avLst/>
              </a:prstGeom>
              <a:noFill/>
            </p:spPr>
            <p:txBody>
              <a:bodyPr wrap="square" rtlCol="0">
                <a:spAutoFit/>
              </a:bodyPr>
              <a:lstStyle/>
              <a:p>
                <a:r>
                  <a:rPr lang="en-US" b="1" smtClean="0">
                    <a:latin typeface="Arial" pitchFamily="34" charset="0"/>
                    <a:cs typeface="Arial" pitchFamily="34" charset="0"/>
                  </a:rPr>
                  <a:t>b</a:t>
                </a:r>
                <a:r>
                  <a:rPr lang="vi-VN" b="1" smtClean="0">
                    <a:latin typeface="Arial" pitchFamily="34" charset="0"/>
                    <a:cs typeface="Arial" pitchFamily="34" charset="0"/>
                  </a:rPr>
                  <a:t>) Năm </a:t>
                </a:r>
                <a:r>
                  <a:rPr lang="vi-VN" b="1">
                    <a:latin typeface="Arial" pitchFamily="34" charset="0"/>
                    <a:cs typeface="Arial" pitchFamily="34" charset="0"/>
                  </a:rPr>
                  <a:t>số hạng đầu của dãy số là: </a:t>
                </a:r>
                <a14:m>
                  <m:oMath xmlns:m="http://schemas.openxmlformats.org/officeDocument/2006/math">
                    <m:r>
                      <a:rPr lang="vi-VN" b="1" i="1" smtClean="0">
                        <a:latin typeface="Cambria Math"/>
                        <a:cs typeface="Arial" pitchFamily="34" charset="0"/>
                      </a:rPr>
                      <m:t>𝒖</m:t>
                    </m:r>
                    <m:r>
                      <a:rPr lang="vi-VN" b="1" i="1" baseline="-25000">
                        <a:latin typeface="Cambria Math"/>
                        <a:cs typeface="Arial" pitchFamily="34" charset="0"/>
                      </a:rPr>
                      <m:t>𝟏</m:t>
                    </m:r>
                    <m:r>
                      <a:rPr lang="vi-VN" b="1" i="1">
                        <a:latin typeface="Cambria Math"/>
                        <a:cs typeface="Arial" pitchFamily="34" charset="0"/>
                      </a:rPr>
                      <m:t> = </m:t>
                    </m:r>
                    <m:r>
                      <a:rPr lang="vi-VN" b="1" i="1" smtClean="0">
                        <a:latin typeface="Cambria Math"/>
                        <a:cs typeface="Arial" pitchFamily="34" charset="0"/>
                      </a:rPr>
                      <m:t>𝟓</m:t>
                    </m:r>
                    <m:r>
                      <a:rPr lang="vi-VN" b="1" i="1" baseline="30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m:t>
                    </m:r>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895600"/>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1" name="TextBox 20"/>
          <p:cNvSpPr txBox="1"/>
          <p:nvPr/>
        </p:nvSpPr>
        <p:spPr>
          <a:xfrm>
            <a:off x="1293812" y="4072766"/>
            <a:ext cx="3200400" cy="461665"/>
          </a:xfrm>
          <a:prstGeom prst="rect">
            <a:avLst/>
          </a:prstGeom>
          <a:noFill/>
        </p:spPr>
        <p:txBody>
          <a:bodyPr wrap="square" rtlCol="0">
            <a:spAutoFit/>
          </a:bodyPr>
          <a:lstStyle/>
          <a:p>
            <a:r>
              <a:rPr lang="pt-BR" b="1">
                <a:latin typeface="Arial" pitchFamily="34" charset="0"/>
                <a:cs typeface="Arial" pitchFamily="34" charset="0"/>
              </a:rPr>
              <a:t>Với mọi n ≥ 2 ta </a:t>
            </a:r>
            <a:r>
              <a:rPr lang="pt-BR"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526469986"/>
              </p:ext>
            </p:extLst>
          </p:nvPr>
        </p:nvGraphicFramePr>
        <p:xfrm>
          <a:off x="2163763" y="3322638"/>
          <a:ext cx="1663700" cy="517525"/>
        </p:xfrm>
        <a:graphic>
          <a:graphicData uri="http://schemas.openxmlformats.org/presentationml/2006/ole">
            <mc:AlternateContent xmlns:mc="http://schemas.openxmlformats.org/markup-compatibility/2006">
              <mc:Choice xmlns:v="urn:schemas-microsoft-com:vml" Requires="v">
                <p:oleObj spid="_x0000_s101469" name="Equation" r:id="rId7" imgW="774360" imgH="241200" progId="Equation.DSMT4">
                  <p:embed/>
                </p:oleObj>
              </mc:Choice>
              <mc:Fallback>
                <p:oleObj name="Equation" r:id="rId7" imgW="774360" imgH="241200" progId="Equation.DSMT4">
                  <p:embed/>
                  <p:pic>
                    <p:nvPicPr>
                      <p:cNvPr id="0" name=""/>
                      <p:cNvPicPr>
                        <a:picLocks noChangeAspect="1" noChangeArrowheads="1"/>
                      </p:cNvPicPr>
                      <p:nvPr/>
                    </p:nvPicPr>
                    <p:blipFill>
                      <a:blip r:embed="rId8"/>
                      <a:srcRect/>
                      <a:stretch>
                        <a:fillRect/>
                      </a:stretch>
                    </p:blipFill>
                    <p:spPr bwMode="auto">
                      <a:xfrm>
                        <a:off x="2163763" y="3322638"/>
                        <a:ext cx="1663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321896072"/>
              </p:ext>
            </p:extLst>
          </p:nvPr>
        </p:nvGraphicFramePr>
        <p:xfrm>
          <a:off x="2436812" y="1751463"/>
          <a:ext cx="8935911" cy="568579"/>
        </p:xfrm>
        <a:graphic>
          <a:graphicData uri="http://schemas.openxmlformats.org/presentationml/2006/ole">
            <mc:AlternateContent xmlns:mc="http://schemas.openxmlformats.org/markup-compatibility/2006">
              <mc:Choice xmlns:v="urn:schemas-microsoft-com:vml" Requires="v">
                <p:oleObj spid="_x0000_s101470" name="Equation" r:id="rId9" imgW="3784320" imgH="241200" progId="Equation.DSMT4">
                  <p:embed/>
                </p:oleObj>
              </mc:Choice>
              <mc:Fallback>
                <p:oleObj name="Equation" r:id="rId9" imgW="3784320" imgH="241200" progId="Equation.DSMT4">
                  <p:embed/>
                  <p:pic>
                    <p:nvPicPr>
                      <p:cNvPr id="0" name=""/>
                      <p:cNvPicPr>
                        <a:picLocks noChangeAspect="1" noChangeArrowheads="1"/>
                      </p:cNvPicPr>
                      <p:nvPr/>
                    </p:nvPicPr>
                    <p:blipFill>
                      <a:blip r:embed="rId10"/>
                      <a:srcRect/>
                      <a:stretch>
                        <a:fillRect/>
                      </a:stretch>
                    </p:blipFill>
                    <p:spPr bwMode="auto">
                      <a:xfrm>
                        <a:off x="2436812" y="1751463"/>
                        <a:ext cx="8935911" cy="5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894291353"/>
              </p:ext>
            </p:extLst>
          </p:nvPr>
        </p:nvGraphicFramePr>
        <p:xfrm>
          <a:off x="4119034" y="3322638"/>
          <a:ext cx="1881187" cy="517525"/>
        </p:xfrm>
        <a:graphic>
          <a:graphicData uri="http://schemas.openxmlformats.org/presentationml/2006/ole">
            <mc:AlternateContent xmlns:mc="http://schemas.openxmlformats.org/markup-compatibility/2006">
              <mc:Choice xmlns:v="urn:schemas-microsoft-com:vml" Requires="v">
                <p:oleObj spid="_x0000_s101471" name="Equation" r:id="rId11" imgW="876240" imgH="241200" progId="Equation.DSMT4">
                  <p:embed/>
                </p:oleObj>
              </mc:Choice>
              <mc:Fallback>
                <p:oleObj name="Equation" r:id="rId11" imgW="876240" imgH="241200" progId="Equation.DSMT4">
                  <p:embed/>
                  <p:pic>
                    <p:nvPicPr>
                      <p:cNvPr id="0" name=""/>
                      <p:cNvPicPr>
                        <a:picLocks noChangeAspect="1" noChangeArrowheads="1"/>
                      </p:cNvPicPr>
                      <p:nvPr/>
                    </p:nvPicPr>
                    <p:blipFill>
                      <a:blip r:embed="rId12"/>
                      <a:srcRect/>
                      <a:stretch>
                        <a:fillRect/>
                      </a:stretch>
                    </p:blipFill>
                    <p:spPr bwMode="auto">
                      <a:xfrm>
                        <a:off x="4119034" y="3322638"/>
                        <a:ext cx="18811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99066126"/>
              </p:ext>
            </p:extLst>
          </p:nvPr>
        </p:nvGraphicFramePr>
        <p:xfrm>
          <a:off x="6291792" y="3322638"/>
          <a:ext cx="1987550" cy="517525"/>
        </p:xfrm>
        <a:graphic>
          <a:graphicData uri="http://schemas.openxmlformats.org/presentationml/2006/ole">
            <mc:AlternateContent xmlns:mc="http://schemas.openxmlformats.org/markup-compatibility/2006">
              <mc:Choice xmlns:v="urn:schemas-microsoft-com:vml" Requires="v">
                <p:oleObj spid="_x0000_s101472" name="Equation" r:id="rId13" imgW="927000" imgH="241200" progId="Equation.DSMT4">
                  <p:embed/>
                </p:oleObj>
              </mc:Choice>
              <mc:Fallback>
                <p:oleObj name="Equation" r:id="rId13" imgW="927000" imgH="241200" progId="Equation.DSMT4">
                  <p:embed/>
                  <p:pic>
                    <p:nvPicPr>
                      <p:cNvPr id="0" name=""/>
                      <p:cNvPicPr>
                        <a:picLocks noChangeAspect="1" noChangeArrowheads="1"/>
                      </p:cNvPicPr>
                      <p:nvPr/>
                    </p:nvPicPr>
                    <p:blipFill>
                      <a:blip r:embed="rId14"/>
                      <a:srcRect/>
                      <a:stretch>
                        <a:fillRect/>
                      </a:stretch>
                    </p:blipFill>
                    <p:spPr bwMode="auto">
                      <a:xfrm>
                        <a:off x="6291792" y="3322638"/>
                        <a:ext cx="1987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424089824"/>
              </p:ext>
            </p:extLst>
          </p:nvPr>
        </p:nvGraphicFramePr>
        <p:xfrm>
          <a:off x="8570913" y="3322638"/>
          <a:ext cx="2124075" cy="519112"/>
        </p:xfrm>
        <a:graphic>
          <a:graphicData uri="http://schemas.openxmlformats.org/presentationml/2006/ole">
            <mc:AlternateContent xmlns:mc="http://schemas.openxmlformats.org/markup-compatibility/2006">
              <mc:Choice xmlns:v="urn:schemas-microsoft-com:vml" Requires="v">
                <p:oleObj spid="_x0000_s101473" name="Equation" r:id="rId15" imgW="990360" imgH="241200" progId="Equation.DSMT4">
                  <p:embed/>
                </p:oleObj>
              </mc:Choice>
              <mc:Fallback>
                <p:oleObj name="Equation" r:id="rId15" imgW="990360" imgH="241200" progId="Equation.DSMT4">
                  <p:embed/>
                  <p:pic>
                    <p:nvPicPr>
                      <p:cNvPr id="0" name=""/>
                      <p:cNvPicPr>
                        <a:picLocks noChangeAspect="1" noChangeArrowheads="1"/>
                      </p:cNvPicPr>
                      <p:nvPr/>
                    </p:nvPicPr>
                    <p:blipFill>
                      <a:blip r:embed="rId16"/>
                      <a:srcRect/>
                      <a:stretch>
                        <a:fillRect/>
                      </a:stretch>
                    </p:blipFill>
                    <p:spPr bwMode="auto">
                      <a:xfrm>
                        <a:off x="8570913" y="3322638"/>
                        <a:ext cx="21240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591219092"/>
              </p:ext>
            </p:extLst>
          </p:nvPr>
        </p:nvGraphicFramePr>
        <p:xfrm>
          <a:off x="4596923" y="3871913"/>
          <a:ext cx="1617028" cy="1082675"/>
        </p:xfrm>
        <a:graphic>
          <a:graphicData uri="http://schemas.openxmlformats.org/presentationml/2006/ole">
            <mc:AlternateContent xmlns:mc="http://schemas.openxmlformats.org/markup-compatibility/2006">
              <mc:Choice xmlns:v="urn:schemas-microsoft-com:vml" Requires="v">
                <p:oleObj spid="_x0000_s101474" name="Equation" r:id="rId17" imgW="685800" imgH="457200" progId="Equation.DSMT4">
                  <p:embed/>
                </p:oleObj>
              </mc:Choice>
              <mc:Fallback>
                <p:oleObj name="Equation" r:id="rId17" imgW="685800" imgH="457200" progId="Equation.DSMT4">
                  <p:embed/>
                  <p:pic>
                    <p:nvPicPr>
                      <p:cNvPr id="0" name=""/>
                      <p:cNvPicPr>
                        <a:picLocks noChangeAspect="1" noChangeArrowheads="1"/>
                      </p:cNvPicPr>
                      <p:nvPr/>
                    </p:nvPicPr>
                    <p:blipFill>
                      <a:blip r:embed="rId18"/>
                      <a:srcRect/>
                      <a:stretch>
                        <a:fillRect/>
                      </a:stretch>
                    </p:blipFill>
                    <p:spPr bwMode="auto">
                      <a:xfrm>
                        <a:off x="4596923" y="3871913"/>
                        <a:ext cx="161702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46371564"/>
              </p:ext>
            </p:extLst>
          </p:nvPr>
        </p:nvGraphicFramePr>
        <p:xfrm>
          <a:off x="6139179" y="3874783"/>
          <a:ext cx="1707833" cy="991870"/>
        </p:xfrm>
        <a:graphic>
          <a:graphicData uri="http://schemas.openxmlformats.org/presentationml/2006/ole">
            <mc:AlternateContent xmlns:mc="http://schemas.openxmlformats.org/markup-compatibility/2006">
              <mc:Choice xmlns:v="urn:schemas-microsoft-com:vml" Requires="v">
                <p:oleObj spid="_x0000_s101475" name="Equation" r:id="rId19" imgW="723600" imgH="419040" progId="Equation.DSMT4">
                  <p:embed/>
                </p:oleObj>
              </mc:Choice>
              <mc:Fallback>
                <p:oleObj name="Equation" r:id="rId19" imgW="723600" imgH="419040" progId="Equation.DSMT4">
                  <p:embed/>
                  <p:pic>
                    <p:nvPicPr>
                      <p:cNvPr id="0" name=""/>
                      <p:cNvPicPr>
                        <a:picLocks noChangeAspect="1" noChangeArrowheads="1"/>
                      </p:cNvPicPr>
                      <p:nvPr/>
                    </p:nvPicPr>
                    <p:blipFill>
                      <a:blip r:embed="rId20"/>
                      <a:srcRect/>
                      <a:stretch>
                        <a:fillRect/>
                      </a:stretch>
                    </p:blipFill>
                    <p:spPr bwMode="auto">
                      <a:xfrm>
                        <a:off x="6139179" y="3874783"/>
                        <a:ext cx="1707833" cy="99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3" name="TextBox 32"/>
              <p:cNvSpPr txBox="1"/>
              <p:nvPr/>
            </p:nvSpPr>
            <p:spPr>
              <a:xfrm>
                <a:off x="1293811" y="5029200"/>
                <a:ext cx="10355985" cy="830997"/>
              </a:xfrm>
              <a:prstGeom prst="rect">
                <a:avLst/>
              </a:prstGeom>
              <a:noFill/>
            </p:spPr>
            <p:txBody>
              <a:bodyPr wrap="square" rtlCol="0">
                <a:spAutoFit/>
              </a:bodyPr>
              <a:lstStyle/>
              <a:p>
                <a:r>
                  <a:rPr lang="vi-VN" b="1">
                    <a:latin typeface="Arial" pitchFamily="34" charset="0"/>
                    <a:cs typeface="Arial" pitchFamily="34" charset="0"/>
                  </a:rPr>
                  <a:t>Do đó, (u</a:t>
                </a:r>
                <a:r>
                  <a:rPr lang="vi-VN" b="1" baseline="-25000">
                    <a:latin typeface="Arial" pitchFamily="34" charset="0"/>
                    <a:cs typeface="Arial" pitchFamily="34" charset="0"/>
                  </a:rPr>
                  <a:t>n</a:t>
                </a:r>
                <a:r>
                  <a:rPr lang="vi-VN" b="1">
                    <a:latin typeface="Arial" pitchFamily="34" charset="0"/>
                    <a:cs typeface="Arial" pitchFamily="34" charset="0"/>
                  </a:rPr>
                  <a:t>) là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m:t>
                    </m:r>
                  </m:oMath>
                </a14:m>
                <a:r>
                  <a:rPr lang="vi-VN" b="1">
                    <a:latin typeface="Arial" pitchFamily="34" charset="0"/>
                    <a:cs typeface="Arial" pitchFamily="34" charset="0"/>
                  </a:rPr>
                  <a:t>,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𝟓</m:t>
                    </m:r>
                    <m:r>
                      <a:rPr lang="vi-VN" b="1" i="1" smtClean="0">
                        <a:latin typeface="Cambria Math"/>
                        <a:cs typeface="Arial" pitchFamily="34" charset="0"/>
                      </a:rPr>
                      <m:t> </m:t>
                    </m:r>
                  </m:oMath>
                </a14:m>
                <a:r>
                  <a:rPr lang="vi-VN" b="1" smtClean="0">
                    <a:latin typeface="Arial" pitchFamily="34" charset="0"/>
                    <a:cs typeface="Arial" pitchFamily="34" charset="0"/>
                  </a:rPr>
                  <a:t>và </a:t>
                </a:r>
                <a:r>
                  <a:rPr lang="vi-VN" b="1">
                    <a:latin typeface="Arial" pitchFamily="34" charset="0"/>
                    <a:cs typeface="Arial" pitchFamily="34" charset="0"/>
                  </a:rPr>
                  <a:t>số hạng tổng quát là </a:t>
                </a:r>
                <a:endParaRPr lang="en-US" b="1">
                  <a:latin typeface="Arial" pitchFamily="34" charset="0"/>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293811" y="5029200"/>
                <a:ext cx="10355985" cy="830997"/>
              </a:xfrm>
              <a:prstGeom prst="rect">
                <a:avLst/>
              </a:prstGeom>
              <a:blipFill rotWithShape="1">
                <a:blip r:embed="rId21"/>
                <a:stretch>
                  <a:fillRect l="-883" t="-5147" b="-16912"/>
                </a:stretch>
              </a:blipFill>
            </p:spPr>
            <p:txBody>
              <a:bodyPr/>
              <a:lstStyle/>
              <a:p>
                <a:r>
                  <a:rPr lang="en-US">
                    <a:noFill/>
                  </a:rPr>
                  <a:t> </a:t>
                </a:r>
              </a:p>
            </p:txBody>
          </p:sp>
        </mc:Fallback>
      </mc:AlternateContent>
      <p:graphicFrame>
        <p:nvGraphicFramePr>
          <p:cNvPr id="29" name="Object 28"/>
          <p:cNvGraphicFramePr>
            <a:graphicFrameLocks noChangeAspect="1"/>
          </p:cNvGraphicFramePr>
          <p:nvPr>
            <p:extLst>
              <p:ext uri="{D42A27DB-BD31-4B8C-83A1-F6EECF244321}">
                <p14:modId xmlns:p14="http://schemas.microsoft.com/office/powerpoint/2010/main" val="440955177"/>
              </p:ext>
            </p:extLst>
          </p:nvPr>
        </p:nvGraphicFramePr>
        <p:xfrm>
          <a:off x="8169115" y="4126133"/>
          <a:ext cx="1887697" cy="541338"/>
        </p:xfrm>
        <a:graphic>
          <a:graphicData uri="http://schemas.openxmlformats.org/presentationml/2006/ole">
            <mc:AlternateContent xmlns:mc="http://schemas.openxmlformats.org/markup-compatibility/2006">
              <mc:Choice xmlns:v="urn:schemas-microsoft-com:vml" Requires="v">
                <p:oleObj spid="_x0000_s101476" name="Equation" r:id="rId22" imgW="799920" imgH="228600" progId="Equation.DSMT4">
                  <p:embed/>
                </p:oleObj>
              </mc:Choice>
              <mc:Fallback>
                <p:oleObj name="Equation" r:id="rId22" imgW="799920" imgH="228600" progId="Equation.DSMT4">
                  <p:embed/>
                  <p:pic>
                    <p:nvPicPr>
                      <p:cNvPr id="0" name=""/>
                      <p:cNvPicPr>
                        <a:picLocks noChangeAspect="1" noChangeArrowheads="1"/>
                      </p:cNvPicPr>
                      <p:nvPr/>
                    </p:nvPicPr>
                    <p:blipFill>
                      <a:blip r:embed="rId23"/>
                      <a:srcRect/>
                      <a:stretch>
                        <a:fillRect/>
                      </a:stretch>
                    </p:blipFill>
                    <p:spPr bwMode="auto">
                      <a:xfrm>
                        <a:off x="8169115" y="4126133"/>
                        <a:ext cx="188769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988409353"/>
              </p:ext>
            </p:extLst>
          </p:nvPr>
        </p:nvGraphicFramePr>
        <p:xfrm>
          <a:off x="4741093" y="5791200"/>
          <a:ext cx="3476625" cy="571500"/>
        </p:xfrm>
        <a:graphic>
          <a:graphicData uri="http://schemas.openxmlformats.org/presentationml/2006/ole">
            <mc:AlternateContent xmlns:mc="http://schemas.openxmlformats.org/markup-compatibility/2006">
              <mc:Choice xmlns:v="urn:schemas-microsoft-com:vml" Requires="v">
                <p:oleObj spid="_x0000_s101477" name="Equation" r:id="rId24" imgW="1473120" imgH="241200" progId="Equation.DSMT4">
                  <p:embed/>
                </p:oleObj>
              </mc:Choice>
              <mc:Fallback>
                <p:oleObj name="Equation" r:id="rId24" imgW="1473120" imgH="241200" progId="Equation.DSMT4">
                  <p:embed/>
                  <p:pic>
                    <p:nvPicPr>
                      <p:cNvPr id="0" name=""/>
                      <p:cNvPicPr>
                        <a:picLocks noChangeAspect="1" noChangeArrowheads="1"/>
                      </p:cNvPicPr>
                      <p:nvPr/>
                    </p:nvPicPr>
                    <p:blipFill>
                      <a:blip r:embed="rId25"/>
                      <a:srcRect/>
                      <a:stretch>
                        <a:fillRect/>
                      </a:stretch>
                    </p:blipFill>
                    <p:spPr bwMode="auto">
                      <a:xfrm>
                        <a:off x="4741093" y="5791200"/>
                        <a:ext cx="3476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27119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257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1925"/>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xem nó có phải là cấp số nhân không. Nếu nó là cấp số nhân, hãy tìm công bội q và viết công thức tính số hạng tổng quát của nó dưới dạng u</a:t>
            </a:r>
            <a:r>
              <a:rPr lang="vi-VN" b="1" baseline="-25000">
                <a:latin typeface="Arial" pitchFamily="34" charset="0"/>
                <a:cs typeface="Arial" pitchFamily="34" charset="0"/>
              </a:rPr>
              <a:t>n</a:t>
            </a:r>
            <a:r>
              <a:rPr lang="vi-VN" b="1">
                <a:latin typeface="Arial" pitchFamily="34" charset="0"/>
                <a:cs typeface="Arial" pitchFamily="34" charset="0"/>
              </a:rPr>
              <a:t> = u</a:t>
            </a:r>
            <a:r>
              <a:rPr lang="vi-VN" b="1" baseline="-25000">
                <a:latin typeface="Arial" pitchFamily="34" charset="0"/>
                <a:cs typeface="Arial" pitchFamily="34" charset="0"/>
              </a:rPr>
              <a:t>1</a:t>
            </a:r>
            <a:r>
              <a:rPr lang="vi-VN" b="1">
                <a:latin typeface="Arial" pitchFamily="34" charset="0"/>
                <a:cs typeface="Arial" pitchFamily="34" charset="0"/>
              </a:rPr>
              <a:t> . q</a:t>
            </a:r>
            <a:r>
              <a:rPr lang="vi-VN" b="1" baseline="30000">
                <a:latin typeface="Arial" pitchFamily="34" charset="0"/>
                <a:cs typeface="Arial" pitchFamily="34" charset="0"/>
              </a:rPr>
              <a:t>n – 1</a:t>
            </a:r>
            <a:r>
              <a:rPr lang="vi-VN" b="1">
                <a:latin typeface="Arial" pitchFamily="34" charset="0"/>
                <a:cs typeface="Arial" pitchFamily="34" charset="0"/>
              </a:rPr>
              <a:t>.</a:t>
            </a:r>
          </a:p>
        </p:txBody>
      </p:sp>
      <p:sp>
        <p:nvSpPr>
          <p:cNvPr id="10" name="Rectangle 9"/>
          <p:cNvSpPr/>
          <p:nvPr/>
        </p:nvSpPr>
        <p:spPr>
          <a:xfrm>
            <a:off x="406750" y="5334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69"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895600"/>
                <a:ext cx="10828389" cy="461665"/>
              </a:xfrm>
              <a:prstGeom prst="rect">
                <a:avLst/>
              </a:prstGeom>
              <a:noFill/>
            </p:spPr>
            <p:txBody>
              <a:bodyPr wrap="square" rtlCol="0">
                <a:spAutoFit/>
              </a:bodyPr>
              <a:lstStyle/>
              <a:p>
                <a:r>
                  <a:rPr lang="en-US" b="1" smtClean="0">
                    <a:latin typeface="Arial" pitchFamily="34" charset="0"/>
                    <a:cs typeface="Arial" pitchFamily="34" charset="0"/>
                  </a:rPr>
                  <a:t>c</a:t>
                </a:r>
                <a:r>
                  <a:rPr lang="vi-VN" b="1" smtClean="0">
                    <a:latin typeface="Arial" pitchFamily="34" charset="0"/>
                    <a:cs typeface="Arial" pitchFamily="34" charset="0"/>
                  </a:rPr>
                  <a:t>) Năm </a:t>
                </a:r>
                <a:r>
                  <a:rPr lang="vi-VN" b="1">
                    <a:latin typeface="Arial" pitchFamily="34" charset="0"/>
                    <a:cs typeface="Arial" pitchFamily="34" charset="0"/>
                  </a:rPr>
                  <a:t>số hạng đầu của dãy số là: </a:t>
                </a:r>
                <a14:m>
                  <m:oMath xmlns:m="http://schemas.openxmlformats.org/officeDocument/2006/math">
                    <m:r>
                      <a:rPr lang="vi-VN" b="1" i="1" smtClean="0">
                        <a:latin typeface="Cambria Math"/>
                        <a:cs typeface="Arial" pitchFamily="34" charset="0"/>
                      </a:rPr>
                      <m:t>𝒖</m:t>
                    </m:r>
                    <m:r>
                      <a:rPr lang="vi-VN" b="1" i="1" baseline="-25000">
                        <a:latin typeface="Cambria Math"/>
                        <a:cs typeface="Arial" pitchFamily="34" charset="0"/>
                      </a:rPr>
                      <m:t>𝟏</m:t>
                    </m:r>
                    <m:r>
                      <a:rPr lang="vi-VN" b="1" i="1">
                        <a:latin typeface="Cambria Math"/>
                        <a:cs typeface="Arial" pitchFamily="34" charset="0"/>
                      </a:rPr>
                      <m:t> =</m:t>
                    </m:r>
                    <m:r>
                      <a:rPr lang="en-US" b="1" i="1" smtClean="0">
                        <a:latin typeface="Cambria Math"/>
                        <a:cs typeface="Arial" pitchFamily="34" charset="0"/>
                      </a:rPr>
                      <m:t>𝟏</m:t>
                    </m:r>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895600"/>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1" name="TextBox 20"/>
          <p:cNvSpPr txBox="1"/>
          <p:nvPr/>
        </p:nvSpPr>
        <p:spPr>
          <a:xfrm>
            <a:off x="1293812" y="4144501"/>
            <a:ext cx="1371600" cy="461665"/>
          </a:xfrm>
          <a:prstGeom prst="rect">
            <a:avLst/>
          </a:prstGeom>
          <a:noFill/>
        </p:spPr>
        <p:txBody>
          <a:bodyPr wrap="square" rtlCol="0">
            <a:spAutoFit/>
          </a:bodyPr>
          <a:lstStyle/>
          <a:p>
            <a:r>
              <a:rPr lang="pt-BR" b="1" smtClean="0">
                <a:latin typeface="Arial" pitchFamily="34" charset="0"/>
                <a:cs typeface="Arial" pitchFamily="34" charset="0"/>
              </a:rPr>
              <a:t>Ta 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085036878"/>
              </p:ext>
            </p:extLst>
          </p:nvPr>
        </p:nvGraphicFramePr>
        <p:xfrm>
          <a:off x="2178050" y="3407073"/>
          <a:ext cx="1635125" cy="490537"/>
        </p:xfrm>
        <a:graphic>
          <a:graphicData uri="http://schemas.openxmlformats.org/presentationml/2006/ole">
            <mc:AlternateContent xmlns:mc="http://schemas.openxmlformats.org/markup-compatibility/2006">
              <mc:Choice xmlns:v="urn:schemas-microsoft-com:vml" Requires="v">
                <p:oleObj spid="_x0000_s102466" name="Equation" r:id="rId7" imgW="761760" imgH="228600" progId="Equation.DSMT4">
                  <p:embed/>
                </p:oleObj>
              </mc:Choice>
              <mc:Fallback>
                <p:oleObj name="Equation" r:id="rId7" imgW="761760" imgH="228600" progId="Equation.DSMT4">
                  <p:embed/>
                  <p:pic>
                    <p:nvPicPr>
                      <p:cNvPr id="0" name=""/>
                      <p:cNvPicPr>
                        <a:picLocks noChangeAspect="1" noChangeArrowheads="1"/>
                      </p:cNvPicPr>
                      <p:nvPr/>
                    </p:nvPicPr>
                    <p:blipFill>
                      <a:blip r:embed="rId8"/>
                      <a:srcRect/>
                      <a:stretch>
                        <a:fillRect/>
                      </a:stretch>
                    </p:blipFill>
                    <p:spPr bwMode="auto">
                      <a:xfrm>
                        <a:off x="2178050" y="3407073"/>
                        <a:ext cx="16351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509573195"/>
              </p:ext>
            </p:extLst>
          </p:nvPr>
        </p:nvGraphicFramePr>
        <p:xfrm>
          <a:off x="2436812" y="1751463"/>
          <a:ext cx="8935911" cy="568579"/>
        </p:xfrm>
        <a:graphic>
          <a:graphicData uri="http://schemas.openxmlformats.org/presentationml/2006/ole">
            <mc:AlternateContent xmlns:mc="http://schemas.openxmlformats.org/markup-compatibility/2006">
              <mc:Choice xmlns:v="urn:schemas-microsoft-com:vml" Requires="v">
                <p:oleObj spid="_x0000_s102467" name="Equation" r:id="rId9" imgW="3784320" imgH="241200" progId="Equation.DSMT4">
                  <p:embed/>
                </p:oleObj>
              </mc:Choice>
              <mc:Fallback>
                <p:oleObj name="Equation" r:id="rId9" imgW="3784320" imgH="241200" progId="Equation.DSMT4">
                  <p:embed/>
                  <p:pic>
                    <p:nvPicPr>
                      <p:cNvPr id="0" name=""/>
                      <p:cNvPicPr>
                        <a:picLocks noChangeAspect="1" noChangeArrowheads="1"/>
                      </p:cNvPicPr>
                      <p:nvPr/>
                    </p:nvPicPr>
                    <p:blipFill>
                      <a:blip r:embed="rId10"/>
                      <a:srcRect/>
                      <a:stretch>
                        <a:fillRect/>
                      </a:stretch>
                    </p:blipFill>
                    <p:spPr bwMode="auto">
                      <a:xfrm>
                        <a:off x="2436812" y="1751463"/>
                        <a:ext cx="8935911" cy="5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01600178"/>
              </p:ext>
            </p:extLst>
          </p:nvPr>
        </p:nvGraphicFramePr>
        <p:xfrm>
          <a:off x="4187825" y="3407073"/>
          <a:ext cx="1744663" cy="490537"/>
        </p:xfrm>
        <a:graphic>
          <a:graphicData uri="http://schemas.openxmlformats.org/presentationml/2006/ole">
            <mc:AlternateContent xmlns:mc="http://schemas.openxmlformats.org/markup-compatibility/2006">
              <mc:Choice xmlns:v="urn:schemas-microsoft-com:vml" Requires="v">
                <p:oleObj spid="_x0000_s102468" name="Equation" r:id="rId11" imgW="812520" imgH="228600" progId="Equation.DSMT4">
                  <p:embed/>
                </p:oleObj>
              </mc:Choice>
              <mc:Fallback>
                <p:oleObj name="Equation" r:id="rId11" imgW="812520" imgH="228600" progId="Equation.DSMT4">
                  <p:embed/>
                  <p:pic>
                    <p:nvPicPr>
                      <p:cNvPr id="0" name=""/>
                      <p:cNvPicPr>
                        <a:picLocks noChangeAspect="1" noChangeArrowheads="1"/>
                      </p:cNvPicPr>
                      <p:nvPr/>
                    </p:nvPicPr>
                    <p:blipFill>
                      <a:blip r:embed="rId12"/>
                      <a:srcRect/>
                      <a:stretch>
                        <a:fillRect/>
                      </a:stretch>
                    </p:blipFill>
                    <p:spPr bwMode="auto">
                      <a:xfrm>
                        <a:off x="4187825" y="3407073"/>
                        <a:ext cx="174466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60260067"/>
              </p:ext>
            </p:extLst>
          </p:nvPr>
        </p:nvGraphicFramePr>
        <p:xfrm>
          <a:off x="6291263" y="3407073"/>
          <a:ext cx="1987550" cy="490537"/>
        </p:xfrm>
        <a:graphic>
          <a:graphicData uri="http://schemas.openxmlformats.org/presentationml/2006/ole">
            <mc:AlternateContent xmlns:mc="http://schemas.openxmlformats.org/markup-compatibility/2006">
              <mc:Choice xmlns:v="urn:schemas-microsoft-com:vml" Requires="v">
                <p:oleObj spid="_x0000_s102469" name="Equation" r:id="rId13" imgW="927000" imgH="228600" progId="Equation.DSMT4">
                  <p:embed/>
                </p:oleObj>
              </mc:Choice>
              <mc:Fallback>
                <p:oleObj name="Equation" r:id="rId13" imgW="927000" imgH="228600" progId="Equation.DSMT4">
                  <p:embed/>
                  <p:pic>
                    <p:nvPicPr>
                      <p:cNvPr id="0" name=""/>
                      <p:cNvPicPr>
                        <a:picLocks noChangeAspect="1" noChangeArrowheads="1"/>
                      </p:cNvPicPr>
                      <p:nvPr/>
                    </p:nvPicPr>
                    <p:blipFill>
                      <a:blip r:embed="rId14"/>
                      <a:srcRect/>
                      <a:stretch>
                        <a:fillRect/>
                      </a:stretch>
                    </p:blipFill>
                    <p:spPr bwMode="auto">
                      <a:xfrm>
                        <a:off x="6291263" y="3407073"/>
                        <a:ext cx="19875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11729200"/>
              </p:ext>
            </p:extLst>
          </p:nvPr>
        </p:nvGraphicFramePr>
        <p:xfrm>
          <a:off x="8583613" y="3407073"/>
          <a:ext cx="2097087" cy="492125"/>
        </p:xfrm>
        <a:graphic>
          <a:graphicData uri="http://schemas.openxmlformats.org/presentationml/2006/ole">
            <mc:AlternateContent xmlns:mc="http://schemas.openxmlformats.org/markup-compatibility/2006">
              <mc:Choice xmlns:v="urn:schemas-microsoft-com:vml" Requires="v">
                <p:oleObj spid="_x0000_s102470" name="Equation" r:id="rId15" imgW="977760" imgH="228600" progId="Equation.DSMT4">
                  <p:embed/>
                </p:oleObj>
              </mc:Choice>
              <mc:Fallback>
                <p:oleObj name="Equation" r:id="rId15" imgW="977760" imgH="228600" progId="Equation.DSMT4">
                  <p:embed/>
                  <p:pic>
                    <p:nvPicPr>
                      <p:cNvPr id="0" name=""/>
                      <p:cNvPicPr>
                        <a:picLocks noChangeAspect="1" noChangeArrowheads="1"/>
                      </p:cNvPicPr>
                      <p:nvPr/>
                    </p:nvPicPr>
                    <p:blipFill>
                      <a:blip r:embed="rId16"/>
                      <a:srcRect/>
                      <a:stretch>
                        <a:fillRect/>
                      </a:stretch>
                    </p:blipFill>
                    <p:spPr bwMode="auto">
                      <a:xfrm>
                        <a:off x="8583613" y="3407073"/>
                        <a:ext cx="20970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76673420"/>
              </p:ext>
            </p:extLst>
          </p:nvPr>
        </p:nvGraphicFramePr>
        <p:xfrm>
          <a:off x="2665412" y="4144501"/>
          <a:ext cx="1466850" cy="541337"/>
        </p:xfrm>
        <a:graphic>
          <a:graphicData uri="http://schemas.openxmlformats.org/presentationml/2006/ole">
            <mc:AlternateContent xmlns:mc="http://schemas.openxmlformats.org/markup-compatibility/2006">
              <mc:Choice xmlns:v="urn:schemas-microsoft-com:vml" Requires="v">
                <p:oleObj spid="_x0000_s102471" name="Equation" r:id="rId17" imgW="622080" imgH="228600" progId="Equation.DSMT4">
                  <p:embed/>
                </p:oleObj>
              </mc:Choice>
              <mc:Fallback>
                <p:oleObj name="Equation" r:id="rId17" imgW="622080" imgH="228600" progId="Equation.DSMT4">
                  <p:embed/>
                  <p:pic>
                    <p:nvPicPr>
                      <p:cNvPr id="0" name=""/>
                      <p:cNvPicPr>
                        <a:picLocks noChangeAspect="1" noChangeArrowheads="1"/>
                      </p:cNvPicPr>
                      <p:nvPr/>
                    </p:nvPicPr>
                    <p:blipFill>
                      <a:blip r:embed="rId18"/>
                      <a:srcRect/>
                      <a:stretch>
                        <a:fillRect/>
                      </a:stretch>
                    </p:blipFill>
                    <p:spPr bwMode="auto">
                      <a:xfrm>
                        <a:off x="2665412" y="4144501"/>
                        <a:ext cx="14668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1293811" y="5100935"/>
            <a:ext cx="10355985" cy="461665"/>
          </a:xfrm>
          <a:prstGeom prst="rect">
            <a:avLst/>
          </a:prstGeom>
          <a:noFill/>
        </p:spPr>
        <p:txBody>
          <a:bodyPr wrap="square" rtlCol="0">
            <a:spAutoFit/>
          </a:bodyPr>
          <a:lstStyle/>
          <a:p>
            <a:r>
              <a:rPr lang="vi-VN" b="1">
                <a:latin typeface="Arial" pitchFamily="34" charset="0"/>
                <a:cs typeface="Arial" pitchFamily="34" charset="0"/>
              </a:rPr>
              <a:t>Vậy dãy số (u</a:t>
            </a:r>
            <a:r>
              <a:rPr lang="vi-VN" b="1" baseline="-25000">
                <a:latin typeface="Arial" pitchFamily="34" charset="0"/>
                <a:cs typeface="Arial" pitchFamily="34" charset="0"/>
              </a:rPr>
              <a:t>n</a:t>
            </a:r>
            <a:r>
              <a:rPr lang="vi-VN" b="1">
                <a:latin typeface="Arial" pitchFamily="34" charset="0"/>
                <a:cs typeface="Arial" pitchFamily="34" charset="0"/>
              </a:rPr>
              <a:t>) không là cấp số nhân.</a:t>
            </a:r>
            <a:endParaRPr lang="en-US" b="1">
              <a:latin typeface="Arial" pitchFamily="34" charset="0"/>
              <a:cs typeface="Arial"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524163532"/>
              </p:ext>
            </p:extLst>
          </p:nvPr>
        </p:nvGraphicFramePr>
        <p:xfrm>
          <a:off x="4418012" y="3926036"/>
          <a:ext cx="1647825" cy="1022350"/>
        </p:xfrm>
        <a:graphic>
          <a:graphicData uri="http://schemas.openxmlformats.org/presentationml/2006/ole">
            <mc:AlternateContent xmlns:mc="http://schemas.openxmlformats.org/markup-compatibility/2006">
              <mc:Choice xmlns:v="urn:schemas-microsoft-com:vml" Requires="v">
                <p:oleObj spid="_x0000_s102472" name="Equation" r:id="rId19" imgW="698400" imgH="431640" progId="Equation.DSMT4">
                  <p:embed/>
                </p:oleObj>
              </mc:Choice>
              <mc:Fallback>
                <p:oleObj name="Equation" r:id="rId19" imgW="698400" imgH="431640" progId="Equation.DSMT4">
                  <p:embed/>
                  <p:pic>
                    <p:nvPicPr>
                      <p:cNvPr id="0" name=""/>
                      <p:cNvPicPr>
                        <a:picLocks noChangeAspect="1" noChangeArrowheads="1"/>
                      </p:cNvPicPr>
                      <p:nvPr/>
                    </p:nvPicPr>
                    <p:blipFill>
                      <a:blip r:embed="rId20"/>
                      <a:srcRect/>
                      <a:stretch>
                        <a:fillRect/>
                      </a:stretch>
                    </p:blipFill>
                    <p:spPr bwMode="auto">
                      <a:xfrm>
                        <a:off x="4418012" y="3926036"/>
                        <a:ext cx="16478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212320" y="4160095"/>
            <a:ext cx="4758891" cy="461665"/>
          </a:xfrm>
          <a:prstGeom prst="rect">
            <a:avLst/>
          </a:prstGeom>
          <a:noFill/>
        </p:spPr>
        <p:txBody>
          <a:bodyPr wrap="square" rtlCol="0">
            <a:spAutoFit/>
          </a:bodyPr>
          <a:lstStyle/>
          <a:p>
            <a:r>
              <a:rPr lang="vi-VN" b="1">
                <a:latin typeface="Arial" pitchFamily="34" charset="0"/>
                <a:cs typeface="Arial" pitchFamily="34" charset="0"/>
              </a:rPr>
              <a:t>luôn thay đổi với mọi n ≥ 2.</a:t>
            </a:r>
            <a:endParaRPr lang="en-US" b="1">
              <a:latin typeface="Arial" pitchFamily="34" charset="0"/>
              <a:cs typeface="Arial" pitchFamily="34" charset="0"/>
            </a:endParaRPr>
          </a:p>
        </p:txBody>
      </p:sp>
    </p:spTree>
    <p:extLst>
      <p:ext uri="{BB962C8B-B14F-4D97-AF65-F5344CB8AC3E}">
        <p14:creationId xmlns:p14="http://schemas.microsoft.com/office/powerpoint/2010/main" val="3552064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0"/>
            <a:ext cx="9525866" cy="2257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61925"/>
            <a:ext cx="9227418"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Viết năm số hạng đầu của mỗi dãy số (u</a:t>
            </a:r>
            <a:r>
              <a:rPr lang="vi-VN" b="1" baseline="-25000">
                <a:latin typeface="Arial" pitchFamily="34" charset="0"/>
                <a:cs typeface="Arial" pitchFamily="34" charset="0"/>
              </a:rPr>
              <a:t>n</a:t>
            </a:r>
            <a:r>
              <a:rPr lang="vi-VN" b="1">
                <a:latin typeface="Arial" pitchFamily="34" charset="0"/>
                <a:cs typeface="Arial" pitchFamily="34" charset="0"/>
              </a:rPr>
              <a:t>) sau và xem nó có phải là cấp số nhân không. Nếu nó là cấp số nhân, hãy tìm công bội q và viết công thức tính số hạng tổng quát của nó dưới dạng u</a:t>
            </a:r>
            <a:r>
              <a:rPr lang="vi-VN" b="1" baseline="-25000">
                <a:latin typeface="Arial" pitchFamily="34" charset="0"/>
                <a:cs typeface="Arial" pitchFamily="34" charset="0"/>
              </a:rPr>
              <a:t>n</a:t>
            </a:r>
            <a:r>
              <a:rPr lang="vi-VN" b="1">
                <a:latin typeface="Arial" pitchFamily="34" charset="0"/>
                <a:cs typeface="Arial" pitchFamily="34" charset="0"/>
              </a:rPr>
              <a:t> = u</a:t>
            </a:r>
            <a:r>
              <a:rPr lang="vi-VN" b="1" baseline="-25000">
                <a:latin typeface="Arial" pitchFamily="34" charset="0"/>
                <a:cs typeface="Arial" pitchFamily="34" charset="0"/>
              </a:rPr>
              <a:t>1</a:t>
            </a:r>
            <a:r>
              <a:rPr lang="vi-VN" b="1">
                <a:latin typeface="Arial" pitchFamily="34" charset="0"/>
                <a:cs typeface="Arial" pitchFamily="34" charset="0"/>
              </a:rPr>
              <a:t> . q</a:t>
            </a:r>
            <a:r>
              <a:rPr lang="vi-VN" b="1" baseline="30000">
                <a:latin typeface="Arial" pitchFamily="34" charset="0"/>
                <a:cs typeface="Arial" pitchFamily="34" charset="0"/>
              </a:rPr>
              <a:t>n – 1</a:t>
            </a:r>
            <a:r>
              <a:rPr lang="vi-VN" b="1">
                <a:latin typeface="Arial" pitchFamily="34" charset="0"/>
                <a:cs typeface="Arial" pitchFamily="34" charset="0"/>
              </a:rPr>
              <a:t>.</a:t>
            </a:r>
          </a:p>
        </p:txBody>
      </p:sp>
      <p:sp>
        <p:nvSpPr>
          <p:cNvPr id="10" name="Rectangle 9"/>
          <p:cNvSpPr/>
          <p:nvPr/>
        </p:nvSpPr>
        <p:spPr>
          <a:xfrm>
            <a:off x="406750" y="5334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69"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1065212" y="2895600"/>
                <a:ext cx="10828389" cy="461665"/>
              </a:xfrm>
              <a:prstGeom prst="rect">
                <a:avLst/>
              </a:prstGeom>
              <a:noFill/>
            </p:spPr>
            <p:txBody>
              <a:bodyPr wrap="square" rtlCol="0">
                <a:spAutoFit/>
              </a:bodyPr>
              <a:lstStyle/>
              <a:p>
                <a:r>
                  <a:rPr lang="en-US" b="1" smtClean="0">
                    <a:latin typeface="Arial" pitchFamily="34" charset="0"/>
                    <a:cs typeface="Arial" pitchFamily="34" charset="0"/>
                  </a:rPr>
                  <a:t>d</a:t>
                </a:r>
                <a:r>
                  <a:rPr lang="vi-VN" b="1" smtClean="0">
                    <a:latin typeface="Arial" pitchFamily="34" charset="0"/>
                    <a:cs typeface="Arial" pitchFamily="34" charset="0"/>
                  </a:rPr>
                  <a:t>) Năm </a:t>
                </a:r>
                <a:r>
                  <a:rPr lang="vi-VN" b="1">
                    <a:latin typeface="Arial" pitchFamily="34" charset="0"/>
                    <a:cs typeface="Arial" pitchFamily="34" charset="0"/>
                  </a:rPr>
                  <a:t>số hạng đầu của dãy số là: </a:t>
                </a:r>
                <a14:m>
                  <m:oMath xmlns:m="http://schemas.openxmlformats.org/officeDocument/2006/math">
                    <m:r>
                      <a:rPr lang="vi-VN" b="1" i="1" smtClean="0">
                        <a:latin typeface="Cambria Math"/>
                        <a:cs typeface="Arial" pitchFamily="34" charset="0"/>
                      </a:rPr>
                      <m:t>𝒖</m:t>
                    </m:r>
                    <m:r>
                      <a:rPr lang="vi-VN" b="1" i="1" baseline="-25000">
                        <a:latin typeface="Cambria Math"/>
                        <a:cs typeface="Arial" pitchFamily="34" charset="0"/>
                      </a:rPr>
                      <m:t>𝟏</m:t>
                    </m:r>
                    <m:r>
                      <a:rPr lang="vi-VN" b="1" i="1">
                        <a:latin typeface="Cambria Math"/>
                        <a:cs typeface="Arial" pitchFamily="34" charset="0"/>
                      </a:rPr>
                      <m:t> =</m:t>
                    </m:r>
                    <m:r>
                      <a:rPr lang="en-US" b="1" i="1" smtClean="0">
                        <a:latin typeface="Cambria Math"/>
                        <a:cs typeface="Arial" pitchFamily="34" charset="0"/>
                      </a:rPr>
                      <m:t>𝟏</m:t>
                    </m:r>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2895600"/>
                <a:ext cx="10828389" cy="461665"/>
              </a:xfrm>
              <a:prstGeom prst="rect">
                <a:avLst/>
              </a:prstGeom>
              <a:blipFill rotWithShape="1">
                <a:blip r:embed="rId6"/>
                <a:stretch>
                  <a:fillRect l="-901" t="-9211" b="-30263"/>
                </a:stretch>
              </a:blipFill>
            </p:spPr>
            <p:txBody>
              <a:bodyPr/>
              <a:lstStyle/>
              <a:p>
                <a:r>
                  <a:rPr lang="en-US">
                    <a:noFill/>
                  </a:rPr>
                  <a:t> </a:t>
                </a:r>
              </a:p>
            </p:txBody>
          </p:sp>
        </mc:Fallback>
      </mc:AlternateContent>
      <p:sp>
        <p:nvSpPr>
          <p:cNvPr id="21" name="TextBox 20"/>
          <p:cNvSpPr txBox="1"/>
          <p:nvPr/>
        </p:nvSpPr>
        <p:spPr>
          <a:xfrm>
            <a:off x="1370012" y="4176400"/>
            <a:ext cx="1371600" cy="461665"/>
          </a:xfrm>
          <a:prstGeom prst="rect">
            <a:avLst/>
          </a:prstGeom>
          <a:noFill/>
        </p:spPr>
        <p:txBody>
          <a:bodyPr wrap="square" rtlCol="0">
            <a:spAutoFit/>
          </a:bodyPr>
          <a:lstStyle/>
          <a:p>
            <a:r>
              <a:rPr lang="pt-BR" b="1" smtClean="0">
                <a:latin typeface="Arial" pitchFamily="34" charset="0"/>
                <a:cs typeface="Arial" pitchFamily="34" charset="0"/>
              </a:rPr>
              <a:t>Ta 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1465986176"/>
              </p:ext>
            </p:extLst>
          </p:nvPr>
        </p:nvGraphicFramePr>
        <p:xfrm>
          <a:off x="2190750" y="3406775"/>
          <a:ext cx="1608138" cy="490538"/>
        </p:xfrm>
        <a:graphic>
          <a:graphicData uri="http://schemas.openxmlformats.org/presentationml/2006/ole">
            <mc:AlternateContent xmlns:mc="http://schemas.openxmlformats.org/markup-compatibility/2006">
              <mc:Choice xmlns:v="urn:schemas-microsoft-com:vml" Requires="v">
                <p:oleObj spid="_x0000_s103491" name="Equation" r:id="rId7" imgW="749160" imgH="228600" progId="Equation.DSMT4">
                  <p:embed/>
                </p:oleObj>
              </mc:Choice>
              <mc:Fallback>
                <p:oleObj name="Equation" r:id="rId7" imgW="749160" imgH="228600" progId="Equation.DSMT4">
                  <p:embed/>
                  <p:pic>
                    <p:nvPicPr>
                      <p:cNvPr id="0" name=""/>
                      <p:cNvPicPr>
                        <a:picLocks noChangeAspect="1" noChangeArrowheads="1"/>
                      </p:cNvPicPr>
                      <p:nvPr/>
                    </p:nvPicPr>
                    <p:blipFill>
                      <a:blip r:embed="rId8"/>
                      <a:srcRect/>
                      <a:stretch>
                        <a:fillRect/>
                      </a:stretch>
                    </p:blipFill>
                    <p:spPr bwMode="auto">
                      <a:xfrm>
                        <a:off x="2190750" y="3406775"/>
                        <a:ext cx="16081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89784365"/>
              </p:ext>
            </p:extLst>
          </p:nvPr>
        </p:nvGraphicFramePr>
        <p:xfrm>
          <a:off x="2436812" y="1751463"/>
          <a:ext cx="8935911" cy="568579"/>
        </p:xfrm>
        <a:graphic>
          <a:graphicData uri="http://schemas.openxmlformats.org/presentationml/2006/ole">
            <mc:AlternateContent xmlns:mc="http://schemas.openxmlformats.org/markup-compatibility/2006">
              <mc:Choice xmlns:v="urn:schemas-microsoft-com:vml" Requires="v">
                <p:oleObj spid="_x0000_s103492" name="Equation" r:id="rId9" imgW="3784320" imgH="241200" progId="Equation.DSMT4">
                  <p:embed/>
                </p:oleObj>
              </mc:Choice>
              <mc:Fallback>
                <p:oleObj name="Equation" r:id="rId9" imgW="3784320" imgH="241200" progId="Equation.DSMT4">
                  <p:embed/>
                  <p:pic>
                    <p:nvPicPr>
                      <p:cNvPr id="0" name=""/>
                      <p:cNvPicPr>
                        <a:picLocks noChangeAspect="1" noChangeArrowheads="1"/>
                      </p:cNvPicPr>
                      <p:nvPr/>
                    </p:nvPicPr>
                    <p:blipFill>
                      <a:blip r:embed="rId10"/>
                      <a:srcRect/>
                      <a:stretch>
                        <a:fillRect/>
                      </a:stretch>
                    </p:blipFill>
                    <p:spPr bwMode="auto">
                      <a:xfrm>
                        <a:off x="2436812" y="1751463"/>
                        <a:ext cx="8935911" cy="56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50637580"/>
              </p:ext>
            </p:extLst>
          </p:nvPr>
        </p:nvGraphicFramePr>
        <p:xfrm>
          <a:off x="4106863" y="3406775"/>
          <a:ext cx="1908175" cy="490538"/>
        </p:xfrm>
        <a:graphic>
          <a:graphicData uri="http://schemas.openxmlformats.org/presentationml/2006/ole">
            <mc:AlternateContent xmlns:mc="http://schemas.openxmlformats.org/markup-compatibility/2006">
              <mc:Choice xmlns:v="urn:schemas-microsoft-com:vml" Requires="v">
                <p:oleObj spid="_x0000_s103493" name="Equation" r:id="rId11" imgW="888840" imgH="228600" progId="Equation.DSMT4">
                  <p:embed/>
                </p:oleObj>
              </mc:Choice>
              <mc:Fallback>
                <p:oleObj name="Equation" r:id="rId11" imgW="888840" imgH="228600" progId="Equation.DSMT4">
                  <p:embed/>
                  <p:pic>
                    <p:nvPicPr>
                      <p:cNvPr id="0" name=""/>
                      <p:cNvPicPr>
                        <a:picLocks noChangeAspect="1" noChangeArrowheads="1"/>
                      </p:cNvPicPr>
                      <p:nvPr/>
                    </p:nvPicPr>
                    <p:blipFill>
                      <a:blip r:embed="rId12"/>
                      <a:srcRect/>
                      <a:stretch>
                        <a:fillRect/>
                      </a:stretch>
                    </p:blipFill>
                    <p:spPr bwMode="auto">
                      <a:xfrm>
                        <a:off x="4106863" y="3406775"/>
                        <a:ext cx="19081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18457723"/>
              </p:ext>
            </p:extLst>
          </p:nvPr>
        </p:nvGraphicFramePr>
        <p:xfrm>
          <a:off x="6237288" y="3406775"/>
          <a:ext cx="2097087" cy="490538"/>
        </p:xfrm>
        <a:graphic>
          <a:graphicData uri="http://schemas.openxmlformats.org/presentationml/2006/ole">
            <mc:AlternateContent xmlns:mc="http://schemas.openxmlformats.org/markup-compatibility/2006">
              <mc:Choice xmlns:v="urn:schemas-microsoft-com:vml" Requires="v">
                <p:oleObj spid="_x0000_s103494" name="Equation" r:id="rId13" imgW="977760" imgH="228600" progId="Equation.DSMT4">
                  <p:embed/>
                </p:oleObj>
              </mc:Choice>
              <mc:Fallback>
                <p:oleObj name="Equation" r:id="rId13" imgW="977760" imgH="228600" progId="Equation.DSMT4">
                  <p:embed/>
                  <p:pic>
                    <p:nvPicPr>
                      <p:cNvPr id="0" name=""/>
                      <p:cNvPicPr>
                        <a:picLocks noChangeAspect="1" noChangeArrowheads="1"/>
                      </p:cNvPicPr>
                      <p:nvPr/>
                    </p:nvPicPr>
                    <p:blipFill>
                      <a:blip r:embed="rId14"/>
                      <a:srcRect/>
                      <a:stretch>
                        <a:fillRect/>
                      </a:stretch>
                    </p:blipFill>
                    <p:spPr bwMode="auto">
                      <a:xfrm>
                        <a:off x="6237288" y="3406775"/>
                        <a:ext cx="209708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101486778"/>
              </p:ext>
            </p:extLst>
          </p:nvPr>
        </p:nvGraphicFramePr>
        <p:xfrm>
          <a:off x="8570913" y="3406775"/>
          <a:ext cx="2124075" cy="492125"/>
        </p:xfrm>
        <a:graphic>
          <a:graphicData uri="http://schemas.openxmlformats.org/presentationml/2006/ole">
            <mc:AlternateContent xmlns:mc="http://schemas.openxmlformats.org/markup-compatibility/2006">
              <mc:Choice xmlns:v="urn:schemas-microsoft-com:vml" Requires="v">
                <p:oleObj spid="_x0000_s103495" name="Equation" r:id="rId15" imgW="990360" imgH="228600" progId="Equation.DSMT4">
                  <p:embed/>
                </p:oleObj>
              </mc:Choice>
              <mc:Fallback>
                <p:oleObj name="Equation" r:id="rId15" imgW="990360" imgH="228600" progId="Equation.DSMT4">
                  <p:embed/>
                  <p:pic>
                    <p:nvPicPr>
                      <p:cNvPr id="0" name=""/>
                      <p:cNvPicPr>
                        <a:picLocks noChangeAspect="1" noChangeArrowheads="1"/>
                      </p:cNvPicPr>
                      <p:nvPr/>
                    </p:nvPicPr>
                    <p:blipFill>
                      <a:blip r:embed="rId16"/>
                      <a:srcRect/>
                      <a:stretch>
                        <a:fillRect/>
                      </a:stretch>
                    </p:blipFill>
                    <p:spPr bwMode="auto">
                      <a:xfrm>
                        <a:off x="8570913" y="3406775"/>
                        <a:ext cx="21240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952453647"/>
              </p:ext>
            </p:extLst>
          </p:nvPr>
        </p:nvGraphicFramePr>
        <p:xfrm>
          <a:off x="2679700" y="4144963"/>
          <a:ext cx="1436688" cy="541337"/>
        </p:xfrm>
        <a:graphic>
          <a:graphicData uri="http://schemas.openxmlformats.org/presentationml/2006/ole">
            <mc:AlternateContent xmlns:mc="http://schemas.openxmlformats.org/markup-compatibility/2006">
              <mc:Choice xmlns:v="urn:schemas-microsoft-com:vml" Requires="v">
                <p:oleObj spid="_x0000_s103496" name="Equation" r:id="rId17" imgW="609480" imgH="228600" progId="Equation.DSMT4">
                  <p:embed/>
                </p:oleObj>
              </mc:Choice>
              <mc:Fallback>
                <p:oleObj name="Equation" r:id="rId17" imgW="609480" imgH="228600" progId="Equation.DSMT4">
                  <p:embed/>
                  <p:pic>
                    <p:nvPicPr>
                      <p:cNvPr id="0" name=""/>
                      <p:cNvPicPr>
                        <a:picLocks noChangeAspect="1" noChangeArrowheads="1"/>
                      </p:cNvPicPr>
                      <p:nvPr/>
                    </p:nvPicPr>
                    <p:blipFill>
                      <a:blip r:embed="rId18"/>
                      <a:srcRect/>
                      <a:stretch>
                        <a:fillRect/>
                      </a:stretch>
                    </p:blipFill>
                    <p:spPr bwMode="auto">
                      <a:xfrm>
                        <a:off x="2679700" y="4144963"/>
                        <a:ext cx="14366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3" name="TextBox 32"/>
              <p:cNvSpPr txBox="1"/>
              <p:nvPr/>
            </p:nvSpPr>
            <p:spPr>
              <a:xfrm>
                <a:off x="1293811" y="5100935"/>
                <a:ext cx="10355985" cy="830997"/>
              </a:xfrm>
              <a:prstGeom prst="rect">
                <a:avLst/>
              </a:prstGeom>
              <a:noFill/>
            </p:spPr>
            <p:txBody>
              <a:bodyPr wrap="square" rtlCol="0">
                <a:spAutoFit/>
              </a:bodyPr>
              <a:lstStyle/>
              <a:p>
                <a:r>
                  <a:rPr lang="vi-VN" b="1">
                    <a:latin typeface="Arial" pitchFamily="34" charset="0"/>
                    <a:cs typeface="Arial" pitchFamily="34" charset="0"/>
                  </a:rPr>
                  <a:t>Vậy dãy số (u</a:t>
                </a:r>
                <a:r>
                  <a:rPr lang="vi-VN" b="1" baseline="-25000">
                    <a:latin typeface="Arial" pitchFamily="34" charset="0"/>
                    <a:cs typeface="Arial" pitchFamily="34" charset="0"/>
                  </a:rPr>
                  <a:t>n</a:t>
                </a:r>
                <a:r>
                  <a:rPr lang="vi-VN" b="1">
                    <a:latin typeface="Arial" pitchFamily="34" charset="0"/>
                    <a:cs typeface="Arial" pitchFamily="34" charset="0"/>
                  </a:rPr>
                  <a:t>) là cấp số nhân với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oMath>
                </a14:m>
                <a:r>
                  <a:rPr lang="vi-VN" b="1">
                    <a:latin typeface="Arial" pitchFamily="34" charset="0"/>
                    <a:cs typeface="Arial" pitchFamily="34" charset="0"/>
                  </a:rPr>
                  <a:t>,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𝟓</m:t>
                    </m:r>
                  </m:oMath>
                </a14:m>
                <a:r>
                  <a:rPr lang="vi-VN" b="1" smtClean="0">
                    <a:latin typeface="Arial" pitchFamily="34" charset="0"/>
                    <a:cs typeface="Arial" pitchFamily="34" charset="0"/>
                  </a:rPr>
                  <a:t> </a:t>
                </a:r>
                <a:r>
                  <a:rPr lang="vi-VN" b="1">
                    <a:latin typeface="Arial" pitchFamily="34" charset="0"/>
                    <a:cs typeface="Arial" pitchFamily="34" charset="0"/>
                  </a:rPr>
                  <a:t>và có số hạng tổng </a:t>
                </a:r>
                <a:r>
                  <a:rPr lang="vi-VN" b="1" smtClean="0">
                    <a:latin typeface="Arial" pitchFamily="34" charset="0"/>
                    <a:cs typeface="Arial" pitchFamily="34" charset="0"/>
                  </a:rPr>
                  <a:t>quát</a:t>
                </a:r>
                <a:r>
                  <a:rPr lang="en-US" b="1" smtClean="0">
                    <a:latin typeface="Arial" pitchFamily="34" charset="0"/>
                    <a:cs typeface="Arial" pitchFamily="34" charset="0"/>
                  </a:rPr>
                  <a:t> :</a:t>
                </a:r>
                <a:endParaRPr lang="en-US" b="1">
                  <a:latin typeface="Arial" pitchFamily="34" charset="0"/>
                  <a:cs typeface="Arial"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293811" y="5100935"/>
                <a:ext cx="10355985" cy="830997"/>
              </a:xfrm>
              <a:prstGeom prst="rect">
                <a:avLst/>
              </a:prstGeom>
              <a:blipFill rotWithShape="1">
                <a:blip r:embed="rId19"/>
                <a:stretch>
                  <a:fillRect l="-883" t="-5147" b="-16912"/>
                </a:stretch>
              </a:blipFill>
            </p:spPr>
            <p:txBody>
              <a:bodyPr/>
              <a:lstStyle/>
              <a:p>
                <a:r>
                  <a:rPr lang="en-US">
                    <a:noFill/>
                  </a:rPr>
                  <a:t> </a:t>
                </a:r>
              </a:p>
            </p:txBody>
          </p:sp>
        </mc:Fallback>
      </mc:AlternateContent>
      <p:graphicFrame>
        <p:nvGraphicFramePr>
          <p:cNvPr id="29" name="Object 28"/>
          <p:cNvGraphicFramePr>
            <a:graphicFrameLocks noChangeAspect="1"/>
          </p:cNvGraphicFramePr>
          <p:nvPr>
            <p:extLst>
              <p:ext uri="{D42A27DB-BD31-4B8C-83A1-F6EECF244321}">
                <p14:modId xmlns:p14="http://schemas.microsoft.com/office/powerpoint/2010/main" val="2261851419"/>
              </p:ext>
            </p:extLst>
          </p:nvPr>
        </p:nvGraphicFramePr>
        <p:xfrm>
          <a:off x="4543424" y="4006850"/>
          <a:ext cx="2846388" cy="1022350"/>
        </p:xfrm>
        <a:graphic>
          <a:graphicData uri="http://schemas.openxmlformats.org/presentationml/2006/ole">
            <mc:AlternateContent xmlns:mc="http://schemas.openxmlformats.org/markup-compatibility/2006">
              <mc:Choice xmlns:v="urn:schemas-microsoft-com:vml" Requires="v">
                <p:oleObj spid="_x0000_s103497" name="Equation" r:id="rId20" imgW="1206360" imgH="431640" progId="Equation.DSMT4">
                  <p:embed/>
                </p:oleObj>
              </mc:Choice>
              <mc:Fallback>
                <p:oleObj name="Equation" r:id="rId20" imgW="1206360" imgH="431640" progId="Equation.DSMT4">
                  <p:embed/>
                  <p:pic>
                    <p:nvPicPr>
                      <p:cNvPr id="0" name=""/>
                      <p:cNvPicPr>
                        <a:picLocks noChangeAspect="1" noChangeArrowheads="1"/>
                      </p:cNvPicPr>
                      <p:nvPr/>
                    </p:nvPicPr>
                    <p:blipFill>
                      <a:blip r:embed="rId21"/>
                      <a:srcRect/>
                      <a:stretch>
                        <a:fillRect/>
                      </a:stretch>
                    </p:blipFill>
                    <p:spPr bwMode="auto">
                      <a:xfrm>
                        <a:off x="4543424" y="4006850"/>
                        <a:ext cx="28463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36369053"/>
              </p:ext>
            </p:extLst>
          </p:nvPr>
        </p:nvGraphicFramePr>
        <p:xfrm>
          <a:off x="4929188" y="5810250"/>
          <a:ext cx="3654425" cy="571500"/>
        </p:xfrm>
        <a:graphic>
          <a:graphicData uri="http://schemas.openxmlformats.org/presentationml/2006/ole">
            <mc:AlternateContent xmlns:mc="http://schemas.openxmlformats.org/markup-compatibility/2006">
              <mc:Choice xmlns:v="urn:schemas-microsoft-com:vml" Requires="v">
                <p:oleObj spid="_x0000_s103498" name="Equation" r:id="rId22" imgW="1549080" imgH="241200" progId="Equation.DSMT4">
                  <p:embed/>
                </p:oleObj>
              </mc:Choice>
              <mc:Fallback>
                <p:oleObj name="Equation" r:id="rId22" imgW="1549080" imgH="241200" progId="Equation.DSMT4">
                  <p:embed/>
                  <p:pic>
                    <p:nvPicPr>
                      <p:cNvPr id="0" name=""/>
                      <p:cNvPicPr>
                        <a:picLocks noChangeAspect="1" noChangeArrowheads="1"/>
                      </p:cNvPicPr>
                      <p:nvPr/>
                    </p:nvPicPr>
                    <p:blipFill>
                      <a:blip r:embed="rId23"/>
                      <a:srcRect/>
                      <a:stretch>
                        <a:fillRect/>
                      </a:stretch>
                    </p:blipFill>
                    <p:spPr bwMode="auto">
                      <a:xfrm>
                        <a:off x="4929188" y="5810250"/>
                        <a:ext cx="3654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363723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1"/>
            <a:ext cx="9525866" cy="1638300"/>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9693"/>
            <a:ext cx="92274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Một cấp số nhân có số hạng thứ 6 bằng 96 và số hạng thứ 3 bằng 12.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Tìm </a:t>
            </a:r>
            <a:r>
              <a:rPr lang="vi-VN" sz="2600" b="1">
                <a:latin typeface="Arial" pitchFamily="34" charset="0"/>
                <a:cs typeface="Arial" pitchFamily="34" charset="0"/>
              </a:rPr>
              <a:t>số hạng thứ 50 của cấp số nhân này</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
        <p:nvSpPr>
          <p:cNvPr id="10" name="Rectangle 9"/>
          <p:cNvSpPr/>
          <p:nvPr/>
        </p:nvSpPr>
        <p:spPr>
          <a:xfrm>
            <a:off x="406750" y="435934"/>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13658" y="2362200"/>
            <a:ext cx="3423554" cy="461665"/>
          </a:xfrm>
          <a:prstGeom prst="rect">
            <a:avLst/>
          </a:prstGeom>
          <a:noFill/>
        </p:spPr>
        <p:txBody>
          <a:bodyPr wrap="square" rtlCol="0">
            <a:spAutoFit/>
          </a:bodyPr>
          <a:lstStyle/>
          <a:p>
            <a:r>
              <a:rPr lang="en-US" b="1" smtClean="0">
                <a:latin typeface="Arial" pitchFamily="34" charset="0"/>
                <a:cs typeface="Arial" pitchFamily="34" charset="0"/>
              </a:rPr>
              <a:t>Theo giả thiết, ta 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281238865"/>
              </p:ext>
            </p:extLst>
          </p:nvPr>
        </p:nvGraphicFramePr>
        <p:xfrm>
          <a:off x="5654675" y="2368550"/>
          <a:ext cx="3106737" cy="517525"/>
        </p:xfrm>
        <a:graphic>
          <a:graphicData uri="http://schemas.openxmlformats.org/presentationml/2006/ole">
            <mc:AlternateContent xmlns:mc="http://schemas.openxmlformats.org/markup-compatibility/2006">
              <mc:Choice xmlns:v="urn:schemas-microsoft-com:vml" Requires="v">
                <p:oleObj spid="_x0000_s104529" name="Equation" r:id="rId6" imgW="1447560" imgH="241200" progId="Equation.DSMT4">
                  <p:embed/>
                </p:oleObj>
              </mc:Choice>
              <mc:Fallback>
                <p:oleObj name="Equation" r:id="rId6" imgW="1447560" imgH="241200" progId="Equation.DSMT4">
                  <p:embed/>
                  <p:pic>
                    <p:nvPicPr>
                      <p:cNvPr id="0" name=""/>
                      <p:cNvPicPr>
                        <a:picLocks noChangeAspect="1" noChangeArrowheads="1"/>
                      </p:cNvPicPr>
                      <p:nvPr/>
                    </p:nvPicPr>
                    <p:blipFill>
                      <a:blip r:embed="rId7"/>
                      <a:srcRect/>
                      <a:stretch>
                        <a:fillRect/>
                      </a:stretch>
                    </p:blipFill>
                    <p:spPr bwMode="auto">
                      <a:xfrm>
                        <a:off x="5654675" y="2368550"/>
                        <a:ext cx="31067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680036494"/>
              </p:ext>
            </p:extLst>
          </p:nvPr>
        </p:nvGraphicFramePr>
        <p:xfrm>
          <a:off x="5649973" y="2971800"/>
          <a:ext cx="3078163" cy="517525"/>
        </p:xfrm>
        <a:graphic>
          <a:graphicData uri="http://schemas.openxmlformats.org/presentationml/2006/ole">
            <mc:AlternateContent xmlns:mc="http://schemas.openxmlformats.org/markup-compatibility/2006">
              <mc:Choice xmlns:v="urn:schemas-microsoft-com:vml" Requires="v">
                <p:oleObj spid="_x0000_s104530" name="Equation" r:id="rId8" imgW="1434960" imgH="241200" progId="Equation.DSMT4">
                  <p:embed/>
                </p:oleObj>
              </mc:Choice>
              <mc:Fallback>
                <p:oleObj name="Equation" r:id="rId8" imgW="1434960" imgH="241200" progId="Equation.DSMT4">
                  <p:embed/>
                  <p:pic>
                    <p:nvPicPr>
                      <p:cNvPr id="0" name=""/>
                      <p:cNvPicPr>
                        <a:picLocks noChangeAspect="1" noChangeArrowheads="1"/>
                      </p:cNvPicPr>
                      <p:nvPr/>
                    </p:nvPicPr>
                    <p:blipFill>
                      <a:blip r:embed="rId9"/>
                      <a:srcRect/>
                      <a:stretch>
                        <a:fillRect/>
                      </a:stretch>
                    </p:blipFill>
                    <p:spPr bwMode="auto">
                      <a:xfrm>
                        <a:off x="5649973" y="2971800"/>
                        <a:ext cx="3078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071060824"/>
              </p:ext>
            </p:extLst>
          </p:nvPr>
        </p:nvGraphicFramePr>
        <p:xfrm>
          <a:off x="3444874" y="3581400"/>
          <a:ext cx="1527175" cy="927100"/>
        </p:xfrm>
        <a:graphic>
          <a:graphicData uri="http://schemas.openxmlformats.org/presentationml/2006/ole">
            <mc:AlternateContent xmlns:mc="http://schemas.openxmlformats.org/markup-compatibility/2006">
              <mc:Choice xmlns:v="urn:schemas-microsoft-com:vml" Requires="v">
                <p:oleObj spid="_x0000_s104531" name="Equation" r:id="rId10" imgW="711000" imgH="431640" progId="Equation.DSMT4">
                  <p:embed/>
                </p:oleObj>
              </mc:Choice>
              <mc:Fallback>
                <p:oleObj name="Equation" r:id="rId10" imgW="711000" imgH="431640" progId="Equation.DSMT4">
                  <p:embed/>
                  <p:pic>
                    <p:nvPicPr>
                      <p:cNvPr id="0" name=""/>
                      <p:cNvPicPr>
                        <a:picLocks noChangeAspect="1" noChangeArrowheads="1"/>
                      </p:cNvPicPr>
                      <p:nvPr/>
                    </p:nvPicPr>
                    <p:blipFill>
                      <a:blip r:embed="rId11"/>
                      <a:srcRect/>
                      <a:stretch>
                        <a:fillRect/>
                      </a:stretch>
                    </p:blipFill>
                    <p:spPr bwMode="auto">
                      <a:xfrm>
                        <a:off x="3444874" y="3581400"/>
                        <a:ext cx="15271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720404365"/>
              </p:ext>
            </p:extLst>
          </p:nvPr>
        </p:nvGraphicFramePr>
        <p:xfrm>
          <a:off x="5503863" y="3505200"/>
          <a:ext cx="1663700" cy="981075"/>
        </p:xfrm>
        <a:graphic>
          <a:graphicData uri="http://schemas.openxmlformats.org/presentationml/2006/ole">
            <mc:AlternateContent xmlns:mc="http://schemas.openxmlformats.org/markup-compatibility/2006">
              <mc:Choice xmlns:v="urn:schemas-microsoft-com:vml" Requires="v">
                <p:oleObj spid="_x0000_s104532" name="Equation" r:id="rId12" imgW="774360" imgH="457200" progId="Equation.DSMT4">
                  <p:embed/>
                </p:oleObj>
              </mc:Choice>
              <mc:Fallback>
                <p:oleObj name="Equation" r:id="rId12" imgW="774360" imgH="457200" progId="Equation.DSMT4">
                  <p:embed/>
                  <p:pic>
                    <p:nvPicPr>
                      <p:cNvPr id="0" name=""/>
                      <p:cNvPicPr>
                        <a:picLocks noChangeAspect="1" noChangeArrowheads="1"/>
                      </p:cNvPicPr>
                      <p:nvPr/>
                    </p:nvPicPr>
                    <p:blipFill>
                      <a:blip r:embed="rId13"/>
                      <a:srcRect/>
                      <a:stretch>
                        <a:fillRect/>
                      </a:stretch>
                    </p:blipFill>
                    <p:spPr bwMode="auto">
                      <a:xfrm>
                        <a:off x="5503863" y="3505200"/>
                        <a:ext cx="1663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778314750"/>
              </p:ext>
            </p:extLst>
          </p:nvPr>
        </p:nvGraphicFramePr>
        <p:xfrm>
          <a:off x="7618412" y="3733800"/>
          <a:ext cx="1308100" cy="490538"/>
        </p:xfrm>
        <a:graphic>
          <a:graphicData uri="http://schemas.openxmlformats.org/presentationml/2006/ole">
            <mc:AlternateContent xmlns:mc="http://schemas.openxmlformats.org/markup-compatibility/2006">
              <mc:Choice xmlns:v="urn:schemas-microsoft-com:vml" Requires="v">
                <p:oleObj spid="_x0000_s104533" name="Equation" r:id="rId14" imgW="609480" imgH="228600" progId="Equation.DSMT4">
                  <p:embed/>
                </p:oleObj>
              </mc:Choice>
              <mc:Fallback>
                <p:oleObj name="Equation" r:id="rId14" imgW="609480" imgH="228600" progId="Equation.DSMT4">
                  <p:embed/>
                  <p:pic>
                    <p:nvPicPr>
                      <p:cNvPr id="0" name=""/>
                      <p:cNvPicPr>
                        <a:picLocks noChangeAspect="1" noChangeArrowheads="1"/>
                      </p:cNvPicPr>
                      <p:nvPr/>
                    </p:nvPicPr>
                    <p:blipFill>
                      <a:blip r:embed="rId15"/>
                      <a:srcRect/>
                      <a:stretch>
                        <a:fillRect/>
                      </a:stretch>
                    </p:blipFill>
                    <p:spPr bwMode="auto">
                      <a:xfrm>
                        <a:off x="7618412" y="3733800"/>
                        <a:ext cx="13081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249899400"/>
              </p:ext>
            </p:extLst>
          </p:nvPr>
        </p:nvGraphicFramePr>
        <p:xfrm>
          <a:off x="9348788" y="3760788"/>
          <a:ext cx="1198562" cy="436562"/>
        </p:xfrm>
        <a:graphic>
          <a:graphicData uri="http://schemas.openxmlformats.org/presentationml/2006/ole">
            <mc:AlternateContent xmlns:mc="http://schemas.openxmlformats.org/markup-compatibility/2006">
              <mc:Choice xmlns:v="urn:schemas-microsoft-com:vml" Requires="v">
                <p:oleObj spid="_x0000_s104534" name="Equation" r:id="rId16" imgW="558720" imgH="203040" progId="Equation.DSMT4">
                  <p:embed/>
                </p:oleObj>
              </mc:Choice>
              <mc:Fallback>
                <p:oleObj name="Equation" r:id="rId16" imgW="558720" imgH="203040" progId="Equation.DSMT4">
                  <p:embed/>
                  <p:pic>
                    <p:nvPicPr>
                      <p:cNvPr id="0" name=""/>
                      <p:cNvPicPr>
                        <a:picLocks noChangeAspect="1" noChangeArrowheads="1"/>
                      </p:cNvPicPr>
                      <p:nvPr/>
                    </p:nvPicPr>
                    <p:blipFill>
                      <a:blip r:embed="rId17"/>
                      <a:srcRect/>
                      <a:stretch>
                        <a:fillRect/>
                      </a:stretch>
                    </p:blipFill>
                    <p:spPr bwMode="auto">
                      <a:xfrm>
                        <a:off x="9348788" y="3760788"/>
                        <a:ext cx="11985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2273299" y="4648200"/>
            <a:ext cx="1535113" cy="461665"/>
          </a:xfrm>
          <a:prstGeom prst="rect">
            <a:avLst/>
          </a:prstGeom>
          <a:noFill/>
        </p:spPr>
        <p:txBody>
          <a:bodyPr wrap="square" rtlCol="0">
            <a:spAutoFit/>
          </a:bodyPr>
          <a:lstStyle/>
          <a:p>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908679354"/>
              </p:ext>
            </p:extLst>
          </p:nvPr>
        </p:nvGraphicFramePr>
        <p:xfrm>
          <a:off x="3579812" y="4605338"/>
          <a:ext cx="1933575" cy="517525"/>
        </p:xfrm>
        <a:graphic>
          <a:graphicData uri="http://schemas.openxmlformats.org/presentationml/2006/ole">
            <mc:AlternateContent xmlns:mc="http://schemas.openxmlformats.org/markup-compatibility/2006">
              <mc:Choice xmlns:v="urn:schemas-microsoft-com:vml" Requires="v">
                <p:oleObj spid="_x0000_s104535" name="Equation" r:id="rId18" imgW="901440" imgH="241200" progId="Equation.DSMT4">
                  <p:embed/>
                </p:oleObj>
              </mc:Choice>
              <mc:Fallback>
                <p:oleObj name="Equation" r:id="rId18" imgW="901440" imgH="241200" progId="Equation.DSMT4">
                  <p:embed/>
                  <p:pic>
                    <p:nvPicPr>
                      <p:cNvPr id="0" name=""/>
                      <p:cNvPicPr>
                        <a:picLocks noChangeAspect="1" noChangeArrowheads="1"/>
                      </p:cNvPicPr>
                      <p:nvPr/>
                    </p:nvPicPr>
                    <p:blipFill>
                      <a:blip r:embed="rId19"/>
                      <a:srcRect/>
                      <a:stretch>
                        <a:fillRect/>
                      </a:stretch>
                    </p:blipFill>
                    <p:spPr bwMode="auto">
                      <a:xfrm>
                        <a:off x="3579812" y="4605338"/>
                        <a:ext cx="1933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990437659"/>
              </p:ext>
            </p:extLst>
          </p:nvPr>
        </p:nvGraphicFramePr>
        <p:xfrm>
          <a:off x="5886450" y="4605338"/>
          <a:ext cx="1770063" cy="517525"/>
        </p:xfrm>
        <a:graphic>
          <a:graphicData uri="http://schemas.openxmlformats.org/presentationml/2006/ole">
            <mc:AlternateContent xmlns:mc="http://schemas.openxmlformats.org/markup-compatibility/2006">
              <mc:Choice xmlns:v="urn:schemas-microsoft-com:vml" Requires="v">
                <p:oleObj spid="_x0000_s104536" name="Equation" r:id="rId20" imgW="825480" imgH="241200" progId="Equation.DSMT4">
                  <p:embed/>
                </p:oleObj>
              </mc:Choice>
              <mc:Fallback>
                <p:oleObj name="Equation" r:id="rId20" imgW="825480" imgH="241200" progId="Equation.DSMT4">
                  <p:embed/>
                  <p:pic>
                    <p:nvPicPr>
                      <p:cNvPr id="0" name=""/>
                      <p:cNvPicPr>
                        <a:picLocks noChangeAspect="1" noChangeArrowheads="1"/>
                      </p:cNvPicPr>
                      <p:nvPr/>
                    </p:nvPicPr>
                    <p:blipFill>
                      <a:blip r:embed="rId21"/>
                      <a:srcRect/>
                      <a:stretch>
                        <a:fillRect/>
                      </a:stretch>
                    </p:blipFill>
                    <p:spPr bwMode="auto">
                      <a:xfrm>
                        <a:off x="5886450" y="4605338"/>
                        <a:ext cx="1770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309821655"/>
              </p:ext>
            </p:extLst>
          </p:nvPr>
        </p:nvGraphicFramePr>
        <p:xfrm>
          <a:off x="8029575" y="4632325"/>
          <a:ext cx="1252538" cy="490538"/>
        </p:xfrm>
        <a:graphic>
          <a:graphicData uri="http://schemas.openxmlformats.org/presentationml/2006/ole">
            <mc:AlternateContent xmlns:mc="http://schemas.openxmlformats.org/markup-compatibility/2006">
              <mc:Choice xmlns:v="urn:schemas-microsoft-com:vml" Requires="v">
                <p:oleObj spid="_x0000_s104537" name="Equation" r:id="rId22" imgW="583920" imgH="228600" progId="Equation.DSMT4">
                  <p:embed/>
                </p:oleObj>
              </mc:Choice>
              <mc:Fallback>
                <p:oleObj name="Equation" r:id="rId22" imgW="583920" imgH="228600" progId="Equation.DSMT4">
                  <p:embed/>
                  <p:pic>
                    <p:nvPicPr>
                      <p:cNvPr id="0" name=""/>
                      <p:cNvPicPr>
                        <a:picLocks noChangeAspect="1" noChangeArrowheads="1"/>
                      </p:cNvPicPr>
                      <p:nvPr/>
                    </p:nvPicPr>
                    <p:blipFill>
                      <a:blip r:embed="rId23"/>
                      <a:srcRect/>
                      <a:stretch>
                        <a:fillRect/>
                      </a:stretch>
                    </p:blipFill>
                    <p:spPr bwMode="auto">
                      <a:xfrm>
                        <a:off x="8029575" y="4632325"/>
                        <a:ext cx="125253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TextBox 41"/>
          <p:cNvSpPr txBox="1"/>
          <p:nvPr/>
        </p:nvSpPr>
        <p:spPr>
          <a:xfrm>
            <a:off x="2273298" y="5410200"/>
            <a:ext cx="3211514" cy="461665"/>
          </a:xfrm>
          <a:prstGeom prst="rect">
            <a:avLst/>
          </a:prstGeom>
          <a:noFill/>
        </p:spPr>
        <p:txBody>
          <a:bodyPr wrap="square" rtlCol="0">
            <a:spAutoFit/>
          </a:bodyPr>
          <a:lstStyle/>
          <a:p>
            <a:r>
              <a:rPr lang="en-US" b="1" smtClean="0">
                <a:latin typeface="Arial" pitchFamily="34" charset="0"/>
                <a:cs typeface="Arial" pitchFamily="34" charset="0"/>
              </a:rPr>
              <a:t>Số hạng thứ 50 là :</a:t>
            </a:r>
            <a:endParaRPr lang="en-US" b="1">
              <a:latin typeface="Arial" pitchFamily="34" charset="0"/>
              <a:cs typeface="Arial" pitchFamily="34" charset="0"/>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516741707"/>
              </p:ext>
            </p:extLst>
          </p:nvPr>
        </p:nvGraphicFramePr>
        <p:xfrm>
          <a:off x="5243945" y="5382269"/>
          <a:ext cx="1662113" cy="517525"/>
        </p:xfrm>
        <a:graphic>
          <a:graphicData uri="http://schemas.openxmlformats.org/presentationml/2006/ole">
            <mc:AlternateContent xmlns:mc="http://schemas.openxmlformats.org/markup-compatibility/2006">
              <mc:Choice xmlns:v="urn:schemas-microsoft-com:vml" Requires="v">
                <p:oleObj spid="_x0000_s104538" name="Equation" r:id="rId24" imgW="774360" imgH="241200" progId="Equation.DSMT4">
                  <p:embed/>
                </p:oleObj>
              </mc:Choice>
              <mc:Fallback>
                <p:oleObj name="Equation" r:id="rId24" imgW="774360" imgH="241200" progId="Equation.DSMT4">
                  <p:embed/>
                  <p:pic>
                    <p:nvPicPr>
                      <p:cNvPr id="0" name=""/>
                      <p:cNvPicPr>
                        <a:picLocks noChangeAspect="1" noChangeArrowheads="1"/>
                      </p:cNvPicPr>
                      <p:nvPr/>
                    </p:nvPicPr>
                    <p:blipFill>
                      <a:blip r:embed="rId25"/>
                      <a:srcRect/>
                      <a:stretch>
                        <a:fillRect/>
                      </a:stretch>
                    </p:blipFill>
                    <p:spPr bwMode="auto">
                      <a:xfrm>
                        <a:off x="5243945" y="5382269"/>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689535732"/>
              </p:ext>
            </p:extLst>
          </p:nvPr>
        </p:nvGraphicFramePr>
        <p:xfrm>
          <a:off x="6891337" y="5410200"/>
          <a:ext cx="2098675" cy="436562"/>
        </p:xfrm>
        <a:graphic>
          <a:graphicData uri="http://schemas.openxmlformats.org/presentationml/2006/ole">
            <mc:AlternateContent xmlns:mc="http://schemas.openxmlformats.org/markup-compatibility/2006">
              <mc:Choice xmlns:v="urn:schemas-microsoft-com:vml" Requires="v">
                <p:oleObj spid="_x0000_s104539" name="Equation" r:id="rId26" imgW="977760" imgH="203040" progId="Equation.DSMT4">
                  <p:embed/>
                </p:oleObj>
              </mc:Choice>
              <mc:Fallback>
                <p:oleObj name="Equation" r:id="rId26" imgW="977760" imgH="203040" progId="Equation.DSMT4">
                  <p:embed/>
                  <p:pic>
                    <p:nvPicPr>
                      <p:cNvPr id="0" name=""/>
                      <p:cNvPicPr>
                        <a:picLocks noChangeAspect="1" noChangeArrowheads="1"/>
                      </p:cNvPicPr>
                      <p:nvPr/>
                    </p:nvPicPr>
                    <p:blipFill>
                      <a:blip r:embed="rId27"/>
                      <a:srcRect/>
                      <a:stretch>
                        <a:fillRect/>
                      </a:stretch>
                    </p:blipFill>
                    <p:spPr bwMode="auto">
                      <a:xfrm>
                        <a:off x="6891337" y="5410200"/>
                        <a:ext cx="20986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06889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120" y="179940"/>
            <a:ext cx="1806542" cy="15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14301"/>
            <a:ext cx="9525866" cy="1638300"/>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9693"/>
            <a:ext cx="9227418"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Một cấp số nhân có số hạng đầu bằng 5 và công bội bằng 2. Hỏi phải lấy tổng của bao nhiêu số hạng đầu của cấp số nhân này để có tổng bằng </a:t>
            </a:r>
            <a:r>
              <a:rPr lang="vi-VN" sz="2600" b="1" smtClean="0">
                <a:latin typeface="Arial" pitchFamily="34" charset="0"/>
                <a:cs typeface="Arial" pitchFamily="34" charset="0"/>
              </a:rPr>
              <a:t>5115</a:t>
            </a:r>
            <a:r>
              <a:rPr lang="vi-VN" sz="2600" b="1">
                <a:latin typeface="Arial" pitchFamily="34" charset="0"/>
                <a:cs typeface="Arial" pitchFamily="34" charset="0"/>
              </a:rPr>
              <a:t>?</a:t>
            </a:r>
          </a:p>
        </p:txBody>
      </p:sp>
      <p:sp>
        <p:nvSpPr>
          <p:cNvPr id="10" name="Rectangle 9"/>
          <p:cNvSpPr/>
          <p:nvPr/>
        </p:nvSpPr>
        <p:spPr>
          <a:xfrm>
            <a:off x="406750" y="435934"/>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2213658" y="2286000"/>
                <a:ext cx="9367154" cy="461665"/>
              </a:xfrm>
              <a:prstGeom prst="rect">
                <a:avLst/>
              </a:prstGeom>
              <a:noFill/>
            </p:spPr>
            <p:txBody>
              <a:bodyPr wrap="square" rtlCol="0">
                <a:spAutoFit/>
              </a:bodyPr>
              <a:lstStyle/>
              <a:p>
                <a:r>
                  <a:rPr lang="vi-VN" b="1">
                    <a:latin typeface="Arial" pitchFamily="34" charset="0"/>
                    <a:cs typeface="Arial" pitchFamily="34" charset="0"/>
                  </a:rPr>
                  <a:t>Cấp số nhân đã cho có số hạng đầu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𝟓</m:t>
                    </m:r>
                    <m:r>
                      <a:rPr lang="vi-VN" b="1" i="1" smtClean="0">
                        <a:latin typeface="Cambria Math"/>
                        <a:cs typeface="Arial" pitchFamily="34" charset="0"/>
                      </a:rPr>
                      <m:t> </m:t>
                    </m:r>
                  </m:oMath>
                </a14:m>
                <a:r>
                  <a:rPr lang="vi-VN" b="1">
                    <a:latin typeface="Arial" pitchFamily="34" charset="0"/>
                    <a:cs typeface="Arial" pitchFamily="34" charset="0"/>
                  </a:rPr>
                  <a:t>và công bội </a:t>
                </a:r>
                <a14:m>
                  <m:oMath xmlns:m="http://schemas.openxmlformats.org/officeDocument/2006/math">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𝟐</m:t>
                    </m:r>
                  </m:oMath>
                </a14:m>
                <a:r>
                  <a:rPr lang="vi-VN" b="1">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213658" y="2286000"/>
                <a:ext cx="9367154" cy="461665"/>
              </a:xfrm>
              <a:prstGeom prst="rect">
                <a:avLst/>
              </a:prstGeom>
              <a:blipFill rotWithShape="1">
                <a:blip r:embed="rId6"/>
                <a:stretch>
                  <a:fillRect l="-976" t="-9211" b="-30263"/>
                </a:stretch>
              </a:blipFill>
            </p:spPr>
            <p:txBody>
              <a:bodyPr/>
              <a:lstStyle/>
              <a:p>
                <a:r>
                  <a:rPr lang="en-US">
                    <a:noFill/>
                  </a:rPr>
                  <a:t> </a:t>
                </a:r>
              </a:p>
            </p:txBody>
          </p:sp>
        </mc:Fallback>
      </mc:AlternateContent>
      <p:graphicFrame>
        <p:nvGraphicFramePr>
          <p:cNvPr id="22" name="Object 21"/>
          <p:cNvGraphicFramePr>
            <a:graphicFrameLocks noChangeAspect="1"/>
          </p:cNvGraphicFramePr>
          <p:nvPr>
            <p:extLst>
              <p:ext uri="{D42A27DB-BD31-4B8C-83A1-F6EECF244321}">
                <p14:modId xmlns:p14="http://schemas.microsoft.com/office/powerpoint/2010/main" val="2466925986"/>
              </p:ext>
            </p:extLst>
          </p:nvPr>
        </p:nvGraphicFramePr>
        <p:xfrm>
          <a:off x="4494212" y="3288268"/>
          <a:ext cx="1989137" cy="954087"/>
        </p:xfrm>
        <a:graphic>
          <a:graphicData uri="http://schemas.openxmlformats.org/presentationml/2006/ole">
            <mc:AlternateContent xmlns:mc="http://schemas.openxmlformats.org/markup-compatibility/2006">
              <mc:Choice xmlns:v="urn:schemas-microsoft-com:vml" Requires="v">
                <p:oleObj spid="_x0000_s105507" name="Equation" r:id="rId7" imgW="927000" imgH="444240" progId="Equation.DSMT4">
                  <p:embed/>
                </p:oleObj>
              </mc:Choice>
              <mc:Fallback>
                <p:oleObj name="Equation" r:id="rId7" imgW="927000" imgH="444240" progId="Equation.DSMT4">
                  <p:embed/>
                  <p:pic>
                    <p:nvPicPr>
                      <p:cNvPr id="0" name=""/>
                      <p:cNvPicPr>
                        <a:picLocks noChangeAspect="1" noChangeArrowheads="1"/>
                      </p:cNvPicPr>
                      <p:nvPr/>
                    </p:nvPicPr>
                    <p:blipFill>
                      <a:blip r:embed="rId8"/>
                      <a:srcRect/>
                      <a:stretch>
                        <a:fillRect/>
                      </a:stretch>
                    </p:blipFill>
                    <p:spPr bwMode="auto">
                      <a:xfrm>
                        <a:off x="4494212" y="3288268"/>
                        <a:ext cx="19891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193020" y="2826603"/>
            <a:ext cx="9367154" cy="461665"/>
          </a:xfrm>
          <a:prstGeom prst="rect">
            <a:avLst/>
          </a:prstGeom>
          <a:noFill/>
        </p:spPr>
        <p:txBody>
          <a:bodyPr wrap="square" rtlCol="0">
            <a:spAutoFit/>
          </a:bodyPr>
          <a:lstStyle/>
          <a:p>
            <a:r>
              <a:rPr lang="vi-VN" b="1">
                <a:latin typeface="Arial" pitchFamily="34" charset="0"/>
                <a:cs typeface="Arial" pitchFamily="34" charset="0"/>
              </a:rPr>
              <a:t>Giả sử tổng của n số hạng đầu bằng </a:t>
            </a:r>
            <a:r>
              <a:rPr lang="vi-VN" b="1" smtClean="0">
                <a:latin typeface="Arial" pitchFamily="34" charset="0"/>
                <a:cs typeface="Arial" pitchFamily="34" charset="0"/>
              </a:rPr>
              <a:t>5115</a:t>
            </a:r>
            <a:r>
              <a:rPr lang="vi-VN" b="1">
                <a:latin typeface="Arial" pitchFamily="34" charset="0"/>
                <a:cs typeface="Arial" pitchFamily="34" charset="0"/>
              </a:rPr>
              <a:t>.</a:t>
            </a:r>
            <a:endParaRPr lang="en-US" b="1">
              <a:latin typeface="Arial" pitchFamily="34" charset="0"/>
              <a:cs typeface="Arial" pitchFamily="34" charset="0"/>
            </a:endParaRPr>
          </a:p>
        </p:txBody>
      </p:sp>
      <p:sp>
        <p:nvSpPr>
          <p:cNvPr id="24" name="TextBox 23"/>
          <p:cNvSpPr txBox="1"/>
          <p:nvPr/>
        </p:nvSpPr>
        <p:spPr>
          <a:xfrm>
            <a:off x="2203287" y="3507938"/>
            <a:ext cx="2214725" cy="461665"/>
          </a:xfrm>
          <a:prstGeom prst="rect">
            <a:avLst/>
          </a:prstGeom>
          <a:noFill/>
        </p:spPr>
        <p:txBody>
          <a:bodyPr wrap="square" rtlCol="0">
            <a:spAutoFit/>
          </a:bodyPr>
          <a:lstStyle/>
          <a:p>
            <a:r>
              <a:rPr lang="vi-VN" b="1">
                <a:latin typeface="Arial" pitchFamily="34" charset="0"/>
                <a:cs typeface="Arial" pitchFamily="34" charset="0"/>
              </a:rPr>
              <a:t>Khi đó ta </a:t>
            </a:r>
            <a:r>
              <a:rPr lang="vi-VN" b="1" smtClean="0">
                <a:latin typeface="Arial" pitchFamily="34" charset="0"/>
                <a:cs typeface="Arial" pitchFamily="34" charset="0"/>
              </a:rPr>
              <a:t>có</a:t>
            </a:r>
            <a:r>
              <a:rPr lang="en-US" b="1" smtClean="0">
                <a:latin typeface="Arial" pitchFamily="34" charset="0"/>
                <a:cs typeface="Arial" pitchFamily="34" charset="0"/>
              </a:rPr>
              <a:t> </a:t>
            </a:r>
            <a:r>
              <a:rPr lang="vi-VN" b="1" smtClean="0">
                <a:latin typeface="Arial" pitchFamily="34" charset="0"/>
                <a:cs typeface="Arial" pitchFamily="34" charset="0"/>
              </a:rPr>
              <a:t>:</a:t>
            </a:r>
            <a:endParaRPr lang="en-US"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941823980"/>
              </p:ext>
            </p:extLst>
          </p:nvPr>
        </p:nvGraphicFramePr>
        <p:xfrm>
          <a:off x="6475412" y="3286978"/>
          <a:ext cx="1471613" cy="900113"/>
        </p:xfrm>
        <a:graphic>
          <a:graphicData uri="http://schemas.openxmlformats.org/presentationml/2006/ole">
            <mc:AlternateContent xmlns:mc="http://schemas.openxmlformats.org/markup-compatibility/2006">
              <mc:Choice xmlns:v="urn:schemas-microsoft-com:vml" Requires="v">
                <p:oleObj spid="_x0000_s105508" name="Equation" r:id="rId9" imgW="685800" imgH="419040" progId="Equation.DSMT4">
                  <p:embed/>
                </p:oleObj>
              </mc:Choice>
              <mc:Fallback>
                <p:oleObj name="Equation" r:id="rId9" imgW="685800" imgH="419040" progId="Equation.DSMT4">
                  <p:embed/>
                  <p:pic>
                    <p:nvPicPr>
                      <p:cNvPr id="0" name=""/>
                      <p:cNvPicPr>
                        <a:picLocks noChangeAspect="1" noChangeArrowheads="1"/>
                      </p:cNvPicPr>
                      <p:nvPr/>
                    </p:nvPicPr>
                    <p:blipFill>
                      <a:blip r:embed="rId10"/>
                      <a:srcRect/>
                      <a:stretch>
                        <a:fillRect/>
                      </a:stretch>
                    </p:blipFill>
                    <p:spPr bwMode="auto">
                      <a:xfrm>
                        <a:off x="6475412" y="3286978"/>
                        <a:ext cx="147161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944688494"/>
              </p:ext>
            </p:extLst>
          </p:nvPr>
        </p:nvGraphicFramePr>
        <p:xfrm>
          <a:off x="7924800" y="3493353"/>
          <a:ext cx="2589212" cy="490538"/>
        </p:xfrm>
        <a:graphic>
          <a:graphicData uri="http://schemas.openxmlformats.org/presentationml/2006/ole">
            <mc:AlternateContent xmlns:mc="http://schemas.openxmlformats.org/markup-compatibility/2006">
              <mc:Choice xmlns:v="urn:schemas-microsoft-com:vml" Requires="v">
                <p:oleObj spid="_x0000_s105509" name="Equation" r:id="rId11" imgW="1206360" imgH="228600" progId="Equation.DSMT4">
                  <p:embed/>
                </p:oleObj>
              </mc:Choice>
              <mc:Fallback>
                <p:oleObj name="Equation" r:id="rId11" imgW="1206360" imgH="228600" progId="Equation.DSMT4">
                  <p:embed/>
                  <p:pic>
                    <p:nvPicPr>
                      <p:cNvPr id="0" name=""/>
                      <p:cNvPicPr>
                        <a:picLocks noChangeAspect="1" noChangeArrowheads="1"/>
                      </p:cNvPicPr>
                      <p:nvPr/>
                    </p:nvPicPr>
                    <p:blipFill>
                      <a:blip r:embed="rId12"/>
                      <a:srcRect/>
                      <a:stretch>
                        <a:fillRect/>
                      </a:stretch>
                    </p:blipFill>
                    <p:spPr bwMode="auto">
                      <a:xfrm>
                        <a:off x="7924800" y="3493353"/>
                        <a:ext cx="25892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052524199"/>
              </p:ext>
            </p:extLst>
          </p:nvPr>
        </p:nvGraphicFramePr>
        <p:xfrm>
          <a:off x="4443474" y="4191000"/>
          <a:ext cx="2589212" cy="490538"/>
        </p:xfrm>
        <a:graphic>
          <a:graphicData uri="http://schemas.openxmlformats.org/presentationml/2006/ole">
            <mc:AlternateContent xmlns:mc="http://schemas.openxmlformats.org/markup-compatibility/2006">
              <mc:Choice xmlns:v="urn:schemas-microsoft-com:vml" Requires="v">
                <p:oleObj spid="_x0000_s105510" name="Equation" r:id="rId13" imgW="1206360" imgH="228600" progId="Equation.DSMT4">
                  <p:embed/>
                </p:oleObj>
              </mc:Choice>
              <mc:Fallback>
                <p:oleObj name="Equation" r:id="rId13" imgW="1206360" imgH="228600" progId="Equation.DSMT4">
                  <p:embed/>
                  <p:pic>
                    <p:nvPicPr>
                      <p:cNvPr id="0" name=""/>
                      <p:cNvPicPr>
                        <a:picLocks noChangeAspect="1" noChangeArrowheads="1"/>
                      </p:cNvPicPr>
                      <p:nvPr/>
                    </p:nvPicPr>
                    <p:blipFill>
                      <a:blip r:embed="rId14"/>
                      <a:srcRect/>
                      <a:stretch>
                        <a:fillRect/>
                      </a:stretch>
                    </p:blipFill>
                    <p:spPr bwMode="auto">
                      <a:xfrm>
                        <a:off x="4443474" y="4191000"/>
                        <a:ext cx="25892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750215380"/>
              </p:ext>
            </p:extLst>
          </p:nvPr>
        </p:nvGraphicFramePr>
        <p:xfrm>
          <a:off x="4443474" y="4789488"/>
          <a:ext cx="2452687" cy="436562"/>
        </p:xfrm>
        <a:graphic>
          <a:graphicData uri="http://schemas.openxmlformats.org/presentationml/2006/ole">
            <mc:AlternateContent xmlns:mc="http://schemas.openxmlformats.org/markup-compatibility/2006">
              <mc:Choice xmlns:v="urn:schemas-microsoft-com:vml" Requires="v">
                <p:oleObj spid="_x0000_s105511" name="Equation" r:id="rId15" imgW="1143000" imgH="203040" progId="Equation.DSMT4">
                  <p:embed/>
                </p:oleObj>
              </mc:Choice>
              <mc:Fallback>
                <p:oleObj name="Equation" r:id="rId15" imgW="1143000" imgH="203040" progId="Equation.DSMT4">
                  <p:embed/>
                  <p:pic>
                    <p:nvPicPr>
                      <p:cNvPr id="0" name=""/>
                      <p:cNvPicPr>
                        <a:picLocks noChangeAspect="1" noChangeArrowheads="1"/>
                      </p:cNvPicPr>
                      <p:nvPr/>
                    </p:nvPicPr>
                    <p:blipFill>
                      <a:blip r:embed="rId16"/>
                      <a:srcRect/>
                      <a:stretch>
                        <a:fillRect/>
                      </a:stretch>
                    </p:blipFill>
                    <p:spPr bwMode="auto">
                      <a:xfrm>
                        <a:off x="4443474" y="4789488"/>
                        <a:ext cx="24526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95000804"/>
              </p:ext>
            </p:extLst>
          </p:nvPr>
        </p:nvGraphicFramePr>
        <p:xfrm>
          <a:off x="4443474" y="5360988"/>
          <a:ext cx="1308100" cy="382587"/>
        </p:xfrm>
        <a:graphic>
          <a:graphicData uri="http://schemas.openxmlformats.org/presentationml/2006/ole">
            <mc:AlternateContent xmlns:mc="http://schemas.openxmlformats.org/markup-compatibility/2006">
              <mc:Choice xmlns:v="urn:schemas-microsoft-com:vml" Requires="v">
                <p:oleObj spid="_x0000_s105512" name="Equation" r:id="rId17" imgW="609480" imgH="177480" progId="Equation.DSMT4">
                  <p:embed/>
                </p:oleObj>
              </mc:Choice>
              <mc:Fallback>
                <p:oleObj name="Equation" r:id="rId17" imgW="609480" imgH="177480" progId="Equation.DSMT4">
                  <p:embed/>
                  <p:pic>
                    <p:nvPicPr>
                      <p:cNvPr id="0" name=""/>
                      <p:cNvPicPr>
                        <a:picLocks noChangeAspect="1" noChangeArrowheads="1"/>
                      </p:cNvPicPr>
                      <p:nvPr/>
                    </p:nvPicPr>
                    <p:blipFill>
                      <a:blip r:embed="rId18"/>
                      <a:srcRect/>
                      <a:stretch>
                        <a:fillRect/>
                      </a:stretch>
                    </p:blipFill>
                    <p:spPr bwMode="auto">
                      <a:xfrm>
                        <a:off x="4443474" y="5360988"/>
                        <a:ext cx="13081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2213658" y="5867400"/>
            <a:ext cx="9595754" cy="830997"/>
          </a:xfrm>
          <a:prstGeom prst="rect">
            <a:avLst/>
          </a:prstGeom>
          <a:noFill/>
        </p:spPr>
        <p:txBody>
          <a:bodyPr wrap="square" rtlCol="0">
            <a:spAutoFit/>
          </a:bodyPr>
          <a:lstStyle/>
          <a:p>
            <a:r>
              <a:rPr lang="vi-VN" b="1">
                <a:latin typeface="Arial" pitchFamily="34" charset="0"/>
                <a:cs typeface="Arial" pitchFamily="34" charset="0"/>
              </a:rPr>
              <a:t>Vậy để có tổng bằng </a:t>
            </a:r>
            <a:r>
              <a:rPr lang="vi-VN" b="1" smtClean="0">
                <a:latin typeface="Arial" pitchFamily="34" charset="0"/>
                <a:cs typeface="Arial" pitchFamily="34" charset="0"/>
              </a:rPr>
              <a:t>5115 </a:t>
            </a:r>
            <a:r>
              <a:rPr lang="vi-VN" b="1">
                <a:latin typeface="Arial" pitchFamily="34" charset="0"/>
                <a:cs typeface="Arial" pitchFamily="34" charset="0"/>
              </a:rPr>
              <a:t>thì phải lấy tổng của </a:t>
            </a:r>
            <a:r>
              <a:rPr lang="vi-VN" b="1">
                <a:solidFill>
                  <a:schemeClr val="accent2">
                    <a:lumMod val="75000"/>
                  </a:schemeClr>
                </a:solidFill>
                <a:latin typeface="Arial" pitchFamily="34" charset="0"/>
                <a:cs typeface="Arial" pitchFamily="34" charset="0"/>
              </a:rPr>
              <a:t>10</a:t>
            </a:r>
            <a:r>
              <a:rPr lang="vi-VN" b="1">
                <a:latin typeface="Arial" pitchFamily="34" charset="0"/>
                <a:cs typeface="Arial" pitchFamily="34" charset="0"/>
              </a:rPr>
              <a:t> số hạng đầu của cấp số nhân đã cho.</a:t>
            </a:r>
            <a:endParaRPr lang="en-US" b="1">
              <a:latin typeface="Arial" pitchFamily="34" charset="0"/>
              <a:cs typeface="Arial" pitchFamily="34" charset="0"/>
            </a:endParaRPr>
          </a:p>
        </p:txBody>
      </p:sp>
    </p:spTree>
    <p:extLst>
      <p:ext uri="{BB962C8B-B14F-4D97-AF65-F5344CB8AC3E}">
        <p14:creationId xmlns:p14="http://schemas.microsoft.com/office/powerpoint/2010/main" val="2826825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36919</TotalTime>
  <Words>1281</Words>
  <Application>Microsoft Office PowerPoint</Application>
  <PresentationFormat>Custom</PresentationFormat>
  <Paragraphs>81</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2287</cp:revision>
  <dcterms:created xsi:type="dcterms:W3CDTF">2021-08-04T05:24:17Z</dcterms:created>
  <dcterms:modified xsi:type="dcterms:W3CDTF">2024-03-12T02:36:43Z</dcterms:modified>
</cp:coreProperties>
</file>