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850" r:id="rId2"/>
    <p:sldId id="808" r:id="rId3"/>
    <p:sldId id="809" r:id="rId4"/>
    <p:sldId id="851" r:id="rId5"/>
    <p:sldId id="852" r:id="rId6"/>
    <p:sldId id="869" r:id="rId7"/>
    <p:sldId id="870" r:id="rId8"/>
    <p:sldId id="853" r:id="rId9"/>
    <p:sldId id="854" r:id="rId10"/>
    <p:sldId id="855" r:id="rId11"/>
    <p:sldId id="871" r:id="rId12"/>
    <p:sldId id="815" r:id="rId13"/>
    <p:sldId id="816" r:id="rId14"/>
    <p:sldId id="873" r:id="rId15"/>
    <p:sldId id="874" r:id="rId16"/>
    <p:sldId id="856" r:id="rId17"/>
    <p:sldId id="818" r:id="rId18"/>
    <p:sldId id="872" r:id="rId19"/>
    <p:sldId id="868" r:id="rId20"/>
    <p:sldId id="723"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50"/>
            <p14:sldId id="808"/>
            <p14:sldId id="809"/>
            <p14:sldId id="851"/>
            <p14:sldId id="852"/>
            <p14:sldId id="869"/>
            <p14:sldId id="870"/>
            <p14:sldId id="853"/>
            <p14:sldId id="854"/>
            <p14:sldId id="855"/>
            <p14:sldId id="871"/>
            <p14:sldId id="815"/>
            <p14:sldId id="816"/>
            <p14:sldId id="873"/>
            <p14:sldId id="874"/>
            <p14:sldId id="856"/>
            <p14:sldId id="818"/>
            <p14:sldId id="872"/>
            <p14:sldId id="868"/>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5DE"/>
    <a:srgbClr val="FEEFCA"/>
    <a:srgbClr val="E3E6E2"/>
    <a:srgbClr val="0F3D13"/>
    <a:srgbClr val="355216"/>
    <a:srgbClr val="FEF4EC"/>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5" Type="http://schemas.openxmlformats.org/officeDocument/2006/relationships/image" Target="../media/image76.wmf"/><Relationship Id="rId4"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5" Type="http://schemas.openxmlformats.org/officeDocument/2006/relationships/image" Target="../media/image59.wmf"/><Relationship Id="rId4"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0.xml"/><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png"/><Relationship Id="rId11" Type="http://schemas.openxmlformats.org/officeDocument/2006/relationships/image" Target="../media/image44.wmf"/><Relationship Id="rId5" Type="http://schemas.openxmlformats.org/officeDocument/2006/relationships/image" Target="../media/image45.png"/><Relationship Id="rId10" Type="http://schemas.openxmlformats.org/officeDocument/2006/relationships/oleObject" Target="../embeddings/oleObject20.bin"/><Relationship Id="rId4" Type="http://schemas.openxmlformats.org/officeDocument/2006/relationships/image" Target="../media/image8.png"/><Relationship Id="rId9" Type="http://schemas.openxmlformats.org/officeDocument/2006/relationships/image" Target="../media/image43.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50.wmf"/><Relationship Id="rId3" Type="http://schemas.openxmlformats.org/officeDocument/2006/relationships/notesSlide" Target="../notesSlides/notesSlide11.xml"/><Relationship Id="rId7" Type="http://schemas.openxmlformats.org/officeDocument/2006/relationships/image" Target="../media/image47.wmf"/><Relationship Id="rId12"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11" Type="http://schemas.openxmlformats.org/officeDocument/2006/relationships/image" Target="../media/image49.wmf"/><Relationship Id="rId5" Type="http://schemas.openxmlformats.org/officeDocument/2006/relationships/image" Target="../media/image20.png"/><Relationship Id="rId10" Type="http://schemas.openxmlformats.org/officeDocument/2006/relationships/oleObject" Target="../embeddings/oleObject23.bin"/><Relationship Id="rId4" Type="http://schemas.openxmlformats.org/officeDocument/2006/relationships/image" Target="../media/image8.png"/><Relationship Id="rId9" Type="http://schemas.openxmlformats.org/officeDocument/2006/relationships/image" Target="../media/image48.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54.png"/><Relationship Id="rId3" Type="http://schemas.openxmlformats.org/officeDocument/2006/relationships/notesSlide" Target="../notesSlides/notesSlide12.xml"/><Relationship Id="rId7" Type="http://schemas.openxmlformats.org/officeDocument/2006/relationships/image" Target="../media/image53.png"/><Relationship Id="rId12"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png"/><Relationship Id="rId11" Type="http://schemas.openxmlformats.org/officeDocument/2006/relationships/image" Target="../media/image52.wmf"/><Relationship Id="rId5" Type="http://schemas.openxmlformats.org/officeDocument/2006/relationships/image" Target="../media/image29.png"/><Relationship Id="rId10" Type="http://schemas.openxmlformats.org/officeDocument/2006/relationships/oleObject" Target="../embeddings/oleObject26.bin"/><Relationship Id="rId4" Type="http://schemas.openxmlformats.org/officeDocument/2006/relationships/image" Target="../media/image8.png"/><Relationship Id="rId9" Type="http://schemas.openxmlformats.org/officeDocument/2006/relationships/image" Target="../media/image51.wmf"/></Relationships>
</file>

<file path=ppt/slides/_rels/slide13.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30.bin"/><Relationship Id="rId3" Type="http://schemas.openxmlformats.org/officeDocument/2006/relationships/notesSlide" Target="../notesSlides/notesSlide13.xml"/><Relationship Id="rId7" Type="http://schemas.openxmlformats.org/officeDocument/2006/relationships/oleObject" Target="../embeddings/oleObject27.bin"/><Relationship Id="rId12" Type="http://schemas.openxmlformats.org/officeDocument/2006/relationships/image" Target="../media/image57.wmf"/><Relationship Id="rId2" Type="http://schemas.openxmlformats.org/officeDocument/2006/relationships/slideLayout" Target="../slideLayouts/slideLayout2.xml"/><Relationship Id="rId16" Type="http://schemas.openxmlformats.org/officeDocument/2006/relationships/image" Target="../media/image59.wmf"/><Relationship Id="rId1" Type="http://schemas.openxmlformats.org/officeDocument/2006/relationships/vmlDrawing" Target="../drawings/vmlDrawing9.vml"/><Relationship Id="rId6" Type="http://schemas.openxmlformats.org/officeDocument/2006/relationships/image" Target="../media/image60.png"/><Relationship Id="rId11" Type="http://schemas.openxmlformats.org/officeDocument/2006/relationships/oleObject" Target="../embeddings/oleObject29.bin"/><Relationship Id="rId5" Type="http://schemas.openxmlformats.org/officeDocument/2006/relationships/image" Target="../media/image390.png"/><Relationship Id="rId15" Type="http://schemas.openxmlformats.org/officeDocument/2006/relationships/oleObject" Target="../embeddings/oleObject31.bin"/><Relationship Id="rId10" Type="http://schemas.openxmlformats.org/officeDocument/2006/relationships/image" Target="../media/image56.wmf"/><Relationship Id="rId4" Type="http://schemas.openxmlformats.org/officeDocument/2006/relationships/image" Target="../media/image8.png"/><Relationship Id="rId9" Type="http://schemas.openxmlformats.org/officeDocument/2006/relationships/oleObject" Target="../embeddings/oleObject28.bin"/><Relationship Id="rId14" Type="http://schemas.openxmlformats.org/officeDocument/2006/relationships/image" Target="../media/image58.wmf"/></Relationships>
</file>

<file path=ppt/slides/_rels/slide14.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notesSlide" Target="../notesSlides/notesSlide14.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0.png"/><Relationship Id="rId5" Type="http://schemas.openxmlformats.org/officeDocument/2006/relationships/image" Target="../media/image390.png"/><Relationship Id="rId10" Type="http://schemas.openxmlformats.org/officeDocument/2006/relationships/image" Target="../media/image62.wmf"/><Relationship Id="rId4" Type="http://schemas.openxmlformats.org/officeDocument/2006/relationships/image" Target="../media/image8.png"/><Relationship Id="rId9" Type="http://schemas.openxmlformats.org/officeDocument/2006/relationships/oleObject" Target="../embeddings/oleObject3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66.wmf"/><Relationship Id="rId3" Type="http://schemas.openxmlformats.org/officeDocument/2006/relationships/notesSlide" Target="../notesSlides/notesSlide15.xml"/><Relationship Id="rId7" Type="http://schemas.openxmlformats.org/officeDocument/2006/relationships/image" Target="../media/image63.wmf"/><Relationship Id="rId12"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4.bin"/><Relationship Id="rId11" Type="http://schemas.openxmlformats.org/officeDocument/2006/relationships/image" Target="../media/image65.wmf"/><Relationship Id="rId5" Type="http://schemas.openxmlformats.org/officeDocument/2006/relationships/image" Target="../media/image60.png"/><Relationship Id="rId10" Type="http://schemas.openxmlformats.org/officeDocument/2006/relationships/oleObject" Target="../embeddings/oleObject36.bin"/><Relationship Id="rId4" Type="http://schemas.openxmlformats.org/officeDocument/2006/relationships/image" Target="../media/image390.png"/><Relationship Id="rId9" Type="http://schemas.openxmlformats.org/officeDocument/2006/relationships/image" Target="../media/image6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50.bin"/><Relationship Id="rId13" Type="http://schemas.openxmlformats.org/officeDocument/2006/relationships/image" Target="../media/image13.png"/><Relationship Id="rId3" Type="http://schemas.openxmlformats.org/officeDocument/2006/relationships/notesSlide" Target="../notesSlides/notesSlide16.xml"/><Relationship Id="rId7" Type="http://schemas.openxmlformats.org/officeDocument/2006/relationships/image" Target="../media/image67.wmf"/><Relationship Id="rId12"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8.bin"/><Relationship Id="rId11" Type="http://schemas.openxmlformats.org/officeDocument/2006/relationships/oleObject" Target="../embeddings/oleObject39.bin"/><Relationship Id="rId5" Type="http://schemas.openxmlformats.org/officeDocument/2006/relationships/image" Target="../media/image43.png"/><Relationship Id="rId10" Type="http://schemas.openxmlformats.org/officeDocument/2006/relationships/image" Target="../media/image69.png"/><Relationship Id="rId9" Type="http://schemas.openxmlformats.org/officeDocument/2006/relationships/image" Target="../media/image67.wmf"/><Relationship Id="rId1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notesSlide" Target="../notesSlides/notesSlide17.xml"/><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png"/><Relationship Id="rId5" Type="http://schemas.openxmlformats.org/officeDocument/2006/relationships/image" Target="../media/image47.png"/><Relationship Id="rId10" Type="http://schemas.openxmlformats.org/officeDocument/2006/relationships/image" Target="../media/image71.wmf"/><Relationship Id="rId4" Type="http://schemas.openxmlformats.org/officeDocument/2006/relationships/image" Target="../media/image20.png"/><Relationship Id="rId9" Type="http://schemas.openxmlformats.org/officeDocument/2006/relationships/oleObject" Target="../embeddings/oleObject41.bin"/></Relationships>
</file>

<file path=ppt/slides/_rels/slide18.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45.bin"/><Relationship Id="rId3" Type="http://schemas.openxmlformats.org/officeDocument/2006/relationships/notesSlide" Target="../notesSlides/notesSlide18.xml"/><Relationship Id="rId7" Type="http://schemas.openxmlformats.org/officeDocument/2006/relationships/oleObject" Target="../embeddings/oleObject42.bin"/><Relationship Id="rId12" Type="http://schemas.openxmlformats.org/officeDocument/2006/relationships/image" Target="../media/image74.wmf"/><Relationship Id="rId2" Type="http://schemas.openxmlformats.org/officeDocument/2006/relationships/slideLayout" Target="../slideLayouts/slideLayout2.xml"/><Relationship Id="rId16" Type="http://schemas.openxmlformats.org/officeDocument/2006/relationships/image" Target="../media/image76.wmf"/><Relationship Id="rId1" Type="http://schemas.openxmlformats.org/officeDocument/2006/relationships/vmlDrawing" Target="../drawings/vmlDrawing14.vml"/><Relationship Id="rId6" Type="http://schemas.openxmlformats.org/officeDocument/2006/relationships/image" Target="../media/image20.png"/><Relationship Id="rId11" Type="http://schemas.openxmlformats.org/officeDocument/2006/relationships/oleObject" Target="../embeddings/oleObject44.bin"/><Relationship Id="rId5" Type="http://schemas.openxmlformats.org/officeDocument/2006/relationships/image" Target="../media/image8.png"/><Relationship Id="rId15" Type="http://schemas.openxmlformats.org/officeDocument/2006/relationships/oleObject" Target="../embeddings/oleObject46.bin"/><Relationship Id="rId10" Type="http://schemas.openxmlformats.org/officeDocument/2006/relationships/image" Target="../media/image73.wmf"/><Relationship Id="rId4" Type="http://schemas.openxmlformats.org/officeDocument/2006/relationships/image" Target="../media/image530.png"/><Relationship Id="rId9" Type="http://schemas.openxmlformats.org/officeDocument/2006/relationships/oleObject" Target="../embeddings/oleObject43.bin"/><Relationship Id="rId14" Type="http://schemas.openxmlformats.org/officeDocument/2006/relationships/image" Target="../media/image75.wmf"/></Relationships>
</file>

<file path=ppt/slides/_rels/slide19.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notesSlide" Target="../notesSlides/notesSlide19.xml"/><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78.wmf"/><Relationship Id="rId4" Type="http://schemas.openxmlformats.org/officeDocument/2006/relationships/image" Target="../media/image8.png"/><Relationship Id="rId9"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6.wmf"/><Relationship Id="rId1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11.png"/><Relationship Id="rId12" Type="http://schemas.openxmlformats.org/officeDocument/2006/relationships/oleObject" Target="../embeddings/oleObject3.bin"/><Relationship Id="rId17"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15.wmf"/><Relationship Id="rId5" Type="http://schemas.openxmlformats.org/officeDocument/2006/relationships/image" Target="../media/image21.png"/><Relationship Id="rId15" Type="http://schemas.openxmlformats.org/officeDocument/2006/relationships/image" Target="../media/image17.wmf"/><Relationship Id="rId10" Type="http://schemas.openxmlformats.org/officeDocument/2006/relationships/oleObject" Target="../embeddings/oleObject2.bin"/><Relationship Id="rId19" Type="http://schemas.openxmlformats.org/officeDocument/2006/relationships/image" Target="../media/image19.wmf"/><Relationship Id="rId4" Type="http://schemas.openxmlformats.org/officeDocument/2006/relationships/image" Target="../media/image20.png"/><Relationship Id="rId9" Type="http://schemas.openxmlformats.org/officeDocument/2006/relationships/image" Target="../media/image14.wmf"/><Relationship Id="rId1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1.png"/><Relationship Id="rId10"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oleObject" Target="../embeddings/oleObject10.bin"/><Relationship Id="rId3" Type="http://schemas.openxmlformats.org/officeDocument/2006/relationships/notesSlide" Target="../notesSlides/notesSlide7.xml"/><Relationship Id="rId7" Type="http://schemas.openxmlformats.org/officeDocument/2006/relationships/image" Target="../media/image30.png"/><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png"/><Relationship Id="rId11" Type="http://schemas.openxmlformats.org/officeDocument/2006/relationships/oleObject" Target="../embeddings/oleObject9.bin"/><Relationship Id="rId5" Type="http://schemas.openxmlformats.org/officeDocument/2006/relationships/image" Target="../media/image11.png"/><Relationship Id="rId15" Type="http://schemas.openxmlformats.org/officeDocument/2006/relationships/image" Target="../media/image300.png"/><Relationship Id="rId10" Type="http://schemas.openxmlformats.org/officeDocument/2006/relationships/image" Target="../media/image25.wmf"/><Relationship Id="rId4" Type="http://schemas.openxmlformats.org/officeDocument/2006/relationships/image" Target="../media/image28.png"/><Relationship Id="rId9" Type="http://schemas.openxmlformats.org/officeDocument/2006/relationships/oleObject" Target="../embeddings/oleObject8.bin"/><Relationship Id="rId14" Type="http://schemas.openxmlformats.org/officeDocument/2006/relationships/image" Target="../media/image27.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35.wmf"/><Relationship Id="rId18" Type="http://schemas.openxmlformats.org/officeDocument/2006/relationships/oleObject" Target="../embeddings/oleObject17.bin"/><Relationship Id="rId3" Type="http://schemas.openxmlformats.org/officeDocument/2006/relationships/notesSlide" Target="../notesSlides/notesSlide8.xml"/><Relationship Id="rId7" Type="http://schemas.openxmlformats.org/officeDocument/2006/relationships/image" Target="../media/image32.wmf"/><Relationship Id="rId12" Type="http://schemas.openxmlformats.org/officeDocument/2006/relationships/oleObject" Target="../embeddings/oleObject14.bin"/><Relationship Id="rId17" Type="http://schemas.openxmlformats.org/officeDocument/2006/relationships/image" Target="../media/image37.wmf"/><Relationship Id="rId2" Type="http://schemas.openxmlformats.org/officeDocument/2006/relationships/slideLayout" Target="../slideLayouts/slideLayout2.xml"/><Relationship Id="rId16" Type="http://schemas.openxmlformats.org/officeDocument/2006/relationships/oleObject" Target="../embeddings/oleObject16.bin"/><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34.wmf"/><Relationship Id="rId5" Type="http://schemas.openxmlformats.org/officeDocument/2006/relationships/image" Target="../media/image40.png"/><Relationship Id="rId15" Type="http://schemas.openxmlformats.org/officeDocument/2006/relationships/image" Target="../media/image36.wmf"/><Relationship Id="rId10" Type="http://schemas.openxmlformats.org/officeDocument/2006/relationships/oleObject" Target="../embeddings/oleObject13.bin"/><Relationship Id="rId19" Type="http://schemas.openxmlformats.org/officeDocument/2006/relationships/image" Target="../media/image38.wmf"/><Relationship Id="rId4" Type="http://schemas.openxmlformats.org/officeDocument/2006/relationships/image" Target="../media/image39.png"/><Relationship Id="rId9" Type="http://schemas.openxmlformats.org/officeDocument/2006/relationships/image" Target="../media/image33.wmf"/><Relationship Id="rId1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png"/><Relationship Id="rId5" Type="http://schemas.openxmlformats.org/officeDocument/2006/relationships/image" Target="../media/image41.wmf"/><Relationship Id="rId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561012" y="2473199"/>
            <a:ext cx="6172200" cy="1032001"/>
          </a:xfrm>
          <a:prstGeom prst="roundRect">
            <a:avLst>
              <a:gd name="adj" fmla="val 12012"/>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512" y="1608533"/>
            <a:ext cx="6210300" cy="92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4118" t="15020" r="18174" b="43564"/>
          <a:stretch/>
        </p:blipFill>
        <p:spPr>
          <a:xfrm>
            <a:off x="5713412" y="2473199"/>
            <a:ext cx="5791200" cy="1062706"/>
          </a:xfrm>
          <a:prstGeom prst="rect">
            <a:avLst/>
          </a:prstGeom>
        </p:spPr>
      </p:pic>
      <p:pic>
        <p:nvPicPr>
          <p:cNvPr id="7577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9798" y="2514600"/>
            <a:ext cx="1067955" cy="127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270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13" y="226694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4" name="TextBox 13"/>
              <p:cNvSpPr txBox="1"/>
              <p:nvPr/>
            </p:nvSpPr>
            <p:spPr>
              <a:xfrm>
                <a:off x="1695449" y="2667000"/>
                <a:ext cx="9628417" cy="492443"/>
              </a:xfrm>
              <a:prstGeom prst="rect">
                <a:avLst/>
              </a:prstGeom>
              <a:noFill/>
            </p:spPr>
            <p:txBody>
              <a:bodyPr wrap="square" rtlCol="0">
                <a:spAutoFit/>
              </a:bodyPr>
              <a:lstStyle/>
              <a:p>
                <a:r>
                  <a:rPr lang="en-US" sz="2600" b="1" smtClean="0">
                    <a:latin typeface="Arial" pitchFamily="34" charset="0"/>
                    <a:cs typeface="Arial" pitchFamily="34" charset="0"/>
                  </a:rPr>
                  <a:t>Cấp số cộng đã cho có : </a:t>
                </a:r>
                <a14:m>
                  <m:oMath xmlns:m="http://schemas.openxmlformats.org/officeDocument/2006/math">
                    <m:sSub>
                      <m:sSubPr>
                        <m:ctrlPr>
                          <a:rPr lang="en-US" sz="2600" b="1" i="1" smtClean="0">
                            <a:solidFill>
                              <a:schemeClr val="tx1"/>
                            </a:solidFill>
                            <a:latin typeface="Cambria Math"/>
                            <a:cs typeface="Arial" pitchFamily="34" charset="0"/>
                          </a:rPr>
                        </m:ctrlPr>
                      </m:sSubPr>
                      <m:e>
                        <m:r>
                          <a:rPr lang="en-US" sz="2600" b="1" i="1" smtClean="0">
                            <a:solidFill>
                              <a:schemeClr val="tx1"/>
                            </a:solidFill>
                            <a:latin typeface="Cambria Math"/>
                            <a:cs typeface="Arial" pitchFamily="34" charset="0"/>
                          </a:rPr>
                          <m:t>𝒖</m:t>
                        </m:r>
                      </m:e>
                      <m:sub>
                        <m:r>
                          <a:rPr lang="en-US" sz="2600" b="1" i="1" smtClean="0">
                            <a:solidFill>
                              <a:schemeClr val="tx1"/>
                            </a:solidFill>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𝟏𝟎</m:t>
                    </m:r>
                  </m:oMath>
                </a14:m>
                <a:r>
                  <a:rPr lang="en-US" sz="2600" b="1" smtClean="0">
                    <a:solidFill>
                      <a:schemeClr val="accent2">
                        <a:lumMod val="75000"/>
                      </a:schemeClr>
                    </a:solidFill>
                    <a:latin typeface="Arial" pitchFamily="34" charset="0"/>
                    <a:cs typeface="Arial" pitchFamily="34" charset="0"/>
                  </a:rPr>
                  <a:t> </a:t>
                </a:r>
                <a:r>
                  <a:rPr lang="en-US" sz="2600" b="1" smtClean="0">
                    <a:latin typeface="Arial" pitchFamily="34" charset="0"/>
                    <a:cs typeface="Arial" pitchFamily="34" charset="0"/>
                  </a:rPr>
                  <a:t>và công sai </a:t>
                </a:r>
                <a14:m>
                  <m:oMath xmlns:m="http://schemas.openxmlformats.org/officeDocument/2006/math">
                    <m:r>
                      <a:rPr lang="en-US" sz="2600" b="1" i="1" smtClean="0">
                        <a:solidFill>
                          <a:schemeClr val="tx1"/>
                        </a:solidFill>
                        <a:latin typeface="Cambria Math"/>
                        <a:cs typeface="Arial" pitchFamily="34" charset="0"/>
                      </a:rPr>
                      <m:t>𝒅</m:t>
                    </m:r>
                    <m:r>
                      <a:rPr lang="en-US" sz="2600" b="1" i="1" smtClean="0">
                        <a:latin typeface="Cambria Math"/>
                        <a:cs typeface="Arial" pitchFamily="34" charset="0"/>
                      </a:rPr>
                      <m:t>=−</m:t>
                    </m:r>
                    <m:r>
                      <a:rPr lang="en-US" sz="2600" b="1" i="1" smtClean="0">
                        <a:latin typeface="Cambria Math"/>
                        <a:cs typeface="Arial" pitchFamily="34" charset="0"/>
                      </a:rPr>
                      <m:t>𝟓</m:t>
                    </m:r>
                  </m:oMath>
                </a14:m>
                <a:endParaRPr lang="vi-VN" sz="2600" b="1">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1695449" y="2667000"/>
                <a:ext cx="9628417" cy="492443"/>
              </a:xfrm>
              <a:prstGeom prst="rect">
                <a:avLst/>
              </a:prstGeom>
              <a:blipFill rotWithShape="1">
                <a:blip r:embed="rId5"/>
                <a:stretch>
                  <a:fillRect l="-1076" t="-11250" b="-30000"/>
                </a:stretch>
              </a:blipFill>
            </p:spPr>
            <p:txBody>
              <a:bodyPr/>
              <a:lstStyle/>
              <a:p>
                <a:r>
                  <a:rPr lang="en-US">
                    <a:noFill/>
                  </a:rPr>
                  <a:t> </a:t>
                </a:r>
              </a:p>
            </p:txBody>
          </p:sp>
        </mc:Fallback>
      </mc:AlternateContent>
      <p:grpSp>
        <p:nvGrpSpPr>
          <p:cNvPr id="4" name="Group 3"/>
          <p:cNvGrpSpPr/>
          <p:nvPr/>
        </p:nvGrpSpPr>
        <p:grpSpPr>
          <a:xfrm>
            <a:off x="303212" y="762000"/>
            <a:ext cx="11582399" cy="1371601"/>
            <a:chOff x="303212" y="762000"/>
            <a:chExt cx="11582399" cy="1371601"/>
          </a:xfrm>
        </p:grpSpPr>
        <p:sp>
          <p:nvSpPr>
            <p:cNvPr id="15" name="Rounded Rectangle 14"/>
            <p:cNvSpPr/>
            <p:nvPr/>
          </p:nvSpPr>
          <p:spPr>
            <a:xfrm>
              <a:off x="1714586" y="791253"/>
              <a:ext cx="10171025" cy="1342348"/>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8" name="TextBox 7"/>
                <p:cNvSpPr txBox="1"/>
                <p:nvPr/>
              </p:nvSpPr>
              <p:spPr>
                <a:xfrm>
                  <a:off x="1979612" y="996337"/>
                  <a:ext cx="9753599" cy="984863"/>
                </a:xfrm>
                <a:prstGeom prst="rect">
                  <a:avLst/>
                </a:prstGeom>
                <a:noFill/>
              </p:spPr>
              <p:txBody>
                <a:bodyPr wrap="square" lIns="121899" tIns="60949" rIns="121899" bIns="60949" rtlCol="0">
                  <a:spAutoFit/>
                </a:bodyPr>
                <a:lstStyle/>
                <a:p>
                  <a:r>
                    <a:rPr lang="en-US" sz="2800" b="1" smtClean="0">
                      <a:latin typeface="Arial" pitchFamily="34" charset="0"/>
                      <a:cs typeface="Arial" pitchFamily="34" charset="0"/>
                    </a:rPr>
                    <a:t>Tìm 5 số hạng đầu và số hạng thứ 100 của cấp số cộng </a:t>
                  </a:r>
                  <a:br>
                    <a:rPr lang="en-US" sz="2800" b="1" smtClean="0">
                      <a:latin typeface="Arial" pitchFamily="34" charset="0"/>
                      <a:cs typeface="Arial" pitchFamily="34" charset="0"/>
                    </a:rPr>
                  </a:br>
                  <a:r>
                    <a:rPr lang="en-US" sz="2800" b="1" smtClean="0">
                      <a:latin typeface="Arial" pitchFamily="34" charset="0"/>
                      <a:cs typeface="Arial" pitchFamily="34" charset="0"/>
                    </a:rPr>
                    <a:t>		</a:t>
                  </a:r>
                  <a14:m>
                    <m:oMath xmlns:m="http://schemas.openxmlformats.org/officeDocument/2006/math">
                      <m:d>
                        <m:dPr>
                          <m:ctrlPr>
                            <a:rPr lang="en-US" sz="2800" b="1" i="1" smtClean="0">
                              <a:latin typeface="Cambria Math"/>
                              <a:cs typeface="Arial" pitchFamily="34" charset="0"/>
                            </a:rPr>
                          </m:ctrlPr>
                        </m:dPr>
                        <m:e>
                          <m:sSub>
                            <m:sSubPr>
                              <m:ctrlPr>
                                <a:rPr lang="en-US" sz="2800" b="1" i="1" smtClean="0">
                                  <a:latin typeface="Cambria Math"/>
                                  <a:cs typeface="Arial" pitchFamily="34" charset="0"/>
                                </a:rPr>
                              </m:ctrlPr>
                            </m:sSubPr>
                            <m:e>
                              <m:r>
                                <a:rPr lang="en-US" sz="2800" b="1" i="1" smtClean="0">
                                  <a:latin typeface="Cambria Math"/>
                                  <a:cs typeface="Arial" pitchFamily="34" charset="0"/>
                                </a:rPr>
                                <m:t>𝒖</m:t>
                              </m:r>
                            </m:e>
                            <m:sub>
                              <m:r>
                                <a:rPr lang="en-US" sz="2800" b="1" i="1" smtClean="0">
                                  <a:latin typeface="Cambria Math"/>
                                  <a:cs typeface="Arial" pitchFamily="34" charset="0"/>
                                </a:rPr>
                                <m:t>𝒏</m:t>
                              </m:r>
                            </m:sub>
                          </m:sSub>
                        </m:e>
                      </m:d>
                      <m:r>
                        <a:rPr lang="en-US" sz="2800" b="1" i="1" smtClean="0">
                          <a:latin typeface="Cambria Math"/>
                          <a:cs typeface="Arial" pitchFamily="34" charset="0"/>
                        </a:rPr>
                        <m:t>:</m:t>
                      </m:r>
                      <m:r>
                        <a:rPr lang="en-US" sz="2800" b="1" i="1" smtClean="0">
                          <a:latin typeface="Cambria Math"/>
                          <a:cs typeface="Arial" pitchFamily="34" charset="0"/>
                        </a:rPr>
                        <m:t>𝟏𝟎</m:t>
                      </m:r>
                      <m:r>
                        <a:rPr lang="en-US" sz="2800" b="1" i="1" smtClean="0">
                          <a:latin typeface="Cambria Math"/>
                          <a:cs typeface="Arial" pitchFamily="34" charset="0"/>
                        </a:rPr>
                        <m:t>, </m:t>
                      </m:r>
                      <m:r>
                        <a:rPr lang="en-US" sz="2800" b="1" i="1" smtClean="0">
                          <a:latin typeface="Cambria Math"/>
                          <a:cs typeface="Arial" pitchFamily="34" charset="0"/>
                        </a:rPr>
                        <m:t>𝟓</m:t>
                      </m:r>
                      <m:r>
                        <a:rPr lang="en-US" sz="2800" b="1" i="1" smtClean="0">
                          <a:latin typeface="Cambria Math"/>
                          <a:cs typeface="Arial" pitchFamily="34" charset="0"/>
                        </a:rPr>
                        <m:t>, …</m:t>
                      </m:r>
                    </m:oMath>
                  </a14:m>
                  <a:endParaRPr lang="vi-VN" sz="2800" b="1" i="1">
                    <a:latin typeface="Arial" pitchFamily="34" charset="0"/>
                    <a:cs typeface="Arial"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1979612" y="996337"/>
                  <a:ext cx="9753599" cy="984863"/>
                </a:xfrm>
                <a:prstGeom prst="rect">
                  <a:avLst/>
                </a:prstGeom>
                <a:blipFill rotWithShape="1">
                  <a:blip r:embed="rId7"/>
                  <a:stretch>
                    <a:fillRect l="-1000" t="-4321" r="-375"/>
                  </a:stretch>
                </a:blipFill>
              </p:spPr>
              <p:txBody>
                <a:bodyPr/>
                <a:lstStyle/>
                <a:p>
                  <a:r>
                    <a:rPr lang="en-US">
                      <a:noFill/>
                    </a:rPr>
                    <a:t> </a:t>
                  </a:r>
                </a:p>
              </p:txBody>
            </p:sp>
          </mc:Fallback>
        </mc:AlternateContent>
      </p:grpSp>
      <p:sp>
        <p:nvSpPr>
          <p:cNvPr id="19" name="TextBox 18"/>
          <p:cNvSpPr txBox="1"/>
          <p:nvPr/>
        </p:nvSpPr>
        <p:spPr>
          <a:xfrm>
            <a:off x="1693861" y="3238500"/>
            <a:ext cx="9628417" cy="492443"/>
          </a:xfrm>
          <a:prstGeom prst="rect">
            <a:avLst/>
          </a:prstGeom>
          <a:noFill/>
        </p:spPr>
        <p:txBody>
          <a:bodyPr wrap="square" rtlCol="0">
            <a:spAutoFit/>
          </a:bodyPr>
          <a:lstStyle/>
          <a:p>
            <a:r>
              <a:rPr lang="en-US" sz="2600" b="1" smtClean="0">
                <a:latin typeface="Arial" pitchFamily="34" charset="0"/>
                <a:cs typeface="Arial" pitchFamily="34" charset="0"/>
              </a:rPr>
              <a:t>Do đó 5 số hạng đầu là : </a:t>
            </a:r>
            <a:r>
              <a:rPr lang="en-US" sz="2600" b="1" smtClean="0">
                <a:solidFill>
                  <a:srgbClr val="C00000"/>
                </a:solidFill>
                <a:latin typeface="Arial" pitchFamily="34" charset="0"/>
                <a:cs typeface="Arial" pitchFamily="34" charset="0"/>
              </a:rPr>
              <a:t>10, 5, 0, -5, -10</a:t>
            </a:r>
            <a:endParaRPr lang="vi-VN" sz="2600" b="1">
              <a:solidFill>
                <a:srgbClr val="C00000"/>
              </a:solidFill>
              <a:latin typeface="Arial" pitchFamily="34" charset="0"/>
              <a:cs typeface="Arial" pitchFamily="34" charset="0"/>
            </a:endParaRPr>
          </a:p>
        </p:txBody>
      </p:sp>
      <p:sp>
        <p:nvSpPr>
          <p:cNvPr id="20" name="TextBox 19"/>
          <p:cNvSpPr txBox="1"/>
          <p:nvPr/>
        </p:nvSpPr>
        <p:spPr>
          <a:xfrm>
            <a:off x="1674812" y="3810000"/>
            <a:ext cx="3600450" cy="492443"/>
          </a:xfrm>
          <a:prstGeom prst="rect">
            <a:avLst/>
          </a:prstGeom>
          <a:noFill/>
        </p:spPr>
        <p:txBody>
          <a:bodyPr wrap="square" rtlCol="0">
            <a:spAutoFit/>
          </a:bodyPr>
          <a:lstStyle/>
          <a:p>
            <a:r>
              <a:rPr lang="en-US" sz="2600" b="1" smtClean="0">
                <a:latin typeface="Arial" pitchFamily="34" charset="0"/>
                <a:cs typeface="Arial" pitchFamily="34" charset="0"/>
              </a:rPr>
              <a:t>Số hạng thứ 100 là : </a:t>
            </a:r>
            <a:endParaRPr lang="vi-VN" sz="2600" b="1">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85765830"/>
              </p:ext>
            </p:extLst>
          </p:nvPr>
        </p:nvGraphicFramePr>
        <p:xfrm>
          <a:off x="5149055" y="3771265"/>
          <a:ext cx="2995612" cy="569912"/>
        </p:xfrm>
        <a:graphic>
          <a:graphicData uri="http://schemas.openxmlformats.org/presentationml/2006/ole">
            <mc:AlternateContent xmlns:mc="http://schemas.openxmlformats.org/markup-compatibility/2006">
              <mc:Choice xmlns:v="urn:schemas-microsoft-com:vml" Requires="v">
                <p:oleObj spid="_x0000_s85042" name="Equation" r:id="rId8" imgW="1269720" imgH="241200" progId="Equation.DSMT4">
                  <p:embed/>
                </p:oleObj>
              </mc:Choice>
              <mc:Fallback>
                <p:oleObj name="Equation" r:id="rId8" imgW="1269720" imgH="241200" progId="Equation.DSMT4">
                  <p:embed/>
                  <p:pic>
                    <p:nvPicPr>
                      <p:cNvPr id="0" name="Object 3"/>
                      <p:cNvPicPr>
                        <a:picLocks noChangeAspect="1" noChangeArrowheads="1"/>
                      </p:cNvPicPr>
                      <p:nvPr/>
                    </p:nvPicPr>
                    <p:blipFill>
                      <a:blip r:embed="rId9"/>
                      <a:srcRect/>
                      <a:stretch>
                        <a:fillRect/>
                      </a:stretch>
                    </p:blipFill>
                    <p:spPr bwMode="auto">
                      <a:xfrm>
                        <a:off x="5149055" y="3771265"/>
                        <a:ext cx="299561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557374252"/>
              </p:ext>
            </p:extLst>
          </p:nvPr>
        </p:nvGraphicFramePr>
        <p:xfrm>
          <a:off x="8128721" y="3832543"/>
          <a:ext cx="3471140" cy="479425"/>
        </p:xfrm>
        <a:graphic>
          <a:graphicData uri="http://schemas.openxmlformats.org/presentationml/2006/ole">
            <mc:AlternateContent xmlns:mc="http://schemas.openxmlformats.org/markup-compatibility/2006">
              <mc:Choice xmlns:v="urn:schemas-microsoft-com:vml" Requires="v">
                <p:oleObj spid="_x0000_s85043" name="Equation" r:id="rId10" imgW="1371600" imgH="203040" progId="Equation.DSMT4">
                  <p:embed/>
                </p:oleObj>
              </mc:Choice>
              <mc:Fallback>
                <p:oleObj name="Equation" r:id="rId10" imgW="1371600" imgH="203040" progId="Equation.DSMT4">
                  <p:embed/>
                  <p:pic>
                    <p:nvPicPr>
                      <p:cNvPr id="0" name=""/>
                      <p:cNvPicPr>
                        <a:picLocks noChangeAspect="1" noChangeArrowheads="1"/>
                      </p:cNvPicPr>
                      <p:nvPr/>
                    </p:nvPicPr>
                    <p:blipFill>
                      <a:blip r:embed="rId11"/>
                      <a:srcRect/>
                      <a:stretch>
                        <a:fillRect/>
                      </a:stretch>
                    </p:blipFill>
                    <p:spPr bwMode="auto">
                      <a:xfrm>
                        <a:off x="8128721" y="3832543"/>
                        <a:ext cx="3471140" cy="479425"/>
                      </a:xfrm>
                      <a:prstGeom prst="rect">
                        <a:avLst/>
                      </a:prstGeom>
                      <a:noFill/>
                      <a:ln>
                        <a:noFill/>
                      </a:ln>
                    </p:spPr>
                  </p:pic>
                </p:oleObj>
              </mc:Fallback>
            </mc:AlternateContent>
          </a:graphicData>
        </a:graphic>
      </p:graphicFrame>
      <p:sp>
        <p:nvSpPr>
          <p:cNvPr id="22" name="AutoShape 4"/>
          <p:cNvSpPr>
            <a:spLocks noChangeArrowheads="1"/>
          </p:cNvSpPr>
          <p:nvPr/>
        </p:nvSpPr>
        <p:spPr bwMode="gray">
          <a:xfrm>
            <a:off x="401178" y="95249"/>
            <a:ext cx="37120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SỐ HẠNG TỔNG QUÁT</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03900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338" y="24865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905000" y="2895600"/>
            <a:ext cx="9628417" cy="492443"/>
          </a:xfrm>
          <a:prstGeom prst="rect">
            <a:avLst/>
          </a:prstGeom>
          <a:noFill/>
        </p:spPr>
        <p:txBody>
          <a:bodyPr wrap="square" rtlCol="0">
            <a:spAutoFit/>
          </a:bodyPr>
          <a:lstStyle/>
          <a:p>
            <a:r>
              <a:rPr lang="en-US" sz="2600" b="1" smtClean="0">
                <a:latin typeface="Arial" pitchFamily="34" charset="0"/>
                <a:cs typeface="Arial" pitchFamily="34" charset="0"/>
              </a:rPr>
              <a:t>Giả sử u</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là số hạng đầu và d là công sai. Ta có : </a:t>
            </a:r>
            <a:endParaRPr lang="vi-VN" sz="2600" b="1">
              <a:latin typeface="Arial" pitchFamily="34" charset="0"/>
              <a:cs typeface="Arial" pitchFamily="34" charset="0"/>
            </a:endParaRPr>
          </a:p>
        </p:txBody>
      </p:sp>
      <p:grpSp>
        <p:nvGrpSpPr>
          <p:cNvPr id="3" name="Group 2"/>
          <p:cNvGrpSpPr/>
          <p:nvPr/>
        </p:nvGrpSpPr>
        <p:grpSpPr>
          <a:xfrm>
            <a:off x="303212" y="762000"/>
            <a:ext cx="11582399" cy="1600199"/>
            <a:chOff x="303212" y="762000"/>
            <a:chExt cx="11582399" cy="1600199"/>
          </a:xfrm>
        </p:grpSpPr>
        <p:sp>
          <p:nvSpPr>
            <p:cNvPr id="19" name="Rounded Rectangle 18"/>
            <p:cNvSpPr/>
            <p:nvPr/>
          </p:nvSpPr>
          <p:spPr>
            <a:xfrm>
              <a:off x="1714586" y="791252"/>
              <a:ext cx="10171025" cy="1570947"/>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4</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8" name="TextBox 7"/>
            <p:cNvSpPr txBox="1"/>
            <p:nvPr/>
          </p:nvSpPr>
          <p:spPr>
            <a:xfrm>
              <a:off x="2284412" y="886383"/>
              <a:ext cx="9144000"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Số hạng thứ 10 của một cấp số cộng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bằng 48 và số hạng thứ 18 bằng 88 </a:t>
              </a:r>
              <a:br>
                <a:rPr lang="en-US" sz="2600" b="1" smtClean="0">
                  <a:latin typeface="Arial" pitchFamily="34" charset="0"/>
                  <a:cs typeface="Arial" pitchFamily="34" charset="0"/>
                </a:rPr>
              </a:br>
              <a:r>
                <a:rPr lang="en-US" sz="2600" b="1" smtClean="0">
                  <a:latin typeface="Arial" pitchFamily="34" charset="0"/>
                  <a:cs typeface="Arial" pitchFamily="34" charset="0"/>
                </a:rPr>
                <a:t>Tìm số hạng thứ 100 của cấp số cộng đó. </a:t>
              </a:r>
              <a:endParaRPr lang="vi-VN" sz="2600" b="1" i="1">
                <a:latin typeface="Arial" pitchFamily="34" charset="0"/>
                <a:cs typeface="Arial" pitchFamily="34" charset="0"/>
              </a:endParaRPr>
            </a:p>
          </p:txBody>
        </p:sp>
      </p:grpSp>
      <p:graphicFrame>
        <p:nvGraphicFramePr>
          <p:cNvPr id="21" name="Object 20"/>
          <p:cNvGraphicFramePr>
            <a:graphicFrameLocks noChangeAspect="1"/>
          </p:cNvGraphicFramePr>
          <p:nvPr>
            <p:extLst>
              <p:ext uri="{D42A27DB-BD31-4B8C-83A1-F6EECF244321}">
                <p14:modId xmlns:p14="http://schemas.microsoft.com/office/powerpoint/2010/main" val="2555090713"/>
              </p:ext>
            </p:extLst>
          </p:nvPr>
        </p:nvGraphicFramePr>
        <p:xfrm>
          <a:off x="4343400" y="3402476"/>
          <a:ext cx="2576513" cy="569913"/>
        </p:xfrm>
        <a:graphic>
          <a:graphicData uri="http://schemas.openxmlformats.org/presentationml/2006/ole">
            <mc:AlternateContent xmlns:mc="http://schemas.openxmlformats.org/markup-compatibility/2006">
              <mc:Choice xmlns:v="urn:schemas-microsoft-com:vml" Requires="v">
                <p:oleObj spid="_x0000_s86112" name="Equation" r:id="rId6" imgW="1091880" imgH="241200" progId="Equation.DSMT4">
                  <p:embed/>
                </p:oleObj>
              </mc:Choice>
              <mc:Fallback>
                <p:oleObj name="Equation" r:id="rId6" imgW="1091880" imgH="241200" progId="Equation.DSMT4">
                  <p:embed/>
                  <p:pic>
                    <p:nvPicPr>
                      <p:cNvPr id="0" name=""/>
                      <p:cNvPicPr>
                        <a:picLocks noChangeAspect="1" noChangeArrowheads="1"/>
                      </p:cNvPicPr>
                      <p:nvPr/>
                    </p:nvPicPr>
                    <p:blipFill>
                      <a:blip r:embed="rId7"/>
                      <a:srcRect/>
                      <a:stretch>
                        <a:fillRect/>
                      </a:stretch>
                    </p:blipFill>
                    <p:spPr bwMode="auto">
                      <a:xfrm>
                        <a:off x="4343400" y="3402476"/>
                        <a:ext cx="25765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82475233"/>
              </p:ext>
            </p:extLst>
          </p:nvPr>
        </p:nvGraphicFramePr>
        <p:xfrm>
          <a:off x="4343400" y="4038600"/>
          <a:ext cx="2725738" cy="569913"/>
        </p:xfrm>
        <a:graphic>
          <a:graphicData uri="http://schemas.openxmlformats.org/presentationml/2006/ole">
            <mc:AlternateContent xmlns:mc="http://schemas.openxmlformats.org/markup-compatibility/2006">
              <mc:Choice xmlns:v="urn:schemas-microsoft-com:vml" Requires="v">
                <p:oleObj spid="_x0000_s86113" name="Equation" r:id="rId8" imgW="1155600" imgH="241200" progId="Equation.DSMT4">
                  <p:embed/>
                </p:oleObj>
              </mc:Choice>
              <mc:Fallback>
                <p:oleObj name="Equation" r:id="rId8" imgW="1155600" imgH="241200" progId="Equation.DSMT4">
                  <p:embed/>
                  <p:pic>
                    <p:nvPicPr>
                      <p:cNvPr id="0" name=""/>
                      <p:cNvPicPr>
                        <a:picLocks noChangeAspect="1" noChangeArrowheads="1"/>
                      </p:cNvPicPr>
                      <p:nvPr/>
                    </p:nvPicPr>
                    <p:blipFill>
                      <a:blip r:embed="rId9"/>
                      <a:srcRect/>
                      <a:stretch>
                        <a:fillRect/>
                      </a:stretch>
                    </p:blipFill>
                    <p:spPr bwMode="auto">
                      <a:xfrm>
                        <a:off x="4343400" y="4038600"/>
                        <a:ext cx="272573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683803568"/>
              </p:ext>
            </p:extLst>
          </p:nvPr>
        </p:nvGraphicFramePr>
        <p:xfrm>
          <a:off x="7618412" y="3407093"/>
          <a:ext cx="1527175" cy="1198563"/>
        </p:xfrm>
        <a:graphic>
          <a:graphicData uri="http://schemas.openxmlformats.org/presentationml/2006/ole">
            <mc:AlternateContent xmlns:mc="http://schemas.openxmlformats.org/markup-compatibility/2006">
              <mc:Choice xmlns:v="urn:schemas-microsoft-com:vml" Requires="v">
                <p:oleObj spid="_x0000_s86114" name="Equation" r:id="rId10" imgW="647640" imgH="507960" progId="Equation.DSMT4">
                  <p:embed/>
                </p:oleObj>
              </mc:Choice>
              <mc:Fallback>
                <p:oleObj name="Equation" r:id="rId10" imgW="647640" imgH="507960" progId="Equation.DSMT4">
                  <p:embed/>
                  <p:pic>
                    <p:nvPicPr>
                      <p:cNvPr id="0" name=""/>
                      <p:cNvPicPr>
                        <a:picLocks noChangeAspect="1" noChangeArrowheads="1"/>
                      </p:cNvPicPr>
                      <p:nvPr/>
                    </p:nvPicPr>
                    <p:blipFill>
                      <a:blip r:embed="rId11"/>
                      <a:srcRect/>
                      <a:stretch>
                        <a:fillRect/>
                      </a:stretch>
                    </p:blipFill>
                    <p:spPr bwMode="auto">
                      <a:xfrm>
                        <a:off x="7618412" y="3407093"/>
                        <a:ext cx="152717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1924543" y="4800600"/>
            <a:ext cx="4246070" cy="492443"/>
          </a:xfrm>
          <a:prstGeom prst="rect">
            <a:avLst/>
          </a:prstGeom>
          <a:noFill/>
        </p:spPr>
        <p:txBody>
          <a:bodyPr wrap="square" rtlCol="0">
            <a:spAutoFit/>
          </a:bodyPr>
          <a:lstStyle/>
          <a:p>
            <a:r>
              <a:rPr lang="en-US" sz="2600" b="1" smtClean="0">
                <a:latin typeface="Arial" pitchFamily="34" charset="0"/>
                <a:cs typeface="Arial" pitchFamily="34" charset="0"/>
              </a:rPr>
              <a:t>Vậy số hạng thứ 100 là : </a:t>
            </a:r>
            <a:endParaRPr lang="vi-VN" sz="2600"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200945588"/>
              </p:ext>
            </p:extLst>
          </p:nvPr>
        </p:nvGraphicFramePr>
        <p:xfrm>
          <a:off x="6018212" y="4777423"/>
          <a:ext cx="4551363" cy="569913"/>
        </p:xfrm>
        <a:graphic>
          <a:graphicData uri="http://schemas.openxmlformats.org/presentationml/2006/ole">
            <mc:AlternateContent xmlns:mc="http://schemas.openxmlformats.org/markup-compatibility/2006">
              <mc:Choice xmlns:v="urn:schemas-microsoft-com:vml" Requires="v">
                <p:oleObj spid="_x0000_s86115" name="Equation" r:id="rId12" imgW="1930320" imgH="241200" progId="Equation.DSMT4">
                  <p:embed/>
                </p:oleObj>
              </mc:Choice>
              <mc:Fallback>
                <p:oleObj name="Equation" r:id="rId12" imgW="1930320" imgH="241200" progId="Equation.DSMT4">
                  <p:embed/>
                  <p:pic>
                    <p:nvPicPr>
                      <p:cNvPr id="0" name=""/>
                      <p:cNvPicPr>
                        <a:picLocks noChangeAspect="1" noChangeArrowheads="1"/>
                      </p:cNvPicPr>
                      <p:nvPr/>
                    </p:nvPicPr>
                    <p:blipFill>
                      <a:blip r:embed="rId13"/>
                      <a:srcRect/>
                      <a:stretch>
                        <a:fillRect/>
                      </a:stretch>
                    </p:blipFill>
                    <p:spPr bwMode="auto">
                      <a:xfrm>
                        <a:off x="6018212" y="4777423"/>
                        <a:ext cx="45513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AutoShape 4"/>
          <p:cNvSpPr>
            <a:spLocks noChangeArrowheads="1"/>
          </p:cNvSpPr>
          <p:nvPr/>
        </p:nvSpPr>
        <p:spPr bwMode="gray">
          <a:xfrm>
            <a:off x="401178" y="95249"/>
            <a:ext cx="37120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SỐ HẠNG TỔNG QUÁT</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05800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164" y="2743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819150"/>
            <a:ext cx="11639800" cy="1723527"/>
            <a:chOff x="227012" y="819150"/>
            <a:chExt cx="11639800" cy="1723527"/>
          </a:xfrm>
        </p:grpSpPr>
        <p:sp>
          <p:nvSpPr>
            <p:cNvPr id="19" name="Rounded Rectangle 18"/>
            <p:cNvSpPr/>
            <p:nvPr/>
          </p:nvSpPr>
          <p:spPr>
            <a:xfrm>
              <a:off x="2036762" y="838094"/>
              <a:ext cx="9830050" cy="1704583"/>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8382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89634" y="13741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10110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0" name="TextBox 9"/>
                <p:cNvSpPr txBox="1"/>
                <p:nvPr/>
              </p:nvSpPr>
              <p:spPr>
                <a:xfrm>
                  <a:off x="2141680" y="819150"/>
                  <a:ext cx="9725132" cy="172352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dãy số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với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𝒏</m:t>
                          </m:r>
                        </m:sub>
                      </m:sSub>
                      <m:r>
                        <a:rPr lang="en-US" sz="2600" b="1" i="1" smtClean="0">
                          <a:latin typeface="Cambria Math"/>
                          <a:cs typeface="Arial" pitchFamily="34" charset="0"/>
                        </a:rPr>
                        <m:t>=</m:t>
                      </m:r>
                      <m:r>
                        <a:rPr lang="en-US" sz="2600" b="1" i="1" smtClean="0">
                          <a:latin typeface="Cambria Math"/>
                          <a:cs typeface="Arial" pitchFamily="34" charset="0"/>
                        </a:rPr>
                        <m:t>𝟒</m:t>
                      </m:r>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𝟑</m:t>
                      </m:r>
                    </m:oMath>
                  </a14:m>
                  <a:r>
                    <a:rPr lang="en-US" sz="2600" b="1" smtClean="0">
                      <a:latin typeface="Arial" pitchFamily="34" charset="0"/>
                      <a:cs typeface="Arial" pitchFamily="34" charset="0"/>
                    </a:rPr>
                    <a:t> . Chứng minh rằng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là một cấp số cộng . Xác định số hạng đầu u</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và công sai d của cấp số cộng này. Từ đó viết số hạng tổng quát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dưới dạng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𝒏</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𝟏</m:t>
                          </m:r>
                        </m:sub>
                      </m:sSub>
                      <m:r>
                        <a:rPr lang="en-US" sz="2600" b="1" i="1" smtClean="0">
                          <a:latin typeface="Cambria Math"/>
                          <a:cs typeface="Arial" pitchFamily="34" charset="0"/>
                        </a:rPr>
                        <m:t>+</m:t>
                      </m:r>
                      <m:d>
                        <m:dPr>
                          <m:ctrlPr>
                            <a:rPr lang="en-US" sz="2600" b="1" i="1" smtClean="0">
                              <a:latin typeface="Cambria Math"/>
                              <a:cs typeface="Arial" pitchFamily="34" charset="0"/>
                            </a:rPr>
                          </m:ctrlPr>
                        </m:dPr>
                        <m:e>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𝟏</m:t>
                          </m:r>
                        </m:e>
                      </m:d>
                      <m:r>
                        <a:rPr lang="en-US" sz="2600" b="1" i="1" smtClean="0">
                          <a:latin typeface="Cambria Math"/>
                          <a:cs typeface="Arial" pitchFamily="34" charset="0"/>
                        </a:rPr>
                        <m:t>𝒅</m:t>
                      </m:r>
                    </m:oMath>
                  </a14:m>
                  <a:endParaRPr lang="vi-VN" sz="2600" b="1">
                    <a:latin typeface="Arial" pitchFamily="34" charset="0"/>
                    <a:cs typeface="Arial"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2141680" y="819150"/>
                  <a:ext cx="9725132" cy="1723527"/>
                </a:xfrm>
                <a:prstGeom prst="rect">
                  <a:avLst/>
                </a:prstGeom>
                <a:blipFill rotWithShape="1">
                  <a:blip r:embed="rId7"/>
                  <a:stretch>
                    <a:fillRect l="-752" t="-2120" b="-7067"/>
                  </a:stretch>
                </a:blipFill>
              </p:spPr>
              <p:txBody>
                <a:bodyPr/>
                <a:lstStyle/>
                <a:p>
                  <a:r>
                    <a:rPr lang="en-US">
                      <a:noFill/>
                    </a:rPr>
                    <a:t> </a:t>
                  </a:r>
                </a:p>
              </p:txBody>
            </p:sp>
          </mc:Fallback>
        </mc:AlternateContent>
      </p:grpSp>
      <p:sp>
        <p:nvSpPr>
          <p:cNvPr id="11" name="AutoShape 4"/>
          <p:cNvSpPr>
            <a:spLocks noChangeArrowheads="1"/>
          </p:cNvSpPr>
          <p:nvPr/>
        </p:nvSpPr>
        <p:spPr bwMode="gray">
          <a:xfrm>
            <a:off x="401178" y="95249"/>
            <a:ext cx="37120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SỐ HẠNG TỔNG QUÁT</a:t>
            </a:r>
            <a:endParaRPr lang="vi-VN" sz="1800" b="1">
              <a:solidFill>
                <a:schemeClr val="bg1"/>
              </a:solidFill>
              <a:latin typeface="Arial" pitchFamily="34" charset="0"/>
              <a:cs typeface="Arial" pitchFamily="34" charset="0"/>
            </a:endParaRPr>
          </a:p>
        </p:txBody>
      </p:sp>
      <p:sp>
        <p:nvSpPr>
          <p:cNvPr id="12" name="TextBox 11"/>
          <p:cNvSpPr txBox="1"/>
          <p:nvPr/>
        </p:nvSpPr>
        <p:spPr>
          <a:xfrm>
            <a:off x="2123930" y="3276600"/>
            <a:ext cx="1477742" cy="492443"/>
          </a:xfrm>
          <a:prstGeom prst="rect">
            <a:avLst/>
          </a:prstGeom>
          <a:noFill/>
        </p:spPr>
        <p:txBody>
          <a:bodyPr wrap="square" rtlCol="0">
            <a:spAutoFit/>
          </a:bodyPr>
          <a:lstStyle/>
          <a:p>
            <a:r>
              <a:rPr lang="en-US" sz="2600" b="1" smtClean="0">
                <a:latin typeface="Arial" pitchFamily="34" charset="0"/>
                <a:cs typeface="Arial" pitchFamily="34" charset="0"/>
              </a:rPr>
              <a:t>Ta có : </a:t>
            </a:r>
            <a:endParaRPr lang="vi-VN" sz="2600" b="1">
              <a:solidFill>
                <a:schemeClr val="accent2">
                  <a:lumMod val="75000"/>
                </a:schemeClr>
              </a:solidFill>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651817336"/>
              </p:ext>
            </p:extLst>
          </p:nvPr>
        </p:nvGraphicFramePr>
        <p:xfrm>
          <a:off x="3503612" y="3234068"/>
          <a:ext cx="4762500" cy="569913"/>
        </p:xfrm>
        <a:graphic>
          <a:graphicData uri="http://schemas.openxmlformats.org/presentationml/2006/ole">
            <mc:AlternateContent xmlns:mc="http://schemas.openxmlformats.org/markup-compatibility/2006">
              <mc:Choice xmlns:v="urn:schemas-microsoft-com:vml" Requires="v">
                <p:oleObj spid="_x0000_s93203" name="Equation" r:id="rId8" imgW="2019240" imgH="241200" progId="Equation.DSMT4">
                  <p:embed/>
                </p:oleObj>
              </mc:Choice>
              <mc:Fallback>
                <p:oleObj name="Equation" r:id="rId8" imgW="2019240" imgH="241200" progId="Equation.DSMT4">
                  <p:embed/>
                  <p:pic>
                    <p:nvPicPr>
                      <p:cNvPr id="0" name=""/>
                      <p:cNvPicPr>
                        <a:picLocks noChangeAspect="1" noChangeArrowheads="1"/>
                      </p:cNvPicPr>
                      <p:nvPr/>
                    </p:nvPicPr>
                    <p:blipFill>
                      <a:blip r:embed="rId9"/>
                      <a:srcRect/>
                      <a:stretch>
                        <a:fillRect/>
                      </a:stretch>
                    </p:blipFill>
                    <p:spPr bwMode="auto">
                      <a:xfrm>
                        <a:off x="3503612" y="3234068"/>
                        <a:ext cx="4762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29811122"/>
              </p:ext>
            </p:extLst>
          </p:nvPr>
        </p:nvGraphicFramePr>
        <p:xfrm>
          <a:off x="8282946" y="3288043"/>
          <a:ext cx="1647825" cy="479425"/>
        </p:xfrm>
        <a:graphic>
          <a:graphicData uri="http://schemas.openxmlformats.org/presentationml/2006/ole">
            <mc:AlternateContent xmlns:mc="http://schemas.openxmlformats.org/markup-compatibility/2006">
              <mc:Choice xmlns:v="urn:schemas-microsoft-com:vml" Requires="v">
                <p:oleObj spid="_x0000_s93204" name="Equation" r:id="rId10" imgW="698400" imgH="203040" progId="Equation.DSMT4">
                  <p:embed/>
                </p:oleObj>
              </mc:Choice>
              <mc:Fallback>
                <p:oleObj name="Equation" r:id="rId10" imgW="698400" imgH="203040" progId="Equation.DSMT4">
                  <p:embed/>
                  <p:pic>
                    <p:nvPicPr>
                      <p:cNvPr id="0" name=""/>
                      <p:cNvPicPr>
                        <a:picLocks noChangeAspect="1" noChangeArrowheads="1"/>
                      </p:cNvPicPr>
                      <p:nvPr/>
                    </p:nvPicPr>
                    <p:blipFill>
                      <a:blip r:embed="rId11"/>
                      <a:srcRect/>
                      <a:stretch>
                        <a:fillRect/>
                      </a:stretch>
                    </p:blipFill>
                    <p:spPr bwMode="auto">
                      <a:xfrm>
                        <a:off x="8282946" y="3288043"/>
                        <a:ext cx="1647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7" name="TextBox 16"/>
              <p:cNvSpPr txBox="1"/>
              <p:nvPr/>
            </p:nvSpPr>
            <p:spPr>
              <a:xfrm>
                <a:off x="2123930" y="3886200"/>
                <a:ext cx="9533082" cy="941412"/>
              </a:xfrm>
              <a:prstGeom prst="rect">
                <a:avLst/>
              </a:prstGeom>
              <a:noFill/>
            </p:spPr>
            <p:txBody>
              <a:bodyPr wrap="square" rtlCol="0">
                <a:spAutoFit/>
              </a:bodyPr>
              <a:lstStyle/>
              <a:p>
                <a:r>
                  <a:rPr lang="vi-VN" sz="2600" b="1">
                    <a:latin typeface="Arial" pitchFamily="34" charset="0"/>
                    <a:cs typeface="Arial" pitchFamily="34" charset="0"/>
                  </a:rPr>
                  <a:t>Do đó, dãy số (u</a:t>
                </a:r>
                <a:r>
                  <a:rPr lang="vi-VN" sz="2600" b="1" baseline="-25000">
                    <a:latin typeface="Arial" pitchFamily="34" charset="0"/>
                    <a:cs typeface="Arial" pitchFamily="34" charset="0"/>
                  </a:rPr>
                  <a:t>n</a:t>
                </a:r>
                <a:r>
                  <a:rPr lang="vi-VN" sz="2600" b="1">
                    <a:latin typeface="Arial" pitchFamily="34" charset="0"/>
                    <a:cs typeface="Arial" pitchFamily="34" charset="0"/>
                  </a:rPr>
                  <a:t>) là một cấp số cộng với số hạng đầu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r>
                      <a:rPr lang="vi-VN" sz="2600" b="1" i="1" smtClean="0">
                        <a:latin typeface="Cambria Math"/>
                        <a:cs typeface="Arial" pitchFamily="34" charset="0"/>
                      </a:rPr>
                      <m:t>𝒖</m:t>
                    </m:r>
                    <m:r>
                      <a:rPr lang="vi-VN" sz="2600" b="1" i="1" baseline="-25000" smtClean="0">
                        <a:latin typeface="Cambria Math"/>
                        <a:cs typeface="Arial" pitchFamily="34" charset="0"/>
                      </a:rPr>
                      <m:t>𝟏</m:t>
                    </m:r>
                    <m:r>
                      <a:rPr lang="vi-VN" sz="2600" b="1" i="1" smtClean="0">
                        <a:latin typeface="Cambria Math"/>
                        <a:cs typeface="Arial" pitchFamily="34" charset="0"/>
                      </a:rPr>
                      <m:t>= </m:t>
                    </m:r>
                    <m:r>
                      <a:rPr lang="vi-VN" sz="2600" b="1" i="1" smtClean="0">
                        <a:latin typeface="Cambria Math"/>
                        <a:cs typeface="Arial" pitchFamily="34" charset="0"/>
                      </a:rPr>
                      <m:t>𝟒</m:t>
                    </m:r>
                    <m:r>
                      <a:rPr lang="vi-VN" sz="2600" b="1" i="1" smtClean="0">
                        <a:latin typeface="Cambria Math"/>
                        <a:cs typeface="Arial" pitchFamily="34" charset="0"/>
                      </a:rPr>
                      <m:t>.</m:t>
                    </m:r>
                    <m:r>
                      <a:rPr lang="vi-VN" sz="2600" b="1" i="1" smtClean="0">
                        <a:latin typeface="Cambria Math"/>
                        <a:cs typeface="Arial" pitchFamily="34" charset="0"/>
                      </a:rPr>
                      <m:t>𝟏</m:t>
                    </m:r>
                    <m:r>
                      <a:rPr lang="vi-VN" sz="2600" b="1" i="1" smtClean="0">
                        <a:latin typeface="Cambria Math"/>
                        <a:cs typeface="Arial" pitchFamily="34" charset="0"/>
                      </a:rPr>
                      <m:t>–</m:t>
                    </m:r>
                    <m:r>
                      <a:rPr lang="vi-VN" sz="2600" b="1" i="1" smtClean="0">
                        <a:latin typeface="Cambria Math"/>
                        <a:cs typeface="Arial" pitchFamily="34" charset="0"/>
                      </a:rPr>
                      <m:t>𝟑</m:t>
                    </m:r>
                    <m:r>
                      <a:rPr lang="vi-VN" sz="2600" b="1" i="1" smtClean="0">
                        <a:latin typeface="Cambria Math"/>
                        <a:cs typeface="Arial" pitchFamily="34" charset="0"/>
                      </a:rPr>
                      <m:t>=</m:t>
                    </m:r>
                    <m:r>
                      <a:rPr lang="vi-VN" sz="2600" b="1" i="1" smtClean="0">
                        <a:latin typeface="Cambria Math"/>
                        <a:cs typeface="Arial" pitchFamily="34" charset="0"/>
                      </a:rPr>
                      <m:t>𝟏</m:t>
                    </m:r>
                    <m:r>
                      <a:rPr lang="vi-VN" sz="2600" b="1" i="1" smtClean="0">
                        <a:latin typeface="Cambria Math"/>
                        <a:cs typeface="Arial" pitchFamily="34" charset="0"/>
                      </a:rPr>
                      <m:t> </m:t>
                    </m:r>
                  </m:oMath>
                </a14:m>
                <a:r>
                  <a:rPr lang="vi-VN" sz="2600" b="1">
                    <a:latin typeface="Arial" pitchFamily="34" charset="0"/>
                    <a:cs typeface="Arial" pitchFamily="34" charset="0"/>
                  </a:rPr>
                  <a:t>và công sai </a:t>
                </a:r>
                <a14:m>
                  <m:oMath xmlns:m="http://schemas.openxmlformats.org/officeDocument/2006/math">
                    <m:r>
                      <a:rPr lang="vi-VN" sz="2600" b="1" i="1" smtClean="0">
                        <a:latin typeface="Cambria Math"/>
                        <a:cs typeface="Arial" pitchFamily="34" charset="0"/>
                      </a:rPr>
                      <m:t>𝒅</m:t>
                    </m:r>
                    <m:r>
                      <a:rPr lang="vi-VN" sz="2600" b="1" i="1" smtClean="0">
                        <a:latin typeface="Cambria Math"/>
                        <a:cs typeface="Arial" pitchFamily="34" charset="0"/>
                      </a:rPr>
                      <m:t>=</m:t>
                    </m:r>
                    <m:r>
                      <a:rPr lang="vi-VN" sz="2600" b="1" i="1">
                        <a:latin typeface="Cambria Math"/>
                        <a:cs typeface="Arial" pitchFamily="34" charset="0"/>
                      </a:rPr>
                      <m:t>𝟒</m:t>
                    </m:r>
                  </m:oMath>
                </a14:m>
                <a:r>
                  <a:rPr lang="vi-VN"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123930" y="3886200"/>
                <a:ext cx="9533082" cy="941412"/>
              </a:xfrm>
              <a:prstGeom prst="rect">
                <a:avLst/>
              </a:prstGeom>
              <a:blipFill rotWithShape="1">
                <a:blip r:embed="rId12"/>
                <a:stretch>
                  <a:fillRect l="-1087" t="-5844" b="-149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2123930" y="4953000"/>
                <a:ext cx="9533082" cy="541302"/>
              </a:xfrm>
              <a:prstGeom prst="rect">
                <a:avLst/>
              </a:prstGeom>
              <a:noFill/>
            </p:spPr>
            <p:txBody>
              <a:bodyPr wrap="square" rtlCol="0">
                <a:spAutoFit/>
              </a:bodyPr>
              <a:lstStyle/>
              <a:p>
                <a:r>
                  <a:rPr lang="vi-VN" sz="2600" b="1" smtClean="0">
                    <a:latin typeface="Arial" pitchFamily="34" charset="0"/>
                    <a:cs typeface="Arial" pitchFamily="34" charset="0"/>
                  </a:rPr>
                  <a:t>Số </a:t>
                </a:r>
                <a:r>
                  <a:rPr lang="vi-VN" sz="2600" b="1">
                    <a:latin typeface="Arial" pitchFamily="34" charset="0"/>
                    <a:cs typeface="Arial" pitchFamily="34" charset="0"/>
                  </a:rPr>
                  <a:t>hạng tổng quát là: </a:t>
                </a:r>
                <a14:m>
                  <m:oMath xmlns:m="http://schemas.openxmlformats.org/officeDocument/2006/math">
                    <m:r>
                      <a:rPr lang="vi-VN" sz="2600" b="1" i="1" smtClean="0">
                        <a:solidFill>
                          <a:srgbClr val="C00000"/>
                        </a:solidFill>
                        <a:latin typeface="Cambria Math"/>
                        <a:cs typeface="Arial" pitchFamily="34" charset="0"/>
                      </a:rPr>
                      <m:t>𝒖</m:t>
                    </m:r>
                    <m:r>
                      <a:rPr lang="vi-VN" sz="2600" b="1" i="1" baseline="-25000" smtClean="0">
                        <a:solidFill>
                          <a:srgbClr val="C00000"/>
                        </a:solidFill>
                        <a:latin typeface="Cambria Math"/>
                        <a:cs typeface="Arial" pitchFamily="34" charset="0"/>
                      </a:rPr>
                      <m:t>𝒏</m:t>
                    </m:r>
                    <m:r>
                      <a:rPr lang="vi-VN" sz="2600" b="1" i="1" smtClean="0">
                        <a:solidFill>
                          <a:srgbClr val="C00000"/>
                        </a:solidFill>
                        <a:latin typeface="Cambria Math"/>
                        <a:cs typeface="Arial" pitchFamily="34" charset="0"/>
                      </a:rPr>
                      <m:t>=</m:t>
                    </m:r>
                    <m:r>
                      <a:rPr lang="vi-VN" sz="2600" b="1" i="1" smtClean="0">
                        <a:solidFill>
                          <a:srgbClr val="C00000"/>
                        </a:solidFill>
                        <a:latin typeface="Cambria Math"/>
                        <a:cs typeface="Arial" pitchFamily="34" charset="0"/>
                      </a:rPr>
                      <m:t>𝟏</m:t>
                    </m:r>
                    <m:r>
                      <a:rPr lang="vi-VN" sz="2600" b="1" i="1" smtClean="0">
                        <a:solidFill>
                          <a:srgbClr val="C00000"/>
                        </a:solidFill>
                        <a:latin typeface="Cambria Math"/>
                        <a:cs typeface="Arial" pitchFamily="34" charset="0"/>
                      </a:rPr>
                      <m:t>+(</m:t>
                    </m:r>
                    <m:r>
                      <a:rPr lang="vi-VN" sz="2600" b="1" i="1" smtClean="0">
                        <a:solidFill>
                          <a:srgbClr val="C00000"/>
                        </a:solidFill>
                        <a:latin typeface="Cambria Math"/>
                        <a:cs typeface="Arial" pitchFamily="34" charset="0"/>
                      </a:rPr>
                      <m:t>𝒏</m:t>
                    </m:r>
                    <m:r>
                      <a:rPr lang="vi-VN" sz="2600" b="1" i="1" smtClean="0">
                        <a:solidFill>
                          <a:srgbClr val="C00000"/>
                        </a:solidFill>
                        <a:latin typeface="Cambria Math"/>
                        <a:cs typeface="Arial" pitchFamily="34" charset="0"/>
                      </a:rPr>
                      <m:t>–</m:t>
                    </m:r>
                    <m:r>
                      <a:rPr lang="vi-VN" sz="2600" b="1" i="1" smtClean="0">
                        <a:solidFill>
                          <a:srgbClr val="C00000"/>
                        </a:solidFill>
                        <a:latin typeface="Cambria Math"/>
                        <a:cs typeface="Arial" pitchFamily="34" charset="0"/>
                      </a:rPr>
                      <m:t>𝟏</m:t>
                    </m:r>
                    <m:r>
                      <a:rPr lang="vi-VN" sz="2600" b="1" i="1" smtClean="0">
                        <a:solidFill>
                          <a:srgbClr val="C00000"/>
                        </a:solidFill>
                        <a:latin typeface="Cambria Math"/>
                        <a:cs typeface="Arial" pitchFamily="34" charset="0"/>
                      </a:rPr>
                      <m:t>).</m:t>
                    </m:r>
                    <m:r>
                      <a:rPr lang="vi-VN" sz="2600" b="1" i="1" smtClean="0">
                        <a:solidFill>
                          <a:srgbClr val="C00000"/>
                        </a:solidFill>
                        <a:latin typeface="Cambria Math"/>
                        <a:cs typeface="Arial" pitchFamily="34" charset="0"/>
                      </a:rPr>
                      <m:t>𝟒</m:t>
                    </m:r>
                    <m:r>
                      <a:rPr lang="vi-VN" sz="2600" b="1" i="1">
                        <a:solidFill>
                          <a:srgbClr val="C00000"/>
                        </a:solidFill>
                        <a:latin typeface="Cambria Math"/>
                        <a:cs typeface="Arial" pitchFamily="34" charset="0"/>
                      </a:rPr>
                      <m:t>.</m:t>
                    </m:r>
                  </m:oMath>
                </a14:m>
                <a:endParaRPr lang="vi-VN" sz="2600" b="1">
                  <a:solidFill>
                    <a:srgbClr val="C00000"/>
                  </a:solidFill>
                  <a:latin typeface="Arial" pitchFamily="34" charset="0"/>
                  <a:cs typeface="Arial"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2123930" y="4953000"/>
                <a:ext cx="9533082" cy="541302"/>
              </a:xfrm>
              <a:prstGeom prst="rect">
                <a:avLst/>
              </a:prstGeom>
              <a:blipFill rotWithShape="1">
                <a:blip r:embed="rId13"/>
                <a:stretch>
                  <a:fillRect l="-1087" t="-1136" b="-27273"/>
                </a:stretch>
              </a:blipFill>
            </p:spPr>
            <p:txBody>
              <a:bodyPr/>
              <a:lstStyle/>
              <a:p>
                <a:r>
                  <a:rPr lang="en-US">
                    <a:noFill/>
                  </a:rPr>
                  <a:t> </a:t>
                </a:r>
              </a:p>
            </p:txBody>
          </p:sp>
        </mc:Fallback>
      </mc:AlternateContent>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136" y="4162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4"/>
          <p:cNvSpPr>
            <a:spLocks noChangeArrowheads="1"/>
          </p:cNvSpPr>
          <p:nvPr/>
        </p:nvSpPr>
        <p:spPr bwMode="gray">
          <a:xfrm>
            <a:off x="401178" y="95249"/>
            <a:ext cx="7064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3 . TỔNG n SỐ HẠNG ĐẦU CỦA MỘT CẤP SỐ CỘNG </a:t>
            </a:r>
            <a:endParaRPr lang="vi-VN" sz="1800" b="1">
              <a:solidFill>
                <a:schemeClr val="bg1"/>
              </a:solidFill>
              <a:latin typeface="Arial" pitchFamily="34" charset="0"/>
              <a:cs typeface="Arial" pitchFamily="34" charset="0"/>
            </a:endParaRPr>
          </a:p>
        </p:txBody>
      </p:sp>
      <p:grpSp>
        <p:nvGrpSpPr>
          <p:cNvPr id="4" name="Group 3"/>
          <p:cNvGrpSpPr/>
          <p:nvPr/>
        </p:nvGrpSpPr>
        <p:grpSpPr>
          <a:xfrm>
            <a:off x="289088" y="762000"/>
            <a:ext cx="11558425" cy="3291629"/>
            <a:chOff x="289088" y="762000"/>
            <a:chExt cx="11558425" cy="3291629"/>
          </a:xfrm>
        </p:grpSpPr>
        <p:grpSp>
          <p:nvGrpSpPr>
            <p:cNvPr id="2" name="Group 1"/>
            <p:cNvGrpSpPr/>
            <p:nvPr/>
          </p:nvGrpSpPr>
          <p:grpSpPr>
            <a:xfrm>
              <a:off x="289088" y="762000"/>
              <a:ext cx="11558425" cy="3291629"/>
              <a:chOff x="289088" y="1086760"/>
              <a:chExt cx="11558425" cy="3291629"/>
            </a:xfrm>
          </p:grpSpPr>
          <p:sp>
            <p:nvSpPr>
              <p:cNvPr id="18" name="Rounded Rectangle 17"/>
              <p:cNvSpPr/>
              <p:nvPr/>
            </p:nvSpPr>
            <p:spPr>
              <a:xfrm>
                <a:off x="289088" y="1086760"/>
                <a:ext cx="11558425" cy="3291629"/>
              </a:xfrm>
              <a:prstGeom prst="roundRect">
                <a:avLst>
                  <a:gd name="adj" fmla="val 366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2151062" y="1201162"/>
                <a:ext cx="9429750" cy="492443"/>
              </a:xfrm>
              <a:prstGeom prst="rect">
                <a:avLst/>
              </a:prstGeom>
              <a:noFill/>
            </p:spPr>
            <p:txBody>
              <a:bodyPr wrap="square" rtlCol="0">
                <a:spAutoFit/>
              </a:bodyPr>
              <a:lstStyle/>
              <a:p>
                <a:r>
                  <a:rPr lang="en-US" sz="2600" b="1" smtClean="0">
                    <a:solidFill>
                      <a:schemeClr val="accent6">
                        <a:lumMod val="75000"/>
                      </a:schemeClr>
                    </a:solidFill>
                    <a:latin typeface="Arial" pitchFamily="34" charset="0"/>
                    <a:cs typeface="Arial" pitchFamily="34" charset="0"/>
                  </a:rPr>
                  <a:t>Xây dựng công thức tính n số hạng đầu của cấp số cộng </a:t>
                </a:r>
                <a:endParaRPr lang="vi-VN" sz="2600" b="1">
                  <a:solidFill>
                    <a:schemeClr val="accent6">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531812" y="1700733"/>
                    <a:ext cx="11201400" cy="2677656"/>
                  </a:xfrm>
                  <a:prstGeom prst="rect">
                    <a:avLst/>
                  </a:prstGeom>
                  <a:noFill/>
                </p:spPr>
                <p:txBody>
                  <a:bodyPr wrap="square" rtlCol="0">
                    <a:spAutoFit/>
                  </a:bodyPr>
                  <a:lstStyle/>
                  <a:p>
                    <a:r>
                      <a:rPr lang="en-US" b="1" smtClean="0">
                        <a:latin typeface="Arial" pitchFamily="34" charset="0"/>
                        <a:cs typeface="Arial" pitchFamily="34" charset="0"/>
                      </a:rPr>
                      <a:t>Cho cấp số cộng (u</a:t>
                    </a:r>
                    <a:r>
                      <a:rPr lang="en-US" b="1" baseline="-25000" smtClean="0">
                        <a:latin typeface="Arial" pitchFamily="34" charset="0"/>
                        <a:cs typeface="Arial" pitchFamily="34" charset="0"/>
                      </a:rPr>
                      <a:t>n</a:t>
                    </a:r>
                    <a:r>
                      <a:rPr lang="en-US" b="1" smtClean="0">
                        <a:latin typeface="Arial" pitchFamily="34" charset="0"/>
                        <a:cs typeface="Arial" pitchFamily="34" charset="0"/>
                      </a:rPr>
                      <a:t>) với số hạng đầu u</a:t>
                    </a:r>
                    <a:r>
                      <a:rPr lang="en-US" b="1" baseline="-25000" smtClean="0">
                        <a:latin typeface="Arial" pitchFamily="34" charset="0"/>
                        <a:cs typeface="Arial" pitchFamily="34" charset="0"/>
                      </a:rPr>
                      <a:t>1</a:t>
                    </a:r>
                    <a:r>
                      <a:rPr lang="en-US" b="1" smtClean="0">
                        <a:latin typeface="Arial" pitchFamily="34" charset="0"/>
                        <a:cs typeface="Arial" pitchFamily="34" charset="0"/>
                      </a:rPr>
                      <a:t> và công sai d.</a:t>
                    </a:r>
                  </a:p>
                  <a:p>
                    <a:r>
                      <a:rPr lang="en-US" b="1" smtClean="0">
                        <a:latin typeface="Arial" pitchFamily="34" charset="0"/>
                        <a:cs typeface="Arial" pitchFamily="34" charset="0"/>
                      </a:rPr>
                      <a:t>Để tính tổng n số hạng đầu :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𝑺</m:t>
                            </m:r>
                          </m:e>
                          <m:sub>
                            <m:r>
                              <a:rPr lang="en-US" b="1" i="1" smtClean="0">
                                <a:latin typeface="Cambria Math"/>
                                <a:cs typeface="Arial" pitchFamily="34" charset="0"/>
                              </a:rPr>
                              <m:t>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𝒏</m:t>
                            </m:r>
                            <m:r>
                              <a:rPr lang="en-US" b="1" i="1" smtClean="0">
                                <a:latin typeface="Cambria Math"/>
                                <a:cs typeface="Arial" pitchFamily="34" charset="0"/>
                              </a:rPr>
                              <m:t>−</m:t>
                            </m:r>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𝒏</m:t>
                            </m:r>
                          </m:sub>
                        </m:sSub>
                      </m:oMath>
                    </a14:m>
                    <a:r>
                      <a:rPr lang="en-US" b="1" smtClean="0">
                        <a:latin typeface="Arial" pitchFamily="34" charset="0"/>
                        <a:cs typeface="Arial" pitchFamily="34" charset="0"/>
                      </a:rPr>
                      <a:t> </a:t>
                    </a:r>
                    <a:br>
                      <a:rPr lang="en-US" b="1" smtClean="0">
                        <a:latin typeface="Arial" pitchFamily="34" charset="0"/>
                        <a:cs typeface="Arial" pitchFamily="34" charset="0"/>
                      </a:rPr>
                    </a:br>
                    <a:r>
                      <a:rPr lang="en-US" b="1" smtClean="0">
                        <a:latin typeface="Arial" pitchFamily="34" charset="0"/>
                        <a:cs typeface="Arial" pitchFamily="34" charset="0"/>
                      </a:rPr>
                      <a:t>hãy lần lượt thực hiện các yêu cầu sau :</a:t>
                    </a:r>
                  </a:p>
                  <a:p>
                    <a:r>
                      <a:rPr lang="en-US" b="1" smtClean="0">
                        <a:latin typeface="Arial" pitchFamily="34" charset="0"/>
                        <a:cs typeface="Arial" pitchFamily="34" charset="0"/>
                      </a:rPr>
                      <a:t>a. Biểu diễn mỗi số hạng trong tổng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𝑺</m:t>
                            </m:r>
                          </m:e>
                          <m:sub>
                            <m:r>
                              <a:rPr lang="en-US" b="1" i="1" smtClean="0">
                                <a:latin typeface="Cambria Math"/>
                                <a:cs typeface="Arial" pitchFamily="34" charset="0"/>
                              </a:rPr>
                              <m:t>𝒏</m:t>
                            </m:r>
                          </m:sub>
                        </m:sSub>
                      </m:oMath>
                    </a14:m>
                    <a:r>
                      <a:rPr lang="en-US" b="1" smtClean="0">
                        <a:latin typeface="Arial" pitchFamily="34" charset="0"/>
                        <a:cs typeface="Arial" pitchFamily="34" charset="0"/>
                      </a:rPr>
                      <a:t> theo u</a:t>
                    </a:r>
                    <a:r>
                      <a:rPr lang="en-US" b="1" baseline="-25000" smtClean="0">
                        <a:latin typeface="Arial" pitchFamily="34" charset="0"/>
                        <a:cs typeface="Arial" pitchFamily="34" charset="0"/>
                      </a:rPr>
                      <a:t>1</a:t>
                    </a:r>
                    <a:r>
                      <a:rPr lang="en-US" b="1" smtClean="0">
                        <a:latin typeface="Arial" pitchFamily="34" charset="0"/>
                        <a:cs typeface="Arial" pitchFamily="34" charset="0"/>
                      </a:rPr>
                      <a:t> và công sai d</a:t>
                    </a:r>
                    <a:br>
                      <a:rPr lang="en-US" b="1" smtClean="0">
                        <a:latin typeface="Arial" pitchFamily="34" charset="0"/>
                        <a:cs typeface="Arial" pitchFamily="34" charset="0"/>
                      </a:rPr>
                    </a:br>
                    <a:r>
                      <a:rPr lang="en-US" b="1" smtClean="0">
                        <a:latin typeface="Arial" pitchFamily="34" charset="0"/>
                        <a:cs typeface="Arial" pitchFamily="34" charset="0"/>
                      </a:rPr>
                      <a:t>b. Viết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oMath>
                    </a14:m>
                    <a:r>
                      <a:rPr lang="en-US" b="1">
                        <a:latin typeface="Arial" pitchFamily="34" charset="0"/>
                        <a:cs typeface="Arial" pitchFamily="34" charset="0"/>
                      </a:rPr>
                      <a:t> </a:t>
                    </a:r>
                    <a:r>
                      <a:rPr lang="en-US" b="1" smtClean="0">
                        <a:latin typeface="Arial" pitchFamily="34" charset="0"/>
                        <a:cs typeface="Arial" pitchFamily="34" charset="0"/>
                      </a:rPr>
                      <a:t>theo thứ tự ngược lại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𝒏</m:t>
                            </m:r>
                            <m:r>
                              <a:rPr lang="en-US" b="1" i="1" smtClean="0">
                                <a:latin typeface="Cambria Math"/>
                                <a:cs typeface="Arial" pitchFamily="34" charset="0"/>
                              </a:rPr>
                              <m:t>−</m:t>
                            </m:r>
                            <m:r>
                              <a:rPr lang="en-US" b="1" i="1">
                                <a:latin typeface="Cambria Math"/>
                                <a:cs typeface="Arial" pitchFamily="34" charset="0"/>
                              </a:rPr>
                              <m:t>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𝟐</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𝟏</m:t>
                            </m:r>
                          </m:sub>
                        </m:sSub>
                      </m:oMath>
                    </a14:m>
                    <a:r>
                      <a:rPr lang="en-US" b="1" smtClean="0">
                        <a:latin typeface="Arial" pitchFamily="34" charset="0"/>
                        <a:cs typeface="Arial" pitchFamily="34" charset="0"/>
                      </a:rPr>
                      <a:t> và biểu diễn  </a:t>
                    </a:r>
                    <a:r>
                      <a:rPr lang="en-US" b="1">
                        <a:latin typeface="Arial" pitchFamily="34" charset="0"/>
                        <a:cs typeface="Arial" pitchFamily="34" charset="0"/>
                      </a:rPr>
                      <a:t>mỗi số hạng trong tổng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oMath>
                    </a14:m>
                    <a:r>
                      <a:rPr lang="en-US" b="1">
                        <a:latin typeface="Arial" pitchFamily="34" charset="0"/>
                        <a:cs typeface="Arial" pitchFamily="34" charset="0"/>
                      </a:rPr>
                      <a:t> theo u</a:t>
                    </a:r>
                    <a:r>
                      <a:rPr lang="en-US" b="1" baseline="-25000">
                        <a:latin typeface="Arial" pitchFamily="34" charset="0"/>
                        <a:cs typeface="Arial" pitchFamily="34" charset="0"/>
                      </a:rPr>
                      <a:t>1</a:t>
                    </a:r>
                    <a:r>
                      <a:rPr lang="en-US" b="1">
                        <a:latin typeface="Arial" pitchFamily="34" charset="0"/>
                        <a:cs typeface="Arial" pitchFamily="34" charset="0"/>
                      </a:rPr>
                      <a:t> và công sai </a:t>
                    </a:r>
                    <a:r>
                      <a:rPr lang="en-US" b="1" smtClean="0">
                        <a:latin typeface="Arial" pitchFamily="34" charset="0"/>
                        <a:cs typeface="Arial" pitchFamily="34" charset="0"/>
                      </a:rPr>
                      <a:t>d</a:t>
                    </a:r>
                    <a:r>
                      <a:rPr lang="en-US" b="1">
                        <a:latin typeface="Arial" pitchFamily="34" charset="0"/>
                        <a:cs typeface="Arial" pitchFamily="34" charset="0"/>
                      </a:rPr>
                      <a:t/>
                    </a:r>
                    <a:br>
                      <a:rPr lang="en-US" b="1">
                        <a:latin typeface="Arial" pitchFamily="34" charset="0"/>
                        <a:cs typeface="Arial" pitchFamily="34" charset="0"/>
                      </a:rPr>
                    </a:br>
                    <a:r>
                      <a:rPr lang="en-US" b="1" smtClean="0">
                        <a:latin typeface="Arial" pitchFamily="34" charset="0"/>
                        <a:cs typeface="Arial" pitchFamily="34" charset="0"/>
                      </a:rPr>
                      <a:t>c. Cộng từng vế 2 đẳng thức ở a và b để tính S</a:t>
                    </a:r>
                    <a:r>
                      <a:rPr lang="en-US" b="1" baseline="-25000" smtClean="0">
                        <a:latin typeface="Arial" pitchFamily="34" charset="0"/>
                        <a:cs typeface="Arial" pitchFamily="34" charset="0"/>
                      </a:rPr>
                      <a:t>n</a:t>
                    </a:r>
                    <a:r>
                      <a:rPr lang="en-US" b="1" smtClean="0">
                        <a:latin typeface="Arial" pitchFamily="34" charset="0"/>
                        <a:cs typeface="Arial" pitchFamily="34" charset="0"/>
                      </a:rPr>
                      <a:t> theo u</a:t>
                    </a:r>
                    <a:r>
                      <a:rPr lang="en-US" b="1" baseline="-25000" smtClean="0">
                        <a:latin typeface="Arial" pitchFamily="34" charset="0"/>
                        <a:cs typeface="Arial" pitchFamily="34" charset="0"/>
                      </a:rPr>
                      <a:t>1</a:t>
                    </a:r>
                    <a:r>
                      <a:rPr lang="en-US" b="1" smtClean="0">
                        <a:latin typeface="Arial" pitchFamily="34" charset="0"/>
                        <a:cs typeface="Arial" pitchFamily="34" charset="0"/>
                      </a:rPr>
                      <a:t> và d</a:t>
                    </a:r>
                    <a:endParaRPr lang="vi-VN"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31812" y="1700733"/>
                    <a:ext cx="11201400" cy="2677656"/>
                  </a:xfrm>
                  <a:prstGeom prst="rect">
                    <a:avLst/>
                  </a:prstGeom>
                  <a:blipFill rotWithShape="1">
                    <a:blip r:embed="rId5"/>
                    <a:stretch>
                      <a:fillRect l="-816" t="-1595" b="-4556"/>
                    </a:stretch>
                  </a:blipFill>
                </p:spPr>
                <p:txBody>
                  <a:bodyPr/>
                  <a:lstStyle/>
                  <a:p>
                    <a:r>
                      <a:rPr lang="en-US">
                        <a:noFill/>
                      </a:rPr>
                      <a:t> </a:t>
                    </a:r>
                  </a:p>
                </p:txBody>
              </p:sp>
            </mc:Fallback>
          </mc:AlternateContent>
        </p:grpSp>
        <p:pic>
          <p:nvPicPr>
            <p:cNvPr id="6246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18710" b="36284"/>
            <a:stretch/>
          </p:blipFill>
          <p:spPr bwMode="auto">
            <a:xfrm>
              <a:off x="513768" y="827491"/>
              <a:ext cx="1465844" cy="46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2055812" y="4490151"/>
            <a:ext cx="1600200" cy="492443"/>
          </a:xfrm>
          <a:prstGeom prst="rect">
            <a:avLst/>
          </a:prstGeom>
          <a:noFill/>
        </p:spPr>
        <p:txBody>
          <a:bodyPr wrap="square" rtlCol="0">
            <a:spAutoFit/>
          </a:bodyPr>
          <a:lstStyle/>
          <a:p>
            <a:r>
              <a:rPr lang="en-US" sz="2600" b="1" smtClean="0">
                <a:latin typeface="Arial" pitchFamily="34" charset="0"/>
                <a:cs typeface="Arial" pitchFamily="34" charset="0"/>
              </a:rPr>
              <a:t>a. Ta có : </a:t>
            </a:r>
            <a:endParaRPr lang="vi-VN" sz="2600" b="1">
              <a:solidFill>
                <a:schemeClr val="accent2">
                  <a:lumMod val="75000"/>
                </a:schemeClr>
              </a:solidFill>
              <a:latin typeface="Arial" pitchFamily="34" charset="0"/>
              <a:cs typeface="Arial"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797275760"/>
              </p:ext>
            </p:extLst>
          </p:nvPr>
        </p:nvGraphicFramePr>
        <p:xfrm>
          <a:off x="3858605" y="4450861"/>
          <a:ext cx="1587342" cy="571023"/>
        </p:xfrm>
        <a:graphic>
          <a:graphicData uri="http://schemas.openxmlformats.org/presentationml/2006/ole">
            <mc:AlternateContent xmlns:mc="http://schemas.openxmlformats.org/markup-compatibility/2006">
              <mc:Choice xmlns:v="urn:schemas-microsoft-com:vml" Requires="v">
                <p:oleObj spid="_x0000_s94241" name="Equation" r:id="rId7" imgW="672840" imgH="241200" progId="Equation.DSMT4">
                  <p:embed/>
                </p:oleObj>
              </mc:Choice>
              <mc:Fallback>
                <p:oleObj name="Equation" r:id="rId7" imgW="672840" imgH="241200" progId="Equation.DSMT4">
                  <p:embed/>
                  <p:pic>
                    <p:nvPicPr>
                      <p:cNvPr id="0" name=""/>
                      <p:cNvPicPr>
                        <a:picLocks noChangeAspect="1" noChangeArrowheads="1"/>
                      </p:cNvPicPr>
                      <p:nvPr/>
                    </p:nvPicPr>
                    <p:blipFill>
                      <a:blip r:embed="rId8"/>
                      <a:srcRect/>
                      <a:stretch>
                        <a:fillRect/>
                      </a:stretch>
                    </p:blipFill>
                    <p:spPr bwMode="auto">
                      <a:xfrm>
                        <a:off x="3858605" y="4450861"/>
                        <a:ext cx="1587342" cy="57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536967322"/>
              </p:ext>
            </p:extLst>
          </p:nvPr>
        </p:nvGraphicFramePr>
        <p:xfrm>
          <a:off x="3858605" y="4981447"/>
          <a:ext cx="3115310" cy="571024"/>
        </p:xfrm>
        <a:graphic>
          <a:graphicData uri="http://schemas.openxmlformats.org/presentationml/2006/ole">
            <mc:AlternateContent xmlns:mc="http://schemas.openxmlformats.org/markup-compatibility/2006">
              <mc:Choice xmlns:v="urn:schemas-microsoft-com:vml" Requires="v">
                <p:oleObj spid="_x0000_s94242" name="Equation" r:id="rId9" imgW="1320480" imgH="241200" progId="Equation.DSMT4">
                  <p:embed/>
                </p:oleObj>
              </mc:Choice>
              <mc:Fallback>
                <p:oleObj name="Equation" r:id="rId9" imgW="1320480" imgH="241200" progId="Equation.DSMT4">
                  <p:embed/>
                  <p:pic>
                    <p:nvPicPr>
                      <p:cNvPr id="0" name=""/>
                      <p:cNvPicPr>
                        <a:picLocks noChangeAspect="1" noChangeArrowheads="1"/>
                      </p:cNvPicPr>
                      <p:nvPr/>
                    </p:nvPicPr>
                    <p:blipFill>
                      <a:blip r:embed="rId10"/>
                      <a:srcRect/>
                      <a:stretch>
                        <a:fillRect/>
                      </a:stretch>
                    </p:blipFill>
                    <p:spPr bwMode="auto">
                      <a:xfrm>
                        <a:off x="3858605" y="4981447"/>
                        <a:ext cx="3115310" cy="57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043913882"/>
              </p:ext>
            </p:extLst>
          </p:nvPr>
        </p:nvGraphicFramePr>
        <p:xfrm>
          <a:off x="6939279" y="5016496"/>
          <a:ext cx="2126933" cy="571024"/>
        </p:xfrm>
        <a:graphic>
          <a:graphicData uri="http://schemas.openxmlformats.org/presentationml/2006/ole">
            <mc:AlternateContent xmlns:mc="http://schemas.openxmlformats.org/markup-compatibility/2006">
              <mc:Choice xmlns:v="urn:schemas-microsoft-com:vml" Requires="v">
                <p:oleObj spid="_x0000_s94243" name="Equation" r:id="rId11" imgW="901440" imgH="241200" progId="Equation.DSMT4">
                  <p:embed/>
                </p:oleObj>
              </mc:Choice>
              <mc:Fallback>
                <p:oleObj name="Equation" r:id="rId11" imgW="901440" imgH="241200" progId="Equation.DSMT4">
                  <p:embed/>
                  <p:pic>
                    <p:nvPicPr>
                      <p:cNvPr id="0" name=""/>
                      <p:cNvPicPr>
                        <a:picLocks noChangeAspect="1" noChangeArrowheads="1"/>
                      </p:cNvPicPr>
                      <p:nvPr/>
                    </p:nvPicPr>
                    <p:blipFill>
                      <a:blip r:embed="rId12"/>
                      <a:srcRect/>
                      <a:stretch>
                        <a:fillRect/>
                      </a:stretch>
                    </p:blipFill>
                    <p:spPr bwMode="auto">
                      <a:xfrm>
                        <a:off x="6939279" y="5016496"/>
                        <a:ext cx="2126933" cy="57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558964960"/>
              </p:ext>
            </p:extLst>
          </p:nvPr>
        </p:nvGraphicFramePr>
        <p:xfrm>
          <a:off x="3858605" y="5601176"/>
          <a:ext cx="2455228" cy="571024"/>
        </p:xfrm>
        <a:graphic>
          <a:graphicData uri="http://schemas.openxmlformats.org/presentationml/2006/ole">
            <mc:AlternateContent xmlns:mc="http://schemas.openxmlformats.org/markup-compatibility/2006">
              <mc:Choice xmlns:v="urn:schemas-microsoft-com:vml" Requires="v">
                <p:oleObj spid="_x0000_s94244" name="Equation" r:id="rId13" imgW="1041120" imgH="241200" progId="Equation.DSMT4">
                  <p:embed/>
                </p:oleObj>
              </mc:Choice>
              <mc:Fallback>
                <p:oleObj name="Equation" r:id="rId13" imgW="1041120" imgH="241200" progId="Equation.DSMT4">
                  <p:embed/>
                  <p:pic>
                    <p:nvPicPr>
                      <p:cNvPr id="0" name=""/>
                      <p:cNvPicPr>
                        <a:picLocks noChangeAspect="1" noChangeArrowheads="1"/>
                      </p:cNvPicPr>
                      <p:nvPr/>
                    </p:nvPicPr>
                    <p:blipFill>
                      <a:blip r:embed="rId14"/>
                      <a:srcRect/>
                      <a:stretch>
                        <a:fillRect/>
                      </a:stretch>
                    </p:blipFill>
                    <p:spPr bwMode="auto">
                      <a:xfrm>
                        <a:off x="3858605" y="5601176"/>
                        <a:ext cx="2455228" cy="57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557694503"/>
              </p:ext>
            </p:extLst>
          </p:nvPr>
        </p:nvGraphicFramePr>
        <p:xfrm>
          <a:off x="637805" y="6146244"/>
          <a:ext cx="11230134" cy="571024"/>
        </p:xfrm>
        <a:graphic>
          <a:graphicData uri="http://schemas.openxmlformats.org/presentationml/2006/ole">
            <mc:AlternateContent xmlns:mc="http://schemas.openxmlformats.org/markup-compatibility/2006">
              <mc:Choice xmlns:v="urn:schemas-microsoft-com:vml" Requires="v">
                <p:oleObj spid="_x0000_s94245" name="Equation" r:id="rId15" imgW="4762440" imgH="241200" progId="Equation.DSMT4">
                  <p:embed/>
                </p:oleObj>
              </mc:Choice>
              <mc:Fallback>
                <p:oleObj name="Equation" r:id="rId15" imgW="4762440" imgH="241200" progId="Equation.DSMT4">
                  <p:embed/>
                  <p:pic>
                    <p:nvPicPr>
                      <p:cNvPr id="0" name=""/>
                      <p:cNvPicPr>
                        <a:picLocks noChangeAspect="1" noChangeArrowheads="1"/>
                      </p:cNvPicPr>
                      <p:nvPr/>
                    </p:nvPicPr>
                    <p:blipFill>
                      <a:blip r:embed="rId16"/>
                      <a:srcRect/>
                      <a:stretch>
                        <a:fillRect/>
                      </a:stretch>
                    </p:blipFill>
                    <p:spPr bwMode="auto">
                      <a:xfrm>
                        <a:off x="637805" y="6146244"/>
                        <a:ext cx="11230134" cy="57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63759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136" y="4162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4"/>
          <p:cNvSpPr>
            <a:spLocks noChangeArrowheads="1"/>
          </p:cNvSpPr>
          <p:nvPr/>
        </p:nvSpPr>
        <p:spPr bwMode="gray">
          <a:xfrm>
            <a:off x="401178" y="95249"/>
            <a:ext cx="7064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3 . TỔNG n SỐ HẠNG ĐẦU CỦA MỘT CẤP SỐ CỘNG </a:t>
            </a:r>
            <a:endParaRPr lang="vi-VN" sz="1800" b="1">
              <a:solidFill>
                <a:schemeClr val="bg1"/>
              </a:solidFill>
              <a:latin typeface="Arial" pitchFamily="34" charset="0"/>
              <a:cs typeface="Arial" pitchFamily="34" charset="0"/>
            </a:endParaRPr>
          </a:p>
        </p:txBody>
      </p:sp>
      <p:grpSp>
        <p:nvGrpSpPr>
          <p:cNvPr id="4" name="Group 3"/>
          <p:cNvGrpSpPr/>
          <p:nvPr/>
        </p:nvGrpSpPr>
        <p:grpSpPr>
          <a:xfrm>
            <a:off x="289088" y="762000"/>
            <a:ext cx="11558425" cy="3291629"/>
            <a:chOff x="289088" y="762000"/>
            <a:chExt cx="11558425" cy="3291629"/>
          </a:xfrm>
        </p:grpSpPr>
        <p:grpSp>
          <p:nvGrpSpPr>
            <p:cNvPr id="2" name="Group 1"/>
            <p:cNvGrpSpPr/>
            <p:nvPr/>
          </p:nvGrpSpPr>
          <p:grpSpPr>
            <a:xfrm>
              <a:off x="289088" y="762000"/>
              <a:ext cx="11558425" cy="3291629"/>
              <a:chOff x="289088" y="1086760"/>
              <a:chExt cx="11558425" cy="3291629"/>
            </a:xfrm>
          </p:grpSpPr>
          <p:sp>
            <p:nvSpPr>
              <p:cNvPr id="18" name="Rounded Rectangle 17"/>
              <p:cNvSpPr/>
              <p:nvPr/>
            </p:nvSpPr>
            <p:spPr>
              <a:xfrm>
                <a:off x="289088" y="1086760"/>
                <a:ext cx="11558425" cy="3291629"/>
              </a:xfrm>
              <a:prstGeom prst="roundRect">
                <a:avLst>
                  <a:gd name="adj" fmla="val 366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2151062" y="1201162"/>
                <a:ext cx="9429750" cy="492443"/>
              </a:xfrm>
              <a:prstGeom prst="rect">
                <a:avLst/>
              </a:prstGeom>
              <a:noFill/>
            </p:spPr>
            <p:txBody>
              <a:bodyPr wrap="square" rtlCol="0">
                <a:spAutoFit/>
              </a:bodyPr>
              <a:lstStyle/>
              <a:p>
                <a:r>
                  <a:rPr lang="en-US" sz="2600" b="1" smtClean="0">
                    <a:solidFill>
                      <a:schemeClr val="accent6">
                        <a:lumMod val="75000"/>
                      </a:schemeClr>
                    </a:solidFill>
                    <a:latin typeface="Arial" pitchFamily="34" charset="0"/>
                    <a:cs typeface="Arial" pitchFamily="34" charset="0"/>
                  </a:rPr>
                  <a:t>Xây dựng công thức tính n số hạng đầu của cấp số cộng </a:t>
                </a:r>
                <a:endParaRPr lang="vi-VN" sz="2600" b="1">
                  <a:solidFill>
                    <a:schemeClr val="accent6">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531812" y="1700733"/>
                    <a:ext cx="11201400" cy="2677656"/>
                  </a:xfrm>
                  <a:prstGeom prst="rect">
                    <a:avLst/>
                  </a:prstGeom>
                  <a:noFill/>
                </p:spPr>
                <p:txBody>
                  <a:bodyPr wrap="square" rtlCol="0">
                    <a:spAutoFit/>
                  </a:bodyPr>
                  <a:lstStyle/>
                  <a:p>
                    <a:r>
                      <a:rPr lang="en-US" b="1" smtClean="0">
                        <a:latin typeface="Arial" pitchFamily="34" charset="0"/>
                        <a:cs typeface="Arial" pitchFamily="34" charset="0"/>
                      </a:rPr>
                      <a:t>Cho cấp số cộng (u</a:t>
                    </a:r>
                    <a:r>
                      <a:rPr lang="en-US" b="1" baseline="-25000" smtClean="0">
                        <a:latin typeface="Arial" pitchFamily="34" charset="0"/>
                        <a:cs typeface="Arial" pitchFamily="34" charset="0"/>
                      </a:rPr>
                      <a:t>n</a:t>
                    </a:r>
                    <a:r>
                      <a:rPr lang="en-US" b="1" smtClean="0">
                        <a:latin typeface="Arial" pitchFamily="34" charset="0"/>
                        <a:cs typeface="Arial" pitchFamily="34" charset="0"/>
                      </a:rPr>
                      <a:t>) với số hạng đầu u</a:t>
                    </a:r>
                    <a:r>
                      <a:rPr lang="en-US" b="1" baseline="-25000" smtClean="0">
                        <a:latin typeface="Arial" pitchFamily="34" charset="0"/>
                        <a:cs typeface="Arial" pitchFamily="34" charset="0"/>
                      </a:rPr>
                      <a:t>1</a:t>
                    </a:r>
                    <a:r>
                      <a:rPr lang="en-US" b="1" smtClean="0">
                        <a:latin typeface="Arial" pitchFamily="34" charset="0"/>
                        <a:cs typeface="Arial" pitchFamily="34" charset="0"/>
                      </a:rPr>
                      <a:t> và công sai d.</a:t>
                    </a:r>
                  </a:p>
                  <a:p>
                    <a:r>
                      <a:rPr lang="en-US" b="1" smtClean="0">
                        <a:latin typeface="Arial" pitchFamily="34" charset="0"/>
                        <a:cs typeface="Arial" pitchFamily="34" charset="0"/>
                      </a:rPr>
                      <a:t>Để tính tổng n số hạng đầu :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𝑺</m:t>
                            </m:r>
                          </m:e>
                          <m:sub>
                            <m:r>
                              <a:rPr lang="en-US" b="1" i="1" smtClean="0">
                                <a:latin typeface="Cambria Math"/>
                                <a:cs typeface="Arial" pitchFamily="34" charset="0"/>
                              </a:rPr>
                              <m:t>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𝒏</m:t>
                            </m:r>
                            <m:r>
                              <a:rPr lang="en-US" b="1" i="1" smtClean="0">
                                <a:latin typeface="Cambria Math"/>
                                <a:cs typeface="Arial" pitchFamily="34" charset="0"/>
                              </a:rPr>
                              <m:t>−</m:t>
                            </m:r>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𝒏</m:t>
                            </m:r>
                          </m:sub>
                        </m:sSub>
                      </m:oMath>
                    </a14:m>
                    <a:r>
                      <a:rPr lang="en-US" b="1" smtClean="0">
                        <a:latin typeface="Arial" pitchFamily="34" charset="0"/>
                        <a:cs typeface="Arial" pitchFamily="34" charset="0"/>
                      </a:rPr>
                      <a:t> </a:t>
                    </a:r>
                    <a:br>
                      <a:rPr lang="en-US" b="1" smtClean="0">
                        <a:latin typeface="Arial" pitchFamily="34" charset="0"/>
                        <a:cs typeface="Arial" pitchFamily="34" charset="0"/>
                      </a:rPr>
                    </a:br>
                    <a:r>
                      <a:rPr lang="en-US" b="1" smtClean="0">
                        <a:latin typeface="Arial" pitchFamily="34" charset="0"/>
                        <a:cs typeface="Arial" pitchFamily="34" charset="0"/>
                      </a:rPr>
                      <a:t>hãy lần lượt thực hiện các yêu cầu sau :</a:t>
                    </a:r>
                  </a:p>
                  <a:p>
                    <a:r>
                      <a:rPr lang="en-US" b="1" smtClean="0">
                        <a:latin typeface="Arial" pitchFamily="34" charset="0"/>
                        <a:cs typeface="Arial" pitchFamily="34" charset="0"/>
                      </a:rPr>
                      <a:t>a. Biểu diễn mỗi số hạng trong tổng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𝑺</m:t>
                            </m:r>
                          </m:e>
                          <m:sub>
                            <m:r>
                              <a:rPr lang="en-US" b="1" i="1" smtClean="0">
                                <a:latin typeface="Cambria Math"/>
                                <a:cs typeface="Arial" pitchFamily="34" charset="0"/>
                              </a:rPr>
                              <m:t>𝒏</m:t>
                            </m:r>
                          </m:sub>
                        </m:sSub>
                      </m:oMath>
                    </a14:m>
                    <a:r>
                      <a:rPr lang="en-US" b="1" smtClean="0">
                        <a:latin typeface="Arial" pitchFamily="34" charset="0"/>
                        <a:cs typeface="Arial" pitchFamily="34" charset="0"/>
                      </a:rPr>
                      <a:t> theo u</a:t>
                    </a:r>
                    <a:r>
                      <a:rPr lang="en-US" b="1" baseline="-25000" smtClean="0">
                        <a:latin typeface="Arial" pitchFamily="34" charset="0"/>
                        <a:cs typeface="Arial" pitchFamily="34" charset="0"/>
                      </a:rPr>
                      <a:t>1</a:t>
                    </a:r>
                    <a:r>
                      <a:rPr lang="en-US" b="1" smtClean="0">
                        <a:latin typeface="Arial" pitchFamily="34" charset="0"/>
                        <a:cs typeface="Arial" pitchFamily="34" charset="0"/>
                      </a:rPr>
                      <a:t> và công sai d</a:t>
                    </a:r>
                    <a:br>
                      <a:rPr lang="en-US" b="1" smtClean="0">
                        <a:latin typeface="Arial" pitchFamily="34" charset="0"/>
                        <a:cs typeface="Arial" pitchFamily="34" charset="0"/>
                      </a:rPr>
                    </a:br>
                    <a:r>
                      <a:rPr lang="en-US" b="1" smtClean="0">
                        <a:latin typeface="Arial" pitchFamily="34" charset="0"/>
                        <a:cs typeface="Arial" pitchFamily="34" charset="0"/>
                      </a:rPr>
                      <a:t>b. Viết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oMath>
                    </a14:m>
                    <a:r>
                      <a:rPr lang="en-US" b="1">
                        <a:latin typeface="Arial" pitchFamily="34" charset="0"/>
                        <a:cs typeface="Arial" pitchFamily="34" charset="0"/>
                      </a:rPr>
                      <a:t> </a:t>
                    </a:r>
                    <a:r>
                      <a:rPr lang="en-US" b="1" smtClean="0">
                        <a:latin typeface="Arial" pitchFamily="34" charset="0"/>
                        <a:cs typeface="Arial" pitchFamily="34" charset="0"/>
                      </a:rPr>
                      <a:t>theo thứ tự ngược lại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𝒏</m:t>
                            </m:r>
                            <m:r>
                              <a:rPr lang="en-US" b="1" i="1" smtClean="0">
                                <a:latin typeface="Cambria Math"/>
                                <a:cs typeface="Arial" pitchFamily="34" charset="0"/>
                              </a:rPr>
                              <m:t>−</m:t>
                            </m:r>
                            <m:r>
                              <a:rPr lang="en-US" b="1" i="1">
                                <a:latin typeface="Cambria Math"/>
                                <a:cs typeface="Arial" pitchFamily="34" charset="0"/>
                              </a:rPr>
                              <m:t>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𝟐</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𝟏</m:t>
                            </m:r>
                          </m:sub>
                        </m:sSub>
                      </m:oMath>
                    </a14:m>
                    <a:r>
                      <a:rPr lang="en-US" b="1" smtClean="0">
                        <a:latin typeface="Arial" pitchFamily="34" charset="0"/>
                        <a:cs typeface="Arial" pitchFamily="34" charset="0"/>
                      </a:rPr>
                      <a:t> và biểu diễn  </a:t>
                    </a:r>
                    <a:r>
                      <a:rPr lang="en-US" b="1">
                        <a:latin typeface="Arial" pitchFamily="34" charset="0"/>
                        <a:cs typeface="Arial" pitchFamily="34" charset="0"/>
                      </a:rPr>
                      <a:t>mỗi số hạng trong tổng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oMath>
                    </a14:m>
                    <a:r>
                      <a:rPr lang="en-US" b="1">
                        <a:latin typeface="Arial" pitchFamily="34" charset="0"/>
                        <a:cs typeface="Arial" pitchFamily="34" charset="0"/>
                      </a:rPr>
                      <a:t> theo u</a:t>
                    </a:r>
                    <a:r>
                      <a:rPr lang="en-US" b="1" baseline="-25000">
                        <a:latin typeface="Arial" pitchFamily="34" charset="0"/>
                        <a:cs typeface="Arial" pitchFamily="34" charset="0"/>
                      </a:rPr>
                      <a:t>1</a:t>
                    </a:r>
                    <a:r>
                      <a:rPr lang="en-US" b="1">
                        <a:latin typeface="Arial" pitchFamily="34" charset="0"/>
                        <a:cs typeface="Arial" pitchFamily="34" charset="0"/>
                      </a:rPr>
                      <a:t> và công sai </a:t>
                    </a:r>
                    <a:r>
                      <a:rPr lang="en-US" b="1" smtClean="0">
                        <a:latin typeface="Arial" pitchFamily="34" charset="0"/>
                        <a:cs typeface="Arial" pitchFamily="34" charset="0"/>
                      </a:rPr>
                      <a:t>d</a:t>
                    </a:r>
                    <a:r>
                      <a:rPr lang="en-US" b="1">
                        <a:latin typeface="Arial" pitchFamily="34" charset="0"/>
                        <a:cs typeface="Arial" pitchFamily="34" charset="0"/>
                      </a:rPr>
                      <a:t/>
                    </a:r>
                    <a:br>
                      <a:rPr lang="en-US" b="1">
                        <a:latin typeface="Arial" pitchFamily="34" charset="0"/>
                        <a:cs typeface="Arial" pitchFamily="34" charset="0"/>
                      </a:rPr>
                    </a:br>
                    <a:r>
                      <a:rPr lang="en-US" b="1" smtClean="0">
                        <a:latin typeface="Arial" pitchFamily="34" charset="0"/>
                        <a:cs typeface="Arial" pitchFamily="34" charset="0"/>
                      </a:rPr>
                      <a:t>c. Cộng từng vế 2 đẳng thức ở a và b để tính S</a:t>
                    </a:r>
                    <a:r>
                      <a:rPr lang="en-US" b="1" baseline="-25000" smtClean="0">
                        <a:latin typeface="Arial" pitchFamily="34" charset="0"/>
                        <a:cs typeface="Arial" pitchFamily="34" charset="0"/>
                      </a:rPr>
                      <a:t>n</a:t>
                    </a:r>
                    <a:r>
                      <a:rPr lang="en-US" b="1" smtClean="0">
                        <a:latin typeface="Arial" pitchFamily="34" charset="0"/>
                        <a:cs typeface="Arial" pitchFamily="34" charset="0"/>
                      </a:rPr>
                      <a:t> theo u</a:t>
                    </a:r>
                    <a:r>
                      <a:rPr lang="en-US" b="1" baseline="-25000" smtClean="0">
                        <a:latin typeface="Arial" pitchFamily="34" charset="0"/>
                        <a:cs typeface="Arial" pitchFamily="34" charset="0"/>
                      </a:rPr>
                      <a:t>1</a:t>
                    </a:r>
                    <a:r>
                      <a:rPr lang="en-US" b="1" smtClean="0">
                        <a:latin typeface="Arial" pitchFamily="34" charset="0"/>
                        <a:cs typeface="Arial" pitchFamily="34" charset="0"/>
                      </a:rPr>
                      <a:t> và d</a:t>
                    </a:r>
                    <a:endParaRPr lang="vi-VN"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31812" y="1700733"/>
                    <a:ext cx="11201400" cy="2677656"/>
                  </a:xfrm>
                  <a:prstGeom prst="rect">
                    <a:avLst/>
                  </a:prstGeom>
                  <a:blipFill rotWithShape="1">
                    <a:blip r:embed="rId5"/>
                    <a:stretch>
                      <a:fillRect l="-816" t="-1595" b="-4556"/>
                    </a:stretch>
                  </a:blipFill>
                </p:spPr>
                <p:txBody>
                  <a:bodyPr/>
                  <a:lstStyle/>
                  <a:p>
                    <a:r>
                      <a:rPr lang="en-US">
                        <a:noFill/>
                      </a:rPr>
                      <a:t> </a:t>
                    </a:r>
                  </a:p>
                </p:txBody>
              </p:sp>
            </mc:Fallback>
          </mc:AlternateContent>
        </p:grpSp>
        <p:pic>
          <p:nvPicPr>
            <p:cNvPr id="6246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18710" b="36284"/>
            <a:stretch/>
          </p:blipFill>
          <p:spPr bwMode="auto">
            <a:xfrm>
              <a:off x="412458" y="827491"/>
              <a:ext cx="1465844" cy="46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2055812" y="4604451"/>
            <a:ext cx="1865202" cy="492443"/>
          </a:xfrm>
          <a:prstGeom prst="rect">
            <a:avLst/>
          </a:prstGeom>
          <a:noFill/>
        </p:spPr>
        <p:txBody>
          <a:bodyPr wrap="square" rtlCol="0">
            <a:spAutoFit/>
          </a:bodyPr>
          <a:lstStyle/>
          <a:p>
            <a:r>
              <a:rPr lang="en-US" sz="2600" b="1" smtClean="0">
                <a:latin typeface="Arial" pitchFamily="34" charset="0"/>
                <a:cs typeface="Arial" pitchFamily="34" charset="0"/>
              </a:rPr>
              <a:t>b. Ta có : </a:t>
            </a:r>
            <a:endParaRPr lang="vi-VN" sz="2600" b="1">
              <a:solidFill>
                <a:schemeClr val="accent2">
                  <a:lumMod val="75000"/>
                </a:schemeClr>
              </a:solidFill>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36519794"/>
              </p:ext>
            </p:extLst>
          </p:nvPr>
        </p:nvGraphicFramePr>
        <p:xfrm>
          <a:off x="3941763" y="4603750"/>
          <a:ext cx="3743325" cy="571500"/>
        </p:xfrm>
        <a:graphic>
          <a:graphicData uri="http://schemas.openxmlformats.org/presentationml/2006/ole">
            <mc:AlternateContent xmlns:mc="http://schemas.openxmlformats.org/markup-compatibility/2006">
              <mc:Choice xmlns:v="urn:schemas-microsoft-com:vml" Requires="v">
                <p:oleObj spid="_x0000_s95247" name="Equation" r:id="rId7" imgW="1587240" imgH="241200" progId="Equation.DSMT4">
                  <p:embed/>
                </p:oleObj>
              </mc:Choice>
              <mc:Fallback>
                <p:oleObj name="Equation" r:id="rId7" imgW="1587240" imgH="241200" progId="Equation.DSMT4">
                  <p:embed/>
                  <p:pic>
                    <p:nvPicPr>
                      <p:cNvPr id="0" name=""/>
                      <p:cNvPicPr>
                        <a:picLocks noChangeAspect="1" noChangeArrowheads="1"/>
                      </p:cNvPicPr>
                      <p:nvPr/>
                    </p:nvPicPr>
                    <p:blipFill>
                      <a:blip r:embed="rId8"/>
                      <a:srcRect/>
                      <a:stretch>
                        <a:fillRect/>
                      </a:stretch>
                    </p:blipFill>
                    <p:spPr bwMode="auto">
                      <a:xfrm>
                        <a:off x="3941763" y="4603750"/>
                        <a:ext cx="37433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795428179"/>
              </p:ext>
            </p:extLst>
          </p:nvPr>
        </p:nvGraphicFramePr>
        <p:xfrm>
          <a:off x="4341812" y="5295900"/>
          <a:ext cx="7037388" cy="571500"/>
        </p:xfrm>
        <a:graphic>
          <a:graphicData uri="http://schemas.openxmlformats.org/presentationml/2006/ole">
            <mc:AlternateContent xmlns:mc="http://schemas.openxmlformats.org/markup-compatibility/2006">
              <mc:Choice xmlns:v="urn:schemas-microsoft-com:vml" Requires="v">
                <p:oleObj spid="_x0000_s95248" name="Equation" r:id="rId9" imgW="2984400" imgH="241200" progId="Equation.DSMT4">
                  <p:embed/>
                </p:oleObj>
              </mc:Choice>
              <mc:Fallback>
                <p:oleObj name="Equation" r:id="rId9" imgW="2984400" imgH="241200" progId="Equation.DSMT4">
                  <p:embed/>
                  <p:pic>
                    <p:nvPicPr>
                      <p:cNvPr id="0" name=""/>
                      <p:cNvPicPr>
                        <a:picLocks noChangeAspect="1" noChangeArrowheads="1"/>
                      </p:cNvPicPr>
                      <p:nvPr/>
                    </p:nvPicPr>
                    <p:blipFill>
                      <a:blip r:embed="rId10"/>
                      <a:srcRect/>
                      <a:stretch>
                        <a:fillRect/>
                      </a:stretch>
                    </p:blipFill>
                    <p:spPr bwMode="auto">
                      <a:xfrm>
                        <a:off x="4341812" y="5295900"/>
                        <a:ext cx="70373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63977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4"/>
          <p:cNvSpPr>
            <a:spLocks noChangeArrowheads="1"/>
          </p:cNvSpPr>
          <p:nvPr/>
        </p:nvSpPr>
        <p:spPr bwMode="gray">
          <a:xfrm>
            <a:off x="401178" y="95249"/>
            <a:ext cx="7064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3 . TỔNG n SỐ HẠNG ĐẦU CỦA MỘT CẤP SỐ CỘNG </a:t>
            </a:r>
            <a:endParaRPr lang="vi-VN" sz="1800" b="1">
              <a:solidFill>
                <a:schemeClr val="bg1"/>
              </a:solidFill>
              <a:latin typeface="Arial" pitchFamily="34" charset="0"/>
              <a:cs typeface="Arial" pitchFamily="34" charset="0"/>
            </a:endParaRPr>
          </a:p>
        </p:txBody>
      </p:sp>
      <p:grpSp>
        <p:nvGrpSpPr>
          <p:cNvPr id="4" name="Group 3"/>
          <p:cNvGrpSpPr/>
          <p:nvPr/>
        </p:nvGrpSpPr>
        <p:grpSpPr>
          <a:xfrm>
            <a:off x="289088" y="762000"/>
            <a:ext cx="11558425" cy="3291629"/>
            <a:chOff x="289088" y="762000"/>
            <a:chExt cx="11558425" cy="3291629"/>
          </a:xfrm>
        </p:grpSpPr>
        <p:grpSp>
          <p:nvGrpSpPr>
            <p:cNvPr id="2" name="Group 1"/>
            <p:cNvGrpSpPr/>
            <p:nvPr/>
          </p:nvGrpSpPr>
          <p:grpSpPr>
            <a:xfrm>
              <a:off x="289088" y="762000"/>
              <a:ext cx="11558425" cy="3291629"/>
              <a:chOff x="289088" y="1086760"/>
              <a:chExt cx="11558425" cy="3291629"/>
            </a:xfrm>
          </p:grpSpPr>
          <p:sp>
            <p:nvSpPr>
              <p:cNvPr id="18" name="Rounded Rectangle 17"/>
              <p:cNvSpPr/>
              <p:nvPr/>
            </p:nvSpPr>
            <p:spPr>
              <a:xfrm>
                <a:off x="289088" y="1086760"/>
                <a:ext cx="11558425" cy="3291629"/>
              </a:xfrm>
              <a:prstGeom prst="roundRect">
                <a:avLst>
                  <a:gd name="adj" fmla="val 3662"/>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2151062" y="1201162"/>
                <a:ext cx="9429750" cy="492443"/>
              </a:xfrm>
              <a:prstGeom prst="rect">
                <a:avLst/>
              </a:prstGeom>
              <a:noFill/>
            </p:spPr>
            <p:txBody>
              <a:bodyPr wrap="square" rtlCol="0">
                <a:spAutoFit/>
              </a:bodyPr>
              <a:lstStyle/>
              <a:p>
                <a:r>
                  <a:rPr lang="en-US" sz="2600" b="1" smtClean="0">
                    <a:solidFill>
                      <a:schemeClr val="accent6">
                        <a:lumMod val="75000"/>
                      </a:schemeClr>
                    </a:solidFill>
                    <a:latin typeface="Arial" pitchFamily="34" charset="0"/>
                    <a:cs typeface="Arial" pitchFamily="34" charset="0"/>
                  </a:rPr>
                  <a:t>Xây dựng công thức tính n số hạng đầu của cấp số cộng </a:t>
                </a:r>
                <a:endParaRPr lang="vi-VN" sz="2600" b="1">
                  <a:solidFill>
                    <a:schemeClr val="accent6">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531812" y="1700733"/>
                    <a:ext cx="11201400" cy="2677656"/>
                  </a:xfrm>
                  <a:prstGeom prst="rect">
                    <a:avLst/>
                  </a:prstGeom>
                  <a:noFill/>
                </p:spPr>
                <p:txBody>
                  <a:bodyPr wrap="square" rtlCol="0">
                    <a:spAutoFit/>
                  </a:bodyPr>
                  <a:lstStyle/>
                  <a:p>
                    <a:r>
                      <a:rPr lang="en-US" b="1" smtClean="0">
                        <a:latin typeface="Arial" pitchFamily="34" charset="0"/>
                        <a:cs typeface="Arial" pitchFamily="34" charset="0"/>
                      </a:rPr>
                      <a:t>Cho cấp số cộng (u</a:t>
                    </a:r>
                    <a:r>
                      <a:rPr lang="en-US" b="1" baseline="-25000" smtClean="0">
                        <a:latin typeface="Arial" pitchFamily="34" charset="0"/>
                        <a:cs typeface="Arial" pitchFamily="34" charset="0"/>
                      </a:rPr>
                      <a:t>n</a:t>
                    </a:r>
                    <a:r>
                      <a:rPr lang="en-US" b="1" smtClean="0">
                        <a:latin typeface="Arial" pitchFamily="34" charset="0"/>
                        <a:cs typeface="Arial" pitchFamily="34" charset="0"/>
                      </a:rPr>
                      <a:t>) với số hạng đầu u</a:t>
                    </a:r>
                    <a:r>
                      <a:rPr lang="en-US" b="1" baseline="-25000" smtClean="0">
                        <a:latin typeface="Arial" pitchFamily="34" charset="0"/>
                        <a:cs typeface="Arial" pitchFamily="34" charset="0"/>
                      </a:rPr>
                      <a:t>1</a:t>
                    </a:r>
                    <a:r>
                      <a:rPr lang="en-US" b="1" smtClean="0">
                        <a:latin typeface="Arial" pitchFamily="34" charset="0"/>
                        <a:cs typeface="Arial" pitchFamily="34" charset="0"/>
                      </a:rPr>
                      <a:t> và công sai d.</a:t>
                    </a:r>
                  </a:p>
                  <a:p>
                    <a:r>
                      <a:rPr lang="en-US" b="1" smtClean="0">
                        <a:latin typeface="Arial" pitchFamily="34" charset="0"/>
                        <a:cs typeface="Arial" pitchFamily="34" charset="0"/>
                      </a:rPr>
                      <a:t>Để tính tổng n số hạng đầu :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𝑺</m:t>
                            </m:r>
                          </m:e>
                          <m:sub>
                            <m:r>
                              <a:rPr lang="en-US" b="1" i="1" smtClean="0">
                                <a:latin typeface="Cambria Math"/>
                                <a:cs typeface="Arial" pitchFamily="34" charset="0"/>
                              </a:rPr>
                              <m:t>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𝒏</m:t>
                            </m:r>
                            <m:r>
                              <a:rPr lang="en-US" b="1" i="1" smtClean="0">
                                <a:latin typeface="Cambria Math"/>
                                <a:cs typeface="Arial" pitchFamily="34" charset="0"/>
                              </a:rPr>
                              <m:t>−</m:t>
                            </m:r>
                            <m:r>
                              <a:rPr lang="en-US" b="1" i="1" smtClean="0">
                                <a:latin typeface="Cambria Math"/>
                                <a:cs typeface="Arial" pitchFamily="34" charset="0"/>
                              </a:rPr>
                              <m:t>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𝒖</m:t>
                            </m:r>
                          </m:e>
                          <m:sub>
                            <m:r>
                              <a:rPr lang="en-US" b="1" i="1" smtClean="0">
                                <a:latin typeface="Cambria Math"/>
                                <a:cs typeface="Arial" pitchFamily="34" charset="0"/>
                              </a:rPr>
                              <m:t>𝒏</m:t>
                            </m:r>
                          </m:sub>
                        </m:sSub>
                      </m:oMath>
                    </a14:m>
                    <a:r>
                      <a:rPr lang="en-US" b="1" smtClean="0">
                        <a:latin typeface="Arial" pitchFamily="34" charset="0"/>
                        <a:cs typeface="Arial" pitchFamily="34" charset="0"/>
                      </a:rPr>
                      <a:t> </a:t>
                    </a:r>
                    <a:br>
                      <a:rPr lang="en-US" b="1" smtClean="0">
                        <a:latin typeface="Arial" pitchFamily="34" charset="0"/>
                        <a:cs typeface="Arial" pitchFamily="34" charset="0"/>
                      </a:rPr>
                    </a:br>
                    <a:r>
                      <a:rPr lang="en-US" b="1" smtClean="0">
                        <a:latin typeface="Arial" pitchFamily="34" charset="0"/>
                        <a:cs typeface="Arial" pitchFamily="34" charset="0"/>
                      </a:rPr>
                      <a:t>hãy lần lượt thực hiện các yêu cầu sau :</a:t>
                    </a:r>
                  </a:p>
                  <a:p>
                    <a:r>
                      <a:rPr lang="en-US" b="1" smtClean="0">
                        <a:latin typeface="Arial" pitchFamily="34" charset="0"/>
                        <a:cs typeface="Arial" pitchFamily="34" charset="0"/>
                      </a:rPr>
                      <a:t>a. Biểu diễn mỗi số hạng trong tổng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𝑺</m:t>
                            </m:r>
                          </m:e>
                          <m:sub>
                            <m:r>
                              <a:rPr lang="en-US" b="1" i="1" smtClean="0">
                                <a:latin typeface="Cambria Math"/>
                                <a:cs typeface="Arial" pitchFamily="34" charset="0"/>
                              </a:rPr>
                              <m:t>𝒏</m:t>
                            </m:r>
                          </m:sub>
                        </m:sSub>
                      </m:oMath>
                    </a14:m>
                    <a:r>
                      <a:rPr lang="en-US" b="1" smtClean="0">
                        <a:latin typeface="Arial" pitchFamily="34" charset="0"/>
                        <a:cs typeface="Arial" pitchFamily="34" charset="0"/>
                      </a:rPr>
                      <a:t> theo u</a:t>
                    </a:r>
                    <a:r>
                      <a:rPr lang="en-US" b="1" baseline="-25000" smtClean="0">
                        <a:latin typeface="Arial" pitchFamily="34" charset="0"/>
                        <a:cs typeface="Arial" pitchFamily="34" charset="0"/>
                      </a:rPr>
                      <a:t>1</a:t>
                    </a:r>
                    <a:r>
                      <a:rPr lang="en-US" b="1" smtClean="0">
                        <a:latin typeface="Arial" pitchFamily="34" charset="0"/>
                        <a:cs typeface="Arial" pitchFamily="34" charset="0"/>
                      </a:rPr>
                      <a:t> và công sai d</a:t>
                    </a:r>
                    <a:br>
                      <a:rPr lang="en-US" b="1" smtClean="0">
                        <a:latin typeface="Arial" pitchFamily="34" charset="0"/>
                        <a:cs typeface="Arial" pitchFamily="34" charset="0"/>
                      </a:rPr>
                    </a:br>
                    <a:r>
                      <a:rPr lang="en-US" b="1" smtClean="0">
                        <a:latin typeface="Arial" pitchFamily="34" charset="0"/>
                        <a:cs typeface="Arial" pitchFamily="34" charset="0"/>
                      </a:rPr>
                      <a:t>b. Viết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oMath>
                    </a14:m>
                    <a:r>
                      <a:rPr lang="en-US" b="1">
                        <a:latin typeface="Arial" pitchFamily="34" charset="0"/>
                        <a:cs typeface="Arial" pitchFamily="34" charset="0"/>
                      </a:rPr>
                      <a:t> </a:t>
                    </a:r>
                    <a:r>
                      <a:rPr lang="en-US" b="1" smtClean="0">
                        <a:latin typeface="Arial" pitchFamily="34" charset="0"/>
                        <a:cs typeface="Arial" pitchFamily="34" charset="0"/>
                      </a:rPr>
                      <a:t>theo thứ tự ngược lại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𝒏</m:t>
                            </m:r>
                            <m:r>
                              <a:rPr lang="en-US" b="1" i="1" smtClean="0">
                                <a:latin typeface="Cambria Math"/>
                                <a:cs typeface="Arial" pitchFamily="34" charset="0"/>
                              </a:rPr>
                              <m:t>−</m:t>
                            </m:r>
                            <m:r>
                              <a:rPr lang="en-US" b="1" i="1">
                                <a:latin typeface="Cambria Math"/>
                                <a:cs typeface="Arial" pitchFamily="34" charset="0"/>
                              </a:rPr>
                              <m:t>𝟏</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𝟐</m:t>
                            </m:r>
                          </m:sub>
                        </m:sSub>
                        <m:r>
                          <a:rPr lang="en-US" b="1" i="1">
                            <a:latin typeface="Cambria Math"/>
                            <a:cs typeface="Arial" pitchFamily="34" charset="0"/>
                          </a:rPr>
                          <m:t>+</m:t>
                        </m:r>
                        <m:sSub>
                          <m:sSubPr>
                            <m:ctrlPr>
                              <a:rPr lang="en-US" b="1" i="1">
                                <a:latin typeface="Cambria Math"/>
                                <a:cs typeface="Arial" pitchFamily="34" charset="0"/>
                              </a:rPr>
                            </m:ctrlPr>
                          </m:sSubPr>
                          <m:e>
                            <m:r>
                              <a:rPr lang="en-US" b="1" i="1">
                                <a:latin typeface="Cambria Math"/>
                                <a:cs typeface="Arial" pitchFamily="34" charset="0"/>
                              </a:rPr>
                              <m:t>𝒖</m:t>
                            </m:r>
                          </m:e>
                          <m:sub>
                            <m:r>
                              <a:rPr lang="en-US" b="1" i="1" smtClean="0">
                                <a:latin typeface="Cambria Math"/>
                                <a:cs typeface="Arial" pitchFamily="34" charset="0"/>
                              </a:rPr>
                              <m:t>𝟏</m:t>
                            </m:r>
                          </m:sub>
                        </m:sSub>
                      </m:oMath>
                    </a14:m>
                    <a:r>
                      <a:rPr lang="en-US" b="1" smtClean="0">
                        <a:latin typeface="Arial" pitchFamily="34" charset="0"/>
                        <a:cs typeface="Arial" pitchFamily="34" charset="0"/>
                      </a:rPr>
                      <a:t> và biểu diễn  </a:t>
                    </a:r>
                    <a:r>
                      <a:rPr lang="en-US" b="1">
                        <a:latin typeface="Arial" pitchFamily="34" charset="0"/>
                        <a:cs typeface="Arial" pitchFamily="34" charset="0"/>
                      </a:rPr>
                      <a:t>mỗi số hạng trong tổng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𝑺</m:t>
                            </m:r>
                          </m:e>
                          <m:sub>
                            <m:r>
                              <a:rPr lang="en-US" b="1" i="1">
                                <a:latin typeface="Cambria Math"/>
                                <a:cs typeface="Arial" pitchFamily="34" charset="0"/>
                              </a:rPr>
                              <m:t>𝒏</m:t>
                            </m:r>
                          </m:sub>
                        </m:sSub>
                      </m:oMath>
                    </a14:m>
                    <a:r>
                      <a:rPr lang="en-US" b="1">
                        <a:latin typeface="Arial" pitchFamily="34" charset="0"/>
                        <a:cs typeface="Arial" pitchFamily="34" charset="0"/>
                      </a:rPr>
                      <a:t> theo u</a:t>
                    </a:r>
                    <a:r>
                      <a:rPr lang="en-US" b="1" baseline="-25000">
                        <a:latin typeface="Arial" pitchFamily="34" charset="0"/>
                        <a:cs typeface="Arial" pitchFamily="34" charset="0"/>
                      </a:rPr>
                      <a:t>1</a:t>
                    </a:r>
                    <a:r>
                      <a:rPr lang="en-US" b="1">
                        <a:latin typeface="Arial" pitchFamily="34" charset="0"/>
                        <a:cs typeface="Arial" pitchFamily="34" charset="0"/>
                      </a:rPr>
                      <a:t> và công sai </a:t>
                    </a:r>
                    <a:r>
                      <a:rPr lang="en-US" b="1" smtClean="0">
                        <a:latin typeface="Arial" pitchFamily="34" charset="0"/>
                        <a:cs typeface="Arial" pitchFamily="34" charset="0"/>
                      </a:rPr>
                      <a:t>d</a:t>
                    </a:r>
                    <a:r>
                      <a:rPr lang="en-US" b="1">
                        <a:latin typeface="Arial" pitchFamily="34" charset="0"/>
                        <a:cs typeface="Arial" pitchFamily="34" charset="0"/>
                      </a:rPr>
                      <a:t/>
                    </a:r>
                    <a:br>
                      <a:rPr lang="en-US" b="1">
                        <a:latin typeface="Arial" pitchFamily="34" charset="0"/>
                        <a:cs typeface="Arial" pitchFamily="34" charset="0"/>
                      </a:rPr>
                    </a:br>
                    <a:r>
                      <a:rPr lang="en-US" b="1" smtClean="0">
                        <a:latin typeface="Arial" pitchFamily="34" charset="0"/>
                        <a:cs typeface="Arial" pitchFamily="34" charset="0"/>
                      </a:rPr>
                      <a:t>c. Cộng từng vế 2 đẳng thức ở a và b để tính S</a:t>
                    </a:r>
                    <a:r>
                      <a:rPr lang="en-US" b="1" baseline="-25000" smtClean="0">
                        <a:latin typeface="Arial" pitchFamily="34" charset="0"/>
                        <a:cs typeface="Arial" pitchFamily="34" charset="0"/>
                      </a:rPr>
                      <a:t>n</a:t>
                    </a:r>
                    <a:r>
                      <a:rPr lang="en-US" b="1" smtClean="0">
                        <a:latin typeface="Arial" pitchFamily="34" charset="0"/>
                        <a:cs typeface="Arial" pitchFamily="34" charset="0"/>
                      </a:rPr>
                      <a:t> theo u</a:t>
                    </a:r>
                    <a:r>
                      <a:rPr lang="en-US" b="1" baseline="-25000" smtClean="0">
                        <a:latin typeface="Arial" pitchFamily="34" charset="0"/>
                        <a:cs typeface="Arial" pitchFamily="34" charset="0"/>
                      </a:rPr>
                      <a:t>1</a:t>
                    </a:r>
                    <a:r>
                      <a:rPr lang="en-US" b="1" smtClean="0">
                        <a:latin typeface="Arial" pitchFamily="34" charset="0"/>
                        <a:cs typeface="Arial" pitchFamily="34" charset="0"/>
                      </a:rPr>
                      <a:t> và d</a:t>
                    </a:r>
                    <a:endParaRPr lang="vi-VN"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31812" y="1700733"/>
                    <a:ext cx="11201400" cy="2677656"/>
                  </a:xfrm>
                  <a:prstGeom prst="rect">
                    <a:avLst/>
                  </a:prstGeom>
                  <a:blipFill rotWithShape="1">
                    <a:blip r:embed="rId4"/>
                    <a:stretch>
                      <a:fillRect l="-816" t="-1595" b="-4556"/>
                    </a:stretch>
                  </a:blipFill>
                </p:spPr>
                <p:txBody>
                  <a:bodyPr/>
                  <a:lstStyle/>
                  <a:p>
                    <a:r>
                      <a:rPr lang="en-US">
                        <a:noFill/>
                      </a:rPr>
                      <a:t> </a:t>
                    </a:r>
                  </a:p>
                </p:txBody>
              </p:sp>
            </mc:Fallback>
          </mc:AlternateContent>
        </p:grpSp>
        <p:pic>
          <p:nvPicPr>
            <p:cNvPr id="6246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8710" b="36284"/>
            <a:stretch/>
          </p:blipFill>
          <p:spPr bwMode="auto">
            <a:xfrm>
              <a:off x="412458" y="827491"/>
              <a:ext cx="1465844" cy="46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427199" y="4189412"/>
            <a:ext cx="1865202" cy="492443"/>
          </a:xfrm>
          <a:prstGeom prst="rect">
            <a:avLst/>
          </a:prstGeom>
          <a:noFill/>
        </p:spPr>
        <p:txBody>
          <a:bodyPr wrap="square" rtlCol="0">
            <a:spAutoFit/>
          </a:bodyPr>
          <a:lstStyle/>
          <a:p>
            <a:r>
              <a:rPr lang="en-US" sz="2600" b="1" smtClean="0">
                <a:latin typeface="Arial" pitchFamily="34" charset="0"/>
                <a:cs typeface="Arial" pitchFamily="34" charset="0"/>
              </a:rPr>
              <a:t>c. Ta có : </a:t>
            </a:r>
            <a:endParaRPr lang="vi-VN" sz="2600" b="1">
              <a:solidFill>
                <a:schemeClr val="accent2">
                  <a:lumMod val="75000"/>
                </a:schemeClr>
              </a:solidFill>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826317507"/>
              </p:ext>
            </p:extLst>
          </p:nvPr>
        </p:nvGraphicFramePr>
        <p:xfrm>
          <a:off x="517524" y="4570412"/>
          <a:ext cx="11139488" cy="571500"/>
        </p:xfrm>
        <a:graphic>
          <a:graphicData uri="http://schemas.openxmlformats.org/presentationml/2006/ole">
            <mc:AlternateContent xmlns:mc="http://schemas.openxmlformats.org/markup-compatibility/2006">
              <mc:Choice xmlns:v="urn:schemas-microsoft-com:vml" Requires="v">
                <p:oleObj spid="_x0000_s96279" name="Equation" r:id="rId6" imgW="4724280" imgH="241200" progId="Equation.DSMT4">
                  <p:embed/>
                </p:oleObj>
              </mc:Choice>
              <mc:Fallback>
                <p:oleObj name="Equation" r:id="rId6" imgW="4724280" imgH="241200" progId="Equation.DSMT4">
                  <p:embed/>
                  <p:pic>
                    <p:nvPicPr>
                      <p:cNvPr id="0" name=""/>
                      <p:cNvPicPr>
                        <a:picLocks noChangeAspect="1" noChangeArrowheads="1"/>
                      </p:cNvPicPr>
                      <p:nvPr/>
                    </p:nvPicPr>
                    <p:blipFill>
                      <a:blip r:embed="rId7"/>
                      <a:srcRect/>
                      <a:stretch>
                        <a:fillRect/>
                      </a:stretch>
                    </p:blipFill>
                    <p:spPr bwMode="auto">
                      <a:xfrm>
                        <a:off x="517524" y="4570412"/>
                        <a:ext cx="111394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80986430"/>
              </p:ext>
            </p:extLst>
          </p:nvPr>
        </p:nvGraphicFramePr>
        <p:xfrm>
          <a:off x="1638758" y="5257800"/>
          <a:ext cx="8864600" cy="571500"/>
        </p:xfrm>
        <a:graphic>
          <a:graphicData uri="http://schemas.openxmlformats.org/presentationml/2006/ole">
            <mc:AlternateContent xmlns:mc="http://schemas.openxmlformats.org/markup-compatibility/2006">
              <mc:Choice xmlns:v="urn:schemas-microsoft-com:vml" Requires="v">
                <p:oleObj spid="_x0000_s96280" name="Equation" r:id="rId8" imgW="3759120" imgH="241200" progId="Equation.DSMT4">
                  <p:embed/>
                </p:oleObj>
              </mc:Choice>
              <mc:Fallback>
                <p:oleObj name="Equation" r:id="rId8" imgW="3759120" imgH="241200" progId="Equation.DSMT4">
                  <p:embed/>
                  <p:pic>
                    <p:nvPicPr>
                      <p:cNvPr id="0" name=""/>
                      <p:cNvPicPr>
                        <a:picLocks noChangeAspect="1" noChangeArrowheads="1"/>
                      </p:cNvPicPr>
                      <p:nvPr/>
                    </p:nvPicPr>
                    <p:blipFill>
                      <a:blip r:embed="rId9"/>
                      <a:srcRect/>
                      <a:stretch>
                        <a:fillRect/>
                      </a:stretch>
                    </p:blipFill>
                    <p:spPr bwMode="auto">
                      <a:xfrm>
                        <a:off x="1638758" y="5257800"/>
                        <a:ext cx="8864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94828037"/>
              </p:ext>
            </p:extLst>
          </p:nvPr>
        </p:nvGraphicFramePr>
        <p:xfrm>
          <a:off x="1638758" y="6018212"/>
          <a:ext cx="3713162" cy="571500"/>
        </p:xfrm>
        <a:graphic>
          <a:graphicData uri="http://schemas.openxmlformats.org/presentationml/2006/ole">
            <mc:AlternateContent xmlns:mc="http://schemas.openxmlformats.org/markup-compatibility/2006">
              <mc:Choice xmlns:v="urn:schemas-microsoft-com:vml" Requires="v">
                <p:oleObj spid="_x0000_s96281" name="Equation" r:id="rId10" imgW="1574640" imgH="241200" progId="Equation.DSMT4">
                  <p:embed/>
                </p:oleObj>
              </mc:Choice>
              <mc:Fallback>
                <p:oleObj name="Equation" r:id="rId10" imgW="1574640" imgH="241200" progId="Equation.DSMT4">
                  <p:embed/>
                  <p:pic>
                    <p:nvPicPr>
                      <p:cNvPr id="0" name=""/>
                      <p:cNvPicPr>
                        <a:picLocks noChangeAspect="1" noChangeArrowheads="1"/>
                      </p:cNvPicPr>
                      <p:nvPr/>
                    </p:nvPicPr>
                    <p:blipFill>
                      <a:blip r:embed="rId11"/>
                      <a:srcRect/>
                      <a:stretch>
                        <a:fillRect/>
                      </a:stretch>
                    </p:blipFill>
                    <p:spPr bwMode="auto">
                      <a:xfrm>
                        <a:off x="1638758" y="6018212"/>
                        <a:ext cx="37131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659524002"/>
              </p:ext>
            </p:extLst>
          </p:nvPr>
        </p:nvGraphicFramePr>
        <p:xfrm>
          <a:off x="5524958" y="5789612"/>
          <a:ext cx="3622675" cy="992188"/>
        </p:xfrm>
        <a:graphic>
          <a:graphicData uri="http://schemas.openxmlformats.org/presentationml/2006/ole">
            <mc:AlternateContent xmlns:mc="http://schemas.openxmlformats.org/markup-compatibility/2006">
              <mc:Choice xmlns:v="urn:schemas-microsoft-com:vml" Requires="v">
                <p:oleObj spid="_x0000_s96282" name="Equation" r:id="rId12" imgW="1536480" imgH="419040" progId="Equation.DSMT4">
                  <p:embed/>
                </p:oleObj>
              </mc:Choice>
              <mc:Fallback>
                <p:oleObj name="Equation" r:id="rId12" imgW="1536480" imgH="419040" progId="Equation.DSMT4">
                  <p:embed/>
                  <p:pic>
                    <p:nvPicPr>
                      <p:cNvPr id="0" name=""/>
                      <p:cNvPicPr>
                        <a:picLocks noChangeAspect="1" noChangeArrowheads="1"/>
                      </p:cNvPicPr>
                      <p:nvPr/>
                    </p:nvPicPr>
                    <p:blipFill>
                      <a:blip r:embed="rId13"/>
                      <a:srcRect/>
                      <a:stretch>
                        <a:fillRect/>
                      </a:stretch>
                    </p:blipFill>
                    <p:spPr bwMode="auto">
                      <a:xfrm>
                        <a:off x="5524958" y="5789612"/>
                        <a:ext cx="362267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06320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4"/>
          <p:cNvSpPr>
            <a:spLocks noChangeArrowheads="1"/>
          </p:cNvSpPr>
          <p:nvPr/>
        </p:nvSpPr>
        <p:spPr bwMode="gray">
          <a:xfrm>
            <a:off x="401178" y="95249"/>
            <a:ext cx="7064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3 . TỔNG n SỐ HẠNG ĐẦU CỦA MỘT CẤP SỐ CỘNG </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608012" y="762000"/>
            <a:ext cx="11048999" cy="1828800"/>
            <a:chOff x="608012" y="762000"/>
            <a:chExt cx="11048999" cy="1828800"/>
          </a:xfrm>
        </p:grpSpPr>
        <p:sp>
          <p:nvSpPr>
            <p:cNvPr id="10" name="Rounded Rectangle 9"/>
            <p:cNvSpPr/>
            <p:nvPr/>
          </p:nvSpPr>
          <p:spPr>
            <a:xfrm>
              <a:off x="608012" y="762000"/>
              <a:ext cx="11048999" cy="1828800"/>
            </a:xfrm>
            <a:prstGeom prst="roundRect">
              <a:avLst>
                <a:gd name="adj" fmla="val 3662"/>
              </a:avLst>
            </a:prstGeom>
            <a:solidFill>
              <a:srgbClr val="FEF5DE"/>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1" name="TextBox 10"/>
                <p:cNvSpPr txBox="1"/>
                <p:nvPr/>
              </p:nvSpPr>
              <p:spPr>
                <a:xfrm>
                  <a:off x="760412" y="879157"/>
                  <a:ext cx="10591800" cy="1292662"/>
                </a:xfrm>
                <a:prstGeom prst="rect">
                  <a:avLst/>
                </a:prstGeom>
                <a:noFill/>
              </p:spPr>
              <p:txBody>
                <a:bodyPr wrap="square" rtlCol="0">
                  <a:spAutoFit/>
                </a:bodyPr>
                <a:lstStyle/>
                <a:p>
                  <a:pPr marL="457200" indent="-457200">
                    <a:lnSpc>
                      <a:spcPct val="150000"/>
                    </a:lnSpc>
                    <a:buFont typeface="Arial" pitchFamily="34" charset="0"/>
                    <a:buChar char="•"/>
                  </a:pPr>
                  <a:r>
                    <a:rPr lang="en-US" sz="2600" b="1" smtClean="0">
                      <a:latin typeface="Arial" pitchFamily="34" charset="0"/>
                      <a:cs typeface="Arial" pitchFamily="34" charset="0"/>
                    </a:rPr>
                    <a:t>Cho cấp số cộng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với công sai d. Đặt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𝑺</m:t>
                          </m:r>
                        </m:e>
                        <m:sub>
                          <m:r>
                            <a:rPr lang="en-US" sz="2600" b="1" i="1" smtClean="0">
                              <a:latin typeface="Cambria Math"/>
                              <a:cs typeface="Arial" pitchFamily="34" charset="0"/>
                            </a:rPr>
                            <m:t>𝒏</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𝟏</m:t>
                          </m:r>
                        </m:sub>
                      </m:sSub>
                      <m:r>
                        <a:rPr lang="en-US" sz="2600" b="1" i="1" smtClean="0">
                          <a:latin typeface="Cambria Math"/>
                          <a:cs typeface="Arial" pitchFamily="34" charset="0"/>
                        </a:rPr>
                        <m:t>+</m:t>
                      </m:r>
                      <m:sSub>
                        <m:sSubPr>
                          <m:ctrlPr>
                            <a:rPr lang="en-US" sz="2600" b="1" i="1">
                              <a:latin typeface="Cambria Math"/>
                              <a:cs typeface="Arial" pitchFamily="34" charset="0"/>
                            </a:rPr>
                          </m:ctrlPr>
                        </m:sSubPr>
                        <m:e>
                          <m:r>
                            <a:rPr lang="en-US" sz="2600" b="1" i="1">
                              <a:latin typeface="Cambria Math"/>
                              <a:cs typeface="Arial" pitchFamily="34" charset="0"/>
                            </a:rPr>
                            <m:t>𝒖</m:t>
                          </m:r>
                        </m:e>
                        <m:sub>
                          <m:r>
                            <a:rPr lang="en-US" sz="2600" b="1" i="1">
                              <a:latin typeface="Cambria Math"/>
                              <a:cs typeface="Arial" pitchFamily="34" charset="0"/>
                            </a:rPr>
                            <m:t>𝟏</m:t>
                          </m:r>
                        </m:sub>
                      </m:sSub>
                      <m:r>
                        <a:rPr lang="en-US" sz="2600" b="1" i="1" smtClean="0">
                          <a:latin typeface="Cambria Math"/>
                          <a:cs typeface="Arial" pitchFamily="34" charset="0"/>
                        </a:rPr>
                        <m:t>+…+</m:t>
                      </m:r>
                      <m:sSub>
                        <m:sSubPr>
                          <m:ctrlPr>
                            <a:rPr lang="en-US" sz="2600" b="1" i="1">
                              <a:latin typeface="Cambria Math"/>
                              <a:cs typeface="Arial" pitchFamily="34" charset="0"/>
                            </a:rPr>
                          </m:ctrlPr>
                        </m:sSubPr>
                        <m:e>
                          <m:r>
                            <a:rPr lang="en-US" sz="2600" b="1" i="1">
                              <a:latin typeface="Cambria Math"/>
                              <a:cs typeface="Arial" pitchFamily="34" charset="0"/>
                            </a:rPr>
                            <m:t>𝒖</m:t>
                          </m:r>
                        </m:e>
                        <m:sub>
                          <m:r>
                            <a:rPr lang="en-US" sz="2600" b="1" i="1" smtClean="0">
                              <a:latin typeface="Cambria Math"/>
                              <a:cs typeface="Arial" pitchFamily="34" charset="0"/>
                            </a:rPr>
                            <m:t>𝒏</m:t>
                          </m:r>
                        </m:sub>
                      </m:sSub>
                    </m:oMath>
                  </a14:m>
                  <a:r>
                    <a:rPr lang="en-US" sz="2600" b="1" i="1" smtClean="0">
                      <a:latin typeface="Arial" pitchFamily="34" charset="0"/>
                      <a:cs typeface="Arial" pitchFamily="34" charset="0"/>
                    </a:rPr>
                    <a:t> </a:t>
                  </a:r>
                  <a:br>
                    <a:rPr lang="en-US" sz="2600" b="1" i="1" smtClean="0">
                      <a:latin typeface="Arial" pitchFamily="34" charset="0"/>
                      <a:cs typeface="Arial" pitchFamily="34" charset="0"/>
                    </a:rPr>
                  </a:br>
                  <a:r>
                    <a:rPr lang="en-US" sz="2600" b="1" smtClean="0">
                      <a:latin typeface="Arial" pitchFamily="34" charset="0"/>
                      <a:cs typeface="Arial" pitchFamily="34" charset="0"/>
                    </a:rPr>
                    <a:t>Khi đó :</a:t>
                  </a:r>
                  <a:endParaRPr lang="vi-VN" sz="2600" b="1">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60412" y="879157"/>
                  <a:ext cx="10591800" cy="1292662"/>
                </a:xfrm>
                <a:prstGeom prst="rect">
                  <a:avLst/>
                </a:prstGeom>
                <a:blipFill rotWithShape="1">
                  <a:blip r:embed="rId5"/>
                  <a:stretch>
                    <a:fillRect l="-921" b="-51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Object 1"/>
                <p:cNvGraphicFramePr>
                  <a:graphicFrameLocks noChangeAspect="1"/>
                </p:cNvGraphicFramePr>
                <p:nvPr>
                  <p:extLst>
                    <p:ext uri="{D42A27DB-BD31-4B8C-83A1-F6EECF244321}">
                      <p14:modId xmlns:p14="http://schemas.microsoft.com/office/powerpoint/2010/main" val="1326590950"/>
                    </p:ext>
                  </p:extLst>
                </p:nvPr>
              </p:nvGraphicFramePr>
              <p:xfrm>
                <a:off x="2917825" y="1371600"/>
                <a:ext cx="3146425" cy="989013"/>
              </p:xfrm>
              <a:graphic>
                <a:graphicData uri="http://schemas.openxmlformats.org/presentationml/2006/ole">
                  <mc:AlternateContent>
                    <mc:Choice xmlns:v="urn:schemas-microsoft-com:vml" Requires="v">
                      <p:oleObj spid="_x0000_s89128" name="Equation" r:id="rId6" imgW="1333440" imgH="419040" progId="Equation.DSMT4">
                        <p:embed/>
                      </p:oleObj>
                    </mc:Choice>
                    <mc:Fallback>
                      <p:oleObj name="Equation" r:id="rId6" imgW="1333440" imgH="419040" progId="Equation.DSMT4">
                        <p:embed/>
                        <p:pic>
                          <p:nvPicPr>
                            <p:cNvPr id="0" name="Object 20"/>
                            <p:cNvPicPr>
                              <a:picLocks noChangeAspect="1" noChangeArrowheads="1"/>
                            </p:cNvPicPr>
                            <p:nvPr/>
                          </p:nvPicPr>
                          <p:blipFill>
                            <a:blip r:embed="rId7"/>
                            <a:srcRect/>
                            <a:stretch>
                              <a:fillRect/>
                            </a:stretch>
                          </p:blipFill>
                          <p:spPr bwMode="auto">
                            <a:xfrm>
                              <a:off x="2917825" y="1371600"/>
                              <a:ext cx="3146425" cy="98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oleObj>
                    </mc:Fallback>
                  </mc:AlternateContent>
                </a:graphicData>
              </a:graphic>
            </p:graphicFrame>
          </mc:Choice>
          <mc:Fallback xmlns="">
            <p:graphicFrame>
              <p:nvGraphicFramePr>
                <p:cNvPr id="2" name="Object 1"/>
                <p:cNvGraphicFramePr>
                  <a:graphicFrameLocks noChangeAspect="1"/>
                </p:cNvGraphicFramePr>
                <p:nvPr>
                  <p:extLst>
                    <p:ext uri="{D42A27DB-BD31-4B8C-83A1-F6EECF244321}">
                      <p14:modId xmlns:p14="http://schemas.microsoft.com/office/powerpoint/2010/main" val="1326590950"/>
                    </p:ext>
                  </p:extLst>
                </p:nvPr>
              </p:nvGraphicFramePr>
              <p:xfrm>
                <a:off x="2917825" y="1371600"/>
                <a:ext cx="3146425" cy="989013"/>
              </p:xfrm>
              <a:graphic>
                <a:graphicData uri="http://schemas.openxmlformats.org/presentationml/2006/ole">
                  <mc:AlternateContent>
                    <mc:Choice xmlns:v="urn:schemas-microsoft-com:vml" Requires="v">
                      <p:oleObj spid="_x0000_s89102" name="Equation" r:id="rId8" imgW="1333440" imgH="419040" progId="Equation.DSMT4">
                        <p:embed/>
                      </p:oleObj>
                    </mc:Choice>
                    <mc:Fallback>
                      <p:oleObj name="Equation" r:id="rId8" imgW="1333440" imgH="419040" progId="Equation.DSMT4">
                        <p:embed/>
                        <p:pic>
                          <p:nvPicPr>
                            <p:cNvPr id="0" name="Object 20"/>
                            <p:cNvPicPr>
                              <a:picLocks noChangeAspect="1" noChangeArrowheads="1"/>
                            </p:cNvPicPr>
                            <p:nvPr/>
                          </p:nvPicPr>
                          <p:blipFill>
                            <a:blip r:embed="rId9"/>
                            <a:srcRect/>
                            <a:stretch>
                              <a:fillRect/>
                            </a:stretch>
                          </p:blipFill>
                          <p:spPr bwMode="auto">
                            <a:xfrm>
                              <a:off x="2917825" y="1371600"/>
                              <a:ext cx="314642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Fallback>
        </mc:AlternateContent>
      </p:grpSp>
      <mc:AlternateContent xmlns:mc="http://schemas.openxmlformats.org/markup-compatibility/2006">
        <mc:Choice xmlns:a14="http://schemas.microsoft.com/office/drawing/2010/main" Requires="a14">
          <p:sp>
            <p:nvSpPr>
              <p:cNvPr id="15" name="TextBox 14"/>
              <p:cNvSpPr txBox="1"/>
              <p:nvPr/>
            </p:nvSpPr>
            <p:spPr>
              <a:xfrm>
                <a:off x="836612" y="3097430"/>
                <a:ext cx="10591800" cy="1292662"/>
              </a:xfrm>
              <a:prstGeom prst="rect">
                <a:avLst/>
              </a:prstGeom>
              <a:noFill/>
            </p:spPr>
            <p:txBody>
              <a:bodyPr wrap="square" rtlCol="0">
                <a:spAutoFit/>
              </a:bodyPr>
              <a:lstStyle/>
              <a:p>
                <a:pPr marL="457200" indent="-457200">
                  <a:lnSpc>
                    <a:spcPct val="150000"/>
                  </a:lnSpc>
                  <a:buFont typeface="Wingdings" pitchFamily="2" charset="2"/>
                  <a:buChar char="q"/>
                </a:pPr>
                <a:r>
                  <a:rPr lang="en-US" sz="2600" b="1" smtClean="0">
                    <a:solidFill>
                      <a:schemeClr val="accent6">
                        <a:lumMod val="75000"/>
                      </a:schemeClr>
                    </a:solidFill>
                    <a:latin typeface="Arial" pitchFamily="34" charset="0"/>
                    <a:cs typeface="Arial" pitchFamily="34" charset="0"/>
                  </a:rPr>
                  <a:t>Chú ý</a:t>
                </a:r>
                <a:r>
                  <a:rPr lang="en-US" sz="2600" b="1" smtClean="0">
                    <a:latin typeface="Arial" pitchFamily="34" charset="0"/>
                    <a:cs typeface="Arial" pitchFamily="34" charset="0"/>
                  </a:rPr>
                  <a:t> : Sử dụng công thức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𝒏</m:t>
                        </m:r>
                      </m:sub>
                    </m:sSub>
                    <m:r>
                      <a:rPr lang="en-US" sz="2600" b="1" i="1" smtClean="0">
                        <a:latin typeface="Cambria Math"/>
                        <a:cs typeface="Arial" pitchFamily="34" charset="0"/>
                      </a:rPr>
                      <m:t>=</m:t>
                    </m:r>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𝟏</m:t>
                        </m:r>
                      </m:sub>
                    </m:sSub>
                    <m:r>
                      <a:rPr lang="en-US" sz="2600" b="1" i="1" smtClean="0">
                        <a:latin typeface="Cambria Math"/>
                        <a:cs typeface="Arial" pitchFamily="34" charset="0"/>
                      </a:rPr>
                      <m:t>+</m:t>
                    </m:r>
                    <m:d>
                      <m:dPr>
                        <m:ctrlPr>
                          <a:rPr lang="en-US" sz="2600" b="1" i="1" smtClean="0">
                            <a:latin typeface="Cambria Math"/>
                            <a:cs typeface="Arial" pitchFamily="34" charset="0"/>
                          </a:rPr>
                        </m:ctrlPr>
                      </m:dPr>
                      <m:e>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𝟏</m:t>
                        </m:r>
                      </m:e>
                    </m:d>
                    <m:r>
                      <a:rPr lang="en-US" sz="2600" b="1" i="1" smtClean="0">
                        <a:latin typeface="Cambria Math"/>
                        <a:cs typeface="Arial" pitchFamily="34" charset="0"/>
                      </a:rPr>
                      <m:t>𝒅</m:t>
                    </m:r>
                  </m:oMath>
                </a14:m>
                <a:r>
                  <a:rPr lang="en-US" sz="2600" b="1" smtClean="0">
                    <a:latin typeface="Arial" pitchFamily="34" charset="0"/>
                    <a:cs typeface="Arial" pitchFamily="34" charset="0"/>
                  </a:rPr>
                  <a:t> , ta có thể viết </a:t>
                </a:r>
                <a:br>
                  <a:rPr lang="en-US" sz="2600" b="1" smtClean="0">
                    <a:latin typeface="Arial" pitchFamily="34" charset="0"/>
                    <a:cs typeface="Arial" pitchFamily="34" charset="0"/>
                  </a:rPr>
                </a:br>
                <a:r>
                  <a:rPr lang="en-US" sz="2600" b="1" smtClean="0">
                    <a:latin typeface="Arial" pitchFamily="34" charset="0"/>
                    <a:cs typeface="Arial" pitchFamily="34" charset="0"/>
                  </a:rPr>
                  <a:t>              tổng </a:t>
                </a:r>
                <a14:m>
                  <m:oMath xmlns:m="http://schemas.openxmlformats.org/officeDocument/2006/math">
                    <m:sSub>
                      <m:sSubPr>
                        <m:ctrlPr>
                          <a:rPr lang="en-US" sz="2600" b="1" i="1">
                            <a:latin typeface="Cambria Math"/>
                            <a:cs typeface="Arial" pitchFamily="34" charset="0"/>
                          </a:rPr>
                        </m:ctrlPr>
                      </m:sSubPr>
                      <m:e>
                        <m:r>
                          <a:rPr lang="en-US" sz="2600" b="1" i="1">
                            <a:latin typeface="Cambria Math"/>
                            <a:cs typeface="Arial" pitchFamily="34" charset="0"/>
                          </a:rPr>
                          <m:t>𝑺</m:t>
                        </m:r>
                      </m:e>
                      <m:sub>
                        <m:r>
                          <a:rPr lang="en-US" sz="2600" b="1" i="1">
                            <a:latin typeface="Cambria Math"/>
                            <a:cs typeface="Arial" pitchFamily="34" charset="0"/>
                          </a:rPr>
                          <m:t>𝒏</m:t>
                        </m:r>
                      </m:sub>
                    </m:sSub>
                  </m:oMath>
                </a14:m>
                <a:r>
                  <a:rPr lang="en-US" sz="2600" b="1" smtClean="0">
                    <a:latin typeface="Arial" pitchFamily="34" charset="0"/>
                    <a:cs typeface="Arial" pitchFamily="34" charset="0"/>
                  </a:rPr>
                  <a:t> dưới dạng </a:t>
                </a:r>
                <a:endParaRPr lang="vi-VN" sz="2600" b="1">
                  <a:latin typeface="Arial" pitchFamily="34" charset="0"/>
                  <a:cs typeface="Arial"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836612" y="3097430"/>
                <a:ext cx="10591800" cy="1292662"/>
              </a:xfrm>
              <a:prstGeom prst="rect">
                <a:avLst/>
              </a:prstGeom>
              <a:blipFill rotWithShape="1">
                <a:blip r:embed="rId10"/>
                <a:stretch>
                  <a:fillRect l="-863" b="-5189"/>
                </a:stretch>
              </a:blipFill>
            </p:spPr>
            <p:txBody>
              <a:bodyPr/>
              <a:lstStyle/>
              <a:p>
                <a:r>
                  <a:rPr lang="en-US">
                    <a:noFill/>
                  </a:rPr>
                  <a:t> </a:t>
                </a:r>
              </a:p>
            </p:txBody>
          </p:sp>
        </mc:Fallback>
      </mc:AlternateContent>
      <p:graphicFrame>
        <p:nvGraphicFramePr>
          <p:cNvPr id="16" name="Object 15"/>
          <p:cNvGraphicFramePr>
            <a:graphicFrameLocks noChangeAspect="1"/>
          </p:cNvGraphicFramePr>
          <p:nvPr>
            <p:extLst>
              <p:ext uri="{D42A27DB-BD31-4B8C-83A1-F6EECF244321}">
                <p14:modId xmlns:p14="http://schemas.microsoft.com/office/powerpoint/2010/main" val="3900262511"/>
              </p:ext>
            </p:extLst>
          </p:nvPr>
        </p:nvGraphicFramePr>
        <p:xfrm>
          <a:off x="5867399" y="3659187"/>
          <a:ext cx="2187575" cy="989013"/>
        </p:xfrm>
        <a:graphic>
          <a:graphicData uri="http://schemas.openxmlformats.org/presentationml/2006/ole">
            <mc:AlternateContent xmlns:mc="http://schemas.openxmlformats.org/markup-compatibility/2006">
              <mc:Choice xmlns:v="urn:schemas-microsoft-com:vml" Requires="v">
                <p:oleObj spid="_x0000_s89129" name="Equation" r:id="rId11" imgW="927000" imgH="419040" progId="Equation.DSMT4">
                  <p:embed/>
                </p:oleObj>
              </mc:Choice>
              <mc:Fallback>
                <p:oleObj name="Equation" r:id="rId11" imgW="927000" imgH="419040" progId="Equation.DSMT4">
                  <p:embed/>
                  <p:pic>
                    <p:nvPicPr>
                      <p:cNvPr id="0" name=""/>
                      <p:cNvPicPr>
                        <a:picLocks noChangeAspect="1" noChangeArrowheads="1"/>
                      </p:cNvPicPr>
                      <p:nvPr/>
                    </p:nvPicPr>
                    <p:blipFill>
                      <a:blip r:embed="rId12"/>
                      <a:srcRect/>
                      <a:stretch>
                        <a:fillRect/>
                      </a:stretch>
                    </p:blipFill>
                    <p:spPr bwMode="auto">
                      <a:xfrm>
                        <a:off x="5867399" y="3659187"/>
                        <a:ext cx="218757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79981" y="1513195"/>
            <a:ext cx="1344462" cy="131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0600540" y="5853129"/>
            <a:ext cx="1589872" cy="1233471"/>
          </a:xfrm>
          <a:prstGeom prst="rect">
            <a:avLst/>
          </a:prstGeom>
        </p:spPr>
      </p:pic>
    </p:spTree>
    <p:extLst>
      <p:ext uri="{BB962C8B-B14F-4D97-AF65-F5344CB8AC3E}">
        <p14:creationId xmlns:p14="http://schemas.microsoft.com/office/powerpoint/2010/main" val="13969433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714586" y="791252"/>
            <a:ext cx="10171025" cy="2028148"/>
          </a:xfrm>
          <a:prstGeom prst="roundRect">
            <a:avLst>
              <a:gd name="adj" fmla="val 5461"/>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5</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751011" y="3505200"/>
                <a:ext cx="10182331" cy="892552"/>
              </a:xfrm>
              <a:prstGeom prst="rect">
                <a:avLst/>
              </a:prstGeom>
              <a:noFill/>
            </p:spPr>
            <p:txBody>
              <a:bodyPr wrap="square" rtlCol="0">
                <a:spAutoFit/>
              </a:bodyPr>
              <a:lstStyle/>
              <a:p>
                <a:r>
                  <a:rPr lang="en-US" sz="2600" b="1" smtClean="0">
                    <a:latin typeface="Arial" pitchFamily="34" charset="0"/>
                    <a:cs typeface="Arial" pitchFamily="34" charset="0"/>
                  </a:rPr>
                  <a:t>Số ghế của mỗi hàng lập thành một cấp số cộng , gồm 25 số hạng, với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𝟏𝟔</m:t>
                    </m:r>
                  </m:oMath>
                </a14:m>
                <a:r>
                  <a:rPr lang="en-US" sz="2600" b="1" smtClean="0">
                    <a:latin typeface="Arial" pitchFamily="34" charset="0"/>
                    <a:cs typeface="Arial" pitchFamily="34" charset="0"/>
                  </a:rPr>
                  <a:t> và </a:t>
                </a:r>
                <a14:m>
                  <m:oMath xmlns:m="http://schemas.openxmlformats.org/officeDocument/2006/math">
                    <m:r>
                      <a:rPr lang="en-US" sz="2600" b="1" i="1" smtClean="0">
                        <a:latin typeface="Cambria Math"/>
                        <a:cs typeface="Arial" pitchFamily="34" charset="0"/>
                      </a:rPr>
                      <m:t>𝒅</m:t>
                    </m:r>
                    <m:r>
                      <a:rPr lang="en-US" sz="2600" b="1" i="1" smtClean="0">
                        <a:latin typeface="Cambria Math"/>
                        <a:cs typeface="Arial" pitchFamily="34" charset="0"/>
                      </a:rPr>
                      <m:t>=</m:t>
                    </m:r>
                    <m:r>
                      <a:rPr lang="en-US" sz="2600" b="1" i="1" smtClean="0">
                        <a:latin typeface="Cambria Math"/>
                        <a:cs typeface="Arial" pitchFamily="34" charset="0"/>
                      </a:rPr>
                      <m:t>𝟐</m:t>
                    </m:r>
                  </m:oMath>
                </a14:m>
                <a:endParaRPr lang="vi-VN" sz="26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751011" y="3505200"/>
                <a:ext cx="10182331" cy="892552"/>
              </a:xfrm>
              <a:prstGeom prst="rect">
                <a:avLst/>
              </a:prstGeom>
              <a:blipFill rotWithShape="1">
                <a:blip r:embed="rId5"/>
                <a:stretch>
                  <a:fillRect l="-1017" t="-6164" b="-16438"/>
                </a:stretch>
              </a:blipFill>
            </p:spPr>
            <p:txBody>
              <a:bodyPr/>
              <a:lstStyle/>
              <a:p>
                <a:r>
                  <a:rPr lang="en-US">
                    <a:noFill/>
                  </a:rPr>
                  <a:t> </a:t>
                </a:r>
              </a:p>
            </p:txBody>
          </p:sp>
        </mc:Fallback>
      </mc:AlternateContent>
      <p:pic>
        <p:nvPicPr>
          <p:cNvPr id="24"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9538" y="297882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03412" y="790575"/>
            <a:ext cx="9753600" cy="2123636"/>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Giải bài toán mở đầu : </a:t>
            </a:r>
            <a:r>
              <a:rPr lang="en-US" sz="2500" b="1">
                <a:latin typeface="Arial" pitchFamily="34" charset="0"/>
                <a:cs typeface="Arial" pitchFamily="34" charset="0"/>
              </a:rPr>
              <a:t>Một nhà hàng có 25 hàng ghế với 16 ghế ở hàng thứ nhất, 18 ghế ở hàng thứ hai, 20 ghế ở hàng thứ ba và cứ tiếp tục theo quy luật đó, tức là hàng sau nhiều hơn hàng liền trước nó 2 </a:t>
            </a:r>
            <a:r>
              <a:rPr lang="en-US" sz="2500" b="1" smtClean="0">
                <a:latin typeface="Arial" pitchFamily="34" charset="0"/>
                <a:cs typeface="Arial" pitchFamily="34" charset="0"/>
              </a:rPr>
              <a:t>ghế . </a:t>
            </a:r>
          </a:p>
          <a:p>
            <a:pPr algn="just"/>
            <a:r>
              <a:rPr lang="vi-VN" sz="2500" b="1" smtClean="0">
                <a:latin typeface="Arial" pitchFamily="34" charset="0"/>
                <a:cs typeface="Arial" pitchFamily="34" charset="0"/>
              </a:rPr>
              <a:t>Tính </a:t>
            </a:r>
            <a:r>
              <a:rPr lang="vi-VN" sz="2500" b="1">
                <a:latin typeface="Arial" pitchFamily="34" charset="0"/>
                <a:cs typeface="Arial" pitchFamily="34" charset="0"/>
              </a:rPr>
              <a:t>tổng số ghế của </a:t>
            </a:r>
            <a:r>
              <a:rPr lang="vi-VN" sz="2500" b="1" smtClean="0">
                <a:latin typeface="Arial" pitchFamily="34" charset="0"/>
                <a:cs typeface="Arial" pitchFamily="34" charset="0"/>
              </a:rPr>
              <a:t>nhà </a:t>
            </a:r>
            <a:r>
              <a:rPr lang="vi-VN" sz="2500" b="1">
                <a:latin typeface="Arial" pitchFamily="34" charset="0"/>
                <a:cs typeface="Arial" pitchFamily="34" charset="0"/>
              </a:rPr>
              <a:t>hát đó </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2222887515"/>
              </p:ext>
            </p:extLst>
          </p:nvPr>
        </p:nvGraphicFramePr>
        <p:xfrm>
          <a:off x="5027612" y="4281055"/>
          <a:ext cx="5527386" cy="900545"/>
        </p:xfrm>
        <a:graphic>
          <a:graphicData uri="http://schemas.openxmlformats.org/presentationml/2006/ole">
            <mc:AlternateContent xmlns:mc="http://schemas.openxmlformats.org/markup-compatibility/2006">
              <mc:Choice xmlns:v="urn:schemas-microsoft-com:vml" Requires="v">
                <p:oleObj spid="_x0000_s64674" name="Equation" r:id="rId7" imgW="2577960" imgH="419040" progId="Equation.DSMT4">
                  <p:embed/>
                </p:oleObj>
              </mc:Choice>
              <mc:Fallback>
                <p:oleObj name="Equation" r:id="rId7" imgW="2577960" imgH="419040" progId="Equation.DSMT4">
                  <p:embed/>
                  <p:pic>
                    <p:nvPicPr>
                      <p:cNvPr id="0" name=""/>
                      <p:cNvPicPr/>
                      <p:nvPr/>
                    </p:nvPicPr>
                    <p:blipFill>
                      <a:blip r:embed="rId8"/>
                      <a:stretch>
                        <a:fillRect/>
                      </a:stretch>
                    </p:blipFill>
                    <p:spPr>
                      <a:xfrm>
                        <a:off x="5027612" y="4281055"/>
                        <a:ext cx="5527386" cy="900545"/>
                      </a:xfrm>
                      <a:prstGeom prst="rect">
                        <a:avLst/>
                      </a:prstGeom>
                    </p:spPr>
                  </p:pic>
                </p:oleObj>
              </mc:Fallback>
            </mc:AlternateContent>
          </a:graphicData>
        </a:graphic>
      </p:graphicFrame>
      <p:sp>
        <p:nvSpPr>
          <p:cNvPr id="20" name="AutoShape 4"/>
          <p:cNvSpPr>
            <a:spLocks noChangeArrowheads="1"/>
          </p:cNvSpPr>
          <p:nvPr/>
        </p:nvSpPr>
        <p:spPr bwMode="gray">
          <a:xfrm>
            <a:off x="401178" y="95249"/>
            <a:ext cx="7064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3 . TỔNG n SỐ HẠNG ĐẦU CỦA MỘT CẤP SỐ CỘNG </a:t>
            </a:r>
            <a:endParaRPr lang="vi-VN" sz="1800" b="1">
              <a:solidFill>
                <a:schemeClr val="bg1"/>
              </a:solidFill>
              <a:latin typeface="Arial" pitchFamily="34" charset="0"/>
              <a:cs typeface="Arial" pitchFamily="34" charset="0"/>
            </a:endParaRPr>
          </a:p>
        </p:txBody>
      </p:sp>
      <p:sp>
        <p:nvSpPr>
          <p:cNvPr id="23" name="TextBox 22"/>
          <p:cNvSpPr txBox="1"/>
          <p:nvPr/>
        </p:nvSpPr>
        <p:spPr>
          <a:xfrm>
            <a:off x="1751011" y="4485107"/>
            <a:ext cx="3352802" cy="492443"/>
          </a:xfrm>
          <a:prstGeom prst="rect">
            <a:avLst/>
          </a:prstGeom>
          <a:noFill/>
        </p:spPr>
        <p:txBody>
          <a:bodyPr wrap="square" rtlCol="0">
            <a:spAutoFit/>
          </a:bodyPr>
          <a:lstStyle/>
          <a:p>
            <a:r>
              <a:rPr lang="en-US" sz="2600" b="1" smtClean="0">
                <a:latin typeface="Arial" pitchFamily="34" charset="0"/>
                <a:cs typeface="Arial" pitchFamily="34" charset="0"/>
              </a:rPr>
              <a:t>Tổng các số hạng : </a:t>
            </a:r>
            <a:endParaRPr lang="vi-VN" sz="2600"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043839171"/>
              </p:ext>
            </p:extLst>
          </p:nvPr>
        </p:nvGraphicFramePr>
        <p:xfrm>
          <a:off x="7770812" y="5119687"/>
          <a:ext cx="3403600" cy="900113"/>
        </p:xfrm>
        <a:graphic>
          <a:graphicData uri="http://schemas.openxmlformats.org/presentationml/2006/ole">
            <mc:AlternateContent xmlns:mc="http://schemas.openxmlformats.org/markup-compatibility/2006">
              <mc:Choice xmlns:v="urn:schemas-microsoft-com:vml" Requires="v">
                <p:oleObj spid="_x0000_s64675" name="Equation" r:id="rId9" imgW="1587240" imgH="419040" progId="Equation.DSMT4">
                  <p:embed/>
                </p:oleObj>
              </mc:Choice>
              <mc:Fallback>
                <p:oleObj name="Equation" r:id="rId9" imgW="1587240" imgH="419040" progId="Equation.DSMT4">
                  <p:embed/>
                  <p:pic>
                    <p:nvPicPr>
                      <p:cNvPr id="0" name=""/>
                      <p:cNvPicPr/>
                      <p:nvPr/>
                    </p:nvPicPr>
                    <p:blipFill>
                      <a:blip r:embed="rId10"/>
                      <a:stretch>
                        <a:fillRect/>
                      </a:stretch>
                    </p:blipFill>
                    <p:spPr>
                      <a:xfrm>
                        <a:off x="7770812" y="5119687"/>
                        <a:ext cx="3403600" cy="900113"/>
                      </a:xfrm>
                      <a:prstGeom prst="rect">
                        <a:avLst/>
                      </a:prstGeom>
                    </p:spPr>
                  </p:pic>
                </p:oleObj>
              </mc:Fallback>
            </mc:AlternateContent>
          </a:graphicData>
        </a:graphic>
      </p:graphicFrame>
      <p:sp>
        <p:nvSpPr>
          <p:cNvPr id="26" name="TextBox 25"/>
          <p:cNvSpPr txBox="1"/>
          <p:nvPr/>
        </p:nvSpPr>
        <p:spPr>
          <a:xfrm>
            <a:off x="1751011" y="6019800"/>
            <a:ext cx="6019802" cy="492443"/>
          </a:xfrm>
          <a:prstGeom prst="rect">
            <a:avLst/>
          </a:prstGeom>
          <a:noFill/>
        </p:spPr>
        <p:txBody>
          <a:bodyPr wrap="square" rtlCol="0">
            <a:spAutoFit/>
          </a:bodyPr>
          <a:lstStyle/>
          <a:p>
            <a:r>
              <a:rPr lang="en-US" sz="2600" b="1" smtClean="0">
                <a:latin typeface="Arial" pitchFamily="34" charset="0"/>
                <a:cs typeface="Arial" pitchFamily="34" charset="0"/>
              </a:rPr>
              <a:t>Vậy nhà hát có tổng cộng 1000 ghế</a:t>
            </a:r>
            <a:endParaRPr lang="vi-VN" sz="2600" b="1">
              <a:latin typeface="Arial" pitchFamily="34" charset="0"/>
              <a:cs typeface="Arial" pitchFamily="34" charset="0"/>
            </a:endParaRPr>
          </a:p>
        </p:txBody>
      </p:sp>
    </p:spTree>
    <p:extLst>
      <p:ext uri="{BB962C8B-B14F-4D97-AF65-F5344CB8AC3E}">
        <p14:creationId xmlns:p14="http://schemas.microsoft.com/office/powerpoint/2010/main" val="28606477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Box 18"/>
              <p:cNvSpPr txBox="1"/>
              <p:nvPr/>
            </p:nvSpPr>
            <p:spPr>
              <a:xfrm>
                <a:off x="1568343" y="2819400"/>
                <a:ext cx="10182331" cy="892552"/>
              </a:xfrm>
              <a:prstGeom prst="rect">
                <a:avLst/>
              </a:prstGeom>
              <a:noFill/>
            </p:spPr>
            <p:txBody>
              <a:bodyPr wrap="square" rtlCol="0">
                <a:spAutoFit/>
              </a:bodyPr>
              <a:lstStyle/>
              <a:p>
                <a:r>
                  <a:rPr lang="en-US" sz="2600" b="1" smtClean="0">
                    <a:latin typeface="Arial" pitchFamily="34" charset="0"/>
                    <a:cs typeface="Arial" pitchFamily="34" charset="0"/>
                  </a:rPr>
                  <a:t>Cấp số cộng có :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 </m:t>
                    </m:r>
                  </m:oMath>
                </a14:m>
                <a:r>
                  <a:rPr lang="en-US" sz="2600" b="1" smtClean="0">
                    <a:latin typeface="Arial" pitchFamily="34" charset="0"/>
                    <a:cs typeface="Arial" pitchFamily="34" charset="0"/>
                  </a:rPr>
                  <a:t> và </a:t>
                </a:r>
                <a14:m>
                  <m:oMath xmlns:m="http://schemas.openxmlformats.org/officeDocument/2006/math">
                    <m:r>
                      <a:rPr lang="en-US" sz="2600" b="1" i="1" smtClean="0">
                        <a:latin typeface="Cambria Math"/>
                        <a:cs typeface="Arial" pitchFamily="34" charset="0"/>
                      </a:rPr>
                      <m:t>𝒅</m:t>
                    </m:r>
                    <m:r>
                      <a:rPr lang="en-US" sz="2600" b="1" i="1" smtClean="0">
                        <a:latin typeface="Cambria Math"/>
                        <a:cs typeface="Arial" pitchFamily="34" charset="0"/>
                      </a:rPr>
                      <m:t>=</m:t>
                    </m:r>
                    <m:r>
                      <a:rPr lang="en-US" sz="2600" b="1" i="1" smtClean="0">
                        <a:latin typeface="Cambria Math"/>
                        <a:cs typeface="Arial" pitchFamily="34" charset="0"/>
                      </a:rPr>
                      <m:t>𝟑</m:t>
                    </m:r>
                  </m:oMath>
                </a14:m>
                <a:r>
                  <a:rPr lang="en-US" sz="2600" b="1" smtClean="0">
                    <a:latin typeface="Arial" pitchFamily="34" charset="0"/>
                    <a:cs typeface="Arial" pitchFamily="34" charset="0"/>
                  </a:rPr>
                  <a:t> . Gọi n là số các số hạng đầu của cấp số cộng cần lấy tổng, ta có : </a:t>
                </a:r>
                <a:endParaRPr lang="vi-VN" sz="26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568343" y="2819400"/>
                <a:ext cx="10182331" cy="892552"/>
              </a:xfrm>
              <a:prstGeom prst="rect">
                <a:avLst/>
              </a:prstGeom>
              <a:blipFill rotWithShape="1">
                <a:blip r:embed="rId4"/>
                <a:stretch>
                  <a:fillRect l="-1017" t="-6164" r="-718" b="-15753"/>
                </a:stretch>
              </a:blipFill>
            </p:spPr>
            <p:txBody>
              <a:bodyPr/>
              <a:lstStyle/>
              <a:p>
                <a:r>
                  <a:rPr lang="en-US">
                    <a:noFill/>
                  </a:rPr>
                  <a:t> </a:t>
                </a:r>
              </a:p>
            </p:txBody>
          </p:sp>
        </mc:Fallback>
      </mc:AlternateContent>
      <p:pic>
        <p:nvPicPr>
          <p:cNvPr id="24"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162" y="231738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303212" y="762000"/>
            <a:ext cx="11582399" cy="1354971"/>
            <a:chOff x="303212" y="762000"/>
            <a:chExt cx="11582399" cy="1354971"/>
          </a:xfrm>
        </p:grpSpPr>
        <p:sp>
          <p:nvSpPr>
            <p:cNvPr id="23" name="Rounded Rectangle 22"/>
            <p:cNvSpPr/>
            <p:nvPr/>
          </p:nvSpPr>
          <p:spPr>
            <a:xfrm>
              <a:off x="1714586" y="810302"/>
              <a:ext cx="10171025" cy="1306669"/>
            </a:xfrm>
            <a:prstGeom prst="roundRect">
              <a:avLst>
                <a:gd name="adj" fmla="val 5461"/>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5</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0" name="TextBox 9"/>
            <p:cNvSpPr txBox="1"/>
            <p:nvPr/>
          </p:nvSpPr>
          <p:spPr>
            <a:xfrm>
              <a:off x="2225674" y="762000"/>
              <a:ext cx="9525000" cy="1335921"/>
            </a:xfrm>
            <a:prstGeom prst="rect">
              <a:avLst/>
            </a:prstGeom>
            <a:noFill/>
          </p:spPr>
          <p:txBody>
            <a:bodyPr wrap="square" lIns="121899" tIns="60949" rIns="121899" bIns="60949" rtlCol="0">
              <a:spAutoFit/>
            </a:bodyPr>
            <a:lstStyle/>
            <a:p>
              <a:pPr>
                <a:lnSpc>
                  <a:spcPct val="150000"/>
                </a:lnSpc>
              </a:pPr>
              <a:r>
                <a:rPr lang="en-US" sz="2800" b="1" smtClean="0">
                  <a:latin typeface="Arial" pitchFamily="34" charset="0"/>
                  <a:cs typeface="Arial" pitchFamily="34" charset="0"/>
                </a:rPr>
                <a:t>Cần lấy tổng của bao nhiêu số hạng đầu của cấp số cộng 2, 5, 8 … để được kết quả 345 ?</a:t>
              </a:r>
              <a:endParaRPr lang="vi-VN" sz="2800" b="1">
                <a:latin typeface="Arial" pitchFamily="34" charset="0"/>
                <a:cs typeface="Arial" pitchFamily="34" charset="0"/>
              </a:endParaRPr>
            </a:p>
          </p:txBody>
        </p:sp>
      </p:grpSp>
      <p:sp>
        <p:nvSpPr>
          <p:cNvPr id="20" name="AutoShape 4"/>
          <p:cNvSpPr>
            <a:spLocks noChangeArrowheads="1"/>
          </p:cNvSpPr>
          <p:nvPr/>
        </p:nvSpPr>
        <p:spPr bwMode="gray">
          <a:xfrm>
            <a:off x="401178" y="95249"/>
            <a:ext cx="7064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3 . TỔNG n SỐ HẠNG ĐẦU CỦA MỘT CẤP SỐ CỘNG </a:t>
            </a:r>
            <a:endParaRPr lang="vi-VN" sz="1800" b="1">
              <a:solidFill>
                <a:schemeClr val="bg1"/>
              </a:solidFill>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1644882335"/>
              </p:ext>
            </p:extLst>
          </p:nvPr>
        </p:nvGraphicFramePr>
        <p:xfrm>
          <a:off x="2041921" y="3647896"/>
          <a:ext cx="4042569" cy="990124"/>
        </p:xfrm>
        <a:graphic>
          <a:graphicData uri="http://schemas.openxmlformats.org/presentationml/2006/ole">
            <mc:AlternateContent xmlns:mc="http://schemas.openxmlformats.org/markup-compatibility/2006">
              <mc:Choice xmlns:v="urn:schemas-microsoft-com:vml" Requires="v">
                <p:oleObj spid="_x0000_s90192" name="Equation" r:id="rId7" imgW="1714320" imgH="419040" progId="Equation.DSMT4">
                  <p:embed/>
                </p:oleObj>
              </mc:Choice>
              <mc:Fallback>
                <p:oleObj name="Equation" r:id="rId7" imgW="1714320" imgH="419040" progId="Equation.DSMT4">
                  <p:embed/>
                  <p:pic>
                    <p:nvPicPr>
                      <p:cNvPr id="0" name=""/>
                      <p:cNvPicPr/>
                      <p:nvPr/>
                    </p:nvPicPr>
                    <p:blipFill>
                      <a:blip r:embed="rId8"/>
                      <a:stretch>
                        <a:fillRect/>
                      </a:stretch>
                    </p:blipFill>
                    <p:spPr>
                      <a:xfrm>
                        <a:off x="2041921" y="3647896"/>
                        <a:ext cx="4042569" cy="990124"/>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996784535"/>
              </p:ext>
            </p:extLst>
          </p:nvPr>
        </p:nvGraphicFramePr>
        <p:xfrm>
          <a:off x="6012656" y="3666946"/>
          <a:ext cx="2814955" cy="990124"/>
        </p:xfrm>
        <a:graphic>
          <a:graphicData uri="http://schemas.openxmlformats.org/presentationml/2006/ole">
            <mc:AlternateContent xmlns:mc="http://schemas.openxmlformats.org/markup-compatibility/2006">
              <mc:Choice xmlns:v="urn:schemas-microsoft-com:vml" Requires="v">
                <p:oleObj spid="_x0000_s90193" name="Equation" r:id="rId9" imgW="1193760" imgH="419040" progId="Equation.DSMT4">
                  <p:embed/>
                </p:oleObj>
              </mc:Choice>
              <mc:Fallback>
                <p:oleObj name="Equation" r:id="rId9" imgW="1193760" imgH="419040" progId="Equation.DSMT4">
                  <p:embed/>
                  <p:pic>
                    <p:nvPicPr>
                      <p:cNvPr id="0" name=""/>
                      <p:cNvPicPr/>
                      <p:nvPr/>
                    </p:nvPicPr>
                    <p:blipFill>
                      <a:blip r:embed="rId10"/>
                      <a:stretch>
                        <a:fillRect/>
                      </a:stretch>
                    </p:blipFill>
                    <p:spPr>
                      <a:xfrm>
                        <a:off x="6012656" y="3666946"/>
                        <a:ext cx="2814955" cy="990124"/>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767267222"/>
              </p:ext>
            </p:extLst>
          </p:nvPr>
        </p:nvGraphicFramePr>
        <p:xfrm>
          <a:off x="8806179" y="3666946"/>
          <a:ext cx="1707833" cy="990124"/>
        </p:xfrm>
        <a:graphic>
          <a:graphicData uri="http://schemas.openxmlformats.org/presentationml/2006/ole">
            <mc:AlternateContent xmlns:mc="http://schemas.openxmlformats.org/markup-compatibility/2006">
              <mc:Choice xmlns:v="urn:schemas-microsoft-com:vml" Requires="v">
                <p:oleObj spid="_x0000_s90194" name="Equation" r:id="rId11" imgW="723600" imgH="419040" progId="Equation.DSMT4">
                  <p:embed/>
                </p:oleObj>
              </mc:Choice>
              <mc:Fallback>
                <p:oleObj name="Equation" r:id="rId11" imgW="723600" imgH="419040" progId="Equation.DSMT4">
                  <p:embed/>
                  <p:pic>
                    <p:nvPicPr>
                      <p:cNvPr id="0" name=""/>
                      <p:cNvPicPr/>
                      <p:nvPr/>
                    </p:nvPicPr>
                    <p:blipFill>
                      <a:blip r:embed="rId12"/>
                      <a:stretch>
                        <a:fillRect/>
                      </a:stretch>
                    </p:blipFill>
                    <p:spPr>
                      <a:xfrm>
                        <a:off x="8806179" y="3666946"/>
                        <a:ext cx="1707833" cy="990124"/>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4133216828"/>
              </p:ext>
            </p:extLst>
          </p:nvPr>
        </p:nvGraphicFramePr>
        <p:xfrm>
          <a:off x="1979612" y="4983162"/>
          <a:ext cx="2724150" cy="463550"/>
        </p:xfrm>
        <a:graphic>
          <a:graphicData uri="http://schemas.openxmlformats.org/presentationml/2006/ole">
            <mc:AlternateContent xmlns:mc="http://schemas.openxmlformats.org/markup-compatibility/2006">
              <mc:Choice xmlns:v="urn:schemas-microsoft-com:vml" Requires="v">
                <p:oleObj spid="_x0000_s90195" name="Equation" r:id="rId13" imgW="1269720" imgH="215640" progId="Equation.DSMT4">
                  <p:embed/>
                </p:oleObj>
              </mc:Choice>
              <mc:Fallback>
                <p:oleObj name="Equation" r:id="rId13" imgW="1269720" imgH="215640" progId="Equation.DSMT4">
                  <p:embed/>
                  <p:pic>
                    <p:nvPicPr>
                      <p:cNvPr id="0" name=""/>
                      <p:cNvPicPr/>
                      <p:nvPr/>
                    </p:nvPicPr>
                    <p:blipFill>
                      <a:blip r:embed="rId14"/>
                      <a:stretch>
                        <a:fillRect/>
                      </a:stretch>
                    </p:blipFill>
                    <p:spPr>
                      <a:xfrm>
                        <a:off x="1979612" y="4983162"/>
                        <a:ext cx="2724150" cy="46355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082298199"/>
              </p:ext>
            </p:extLst>
          </p:nvPr>
        </p:nvGraphicFramePr>
        <p:xfrm>
          <a:off x="4846637" y="4602162"/>
          <a:ext cx="1933575" cy="1417638"/>
        </p:xfrm>
        <a:graphic>
          <a:graphicData uri="http://schemas.openxmlformats.org/presentationml/2006/ole">
            <mc:AlternateContent xmlns:mc="http://schemas.openxmlformats.org/markup-compatibility/2006">
              <mc:Choice xmlns:v="urn:schemas-microsoft-com:vml" Requires="v">
                <p:oleObj spid="_x0000_s90196" name="Equation" r:id="rId15" imgW="901440" imgH="660240" progId="Equation.DSMT4">
                  <p:embed/>
                </p:oleObj>
              </mc:Choice>
              <mc:Fallback>
                <p:oleObj name="Equation" r:id="rId15" imgW="901440" imgH="660240" progId="Equation.DSMT4">
                  <p:embed/>
                  <p:pic>
                    <p:nvPicPr>
                      <p:cNvPr id="0" name=""/>
                      <p:cNvPicPr/>
                      <p:nvPr/>
                    </p:nvPicPr>
                    <p:blipFill>
                      <a:blip r:embed="rId16"/>
                      <a:stretch>
                        <a:fillRect/>
                      </a:stretch>
                    </p:blipFill>
                    <p:spPr>
                      <a:xfrm>
                        <a:off x="4846637" y="4602162"/>
                        <a:ext cx="1933575" cy="1417638"/>
                      </a:xfrm>
                      <a:prstGeom prst="rect">
                        <a:avLst/>
                      </a:prstGeom>
                    </p:spPr>
                  </p:pic>
                </p:oleObj>
              </mc:Fallback>
            </mc:AlternateContent>
          </a:graphicData>
        </a:graphic>
      </p:graphicFrame>
      <p:sp>
        <p:nvSpPr>
          <p:cNvPr id="31" name="TextBox 30"/>
          <p:cNvSpPr txBox="1"/>
          <p:nvPr/>
        </p:nvSpPr>
        <p:spPr>
          <a:xfrm>
            <a:off x="1568343" y="6136957"/>
            <a:ext cx="10182331" cy="492443"/>
          </a:xfrm>
          <a:prstGeom prst="rect">
            <a:avLst/>
          </a:prstGeom>
          <a:noFill/>
        </p:spPr>
        <p:txBody>
          <a:bodyPr wrap="square" rtlCol="0">
            <a:spAutoFit/>
          </a:bodyPr>
          <a:lstStyle/>
          <a:p>
            <a:r>
              <a:rPr lang="en-US" sz="2600" b="1" smtClean="0">
                <a:latin typeface="Arial" pitchFamily="34" charset="0"/>
                <a:cs typeface="Arial" pitchFamily="34" charset="0"/>
              </a:rPr>
              <a:t>Vậy phải lấy tổng của </a:t>
            </a:r>
            <a:r>
              <a:rPr lang="en-US" sz="2600" b="1" smtClean="0">
                <a:solidFill>
                  <a:srgbClr val="C00000"/>
                </a:solidFill>
                <a:latin typeface="Arial" pitchFamily="34" charset="0"/>
                <a:cs typeface="Arial" pitchFamily="34" charset="0"/>
              </a:rPr>
              <a:t>15 số hạng đầu </a:t>
            </a:r>
            <a:r>
              <a:rPr lang="en-US" sz="2600" b="1" smtClean="0">
                <a:latin typeface="Arial" pitchFamily="34" charset="0"/>
                <a:cs typeface="Arial" pitchFamily="34" charset="0"/>
              </a:rPr>
              <a:t>để được tổng bằng 345</a:t>
            </a:r>
            <a:endParaRPr lang="vi-VN" sz="2600" b="1">
              <a:latin typeface="Arial" pitchFamily="34" charset="0"/>
              <a:cs typeface="Arial" pitchFamily="34" charset="0"/>
            </a:endParaRPr>
          </a:p>
        </p:txBody>
      </p:sp>
    </p:spTree>
    <p:extLst>
      <p:ext uri="{BB962C8B-B14F-4D97-AF65-F5344CB8AC3E}">
        <p14:creationId xmlns:p14="http://schemas.microsoft.com/office/powerpoint/2010/main" val="35636543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017481" y="3352800"/>
            <a:ext cx="11020531" cy="892552"/>
          </a:xfrm>
          <a:prstGeom prst="rect">
            <a:avLst/>
          </a:prstGeom>
          <a:noFill/>
        </p:spPr>
        <p:txBody>
          <a:bodyPr wrap="square" rtlCol="0">
            <a:spAutoFit/>
          </a:bodyPr>
          <a:lstStyle/>
          <a:p>
            <a:r>
              <a:rPr lang="vi-VN" sz="2600" b="1">
                <a:latin typeface="Arial" pitchFamily="34" charset="0"/>
                <a:cs typeface="Arial" pitchFamily="34" charset="0"/>
              </a:rPr>
              <a:t>Số tiền lương anh Nam nhận được mỗi năm lập thành một cấp số cộng, gồm 10 số hạng, với số hạng đầu </a:t>
            </a:r>
            <a:r>
              <a:rPr lang="vi-VN" sz="2600" b="1" smtClean="0">
                <a:latin typeface="Arial" pitchFamily="34" charset="0"/>
                <a:cs typeface="Arial" pitchFamily="34" charset="0"/>
              </a:rPr>
              <a:t>u</a:t>
            </a:r>
            <a:r>
              <a:rPr lang="vi-VN" sz="2600" b="1" baseline="-25000" smtClean="0">
                <a:latin typeface="Arial" pitchFamily="34" charset="0"/>
                <a:cs typeface="Arial" pitchFamily="34" charset="0"/>
              </a:rPr>
              <a:t>1</a:t>
            </a:r>
            <a:r>
              <a:rPr lang="vi-VN" sz="2600" b="1" smtClean="0">
                <a:latin typeface="Arial" pitchFamily="34" charset="0"/>
                <a:cs typeface="Arial" pitchFamily="34" charset="0"/>
              </a:rPr>
              <a:t>=100 </a:t>
            </a:r>
            <a:r>
              <a:rPr lang="vi-VN" sz="2600" b="1">
                <a:latin typeface="Arial" pitchFamily="34" charset="0"/>
                <a:cs typeface="Arial" pitchFamily="34" charset="0"/>
              </a:rPr>
              <a:t>và công sai d = 20.</a:t>
            </a:r>
          </a:p>
        </p:txBody>
      </p:sp>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964" y="291224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30614" y="762000"/>
            <a:ext cx="11802729" cy="1991539"/>
            <a:chOff x="130614" y="762000"/>
            <a:chExt cx="11802729" cy="1991539"/>
          </a:xfrm>
        </p:grpSpPr>
        <p:sp>
          <p:nvSpPr>
            <p:cNvPr id="15" name="Rectangle 14"/>
            <p:cNvSpPr/>
            <p:nvPr/>
          </p:nvSpPr>
          <p:spPr>
            <a:xfrm>
              <a:off x="150812" y="816411"/>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208211" y="762000"/>
              <a:ext cx="9725131" cy="1991539"/>
            </a:xfrm>
            <a:prstGeom prst="roundRect">
              <a:avLst>
                <a:gd name="adj" fmla="val 4169"/>
              </a:avLst>
            </a:prstGeom>
            <a:solidFill>
              <a:schemeClr val="bg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2429595" y="783791"/>
              <a:ext cx="9503747" cy="1969748"/>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Anh Nam được nhận vào làm việc ở một công ty về công nghệ với mức lương khởi điểm là 100 triệu đồng một năm. Công ty sẽ tăng lương cho anh Nam mỗi năm là 20 triệu đồng . Tính tổng số lương mà anh Nam nhận được sau 10 nằm làm việc cho công ty đó.</a:t>
              </a:r>
            </a:p>
          </p:txBody>
        </p:sp>
        <p:pic>
          <p:nvPicPr>
            <p:cNvPr id="12" name="Picture 10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614" y="850577"/>
              <a:ext cx="1987196" cy="172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028" y="1335661"/>
              <a:ext cx="1506395" cy="75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AutoShape 4"/>
          <p:cNvSpPr>
            <a:spLocks noChangeArrowheads="1"/>
          </p:cNvSpPr>
          <p:nvPr/>
        </p:nvSpPr>
        <p:spPr bwMode="gray">
          <a:xfrm>
            <a:off x="401178" y="95249"/>
            <a:ext cx="70648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3 . TỔNG n SỐ HẠNG ĐẦU CỦA MỘT CẤP SỐ CỘNG </a:t>
            </a:r>
            <a:endParaRPr lang="vi-VN" sz="1800" b="1">
              <a:solidFill>
                <a:schemeClr val="bg1"/>
              </a:solidFill>
              <a:latin typeface="Arial" pitchFamily="34" charset="0"/>
              <a:cs typeface="Arial" pitchFamily="34" charset="0"/>
            </a:endParaRPr>
          </a:p>
        </p:txBody>
      </p:sp>
      <p:sp>
        <p:nvSpPr>
          <p:cNvPr id="11" name="TextBox 10"/>
          <p:cNvSpPr txBox="1"/>
          <p:nvPr/>
        </p:nvSpPr>
        <p:spPr>
          <a:xfrm>
            <a:off x="1017481" y="4245352"/>
            <a:ext cx="11020531" cy="492443"/>
          </a:xfrm>
          <a:prstGeom prst="rect">
            <a:avLst/>
          </a:prstGeom>
          <a:noFill/>
        </p:spPr>
        <p:txBody>
          <a:bodyPr wrap="square" rtlCol="0">
            <a:spAutoFit/>
          </a:bodyPr>
          <a:lstStyle/>
          <a:p>
            <a:r>
              <a:rPr lang="vi-VN" sz="2600" b="1">
                <a:latin typeface="Arial" pitchFamily="34" charset="0"/>
                <a:cs typeface="Arial" pitchFamily="34" charset="0"/>
              </a:rPr>
              <a:t>Tổng 10 số hạng đầu của cấp số cộng này </a:t>
            </a:r>
            <a:r>
              <a:rPr lang="vi-VN" sz="2600" b="1" smtClean="0">
                <a:latin typeface="Arial" pitchFamily="34" charset="0"/>
                <a:cs typeface="Arial" pitchFamily="34" charset="0"/>
              </a:rPr>
              <a:t>là</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41728092"/>
              </p:ext>
            </p:extLst>
          </p:nvPr>
        </p:nvGraphicFramePr>
        <p:xfrm>
          <a:off x="2509985" y="4724400"/>
          <a:ext cx="4986337" cy="900112"/>
        </p:xfrm>
        <a:graphic>
          <a:graphicData uri="http://schemas.openxmlformats.org/presentationml/2006/ole">
            <mc:AlternateContent xmlns:mc="http://schemas.openxmlformats.org/markup-compatibility/2006">
              <mc:Choice xmlns:v="urn:schemas-microsoft-com:vml" Requires="v">
                <p:oleObj spid="_x0000_s97292" name="Equation" r:id="rId7" imgW="2323800" imgH="419040" progId="Equation.DSMT4">
                  <p:embed/>
                </p:oleObj>
              </mc:Choice>
              <mc:Fallback>
                <p:oleObj name="Equation" r:id="rId7" imgW="2323800" imgH="419040" progId="Equation.DSMT4">
                  <p:embed/>
                  <p:pic>
                    <p:nvPicPr>
                      <p:cNvPr id="0" name="Object 27"/>
                      <p:cNvPicPr>
                        <a:picLocks noChangeAspect="1" noChangeArrowheads="1"/>
                      </p:cNvPicPr>
                      <p:nvPr/>
                    </p:nvPicPr>
                    <p:blipFill>
                      <a:blip r:embed="rId8"/>
                      <a:srcRect/>
                      <a:stretch>
                        <a:fillRect/>
                      </a:stretch>
                    </p:blipFill>
                    <p:spPr bwMode="auto">
                      <a:xfrm>
                        <a:off x="2509985" y="4724400"/>
                        <a:ext cx="498633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4194554"/>
              </p:ext>
            </p:extLst>
          </p:nvPr>
        </p:nvGraphicFramePr>
        <p:xfrm>
          <a:off x="7492777" y="4747435"/>
          <a:ext cx="3543300" cy="900112"/>
        </p:xfrm>
        <a:graphic>
          <a:graphicData uri="http://schemas.openxmlformats.org/presentationml/2006/ole">
            <mc:AlternateContent xmlns:mc="http://schemas.openxmlformats.org/markup-compatibility/2006">
              <mc:Choice xmlns:v="urn:schemas-microsoft-com:vml" Requires="v">
                <p:oleObj spid="_x0000_s97293" name="Equation" r:id="rId9" imgW="1650960" imgH="419040" progId="Equation.DSMT4">
                  <p:embed/>
                </p:oleObj>
              </mc:Choice>
              <mc:Fallback>
                <p:oleObj name="Equation" r:id="rId9" imgW="1650960" imgH="419040" progId="Equation.DSMT4">
                  <p:embed/>
                  <p:pic>
                    <p:nvPicPr>
                      <p:cNvPr id="0" name=""/>
                      <p:cNvPicPr>
                        <a:picLocks noChangeAspect="1" noChangeArrowheads="1"/>
                      </p:cNvPicPr>
                      <p:nvPr/>
                    </p:nvPicPr>
                    <p:blipFill>
                      <a:blip r:embed="rId10"/>
                      <a:srcRect/>
                      <a:stretch>
                        <a:fillRect/>
                      </a:stretch>
                    </p:blipFill>
                    <p:spPr bwMode="auto">
                      <a:xfrm>
                        <a:off x="7492777" y="4747435"/>
                        <a:ext cx="35433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1024753" y="5660648"/>
            <a:ext cx="11020531" cy="892552"/>
          </a:xfrm>
          <a:prstGeom prst="rect">
            <a:avLst/>
          </a:prstGeom>
          <a:noFill/>
        </p:spPr>
        <p:txBody>
          <a:bodyPr wrap="square" rtlCol="0">
            <a:spAutoFit/>
          </a:bodyPr>
          <a:lstStyle/>
          <a:p>
            <a:r>
              <a:rPr lang="vi-VN" sz="2600" b="1">
                <a:latin typeface="Arial" pitchFamily="34" charset="0"/>
                <a:cs typeface="Arial" pitchFamily="34" charset="0"/>
              </a:rPr>
              <a:t>Vậy số tiền lương mà anh Nam nhận được sau 10 năm làm việc ở công ty này là </a:t>
            </a:r>
            <a:r>
              <a:rPr lang="vi-VN" sz="2600" b="1" smtClean="0">
                <a:latin typeface="Arial" pitchFamily="34" charset="0"/>
                <a:cs typeface="Arial" pitchFamily="34" charset="0"/>
              </a:rPr>
              <a:t>1900 </a:t>
            </a:r>
            <a:r>
              <a:rPr lang="vi-VN" sz="2600" b="1">
                <a:latin typeface="Arial" pitchFamily="34" charset="0"/>
                <a:cs typeface="Arial" pitchFamily="34" charset="0"/>
              </a:rPr>
              <a:t>triệu đồng hay </a:t>
            </a:r>
            <a:r>
              <a:rPr lang="vi-VN" sz="2600" b="1">
                <a:solidFill>
                  <a:srgbClr val="C00000"/>
                </a:solidFill>
                <a:latin typeface="Arial" pitchFamily="34" charset="0"/>
                <a:cs typeface="Arial" pitchFamily="34" charset="0"/>
              </a:rPr>
              <a:t>1 tỷ 900 triệu đồng</a:t>
            </a:r>
            <a:r>
              <a:rPr lang="vi-VN" sz="2600" b="1">
                <a:latin typeface="Arial" pitchFamily="34" charset="0"/>
                <a:cs typeface="Arial" pitchFamily="34" charset="0"/>
              </a:rPr>
              <a:t>.</a:t>
            </a:r>
          </a:p>
        </p:txBody>
      </p:sp>
    </p:spTree>
    <p:extLst>
      <p:ext uri="{BB962C8B-B14F-4D97-AF65-F5344CB8AC3E}">
        <p14:creationId xmlns:p14="http://schemas.microsoft.com/office/powerpoint/2010/main" val="18864680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1"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31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5299" b="33987"/>
          <a:stretch/>
        </p:blipFill>
        <p:spPr bwMode="auto">
          <a:xfrm>
            <a:off x="193545" y="69284"/>
            <a:ext cx="3367224" cy="50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47343"/>
            <a:ext cx="7772400" cy="2553057"/>
            <a:chOff x="303212" y="802154"/>
            <a:chExt cx="7772400" cy="2553057"/>
          </a:xfrm>
        </p:grpSpPr>
        <p:sp>
          <p:nvSpPr>
            <p:cNvPr id="3" name="Rounded Rectangle 2"/>
            <p:cNvSpPr/>
            <p:nvPr/>
          </p:nvSpPr>
          <p:spPr>
            <a:xfrm>
              <a:off x="303212" y="802154"/>
              <a:ext cx="7772400" cy="2553057"/>
            </a:xfrm>
            <a:prstGeom prst="roundRect">
              <a:avLst>
                <a:gd name="adj" fmla="val 4061"/>
              </a:avLst>
            </a:prstGeom>
            <a:solidFill>
              <a:srgbClr val="CDD2CC"/>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55612" y="881092"/>
              <a:ext cx="7620000" cy="2246769"/>
            </a:xfrm>
            <a:prstGeom prst="rect">
              <a:avLst/>
            </a:prstGeom>
            <a:noFill/>
          </p:spPr>
          <p:txBody>
            <a:bodyPr wrap="square" rtlCol="0">
              <a:spAutoFit/>
            </a:bodyPr>
            <a:lstStyle/>
            <a:p>
              <a:pPr algn="just"/>
              <a:r>
                <a:rPr lang="en-US" sz="2800" b="1" smtClean="0">
                  <a:latin typeface="Arial" pitchFamily="34" charset="0"/>
                  <a:cs typeface="Arial" pitchFamily="34" charset="0"/>
                </a:rPr>
                <a:t>Một nhà hàng có 25 hàng ghế với 16 ghế ở hàng thứ nhất, 18 ghế ở hàng thứ hai, 20 ghế ở hàng thứ ba và cứ tiếp tục theo quy luật đó, tức là hàng sau nhiều hơn hàng liền trước nó 2 ghế</a:t>
              </a:r>
              <a:endParaRPr lang="vi-VN" sz="2800" b="1">
                <a:latin typeface="Arial" pitchFamily="34" charset="0"/>
                <a:cs typeface="Arial" pitchFamily="34" charset="0"/>
              </a:endParaRPr>
            </a:p>
          </p:txBody>
        </p:sp>
      </p:grpSp>
      <p:grpSp>
        <p:nvGrpSpPr>
          <p:cNvPr id="11" name="Group 10"/>
          <p:cNvGrpSpPr/>
          <p:nvPr/>
        </p:nvGrpSpPr>
        <p:grpSpPr>
          <a:xfrm>
            <a:off x="3046412" y="3505200"/>
            <a:ext cx="5999401" cy="1898125"/>
            <a:chOff x="2894012" y="3962400"/>
            <a:chExt cx="5999401" cy="1898125"/>
          </a:xfrm>
        </p:grpSpPr>
        <p:sp>
          <p:nvSpPr>
            <p:cNvPr id="20" name="AutoShape 26"/>
            <p:cNvSpPr>
              <a:spLocks noChangeArrowheads="1"/>
            </p:cNvSpPr>
            <p:nvPr/>
          </p:nvSpPr>
          <p:spPr bwMode="auto">
            <a:xfrm>
              <a:off x="2894012" y="3962400"/>
              <a:ext cx="4648200" cy="1676400"/>
            </a:xfrm>
            <a:prstGeom prst="cloudCallout">
              <a:avLst>
                <a:gd name="adj1" fmla="val 15297"/>
                <a:gd name="adj2" fmla="val 12005"/>
              </a:avLst>
            </a:prstGeom>
            <a:solidFill>
              <a:schemeClr val="accent6">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18" name="TextBox 17"/>
            <p:cNvSpPr txBox="1"/>
            <p:nvPr/>
          </p:nvSpPr>
          <p:spPr>
            <a:xfrm>
              <a:off x="3046412" y="4343400"/>
              <a:ext cx="4419600" cy="954107"/>
            </a:xfrm>
            <a:prstGeom prst="rect">
              <a:avLst/>
            </a:prstGeom>
            <a:noFill/>
          </p:spPr>
          <p:txBody>
            <a:bodyPr wrap="square" rtlCol="0">
              <a:spAutoFit/>
            </a:bodyPr>
            <a:lstStyle/>
            <a:p>
              <a:pPr algn="ctr"/>
              <a:r>
                <a:rPr lang="en-US" sz="2800" b="1" smtClean="0">
                  <a:solidFill>
                    <a:srgbClr val="C00000"/>
                  </a:solidFill>
                  <a:latin typeface="Arial" pitchFamily="34" charset="0"/>
                  <a:cs typeface="Arial" pitchFamily="34" charset="0"/>
                </a:rPr>
                <a:t>Tính tổng số ghế của </a:t>
              </a:r>
            </a:p>
            <a:p>
              <a:pPr algn="ctr"/>
              <a:r>
                <a:rPr lang="en-US" sz="2800" b="1" smtClean="0">
                  <a:solidFill>
                    <a:srgbClr val="C00000"/>
                  </a:solidFill>
                  <a:latin typeface="Arial" pitchFamily="34" charset="0"/>
                  <a:cs typeface="Arial" pitchFamily="34" charset="0"/>
                </a:rPr>
                <a:t>nhà hát đó ?</a:t>
              </a:r>
              <a:endParaRPr lang="vi-VN" sz="2800" b="1">
                <a:solidFill>
                  <a:srgbClr val="C00000"/>
                </a:solidFill>
                <a:latin typeface="Arial" pitchFamily="34" charset="0"/>
                <a:cs typeface="Arial" pitchFamily="34" charset="0"/>
              </a:endParaRP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89812" y="4191000"/>
              <a:ext cx="1503601" cy="1669525"/>
            </a:xfrm>
            <a:prstGeom prst="rect">
              <a:avLst/>
            </a:prstGeom>
          </p:spPr>
        </p:pic>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é lộ hình ảnh Nhà hát 1000 chỗ cực &quot;Hot&quot; tại công trình Sakura Montessori  Tây Hồ Tây » Công ty Cổ phần Tập đoàn giáo dục Edufi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680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4521" r="24160"/>
          <a:stretch/>
        </p:blipFill>
        <p:spPr bwMode="auto">
          <a:xfrm>
            <a:off x="8151812" y="686147"/>
            <a:ext cx="3810000" cy="247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6805"/>
                                        </p:tgtEl>
                                        <p:attrNameLst>
                                          <p:attrName>style.visibility</p:attrName>
                                        </p:attrNameLst>
                                      </p:cBhvr>
                                      <p:to>
                                        <p:strVal val="visible"/>
                                      </p:to>
                                    </p:set>
                                    <p:animEffect transition="in" filter="wipe(left)">
                                      <p:cBhvr>
                                        <p:cTn id="11" dur="500"/>
                                        <p:tgtEl>
                                          <p:spTgt spid="7680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8034" y="3140495"/>
            <a:ext cx="1366265" cy="32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89088" y="762000"/>
            <a:ext cx="11558425" cy="2286000"/>
            <a:chOff x="289088" y="1086760"/>
            <a:chExt cx="11558425" cy="2286000"/>
          </a:xfrm>
        </p:grpSpPr>
        <p:sp>
          <p:nvSpPr>
            <p:cNvPr id="17" name="Rounded Rectangle 16"/>
            <p:cNvSpPr/>
            <p:nvPr/>
          </p:nvSpPr>
          <p:spPr>
            <a:xfrm>
              <a:off x="289088" y="1086760"/>
              <a:ext cx="11558425" cy="22860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2132012" y="1144012"/>
              <a:ext cx="9429750" cy="523220"/>
            </a:xfrm>
            <a:prstGeom prst="rect">
              <a:avLst/>
            </a:prstGeom>
            <a:noFill/>
          </p:spPr>
          <p:txBody>
            <a:bodyPr wrap="square" rtlCol="0">
              <a:spAutoFit/>
            </a:bodyPr>
            <a:lstStyle/>
            <a:p>
              <a:r>
                <a:rPr lang="en-US" sz="2800" b="1" smtClean="0">
                  <a:solidFill>
                    <a:schemeClr val="accent6">
                      <a:lumMod val="75000"/>
                    </a:schemeClr>
                  </a:solidFill>
                  <a:latin typeface="Arial" pitchFamily="34" charset="0"/>
                  <a:cs typeface="Arial" pitchFamily="34" charset="0"/>
                </a:rPr>
                <a:t>Nhận biết cấp số cộng</a:t>
              </a:r>
              <a:endParaRPr lang="vi-VN" sz="2800" b="1">
                <a:solidFill>
                  <a:schemeClr val="accent6">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989012" y="1620160"/>
                  <a:ext cx="10667999" cy="1692771"/>
                </a:xfrm>
                <a:prstGeom prst="rect">
                  <a:avLst/>
                </a:prstGeom>
                <a:noFill/>
              </p:spPr>
              <p:txBody>
                <a:bodyPr wrap="square" rtlCol="0">
                  <a:spAutoFit/>
                </a:bodyPr>
                <a:lstStyle/>
                <a:p>
                  <a:r>
                    <a:rPr lang="en-US" sz="2600" b="1" smtClean="0">
                      <a:latin typeface="Arial" pitchFamily="34" charset="0"/>
                      <a:cs typeface="Arial" pitchFamily="34" charset="0"/>
                    </a:rPr>
                    <a:t>Cho dãy số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gồm tất cả các số tự nhiên lẻ, xếp theo thứ tự tăng dần</a:t>
                  </a:r>
                </a:p>
                <a:p>
                  <a:pPr marL="514350" indent="-514350">
                    <a:buAutoNum type="alphaLcPeriod"/>
                  </a:pPr>
                  <a:r>
                    <a:rPr lang="en-US" sz="2600" b="1" smtClean="0">
                      <a:latin typeface="Arial" pitchFamily="34" charset="0"/>
                      <a:cs typeface="Arial" pitchFamily="34" charset="0"/>
                    </a:rPr>
                    <a:t>Viết 5 số hạng đầu của dãy số</a:t>
                  </a:r>
                </a:p>
                <a:p>
                  <a:pPr marL="514350" indent="-514350">
                    <a:buAutoNum type="alphaLcPeriod"/>
                  </a:pPr>
                  <a:r>
                    <a:rPr lang="en-US" sz="2600" b="1" smtClean="0">
                      <a:latin typeface="Arial" pitchFamily="34" charset="0"/>
                      <a:cs typeface="Arial" pitchFamily="34" charset="0"/>
                    </a:rPr>
                    <a:t>Dự đoán công thức biểu diễn số hạng u</a:t>
                  </a:r>
                  <a:r>
                    <a:rPr lang="en-US" sz="2600" b="1" baseline="-25000" smtClean="0">
                      <a:latin typeface="Arial" pitchFamily="34" charset="0"/>
                      <a:cs typeface="Arial" pitchFamily="34" charset="0"/>
                    </a:rPr>
                    <a:t>n </a:t>
                  </a:r>
                  <a:r>
                    <a:rPr lang="en-US" sz="2600" b="1" smtClean="0">
                      <a:latin typeface="Arial" pitchFamily="34" charset="0"/>
                      <a:cs typeface="Arial" pitchFamily="34" charset="0"/>
                    </a:rPr>
                    <a:t>theo số hạng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𝟏</m:t>
                          </m:r>
                        </m:sub>
                      </m:sSub>
                    </m:oMath>
                  </a14:m>
                  <a:endParaRPr lang="vi-VN" sz="26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989012" y="1620160"/>
                  <a:ext cx="10667999" cy="1692771"/>
                </a:xfrm>
                <a:prstGeom prst="rect">
                  <a:avLst/>
                </a:prstGeom>
                <a:blipFill rotWithShape="1">
                  <a:blip r:embed="rId4"/>
                  <a:stretch>
                    <a:fillRect l="-971" t="-3249" b="-7942"/>
                  </a:stretch>
                </a:blipFill>
              </p:spPr>
              <p:txBody>
                <a:bodyPr/>
                <a:lstStyle/>
                <a:p>
                  <a:r>
                    <a:rPr lang="en-US">
                      <a:noFill/>
                    </a:rPr>
                    <a:t> </a:t>
                  </a:r>
                </a:p>
              </p:txBody>
            </p:sp>
          </mc:Fallback>
        </mc:AlternateContent>
        <p:pic>
          <p:nvPicPr>
            <p:cNvPr id="307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900" t="8129" r="13433" b="34426"/>
            <a:stretch/>
          </p:blipFill>
          <p:spPr bwMode="auto">
            <a:xfrm>
              <a:off x="391535" y="1162960"/>
              <a:ext cx="1740477" cy="4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78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088" y="76200"/>
            <a:ext cx="38100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41412" y="3581400"/>
            <a:ext cx="10776239" cy="892552"/>
          </a:xfrm>
          <a:prstGeom prst="rect">
            <a:avLst/>
          </a:prstGeom>
          <a:noFill/>
        </p:spPr>
        <p:txBody>
          <a:bodyPr wrap="square" rtlCol="0">
            <a:spAutoFit/>
          </a:bodyPr>
          <a:lstStyle/>
          <a:p>
            <a:r>
              <a:rPr lang="vi-VN" sz="2600" b="1">
                <a:latin typeface="Arial" pitchFamily="34" charset="0"/>
                <a:cs typeface="Arial" pitchFamily="34" charset="0"/>
              </a:rPr>
              <a:t>a) Năm số hạng đầu của dãy số (u</a:t>
            </a:r>
            <a:r>
              <a:rPr lang="vi-VN" sz="2600" b="1" baseline="-25000">
                <a:latin typeface="Arial" pitchFamily="34" charset="0"/>
                <a:cs typeface="Arial" pitchFamily="34" charset="0"/>
              </a:rPr>
              <a:t>n</a:t>
            </a:r>
            <a:r>
              <a:rPr lang="vi-VN" sz="2600" b="1">
                <a:latin typeface="Arial" pitchFamily="34" charset="0"/>
                <a:cs typeface="Arial" pitchFamily="34" charset="0"/>
              </a:rPr>
              <a:t>) là năm số tự nhiên lẻ đầu tiên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r>
              <a:rPr lang="vi-VN" sz="2600" b="1" smtClean="0">
                <a:latin typeface="Arial" pitchFamily="34" charset="0"/>
                <a:cs typeface="Arial" pitchFamily="34" charset="0"/>
              </a:rPr>
              <a:t>và </a:t>
            </a:r>
            <a:r>
              <a:rPr lang="vi-VN" sz="2600" b="1">
                <a:latin typeface="Arial" pitchFamily="34" charset="0"/>
                <a:cs typeface="Arial" pitchFamily="34" charset="0"/>
              </a:rPr>
              <a:t>đó là: </a:t>
            </a:r>
            <a:r>
              <a:rPr lang="vi-VN" sz="2600" b="1">
                <a:solidFill>
                  <a:srgbClr val="C00000"/>
                </a:solidFill>
                <a:latin typeface="Arial" pitchFamily="34" charset="0"/>
                <a:cs typeface="Arial" pitchFamily="34" charset="0"/>
              </a:rPr>
              <a:t>1; 3; 5; 7; 9.</a:t>
            </a:r>
          </a:p>
        </p:txBody>
      </p:sp>
      <p:sp>
        <p:nvSpPr>
          <p:cNvPr id="10" name="TextBox 9"/>
          <p:cNvSpPr txBox="1"/>
          <p:nvPr/>
        </p:nvSpPr>
        <p:spPr>
          <a:xfrm>
            <a:off x="1141412" y="4490204"/>
            <a:ext cx="10776239" cy="892552"/>
          </a:xfrm>
          <a:prstGeom prst="rect">
            <a:avLst/>
          </a:prstGeom>
          <a:noFill/>
        </p:spPr>
        <p:txBody>
          <a:bodyPr wrap="square" rtlCol="0">
            <a:spAutoFit/>
          </a:bodyPr>
          <a:lstStyle/>
          <a:p>
            <a:r>
              <a:rPr lang="vi-VN" sz="2600" b="1">
                <a:latin typeface="Arial" pitchFamily="34" charset="0"/>
                <a:cs typeface="Arial" pitchFamily="34" charset="0"/>
              </a:rPr>
              <a:t>b) Nhận thấy trong dãy số (u</a:t>
            </a:r>
            <a:r>
              <a:rPr lang="vi-VN" sz="2600" b="1" baseline="-25000">
                <a:latin typeface="Arial" pitchFamily="34" charset="0"/>
                <a:cs typeface="Arial" pitchFamily="34" charset="0"/>
              </a:rPr>
              <a:t>n</a:t>
            </a:r>
            <a:r>
              <a:rPr lang="vi-VN" sz="2600" b="1">
                <a:latin typeface="Arial" pitchFamily="34" charset="0"/>
                <a:cs typeface="Arial" pitchFamily="34" charset="0"/>
              </a:rPr>
              <a:t>), số hạng sau hơn số hạng liền trước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r>
              <a:rPr lang="vi-VN" sz="2600" b="1" smtClean="0">
                <a:latin typeface="Arial" pitchFamily="34" charset="0"/>
                <a:cs typeface="Arial" pitchFamily="34" charset="0"/>
              </a:rPr>
              <a:t>2 </a:t>
            </a:r>
            <a:r>
              <a:rPr lang="vi-VN" sz="2600" b="1">
                <a:latin typeface="Arial" pitchFamily="34" charset="0"/>
                <a:cs typeface="Arial" pitchFamily="34" charset="0"/>
              </a:rPr>
              <a:t>đơn vị.</a:t>
            </a:r>
          </a:p>
        </p:txBody>
      </p:sp>
      <p:sp>
        <p:nvSpPr>
          <p:cNvPr id="11" name="TextBox 10"/>
          <p:cNvSpPr txBox="1"/>
          <p:nvPr/>
        </p:nvSpPr>
        <p:spPr>
          <a:xfrm>
            <a:off x="1402052" y="5382756"/>
            <a:ext cx="10515599" cy="892552"/>
          </a:xfrm>
          <a:prstGeom prst="rect">
            <a:avLst/>
          </a:prstGeom>
          <a:noFill/>
        </p:spPr>
        <p:txBody>
          <a:bodyPr wrap="square" rtlCol="0">
            <a:spAutoFit/>
          </a:bodyPr>
          <a:lstStyle/>
          <a:p>
            <a:r>
              <a:rPr lang="vi-VN" sz="2600" b="1">
                <a:latin typeface="Arial" pitchFamily="34" charset="0"/>
                <a:cs typeface="Arial" pitchFamily="34" charset="0"/>
              </a:rPr>
              <a:t>Do đó, ta dự đoán công thức biểu diễn số hạng u</a:t>
            </a:r>
            <a:r>
              <a:rPr lang="vi-VN" sz="2600" b="1" baseline="-25000">
                <a:latin typeface="Arial" pitchFamily="34" charset="0"/>
                <a:cs typeface="Arial" pitchFamily="34" charset="0"/>
              </a:rPr>
              <a:t>n</a:t>
            </a:r>
            <a:r>
              <a:rPr lang="vi-VN" sz="2600" b="1">
                <a:latin typeface="Arial" pitchFamily="34" charset="0"/>
                <a:cs typeface="Arial" pitchFamily="34" charset="0"/>
              </a:rPr>
              <a:t> theo số hạng u</a:t>
            </a:r>
            <a:r>
              <a:rPr lang="vi-VN" sz="2600" b="1" baseline="-25000">
                <a:latin typeface="Arial" pitchFamily="34" charset="0"/>
                <a:cs typeface="Arial" pitchFamily="34" charset="0"/>
              </a:rPr>
              <a:t>n – 1</a:t>
            </a:r>
            <a:r>
              <a:rPr lang="vi-VN" sz="2600" b="1">
                <a:latin typeface="Arial" pitchFamily="34" charset="0"/>
                <a:cs typeface="Arial" pitchFamily="34" charset="0"/>
              </a:rPr>
              <a:t> là </a:t>
            </a:r>
            <a:r>
              <a:rPr lang="vi-VN" sz="2600" b="1">
                <a:solidFill>
                  <a:srgbClr val="C00000"/>
                </a:solidFill>
                <a:latin typeface="Arial" pitchFamily="34" charset="0"/>
                <a:cs typeface="Arial" pitchFamily="34" charset="0"/>
              </a:rPr>
              <a:t>u</a:t>
            </a:r>
            <a:r>
              <a:rPr lang="vi-VN" sz="2600" b="1" baseline="-25000">
                <a:solidFill>
                  <a:srgbClr val="C00000"/>
                </a:solidFill>
                <a:latin typeface="Arial" pitchFamily="34" charset="0"/>
                <a:cs typeface="Arial" pitchFamily="34" charset="0"/>
              </a:rPr>
              <a:t>n</a:t>
            </a:r>
            <a:r>
              <a:rPr lang="vi-VN" sz="2600" b="1">
                <a:solidFill>
                  <a:srgbClr val="C00000"/>
                </a:solidFill>
                <a:latin typeface="Arial" pitchFamily="34" charset="0"/>
                <a:cs typeface="Arial" pitchFamily="34" charset="0"/>
              </a:rPr>
              <a:t> = u</a:t>
            </a:r>
            <a:r>
              <a:rPr lang="vi-VN" sz="2600" b="1" baseline="-25000">
                <a:solidFill>
                  <a:srgbClr val="C00000"/>
                </a:solidFill>
                <a:latin typeface="Arial" pitchFamily="34" charset="0"/>
                <a:cs typeface="Arial" pitchFamily="34" charset="0"/>
              </a:rPr>
              <a:t>n – 1</a:t>
            </a:r>
            <a:r>
              <a:rPr lang="vi-VN" sz="2600" b="1">
                <a:solidFill>
                  <a:srgbClr val="C00000"/>
                </a:solidFill>
                <a:latin typeface="Arial" pitchFamily="34" charset="0"/>
                <a:cs typeface="Arial" pitchFamily="34" charset="0"/>
              </a:rPr>
              <a:t> + </a:t>
            </a:r>
            <a:r>
              <a:rPr lang="vi-VN" sz="2600" b="1" smtClean="0">
                <a:solidFill>
                  <a:srgbClr val="C00000"/>
                </a:solidFill>
                <a:latin typeface="Arial" pitchFamily="34" charset="0"/>
                <a:cs typeface="Arial" pitchFamily="34" charset="0"/>
              </a:rPr>
              <a:t>2</a:t>
            </a:r>
            <a:endParaRPr lang="vi-VN" sz="26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89089" y="762000"/>
            <a:ext cx="11444124" cy="3200400"/>
          </a:xfrm>
          <a:prstGeom prst="roundRect">
            <a:avLst>
              <a:gd name="adj" fmla="val 3662"/>
            </a:avLst>
          </a:prstGeom>
          <a:solidFill>
            <a:srgbClr val="FEF5DE"/>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1" name="TextBox 10"/>
          <p:cNvSpPr txBox="1"/>
          <p:nvPr/>
        </p:nvSpPr>
        <p:spPr>
          <a:xfrm>
            <a:off x="409115" y="914400"/>
            <a:ext cx="11125199" cy="1692771"/>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Cấp số cộng là một dãy số (hữu hạn hoặc vô hạn) , trong đó kể từ số hạng thứ hai, mỗi số hạng đều bằng số hạng đứng ngay trước nó cộng với một số hạng không đổi d. Số d được gọi là công sai của cấp số </a:t>
            </a:r>
            <a:r>
              <a:rPr lang="en-US" sz="2600" b="1" smtClean="0">
                <a:latin typeface="Arial" pitchFamily="34" charset="0"/>
                <a:cs typeface="Arial" pitchFamily="34" charset="0"/>
              </a:rPr>
              <a:t>cộng. </a:t>
            </a:r>
            <a:endParaRPr lang="vi-VN" sz="2600" b="1" i="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2" name="TextBox 11"/>
              <p:cNvSpPr txBox="1"/>
              <p:nvPr/>
            </p:nvSpPr>
            <p:spPr>
              <a:xfrm>
                <a:off x="409115" y="2590800"/>
                <a:ext cx="11438398" cy="1338828"/>
              </a:xfrm>
              <a:prstGeom prst="rect">
                <a:avLst/>
              </a:prstGeom>
              <a:noFill/>
            </p:spPr>
            <p:txBody>
              <a:bodyPr wrap="square" rtlCol="0">
                <a:spAutoFit/>
              </a:bodyPr>
              <a:lstStyle/>
              <a:p>
                <a:pPr marL="457200" indent="-457200">
                  <a:lnSpc>
                    <a:spcPct val="150000"/>
                  </a:lnSpc>
                  <a:buFont typeface="Arial" pitchFamily="34" charset="0"/>
                  <a:buChar char="•"/>
                </a:pPr>
                <a:r>
                  <a:rPr lang="en-US" sz="2600" b="1" smtClean="0">
                    <a:latin typeface="Arial" pitchFamily="34" charset="0"/>
                    <a:cs typeface="Arial" pitchFamily="34" charset="0"/>
                  </a:rPr>
                  <a:t>Cấp số cộng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với công sai d được cho bởi hệ thức truy hồi</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sSub>
                      <m:sSubPr>
                        <m:ctrlPr>
                          <a:rPr lang="en-US" sz="2800" b="1" i="1" smtClean="0">
                            <a:solidFill>
                              <a:srgbClr val="C00000"/>
                            </a:solidFill>
                            <a:latin typeface="Cambria Math"/>
                            <a:cs typeface="Arial" pitchFamily="34" charset="0"/>
                          </a:rPr>
                        </m:ctrlPr>
                      </m:sSubPr>
                      <m:e>
                        <m:r>
                          <a:rPr lang="en-US" sz="2800" b="1" i="1" smtClean="0">
                            <a:solidFill>
                              <a:srgbClr val="C00000"/>
                            </a:solidFill>
                            <a:latin typeface="Cambria Math"/>
                            <a:cs typeface="Arial" pitchFamily="34" charset="0"/>
                          </a:rPr>
                          <m:t>𝒖</m:t>
                        </m:r>
                      </m:e>
                      <m:sub>
                        <m:r>
                          <a:rPr lang="en-US" sz="2800" b="1" i="1" smtClean="0">
                            <a:solidFill>
                              <a:srgbClr val="C00000"/>
                            </a:solidFill>
                            <a:latin typeface="Cambria Math"/>
                            <a:cs typeface="Arial" pitchFamily="34" charset="0"/>
                          </a:rPr>
                          <m:t>𝒏</m:t>
                        </m:r>
                      </m:sub>
                    </m:sSub>
                    <m:r>
                      <a:rPr lang="en-US" sz="2800" b="1" i="1" smtClean="0">
                        <a:solidFill>
                          <a:srgbClr val="C00000"/>
                        </a:solidFill>
                        <a:latin typeface="Cambria Math"/>
                        <a:cs typeface="Arial" pitchFamily="34" charset="0"/>
                      </a:rPr>
                      <m:t>=</m:t>
                    </m:r>
                    <m:sSub>
                      <m:sSubPr>
                        <m:ctrlPr>
                          <a:rPr lang="en-US" sz="2800" b="1" i="1" smtClean="0">
                            <a:solidFill>
                              <a:srgbClr val="C00000"/>
                            </a:solidFill>
                            <a:latin typeface="Cambria Math"/>
                            <a:cs typeface="Arial" pitchFamily="34" charset="0"/>
                          </a:rPr>
                        </m:ctrlPr>
                      </m:sSubPr>
                      <m:e>
                        <m:r>
                          <a:rPr lang="en-US" sz="2800" b="1" i="1" smtClean="0">
                            <a:solidFill>
                              <a:srgbClr val="C00000"/>
                            </a:solidFill>
                            <a:latin typeface="Cambria Math"/>
                            <a:cs typeface="Arial" pitchFamily="34" charset="0"/>
                          </a:rPr>
                          <m:t>𝒖</m:t>
                        </m:r>
                      </m:e>
                      <m:sub>
                        <m:r>
                          <a:rPr lang="en-US" sz="2800" b="1" i="1" smtClean="0">
                            <a:solidFill>
                              <a:srgbClr val="C00000"/>
                            </a:solidFill>
                            <a:latin typeface="Cambria Math"/>
                            <a:cs typeface="Arial" pitchFamily="34" charset="0"/>
                          </a:rPr>
                          <m:t>𝒏</m:t>
                        </m:r>
                        <m:r>
                          <a:rPr lang="en-US" sz="2800" b="1" i="1" smtClean="0">
                            <a:solidFill>
                              <a:srgbClr val="C00000"/>
                            </a:solidFill>
                            <a:latin typeface="Cambria Math"/>
                            <a:cs typeface="Arial" pitchFamily="34" charset="0"/>
                          </a:rPr>
                          <m:t>−</m:t>
                        </m:r>
                        <m:r>
                          <a:rPr lang="en-US" sz="2800" b="1" i="1" smtClean="0">
                            <a:solidFill>
                              <a:srgbClr val="C00000"/>
                            </a:solidFill>
                            <a:latin typeface="Cambria Math"/>
                            <a:cs typeface="Arial" pitchFamily="34" charset="0"/>
                          </a:rPr>
                          <m:t>𝟏</m:t>
                        </m:r>
                      </m:sub>
                    </m:sSub>
                    <m:r>
                      <a:rPr lang="en-US" sz="2800" b="1" i="1" smtClean="0">
                        <a:solidFill>
                          <a:srgbClr val="C00000"/>
                        </a:solidFill>
                        <a:latin typeface="Cambria Math"/>
                        <a:cs typeface="Arial" pitchFamily="34" charset="0"/>
                      </a:rPr>
                      <m:t>+</m:t>
                    </m:r>
                    <m:r>
                      <a:rPr lang="en-US" sz="2800" b="1" i="1" smtClean="0">
                        <a:solidFill>
                          <a:srgbClr val="C00000"/>
                        </a:solidFill>
                        <a:latin typeface="Cambria Math"/>
                        <a:cs typeface="Arial" pitchFamily="34" charset="0"/>
                      </a:rPr>
                      <m:t>𝒅</m:t>
                    </m:r>
                  </m:oMath>
                </a14:m>
                <a:r>
                  <a:rPr lang="en-US" sz="2800" b="1" smtClean="0">
                    <a:solidFill>
                      <a:srgbClr val="C00000"/>
                    </a:solidFill>
                    <a:latin typeface="Arial" pitchFamily="34" charset="0"/>
                    <a:cs typeface="Arial" pitchFamily="34" charset="0"/>
                  </a:rPr>
                  <a:t>  </a:t>
                </a:r>
                <a:r>
                  <a:rPr lang="en-US" sz="2600" b="1" smtClean="0">
                    <a:solidFill>
                      <a:schemeClr val="tx1"/>
                    </a:solidFill>
                    <a:latin typeface="Arial" pitchFamily="34" charset="0"/>
                    <a:cs typeface="Arial" pitchFamily="34" charset="0"/>
                  </a:rPr>
                  <a:t>với </a:t>
                </a:r>
                <a14:m>
                  <m:oMath xmlns:m="http://schemas.openxmlformats.org/officeDocument/2006/math">
                    <m:r>
                      <a:rPr lang="en-US" sz="2600" b="1" i="1" smtClean="0">
                        <a:solidFill>
                          <a:schemeClr val="tx1"/>
                        </a:solidFill>
                        <a:latin typeface="Cambria Math"/>
                        <a:cs typeface="Arial" pitchFamily="34" charset="0"/>
                      </a:rPr>
                      <m:t>𝒏</m:t>
                    </m:r>
                    <m:r>
                      <a:rPr lang="en-US" sz="2600" b="1" i="1" smtClean="0">
                        <a:solidFill>
                          <a:schemeClr val="tx1"/>
                        </a:solidFill>
                        <a:latin typeface="Cambria Math"/>
                        <a:ea typeface="Cambria Math"/>
                        <a:cs typeface="Arial" pitchFamily="34" charset="0"/>
                      </a:rPr>
                      <m:t>≥</m:t>
                    </m:r>
                    <m:r>
                      <a:rPr lang="en-US" sz="2600" b="1" i="1" smtClean="0">
                        <a:solidFill>
                          <a:schemeClr val="tx1"/>
                        </a:solidFill>
                        <a:latin typeface="Cambria Math"/>
                        <a:ea typeface="Cambria Math"/>
                        <a:cs typeface="Arial" pitchFamily="34" charset="0"/>
                      </a:rPr>
                      <m:t>𝟐</m:t>
                    </m:r>
                  </m:oMath>
                </a14:m>
                <a:endParaRPr lang="vi-VN" sz="2600" b="1">
                  <a:solidFill>
                    <a:schemeClr val="tx1"/>
                  </a:solidFill>
                  <a:latin typeface="Arial" pitchFamily="34" charset="0"/>
                  <a:cs typeface="Arial"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409115" y="2590800"/>
                <a:ext cx="11438398" cy="1338828"/>
              </a:xfrm>
              <a:prstGeom prst="rect">
                <a:avLst/>
              </a:prstGeom>
              <a:blipFill rotWithShape="1">
                <a:blip r:embed="rId3"/>
                <a:stretch>
                  <a:fillRect l="-800" b="-3636"/>
                </a:stretch>
              </a:blipFill>
            </p:spPr>
            <p:txBody>
              <a:bodyPr/>
              <a:lstStyle/>
              <a:p>
                <a:r>
                  <a:rPr lang="en-US">
                    <a:noFill/>
                  </a:rPr>
                  <a:t> </a:t>
                </a:r>
              </a:p>
            </p:txBody>
          </p:sp>
        </mc:Fallback>
      </mc:AlternateContent>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88" y="76200"/>
            <a:ext cx="38100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3875" y="2645153"/>
            <a:ext cx="1344462" cy="131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6446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3212" y="762000"/>
            <a:ext cx="11582399" cy="1319855"/>
            <a:chOff x="303212" y="762000"/>
            <a:chExt cx="11582399" cy="1319855"/>
          </a:xfrm>
        </p:grpSpPr>
        <p:sp>
          <p:nvSpPr>
            <p:cNvPr id="21" name="Rounded Rectangle 20"/>
            <p:cNvSpPr/>
            <p:nvPr/>
          </p:nvSpPr>
          <p:spPr>
            <a:xfrm>
              <a:off x="1714586" y="819827"/>
              <a:ext cx="10171025" cy="124142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05446" y="905493"/>
                  <a:ext cx="9982200"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cấp số cộng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có số hạng đầu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𝟐</m:t>
                      </m:r>
                    </m:oMath>
                  </a14:m>
                  <a:r>
                    <a:rPr lang="en-US" sz="2600" b="1" i="1" smtClean="0">
                      <a:latin typeface="Arial" pitchFamily="34" charset="0"/>
                      <a:cs typeface="Arial" pitchFamily="34" charset="0"/>
                    </a:rPr>
                    <a:t> </a:t>
                  </a:r>
                  <a:r>
                    <a:rPr lang="en-US" sz="2600" b="1" smtClean="0">
                      <a:latin typeface="Arial" pitchFamily="34" charset="0"/>
                      <a:cs typeface="Arial" pitchFamily="34" charset="0"/>
                    </a:rPr>
                    <a:t>và công sai </a:t>
                  </a:r>
                  <a14:m>
                    <m:oMath xmlns:m="http://schemas.openxmlformats.org/officeDocument/2006/math">
                      <m:r>
                        <a:rPr lang="en-US" sz="2600" b="1" i="0" smtClean="0">
                          <a:latin typeface="Cambria Math"/>
                          <a:cs typeface="Arial" pitchFamily="34" charset="0"/>
                        </a:rPr>
                        <m:t>𝐝</m:t>
                      </m:r>
                      <m:r>
                        <a:rPr lang="en-US" sz="2600" b="1" i="0" smtClean="0">
                          <a:latin typeface="Cambria Math"/>
                          <a:cs typeface="Arial" pitchFamily="34" charset="0"/>
                        </a:rPr>
                        <m:t>=</m:t>
                      </m:r>
                      <m:r>
                        <a:rPr lang="en-US" sz="2600" b="1" i="0" smtClean="0">
                          <a:latin typeface="Cambria Math"/>
                          <a:cs typeface="Arial" pitchFamily="34" charset="0"/>
                        </a:rPr>
                        <m:t>𝟑</m:t>
                      </m:r>
                    </m:oMath>
                  </a14:m>
                  <a:r>
                    <a:rPr lang="en-US" sz="2600" b="1" smtClean="0">
                      <a:latin typeface="Arial" pitchFamily="34" charset="0"/>
                      <a:cs typeface="Arial" pitchFamily="34" charset="0"/>
                    </a:rPr>
                    <a:t> </a:t>
                  </a:r>
                  <a:r>
                    <a:rPr lang="en-US" sz="2600" b="1" smtClean="0">
                      <a:latin typeface="Arial" pitchFamily="34" charset="0"/>
                      <a:cs typeface="Arial" pitchFamily="34" charset="0"/>
                    </a:rPr>
                    <a:t>Hãy </a:t>
                  </a:r>
                  <a:r>
                    <a:rPr lang="en-US" sz="2600" b="1" smtClean="0">
                      <a:latin typeface="Arial" pitchFamily="34" charset="0"/>
                      <a:cs typeface="Arial" pitchFamily="34" charset="0"/>
                    </a:rPr>
                    <a:t>viết 5 số hạng đầu của cấp số cộng này.</a:t>
                  </a:r>
                  <a:endParaRPr lang="vi-VN" sz="26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05446" y="905493"/>
                  <a:ext cx="9982200" cy="923307"/>
                </a:xfrm>
                <a:prstGeom prst="rect">
                  <a:avLst/>
                </a:prstGeom>
                <a:blipFill rotWithShape="1">
                  <a:blip r:embed="rId5"/>
                  <a:stretch>
                    <a:fillRect l="-733" t="-4636" b="-13907"/>
                  </a:stretch>
                </a:blipFill>
              </p:spPr>
              <p:txBody>
                <a:bodyPr/>
                <a:lstStyle/>
                <a:p>
                  <a:r>
                    <a:rPr lang="en-US">
                      <a:noFill/>
                    </a:rPr>
                    <a:t> </a:t>
                  </a:r>
                </a:p>
              </p:txBody>
            </p:sp>
          </mc:Fallback>
        </mc:AlternateContent>
      </p:gr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0938"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320924" y="2652866"/>
            <a:ext cx="7888288" cy="492443"/>
          </a:xfrm>
          <a:prstGeom prst="rect">
            <a:avLst/>
          </a:prstGeom>
          <a:noFill/>
        </p:spPr>
        <p:txBody>
          <a:bodyPr wrap="square" rtlCol="0">
            <a:spAutoFit/>
          </a:bodyPr>
          <a:lstStyle/>
          <a:p>
            <a:pPr marL="457200" indent="-457200">
              <a:buFont typeface="Wingdings" pitchFamily="2" charset="2"/>
              <a:buChar char="v"/>
            </a:pPr>
            <a:r>
              <a:rPr lang="en-US" sz="2600" b="1">
                <a:latin typeface="Arial" pitchFamily="34" charset="0"/>
                <a:cs typeface="Arial" pitchFamily="34" charset="0"/>
              </a:rPr>
              <a:t>Năm số hạng đầu của cấp số cộng </a:t>
            </a:r>
            <a:r>
              <a:rPr lang="en-US" sz="2600" b="1" smtClean="0">
                <a:latin typeface="Arial" pitchFamily="34" charset="0"/>
                <a:cs typeface="Arial" pitchFamily="34" charset="0"/>
              </a:rPr>
              <a:t>này là :</a:t>
            </a:r>
            <a:endParaRPr lang="vi-VN" sz="2600" b="1">
              <a:latin typeface="Arial" pitchFamily="34" charset="0"/>
              <a:cs typeface="Arial" pitchFamily="34" charset="0"/>
            </a:endParaRPr>
          </a:p>
        </p:txBody>
      </p:sp>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088" y="76200"/>
            <a:ext cx="38100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1447784964"/>
              </p:ext>
            </p:extLst>
          </p:nvPr>
        </p:nvGraphicFramePr>
        <p:xfrm>
          <a:off x="4370387" y="3164359"/>
          <a:ext cx="928688" cy="569913"/>
        </p:xfrm>
        <a:graphic>
          <a:graphicData uri="http://schemas.openxmlformats.org/presentationml/2006/ole">
            <mc:AlternateContent xmlns:mc="http://schemas.openxmlformats.org/markup-compatibility/2006">
              <mc:Choice xmlns:v="urn:schemas-microsoft-com:vml" Requires="v">
                <p:oleObj spid="_x0000_s80040" name="Equation" r:id="rId8" imgW="393480" imgH="241200" progId="Equation.DSMT4">
                  <p:embed/>
                </p:oleObj>
              </mc:Choice>
              <mc:Fallback>
                <p:oleObj name="Equation" r:id="rId8" imgW="393480" imgH="241200" progId="Equation.DSMT4">
                  <p:embed/>
                  <p:pic>
                    <p:nvPicPr>
                      <p:cNvPr id="0" name="Object 29"/>
                      <p:cNvPicPr>
                        <a:picLocks noChangeAspect="1" noChangeArrowheads="1"/>
                      </p:cNvPicPr>
                      <p:nvPr/>
                    </p:nvPicPr>
                    <p:blipFill>
                      <a:blip r:embed="rId9"/>
                      <a:srcRect/>
                      <a:stretch>
                        <a:fillRect/>
                      </a:stretch>
                    </p:blipFill>
                    <p:spPr bwMode="auto">
                      <a:xfrm>
                        <a:off x="4370387" y="3164359"/>
                        <a:ext cx="92868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601190691"/>
              </p:ext>
            </p:extLst>
          </p:nvPr>
        </p:nvGraphicFramePr>
        <p:xfrm>
          <a:off x="4370387" y="3754909"/>
          <a:ext cx="1587500" cy="569913"/>
        </p:xfrm>
        <a:graphic>
          <a:graphicData uri="http://schemas.openxmlformats.org/presentationml/2006/ole">
            <mc:AlternateContent xmlns:mc="http://schemas.openxmlformats.org/markup-compatibility/2006">
              <mc:Choice xmlns:v="urn:schemas-microsoft-com:vml" Requires="v">
                <p:oleObj spid="_x0000_s80041" name="Equation" r:id="rId10" imgW="672840" imgH="241200" progId="Equation.DSMT4">
                  <p:embed/>
                </p:oleObj>
              </mc:Choice>
              <mc:Fallback>
                <p:oleObj name="Equation" r:id="rId10" imgW="672840" imgH="241200" progId="Equation.DSMT4">
                  <p:embed/>
                  <p:pic>
                    <p:nvPicPr>
                      <p:cNvPr id="0" name=""/>
                      <p:cNvPicPr>
                        <a:picLocks noChangeAspect="1" noChangeArrowheads="1"/>
                      </p:cNvPicPr>
                      <p:nvPr/>
                    </p:nvPicPr>
                    <p:blipFill>
                      <a:blip r:embed="rId11"/>
                      <a:srcRect/>
                      <a:stretch>
                        <a:fillRect/>
                      </a:stretch>
                    </p:blipFill>
                    <p:spPr bwMode="auto">
                      <a:xfrm>
                        <a:off x="4370387" y="3754909"/>
                        <a:ext cx="1587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84302444"/>
              </p:ext>
            </p:extLst>
          </p:nvPr>
        </p:nvGraphicFramePr>
        <p:xfrm>
          <a:off x="5970586" y="3829522"/>
          <a:ext cx="1587500" cy="420687"/>
        </p:xfrm>
        <a:graphic>
          <a:graphicData uri="http://schemas.openxmlformats.org/presentationml/2006/ole">
            <mc:AlternateContent xmlns:mc="http://schemas.openxmlformats.org/markup-compatibility/2006">
              <mc:Choice xmlns:v="urn:schemas-microsoft-com:vml" Requires="v">
                <p:oleObj spid="_x0000_s80042" name="Equation" r:id="rId12" imgW="672840" imgH="177480" progId="Equation.DSMT4">
                  <p:embed/>
                </p:oleObj>
              </mc:Choice>
              <mc:Fallback>
                <p:oleObj name="Equation" r:id="rId12" imgW="672840" imgH="177480" progId="Equation.DSMT4">
                  <p:embed/>
                  <p:pic>
                    <p:nvPicPr>
                      <p:cNvPr id="0" name=""/>
                      <p:cNvPicPr>
                        <a:picLocks noChangeAspect="1" noChangeArrowheads="1"/>
                      </p:cNvPicPr>
                      <p:nvPr/>
                    </p:nvPicPr>
                    <p:blipFill>
                      <a:blip r:embed="rId13"/>
                      <a:srcRect/>
                      <a:stretch>
                        <a:fillRect/>
                      </a:stretch>
                    </p:blipFill>
                    <p:spPr bwMode="auto">
                      <a:xfrm>
                        <a:off x="5970586" y="3829522"/>
                        <a:ext cx="15875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9749980"/>
              </p:ext>
            </p:extLst>
          </p:nvPr>
        </p:nvGraphicFramePr>
        <p:xfrm>
          <a:off x="4370387" y="4364509"/>
          <a:ext cx="3144837" cy="569913"/>
        </p:xfrm>
        <a:graphic>
          <a:graphicData uri="http://schemas.openxmlformats.org/presentationml/2006/ole">
            <mc:AlternateContent xmlns:mc="http://schemas.openxmlformats.org/markup-compatibility/2006">
              <mc:Choice xmlns:v="urn:schemas-microsoft-com:vml" Requires="v">
                <p:oleObj spid="_x0000_s80043" name="Equation" r:id="rId14" imgW="1333440" imgH="241200" progId="Equation.DSMT4">
                  <p:embed/>
                </p:oleObj>
              </mc:Choice>
              <mc:Fallback>
                <p:oleObj name="Equation" r:id="rId14" imgW="1333440" imgH="241200" progId="Equation.DSMT4">
                  <p:embed/>
                  <p:pic>
                    <p:nvPicPr>
                      <p:cNvPr id="0" name=""/>
                      <p:cNvPicPr>
                        <a:picLocks noChangeAspect="1" noChangeArrowheads="1"/>
                      </p:cNvPicPr>
                      <p:nvPr/>
                    </p:nvPicPr>
                    <p:blipFill>
                      <a:blip r:embed="rId15"/>
                      <a:srcRect/>
                      <a:stretch>
                        <a:fillRect/>
                      </a:stretch>
                    </p:blipFill>
                    <p:spPr bwMode="auto">
                      <a:xfrm>
                        <a:off x="4370387" y="4364509"/>
                        <a:ext cx="31448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961655319"/>
              </p:ext>
            </p:extLst>
          </p:nvPr>
        </p:nvGraphicFramePr>
        <p:xfrm>
          <a:off x="4370387" y="4974109"/>
          <a:ext cx="3295650" cy="569913"/>
        </p:xfrm>
        <a:graphic>
          <a:graphicData uri="http://schemas.openxmlformats.org/presentationml/2006/ole">
            <mc:AlternateContent xmlns:mc="http://schemas.openxmlformats.org/markup-compatibility/2006">
              <mc:Choice xmlns:v="urn:schemas-microsoft-com:vml" Requires="v">
                <p:oleObj spid="_x0000_s80044" name="Equation" r:id="rId16" imgW="1396800" imgH="241200" progId="Equation.DSMT4">
                  <p:embed/>
                </p:oleObj>
              </mc:Choice>
              <mc:Fallback>
                <p:oleObj name="Equation" r:id="rId16" imgW="1396800" imgH="241200" progId="Equation.DSMT4">
                  <p:embed/>
                  <p:pic>
                    <p:nvPicPr>
                      <p:cNvPr id="0" name=""/>
                      <p:cNvPicPr>
                        <a:picLocks noChangeAspect="1" noChangeArrowheads="1"/>
                      </p:cNvPicPr>
                      <p:nvPr/>
                    </p:nvPicPr>
                    <p:blipFill>
                      <a:blip r:embed="rId17"/>
                      <a:srcRect/>
                      <a:stretch>
                        <a:fillRect/>
                      </a:stretch>
                    </p:blipFill>
                    <p:spPr bwMode="auto">
                      <a:xfrm>
                        <a:off x="4370387" y="4974109"/>
                        <a:ext cx="32956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701088691"/>
              </p:ext>
            </p:extLst>
          </p:nvPr>
        </p:nvGraphicFramePr>
        <p:xfrm>
          <a:off x="4370387" y="5583709"/>
          <a:ext cx="3476625" cy="569913"/>
        </p:xfrm>
        <a:graphic>
          <a:graphicData uri="http://schemas.openxmlformats.org/presentationml/2006/ole">
            <mc:AlternateContent xmlns:mc="http://schemas.openxmlformats.org/markup-compatibility/2006">
              <mc:Choice xmlns:v="urn:schemas-microsoft-com:vml" Requires="v">
                <p:oleObj spid="_x0000_s80045" name="Equation" r:id="rId18" imgW="1473120" imgH="241200" progId="Equation.DSMT4">
                  <p:embed/>
                </p:oleObj>
              </mc:Choice>
              <mc:Fallback>
                <p:oleObj name="Equation" r:id="rId18" imgW="1473120" imgH="241200" progId="Equation.DSMT4">
                  <p:embed/>
                  <p:pic>
                    <p:nvPicPr>
                      <p:cNvPr id="0" name=""/>
                      <p:cNvPicPr>
                        <a:picLocks noChangeAspect="1" noChangeArrowheads="1"/>
                      </p:cNvPicPr>
                      <p:nvPr/>
                    </p:nvPicPr>
                    <p:blipFill>
                      <a:blip r:embed="rId19"/>
                      <a:srcRect/>
                      <a:stretch>
                        <a:fillRect/>
                      </a:stretch>
                    </p:blipFill>
                    <p:spPr bwMode="auto">
                      <a:xfrm>
                        <a:off x="4370387" y="5583709"/>
                        <a:ext cx="34766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3613" y="241729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320924" y="2860357"/>
            <a:ext cx="2020888" cy="492443"/>
          </a:xfrm>
          <a:prstGeom prst="rect">
            <a:avLst/>
          </a:prstGeom>
          <a:noFill/>
        </p:spPr>
        <p:txBody>
          <a:bodyPr wrap="square" rtlCol="0">
            <a:spAutoFit/>
          </a:bodyPr>
          <a:lstStyle/>
          <a:p>
            <a:pPr marL="457200" indent="-457200">
              <a:buFont typeface="Wingdings" pitchFamily="2" charset="2"/>
              <a:buChar char="v"/>
            </a:pPr>
            <a:r>
              <a:rPr lang="en-US" sz="2600" b="1" smtClean="0">
                <a:latin typeface="Arial" pitchFamily="34" charset="0"/>
                <a:cs typeface="Arial" pitchFamily="34" charset="0"/>
              </a:rPr>
              <a:t>Ta có : </a:t>
            </a:r>
            <a:endParaRPr lang="vi-VN" sz="2600" b="1">
              <a:latin typeface="Arial" pitchFamily="34" charset="0"/>
              <a:cs typeface="Arial" pitchFamily="34" charset="0"/>
            </a:endParaRP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088" y="76200"/>
            <a:ext cx="38100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3322231049"/>
              </p:ext>
            </p:extLst>
          </p:nvPr>
        </p:nvGraphicFramePr>
        <p:xfrm>
          <a:off x="3290887" y="3276600"/>
          <a:ext cx="6442075" cy="569913"/>
        </p:xfrm>
        <a:graphic>
          <a:graphicData uri="http://schemas.openxmlformats.org/presentationml/2006/ole">
            <mc:AlternateContent xmlns:mc="http://schemas.openxmlformats.org/markup-compatibility/2006">
              <mc:Choice xmlns:v="urn:schemas-microsoft-com:vml" Requires="v">
                <p:oleObj spid="_x0000_s80926" name="Equation" r:id="rId6" imgW="2730240" imgH="241200" progId="Equation.DSMT4">
                  <p:embed/>
                </p:oleObj>
              </mc:Choice>
              <mc:Fallback>
                <p:oleObj name="Equation" r:id="rId6" imgW="2730240" imgH="241200" progId="Equation.DSMT4">
                  <p:embed/>
                  <p:pic>
                    <p:nvPicPr>
                      <p:cNvPr id="0" name=""/>
                      <p:cNvPicPr>
                        <a:picLocks noChangeAspect="1" noChangeArrowheads="1"/>
                      </p:cNvPicPr>
                      <p:nvPr/>
                    </p:nvPicPr>
                    <p:blipFill>
                      <a:blip r:embed="rId7"/>
                      <a:srcRect/>
                      <a:stretch>
                        <a:fillRect/>
                      </a:stretch>
                    </p:blipFill>
                    <p:spPr bwMode="auto">
                      <a:xfrm>
                        <a:off x="3290887" y="3276600"/>
                        <a:ext cx="64420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
          <p:cNvGrpSpPr/>
          <p:nvPr/>
        </p:nvGrpSpPr>
        <p:grpSpPr>
          <a:xfrm>
            <a:off x="303212" y="762000"/>
            <a:ext cx="11582399" cy="1495425"/>
            <a:chOff x="303212" y="762000"/>
            <a:chExt cx="11582399" cy="1495425"/>
          </a:xfrm>
        </p:grpSpPr>
        <p:sp>
          <p:nvSpPr>
            <p:cNvPr id="14" name="Rounded Rectangle 13"/>
            <p:cNvSpPr/>
            <p:nvPr/>
          </p:nvSpPr>
          <p:spPr>
            <a:xfrm>
              <a:off x="1714586" y="791252"/>
              <a:ext cx="10171025" cy="146617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2284412" y="838200"/>
                  <a:ext cx="9144000"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dãy số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với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𝒏</m:t>
                          </m:r>
                        </m:sub>
                      </m:sSub>
                      <m:r>
                        <a:rPr lang="en-US" sz="2600" b="1" i="1" smtClean="0">
                          <a:latin typeface="Cambria Math"/>
                          <a:cs typeface="Arial" pitchFamily="34" charset="0"/>
                        </a:rPr>
                        <m:t>=</m:t>
                      </m:r>
                      <m:r>
                        <a:rPr lang="en-US" sz="2600" b="1" i="1" smtClean="0">
                          <a:latin typeface="Cambria Math"/>
                          <a:cs typeface="Arial" pitchFamily="34" charset="0"/>
                        </a:rPr>
                        <m:t>𝟓</m:t>
                      </m:r>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𝟏</m:t>
                      </m:r>
                    </m:oMath>
                  </a14:m>
                  <a:r>
                    <a:rPr lang="en-US" sz="2600" b="1" smtClean="0">
                      <a:latin typeface="Arial" pitchFamily="34" charset="0"/>
                      <a:cs typeface="Arial" pitchFamily="34" charset="0"/>
                    </a:rPr>
                    <a:t> . </a:t>
                  </a:r>
                  <a:br>
                    <a:rPr lang="en-US" sz="2600" b="1" smtClean="0">
                      <a:latin typeface="Arial" pitchFamily="34" charset="0"/>
                      <a:cs typeface="Arial" pitchFamily="34" charset="0"/>
                    </a:rPr>
                  </a:br>
                  <a:r>
                    <a:rPr lang="en-US" sz="2600" b="1" smtClean="0">
                      <a:latin typeface="Arial" pitchFamily="34" charset="0"/>
                      <a:cs typeface="Arial" pitchFamily="34" charset="0"/>
                    </a:rPr>
                    <a:t>Chứng minh rằng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là một cấp số cộng. </a:t>
                  </a:r>
                </a:p>
                <a:p>
                  <a:r>
                    <a:rPr lang="en-US" sz="2600" b="1" smtClean="0">
                      <a:latin typeface="Arial" pitchFamily="34" charset="0"/>
                      <a:cs typeface="Arial" pitchFamily="34" charset="0"/>
                    </a:rPr>
                    <a:t>Tìm số hạng đầu u</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và công sai d của nó.</a:t>
                  </a:r>
                  <a:endParaRPr lang="vi-VN" sz="26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2284412" y="838200"/>
                  <a:ext cx="9144000" cy="1323417"/>
                </a:xfrm>
                <a:prstGeom prst="rect">
                  <a:avLst/>
                </a:prstGeom>
                <a:blipFill rotWithShape="1">
                  <a:blip r:embed="rId9"/>
                  <a:stretch>
                    <a:fillRect l="-867" t="-3226" b="-9217"/>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4" name="TextBox 23"/>
              <p:cNvSpPr txBox="1"/>
              <p:nvPr/>
            </p:nvSpPr>
            <p:spPr>
              <a:xfrm>
                <a:off x="2311398" y="3876675"/>
                <a:ext cx="9726614" cy="892552"/>
              </a:xfrm>
              <a:prstGeom prst="rect">
                <a:avLst/>
              </a:prstGeom>
              <a:noFill/>
            </p:spPr>
            <p:txBody>
              <a:bodyPr wrap="square" rtlCol="0">
                <a:spAutoFit/>
              </a:bodyPr>
              <a:lstStyle/>
              <a:p>
                <a:r>
                  <a:rPr lang="en-US" sz="2600" b="1" smtClean="0">
                    <a:latin typeface="Arial" pitchFamily="34" charset="0"/>
                    <a:cs typeface="Arial" pitchFamily="34" charset="0"/>
                  </a:rPr>
                  <a:t>Do đó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là cấp số cộng có số hạng đầu </a:t>
                </a:r>
                <a14:m>
                  <m:oMath xmlns:m="http://schemas.openxmlformats.org/officeDocument/2006/math">
                    <m:sSub>
                      <m:sSubPr>
                        <m:ctrlPr>
                          <a:rPr lang="en-US" sz="2600" b="1" i="1" smtClean="0">
                            <a:solidFill>
                              <a:schemeClr val="tx1"/>
                            </a:solidFill>
                            <a:latin typeface="Cambria Math"/>
                            <a:cs typeface="Arial" pitchFamily="34" charset="0"/>
                          </a:rPr>
                        </m:ctrlPr>
                      </m:sSubPr>
                      <m:e>
                        <m:r>
                          <a:rPr lang="en-US" sz="2600" b="1" i="1" smtClean="0">
                            <a:solidFill>
                              <a:schemeClr val="tx1"/>
                            </a:solidFill>
                            <a:latin typeface="Cambria Math"/>
                            <a:cs typeface="Arial" pitchFamily="34" charset="0"/>
                          </a:rPr>
                          <m:t>𝒖</m:t>
                        </m:r>
                      </m:e>
                      <m:sub>
                        <m:r>
                          <a:rPr lang="en-US" sz="2600" b="1" i="1" smtClean="0">
                            <a:solidFill>
                              <a:schemeClr val="tx1"/>
                            </a:solidFill>
                            <a:latin typeface="Cambria Math"/>
                            <a:cs typeface="Arial" pitchFamily="34" charset="0"/>
                          </a:rPr>
                          <m:t>𝟏</m:t>
                        </m:r>
                      </m:sub>
                    </m:sSub>
                    <m:r>
                      <a:rPr lang="en-US" sz="2600" b="1" i="1" smtClean="0">
                        <a:latin typeface="Cambria Math"/>
                        <a:cs typeface="Arial" pitchFamily="34" charset="0"/>
                      </a:rPr>
                      <m:t>=</m:t>
                    </m:r>
                    <m:r>
                      <a:rPr lang="en-US" sz="2600" b="1" i="1" smtClean="0">
                        <a:latin typeface="Cambria Math"/>
                        <a:cs typeface="Arial" pitchFamily="34" charset="0"/>
                      </a:rPr>
                      <m:t>𝟓</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r>
                      <a:rPr lang="en-US" sz="2600" b="1" i="1" smtClean="0">
                        <a:solidFill>
                          <a:srgbClr val="C00000"/>
                        </a:solidFill>
                        <a:latin typeface="Cambria Math"/>
                        <a:cs typeface="Arial" pitchFamily="34" charset="0"/>
                      </a:rPr>
                      <m:t>𝟒</m:t>
                    </m:r>
                  </m:oMath>
                </a14:m>
                <a:r>
                  <a:rPr lang="en-US" sz="2600" b="1" smtClean="0">
                    <a:latin typeface="Arial" pitchFamily="34" charset="0"/>
                    <a:cs typeface="Arial" pitchFamily="34" charset="0"/>
                  </a:rPr>
                  <a:t>  và công sai là </a:t>
                </a:r>
                <a14:m>
                  <m:oMath xmlns:m="http://schemas.openxmlformats.org/officeDocument/2006/math">
                    <m:r>
                      <a:rPr lang="en-US" sz="2600" b="1" i="1" smtClean="0">
                        <a:solidFill>
                          <a:schemeClr val="tx1"/>
                        </a:solidFill>
                        <a:latin typeface="Cambria Math"/>
                        <a:cs typeface="Arial" pitchFamily="34" charset="0"/>
                      </a:rPr>
                      <m:t>𝒅</m:t>
                    </m:r>
                    <m:r>
                      <a:rPr lang="en-US" sz="2600" b="1" i="1" smtClean="0">
                        <a:latin typeface="Cambria Math"/>
                        <a:cs typeface="Arial" pitchFamily="34" charset="0"/>
                      </a:rPr>
                      <m:t>=</m:t>
                    </m:r>
                    <m:r>
                      <a:rPr lang="en-US" sz="2600" b="1" i="1" smtClean="0">
                        <a:solidFill>
                          <a:srgbClr val="C00000"/>
                        </a:solidFill>
                        <a:latin typeface="Cambria Math"/>
                        <a:cs typeface="Arial" pitchFamily="34" charset="0"/>
                      </a:rPr>
                      <m:t>𝟓</m:t>
                    </m:r>
                  </m:oMath>
                </a14:m>
                <a:endParaRPr lang="vi-VN" sz="2600" b="1">
                  <a:solidFill>
                    <a:srgbClr val="C00000"/>
                  </a:solidFill>
                  <a:latin typeface="Arial" pitchFamily="34" charset="0"/>
                  <a:cs typeface="Arial"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2311398" y="3876675"/>
                <a:ext cx="9726614" cy="892552"/>
              </a:xfrm>
              <a:prstGeom prst="rect">
                <a:avLst/>
              </a:prstGeom>
              <a:blipFill rotWithShape="1">
                <a:blip r:embed="rId10"/>
                <a:stretch>
                  <a:fillRect l="-1065" t="-6164" b="-16438"/>
                </a:stretch>
              </a:blipFill>
            </p:spPr>
            <p:txBody>
              <a:bodyPr/>
              <a:lstStyle/>
              <a:p>
                <a:r>
                  <a:rPr lang="en-US">
                    <a:noFill/>
                  </a:rPr>
                  <a:t> </a:t>
                </a:r>
              </a:p>
            </p:txBody>
          </p:sp>
        </mc:Fallback>
      </mc:AlternateContent>
    </p:spTree>
    <p:extLst>
      <p:ext uri="{BB962C8B-B14F-4D97-AF65-F5344CB8AC3E}">
        <p14:creationId xmlns:p14="http://schemas.microsoft.com/office/powerpoint/2010/main" val="31104222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3195" y="24384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088" y="76200"/>
            <a:ext cx="38100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838200"/>
            <a:ext cx="11477625" cy="1445483"/>
            <a:chOff x="227012" y="838200"/>
            <a:chExt cx="11477625" cy="1445483"/>
          </a:xfrm>
        </p:grpSpPr>
        <p:sp>
          <p:nvSpPr>
            <p:cNvPr id="24" name="Rounded Rectangle 23"/>
            <p:cNvSpPr/>
            <p:nvPr/>
          </p:nvSpPr>
          <p:spPr>
            <a:xfrm>
              <a:off x="2103293" y="857144"/>
              <a:ext cx="9601344" cy="1426539"/>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012" y="8382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89634" y="13741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9"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r="9096" b="19797"/>
            <a:stretch/>
          </p:blipFill>
          <p:spPr bwMode="auto">
            <a:xfrm>
              <a:off x="466264" y="10110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9" name="TextBox 18"/>
                <p:cNvSpPr txBox="1"/>
                <p:nvPr/>
              </p:nvSpPr>
              <p:spPr>
                <a:xfrm>
                  <a:off x="2300286" y="886383"/>
                  <a:ext cx="9404351"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dãy số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với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𝒖</m:t>
                          </m:r>
                        </m:e>
                        <m:sub>
                          <m:r>
                            <a:rPr lang="en-US" sz="2600" b="1" i="1" smtClean="0">
                              <a:latin typeface="Cambria Math"/>
                              <a:cs typeface="Arial" pitchFamily="34" charset="0"/>
                            </a:rPr>
                            <m:t>𝒏</m:t>
                          </m:r>
                        </m:sub>
                      </m:sSub>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𝟑</m:t>
                      </m:r>
                    </m:oMath>
                  </a14:m>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smtClean="0">
                      <a:latin typeface="Arial" pitchFamily="34" charset="0"/>
                      <a:cs typeface="Arial" pitchFamily="34" charset="0"/>
                    </a:rPr>
                    <a:t>Chứng minh rằng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là một cấp số cộng </a:t>
                  </a:r>
                  <a:br>
                    <a:rPr lang="en-US" sz="2600" b="1" smtClean="0">
                      <a:latin typeface="Arial" pitchFamily="34" charset="0"/>
                      <a:cs typeface="Arial" pitchFamily="34" charset="0"/>
                    </a:rPr>
                  </a:br>
                  <a:r>
                    <a:rPr lang="en-US" sz="2600" b="1" smtClean="0">
                      <a:latin typeface="Arial" pitchFamily="34" charset="0"/>
                      <a:cs typeface="Arial" pitchFamily="34" charset="0"/>
                    </a:rPr>
                    <a:t>Xác định số hạng đầu và công sai của cấp số cộng này.</a:t>
                  </a:r>
                  <a:endParaRPr lang="vi-VN" sz="2600" b="1">
                    <a:latin typeface="Arial" pitchFamily="34" charset="0"/>
                    <a:cs typeface="Arial"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2300286" y="886383"/>
                  <a:ext cx="9404351" cy="1323417"/>
                </a:xfrm>
                <a:prstGeom prst="rect">
                  <a:avLst/>
                </a:prstGeom>
                <a:blipFill rotWithShape="1">
                  <a:blip r:embed="rId8"/>
                  <a:stretch>
                    <a:fillRect l="-778" t="-2752" b="-9174"/>
                  </a:stretch>
                </a:blipFill>
              </p:spPr>
              <p:txBody>
                <a:bodyPr/>
                <a:lstStyle/>
                <a:p>
                  <a:r>
                    <a:rPr lang="en-US">
                      <a:noFill/>
                    </a:rPr>
                    <a:t> </a:t>
                  </a:r>
                </a:p>
              </p:txBody>
            </p:sp>
          </mc:Fallback>
        </mc:AlternateContent>
      </p:grpSp>
      <p:sp>
        <p:nvSpPr>
          <p:cNvPr id="12" name="TextBox 11"/>
          <p:cNvSpPr txBox="1"/>
          <p:nvPr/>
        </p:nvSpPr>
        <p:spPr>
          <a:xfrm>
            <a:off x="2320924" y="3030537"/>
            <a:ext cx="2020888" cy="492443"/>
          </a:xfrm>
          <a:prstGeom prst="rect">
            <a:avLst/>
          </a:prstGeom>
          <a:noFill/>
        </p:spPr>
        <p:txBody>
          <a:bodyPr wrap="square" rtlCol="0">
            <a:spAutoFit/>
          </a:bodyPr>
          <a:lstStyle/>
          <a:p>
            <a:pPr marL="457200" indent="-457200">
              <a:buFont typeface="Wingdings" pitchFamily="2" charset="2"/>
              <a:buChar char="v"/>
            </a:pPr>
            <a:r>
              <a:rPr lang="en-US" sz="2600" b="1" smtClean="0">
                <a:latin typeface="Arial" pitchFamily="34" charset="0"/>
                <a:cs typeface="Arial" pitchFamily="34" charset="0"/>
              </a:rPr>
              <a:t>Ta có : </a:t>
            </a:r>
            <a:endParaRPr lang="vi-VN" sz="2600" b="1">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384152935"/>
              </p:ext>
            </p:extLst>
          </p:nvPr>
        </p:nvGraphicFramePr>
        <p:xfrm>
          <a:off x="4099088" y="3011487"/>
          <a:ext cx="2727325" cy="569913"/>
        </p:xfrm>
        <a:graphic>
          <a:graphicData uri="http://schemas.openxmlformats.org/presentationml/2006/ole">
            <mc:AlternateContent xmlns:mc="http://schemas.openxmlformats.org/markup-compatibility/2006">
              <mc:Choice xmlns:v="urn:schemas-microsoft-com:vml" Requires="v">
                <p:oleObj spid="_x0000_s91169" name="Equation" r:id="rId9" imgW="1155600" imgH="241200" progId="Equation.DSMT4">
                  <p:embed/>
                </p:oleObj>
              </mc:Choice>
              <mc:Fallback>
                <p:oleObj name="Equation" r:id="rId9" imgW="1155600" imgH="241200" progId="Equation.DSMT4">
                  <p:embed/>
                  <p:pic>
                    <p:nvPicPr>
                      <p:cNvPr id="0" name=""/>
                      <p:cNvPicPr>
                        <a:picLocks noChangeAspect="1" noChangeArrowheads="1"/>
                      </p:cNvPicPr>
                      <p:nvPr/>
                    </p:nvPicPr>
                    <p:blipFill>
                      <a:blip r:embed="rId10"/>
                      <a:srcRect/>
                      <a:stretch>
                        <a:fillRect/>
                      </a:stretch>
                    </p:blipFill>
                    <p:spPr bwMode="auto">
                      <a:xfrm>
                        <a:off x="4099088" y="3011487"/>
                        <a:ext cx="27273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434979618"/>
              </p:ext>
            </p:extLst>
          </p:nvPr>
        </p:nvGraphicFramePr>
        <p:xfrm>
          <a:off x="6856412" y="3066414"/>
          <a:ext cx="1468437" cy="420687"/>
        </p:xfrm>
        <a:graphic>
          <a:graphicData uri="http://schemas.openxmlformats.org/presentationml/2006/ole">
            <mc:AlternateContent xmlns:mc="http://schemas.openxmlformats.org/markup-compatibility/2006">
              <mc:Choice xmlns:v="urn:schemas-microsoft-com:vml" Requires="v">
                <p:oleObj spid="_x0000_s91170" name="Equation" r:id="rId11" imgW="622080" imgH="177480" progId="Equation.DSMT4">
                  <p:embed/>
                </p:oleObj>
              </mc:Choice>
              <mc:Fallback>
                <p:oleObj name="Equation" r:id="rId11" imgW="622080" imgH="177480" progId="Equation.DSMT4">
                  <p:embed/>
                  <p:pic>
                    <p:nvPicPr>
                      <p:cNvPr id="0" name=""/>
                      <p:cNvPicPr>
                        <a:picLocks noChangeAspect="1" noChangeArrowheads="1"/>
                      </p:cNvPicPr>
                      <p:nvPr/>
                    </p:nvPicPr>
                    <p:blipFill>
                      <a:blip r:embed="rId12"/>
                      <a:srcRect/>
                      <a:stretch>
                        <a:fillRect/>
                      </a:stretch>
                    </p:blipFill>
                    <p:spPr bwMode="auto">
                      <a:xfrm>
                        <a:off x="6856412" y="3066414"/>
                        <a:ext cx="146843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741612" y="3810000"/>
            <a:ext cx="2020888" cy="492443"/>
          </a:xfrm>
          <a:prstGeom prst="rect">
            <a:avLst/>
          </a:prstGeom>
          <a:noFill/>
        </p:spPr>
        <p:txBody>
          <a:bodyPr wrap="square" rtlCol="0">
            <a:spAutoFit/>
          </a:bodyPr>
          <a:lstStyle/>
          <a:p>
            <a:r>
              <a:rPr lang="en-US" sz="2600" b="1" smtClean="0">
                <a:latin typeface="Arial" pitchFamily="34" charset="0"/>
                <a:cs typeface="Arial" pitchFamily="34" charset="0"/>
              </a:rPr>
              <a:t>Do đó :</a:t>
            </a:r>
            <a:endParaRPr lang="vi-VN" sz="2600"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663637081"/>
              </p:ext>
            </p:extLst>
          </p:nvPr>
        </p:nvGraphicFramePr>
        <p:xfrm>
          <a:off x="4132942" y="3783319"/>
          <a:ext cx="6354762" cy="569913"/>
        </p:xfrm>
        <a:graphic>
          <a:graphicData uri="http://schemas.openxmlformats.org/presentationml/2006/ole">
            <mc:AlternateContent xmlns:mc="http://schemas.openxmlformats.org/markup-compatibility/2006">
              <mc:Choice xmlns:v="urn:schemas-microsoft-com:vml" Requires="v">
                <p:oleObj spid="_x0000_s91171" name="Equation" r:id="rId13" imgW="2692080" imgH="241200" progId="Equation.DSMT4">
                  <p:embed/>
                </p:oleObj>
              </mc:Choice>
              <mc:Fallback>
                <p:oleObj name="Equation" r:id="rId13" imgW="2692080" imgH="241200" progId="Equation.DSMT4">
                  <p:embed/>
                  <p:pic>
                    <p:nvPicPr>
                      <p:cNvPr id="0" name=""/>
                      <p:cNvPicPr>
                        <a:picLocks noChangeAspect="1" noChangeArrowheads="1"/>
                      </p:cNvPicPr>
                      <p:nvPr/>
                    </p:nvPicPr>
                    <p:blipFill>
                      <a:blip r:embed="rId14"/>
                      <a:srcRect/>
                      <a:stretch>
                        <a:fillRect/>
                      </a:stretch>
                    </p:blipFill>
                    <p:spPr bwMode="auto">
                      <a:xfrm>
                        <a:off x="4132942" y="3783319"/>
                        <a:ext cx="635476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3" name="TextBox 22"/>
              <p:cNvSpPr txBox="1"/>
              <p:nvPr/>
            </p:nvSpPr>
            <p:spPr>
              <a:xfrm>
                <a:off x="2741612" y="4495800"/>
                <a:ext cx="8839200" cy="941412"/>
              </a:xfrm>
              <a:prstGeom prst="rect">
                <a:avLst/>
              </a:prstGeom>
              <a:noFill/>
            </p:spPr>
            <p:txBody>
              <a:bodyPr wrap="square" rtlCol="0">
                <a:spAutoFit/>
              </a:bodyPr>
              <a:lstStyle/>
              <a:p>
                <a:r>
                  <a:rPr lang="vi-VN" sz="2600" b="1" smtClean="0">
                    <a:latin typeface="Arial" pitchFamily="34" charset="0"/>
                    <a:cs typeface="Arial" pitchFamily="34" charset="0"/>
                  </a:rPr>
                  <a:t>Vậy dãy số (u</a:t>
                </a:r>
                <a:r>
                  <a:rPr lang="vi-VN" sz="2600" b="1" baseline="-25000">
                    <a:latin typeface="Arial" pitchFamily="34" charset="0"/>
                    <a:cs typeface="Arial" pitchFamily="34" charset="0"/>
                  </a:rPr>
                  <a:t>n</a:t>
                </a:r>
                <a:r>
                  <a:rPr lang="vi-VN" sz="2600" b="1">
                    <a:latin typeface="Arial" pitchFamily="34" charset="0"/>
                    <a:cs typeface="Arial" pitchFamily="34" charset="0"/>
                  </a:rPr>
                  <a:t>) là cấp số cộng có số hạng đầu là </a:t>
                </a:r>
                <a:r>
                  <a:rPr lang="en-US" sz="2600" b="1" smtClean="0">
                    <a:latin typeface="Arial" pitchFamily="34" charset="0"/>
                    <a:cs typeface="Arial" pitchFamily="34" charset="0"/>
                  </a:rPr>
                  <a:t/>
                </a:r>
                <a:br>
                  <a:rPr lang="en-US" sz="2600" b="1" smtClean="0">
                    <a:latin typeface="Arial" pitchFamily="34" charset="0"/>
                    <a:cs typeface="Arial" pitchFamily="34" charset="0"/>
                  </a:rPr>
                </a:br>
                <a14:m>
                  <m:oMath xmlns:m="http://schemas.openxmlformats.org/officeDocument/2006/math">
                    <m:r>
                      <a:rPr lang="vi-VN" sz="2600" b="1" i="1" smtClean="0">
                        <a:latin typeface="Cambria Math"/>
                        <a:cs typeface="Arial" pitchFamily="34" charset="0"/>
                      </a:rPr>
                      <m:t>𝒖</m:t>
                    </m:r>
                    <m:r>
                      <a:rPr lang="vi-VN" sz="2600" b="1" i="1" baseline="-25000" smtClean="0">
                        <a:latin typeface="Cambria Math"/>
                        <a:cs typeface="Arial" pitchFamily="34" charset="0"/>
                      </a:rPr>
                      <m:t>𝟏</m:t>
                    </m:r>
                    <m:r>
                      <a:rPr lang="vi-VN" sz="2600" b="1" i="1">
                        <a:latin typeface="Cambria Math"/>
                        <a:cs typeface="Arial" pitchFamily="34" charset="0"/>
                      </a:rPr>
                      <m:t>= – </m:t>
                    </m:r>
                    <m:r>
                      <a:rPr lang="vi-VN" sz="2600" b="1" i="1" smtClean="0">
                        <a:latin typeface="Cambria Math"/>
                        <a:cs typeface="Arial" pitchFamily="34" charset="0"/>
                      </a:rPr>
                      <m:t>𝟐</m:t>
                    </m:r>
                    <m:r>
                      <a:rPr lang="vi-VN" sz="2600" b="1" i="1" smtClean="0">
                        <a:latin typeface="Cambria Math"/>
                        <a:cs typeface="Arial" pitchFamily="34" charset="0"/>
                      </a:rPr>
                      <m:t>.</m:t>
                    </m:r>
                    <m:r>
                      <a:rPr lang="vi-VN" sz="2600" b="1" i="1" smtClean="0">
                        <a:latin typeface="Cambria Math"/>
                        <a:cs typeface="Arial" pitchFamily="34" charset="0"/>
                      </a:rPr>
                      <m:t>𝟏</m:t>
                    </m:r>
                    <m:r>
                      <a:rPr lang="vi-VN" sz="2600" b="1" i="1">
                        <a:latin typeface="Cambria Math"/>
                        <a:cs typeface="Arial" pitchFamily="34" charset="0"/>
                      </a:rPr>
                      <m:t>+</m:t>
                    </m:r>
                    <m:r>
                      <a:rPr lang="vi-VN" sz="2600" b="1" i="1">
                        <a:latin typeface="Cambria Math"/>
                        <a:cs typeface="Arial" pitchFamily="34" charset="0"/>
                      </a:rPr>
                      <m:t>𝟑</m:t>
                    </m:r>
                    <m:r>
                      <a:rPr lang="vi-VN" sz="2600" b="1" i="1">
                        <a:latin typeface="Cambria Math"/>
                        <a:cs typeface="Arial" pitchFamily="34" charset="0"/>
                      </a:rPr>
                      <m:t>=</m:t>
                    </m:r>
                    <m:r>
                      <a:rPr lang="vi-VN" sz="2600" b="1" i="1">
                        <a:latin typeface="Cambria Math"/>
                        <a:cs typeface="Arial" pitchFamily="34" charset="0"/>
                      </a:rPr>
                      <m:t>𝟏</m:t>
                    </m:r>
                    <m:r>
                      <a:rPr lang="vi-VN" sz="2600" b="1" i="1">
                        <a:latin typeface="Cambria Math"/>
                        <a:cs typeface="Arial" pitchFamily="34" charset="0"/>
                      </a:rPr>
                      <m:t> </m:t>
                    </m:r>
                  </m:oMath>
                </a14:m>
                <a:r>
                  <a:rPr lang="vi-VN" sz="2600" b="1">
                    <a:latin typeface="Arial" pitchFamily="34" charset="0"/>
                    <a:cs typeface="Arial" pitchFamily="34" charset="0"/>
                  </a:rPr>
                  <a:t>và công sai </a:t>
                </a:r>
                <a14:m>
                  <m:oMath xmlns:m="http://schemas.openxmlformats.org/officeDocument/2006/math">
                    <m:r>
                      <a:rPr lang="vi-VN" sz="2600" b="1" i="1" smtClean="0">
                        <a:latin typeface="Cambria Math"/>
                        <a:cs typeface="Arial" pitchFamily="34" charset="0"/>
                      </a:rPr>
                      <m:t>𝒅</m:t>
                    </m:r>
                    <m:r>
                      <a:rPr lang="vi-VN" sz="2600" b="1" i="1" smtClean="0">
                        <a:latin typeface="Cambria Math"/>
                        <a:cs typeface="Arial" pitchFamily="34" charset="0"/>
                      </a:rPr>
                      <m:t>= – </m:t>
                    </m:r>
                    <m:r>
                      <a:rPr lang="vi-VN" sz="2600" b="1" i="1" smtClean="0">
                        <a:latin typeface="Cambria Math"/>
                        <a:cs typeface="Arial" pitchFamily="34" charset="0"/>
                      </a:rPr>
                      <m:t>𝟐</m:t>
                    </m:r>
                  </m:oMath>
                </a14:m>
                <a:r>
                  <a:rPr lang="vi-VN" sz="2600" b="1">
                    <a:latin typeface="Arial" pitchFamily="34" charset="0"/>
                    <a:cs typeface="Arial" pitchFamily="34" charset="0"/>
                  </a:rPr>
                  <a:t>.</a:t>
                </a:r>
              </a:p>
            </p:txBody>
          </p:sp>
        </mc:Choice>
        <mc:Fallback xmlns="">
          <p:sp>
            <p:nvSpPr>
              <p:cNvPr id="23" name="TextBox 22"/>
              <p:cNvSpPr txBox="1">
                <a:spLocks noRot="1" noChangeAspect="1" noMove="1" noResize="1" noEditPoints="1" noAdjustHandles="1" noChangeArrowheads="1" noChangeShapeType="1" noTextEdit="1"/>
              </p:cNvSpPr>
              <p:nvPr/>
            </p:nvSpPr>
            <p:spPr>
              <a:xfrm>
                <a:off x="2741612" y="4495800"/>
                <a:ext cx="8839200" cy="941412"/>
              </a:xfrm>
              <a:prstGeom prst="rect">
                <a:avLst/>
              </a:prstGeom>
              <a:blipFill rotWithShape="1">
                <a:blip r:embed="rId15"/>
                <a:stretch>
                  <a:fillRect l="-1241" t="-5844" b="-14935"/>
                </a:stretch>
              </a:blipFill>
            </p:spPr>
            <p:txBody>
              <a:bodyPr/>
              <a:lstStyle/>
              <a:p>
                <a:r>
                  <a:rPr lang="en-US">
                    <a:noFill/>
                  </a:rPr>
                  <a:t> </a:t>
                </a:r>
              </a:p>
            </p:txBody>
          </p:sp>
        </mc:Fallback>
      </mc:AlternateContent>
    </p:spTree>
    <p:extLst>
      <p:ext uri="{BB962C8B-B14F-4D97-AF65-F5344CB8AC3E}">
        <p14:creationId xmlns:p14="http://schemas.microsoft.com/office/powerpoint/2010/main" val="2739093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2732" y="2850820"/>
            <a:ext cx="1254480" cy="29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4"/>
          <p:cNvSpPr>
            <a:spLocks noChangeArrowheads="1"/>
          </p:cNvSpPr>
          <p:nvPr/>
        </p:nvSpPr>
        <p:spPr bwMode="gray">
          <a:xfrm>
            <a:off x="401178" y="95249"/>
            <a:ext cx="37120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SỐ HẠNG TỔNG QUÁT</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289088" y="762000"/>
            <a:ext cx="11558425" cy="1981200"/>
            <a:chOff x="289088" y="762000"/>
            <a:chExt cx="11558425" cy="1981200"/>
          </a:xfrm>
        </p:grpSpPr>
        <p:sp>
          <p:nvSpPr>
            <p:cNvPr id="17" name="Rounded Rectangle 16"/>
            <p:cNvSpPr/>
            <p:nvPr/>
          </p:nvSpPr>
          <p:spPr>
            <a:xfrm>
              <a:off x="289088" y="762000"/>
              <a:ext cx="11558425" cy="19812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2132012" y="819252"/>
              <a:ext cx="9429750" cy="523220"/>
            </a:xfrm>
            <a:prstGeom prst="rect">
              <a:avLst/>
            </a:prstGeom>
            <a:noFill/>
          </p:spPr>
          <p:txBody>
            <a:bodyPr wrap="square" rtlCol="0">
              <a:spAutoFit/>
            </a:bodyPr>
            <a:lstStyle/>
            <a:p>
              <a:r>
                <a:rPr lang="en-US" sz="2800" b="1" smtClean="0">
                  <a:solidFill>
                    <a:schemeClr val="accent6">
                      <a:lumMod val="75000"/>
                    </a:schemeClr>
                  </a:solidFill>
                  <a:latin typeface="Arial" pitchFamily="34" charset="0"/>
                  <a:cs typeface="Arial" pitchFamily="34" charset="0"/>
                </a:rPr>
                <a:t>Công thức số hạng tổng quát của cấp số cộng </a:t>
              </a:r>
              <a:endParaRPr lang="vi-VN" sz="2800" b="1">
                <a:solidFill>
                  <a:schemeClr val="accent6">
                    <a:lumMod val="75000"/>
                  </a:schemeClr>
                </a:solidFill>
                <a:latin typeface="Arial" pitchFamily="34" charset="0"/>
                <a:cs typeface="Arial" pitchFamily="34" charset="0"/>
              </a:endParaRPr>
            </a:p>
          </p:txBody>
        </p:sp>
        <p:sp>
          <p:nvSpPr>
            <p:cNvPr id="13" name="TextBox 12"/>
            <p:cNvSpPr txBox="1"/>
            <p:nvPr/>
          </p:nvSpPr>
          <p:spPr>
            <a:xfrm>
              <a:off x="760413" y="1371600"/>
              <a:ext cx="10591799" cy="1292662"/>
            </a:xfrm>
            <a:prstGeom prst="rect">
              <a:avLst/>
            </a:prstGeom>
            <a:noFill/>
          </p:spPr>
          <p:txBody>
            <a:bodyPr wrap="square" rtlCol="0">
              <a:spAutoFit/>
            </a:bodyPr>
            <a:lstStyle/>
            <a:p>
              <a:r>
                <a:rPr lang="en-US" sz="2600" b="1" smtClean="0">
                  <a:latin typeface="Arial" pitchFamily="34" charset="0"/>
                  <a:cs typeface="Arial" pitchFamily="34" charset="0"/>
                </a:rPr>
                <a:t>Cho cấp số cộng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với số hạng đầu u</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và công sai d</a:t>
              </a:r>
              <a:br>
                <a:rPr lang="en-US" sz="2600" b="1" smtClean="0">
                  <a:latin typeface="Arial" pitchFamily="34" charset="0"/>
                  <a:cs typeface="Arial" pitchFamily="34" charset="0"/>
                </a:rPr>
              </a:br>
              <a:r>
                <a:rPr lang="en-US" sz="2600" b="1" smtClean="0">
                  <a:latin typeface="Arial" pitchFamily="34" charset="0"/>
                  <a:cs typeface="Arial" pitchFamily="34" charset="0"/>
                </a:rPr>
                <a:t>a. Tính các số hạng u</a:t>
              </a:r>
              <a:r>
                <a:rPr lang="en-US" sz="2600" b="1" baseline="-25000" smtClean="0">
                  <a:latin typeface="Arial" pitchFamily="34" charset="0"/>
                  <a:cs typeface="Arial" pitchFamily="34" charset="0"/>
                </a:rPr>
                <a:t>2</a:t>
              </a:r>
              <a:r>
                <a:rPr lang="en-US" sz="2600" b="1" smtClean="0">
                  <a:latin typeface="Arial" pitchFamily="34" charset="0"/>
                  <a:cs typeface="Arial" pitchFamily="34" charset="0"/>
                </a:rPr>
                <a:t> , u</a:t>
              </a:r>
              <a:r>
                <a:rPr lang="en-US" sz="2600" b="1" baseline="-25000" smtClean="0">
                  <a:latin typeface="Arial" pitchFamily="34" charset="0"/>
                  <a:cs typeface="Arial" pitchFamily="34" charset="0"/>
                </a:rPr>
                <a:t>3</a:t>
              </a:r>
              <a:r>
                <a:rPr lang="en-US" sz="2600" b="1" smtClean="0">
                  <a:latin typeface="Arial" pitchFamily="34" charset="0"/>
                  <a:cs typeface="Arial" pitchFamily="34" charset="0"/>
                </a:rPr>
                <a:t> , u</a:t>
              </a:r>
              <a:r>
                <a:rPr lang="en-US" sz="2600" b="1" baseline="-25000" smtClean="0">
                  <a:latin typeface="Arial" pitchFamily="34" charset="0"/>
                  <a:cs typeface="Arial" pitchFamily="34" charset="0"/>
                </a:rPr>
                <a:t>4</a:t>
              </a:r>
              <a:r>
                <a:rPr lang="en-US" sz="2600" b="1" smtClean="0">
                  <a:latin typeface="Arial" pitchFamily="34" charset="0"/>
                  <a:cs typeface="Arial" pitchFamily="34" charset="0"/>
                </a:rPr>
                <a:t> , u</a:t>
              </a:r>
              <a:r>
                <a:rPr lang="en-US" sz="2600" b="1" baseline="-25000" smtClean="0">
                  <a:latin typeface="Arial" pitchFamily="34" charset="0"/>
                  <a:cs typeface="Arial" pitchFamily="34" charset="0"/>
                </a:rPr>
                <a:t>5</a:t>
              </a:r>
              <a:r>
                <a:rPr lang="en-US" sz="2600" b="1" smtClean="0">
                  <a:latin typeface="Arial" pitchFamily="34" charset="0"/>
                  <a:cs typeface="Arial" pitchFamily="34" charset="0"/>
                </a:rPr>
                <a:t> và d</a:t>
              </a:r>
              <a:br>
                <a:rPr lang="en-US" sz="2600" b="1" smtClean="0">
                  <a:latin typeface="Arial" pitchFamily="34" charset="0"/>
                  <a:cs typeface="Arial" pitchFamily="34" charset="0"/>
                </a:rPr>
              </a:br>
              <a:r>
                <a:rPr lang="en-US" sz="2600" b="1" smtClean="0">
                  <a:latin typeface="Arial" pitchFamily="34" charset="0"/>
                  <a:cs typeface="Arial" pitchFamily="34" charset="0"/>
                </a:rPr>
                <a:t>b. Dự đoán công thức tính số hạng tổng quát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theo u</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và d</a:t>
              </a:r>
              <a:endParaRPr lang="vi-VN" sz="2600" b="1">
                <a:latin typeface="Arial" pitchFamily="34" charset="0"/>
                <a:cs typeface="Arial" pitchFamily="34" charset="0"/>
              </a:endParaRPr>
            </a:p>
          </p:txBody>
        </p:sp>
        <p:pic>
          <p:nvPicPr>
            <p:cNvPr id="5837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4758" b="30807"/>
            <a:stretch/>
          </p:blipFill>
          <p:spPr bwMode="auto">
            <a:xfrm>
              <a:off x="514856" y="787757"/>
              <a:ext cx="1364168" cy="5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p:cNvSpPr txBox="1"/>
          <p:nvPr/>
        </p:nvSpPr>
        <p:spPr>
          <a:xfrm>
            <a:off x="2085485" y="3276600"/>
            <a:ext cx="2020888" cy="492443"/>
          </a:xfrm>
          <a:prstGeom prst="rect">
            <a:avLst/>
          </a:prstGeom>
          <a:noFill/>
        </p:spPr>
        <p:txBody>
          <a:bodyPr wrap="square" rtlCol="0">
            <a:spAutoFit/>
          </a:bodyPr>
          <a:lstStyle/>
          <a:p>
            <a:r>
              <a:rPr lang="en-US" sz="2600" b="1" smtClean="0">
                <a:latin typeface="Arial" pitchFamily="34" charset="0"/>
                <a:cs typeface="Arial" pitchFamily="34" charset="0"/>
              </a:rPr>
              <a:t>a. Ta có : </a:t>
            </a:r>
            <a:endParaRPr lang="vi-VN" sz="2600" b="1">
              <a:latin typeface="Arial" pitchFamily="34" charset="0"/>
              <a:cs typeface="Arial"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001401708"/>
              </p:ext>
            </p:extLst>
          </p:nvPr>
        </p:nvGraphicFramePr>
        <p:xfrm>
          <a:off x="3884612" y="3276600"/>
          <a:ext cx="1587500" cy="569912"/>
        </p:xfrm>
        <a:graphic>
          <a:graphicData uri="http://schemas.openxmlformats.org/presentationml/2006/ole">
            <mc:AlternateContent xmlns:mc="http://schemas.openxmlformats.org/markup-compatibility/2006">
              <mc:Choice xmlns:v="urn:schemas-microsoft-com:vml" Requires="v">
                <p:oleObj spid="_x0000_s92226" name="Equation" r:id="rId6" imgW="672840" imgH="241200" progId="Equation.DSMT4">
                  <p:embed/>
                </p:oleObj>
              </mc:Choice>
              <mc:Fallback>
                <p:oleObj name="Equation" r:id="rId6" imgW="672840" imgH="241200" progId="Equation.DSMT4">
                  <p:embed/>
                  <p:pic>
                    <p:nvPicPr>
                      <p:cNvPr id="0" name=""/>
                      <p:cNvPicPr>
                        <a:picLocks noChangeAspect="1" noChangeArrowheads="1"/>
                      </p:cNvPicPr>
                      <p:nvPr/>
                    </p:nvPicPr>
                    <p:blipFill>
                      <a:blip r:embed="rId7"/>
                      <a:srcRect/>
                      <a:stretch>
                        <a:fillRect/>
                      </a:stretch>
                    </p:blipFill>
                    <p:spPr bwMode="auto">
                      <a:xfrm>
                        <a:off x="3884612" y="3276600"/>
                        <a:ext cx="15875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552533752"/>
              </p:ext>
            </p:extLst>
          </p:nvPr>
        </p:nvGraphicFramePr>
        <p:xfrm>
          <a:off x="3870325" y="3810000"/>
          <a:ext cx="1617663" cy="569913"/>
        </p:xfrm>
        <a:graphic>
          <a:graphicData uri="http://schemas.openxmlformats.org/presentationml/2006/ole">
            <mc:AlternateContent xmlns:mc="http://schemas.openxmlformats.org/markup-compatibility/2006">
              <mc:Choice xmlns:v="urn:schemas-microsoft-com:vml" Requires="v">
                <p:oleObj spid="_x0000_s92227" name="Equation" r:id="rId8" imgW="685800" imgH="241200" progId="Equation.DSMT4">
                  <p:embed/>
                </p:oleObj>
              </mc:Choice>
              <mc:Fallback>
                <p:oleObj name="Equation" r:id="rId8" imgW="685800" imgH="241200" progId="Equation.DSMT4">
                  <p:embed/>
                  <p:pic>
                    <p:nvPicPr>
                      <p:cNvPr id="0" name=""/>
                      <p:cNvPicPr>
                        <a:picLocks noChangeAspect="1" noChangeArrowheads="1"/>
                      </p:cNvPicPr>
                      <p:nvPr/>
                    </p:nvPicPr>
                    <p:blipFill>
                      <a:blip r:embed="rId9"/>
                      <a:srcRect/>
                      <a:stretch>
                        <a:fillRect/>
                      </a:stretch>
                    </p:blipFill>
                    <p:spPr bwMode="auto">
                      <a:xfrm>
                        <a:off x="3870325" y="3810000"/>
                        <a:ext cx="16176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309521"/>
              </p:ext>
            </p:extLst>
          </p:nvPr>
        </p:nvGraphicFramePr>
        <p:xfrm>
          <a:off x="5408612" y="3810000"/>
          <a:ext cx="1978025" cy="569913"/>
        </p:xfrm>
        <a:graphic>
          <a:graphicData uri="http://schemas.openxmlformats.org/presentationml/2006/ole">
            <mc:AlternateContent xmlns:mc="http://schemas.openxmlformats.org/markup-compatibility/2006">
              <mc:Choice xmlns:v="urn:schemas-microsoft-com:vml" Requires="v">
                <p:oleObj spid="_x0000_s92228" name="Equation" r:id="rId10" imgW="838080" imgH="241200" progId="Equation.DSMT4">
                  <p:embed/>
                </p:oleObj>
              </mc:Choice>
              <mc:Fallback>
                <p:oleObj name="Equation" r:id="rId10" imgW="838080" imgH="241200" progId="Equation.DSMT4">
                  <p:embed/>
                  <p:pic>
                    <p:nvPicPr>
                      <p:cNvPr id="0" name=""/>
                      <p:cNvPicPr>
                        <a:picLocks noChangeAspect="1" noChangeArrowheads="1"/>
                      </p:cNvPicPr>
                      <p:nvPr/>
                    </p:nvPicPr>
                    <p:blipFill>
                      <a:blip r:embed="rId11"/>
                      <a:srcRect/>
                      <a:stretch>
                        <a:fillRect/>
                      </a:stretch>
                    </p:blipFill>
                    <p:spPr bwMode="auto">
                      <a:xfrm>
                        <a:off x="5408612" y="3810000"/>
                        <a:ext cx="19780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000384386"/>
              </p:ext>
            </p:extLst>
          </p:nvPr>
        </p:nvGraphicFramePr>
        <p:xfrm>
          <a:off x="7389812" y="3810000"/>
          <a:ext cx="1379537" cy="569913"/>
        </p:xfrm>
        <a:graphic>
          <a:graphicData uri="http://schemas.openxmlformats.org/presentationml/2006/ole">
            <mc:AlternateContent xmlns:mc="http://schemas.openxmlformats.org/markup-compatibility/2006">
              <mc:Choice xmlns:v="urn:schemas-microsoft-com:vml" Requires="v">
                <p:oleObj spid="_x0000_s92229" name="Equation" r:id="rId12" imgW="583920" imgH="241200" progId="Equation.DSMT4">
                  <p:embed/>
                </p:oleObj>
              </mc:Choice>
              <mc:Fallback>
                <p:oleObj name="Equation" r:id="rId12" imgW="583920" imgH="241200" progId="Equation.DSMT4">
                  <p:embed/>
                  <p:pic>
                    <p:nvPicPr>
                      <p:cNvPr id="0" name=""/>
                      <p:cNvPicPr>
                        <a:picLocks noChangeAspect="1" noChangeArrowheads="1"/>
                      </p:cNvPicPr>
                      <p:nvPr/>
                    </p:nvPicPr>
                    <p:blipFill>
                      <a:blip r:embed="rId13"/>
                      <a:srcRect/>
                      <a:stretch>
                        <a:fillRect/>
                      </a:stretch>
                    </p:blipFill>
                    <p:spPr bwMode="auto">
                      <a:xfrm>
                        <a:off x="7389812" y="3810000"/>
                        <a:ext cx="13795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530016093"/>
              </p:ext>
            </p:extLst>
          </p:nvPr>
        </p:nvGraphicFramePr>
        <p:xfrm>
          <a:off x="3884612" y="4419600"/>
          <a:ext cx="5062538" cy="569913"/>
        </p:xfrm>
        <a:graphic>
          <a:graphicData uri="http://schemas.openxmlformats.org/presentationml/2006/ole">
            <mc:AlternateContent xmlns:mc="http://schemas.openxmlformats.org/markup-compatibility/2006">
              <mc:Choice xmlns:v="urn:schemas-microsoft-com:vml" Requires="v">
                <p:oleObj spid="_x0000_s92230" name="Equation" r:id="rId14" imgW="2145960" imgH="241200" progId="Equation.DSMT4">
                  <p:embed/>
                </p:oleObj>
              </mc:Choice>
              <mc:Fallback>
                <p:oleObj name="Equation" r:id="rId14" imgW="2145960" imgH="241200" progId="Equation.DSMT4">
                  <p:embed/>
                  <p:pic>
                    <p:nvPicPr>
                      <p:cNvPr id="0" name=""/>
                      <p:cNvPicPr>
                        <a:picLocks noChangeAspect="1" noChangeArrowheads="1"/>
                      </p:cNvPicPr>
                      <p:nvPr/>
                    </p:nvPicPr>
                    <p:blipFill>
                      <a:blip r:embed="rId15"/>
                      <a:srcRect/>
                      <a:stretch>
                        <a:fillRect/>
                      </a:stretch>
                    </p:blipFill>
                    <p:spPr bwMode="auto">
                      <a:xfrm>
                        <a:off x="3884612" y="4419600"/>
                        <a:ext cx="506253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040923490"/>
              </p:ext>
            </p:extLst>
          </p:nvPr>
        </p:nvGraphicFramePr>
        <p:xfrm>
          <a:off x="3870325" y="4953000"/>
          <a:ext cx="5092700" cy="569913"/>
        </p:xfrm>
        <a:graphic>
          <a:graphicData uri="http://schemas.openxmlformats.org/presentationml/2006/ole">
            <mc:AlternateContent xmlns:mc="http://schemas.openxmlformats.org/markup-compatibility/2006">
              <mc:Choice xmlns:v="urn:schemas-microsoft-com:vml" Requires="v">
                <p:oleObj spid="_x0000_s92231" name="Equation" r:id="rId16" imgW="2158920" imgH="241200" progId="Equation.DSMT4">
                  <p:embed/>
                </p:oleObj>
              </mc:Choice>
              <mc:Fallback>
                <p:oleObj name="Equation" r:id="rId16" imgW="2158920" imgH="241200" progId="Equation.DSMT4">
                  <p:embed/>
                  <p:pic>
                    <p:nvPicPr>
                      <p:cNvPr id="0" name=""/>
                      <p:cNvPicPr>
                        <a:picLocks noChangeAspect="1" noChangeArrowheads="1"/>
                      </p:cNvPicPr>
                      <p:nvPr/>
                    </p:nvPicPr>
                    <p:blipFill>
                      <a:blip r:embed="rId17"/>
                      <a:srcRect/>
                      <a:stretch>
                        <a:fillRect/>
                      </a:stretch>
                    </p:blipFill>
                    <p:spPr bwMode="auto">
                      <a:xfrm>
                        <a:off x="3870325" y="4953000"/>
                        <a:ext cx="50927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1979611" y="5527357"/>
            <a:ext cx="9867901" cy="892552"/>
          </a:xfrm>
          <a:prstGeom prst="rect">
            <a:avLst/>
          </a:prstGeom>
          <a:noFill/>
        </p:spPr>
        <p:txBody>
          <a:bodyPr wrap="square" rtlCol="0">
            <a:spAutoFit/>
          </a:bodyPr>
          <a:lstStyle/>
          <a:p>
            <a:r>
              <a:rPr lang="vi-VN" sz="2600" b="1">
                <a:latin typeface="Arial" pitchFamily="34" charset="0"/>
                <a:cs typeface="Arial" pitchFamily="34" charset="0"/>
              </a:rPr>
              <a:t>b)Từ câu a, ta dự đoán công thức tính số hạng tổng quát u</a:t>
            </a:r>
            <a:r>
              <a:rPr lang="vi-VN" sz="2600" b="1" baseline="-25000">
                <a:latin typeface="Arial" pitchFamily="34" charset="0"/>
                <a:cs typeface="Arial" pitchFamily="34" charset="0"/>
              </a:rPr>
              <a:t>n</a:t>
            </a:r>
            <a:r>
              <a:rPr lang="vi-VN" sz="2600" b="1">
                <a:latin typeface="Arial" pitchFamily="34" charset="0"/>
                <a:cs typeface="Arial" pitchFamily="34" charset="0"/>
              </a:rPr>
              <a:t> theo u</a:t>
            </a:r>
            <a:r>
              <a:rPr lang="vi-VN" sz="2600" b="1" baseline="-25000">
                <a:latin typeface="Arial" pitchFamily="34" charset="0"/>
                <a:cs typeface="Arial" pitchFamily="34" charset="0"/>
              </a:rPr>
              <a:t>1</a:t>
            </a:r>
            <a:r>
              <a:rPr lang="vi-VN" sz="2600" b="1">
                <a:latin typeface="Arial" pitchFamily="34" charset="0"/>
                <a:cs typeface="Arial" pitchFamily="34" charset="0"/>
              </a:rPr>
              <a:t> và d </a:t>
            </a:r>
            <a:r>
              <a:rPr lang="vi-VN" sz="2600" b="1" smtClean="0">
                <a:latin typeface="Arial" pitchFamily="34" charset="0"/>
                <a:cs typeface="Arial" pitchFamily="34" charset="0"/>
              </a:rPr>
              <a:t>là</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2723625252"/>
              </p:ext>
            </p:extLst>
          </p:nvPr>
        </p:nvGraphicFramePr>
        <p:xfrm>
          <a:off x="4865686" y="5973633"/>
          <a:ext cx="2457450" cy="569913"/>
        </p:xfrm>
        <a:graphic>
          <a:graphicData uri="http://schemas.openxmlformats.org/presentationml/2006/ole">
            <mc:AlternateContent xmlns:mc="http://schemas.openxmlformats.org/markup-compatibility/2006">
              <mc:Choice xmlns:v="urn:schemas-microsoft-com:vml" Requires="v">
                <p:oleObj spid="_x0000_s92232" name="Equation" r:id="rId18" imgW="1041120" imgH="241200" progId="Equation.DSMT4">
                  <p:embed/>
                </p:oleObj>
              </mc:Choice>
              <mc:Fallback>
                <p:oleObj name="Equation" r:id="rId18" imgW="1041120" imgH="241200" progId="Equation.DSMT4">
                  <p:embed/>
                  <p:pic>
                    <p:nvPicPr>
                      <p:cNvPr id="0" name=""/>
                      <p:cNvPicPr>
                        <a:picLocks noChangeAspect="1" noChangeArrowheads="1"/>
                      </p:cNvPicPr>
                      <p:nvPr/>
                    </p:nvPicPr>
                    <p:blipFill>
                      <a:blip r:embed="rId19"/>
                      <a:srcRect/>
                      <a:stretch>
                        <a:fillRect/>
                      </a:stretch>
                    </p:blipFill>
                    <p:spPr bwMode="auto">
                      <a:xfrm>
                        <a:off x="4865686" y="5973633"/>
                        <a:ext cx="24574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303615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gray">
          <a:xfrm>
            <a:off x="401178" y="95249"/>
            <a:ext cx="37120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SỐ HẠNG TỔNG QUÁT</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289089" y="762000"/>
            <a:ext cx="11444124" cy="1828800"/>
            <a:chOff x="289089" y="762000"/>
            <a:chExt cx="11444124" cy="1828800"/>
          </a:xfrm>
        </p:grpSpPr>
        <p:sp>
          <p:nvSpPr>
            <p:cNvPr id="10" name="Rounded Rectangle 9"/>
            <p:cNvSpPr/>
            <p:nvPr/>
          </p:nvSpPr>
          <p:spPr>
            <a:xfrm>
              <a:off x="289089" y="762000"/>
              <a:ext cx="11444124" cy="1828800"/>
            </a:xfrm>
            <a:prstGeom prst="roundRect">
              <a:avLst>
                <a:gd name="adj" fmla="val 3662"/>
              </a:avLst>
            </a:prstGeom>
            <a:solidFill>
              <a:srgbClr val="FEF5DE"/>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1" name="TextBox 10"/>
            <p:cNvSpPr txBox="1"/>
            <p:nvPr/>
          </p:nvSpPr>
          <p:spPr>
            <a:xfrm>
              <a:off x="409115" y="914400"/>
              <a:ext cx="11125199" cy="89255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Nếu cấp số cộng (u</a:t>
              </a:r>
              <a:r>
                <a:rPr lang="en-US" sz="2600" b="1" baseline="-25000" smtClean="0">
                  <a:latin typeface="Arial" pitchFamily="34" charset="0"/>
                  <a:cs typeface="Arial" pitchFamily="34" charset="0"/>
                </a:rPr>
                <a:t>n</a:t>
              </a:r>
              <a:r>
                <a:rPr lang="en-US" sz="2600" b="1" smtClean="0">
                  <a:latin typeface="Arial" pitchFamily="34" charset="0"/>
                  <a:cs typeface="Arial" pitchFamily="34" charset="0"/>
                </a:rPr>
                <a:t>) có số hạng đầu u</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và công sai d thì </a:t>
              </a:r>
              <a:r>
                <a:rPr lang="en-US" sz="2600" b="1" smtClean="0">
                  <a:solidFill>
                    <a:srgbClr val="C00000"/>
                  </a:solidFill>
                  <a:latin typeface="Arial" pitchFamily="34" charset="0"/>
                  <a:cs typeface="Arial" pitchFamily="34" charset="0"/>
                </a:rPr>
                <a:t>số hạng tổng quát u</a:t>
              </a:r>
              <a:r>
                <a:rPr lang="en-US" sz="2600" b="1" baseline="-25000" smtClean="0">
                  <a:solidFill>
                    <a:srgbClr val="C00000"/>
                  </a:solidFill>
                  <a:latin typeface="Arial" pitchFamily="34" charset="0"/>
                  <a:cs typeface="Arial" pitchFamily="34" charset="0"/>
                </a:rPr>
                <a:t>n</a:t>
              </a:r>
              <a:r>
                <a:rPr lang="en-US" sz="2600" b="1" smtClean="0">
                  <a:solidFill>
                    <a:schemeClr val="accent2">
                      <a:lumMod val="75000"/>
                    </a:schemeClr>
                  </a:solidFill>
                  <a:latin typeface="Arial" pitchFamily="34" charset="0"/>
                  <a:cs typeface="Arial" pitchFamily="34" charset="0"/>
                </a:rPr>
                <a:t> </a:t>
              </a:r>
              <a:r>
                <a:rPr lang="en-US" sz="2600" b="1" smtClean="0">
                  <a:latin typeface="Arial" pitchFamily="34" charset="0"/>
                  <a:cs typeface="Arial" pitchFamily="34" charset="0"/>
                </a:rPr>
                <a:t>được xác định theo công thức :</a:t>
              </a:r>
              <a:endParaRPr lang="vi-VN" sz="2600" b="1" i="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8797689"/>
                </p:ext>
              </p:extLst>
            </p:nvPr>
          </p:nvGraphicFramePr>
          <p:xfrm>
            <a:off x="4113212" y="1806952"/>
            <a:ext cx="2701449" cy="626904"/>
          </p:xfrm>
          <a:graphic>
            <a:graphicData uri="http://schemas.openxmlformats.org/presentationml/2006/ole">
              <mc:AlternateContent xmlns:mc="http://schemas.openxmlformats.org/markup-compatibility/2006">
                <mc:Choice xmlns:v="urn:schemas-microsoft-com:vml" Requires="v">
                  <p:oleObj spid="_x0000_s83996" name="Equation" r:id="rId4" imgW="1041120" imgH="241200" progId="Equation.DSMT4">
                    <p:embed/>
                  </p:oleObj>
                </mc:Choice>
                <mc:Fallback>
                  <p:oleObj name="Equation" r:id="rId4" imgW="1041120" imgH="241200" progId="Equation.DSMT4">
                    <p:embed/>
                    <p:pic>
                      <p:nvPicPr>
                        <p:cNvPr id="0" name="Object 3"/>
                        <p:cNvPicPr>
                          <a:picLocks noChangeAspect="1" noChangeArrowheads="1"/>
                        </p:cNvPicPr>
                        <p:nvPr/>
                      </p:nvPicPr>
                      <p:blipFill>
                        <a:blip r:embed="rId5"/>
                        <a:srcRect/>
                        <a:stretch>
                          <a:fillRect/>
                        </a:stretch>
                      </p:blipFill>
                      <p:spPr bwMode="auto">
                        <a:xfrm>
                          <a:off x="4113212" y="1806952"/>
                          <a:ext cx="2701449" cy="626904"/>
                        </a:xfrm>
                        <a:prstGeom prst="rect">
                          <a:avLst/>
                        </a:prstGeom>
                        <a:noFill/>
                        <a:ln>
                          <a:noFill/>
                        </a:ln>
                      </p:spPr>
                    </p:pic>
                  </p:oleObj>
                </mc:Fallback>
              </mc:AlternateContent>
            </a:graphicData>
          </a:graphic>
        </p:graphicFrame>
      </p:grpSp>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6412" y="1647825"/>
            <a:ext cx="1344462" cy="131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600540" y="5853129"/>
            <a:ext cx="1589872" cy="1233471"/>
          </a:xfrm>
          <a:prstGeom prst="rect">
            <a:avLst/>
          </a:prstGeom>
        </p:spPr>
      </p:pic>
    </p:spTree>
    <p:extLst>
      <p:ext uri="{BB962C8B-B14F-4D97-AF65-F5344CB8AC3E}">
        <p14:creationId xmlns:p14="http://schemas.microsoft.com/office/powerpoint/2010/main" val="22459054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36315</TotalTime>
  <Words>1386</Words>
  <Application>Microsoft Office PowerPoint</Application>
  <PresentationFormat>Custom</PresentationFormat>
  <Paragraphs>107</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2264</cp:revision>
  <dcterms:created xsi:type="dcterms:W3CDTF">2021-08-04T05:24:17Z</dcterms:created>
  <dcterms:modified xsi:type="dcterms:W3CDTF">2024-03-12T02:14:06Z</dcterms:modified>
</cp:coreProperties>
</file>