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870" r:id="rId2"/>
    <p:sldId id="859" r:id="rId3"/>
    <p:sldId id="871" r:id="rId4"/>
    <p:sldId id="872" r:id="rId5"/>
    <p:sldId id="873" r:id="rId6"/>
    <p:sldId id="874" r:id="rId7"/>
    <p:sldId id="875" r:id="rId8"/>
    <p:sldId id="876" r:id="rId9"/>
    <p:sldId id="877" r:id="rId10"/>
    <p:sldId id="878" r:id="rId11"/>
    <p:sldId id="879" r:id="rId12"/>
    <p:sldId id="723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70"/>
            <p14:sldId id="859"/>
            <p14:sldId id="871"/>
            <p14:sldId id="872"/>
            <p14:sldId id="873"/>
            <p14:sldId id="874"/>
            <p14:sldId id="875"/>
            <p14:sldId id="876"/>
            <p14:sldId id="877"/>
            <p14:sldId id="878"/>
            <p14:sldId id="87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ED7"/>
    <a:srgbClr val="FDE9CB"/>
    <a:srgbClr val="FDF3B5"/>
    <a:srgbClr val="355216"/>
    <a:srgbClr val="FEF4EC"/>
    <a:srgbClr val="E3E6E2"/>
    <a:srgbClr val="CDD2CC"/>
    <a:srgbClr val="D3DDD1"/>
    <a:srgbClr val="FDEFE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5" autoAdjust="0"/>
    <p:restoredTop sz="94057" autoAdjust="0"/>
  </p:normalViewPr>
  <p:slideViewPr>
    <p:cSldViewPr>
      <p:cViewPr>
        <p:scale>
          <a:sx n="100" d="100"/>
          <a:sy n="100" d="100"/>
        </p:scale>
        <p:origin x="-960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5" Type="http://schemas.openxmlformats.org/officeDocument/2006/relationships/image" Target="../media/image2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Relationship Id="rId14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6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44.wmf"/><Relationship Id="rId1" Type="http://schemas.openxmlformats.org/officeDocument/2006/relationships/image" Target="../media/image52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57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12/03/2024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9.wmf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75.bin"/><Relationship Id="rId4" Type="http://schemas.openxmlformats.org/officeDocument/2006/relationships/image" Target="../media/image21.png"/><Relationship Id="rId9" Type="http://schemas.openxmlformats.org/officeDocument/2006/relationships/image" Target="../media/image7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8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7.bin"/><Relationship Id="rId26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3.wmf"/><Relationship Id="rId34" Type="http://schemas.openxmlformats.org/officeDocument/2006/relationships/oleObject" Target="../embeddings/oleObject15.bin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1.wmf"/><Relationship Id="rId25" Type="http://schemas.openxmlformats.org/officeDocument/2006/relationships/image" Target="../media/image15.wmf"/><Relationship Id="rId33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10.bin"/><Relationship Id="rId32" Type="http://schemas.openxmlformats.org/officeDocument/2006/relationships/oleObject" Target="../embeddings/oleObject1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28" Type="http://schemas.openxmlformats.org/officeDocument/2006/relationships/oleObject" Target="../embeddings/oleObject12.bin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2.wmf"/><Relationship Id="rId31" Type="http://schemas.openxmlformats.org/officeDocument/2006/relationships/image" Target="../media/image18.wmf"/><Relationship Id="rId4" Type="http://schemas.openxmlformats.org/officeDocument/2006/relationships/image" Target="../media/image21.png"/><Relationship Id="rId9" Type="http://schemas.openxmlformats.org/officeDocument/2006/relationships/image" Target="../media/image7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16.wmf"/><Relationship Id="rId30" Type="http://schemas.openxmlformats.org/officeDocument/2006/relationships/oleObject" Target="../embeddings/oleObject13.bin"/><Relationship Id="rId35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9.wmf"/><Relationship Id="rId7" Type="http://schemas.openxmlformats.org/officeDocument/2006/relationships/image" Target="../media/image22.png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8.wmf"/><Relationship Id="rId4" Type="http://schemas.openxmlformats.org/officeDocument/2006/relationships/image" Target="../media/image21.png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30.bin"/><Relationship Id="rId26" Type="http://schemas.openxmlformats.org/officeDocument/2006/relationships/oleObject" Target="../embeddings/oleObject34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7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5.wmf"/><Relationship Id="rId25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2.wmf"/><Relationship Id="rId24" Type="http://schemas.openxmlformats.org/officeDocument/2006/relationships/oleObject" Target="../embeddings/oleObject33.bin"/><Relationship Id="rId5" Type="http://schemas.openxmlformats.org/officeDocument/2006/relationships/image" Target="../media/image22.png"/><Relationship Id="rId15" Type="http://schemas.openxmlformats.org/officeDocument/2006/relationships/image" Target="../media/image34.wmf"/><Relationship Id="rId23" Type="http://schemas.openxmlformats.org/officeDocument/2006/relationships/image" Target="../media/image38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6.wmf"/><Relationship Id="rId4" Type="http://schemas.openxmlformats.org/officeDocument/2006/relationships/image" Target="../media/image21.png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4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5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48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6.wmf"/><Relationship Id="rId25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44.bin"/><Relationship Id="rId5" Type="http://schemas.openxmlformats.org/officeDocument/2006/relationships/image" Target="../media/image22.png"/><Relationship Id="rId15" Type="http://schemas.openxmlformats.org/officeDocument/2006/relationships/image" Target="../media/image45.wmf"/><Relationship Id="rId23" Type="http://schemas.openxmlformats.org/officeDocument/2006/relationships/image" Target="../media/image49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7.wmf"/><Relationship Id="rId4" Type="http://schemas.openxmlformats.org/officeDocument/2006/relationships/image" Target="../media/image21.png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5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4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3.wmf"/><Relationship Id="rId5" Type="http://schemas.openxmlformats.org/officeDocument/2006/relationships/image" Target="../media/image22.png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21.png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58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64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62.wmf"/><Relationship Id="rId25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9.wmf"/><Relationship Id="rId24" Type="http://schemas.openxmlformats.org/officeDocument/2006/relationships/oleObject" Target="../embeddings/oleObject61.bin"/><Relationship Id="rId5" Type="http://schemas.openxmlformats.org/officeDocument/2006/relationships/image" Target="../media/image22.png"/><Relationship Id="rId15" Type="http://schemas.openxmlformats.org/officeDocument/2006/relationships/image" Target="../media/image61.wmf"/><Relationship Id="rId23" Type="http://schemas.openxmlformats.org/officeDocument/2006/relationships/image" Target="../media/image65.w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63.wmf"/><Relationship Id="rId4" Type="http://schemas.openxmlformats.org/officeDocument/2006/relationships/image" Target="../media/image21.png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68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73.wmf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8.wmf"/><Relationship Id="rId5" Type="http://schemas.openxmlformats.org/officeDocument/2006/relationships/image" Target="../media/image22.png"/><Relationship Id="rId15" Type="http://schemas.openxmlformats.org/officeDocument/2006/relationships/image" Target="../media/image70.wmf"/><Relationship Id="rId23" Type="http://schemas.openxmlformats.org/officeDocument/2006/relationships/image" Target="../media/image74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72.wmf"/><Relationship Id="rId4" Type="http://schemas.openxmlformats.org/officeDocument/2006/relationships/image" Target="../media/image21.png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66.bin"/><Relationship Id="rId22" Type="http://schemas.openxmlformats.org/officeDocument/2006/relationships/oleObject" Target="../embeddings/oleObject7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7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561012" y="2236266"/>
            <a:ext cx="5257800" cy="1032001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2" y="2236266"/>
            <a:ext cx="1174750" cy="140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16961" r="29107" b="41519"/>
          <a:stretch/>
        </p:blipFill>
        <p:spPr>
          <a:xfrm>
            <a:off x="5692774" y="2292826"/>
            <a:ext cx="4800600" cy="839078"/>
          </a:xfrm>
          <a:prstGeom prst="rect">
            <a:avLst/>
          </a:prstGeom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1371600"/>
            <a:ext cx="6210300" cy="9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4" y="3524250"/>
            <a:ext cx="5677705" cy="291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02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76200"/>
            <a:ext cx="9525866" cy="3124200"/>
          </a:xfrm>
          <a:prstGeom prst="roundRect">
            <a:avLst>
              <a:gd name="adj" fmla="val 374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95250"/>
            <a:ext cx="9227418" cy="123108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Ông An gửi tiết kiệm 100 triệu đồng kì hạn 1 tháng với lãi suất 6% một năm theo hình thức tính lãi kép. Số tiền (triệu đồng) của ông An thu được sau n tháng được cho bởi công thức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47" y="325430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53195" y="3657600"/>
            <a:ext cx="8003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Số tiền ông An nhận được sau tháng thứ nhất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3155" y="1957648"/>
            <a:ext cx="9227418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</a:t>
            </a:r>
            <a:r>
              <a:rPr lang="vi-VN" b="1">
                <a:latin typeface="Arial" pitchFamily="34" charset="0"/>
                <a:cs typeface="Arial" pitchFamily="34" charset="0"/>
              </a:rPr>
              <a:t>Tìm số tiền ông An nhận được sau tháng thứ nhất, sau tháng thứ hai.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4412" y="2707980"/>
            <a:ext cx="922741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.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Tìm số tiền ông An nhận được sau 1 năm.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759850"/>
              </p:ext>
            </p:extLst>
          </p:nvPr>
        </p:nvGraphicFramePr>
        <p:xfrm>
          <a:off x="5216525" y="1162050"/>
          <a:ext cx="22955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2" name="Equation" r:id="rId6" imgW="1295280" imgH="507960" progId="Equation.DSMT4">
                  <p:embed/>
                </p:oleObj>
              </mc:Choice>
              <mc:Fallback>
                <p:oleObj name="Equation" r:id="rId6" imgW="1295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16525" y="1162050"/>
                        <a:ext cx="2295525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449110"/>
              </p:ext>
            </p:extLst>
          </p:nvPr>
        </p:nvGraphicFramePr>
        <p:xfrm>
          <a:off x="4240213" y="4119563"/>
          <a:ext cx="31511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3" name="Equation" r:id="rId8" imgW="1777680" imgH="507960" progId="Equation.DSMT4">
                  <p:embed/>
                </p:oleObj>
              </mc:Choice>
              <mc:Fallback>
                <p:oleObj name="Equation" r:id="rId8" imgW="17776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40213" y="4119563"/>
                        <a:ext cx="3151187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451001" y="4375723"/>
            <a:ext cx="167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(triệu đồng)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23057" y="5099623"/>
            <a:ext cx="742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Số tiền ông An nhận được sau tháng thứ hai là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93971"/>
              </p:ext>
            </p:extLst>
          </p:nvPr>
        </p:nvGraphicFramePr>
        <p:xfrm>
          <a:off x="4228377" y="5680648"/>
          <a:ext cx="36004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4" name="Equation" r:id="rId10" imgW="2031840" imgH="507960" progId="Equation.DSMT4">
                  <p:embed/>
                </p:oleObj>
              </mc:Choice>
              <mc:Fallback>
                <p:oleObj name="Equation" r:id="rId10" imgW="20318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28377" y="5680648"/>
                        <a:ext cx="360045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870670" y="5937823"/>
            <a:ext cx="167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(triệu đồng)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9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76200"/>
            <a:ext cx="9525866" cy="3124200"/>
          </a:xfrm>
          <a:prstGeom prst="roundRect">
            <a:avLst>
              <a:gd name="adj" fmla="val 374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95250"/>
            <a:ext cx="9227418" cy="123108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Ông An gửi tiết kiệm 100 triệu đồng kì hạn 1 tháng với lãi suất 6% một năm theo hình thức tính lãi kép. Số tiền (triệu đồng) của ông An thu được sau n tháng được cho bởi công thức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2.6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47" y="33247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53195" y="3817937"/>
            <a:ext cx="8003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Số tiền ông An nhận được sau 1 năm (12 tháng) là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3155" y="1957648"/>
            <a:ext cx="9227418" cy="861752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a. </a:t>
            </a:r>
            <a:r>
              <a:rPr lang="vi-VN" b="1">
                <a:latin typeface="Arial" pitchFamily="34" charset="0"/>
                <a:cs typeface="Arial" pitchFamily="34" charset="0"/>
              </a:rPr>
              <a:t>Tìm số tiền ông An nhận được sau tháng thứ nhất, sau tháng thứ hai.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4412" y="2707980"/>
            <a:ext cx="9227418" cy="49242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.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Tìm số tiền ông An nhận được sau 1 năm.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475642"/>
              </p:ext>
            </p:extLst>
          </p:nvPr>
        </p:nvGraphicFramePr>
        <p:xfrm>
          <a:off x="5216525" y="1162050"/>
          <a:ext cx="22955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9" name="Equation" r:id="rId6" imgW="1295280" imgH="507960" progId="Equation.DSMT4">
                  <p:embed/>
                </p:oleObj>
              </mc:Choice>
              <mc:Fallback>
                <p:oleObj name="Equation" r:id="rId6" imgW="12952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16525" y="1162050"/>
                        <a:ext cx="2295525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743528"/>
              </p:ext>
            </p:extLst>
          </p:nvPr>
        </p:nvGraphicFramePr>
        <p:xfrm>
          <a:off x="4083050" y="4279900"/>
          <a:ext cx="3467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Equation" r:id="rId8" imgW="1955520" imgH="507960" progId="Equation.DSMT4">
                  <p:embed/>
                </p:oleObj>
              </mc:Choice>
              <mc:Fallback>
                <p:oleObj name="Equation" r:id="rId8" imgW="19555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83050" y="4279900"/>
                        <a:ext cx="34671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451001" y="4536060"/>
            <a:ext cx="167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(triệu đồng)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4067" y="4267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16656" y="4013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16656" y="4013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80975"/>
            <a:ext cx="9525866" cy="1790633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219008"/>
            <a:ext cx="9227418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Viết năm số hạng đầu và số hạng thứ 100 của các dãy số (u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) có số hạng tổng quát cho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bởi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404254"/>
              </p:ext>
            </p:extLst>
          </p:nvPr>
        </p:nvGraphicFramePr>
        <p:xfrm>
          <a:off x="2474912" y="838200"/>
          <a:ext cx="90297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6" name="Equation" r:id="rId5" imgW="3822480" imgH="469800" progId="Equation.DSMT4">
                  <p:embed/>
                </p:oleObj>
              </mc:Choice>
              <mc:Fallback>
                <p:oleObj name="Equation" r:id="rId5" imgW="3822480" imgH="4698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2" y="838200"/>
                        <a:ext cx="90297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4" y="207404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0412" y="2514600"/>
            <a:ext cx="165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436429"/>
              </p:ext>
            </p:extLst>
          </p:nvPr>
        </p:nvGraphicFramePr>
        <p:xfrm>
          <a:off x="2436812" y="3113992"/>
          <a:ext cx="19367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7" name="Equation" r:id="rId8" imgW="901440" imgH="228600" progId="Equation.DSMT4">
                  <p:embed/>
                </p:oleObj>
              </mc:Choice>
              <mc:Fallback>
                <p:oleObj name="Equation" r:id="rId8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3113992"/>
                        <a:ext cx="19367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013492"/>
              </p:ext>
            </p:extLst>
          </p:nvPr>
        </p:nvGraphicFramePr>
        <p:xfrm>
          <a:off x="2436812" y="3718649"/>
          <a:ext cx="20447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8" name="Equation" r:id="rId10" imgW="952200" imgH="228600" progId="Equation.DSMT4">
                  <p:embed/>
                </p:oleObj>
              </mc:Choice>
              <mc:Fallback>
                <p:oleObj name="Equation" r:id="rId10" imgW="95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3718649"/>
                        <a:ext cx="20447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00856"/>
              </p:ext>
            </p:extLst>
          </p:nvPr>
        </p:nvGraphicFramePr>
        <p:xfrm>
          <a:off x="2436812" y="4323306"/>
          <a:ext cx="20447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9" name="Equation" r:id="rId12" imgW="952200" imgH="228600" progId="Equation.DSMT4">
                  <p:embed/>
                </p:oleObj>
              </mc:Choice>
              <mc:Fallback>
                <p:oleObj name="Equation" r:id="rId12" imgW="95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4323306"/>
                        <a:ext cx="20447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854053"/>
              </p:ext>
            </p:extLst>
          </p:nvPr>
        </p:nvGraphicFramePr>
        <p:xfrm>
          <a:off x="2436812" y="4927963"/>
          <a:ext cx="21812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0" name="Equation" r:id="rId14" imgW="1015920" imgH="228600" progId="Equation.DSMT4">
                  <p:embed/>
                </p:oleObj>
              </mc:Choice>
              <mc:Fallback>
                <p:oleObj name="Equation" r:id="rId14" imgW="1015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4927963"/>
                        <a:ext cx="21812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511956"/>
              </p:ext>
            </p:extLst>
          </p:nvPr>
        </p:nvGraphicFramePr>
        <p:xfrm>
          <a:off x="2436812" y="5532620"/>
          <a:ext cx="21542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1" name="Equation" r:id="rId16" imgW="1002960" imgH="228600" progId="Equation.DSMT4">
                  <p:embed/>
                </p:oleObj>
              </mc:Choice>
              <mc:Fallback>
                <p:oleObj name="Equation" r:id="rId16" imgW="1002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5532620"/>
                        <a:ext cx="215423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796902"/>
              </p:ext>
            </p:extLst>
          </p:nvPr>
        </p:nvGraphicFramePr>
        <p:xfrm>
          <a:off x="2436812" y="6137275"/>
          <a:ext cx="2863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2" name="Equation" r:id="rId18" imgW="1333440" imgH="228600" progId="Equation.DSMT4">
                  <p:embed/>
                </p:oleObj>
              </mc:Choice>
              <mc:Fallback>
                <p:oleObj name="Equation" r:id="rId18" imgW="1333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6137275"/>
                        <a:ext cx="28638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323012" y="2720292"/>
            <a:ext cx="0" cy="3832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45324" y="2438400"/>
            <a:ext cx="165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508849"/>
              </p:ext>
            </p:extLst>
          </p:nvPr>
        </p:nvGraphicFramePr>
        <p:xfrm>
          <a:off x="8758237" y="2438400"/>
          <a:ext cx="12271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3" name="Equation" r:id="rId20" imgW="571320" imgH="241200" progId="Equation.DSMT4">
                  <p:embed/>
                </p:oleObj>
              </mc:Choice>
              <mc:Fallback>
                <p:oleObj name="Equation" r:id="rId20" imgW="571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237" y="2438400"/>
                        <a:ext cx="122713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62819"/>
              </p:ext>
            </p:extLst>
          </p:nvPr>
        </p:nvGraphicFramePr>
        <p:xfrm>
          <a:off x="2436812" y="2514600"/>
          <a:ext cx="15001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4" name="Equation" r:id="rId22" imgW="698400" imgH="228600" progId="Equation.DSMT4">
                  <p:embed/>
                </p:oleObj>
              </mc:Choice>
              <mc:Fallback>
                <p:oleObj name="Equation" r:id="rId22" imgW="698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2514600"/>
                        <a:ext cx="15001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268516"/>
              </p:ext>
            </p:extLst>
          </p:nvPr>
        </p:nvGraphicFramePr>
        <p:xfrm>
          <a:off x="8758237" y="3035300"/>
          <a:ext cx="16637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5" name="Equation" r:id="rId24" imgW="774360" imgH="241200" progId="Equation.DSMT4">
                  <p:embed/>
                </p:oleObj>
              </mc:Choice>
              <mc:Fallback>
                <p:oleObj name="Equation" r:id="rId24" imgW="774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237" y="3035300"/>
                        <a:ext cx="16637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731711"/>
              </p:ext>
            </p:extLst>
          </p:nvPr>
        </p:nvGraphicFramePr>
        <p:xfrm>
          <a:off x="8758237" y="3638550"/>
          <a:ext cx="18811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6" name="Equation" r:id="rId26" imgW="876240" imgH="241200" progId="Equation.DSMT4">
                  <p:embed/>
                </p:oleObj>
              </mc:Choice>
              <mc:Fallback>
                <p:oleObj name="Equation" r:id="rId26" imgW="876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237" y="3638550"/>
                        <a:ext cx="1881187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843935"/>
              </p:ext>
            </p:extLst>
          </p:nvPr>
        </p:nvGraphicFramePr>
        <p:xfrm>
          <a:off x="8758237" y="4243388"/>
          <a:ext cx="188118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7" name="Equation" r:id="rId28" imgW="876240" imgH="241200" progId="Equation.DSMT4">
                  <p:embed/>
                </p:oleObj>
              </mc:Choice>
              <mc:Fallback>
                <p:oleObj name="Equation" r:id="rId28" imgW="876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237" y="4243388"/>
                        <a:ext cx="1881187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391268"/>
              </p:ext>
            </p:extLst>
          </p:nvPr>
        </p:nvGraphicFramePr>
        <p:xfrm>
          <a:off x="8758237" y="4848225"/>
          <a:ext cx="19081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8" name="Equation" r:id="rId30" imgW="888840" imgH="241200" progId="Equation.DSMT4">
                  <p:embed/>
                </p:oleObj>
              </mc:Choice>
              <mc:Fallback>
                <p:oleObj name="Equation" r:id="rId30" imgW="888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237" y="4848225"/>
                        <a:ext cx="19081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517053"/>
              </p:ext>
            </p:extLst>
          </p:nvPr>
        </p:nvGraphicFramePr>
        <p:xfrm>
          <a:off x="8758237" y="5473700"/>
          <a:ext cx="18811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9" name="Equation" r:id="rId32" imgW="876240" imgH="241200" progId="Equation.DSMT4">
                  <p:embed/>
                </p:oleObj>
              </mc:Choice>
              <mc:Fallback>
                <p:oleObj name="Equation" r:id="rId32" imgW="876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237" y="5473700"/>
                        <a:ext cx="1881187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906013"/>
              </p:ext>
            </p:extLst>
          </p:nvPr>
        </p:nvGraphicFramePr>
        <p:xfrm>
          <a:off x="8758237" y="6056313"/>
          <a:ext cx="15557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0" name="Equation" r:id="rId34" imgW="723600" imgH="241200" progId="Equation.DSMT4">
                  <p:embed/>
                </p:oleObj>
              </mc:Choice>
              <mc:Fallback>
                <p:oleObj name="Equation" r:id="rId34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237" y="6056313"/>
                        <a:ext cx="15557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6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80975"/>
            <a:ext cx="9525866" cy="1790633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219008"/>
            <a:ext cx="9227418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Viết năm số hạng đầu và số hạng thứ 100 của các dãy số (un) có số hạng tổng quát cho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bởi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2.1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238329"/>
              </p:ext>
            </p:extLst>
          </p:nvPr>
        </p:nvGraphicFramePr>
        <p:xfrm>
          <a:off x="2474912" y="838200"/>
          <a:ext cx="90297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5" name="Equation" r:id="rId5" imgW="3822480" imgH="469800" progId="Equation.DSMT4">
                  <p:embed/>
                </p:oleObj>
              </mc:Choice>
              <mc:Fallback>
                <p:oleObj name="Equation" r:id="rId5" imgW="3822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2" y="838200"/>
                        <a:ext cx="90297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4" y="207404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32012" y="2514600"/>
            <a:ext cx="165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252360"/>
              </p:ext>
            </p:extLst>
          </p:nvPr>
        </p:nvGraphicFramePr>
        <p:xfrm>
          <a:off x="3692524" y="3200400"/>
          <a:ext cx="21558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6" name="Equation" r:id="rId8" imgW="1002960" imgH="469800" progId="Equation.DSMT4">
                  <p:embed/>
                </p:oleObj>
              </mc:Choice>
              <mc:Fallback>
                <p:oleObj name="Equation" r:id="rId8" imgW="1002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4" y="3200400"/>
                        <a:ext cx="2155825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491951"/>
              </p:ext>
            </p:extLst>
          </p:nvPr>
        </p:nvGraphicFramePr>
        <p:xfrm>
          <a:off x="3671888" y="2255838"/>
          <a:ext cx="17732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7" name="Equation" r:id="rId10" imgW="825480" imgH="469800" progId="Equation.DSMT4">
                  <p:embed/>
                </p:oleObj>
              </mc:Choice>
              <mc:Fallback>
                <p:oleObj name="Equation" r:id="rId10" imgW="8254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2255838"/>
                        <a:ext cx="1773237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319402"/>
              </p:ext>
            </p:extLst>
          </p:nvPr>
        </p:nvGraphicFramePr>
        <p:xfrm>
          <a:off x="6726237" y="3200400"/>
          <a:ext cx="25654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8" name="Equation" r:id="rId12" imgW="1193760" imgH="469800" progId="Equation.DSMT4">
                  <p:embed/>
                </p:oleObj>
              </mc:Choice>
              <mc:Fallback>
                <p:oleObj name="Equation" r:id="rId12" imgW="11937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7" y="3200400"/>
                        <a:ext cx="25654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613120"/>
              </p:ext>
            </p:extLst>
          </p:nvPr>
        </p:nvGraphicFramePr>
        <p:xfrm>
          <a:off x="3692524" y="4267200"/>
          <a:ext cx="245586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9" name="Equation" r:id="rId14" imgW="1143000" imgH="469800" progId="Equation.DSMT4">
                  <p:embed/>
                </p:oleObj>
              </mc:Choice>
              <mc:Fallback>
                <p:oleObj name="Equation" r:id="rId14" imgW="1143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4" y="4267200"/>
                        <a:ext cx="2455862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89451"/>
              </p:ext>
            </p:extLst>
          </p:nvPr>
        </p:nvGraphicFramePr>
        <p:xfrm>
          <a:off x="6726237" y="4267200"/>
          <a:ext cx="28924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0" name="Equation" r:id="rId16" imgW="1346040" imgH="469800" progId="Equation.DSMT4">
                  <p:embed/>
                </p:oleObj>
              </mc:Choice>
              <mc:Fallback>
                <p:oleObj name="Equation" r:id="rId16" imgW="13460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7" y="4267200"/>
                        <a:ext cx="2892425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73007"/>
              </p:ext>
            </p:extLst>
          </p:nvPr>
        </p:nvGraphicFramePr>
        <p:xfrm>
          <a:off x="3692524" y="5410200"/>
          <a:ext cx="278288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1" name="Equation" r:id="rId18" imgW="1295280" imgH="469800" progId="Equation.DSMT4">
                  <p:embed/>
                </p:oleObj>
              </mc:Choice>
              <mc:Fallback>
                <p:oleObj name="Equation" r:id="rId18" imgW="12952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4" y="5410200"/>
                        <a:ext cx="2782888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159502"/>
              </p:ext>
            </p:extLst>
          </p:nvPr>
        </p:nvGraphicFramePr>
        <p:xfrm>
          <a:off x="6726237" y="5410200"/>
          <a:ext cx="40925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2" name="Equation" r:id="rId20" imgW="1904760" imgH="469800" progId="Equation.DSMT4">
                  <p:embed/>
                </p:oleObj>
              </mc:Choice>
              <mc:Fallback>
                <p:oleObj name="Equation" r:id="rId20" imgW="19047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7" y="5410200"/>
                        <a:ext cx="4092575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33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80975"/>
            <a:ext cx="9525866" cy="1790633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219008"/>
            <a:ext cx="9227418" cy="172352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Dãy số (u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) được cho bởi hệ thức truy hồi: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600" b="1" smtClean="0">
                <a:latin typeface="Arial" pitchFamily="34" charset="0"/>
                <a:cs typeface="Arial" pitchFamily="34" charset="0"/>
              </a:rPr>
            </a:br>
            <a:r>
              <a:rPr lang="en-US" sz="2600" b="1" smtClean="0">
                <a:latin typeface="Arial" pitchFamily="34" charset="0"/>
                <a:cs typeface="Arial" pitchFamily="34" charset="0"/>
              </a:rPr>
              <a:t>	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u</a:t>
            </a:r>
            <a:r>
              <a:rPr lang="vi-VN" sz="2600" b="1" baseline="-25000" smtClean="0">
                <a:latin typeface="Arial" pitchFamily="34" charset="0"/>
                <a:cs typeface="Arial" pitchFamily="34" charset="0"/>
              </a:rPr>
              <a:t>1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= 1, 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 = n . 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 – 1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 với n ≥ 2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.</a:t>
            </a:r>
            <a:endParaRPr lang="en-US" sz="2600" b="1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vi-VN" sz="2600" b="1" smtClean="0">
                <a:latin typeface="Arial" pitchFamily="34" charset="0"/>
                <a:cs typeface="Arial" pitchFamily="34" charset="0"/>
              </a:rPr>
              <a:t>Viết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năm số hạng đầu của dãy số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.</a:t>
            </a:r>
            <a:endParaRPr lang="en-US" sz="2600" b="1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vi-VN" sz="2600" b="1" smtClean="0">
                <a:latin typeface="Arial" pitchFamily="34" charset="0"/>
                <a:cs typeface="Arial" pitchFamily="34" charset="0"/>
              </a:rPr>
              <a:t>Dự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đoán công thức số hạng tổng quát của 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2.2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4" y="207404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25146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Năm số hạng đầu của dãy số là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735124"/>
              </p:ext>
            </p:extLst>
          </p:nvPr>
        </p:nvGraphicFramePr>
        <p:xfrm>
          <a:off x="1844675" y="3714750"/>
          <a:ext cx="23447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19" name="Equation" r:id="rId6" imgW="1091880" imgH="228600" progId="Equation.DSMT4">
                  <p:embed/>
                </p:oleObj>
              </mc:Choice>
              <mc:Fallback>
                <p:oleObj name="Equation" r:id="rId6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3714750"/>
                        <a:ext cx="234473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170612" y="2514600"/>
            <a:ext cx="0" cy="38329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27812" y="2438400"/>
            <a:ext cx="2073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Nhận xét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035508"/>
              </p:ext>
            </p:extLst>
          </p:nvPr>
        </p:nvGraphicFramePr>
        <p:xfrm>
          <a:off x="8718550" y="2451100"/>
          <a:ext cx="13081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0" name="Equation" r:id="rId8" imgW="609480" imgH="228600" progId="Equation.DSMT4">
                  <p:embed/>
                </p:oleObj>
              </mc:Choice>
              <mc:Fallback>
                <p:oleObj name="Equation" r:id="rId8" imgW="60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8550" y="2451100"/>
                        <a:ext cx="13081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639964"/>
              </p:ext>
            </p:extLst>
          </p:nvPr>
        </p:nvGraphicFramePr>
        <p:xfrm>
          <a:off x="1844675" y="3124200"/>
          <a:ext cx="7905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1" name="Equation" r:id="rId10" imgW="368280" imgH="228600" progId="Equation.DSMT4">
                  <p:embed/>
                </p:oleObj>
              </mc:Choice>
              <mc:Fallback>
                <p:oleObj name="Equation" r:id="rId10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3124200"/>
                        <a:ext cx="7905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734564"/>
              </p:ext>
            </p:extLst>
          </p:nvPr>
        </p:nvGraphicFramePr>
        <p:xfrm>
          <a:off x="7953375" y="2971800"/>
          <a:ext cx="25114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2" name="Equation" r:id="rId12" imgW="1168200" imgH="228600" progId="Equation.DSMT4">
                  <p:embed/>
                </p:oleObj>
              </mc:Choice>
              <mc:Fallback>
                <p:oleObj name="Equation" r:id="rId12" imgW="116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5" y="2971800"/>
                        <a:ext cx="25114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224416"/>
              </p:ext>
            </p:extLst>
          </p:nvPr>
        </p:nvGraphicFramePr>
        <p:xfrm>
          <a:off x="1844675" y="4305300"/>
          <a:ext cx="23447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3" name="Equation" r:id="rId14" imgW="1091880" imgH="228600" progId="Equation.DSMT4">
                  <p:embed/>
                </p:oleObj>
              </mc:Choice>
              <mc:Fallback>
                <p:oleObj name="Equation" r:id="rId14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4305300"/>
                        <a:ext cx="234473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025310"/>
              </p:ext>
            </p:extLst>
          </p:nvPr>
        </p:nvGraphicFramePr>
        <p:xfrm>
          <a:off x="1844675" y="4895850"/>
          <a:ext cx="25638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4" name="Equation" r:id="rId16" imgW="1193760" imgH="228600" progId="Equation.DSMT4">
                  <p:embed/>
                </p:oleObj>
              </mc:Choice>
              <mc:Fallback>
                <p:oleObj name="Equation" r:id="rId16" imgW="1193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4895850"/>
                        <a:ext cx="256381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650316"/>
              </p:ext>
            </p:extLst>
          </p:nvPr>
        </p:nvGraphicFramePr>
        <p:xfrm>
          <a:off x="1844675" y="5486400"/>
          <a:ext cx="28352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5" name="Equation" r:id="rId18" imgW="1320480" imgH="228600" progId="Equation.DSMT4">
                  <p:embed/>
                </p:oleObj>
              </mc:Choice>
              <mc:Fallback>
                <p:oleObj name="Equation" r:id="rId18" imgW="1320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5486400"/>
                        <a:ext cx="28352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521627"/>
              </p:ext>
            </p:extLst>
          </p:nvPr>
        </p:nvGraphicFramePr>
        <p:xfrm>
          <a:off x="7953375" y="3632200"/>
          <a:ext cx="26463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6" name="Equation" r:id="rId20" imgW="1231560" imgH="228600" progId="Equation.DSMT4">
                  <p:embed/>
                </p:oleObj>
              </mc:Choice>
              <mc:Fallback>
                <p:oleObj name="Equation" r:id="rId20" imgW="1231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5" y="3632200"/>
                        <a:ext cx="26463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29294"/>
              </p:ext>
            </p:extLst>
          </p:nvPr>
        </p:nvGraphicFramePr>
        <p:xfrm>
          <a:off x="7953375" y="4314825"/>
          <a:ext cx="29464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7" name="Equation" r:id="rId22" imgW="1371600" imgH="228600" progId="Equation.DSMT4">
                  <p:embed/>
                </p:oleObj>
              </mc:Choice>
              <mc:Fallback>
                <p:oleObj name="Equation" r:id="rId22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5" y="4314825"/>
                        <a:ext cx="29464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780766"/>
              </p:ext>
            </p:extLst>
          </p:nvPr>
        </p:nvGraphicFramePr>
        <p:xfrm>
          <a:off x="7953375" y="4953000"/>
          <a:ext cx="31654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8" name="Equation" r:id="rId24" imgW="1473120" imgH="228600" progId="Equation.DSMT4">
                  <p:embed/>
                </p:oleObj>
              </mc:Choice>
              <mc:Fallback>
                <p:oleObj name="Equation" r:id="rId24" imgW="1473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75" y="4953000"/>
                        <a:ext cx="31654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475412" y="5486400"/>
            <a:ext cx="556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Suy ra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công </a:t>
            </a:r>
            <a:r>
              <a:rPr lang="vi-VN" b="1">
                <a:latin typeface="Arial" pitchFamily="34" charset="0"/>
                <a:cs typeface="Arial" pitchFamily="34" charset="0"/>
              </a:rPr>
              <a:t>thức số hạng tổng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quát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22182"/>
              </p:ext>
            </p:extLst>
          </p:nvPr>
        </p:nvGraphicFramePr>
        <p:xfrm>
          <a:off x="8837612" y="5976640"/>
          <a:ext cx="9826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9" name="Equation" r:id="rId26" imgW="457200" imgH="228600" progId="Equation.DSMT4">
                  <p:embed/>
                </p:oleObj>
              </mc:Choice>
              <mc:Fallback>
                <p:oleObj name="Equation" r:id="rId2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7612" y="5976640"/>
                        <a:ext cx="9826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1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80975"/>
            <a:ext cx="9525866" cy="1571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219008"/>
            <a:ext cx="92274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Xét tính tăng, giảm của dãy số (u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), biết: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4" y="184303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2387038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a)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035881"/>
              </p:ext>
            </p:extLst>
          </p:nvPr>
        </p:nvGraphicFramePr>
        <p:xfrm>
          <a:off x="1370012" y="3072838"/>
          <a:ext cx="26447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4" name="Equation" r:id="rId6" imgW="1231560" imgH="228600" progId="Equation.DSMT4">
                  <p:embed/>
                </p:oleObj>
              </mc:Choice>
              <mc:Fallback>
                <p:oleObj name="Equation" r:id="rId6" imgW="1231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2" y="3072838"/>
                        <a:ext cx="26447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170612" y="2387038"/>
            <a:ext cx="0" cy="355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931540"/>
              </p:ext>
            </p:extLst>
          </p:nvPr>
        </p:nvGraphicFramePr>
        <p:xfrm>
          <a:off x="1927225" y="2402913"/>
          <a:ext cx="14446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5" name="Equation" r:id="rId8" imgW="672840" imgH="228600" progId="Equation.DSMT4">
                  <p:embed/>
                </p:oleObj>
              </mc:Choice>
              <mc:Fallback>
                <p:oleObj name="Equation" r:id="rId8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2402913"/>
                        <a:ext cx="14446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425769"/>
              </p:ext>
            </p:extLst>
          </p:nvPr>
        </p:nvGraphicFramePr>
        <p:xfrm>
          <a:off x="4089400" y="3120463"/>
          <a:ext cx="109061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6" name="Equation" r:id="rId10" imgW="507960" imgH="177480" progId="Equation.DSMT4">
                  <p:embed/>
                </p:oleObj>
              </mc:Choice>
              <mc:Fallback>
                <p:oleObj name="Equation" r:id="rId10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3120463"/>
                        <a:ext cx="109061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159873"/>
              </p:ext>
            </p:extLst>
          </p:nvPr>
        </p:nvGraphicFramePr>
        <p:xfrm>
          <a:off x="2284412" y="685800"/>
          <a:ext cx="91201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7" name="Equation" r:id="rId12" imgW="3860640" imgH="419040" progId="Equation.DSMT4">
                  <p:embed/>
                </p:oleObj>
              </mc:Choice>
              <mc:Fallback>
                <p:oleObj name="Equation" r:id="rId12" imgW="386064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685800"/>
                        <a:ext cx="912018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08012" y="368243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Xét hiệu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969226"/>
              </p:ext>
            </p:extLst>
          </p:nvPr>
        </p:nvGraphicFramePr>
        <p:xfrm>
          <a:off x="2131868" y="3682438"/>
          <a:ext cx="36814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8" name="Equation" r:id="rId14" imgW="1714320" imgH="228600" progId="Equation.DSMT4">
                  <p:embed/>
                </p:oleObj>
              </mc:Choice>
              <mc:Fallback>
                <p:oleObj name="Equation" r:id="rId14" imgW="1714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868" y="3682438"/>
                        <a:ext cx="36814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226418"/>
              </p:ext>
            </p:extLst>
          </p:nvPr>
        </p:nvGraphicFramePr>
        <p:xfrm>
          <a:off x="3275012" y="4267200"/>
          <a:ext cx="22653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39" name="Equation" r:id="rId16" imgW="1054080" imgH="203040" progId="Equation.DSMT4">
                  <p:embed/>
                </p:oleObj>
              </mc:Choice>
              <mc:Fallback>
                <p:oleObj name="Equation" r:id="rId16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2" y="4267200"/>
                        <a:ext cx="22653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08012" y="48768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Arial" pitchFamily="34" charset="0"/>
                <a:cs typeface="Arial" pitchFamily="34" charset="0"/>
              </a:rPr>
              <a:t>Vậy (u</a:t>
            </a:r>
            <a:r>
              <a:rPr lang="fr-FR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fr-FR" b="1">
                <a:latin typeface="Arial" pitchFamily="34" charset="0"/>
                <a:cs typeface="Arial" pitchFamily="34" charset="0"/>
              </a:rPr>
              <a:t>) là </a:t>
            </a:r>
            <a:r>
              <a:rPr lang="fr-FR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dãy số tăng</a:t>
            </a:r>
            <a:r>
              <a:rPr lang="fr-FR" b="1">
                <a:latin typeface="Arial" pitchFamily="34" charset="0"/>
                <a:cs typeface="Arial" pitchFamily="34" charset="0"/>
              </a:rPr>
              <a:t>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5412" y="241356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243232"/>
              </p:ext>
            </p:extLst>
          </p:nvPr>
        </p:nvGraphicFramePr>
        <p:xfrm>
          <a:off x="7358063" y="3099362"/>
          <a:ext cx="28622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0" name="Equation" r:id="rId18" imgW="1333440" imgH="228600" progId="Equation.DSMT4">
                  <p:embed/>
                </p:oleObj>
              </mc:Choice>
              <mc:Fallback>
                <p:oleObj name="Equation" r:id="rId18" imgW="1333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63" y="3099362"/>
                        <a:ext cx="286226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660912"/>
              </p:ext>
            </p:extLst>
          </p:nvPr>
        </p:nvGraphicFramePr>
        <p:xfrm>
          <a:off x="8137525" y="2429437"/>
          <a:ext cx="16906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1" name="Equation" r:id="rId20" imgW="787320" imgH="228600" progId="Equation.DSMT4">
                  <p:embed/>
                </p:oleObj>
              </mc:Choice>
              <mc:Fallback>
                <p:oleObj name="Equation" r:id="rId20" imgW="787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7525" y="2429437"/>
                        <a:ext cx="16906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81406"/>
              </p:ext>
            </p:extLst>
          </p:nvPr>
        </p:nvGraphicFramePr>
        <p:xfrm>
          <a:off x="10285412" y="3146987"/>
          <a:ext cx="1254125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2" name="Equation" r:id="rId22" imgW="583920" imgH="177480" progId="Equation.DSMT4">
                  <p:embed/>
                </p:oleObj>
              </mc:Choice>
              <mc:Fallback>
                <p:oleObj name="Equation" r:id="rId22" imgW="583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5412" y="3146987"/>
                        <a:ext cx="1254125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6323012" y="370896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Xét hiệu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265072"/>
              </p:ext>
            </p:extLst>
          </p:nvPr>
        </p:nvGraphicFramePr>
        <p:xfrm>
          <a:off x="7999412" y="3708962"/>
          <a:ext cx="40909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3" name="Equation" r:id="rId24" imgW="1904760" imgH="228600" progId="Equation.DSMT4">
                  <p:embed/>
                </p:oleObj>
              </mc:Choice>
              <mc:Fallback>
                <p:oleObj name="Equation" r:id="rId24" imgW="1904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9412" y="3708962"/>
                        <a:ext cx="40909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38488"/>
              </p:ext>
            </p:extLst>
          </p:nvPr>
        </p:nvGraphicFramePr>
        <p:xfrm>
          <a:off x="9142412" y="4286250"/>
          <a:ext cx="24288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4" name="Equation" r:id="rId26" imgW="1130040" imgH="203040" progId="Equation.DSMT4">
                  <p:embed/>
                </p:oleObj>
              </mc:Choice>
              <mc:Fallback>
                <p:oleObj name="Equation" r:id="rId26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2412" y="4286250"/>
                        <a:ext cx="24288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704012" y="52533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Arial" pitchFamily="34" charset="0"/>
                <a:cs typeface="Arial" pitchFamily="34" charset="0"/>
              </a:rPr>
              <a:t>Vậy (u</a:t>
            </a:r>
            <a:r>
              <a:rPr lang="fr-FR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fr-FR" b="1">
                <a:latin typeface="Arial" pitchFamily="34" charset="0"/>
                <a:cs typeface="Arial" pitchFamily="34" charset="0"/>
              </a:rPr>
              <a:t>) là </a:t>
            </a:r>
            <a:r>
              <a:rPr lang="fr-FR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dãy số </a:t>
            </a:r>
            <a:r>
              <a:rPr lang="fr-FR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fr-FR" b="1" smtClean="0">
                <a:latin typeface="Arial" pitchFamily="34" charset="0"/>
                <a:cs typeface="Arial" pitchFamily="34" charset="0"/>
              </a:rPr>
              <a:t>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9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7" grpId="0"/>
      <p:bldP spid="38" grpId="0"/>
      <p:bldP spid="45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80975"/>
            <a:ext cx="9525866" cy="1571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219008"/>
            <a:ext cx="9227418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Xét tính tăng, giảm của dãy số (u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), biết: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2.3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4" y="184303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60412" y="2409263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c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246812" y="2409263"/>
            <a:ext cx="0" cy="40677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29244"/>
              </p:ext>
            </p:extLst>
          </p:nvPr>
        </p:nvGraphicFramePr>
        <p:xfrm>
          <a:off x="2270125" y="2155825"/>
          <a:ext cx="16906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3" name="Equation" r:id="rId6" imgW="787320" imgH="419040" progId="Equation.DSMT4">
                  <p:embed/>
                </p:oleObj>
              </mc:Choice>
              <mc:Fallback>
                <p:oleObj name="Equation" r:id="rId6" imgW="787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2155825"/>
                        <a:ext cx="1690687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272765"/>
              </p:ext>
            </p:extLst>
          </p:nvPr>
        </p:nvGraphicFramePr>
        <p:xfrm>
          <a:off x="2284412" y="685800"/>
          <a:ext cx="91201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4" name="Equation" r:id="rId8" imgW="3860640" imgH="419040" progId="Equation.DSMT4">
                  <p:embed/>
                </p:oleObj>
              </mc:Choice>
              <mc:Fallback>
                <p:oleObj name="Equation" r:id="rId8" imgW="3860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2" y="685800"/>
                        <a:ext cx="912018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123950" y="330215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Nhận xét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061932"/>
              </p:ext>
            </p:extLst>
          </p:nvPr>
        </p:nvGraphicFramePr>
        <p:xfrm>
          <a:off x="2817812" y="3081338"/>
          <a:ext cx="25908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5" name="Equation" r:id="rId10" imgW="1206360" imgH="419040" progId="Equation.DSMT4">
                  <p:embed/>
                </p:oleObj>
              </mc:Choice>
              <mc:Fallback>
                <p:oleObj name="Equation" r:id="rId10" imgW="1206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2" y="3081338"/>
                        <a:ext cx="2590800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683374" y="3279925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dãy số (u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không tăng, cũng không giảm.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874244"/>
              </p:ext>
            </p:extLst>
          </p:nvPr>
        </p:nvGraphicFramePr>
        <p:xfrm>
          <a:off x="2784475" y="4192588"/>
          <a:ext cx="28098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6" name="Equation" r:id="rId12" imgW="1307880" imgH="419040" progId="Equation.DSMT4">
                  <p:embed/>
                </p:oleObj>
              </mc:Choice>
              <mc:Fallback>
                <p:oleObj name="Equation" r:id="rId12" imgW="1307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4192588"/>
                        <a:ext cx="2809875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089134"/>
              </p:ext>
            </p:extLst>
          </p:nvPr>
        </p:nvGraphicFramePr>
        <p:xfrm>
          <a:off x="2879725" y="5497513"/>
          <a:ext cx="26193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7" name="Equation" r:id="rId14" imgW="1218960" imgH="419040" progId="Equation.DSMT4">
                  <p:embed/>
                </p:oleObj>
              </mc:Choice>
              <mc:Fallback>
                <p:oleObj name="Equation" r:id="rId14" imgW="1218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5497513"/>
                        <a:ext cx="2619375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75099"/>
              </p:ext>
            </p:extLst>
          </p:nvPr>
        </p:nvGraphicFramePr>
        <p:xfrm>
          <a:off x="7065963" y="2205038"/>
          <a:ext cx="28098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8" name="Equation" r:id="rId16" imgW="1307880" imgH="419040" progId="Equation.DSMT4">
                  <p:embed/>
                </p:oleObj>
              </mc:Choice>
              <mc:Fallback>
                <p:oleObj name="Equation" r:id="rId16" imgW="1307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3" y="2205038"/>
                        <a:ext cx="2809875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5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80975"/>
            <a:ext cx="9525866" cy="1571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152400"/>
            <a:ext cx="9227418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Trong các dãy số (u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) sau, dãy số nào bị chặn dưới, bị chặn trên, bị chặn?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4" y="184303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2387038"/>
            <a:ext cx="174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latin typeface="Arial" pitchFamily="34" charset="0"/>
                <a:cs typeface="Arial" pitchFamily="34" charset="0"/>
              </a:rPr>
              <a:t>a) Ta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170612" y="2387038"/>
            <a:ext cx="0" cy="4318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792670"/>
              </p:ext>
            </p:extLst>
          </p:nvPr>
        </p:nvGraphicFramePr>
        <p:xfrm>
          <a:off x="2411413" y="906463"/>
          <a:ext cx="870267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9" name="Equation" r:id="rId6" imgW="4051080" imgH="393480" progId="Equation.DSMT4">
                  <p:embed/>
                </p:oleObj>
              </mc:Choice>
              <mc:Fallback>
                <p:oleObj name="Equation" r:id="rId6" imgW="4051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906463"/>
                        <a:ext cx="8702675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31642" y="2971800"/>
            <a:ext cx="5762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Do đó, dãy số (u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bị chặn dưới với mọi n ∈ ℕ*.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23012" y="235315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b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759011"/>
              </p:ext>
            </p:extLst>
          </p:nvPr>
        </p:nvGraphicFramePr>
        <p:xfrm>
          <a:off x="7923212" y="2236324"/>
          <a:ext cx="1264227" cy="770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0" name="Equation" r:id="rId8" imgW="647640" imgH="393480" progId="Equation.DSMT4">
                  <p:embed/>
                </p:oleObj>
              </mc:Choice>
              <mc:Fallback>
                <p:oleObj name="Equation" r:id="rId8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2236324"/>
                        <a:ext cx="1264227" cy="770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785654"/>
              </p:ext>
            </p:extLst>
          </p:nvPr>
        </p:nvGraphicFramePr>
        <p:xfrm>
          <a:off x="2001837" y="2393950"/>
          <a:ext cx="30257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1" name="Equation" r:id="rId10" imgW="1409400" imgH="228600" progId="Equation.DSMT4">
                  <p:embed/>
                </p:oleObj>
              </mc:Choice>
              <mc:Fallback>
                <p:oleObj name="Equation" r:id="rId10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7" y="2393950"/>
                        <a:ext cx="30257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49249" y="3802797"/>
            <a:ext cx="5762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Dãy số (u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không bị chặn trên vì không có số M nào thỏa mãn: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4528"/>
              </p:ext>
            </p:extLst>
          </p:nvPr>
        </p:nvGraphicFramePr>
        <p:xfrm>
          <a:off x="1289050" y="4760913"/>
          <a:ext cx="31892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2" name="Equation" r:id="rId12" imgW="1485720" imgH="228600" progId="Equation.DSMT4">
                  <p:embed/>
                </p:oleObj>
              </mc:Choice>
              <mc:Fallback>
                <p:oleObj name="Equation" r:id="rId12" imgW="1485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4760913"/>
                        <a:ext cx="31892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24239" y="5253335"/>
            <a:ext cx="5762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dãy số (u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bị chặn dưới và không bị chặn trên nên không bị chặn.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750962"/>
              </p:ext>
            </p:extLst>
          </p:nvPr>
        </p:nvGraphicFramePr>
        <p:xfrm>
          <a:off x="9225251" y="2209800"/>
          <a:ext cx="1288761" cy="770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3" name="Equation" r:id="rId14" imgW="660240" imgH="393480" progId="Equation.DSMT4">
                  <p:embed/>
                </p:oleObj>
              </mc:Choice>
              <mc:Fallback>
                <p:oleObj name="Equation" r:id="rId14" imgW="66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5251" y="2209800"/>
                        <a:ext cx="1288761" cy="770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454678"/>
              </p:ext>
            </p:extLst>
          </p:nvPr>
        </p:nvGraphicFramePr>
        <p:xfrm>
          <a:off x="10514012" y="2209800"/>
          <a:ext cx="1288761" cy="770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4" name="Equation" r:id="rId16" imgW="660240" imgH="393480" progId="Equation.DSMT4">
                  <p:embed/>
                </p:oleObj>
              </mc:Choice>
              <mc:Fallback>
                <p:oleObj name="Equation" r:id="rId16" imgW="660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4012" y="2209800"/>
                        <a:ext cx="1288761" cy="770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974321" y="3202137"/>
            <a:ext cx="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Vì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32052"/>
              </p:ext>
            </p:extLst>
          </p:nvPr>
        </p:nvGraphicFramePr>
        <p:xfrm>
          <a:off x="7847012" y="3048000"/>
          <a:ext cx="280193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5" name="Equation" r:id="rId18" imgW="1434960" imgH="393480" progId="Equation.DSMT4">
                  <p:embed/>
                </p:oleObj>
              </mc:Choice>
              <mc:Fallback>
                <p:oleObj name="Equation" r:id="rId18" imgW="1434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2" y="3048000"/>
                        <a:ext cx="2801937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168919"/>
              </p:ext>
            </p:extLst>
          </p:nvPr>
        </p:nvGraphicFramePr>
        <p:xfrm>
          <a:off x="7418387" y="3816202"/>
          <a:ext cx="3570288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6" name="Equation" r:id="rId20" imgW="1828800" imgH="393480" progId="Equation.DSMT4">
                  <p:embed/>
                </p:oleObj>
              </mc:Choice>
              <mc:Fallback>
                <p:oleObj name="Equation" r:id="rId20" imgW="1828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8387" y="3816202"/>
                        <a:ext cx="3570288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10939"/>
              </p:ext>
            </p:extLst>
          </p:nvPr>
        </p:nvGraphicFramePr>
        <p:xfrm>
          <a:off x="7305675" y="4578202"/>
          <a:ext cx="3817937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7" name="Equation" r:id="rId22" imgW="1955520" imgH="393480" progId="Equation.DSMT4">
                  <p:embed/>
                </p:oleObj>
              </mc:Choice>
              <mc:Fallback>
                <p:oleObj name="Equation" r:id="rId22" imgW="1955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675" y="4578202"/>
                        <a:ext cx="3817937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013864"/>
              </p:ext>
            </p:extLst>
          </p:nvPr>
        </p:nvGraphicFramePr>
        <p:xfrm>
          <a:off x="7415212" y="5483077"/>
          <a:ext cx="359568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8" name="Equation" r:id="rId24" imgW="1841400" imgH="393480" progId="Equation.DSMT4">
                  <p:embed/>
                </p:oleObj>
              </mc:Choice>
              <mc:Fallback>
                <p:oleObj name="Equation" r:id="rId24" imgW="1841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5212" y="5483077"/>
                        <a:ext cx="3595688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6551612" y="6324600"/>
            <a:ext cx="478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(</a:t>
            </a:r>
            <a:r>
              <a:rPr lang="vi-VN" b="1">
                <a:latin typeface="Arial" pitchFamily="34" charset="0"/>
                <a:cs typeface="Arial" pitchFamily="34" charset="0"/>
              </a:rPr>
              <a:t>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là dãy số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bị chặn.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2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/>
      <p:bldP spid="38" grpId="0"/>
      <p:bldP spid="29" grpId="0"/>
      <p:bldP spid="32" grpId="0"/>
      <p:bldP spid="41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180975"/>
            <a:ext cx="9525866" cy="1571625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152400"/>
            <a:ext cx="9227418" cy="92330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Trong các dãy số (u</a:t>
            </a:r>
            <a:r>
              <a:rPr lang="vi-VN" sz="2600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) sau, dãy số nào bị chặn dưới, bị chặn trên, bị chặn?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2.4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64" y="184303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9412" y="2387038"/>
            <a:ext cx="174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mtClean="0">
                <a:latin typeface="Arial" pitchFamily="34" charset="0"/>
                <a:cs typeface="Arial" pitchFamily="34" charset="0"/>
              </a:rPr>
              <a:t>c) </a:t>
            </a:r>
            <a:r>
              <a:rPr lang="pt-BR" b="1">
                <a:latin typeface="Arial" pitchFamily="34" charset="0"/>
                <a:cs typeface="Arial" pitchFamily="34" charset="0"/>
              </a:rPr>
              <a:t>Ta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có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170612" y="2387038"/>
            <a:ext cx="0" cy="4318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51279"/>
              </p:ext>
            </p:extLst>
          </p:nvPr>
        </p:nvGraphicFramePr>
        <p:xfrm>
          <a:off x="2411413" y="906463"/>
          <a:ext cx="870267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5" name="Equation" r:id="rId6" imgW="4051080" imgH="393480" progId="Equation.DSMT4">
                  <p:embed/>
                </p:oleObj>
              </mc:Choice>
              <mc:Fallback>
                <p:oleObj name="Equation" r:id="rId6" imgW="4051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906463"/>
                        <a:ext cx="8702675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760412" y="2971800"/>
            <a:ext cx="1363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Do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b="1">
                <a:latin typeface="Arial" pitchFamily="34" charset="0"/>
                <a:cs typeface="Arial" pitchFamily="34" charset="0"/>
              </a:rPr>
              <a:t>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23012" y="235315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d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415118"/>
              </p:ext>
            </p:extLst>
          </p:nvPr>
        </p:nvGraphicFramePr>
        <p:xfrm>
          <a:off x="7894637" y="2362200"/>
          <a:ext cx="19335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6" name="Equation" r:id="rId8" imgW="990360" imgH="241200" progId="Equation.DSMT4">
                  <p:embed/>
                </p:oleObj>
              </mc:Choice>
              <mc:Fallback>
                <p:oleObj name="Equation" r:id="rId8" imgW="990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4637" y="2362200"/>
                        <a:ext cx="19335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933816"/>
              </p:ext>
            </p:extLst>
          </p:nvPr>
        </p:nvGraphicFramePr>
        <p:xfrm>
          <a:off x="1987550" y="2420938"/>
          <a:ext cx="30527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7" name="Equation" r:id="rId10" imgW="1422360" imgH="203040" progId="Equation.DSMT4">
                  <p:embed/>
                </p:oleObj>
              </mc:Choice>
              <mc:Fallback>
                <p:oleObj name="Equation" r:id="rId10" imgW="1422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2420938"/>
                        <a:ext cx="30527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6697562" y="2983062"/>
            <a:ext cx="7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Vì 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913296"/>
              </p:ext>
            </p:extLst>
          </p:nvPr>
        </p:nvGraphicFramePr>
        <p:xfrm>
          <a:off x="7494053" y="2998639"/>
          <a:ext cx="2430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8" name="Equation" r:id="rId12" imgW="1244520" imgH="228600" progId="Equation.DSMT4">
                  <p:embed/>
                </p:oleObj>
              </mc:Choice>
              <mc:Fallback>
                <p:oleObj name="Equation" r:id="rId12" imgW="1244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053" y="2998639"/>
                        <a:ext cx="2430463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833379" y="3692377"/>
            <a:ext cx="478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(</a:t>
            </a:r>
            <a:r>
              <a:rPr lang="vi-VN" b="1">
                <a:latin typeface="Arial" pitchFamily="34" charset="0"/>
                <a:cs typeface="Arial" pitchFamily="34" charset="0"/>
              </a:rPr>
              <a:t>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là dãy số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bị chặn.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816872"/>
              </p:ext>
            </p:extLst>
          </p:nvPr>
        </p:nvGraphicFramePr>
        <p:xfrm>
          <a:off x="2055812" y="3013075"/>
          <a:ext cx="27527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9" name="Equation" r:id="rId14" imgW="1282680" imgH="228600" progId="Equation.DSMT4">
                  <p:embed/>
                </p:oleObj>
              </mc:Choice>
              <mc:Fallback>
                <p:oleObj name="Equation" r:id="rId14" imgW="1282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2" y="3013075"/>
                        <a:ext cx="27527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9904412" y="2983062"/>
            <a:ext cx="1198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à n lẻ</a:t>
            </a:r>
            <a:endParaRPr lang="en-US" b="1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028671"/>
              </p:ext>
            </p:extLst>
          </p:nvPr>
        </p:nvGraphicFramePr>
        <p:xfrm>
          <a:off x="7385050" y="3597275"/>
          <a:ext cx="26289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0" name="Equation" r:id="rId16" imgW="1346040" imgH="228600" progId="Equation.DSMT4">
                  <p:embed/>
                </p:oleObj>
              </mc:Choice>
              <mc:Fallback>
                <p:oleObj name="Equation" r:id="rId16" imgW="1346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050" y="3597275"/>
                        <a:ext cx="26289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9980612" y="3581400"/>
            <a:ext cx="1542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à n chẵn</a:t>
            </a:r>
            <a:endParaRPr lang="en-US" b="1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414763"/>
              </p:ext>
            </p:extLst>
          </p:nvPr>
        </p:nvGraphicFramePr>
        <p:xfrm>
          <a:off x="7473415" y="4154042"/>
          <a:ext cx="20589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1" name="Equation" r:id="rId18" imgW="1054080" imgH="228600" progId="Equation.DSMT4">
                  <p:embed/>
                </p:oleObj>
              </mc:Choice>
              <mc:Fallback>
                <p:oleObj name="Equation" r:id="rId18" imgW="1054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415" y="4154042"/>
                        <a:ext cx="205898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575731"/>
              </p:ext>
            </p:extLst>
          </p:nvPr>
        </p:nvGraphicFramePr>
        <p:xfrm>
          <a:off x="6897688" y="4724400"/>
          <a:ext cx="32512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2" name="Equation" r:id="rId20" imgW="1663560" imgH="228600" progId="Equation.DSMT4">
                  <p:embed/>
                </p:oleObj>
              </mc:Choice>
              <mc:Fallback>
                <p:oleObj name="Equation" r:id="rId20" imgW="1663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88" y="4724400"/>
                        <a:ext cx="32512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148728"/>
              </p:ext>
            </p:extLst>
          </p:nvPr>
        </p:nvGraphicFramePr>
        <p:xfrm>
          <a:off x="7542212" y="5257800"/>
          <a:ext cx="20351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3" name="Equation" r:id="rId22" imgW="1041120" imgH="241200" progId="Equation.DSMT4">
                  <p:embed/>
                </p:oleObj>
              </mc:Choice>
              <mc:Fallback>
                <p:oleObj name="Equation" r:id="rId22" imgW="1041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2212" y="5257800"/>
                        <a:ext cx="20351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6742907" y="5943600"/>
            <a:ext cx="478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Vậy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(</a:t>
            </a:r>
            <a:r>
              <a:rPr lang="vi-VN" b="1">
                <a:latin typeface="Arial" pitchFamily="34" charset="0"/>
                <a:cs typeface="Arial" pitchFamily="34" charset="0"/>
              </a:rPr>
              <a:t>u</a:t>
            </a:r>
            <a:r>
              <a:rPr lang="vi-VN" b="1" baseline="-25000">
                <a:latin typeface="Arial" pitchFamily="34" charset="0"/>
                <a:cs typeface="Arial" pitchFamily="34" charset="0"/>
              </a:rPr>
              <a:t>n</a:t>
            </a:r>
            <a:r>
              <a:rPr lang="vi-VN" b="1">
                <a:latin typeface="Arial" pitchFamily="34" charset="0"/>
                <a:cs typeface="Arial" pitchFamily="34" charset="0"/>
              </a:rPr>
              <a:t>)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là dãy số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b="1">
                <a:latin typeface="Arial" pitchFamily="34" charset="0"/>
                <a:cs typeface="Arial" pitchFamily="34" charset="0"/>
              </a:rPr>
              <a:t>bị chặn.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5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/>
      <p:bldP spid="38" grpId="0"/>
      <p:bldP spid="41" grpId="0"/>
      <p:bldP spid="51" grpId="0"/>
      <p:bldP spid="30" grpId="0"/>
      <p:bldP spid="36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0" y="179940"/>
            <a:ext cx="1806542" cy="157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23931" y="76200"/>
            <a:ext cx="9525866" cy="1799727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2284412" y="152400"/>
            <a:ext cx="9227418" cy="172352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Viết số hạng tổng quát của dãy số tăng gồm tất cả các số nguyên dương mà mỗi số hạng của nó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:</a:t>
            </a:r>
            <a:endParaRPr lang="en-US" sz="2600" b="1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vi-VN" sz="2600" b="1" smtClean="0">
                <a:latin typeface="Arial" pitchFamily="34" charset="0"/>
                <a:cs typeface="Arial" pitchFamily="34" charset="0"/>
              </a:rPr>
              <a:t>Đều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chia hết cho 3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;</a:t>
            </a:r>
            <a:endParaRPr lang="en-US" sz="2600" b="1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LcParenR"/>
            </a:pPr>
            <a:r>
              <a:rPr lang="it-IT" sz="2600" b="1" smtClean="0">
                <a:latin typeface="Arial" pitchFamily="34" charset="0"/>
                <a:cs typeface="Arial" pitchFamily="34" charset="0"/>
              </a:rPr>
              <a:t>Khi </a:t>
            </a:r>
            <a:r>
              <a:rPr lang="it-IT" sz="2600" b="1">
                <a:latin typeface="Arial" pitchFamily="34" charset="0"/>
                <a:cs typeface="Arial" pitchFamily="34" charset="0"/>
              </a:rPr>
              <a:t>chia cho 4 dư 1.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372" y="457200"/>
            <a:ext cx="1310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2.5</a:t>
            </a:r>
            <a:endParaRPr lang="en-US" sz="66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847" y="199042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55812" y="2438400"/>
            <a:ext cx="842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b="1">
                <a:latin typeface="Arial" pitchFamily="34" charset="0"/>
                <a:cs typeface="Arial" pitchFamily="34" charset="0"/>
              </a:rPr>
              <a:t>) Các số nguyên dương chia hết cho 3 là: </a:t>
            </a:r>
            <a:r>
              <a:rPr lang="vi-VN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3; 6; 9; 12</a:t>
            </a:r>
            <a:r>
              <a:rPr lang="vi-VN" b="1">
                <a:latin typeface="Arial" pitchFamily="34" charset="0"/>
                <a:cs typeface="Arial" pitchFamily="34" charset="0"/>
              </a:rPr>
              <a:t>;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...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605478"/>
              </p:ext>
            </p:extLst>
          </p:nvPr>
        </p:nvGraphicFramePr>
        <p:xfrm>
          <a:off x="5571363" y="3622294"/>
          <a:ext cx="1035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7" name="Equation" r:id="rId6" imgW="482400" imgH="228600" progId="Equation.DSMT4">
                  <p:embed/>
                </p:oleObj>
              </mc:Choice>
              <mc:Fallback>
                <p:oleObj name="Equation" r:id="rId6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363" y="3622294"/>
                        <a:ext cx="10350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417640" y="3027969"/>
            <a:ext cx="5947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latin typeface="Arial" pitchFamily="34" charset="0"/>
                <a:cs typeface="Arial" pitchFamily="34" charset="0"/>
              </a:rPr>
              <a:t>Các số này có dạng 3n với n với n ∈ ℕ*.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22238" y="3622294"/>
            <a:ext cx="314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S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ố </a:t>
            </a:r>
            <a:r>
              <a:rPr lang="vi-VN" b="1">
                <a:latin typeface="Arial" pitchFamily="34" charset="0"/>
                <a:cs typeface="Arial" pitchFamily="34" charset="0"/>
              </a:rPr>
              <a:t>hạng tổng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quát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07561" y="4360690"/>
            <a:ext cx="997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Arial" pitchFamily="34" charset="0"/>
                <a:cs typeface="Arial" pitchFamily="34" charset="0"/>
              </a:rPr>
              <a:t>b) Các số nguyên dương chia cho 4 dư 1 có dạng là 4n +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,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n </a:t>
            </a:r>
            <a:r>
              <a:rPr lang="vi-VN" b="1">
                <a:latin typeface="Arial" pitchFamily="34" charset="0"/>
                <a:cs typeface="Arial" pitchFamily="34" charset="0"/>
              </a:rPr>
              <a:t>∈ ℕ*.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6927"/>
              </p:ext>
            </p:extLst>
          </p:nvPr>
        </p:nvGraphicFramePr>
        <p:xfrm>
          <a:off x="5571363" y="4958622"/>
          <a:ext cx="14430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8" name="Equation" r:id="rId8" imgW="672840" imgH="228600" progId="Equation.DSMT4">
                  <p:embed/>
                </p:oleObj>
              </mc:Choice>
              <mc:Fallback>
                <p:oleObj name="Equation" r:id="rId8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363" y="4958622"/>
                        <a:ext cx="144303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2457638" y="4958324"/>
            <a:ext cx="314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S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ố </a:t>
            </a:r>
            <a:r>
              <a:rPr lang="vi-VN" b="1">
                <a:latin typeface="Arial" pitchFamily="34" charset="0"/>
                <a:cs typeface="Arial" pitchFamily="34" charset="0"/>
              </a:rPr>
              <a:t>hạng tổng 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quát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7" grpId="0"/>
      <p:bldP spid="30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36370</TotalTime>
  <Words>678</Words>
  <Application>Microsoft Office PowerPoint</Application>
  <PresentationFormat>Custom</PresentationFormat>
  <Paragraphs>81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2263</cp:revision>
  <dcterms:created xsi:type="dcterms:W3CDTF">2021-08-04T05:24:17Z</dcterms:created>
  <dcterms:modified xsi:type="dcterms:W3CDTF">2024-03-12T01:56:02Z</dcterms:modified>
</cp:coreProperties>
</file>