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wav" ContentType="audio/wav"/>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850" r:id="rId2"/>
    <p:sldId id="808" r:id="rId3"/>
    <p:sldId id="809" r:id="rId4"/>
    <p:sldId id="851" r:id="rId5"/>
    <p:sldId id="852" r:id="rId6"/>
    <p:sldId id="853" r:id="rId7"/>
    <p:sldId id="854" r:id="rId8"/>
    <p:sldId id="855" r:id="rId9"/>
    <p:sldId id="815" r:id="rId10"/>
    <p:sldId id="816" r:id="rId11"/>
    <p:sldId id="856" r:id="rId12"/>
    <p:sldId id="818" r:id="rId13"/>
    <p:sldId id="857" r:id="rId14"/>
    <p:sldId id="858" r:id="rId15"/>
    <p:sldId id="859" r:id="rId16"/>
    <p:sldId id="819" r:id="rId17"/>
    <p:sldId id="869" r:id="rId18"/>
    <p:sldId id="860" r:id="rId19"/>
    <p:sldId id="862" r:id="rId20"/>
    <p:sldId id="870" r:id="rId21"/>
    <p:sldId id="863" r:id="rId22"/>
    <p:sldId id="820" r:id="rId23"/>
    <p:sldId id="821" r:id="rId24"/>
    <p:sldId id="864" r:id="rId25"/>
    <p:sldId id="865" r:id="rId26"/>
    <p:sldId id="866" r:id="rId27"/>
    <p:sldId id="867" r:id="rId28"/>
    <p:sldId id="868" r:id="rId29"/>
    <p:sldId id="871" r:id="rId30"/>
    <p:sldId id="723" r:id="rId31"/>
    <p:sldId id="873" r:id="rId32"/>
  </p:sldIdLst>
  <p:sldSz cx="12188825" cy="6858000"/>
  <p:notesSz cx="6858000" cy="9144000"/>
  <p:defaultTex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E8867AD-EF16-4402-9E9E-3FA5D933B004}">
          <p14:sldIdLst>
            <p14:sldId id="850"/>
            <p14:sldId id="808"/>
            <p14:sldId id="809"/>
            <p14:sldId id="851"/>
            <p14:sldId id="852"/>
            <p14:sldId id="853"/>
            <p14:sldId id="854"/>
            <p14:sldId id="855"/>
            <p14:sldId id="815"/>
            <p14:sldId id="816"/>
            <p14:sldId id="856"/>
            <p14:sldId id="818"/>
            <p14:sldId id="857"/>
            <p14:sldId id="858"/>
            <p14:sldId id="859"/>
            <p14:sldId id="819"/>
            <p14:sldId id="869"/>
            <p14:sldId id="860"/>
            <p14:sldId id="862"/>
            <p14:sldId id="870"/>
            <p14:sldId id="863"/>
            <p14:sldId id="820"/>
            <p14:sldId id="821"/>
            <p14:sldId id="864"/>
            <p14:sldId id="865"/>
            <p14:sldId id="866"/>
            <p14:sldId id="867"/>
            <p14:sldId id="868"/>
            <p14:sldId id="871"/>
            <p14:sldId id="723"/>
            <p14:sldId id="873"/>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EF3D6"/>
    <a:srgbClr val="FEECBA"/>
    <a:srgbClr val="FEF2E2"/>
    <a:srgbClr val="FDE0B9"/>
    <a:srgbClr val="FCEABC"/>
    <a:srgbClr val="FDEABB"/>
    <a:srgbClr val="E3E6E2"/>
    <a:srgbClr val="0F3D13"/>
    <a:srgbClr val="355216"/>
    <a:srgbClr val="FEF4E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675" autoAdjust="0"/>
    <p:restoredTop sz="94057" autoAdjust="0"/>
  </p:normalViewPr>
  <p:slideViewPr>
    <p:cSldViewPr>
      <p:cViewPr>
        <p:scale>
          <a:sx n="100" d="100"/>
          <a:sy n="100" d="100"/>
        </p:scale>
        <p:origin x="24" y="-168"/>
      </p:cViewPr>
      <p:guideLst>
        <p:guide orient="horz" pos="2160"/>
        <p:guide pos="3839"/>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24.wmf"/><Relationship Id="rId2" Type="http://schemas.openxmlformats.org/officeDocument/2006/relationships/image" Target="../media/image23.wmf"/><Relationship Id="rId1" Type="http://schemas.openxmlformats.org/officeDocument/2006/relationships/image" Target="../media/image22.wmf"/><Relationship Id="rId4" Type="http://schemas.openxmlformats.org/officeDocument/2006/relationships/image" Target="../media/image25.wmf"/></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72.wmf"/><Relationship Id="rId1" Type="http://schemas.openxmlformats.org/officeDocument/2006/relationships/image" Target="../media/image71.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74.w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78.wmf"/><Relationship Id="rId2" Type="http://schemas.openxmlformats.org/officeDocument/2006/relationships/image" Target="../media/image77.wmf"/><Relationship Id="rId1" Type="http://schemas.openxmlformats.org/officeDocument/2006/relationships/image" Target="../media/image76.wmf"/><Relationship Id="rId5" Type="http://schemas.openxmlformats.org/officeDocument/2006/relationships/image" Target="../media/image80.wmf"/><Relationship Id="rId4" Type="http://schemas.openxmlformats.org/officeDocument/2006/relationships/image" Target="../media/image79.wmf"/></Relationships>
</file>

<file path=ppt/drawings/_rels/vmlDrawing13.vml.rels><?xml version="1.0" encoding="UTF-8" standalone="yes"?>
<Relationships xmlns="http://schemas.openxmlformats.org/package/2006/relationships"><Relationship Id="rId2" Type="http://schemas.openxmlformats.org/officeDocument/2006/relationships/image" Target="../media/image84.wmf"/><Relationship Id="rId1" Type="http://schemas.openxmlformats.org/officeDocument/2006/relationships/image" Target="../media/image83.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29.wmf"/><Relationship Id="rId2" Type="http://schemas.openxmlformats.org/officeDocument/2006/relationships/image" Target="../media/image28.wmf"/><Relationship Id="rId1" Type="http://schemas.openxmlformats.org/officeDocument/2006/relationships/image" Target="../media/image27.wmf"/><Relationship Id="rId4" Type="http://schemas.openxmlformats.org/officeDocument/2006/relationships/image" Target="../media/image30.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4.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4.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40.wmf"/><Relationship Id="rId2" Type="http://schemas.openxmlformats.org/officeDocument/2006/relationships/image" Target="../media/image39.wmf"/><Relationship Id="rId1" Type="http://schemas.openxmlformats.org/officeDocument/2006/relationships/image" Target="../media/image38.wmf"/><Relationship Id="rId5" Type="http://schemas.openxmlformats.org/officeDocument/2006/relationships/image" Target="../media/image42.wmf"/><Relationship Id="rId4" Type="http://schemas.openxmlformats.org/officeDocument/2006/relationships/image" Target="../media/image41.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46.wmf"/><Relationship Id="rId2" Type="http://schemas.openxmlformats.org/officeDocument/2006/relationships/image" Target="../media/image45.wmf"/><Relationship Id="rId1" Type="http://schemas.openxmlformats.org/officeDocument/2006/relationships/image" Target="../media/image44.wmf"/><Relationship Id="rId5" Type="http://schemas.openxmlformats.org/officeDocument/2006/relationships/image" Target="../media/image48.wmf"/><Relationship Id="rId4" Type="http://schemas.openxmlformats.org/officeDocument/2006/relationships/image" Target="../media/image47.w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53.wmf"/><Relationship Id="rId1" Type="http://schemas.openxmlformats.org/officeDocument/2006/relationships/image" Target="../media/image52.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58.wmf"/><Relationship Id="rId2" Type="http://schemas.openxmlformats.org/officeDocument/2006/relationships/image" Target="../media/image57.wmf"/><Relationship Id="rId1" Type="http://schemas.openxmlformats.org/officeDocument/2006/relationships/image" Target="../media/image56.wmf"/><Relationship Id="rId5" Type="http://schemas.openxmlformats.org/officeDocument/2006/relationships/image" Target="../media/image60.wmf"/><Relationship Id="rId4" Type="http://schemas.openxmlformats.org/officeDocument/2006/relationships/image" Target="../media/image59.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64.wmf"/><Relationship Id="rId2" Type="http://schemas.openxmlformats.org/officeDocument/2006/relationships/image" Target="../media/image63.wmf"/><Relationship Id="rId1" Type="http://schemas.openxmlformats.org/officeDocument/2006/relationships/image" Target="../media/image62.wmf"/><Relationship Id="rId5" Type="http://schemas.openxmlformats.org/officeDocument/2006/relationships/image" Target="../media/image66.wmf"/><Relationship Id="rId4" Type="http://schemas.openxmlformats.org/officeDocument/2006/relationships/image" Target="../media/image6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28553F7-B9DF-40E4-9460-D9E3E4AC60BE}" type="datetimeFigureOut">
              <a:rPr lang="en-US" smtClean="0"/>
              <a:t>12/03/2024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A6F3B7D-E3BB-4AF2-97E7-41990B22480D}" type="slidenum">
              <a:rPr lang="en-US" smtClean="0"/>
              <a:t>‹#›</a:t>
            </a:fld>
            <a:endParaRPr lang="en-US"/>
          </a:p>
        </p:txBody>
      </p:sp>
    </p:spTree>
    <p:extLst>
      <p:ext uri="{BB962C8B-B14F-4D97-AF65-F5344CB8AC3E}">
        <p14:creationId xmlns:p14="http://schemas.microsoft.com/office/powerpoint/2010/main" val="1866573691"/>
      </p:ext>
    </p:extLst>
  </p:cSld>
  <p:clrMap bg1="lt1" tx1="dk1" bg2="lt2" tx2="dk2" accent1="accent1" accent2="accent2" accent3="accent3" accent4="accent4" accent5="accent5" accent6="accent6" hlink="hlink" folHlink="folHlink"/>
  <p:notesStyle>
    <a:lvl1pPr marL="0" algn="l" defTabSz="1218987" rtl="0" eaLnBrk="1" latinLnBrk="0" hangingPunct="1">
      <a:defRPr sz="1600" kern="1200">
        <a:solidFill>
          <a:schemeClr val="tx1"/>
        </a:solidFill>
        <a:latin typeface="+mn-lt"/>
        <a:ea typeface="+mn-ea"/>
        <a:cs typeface="+mn-cs"/>
      </a:defRPr>
    </a:lvl1pPr>
    <a:lvl2pPr marL="609493" algn="l" defTabSz="1218987" rtl="0" eaLnBrk="1" latinLnBrk="0" hangingPunct="1">
      <a:defRPr sz="1600" kern="1200">
        <a:solidFill>
          <a:schemeClr val="tx1"/>
        </a:solidFill>
        <a:latin typeface="+mn-lt"/>
        <a:ea typeface="+mn-ea"/>
        <a:cs typeface="+mn-cs"/>
      </a:defRPr>
    </a:lvl2pPr>
    <a:lvl3pPr marL="1218987" algn="l" defTabSz="1218987" rtl="0" eaLnBrk="1" latinLnBrk="0" hangingPunct="1">
      <a:defRPr sz="1600" kern="1200">
        <a:solidFill>
          <a:schemeClr val="tx1"/>
        </a:solidFill>
        <a:latin typeface="+mn-lt"/>
        <a:ea typeface="+mn-ea"/>
        <a:cs typeface="+mn-cs"/>
      </a:defRPr>
    </a:lvl3pPr>
    <a:lvl4pPr marL="1828480" algn="l" defTabSz="1218987" rtl="0" eaLnBrk="1" latinLnBrk="0" hangingPunct="1">
      <a:defRPr sz="1600" kern="1200">
        <a:solidFill>
          <a:schemeClr val="tx1"/>
        </a:solidFill>
        <a:latin typeface="+mn-lt"/>
        <a:ea typeface="+mn-ea"/>
        <a:cs typeface="+mn-cs"/>
      </a:defRPr>
    </a:lvl4pPr>
    <a:lvl5pPr marL="2437973" algn="l" defTabSz="1218987" rtl="0" eaLnBrk="1" latinLnBrk="0" hangingPunct="1">
      <a:defRPr sz="1600" kern="1200">
        <a:solidFill>
          <a:schemeClr val="tx1"/>
        </a:solidFill>
        <a:latin typeface="+mn-lt"/>
        <a:ea typeface="+mn-ea"/>
        <a:cs typeface="+mn-cs"/>
      </a:defRPr>
    </a:lvl5pPr>
    <a:lvl6pPr marL="3047467" algn="l" defTabSz="1218987" rtl="0" eaLnBrk="1" latinLnBrk="0" hangingPunct="1">
      <a:defRPr sz="1600" kern="1200">
        <a:solidFill>
          <a:schemeClr val="tx1"/>
        </a:solidFill>
        <a:latin typeface="+mn-lt"/>
        <a:ea typeface="+mn-ea"/>
        <a:cs typeface="+mn-cs"/>
      </a:defRPr>
    </a:lvl6pPr>
    <a:lvl7pPr marL="3656960" algn="l" defTabSz="1218987" rtl="0" eaLnBrk="1" latinLnBrk="0" hangingPunct="1">
      <a:defRPr sz="1600" kern="1200">
        <a:solidFill>
          <a:schemeClr val="tx1"/>
        </a:solidFill>
        <a:latin typeface="+mn-lt"/>
        <a:ea typeface="+mn-ea"/>
        <a:cs typeface="+mn-cs"/>
      </a:defRPr>
    </a:lvl7pPr>
    <a:lvl8pPr marL="4266453" algn="l" defTabSz="1218987" rtl="0" eaLnBrk="1" latinLnBrk="0" hangingPunct="1">
      <a:defRPr sz="1600" kern="1200">
        <a:solidFill>
          <a:schemeClr val="tx1"/>
        </a:solidFill>
        <a:latin typeface="+mn-lt"/>
        <a:ea typeface="+mn-ea"/>
        <a:cs typeface="+mn-cs"/>
      </a:defRPr>
    </a:lvl8pPr>
    <a:lvl9pPr marL="4875947" algn="l" defTabSz="1218987"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a:t>
            </a:fld>
            <a:endParaRPr lang="en-US"/>
          </a:p>
        </p:txBody>
      </p:sp>
    </p:spTree>
    <p:extLst>
      <p:ext uri="{BB962C8B-B14F-4D97-AF65-F5344CB8AC3E}">
        <p14:creationId xmlns:p14="http://schemas.microsoft.com/office/powerpoint/2010/main" val="8407137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10</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11</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12</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13</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14</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15</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16</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17</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18</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19</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2</a:t>
            </a:fld>
            <a:endParaRPr lang="en-US"/>
          </a:p>
        </p:txBody>
      </p:sp>
    </p:spTree>
    <p:extLst>
      <p:ext uri="{BB962C8B-B14F-4D97-AF65-F5344CB8AC3E}">
        <p14:creationId xmlns:p14="http://schemas.microsoft.com/office/powerpoint/2010/main" val="15674951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20</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21</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22</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23</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24</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25</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26</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27</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28</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29</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3</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30</a:t>
            </a:fld>
            <a:endParaRPr lang="en-US"/>
          </a:p>
        </p:txBody>
      </p:sp>
    </p:spTree>
    <p:extLst>
      <p:ext uri="{BB962C8B-B14F-4D97-AF65-F5344CB8AC3E}">
        <p14:creationId xmlns:p14="http://schemas.microsoft.com/office/powerpoint/2010/main" val="11434328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4</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5</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6</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7</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8</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9</a:t>
            </a:fld>
            <a:endParaRPr lang="en-US"/>
          </a:p>
        </p:txBody>
      </p:sp>
    </p:spTree>
    <p:extLst>
      <p:ext uri="{BB962C8B-B14F-4D97-AF65-F5344CB8AC3E}">
        <p14:creationId xmlns:p14="http://schemas.microsoft.com/office/powerpoint/2010/main" val="8186118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162" y="2130426"/>
            <a:ext cx="10360501"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324" y="3886200"/>
            <a:ext cx="8532178" cy="1752600"/>
          </a:xfrm>
        </p:spPr>
        <p:txBody>
          <a:bodyPr/>
          <a:lstStyle>
            <a:lvl1pPr marL="0" indent="0" algn="ctr">
              <a:buNone/>
              <a:defRPr>
                <a:solidFill>
                  <a:schemeClr val="tx1">
                    <a:tint val="75000"/>
                  </a:schemeClr>
                </a:solidFill>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F611894-28B8-4005-BA35-73238799DD5F}" type="datetimeFigureOut">
              <a:rPr lang="en-US" smtClean="0"/>
              <a:t>12/03/2024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16844316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611894-28B8-4005-BA35-73238799DD5F}" type="datetimeFigureOut">
              <a:rPr lang="en-US" smtClean="0"/>
              <a:t>12/03/2024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7229642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206374"/>
            <a:ext cx="2742486" cy="438785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441" y="206374"/>
            <a:ext cx="8024310" cy="438785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611894-28B8-4005-BA35-73238799DD5F}" type="datetimeFigureOut">
              <a:rPr lang="en-US" smtClean="0"/>
              <a:t>12/03/2024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13724475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611894-28B8-4005-BA35-73238799DD5F}" type="datetimeFigureOut">
              <a:rPr lang="en-US" smtClean="0"/>
              <a:t>12/03/2024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8186285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833" y="4406901"/>
            <a:ext cx="10360501" cy="1362075"/>
          </a:xfrm>
        </p:spPr>
        <p:txBody>
          <a:bodyPr anchor="t"/>
          <a:lstStyle>
            <a:lvl1pPr algn="l">
              <a:defRPr sz="5300" b="1" cap="all"/>
            </a:lvl1pPr>
          </a:lstStyle>
          <a:p>
            <a:r>
              <a:rPr lang="en-US" smtClean="0"/>
              <a:t>Click to edit Master title style</a:t>
            </a:r>
            <a:endParaRPr lang="en-US"/>
          </a:p>
        </p:txBody>
      </p:sp>
      <p:sp>
        <p:nvSpPr>
          <p:cNvPr id="3" name="Text Placeholder 2"/>
          <p:cNvSpPr>
            <a:spLocks noGrp="1"/>
          </p:cNvSpPr>
          <p:nvPr>
            <p:ph type="body" idx="1"/>
          </p:nvPr>
        </p:nvSpPr>
        <p:spPr>
          <a:xfrm>
            <a:off x="962833" y="2906713"/>
            <a:ext cx="10360501" cy="1500187"/>
          </a:xfrm>
        </p:spPr>
        <p:txBody>
          <a:bodyPr anchor="b"/>
          <a:lstStyle>
            <a:lvl1pPr marL="0" indent="0">
              <a:buNone/>
              <a:defRPr sz="2700">
                <a:solidFill>
                  <a:schemeClr val="tx1">
                    <a:tint val="75000"/>
                  </a:schemeClr>
                </a:solidFill>
              </a:defRPr>
            </a:lvl1pPr>
            <a:lvl2pPr marL="609493" indent="0">
              <a:buNone/>
              <a:defRPr sz="2400">
                <a:solidFill>
                  <a:schemeClr val="tx1">
                    <a:tint val="75000"/>
                  </a:schemeClr>
                </a:solidFill>
              </a:defRPr>
            </a:lvl2pPr>
            <a:lvl3pPr marL="1218987" indent="0">
              <a:buNone/>
              <a:defRPr sz="2100">
                <a:solidFill>
                  <a:schemeClr val="tx1">
                    <a:tint val="75000"/>
                  </a:schemeClr>
                </a:solidFill>
              </a:defRPr>
            </a:lvl3pPr>
            <a:lvl4pPr marL="1828480" indent="0">
              <a:buNone/>
              <a:defRPr sz="1900">
                <a:solidFill>
                  <a:schemeClr val="tx1">
                    <a:tint val="75000"/>
                  </a:schemeClr>
                </a:solidFill>
              </a:defRPr>
            </a:lvl4pPr>
            <a:lvl5pPr marL="2437973" indent="0">
              <a:buNone/>
              <a:defRPr sz="1900">
                <a:solidFill>
                  <a:schemeClr val="tx1">
                    <a:tint val="75000"/>
                  </a:schemeClr>
                </a:solidFill>
              </a:defRPr>
            </a:lvl5pPr>
            <a:lvl6pPr marL="3047467" indent="0">
              <a:buNone/>
              <a:defRPr sz="1900">
                <a:solidFill>
                  <a:schemeClr val="tx1">
                    <a:tint val="75000"/>
                  </a:schemeClr>
                </a:solidFill>
              </a:defRPr>
            </a:lvl6pPr>
            <a:lvl7pPr marL="3656960" indent="0">
              <a:buNone/>
              <a:defRPr sz="1900">
                <a:solidFill>
                  <a:schemeClr val="tx1">
                    <a:tint val="75000"/>
                  </a:schemeClr>
                </a:solidFill>
              </a:defRPr>
            </a:lvl7pPr>
            <a:lvl8pPr marL="4266453" indent="0">
              <a:buNone/>
              <a:defRPr sz="1900">
                <a:solidFill>
                  <a:schemeClr val="tx1">
                    <a:tint val="75000"/>
                  </a:schemeClr>
                </a:solidFill>
              </a:defRPr>
            </a:lvl8pPr>
            <a:lvl9pPr marL="4875947" indent="0">
              <a:buNone/>
              <a:defRPr sz="19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F611894-28B8-4005-BA35-73238799DD5F}" type="datetimeFigureOut">
              <a:rPr lang="en-US" smtClean="0"/>
              <a:t>12/03/2024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21928379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441" y="1200151"/>
            <a:ext cx="5383398" cy="3394075"/>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5986" y="1200151"/>
            <a:ext cx="5383398" cy="3394075"/>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F611894-28B8-4005-BA35-73238799DD5F}" type="datetimeFigureOut">
              <a:rPr lang="en-US" smtClean="0"/>
              <a:t>12/03/2024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36347858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441" y="274637"/>
            <a:ext cx="10969943"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441" y="1535113"/>
            <a:ext cx="5385514" cy="639763"/>
          </a:xfrm>
        </p:spPr>
        <p:txBody>
          <a:bodyPr anchor="b"/>
          <a:lstStyle>
            <a:lvl1pPr marL="0" indent="0">
              <a:buNone/>
              <a:defRPr sz="3200" b="1"/>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smtClean="0"/>
              <a:t>Click to edit Master text styles</a:t>
            </a:r>
          </a:p>
        </p:txBody>
      </p:sp>
      <p:sp>
        <p:nvSpPr>
          <p:cNvPr id="4" name="Content Placeholder 3"/>
          <p:cNvSpPr>
            <a:spLocks noGrp="1"/>
          </p:cNvSpPr>
          <p:nvPr>
            <p:ph sz="half" idx="2"/>
          </p:nvPr>
        </p:nvSpPr>
        <p:spPr>
          <a:xfrm>
            <a:off x="609441" y="2174875"/>
            <a:ext cx="5385514"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1756" y="1535113"/>
            <a:ext cx="5387630" cy="639763"/>
          </a:xfrm>
        </p:spPr>
        <p:txBody>
          <a:bodyPr anchor="b"/>
          <a:lstStyle>
            <a:lvl1pPr marL="0" indent="0">
              <a:buNone/>
              <a:defRPr sz="3200" b="1"/>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smtClean="0"/>
              <a:t>Click to edit Master text styles</a:t>
            </a:r>
          </a:p>
        </p:txBody>
      </p:sp>
      <p:sp>
        <p:nvSpPr>
          <p:cNvPr id="6" name="Content Placeholder 5"/>
          <p:cNvSpPr>
            <a:spLocks noGrp="1"/>
          </p:cNvSpPr>
          <p:nvPr>
            <p:ph sz="quarter" idx="4"/>
          </p:nvPr>
        </p:nvSpPr>
        <p:spPr>
          <a:xfrm>
            <a:off x="6191756" y="2174875"/>
            <a:ext cx="5387630"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F611894-28B8-4005-BA35-73238799DD5F}" type="datetimeFigureOut">
              <a:rPr lang="en-US" smtClean="0"/>
              <a:t>12/03/2024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14379218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F611894-28B8-4005-BA35-73238799DD5F}" type="datetimeFigureOut">
              <a:rPr lang="en-US" smtClean="0"/>
              <a:t>12/03/2024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27283115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611894-28B8-4005-BA35-73238799DD5F}" type="datetimeFigureOut">
              <a:rPr lang="en-US" smtClean="0"/>
              <a:t>12/03/2024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5900257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443" y="273049"/>
            <a:ext cx="4010039" cy="1162051"/>
          </a:xfrm>
        </p:spPr>
        <p:txBody>
          <a:bodyPr anchor="b"/>
          <a:lstStyle>
            <a:lvl1pPr algn="l">
              <a:defRPr sz="2700" b="1"/>
            </a:lvl1pPr>
          </a:lstStyle>
          <a:p>
            <a:r>
              <a:rPr lang="en-US" smtClean="0"/>
              <a:t>Click to edit Master title style</a:t>
            </a:r>
            <a:endParaRPr lang="en-US"/>
          </a:p>
        </p:txBody>
      </p:sp>
      <p:sp>
        <p:nvSpPr>
          <p:cNvPr id="3" name="Content Placeholder 2"/>
          <p:cNvSpPr>
            <a:spLocks noGrp="1"/>
          </p:cNvSpPr>
          <p:nvPr>
            <p:ph idx="1"/>
          </p:nvPr>
        </p:nvSpPr>
        <p:spPr>
          <a:xfrm>
            <a:off x="4765492" y="273052"/>
            <a:ext cx="6813892" cy="5853113"/>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443" y="1435102"/>
            <a:ext cx="4010039" cy="4691063"/>
          </a:xfrm>
        </p:spPr>
        <p:txBody>
          <a:bodyPr/>
          <a:lstStyle>
            <a:lvl1pPr marL="0" indent="0">
              <a:buNone/>
              <a:defRPr sz="19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F611894-28B8-4005-BA35-73238799DD5F}" type="datetimeFigureOut">
              <a:rPr lang="en-US" smtClean="0"/>
              <a:t>12/03/2024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2874916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095" y="4800600"/>
            <a:ext cx="7313295" cy="566739"/>
          </a:xfrm>
        </p:spPr>
        <p:txBody>
          <a:bodyPr anchor="b"/>
          <a:lstStyle>
            <a:lvl1pPr algn="l">
              <a:defRPr sz="2700" b="1"/>
            </a:lvl1pPr>
          </a:lstStyle>
          <a:p>
            <a:r>
              <a:rPr lang="en-US" smtClean="0"/>
              <a:t>Click to edit Master title style</a:t>
            </a:r>
            <a:endParaRPr lang="en-US"/>
          </a:p>
        </p:txBody>
      </p:sp>
      <p:sp>
        <p:nvSpPr>
          <p:cNvPr id="3" name="Picture Placeholder 2"/>
          <p:cNvSpPr>
            <a:spLocks noGrp="1"/>
          </p:cNvSpPr>
          <p:nvPr>
            <p:ph type="pic" idx="1"/>
          </p:nvPr>
        </p:nvSpPr>
        <p:spPr>
          <a:xfrm>
            <a:off x="2389095" y="612775"/>
            <a:ext cx="7313295" cy="4114800"/>
          </a:xfrm>
        </p:spPr>
        <p:txBody>
          <a:bodyPr/>
          <a:lstStyle>
            <a:lvl1pPr marL="0" indent="0">
              <a:buNone/>
              <a:defRPr sz="4300"/>
            </a:lvl1pPr>
            <a:lvl2pPr marL="609493" indent="0">
              <a:buNone/>
              <a:defRPr sz="3700"/>
            </a:lvl2pPr>
            <a:lvl3pPr marL="1218987" indent="0">
              <a:buNone/>
              <a:defRPr sz="3200"/>
            </a:lvl3pPr>
            <a:lvl4pPr marL="1828480" indent="0">
              <a:buNone/>
              <a:defRPr sz="2700"/>
            </a:lvl4pPr>
            <a:lvl5pPr marL="2437973" indent="0">
              <a:buNone/>
              <a:defRPr sz="2700"/>
            </a:lvl5pPr>
            <a:lvl6pPr marL="3047467" indent="0">
              <a:buNone/>
              <a:defRPr sz="2700"/>
            </a:lvl6pPr>
            <a:lvl7pPr marL="3656960" indent="0">
              <a:buNone/>
              <a:defRPr sz="2700"/>
            </a:lvl7pPr>
            <a:lvl8pPr marL="4266453" indent="0">
              <a:buNone/>
              <a:defRPr sz="2700"/>
            </a:lvl8pPr>
            <a:lvl9pPr marL="4875947" indent="0">
              <a:buNone/>
              <a:defRPr sz="2700"/>
            </a:lvl9pPr>
          </a:lstStyle>
          <a:p>
            <a:endParaRPr lang="en-US"/>
          </a:p>
        </p:txBody>
      </p:sp>
      <p:sp>
        <p:nvSpPr>
          <p:cNvPr id="4" name="Text Placeholder 3"/>
          <p:cNvSpPr>
            <a:spLocks noGrp="1"/>
          </p:cNvSpPr>
          <p:nvPr>
            <p:ph type="body" sz="half" idx="2"/>
          </p:nvPr>
        </p:nvSpPr>
        <p:spPr>
          <a:xfrm>
            <a:off x="2389095" y="5367338"/>
            <a:ext cx="7313295" cy="804863"/>
          </a:xfrm>
        </p:spPr>
        <p:txBody>
          <a:bodyPr/>
          <a:lstStyle>
            <a:lvl1pPr marL="0" indent="0">
              <a:buNone/>
              <a:defRPr sz="19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F611894-28B8-4005-BA35-73238799DD5F}" type="datetimeFigureOut">
              <a:rPr lang="en-US" smtClean="0"/>
              <a:t>12/03/2024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23278776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441" y="274637"/>
            <a:ext cx="10969943" cy="1143000"/>
          </a:xfrm>
          <a:prstGeom prst="rect">
            <a:avLst/>
          </a:prstGeom>
        </p:spPr>
        <p:txBody>
          <a:bodyPr vert="horz" lIns="121899" tIns="60949" rIns="121899" bIns="60949"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441" y="1600201"/>
            <a:ext cx="10969943" cy="4525963"/>
          </a:xfrm>
          <a:prstGeom prst="rect">
            <a:avLst/>
          </a:prstGeom>
        </p:spPr>
        <p:txBody>
          <a:bodyPr vert="horz" lIns="121899" tIns="60949" rIns="121899" bIns="6094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441" y="6356351"/>
            <a:ext cx="2844059" cy="365125"/>
          </a:xfrm>
          <a:prstGeom prst="rect">
            <a:avLst/>
          </a:prstGeom>
        </p:spPr>
        <p:txBody>
          <a:bodyPr vert="horz" lIns="121899" tIns="60949" rIns="121899" bIns="60949" rtlCol="0" anchor="ctr"/>
          <a:lstStyle>
            <a:lvl1pPr algn="l">
              <a:defRPr sz="1600">
                <a:solidFill>
                  <a:schemeClr val="tx1">
                    <a:tint val="75000"/>
                  </a:schemeClr>
                </a:solidFill>
              </a:defRPr>
            </a:lvl1pPr>
          </a:lstStyle>
          <a:p>
            <a:fld id="{BF611894-28B8-4005-BA35-73238799DD5F}" type="datetimeFigureOut">
              <a:rPr lang="en-US" smtClean="0"/>
              <a:t>12/03/2024</a:t>
            </a:fld>
            <a:endParaRPr lang="en-US"/>
          </a:p>
        </p:txBody>
      </p:sp>
      <p:sp>
        <p:nvSpPr>
          <p:cNvPr id="5" name="Footer Placeholder 4"/>
          <p:cNvSpPr>
            <a:spLocks noGrp="1"/>
          </p:cNvSpPr>
          <p:nvPr>
            <p:ph type="ftr" sz="quarter" idx="3"/>
          </p:nvPr>
        </p:nvSpPr>
        <p:spPr>
          <a:xfrm>
            <a:off x="4164515" y="6356351"/>
            <a:ext cx="3859795" cy="365125"/>
          </a:xfrm>
          <a:prstGeom prst="rect">
            <a:avLst/>
          </a:prstGeom>
        </p:spPr>
        <p:txBody>
          <a:bodyPr vert="horz" lIns="121899" tIns="60949" rIns="121899" bIns="60949"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5325" y="6356351"/>
            <a:ext cx="2844059" cy="365125"/>
          </a:xfrm>
          <a:prstGeom prst="rect">
            <a:avLst/>
          </a:prstGeom>
        </p:spPr>
        <p:txBody>
          <a:bodyPr vert="horz" lIns="121899" tIns="60949" rIns="121899" bIns="60949" rtlCol="0" anchor="ctr"/>
          <a:lstStyle>
            <a:lvl1pPr algn="r">
              <a:defRPr sz="1600">
                <a:solidFill>
                  <a:schemeClr val="tx1">
                    <a:tint val="75000"/>
                  </a:schemeClr>
                </a:solidFill>
              </a:defRPr>
            </a:lvl1pPr>
          </a:lstStyle>
          <a:p>
            <a:fld id="{D0E06FD8-449D-4F0F-BCDD-5B30A88EA0EC}" type="slidenum">
              <a:rPr lang="en-US" smtClean="0"/>
              <a:t>‹#›</a:t>
            </a:fld>
            <a:endParaRPr lang="en-US"/>
          </a:p>
        </p:txBody>
      </p:sp>
    </p:spTree>
    <p:extLst>
      <p:ext uri="{BB962C8B-B14F-4D97-AF65-F5344CB8AC3E}">
        <p14:creationId xmlns:p14="http://schemas.microsoft.com/office/powerpoint/2010/main" val="8153037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1218987" rtl="0" eaLnBrk="1" latinLnBrk="0" hangingPunct="1">
        <a:spcBef>
          <a:spcPct val="0"/>
        </a:spcBef>
        <a:buNone/>
        <a:defRPr sz="5900" kern="1200">
          <a:solidFill>
            <a:schemeClr val="tx1"/>
          </a:solidFill>
          <a:latin typeface="+mj-lt"/>
          <a:ea typeface="+mj-ea"/>
          <a:cs typeface="+mj-cs"/>
        </a:defRPr>
      </a:lvl1pPr>
    </p:titleStyle>
    <p:bodyStyle>
      <a:lvl1pPr marL="457120" indent="-457120" algn="l" defTabSz="1218987"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90427" indent="-380933" algn="l" defTabSz="1218987" rtl="0" eaLnBrk="1" latinLnBrk="0" hangingPunct="1">
        <a:spcBef>
          <a:spcPct val="20000"/>
        </a:spcBef>
        <a:buFont typeface="Arial" pitchFamily="34" charset="0"/>
        <a:buChar char="–"/>
        <a:defRPr sz="3700" kern="1200">
          <a:solidFill>
            <a:schemeClr val="tx1"/>
          </a:solidFill>
          <a:latin typeface="+mn-lt"/>
          <a:ea typeface="+mn-ea"/>
          <a:cs typeface="+mn-cs"/>
        </a:defRPr>
      </a:lvl2pPr>
      <a:lvl3pPr marL="1523733" indent="-304747" algn="l" defTabSz="1218987"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227"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42720"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5221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1707"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200"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069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oleObject" Target="../embeddings/oleObject2.bin"/><Relationship Id="rId13" Type="http://schemas.openxmlformats.org/officeDocument/2006/relationships/image" Target="../media/image25.wmf"/><Relationship Id="rId3" Type="http://schemas.openxmlformats.org/officeDocument/2006/relationships/notesSlide" Target="../notesSlides/notesSlide12.xml"/><Relationship Id="rId7" Type="http://schemas.openxmlformats.org/officeDocument/2006/relationships/image" Target="../media/image22.wmf"/><Relationship Id="rId12"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1.bin"/><Relationship Id="rId11" Type="http://schemas.openxmlformats.org/officeDocument/2006/relationships/image" Target="../media/image24.wmf"/><Relationship Id="rId5" Type="http://schemas.openxmlformats.org/officeDocument/2006/relationships/image" Target="../media/image14.png"/><Relationship Id="rId10" Type="http://schemas.openxmlformats.org/officeDocument/2006/relationships/oleObject" Target="../embeddings/oleObject3.bin"/><Relationship Id="rId4" Type="http://schemas.openxmlformats.org/officeDocument/2006/relationships/image" Target="../media/image9.png"/><Relationship Id="rId9" Type="http://schemas.openxmlformats.org/officeDocument/2006/relationships/image" Target="../media/image23.wmf"/></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8" Type="http://schemas.openxmlformats.org/officeDocument/2006/relationships/image" Target="../media/image27.wmf"/><Relationship Id="rId13" Type="http://schemas.openxmlformats.org/officeDocument/2006/relationships/oleObject" Target="../embeddings/oleObject8.bin"/><Relationship Id="rId3" Type="http://schemas.openxmlformats.org/officeDocument/2006/relationships/notesSlide" Target="../notesSlides/notesSlide14.xml"/><Relationship Id="rId7" Type="http://schemas.openxmlformats.org/officeDocument/2006/relationships/oleObject" Target="../embeddings/oleObject5.bin"/><Relationship Id="rId12" Type="http://schemas.openxmlformats.org/officeDocument/2006/relationships/image" Target="../media/image29.wmf"/><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31.png"/><Relationship Id="rId11" Type="http://schemas.openxmlformats.org/officeDocument/2006/relationships/oleObject" Target="../embeddings/oleObject7.bin"/><Relationship Id="rId5" Type="http://schemas.openxmlformats.org/officeDocument/2006/relationships/image" Target="../media/image14.png"/><Relationship Id="rId10" Type="http://schemas.openxmlformats.org/officeDocument/2006/relationships/image" Target="../media/image28.wmf"/><Relationship Id="rId4" Type="http://schemas.openxmlformats.org/officeDocument/2006/relationships/image" Target="../media/image9.png"/><Relationship Id="rId9" Type="http://schemas.openxmlformats.org/officeDocument/2006/relationships/oleObject" Target="../embeddings/oleObject6.bin"/><Relationship Id="rId14" Type="http://schemas.openxmlformats.org/officeDocument/2006/relationships/image" Target="../media/image30.wmf"/></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14.png"/><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8" Type="http://schemas.openxmlformats.org/officeDocument/2006/relationships/oleObject" Target="../embeddings/oleObject9.bin"/><Relationship Id="rId3" Type="http://schemas.openxmlformats.org/officeDocument/2006/relationships/notesSlide" Target="../notesSlides/notesSlide16.xml"/><Relationship Id="rId7" Type="http://schemas.openxmlformats.org/officeDocument/2006/relationships/image" Target="../media/image35.png"/><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9.png"/><Relationship Id="rId9" Type="http://schemas.openxmlformats.org/officeDocument/2006/relationships/image" Target="../media/image34.wmf"/></Relationships>
</file>

<file path=ppt/slides/_rels/slide17.xml.rels><?xml version="1.0" encoding="UTF-8" standalone="yes"?>
<Relationships xmlns="http://schemas.openxmlformats.org/package/2006/relationships"><Relationship Id="rId8" Type="http://schemas.openxmlformats.org/officeDocument/2006/relationships/oleObject" Target="../embeddings/oleObject10.bin"/><Relationship Id="rId3" Type="http://schemas.openxmlformats.org/officeDocument/2006/relationships/notesSlide" Target="../notesSlides/notesSlide17.xml"/><Relationship Id="rId7" Type="http://schemas.openxmlformats.org/officeDocument/2006/relationships/image" Target="../media/image35.png"/><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9.png"/><Relationship Id="rId9" Type="http://schemas.openxmlformats.org/officeDocument/2006/relationships/image" Target="../media/image34.wmf"/></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26.png"/><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8" Type="http://schemas.openxmlformats.org/officeDocument/2006/relationships/oleObject" Target="../embeddings/oleObject11.bin"/><Relationship Id="rId13" Type="http://schemas.openxmlformats.org/officeDocument/2006/relationships/image" Target="../media/image40.wmf"/><Relationship Id="rId18" Type="http://schemas.openxmlformats.org/officeDocument/2006/relationships/image" Target="../media/image44.png"/><Relationship Id="rId3" Type="http://schemas.openxmlformats.org/officeDocument/2006/relationships/notesSlide" Target="../notesSlides/notesSlide19.xml"/><Relationship Id="rId7" Type="http://schemas.openxmlformats.org/officeDocument/2006/relationships/image" Target="../media/image43.png"/><Relationship Id="rId12" Type="http://schemas.openxmlformats.org/officeDocument/2006/relationships/oleObject" Target="../embeddings/oleObject13.bin"/><Relationship Id="rId17" Type="http://schemas.openxmlformats.org/officeDocument/2006/relationships/image" Target="../media/image42.wmf"/><Relationship Id="rId2" Type="http://schemas.openxmlformats.org/officeDocument/2006/relationships/slideLayout" Target="../slideLayouts/slideLayout2.xml"/><Relationship Id="rId16" Type="http://schemas.openxmlformats.org/officeDocument/2006/relationships/oleObject" Target="../embeddings/oleObject15.bin"/><Relationship Id="rId1" Type="http://schemas.openxmlformats.org/officeDocument/2006/relationships/vmlDrawing" Target="../drawings/vmlDrawing5.vml"/><Relationship Id="rId6" Type="http://schemas.openxmlformats.org/officeDocument/2006/relationships/image" Target="../media/image42.png"/><Relationship Id="rId11" Type="http://schemas.openxmlformats.org/officeDocument/2006/relationships/image" Target="../media/image39.wmf"/><Relationship Id="rId5" Type="http://schemas.openxmlformats.org/officeDocument/2006/relationships/image" Target="../media/image40.png"/><Relationship Id="rId15" Type="http://schemas.openxmlformats.org/officeDocument/2006/relationships/image" Target="../media/image41.wmf"/><Relationship Id="rId10" Type="http://schemas.openxmlformats.org/officeDocument/2006/relationships/oleObject" Target="../embeddings/oleObject12.bin"/><Relationship Id="rId4" Type="http://schemas.openxmlformats.org/officeDocument/2006/relationships/image" Target="../media/image9.png"/><Relationship Id="rId9" Type="http://schemas.openxmlformats.org/officeDocument/2006/relationships/image" Target="../media/image38.wmf"/><Relationship Id="rId14" Type="http://schemas.openxmlformats.org/officeDocument/2006/relationships/oleObject" Target="../embeddings/oleObject14.bin"/></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oleObject" Target="../embeddings/oleObject16.bin"/><Relationship Id="rId13" Type="http://schemas.openxmlformats.org/officeDocument/2006/relationships/oleObject" Target="../embeddings/oleObject18.bin"/><Relationship Id="rId18" Type="http://schemas.openxmlformats.org/officeDocument/2006/relationships/image" Target="../media/image48.wmf"/><Relationship Id="rId3" Type="http://schemas.openxmlformats.org/officeDocument/2006/relationships/notesSlide" Target="../notesSlides/notesSlide20.xml"/><Relationship Id="rId7" Type="http://schemas.openxmlformats.org/officeDocument/2006/relationships/image" Target="../media/image43.png"/><Relationship Id="rId12" Type="http://schemas.openxmlformats.org/officeDocument/2006/relationships/image" Target="../media/image50.png"/><Relationship Id="rId17" Type="http://schemas.openxmlformats.org/officeDocument/2006/relationships/oleObject" Target="../embeddings/oleObject20.bin"/><Relationship Id="rId2" Type="http://schemas.openxmlformats.org/officeDocument/2006/relationships/slideLayout" Target="../slideLayouts/slideLayout2.xml"/><Relationship Id="rId16" Type="http://schemas.openxmlformats.org/officeDocument/2006/relationships/image" Target="../media/image47.wmf"/><Relationship Id="rId1" Type="http://schemas.openxmlformats.org/officeDocument/2006/relationships/vmlDrawing" Target="../drawings/vmlDrawing6.vml"/><Relationship Id="rId6" Type="http://schemas.openxmlformats.org/officeDocument/2006/relationships/image" Target="../media/image42.png"/><Relationship Id="rId11" Type="http://schemas.openxmlformats.org/officeDocument/2006/relationships/image" Target="../media/image45.wmf"/><Relationship Id="rId5" Type="http://schemas.openxmlformats.org/officeDocument/2006/relationships/image" Target="../media/image40.png"/><Relationship Id="rId15" Type="http://schemas.openxmlformats.org/officeDocument/2006/relationships/oleObject" Target="../embeddings/oleObject19.bin"/><Relationship Id="rId10" Type="http://schemas.openxmlformats.org/officeDocument/2006/relationships/oleObject" Target="../embeddings/oleObject17.bin"/><Relationship Id="rId4" Type="http://schemas.openxmlformats.org/officeDocument/2006/relationships/image" Target="../media/image9.png"/><Relationship Id="rId9" Type="http://schemas.openxmlformats.org/officeDocument/2006/relationships/image" Target="../media/image44.wmf"/><Relationship Id="rId14" Type="http://schemas.openxmlformats.org/officeDocument/2006/relationships/image" Target="../media/image46.wmf"/></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51.png"/></Relationships>
</file>

<file path=ppt/slides/_rels/slide22.xml.rels><?xml version="1.0" encoding="UTF-8" standalone="yes"?>
<Relationships xmlns="http://schemas.openxmlformats.org/package/2006/relationships"><Relationship Id="rId8" Type="http://schemas.openxmlformats.org/officeDocument/2006/relationships/image" Target="../media/image52.wmf"/><Relationship Id="rId3" Type="http://schemas.openxmlformats.org/officeDocument/2006/relationships/notesSlide" Target="../notesSlides/notesSlide22.xml"/><Relationship Id="rId7" Type="http://schemas.openxmlformats.org/officeDocument/2006/relationships/oleObject" Target="../embeddings/oleObject21.bin"/><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image" Target="../media/image9.png"/><Relationship Id="rId11" Type="http://schemas.openxmlformats.org/officeDocument/2006/relationships/image" Target="../media/image55.png"/><Relationship Id="rId5" Type="http://schemas.openxmlformats.org/officeDocument/2006/relationships/image" Target="../media/image54.png"/><Relationship Id="rId10" Type="http://schemas.openxmlformats.org/officeDocument/2006/relationships/image" Target="../media/image53.wmf"/><Relationship Id="rId4" Type="http://schemas.openxmlformats.org/officeDocument/2006/relationships/image" Target="../media/image14.png"/><Relationship Id="rId9" Type="http://schemas.openxmlformats.org/officeDocument/2006/relationships/oleObject" Target="../embeddings/oleObject22.bin"/></Relationships>
</file>

<file path=ppt/slides/_rels/slide23.xml.rels><?xml version="1.0" encoding="UTF-8" standalone="yes"?>
<Relationships xmlns="http://schemas.openxmlformats.org/package/2006/relationships"><Relationship Id="rId8" Type="http://schemas.openxmlformats.org/officeDocument/2006/relationships/oleObject" Target="../embeddings/oleObject23.bin"/><Relationship Id="rId13" Type="http://schemas.openxmlformats.org/officeDocument/2006/relationships/image" Target="../media/image58.wmf"/><Relationship Id="rId3" Type="http://schemas.openxmlformats.org/officeDocument/2006/relationships/notesSlide" Target="../notesSlides/notesSlide23.xml"/><Relationship Id="rId7" Type="http://schemas.openxmlformats.org/officeDocument/2006/relationships/image" Target="../media/image61.png"/><Relationship Id="rId12" Type="http://schemas.openxmlformats.org/officeDocument/2006/relationships/oleObject" Target="../embeddings/oleObject25.bin"/><Relationship Id="rId17" Type="http://schemas.openxmlformats.org/officeDocument/2006/relationships/image" Target="../media/image60.wmf"/><Relationship Id="rId2" Type="http://schemas.openxmlformats.org/officeDocument/2006/relationships/slideLayout" Target="../slideLayouts/slideLayout2.xml"/><Relationship Id="rId16" Type="http://schemas.openxmlformats.org/officeDocument/2006/relationships/oleObject" Target="../embeddings/oleObject27.bin"/><Relationship Id="rId1" Type="http://schemas.openxmlformats.org/officeDocument/2006/relationships/vmlDrawing" Target="../drawings/vmlDrawing8.vml"/><Relationship Id="rId6" Type="http://schemas.openxmlformats.org/officeDocument/2006/relationships/image" Target="../media/image20.png"/><Relationship Id="rId11" Type="http://schemas.openxmlformats.org/officeDocument/2006/relationships/image" Target="../media/image57.wmf"/><Relationship Id="rId5" Type="http://schemas.openxmlformats.org/officeDocument/2006/relationships/image" Target="../media/image19.png"/><Relationship Id="rId15" Type="http://schemas.openxmlformats.org/officeDocument/2006/relationships/image" Target="../media/image59.wmf"/><Relationship Id="rId10" Type="http://schemas.openxmlformats.org/officeDocument/2006/relationships/oleObject" Target="../embeddings/oleObject24.bin"/><Relationship Id="rId4" Type="http://schemas.openxmlformats.org/officeDocument/2006/relationships/image" Target="../media/image9.png"/><Relationship Id="rId9" Type="http://schemas.openxmlformats.org/officeDocument/2006/relationships/image" Target="../media/image56.wmf"/><Relationship Id="rId14" Type="http://schemas.openxmlformats.org/officeDocument/2006/relationships/oleObject" Target="../embeddings/oleObject26.bin"/></Relationships>
</file>

<file path=ppt/slides/_rels/slide24.xml.rels><?xml version="1.0" encoding="UTF-8" standalone="yes"?>
<Relationships xmlns="http://schemas.openxmlformats.org/package/2006/relationships"><Relationship Id="rId8" Type="http://schemas.openxmlformats.org/officeDocument/2006/relationships/image" Target="../media/image62.wmf"/><Relationship Id="rId13" Type="http://schemas.openxmlformats.org/officeDocument/2006/relationships/oleObject" Target="../embeddings/oleObject31.bin"/><Relationship Id="rId3" Type="http://schemas.openxmlformats.org/officeDocument/2006/relationships/notesSlide" Target="../notesSlides/notesSlide24.xml"/><Relationship Id="rId7" Type="http://schemas.openxmlformats.org/officeDocument/2006/relationships/oleObject" Target="../embeddings/oleObject28.bin"/><Relationship Id="rId12" Type="http://schemas.openxmlformats.org/officeDocument/2006/relationships/image" Target="../media/image64.wmf"/><Relationship Id="rId2" Type="http://schemas.openxmlformats.org/officeDocument/2006/relationships/slideLayout" Target="../slideLayouts/slideLayout2.xml"/><Relationship Id="rId16" Type="http://schemas.openxmlformats.org/officeDocument/2006/relationships/image" Target="../media/image66.wmf"/><Relationship Id="rId1" Type="http://schemas.openxmlformats.org/officeDocument/2006/relationships/vmlDrawing" Target="../drawings/vmlDrawing9.vml"/><Relationship Id="rId6" Type="http://schemas.openxmlformats.org/officeDocument/2006/relationships/image" Target="../media/image67.png"/><Relationship Id="rId11" Type="http://schemas.openxmlformats.org/officeDocument/2006/relationships/oleObject" Target="../embeddings/oleObject30.bin"/><Relationship Id="rId5" Type="http://schemas.openxmlformats.org/officeDocument/2006/relationships/image" Target="../media/image500.png"/><Relationship Id="rId15" Type="http://schemas.openxmlformats.org/officeDocument/2006/relationships/oleObject" Target="../embeddings/oleObject32.bin"/><Relationship Id="rId10" Type="http://schemas.openxmlformats.org/officeDocument/2006/relationships/image" Target="../media/image63.wmf"/><Relationship Id="rId4" Type="http://schemas.openxmlformats.org/officeDocument/2006/relationships/image" Target="../media/image9.png"/><Relationship Id="rId9" Type="http://schemas.openxmlformats.org/officeDocument/2006/relationships/oleObject" Target="../embeddings/oleObject29.bin"/><Relationship Id="rId14" Type="http://schemas.openxmlformats.org/officeDocument/2006/relationships/image" Target="../media/image65.wmf"/></Relationships>
</file>

<file path=ppt/slides/_rels/slide2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70.png"/><Relationship Id="rId4" Type="http://schemas.openxmlformats.org/officeDocument/2006/relationships/image" Target="../media/image69.png"/></Relationships>
</file>

<file path=ppt/slides/_rels/slide26.xml.rels><?xml version="1.0" encoding="UTF-8" standalone="yes"?>
<Relationships xmlns="http://schemas.openxmlformats.org/package/2006/relationships"><Relationship Id="rId8" Type="http://schemas.openxmlformats.org/officeDocument/2006/relationships/image" Target="../media/image71.wmf"/><Relationship Id="rId3" Type="http://schemas.openxmlformats.org/officeDocument/2006/relationships/notesSlide" Target="../notesSlides/notesSlide26.xml"/><Relationship Id="rId7" Type="http://schemas.openxmlformats.org/officeDocument/2006/relationships/oleObject" Target="../embeddings/oleObject33.bin"/><Relationship Id="rId2" Type="http://schemas.openxmlformats.org/officeDocument/2006/relationships/slideLayout" Target="../slideLayouts/slideLayout2.xml"/><Relationship Id="rId1" Type="http://schemas.openxmlformats.org/officeDocument/2006/relationships/vmlDrawing" Target="../drawings/vmlDrawing10.vml"/><Relationship Id="rId6" Type="http://schemas.openxmlformats.org/officeDocument/2006/relationships/image" Target="../media/image9.png"/><Relationship Id="rId5" Type="http://schemas.openxmlformats.org/officeDocument/2006/relationships/image" Target="../media/image73.png"/><Relationship Id="rId10" Type="http://schemas.openxmlformats.org/officeDocument/2006/relationships/image" Target="../media/image72.wmf"/><Relationship Id="rId4" Type="http://schemas.openxmlformats.org/officeDocument/2006/relationships/image" Target="../media/image14.png"/><Relationship Id="rId9" Type="http://schemas.openxmlformats.org/officeDocument/2006/relationships/oleObject" Target="../embeddings/oleObject34.bin"/></Relationships>
</file>

<file path=ppt/slides/_rels/slide27.xml.rels><?xml version="1.0" encoding="UTF-8" standalone="yes"?>
<Relationships xmlns="http://schemas.openxmlformats.org/package/2006/relationships"><Relationship Id="rId8" Type="http://schemas.openxmlformats.org/officeDocument/2006/relationships/oleObject" Target="../embeddings/oleObject35.bin"/><Relationship Id="rId3" Type="http://schemas.openxmlformats.org/officeDocument/2006/relationships/notesSlide" Target="../notesSlides/notesSlide27.xml"/><Relationship Id="rId7" Type="http://schemas.openxmlformats.org/officeDocument/2006/relationships/image" Target="../media/image75.png"/><Relationship Id="rId2" Type="http://schemas.openxmlformats.org/officeDocument/2006/relationships/slideLayout" Target="../slideLayouts/slideLayout2.xml"/><Relationship Id="rId1" Type="http://schemas.openxmlformats.org/officeDocument/2006/relationships/vmlDrawing" Target="../drawings/vmlDrawing11.v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9.png"/><Relationship Id="rId9" Type="http://schemas.openxmlformats.org/officeDocument/2006/relationships/image" Target="../media/image74.wmf"/></Relationships>
</file>

<file path=ppt/slides/_rels/slide28.xml.rels><?xml version="1.0" encoding="UTF-8" standalone="yes"?>
<Relationships xmlns="http://schemas.openxmlformats.org/package/2006/relationships"><Relationship Id="rId8" Type="http://schemas.openxmlformats.org/officeDocument/2006/relationships/oleObject" Target="../embeddings/oleObject36.bin"/><Relationship Id="rId13" Type="http://schemas.openxmlformats.org/officeDocument/2006/relationships/image" Target="../media/image78.wmf"/><Relationship Id="rId3" Type="http://schemas.openxmlformats.org/officeDocument/2006/relationships/notesSlide" Target="../notesSlides/notesSlide28.xml"/><Relationship Id="rId7" Type="http://schemas.openxmlformats.org/officeDocument/2006/relationships/image" Target="../media/image82.png"/><Relationship Id="rId12" Type="http://schemas.openxmlformats.org/officeDocument/2006/relationships/oleObject" Target="../embeddings/oleObject38.bin"/><Relationship Id="rId17" Type="http://schemas.openxmlformats.org/officeDocument/2006/relationships/image" Target="../media/image80.wmf"/><Relationship Id="rId2" Type="http://schemas.openxmlformats.org/officeDocument/2006/relationships/slideLayout" Target="../slideLayouts/slideLayout2.xml"/><Relationship Id="rId16" Type="http://schemas.openxmlformats.org/officeDocument/2006/relationships/oleObject" Target="../embeddings/oleObject40.bin"/><Relationship Id="rId1" Type="http://schemas.openxmlformats.org/officeDocument/2006/relationships/vmlDrawing" Target="../drawings/vmlDrawing12.vml"/><Relationship Id="rId6" Type="http://schemas.openxmlformats.org/officeDocument/2006/relationships/image" Target="../media/image81.png"/><Relationship Id="rId11" Type="http://schemas.openxmlformats.org/officeDocument/2006/relationships/image" Target="../media/image77.wmf"/><Relationship Id="rId5" Type="http://schemas.openxmlformats.org/officeDocument/2006/relationships/image" Target="../media/image730.png"/><Relationship Id="rId15" Type="http://schemas.openxmlformats.org/officeDocument/2006/relationships/image" Target="../media/image79.wmf"/><Relationship Id="rId10" Type="http://schemas.openxmlformats.org/officeDocument/2006/relationships/oleObject" Target="../embeddings/oleObject37.bin"/><Relationship Id="rId4" Type="http://schemas.openxmlformats.org/officeDocument/2006/relationships/image" Target="../media/image9.png"/><Relationship Id="rId9" Type="http://schemas.openxmlformats.org/officeDocument/2006/relationships/image" Target="../media/image76.wmf"/><Relationship Id="rId14" Type="http://schemas.openxmlformats.org/officeDocument/2006/relationships/oleObject" Target="../embeddings/oleObject39.bin"/></Relationships>
</file>

<file path=ppt/slides/_rels/slide29.xml.rels><?xml version="1.0" encoding="UTF-8" standalone="yes"?>
<Relationships xmlns="http://schemas.openxmlformats.org/package/2006/relationships"><Relationship Id="rId8" Type="http://schemas.openxmlformats.org/officeDocument/2006/relationships/oleObject" Target="../embeddings/oleObject41.bin"/><Relationship Id="rId3" Type="http://schemas.openxmlformats.org/officeDocument/2006/relationships/notesSlide" Target="../notesSlides/notesSlide29.xml"/><Relationship Id="rId7" Type="http://schemas.openxmlformats.org/officeDocument/2006/relationships/image" Target="../media/image82.png"/><Relationship Id="rId2" Type="http://schemas.openxmlformats.org/officeDocument/2006/relationships/slideLayout" Target="../slideLayouts/slideLayout2.xml"/><Relationship Id="rId1" Type="http://schemas.openxmlformats.org/officeDocument/2006/relationships/vmlDrawing" Target="../drawings/vmlDrawing13.vml"/><Relationship Id="rId6" Type="http://schemas.openxmlformats.org/officeDocument/2006/relationships/image" Target="../media/image81.png"/><Relationship Id="rId11" Type="http://schemas.openxmlformats.org/officeDocument/2006/relationships/image" Target="../media/image84.wmf"/><Relationship Id="rId5" Type="http://schemas.openxmlformats.org/officeDocument/2006/relationships/image" Target="../media/image78.png"/><Relationship Id="rId10" Type="http://schemas.openxmlformats.org/officeDocument/2006/relationships/oleObject" Target="../embeddings/oleObject42.bin"/><Relationship Id="rId4" Type="http://schemas.openxmlformats.org/officeDocument/2006/relationships/image" Target="../media/image9.png"/><Relationship Id="rId9" Type="http://schemas.openxmlformats.org/officeDocument/2006/relationships/image" Target="../media/image83.wmf"/></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slideLayout" Target="../slideLayouts/slideLayout2.xml"/><Relationship Id="rId7" Type="http://schemas.openxmlformats.org/officeDocument/2006/relationships/image" Target="../media/image87.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86.png"/><Relationship Id="rId5" Type="http://schemas.openxmlformats.org/officeDocument/2006/relationships/image" Target="../media/image85.jpg"/><Relationship Id="rId4" Type="http://schemas.openxmlformats.org/officeDocument/2006/relationships/notesSlide" Target="../notesSlides/notesSlide30.xml"/><Relationship Id="rId9" Type="http://schemas.openxmlformats.org/officeDocument/2006/relationships/image" Target="../media/image89.png"/></Relationships>
</file>

<file path=ppt/slides/_rels/slide31.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ounded Rectangle 4"/>
          <p:cNvSpPr/>
          <p:nvPr/>
        </p:nvSpPr>
        <p:spPr>
          <a:xfrm>
            <a:off x="5561012" y="2473199"/>
            <a:ext cx="5257800" cy="1032001"/>
          </a:xfrm>
          <a:prstGeom prst="roundRect">
            <a:avLst>
              <a:gd name="adj" fmla="val 12012"/>
            </a:avLst>
          </a:prstGeom>
          <a:solidFill>
            <a:schemeClr val="bg1"/>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42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33862" y="2473199"/>
            <a:ext cx="1174750" cy="1402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l="26038" t="16961" r="29107" b="41519"/>
          <a:stretch/>
        </p:blipFill>
        <p:spPr>
          <a:xfrm>
            <a:off x="5692774" y="2529759"/>
            <a:ext cx="4800600" cy="839078"/>
          </a:xfrm>
          <a:prstGeom prst="rect">
            <a:avLst/>
          </a:prstGeom>
        </p:spPr>
      </p:pic>
      <p:pic>
        <p:nvPicPr>
          <p:cNvPr id="5427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08512" y="1608533"/>
            <a:ext cx="6210300" cy="9212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1427082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1124742" y="4038600"/>
            <a:ext cx="10456070" cy="492443"/>
          </a:xfrm>
          <a:prstGeom prst="rect">
            <a:avLst/>
          </a:prstGeom>
          <a:noFill/>
        </p:spPr>
        <p:txBody>
          <a:bodyPr wrap="square" rtlCol="0">
            <a:spAutoFit/>
          </a:bodyPr>
          <a:lstStyle/>
          <a:p>
            <a:r>
              <a:rPr lang="en-US" sz="2600" b="1">
                <a:latin typeface="Arial" pitchFamily="34" charset="0"/>
                <a:cs typeface="Arial" pitchFamily="34" charset="0"/>
              </a:rPr>
              <a:t>a) Số hạng tổng quát của dãy số là </a:t>
            </a:r>
            <a:r>
              <a:rPr lang="en-US" sz="2600" b="1">
                <a:solidFill>
                  <a:srgbClr val="C00000"/>
                </a:solidFill>
                <a:latin typeface="Arial" pitchFamily="34" charset="0"/>
                <a:cs typeface="Arial" pitchFamily="34" charset="0"/>
              </a:rPr>
              <a:t>u</a:t>
            </a:r>
            <a:r>
              <a:rPr lang="en-US" sz="2600" b="1" baseline="-25000">
                <a:solidFill>
                  <a:srgbClr val="C00000"/>
                </a:solidFill>
                <a:latin typeface="Arial" pitchFamily="34" charset="0"/>
                <a:cs typeface="Arial" pitchFamily="34" charset="0"/>
              </a:rPr>
              <a:t>n</a:t>
            </a:r>
            <a:r>
              <a:rPr lang="en-US" sz="2600" b="1">
                <a:solidFill>
                  <a:srgbClr val="C00000"/>
                </a:solidFill>
                <a:latin typeface="Arial" pitchFamily="34" charset="0"/>
                <a:cs typeface="Arial" pitchFamily="34" charset="0"/>
              </a:rPr>
              <a:t> = 5n </a:t>
            </a:r>
            <a:r>
              <a:rPr lang="en-US" sz="2600" b="1">
                <a:latin typeface="Arial" pitchFamily="34" charset="0"/>
                <a:cs typeface="Arial" pitchFamily="34" charset="0"/>
              </a:rPr>
              <a:t>(n ∈ ℕ*).</a:t>
            </a:r>
            <a:endParaRPr lang="vi-VN" sz="2600" b="1">
              <a:latin typeface="Arial" pitchFamily="34" charset="0"/>
              <a:cs typeface="Arial" pitchFamily="34" charset="0"/>
            </a:endParaRPr>
          </a:p>
        </p:txBody>
      </p:sp>
      <p:pic>
        <p:nvPicPr>
          <p:cNvPr id="24" name="Picture 4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4812" y="3629525"/>
            <a:ext cx="1395474" cy="33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AutoShape 4"/>
          <p:cNvSpPr>
            <a:spLocks noChangeArrowheads="1"/>
          </p:cNvSpPr>
          <p:nvPr/>
        </p:nvSpPr>
        <p:spPr bwMode="gray">
          <a:xfrm>
            <a:off x="401178" y="95249"/>
            <a:ext cx="4550234" cy="479107"/>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000" b="1" smtClean="0">
                <a:solidFill>
                  <a:schemeClr val="bg1"/>
                </a:solidFill>
                <a:latin typeface="Arial" pitchFamily="34" charset="0"/>
                <a:cs typeface="Arial" pitchFamily="34" charset="0"/>
              </a:rPr>
              <a:t>  </a:t>
            </a:r>
            <a:r>
              <a:rPr lang="en-US" sz="1800" b="1" smtClean="0">
                <a:solidFill>
                  <a:schemeClr val="bg1"/>
                </a:solidFill>
                <a:latin typeface="Arial" pitchFamily="34" charset="0"/>
                <a:cs typeface="Arial" pitchFamily="34" charset="0"/>
              </a:rPr>
              <a:t>2. CÁC CÁCH CHO MỘT DÃY SỐ</a:t>
            </a:r>
            <a:endParaRPr lang="vi-VN" sz="1800" b="1">
              <a:solidFill>
                <a:schemeClr val="bg1"/>
              </a:solidFill>
              <a:latin typeface="Arial" pitchFamily="34" charset="0"/>
              <a:cs typeface="Arial" pitchFamily="34" charset="0"/>
            </a:endParaRPr>
          </a:p>
        </p:txBody>
      </p:sp>
      <p:grpSp>
        <p:nvGrpSpPr>
          <p:cNvPr id="4" name="Group 3"/>
          <p:cNvGrpSpPr/>
          <p:nvPr/>
        </p:nvGrpSpPr>
        <p:grpSpPr>
          <a:xfrm>
            <a:off x="289088" y="762000"/>
            <a:ext cx="11558425" cy="2776103"/>
            <a:chOff x="289088" y="762000"/>
            <a:chExt cx="11558425" cy="2776103"/>
          </a:xfrm>
        </p:grpSpPr>
        <p:grpSp>
          <p:nvGrpSpPr>
            <p:cNvPr id="2" name="Group 1"/>
            <p:cNvGrpSpPr/>
            <p:nvPr/>
          </p:nvGrpSpPr>
          <p:grpSpPr>
            <a:xfrm>
              <a:off x="289088" y="762000"/>
              <a:ext cx="11558425" cy="2776103"/>
              <a:chOff x="289088" y="1086760"/>
              <a:chExt cx="11558425" cy="2776103"/>
            </a:xfrm>
          </p:grpSpPr>
          <p:sp>
            <p:nvSpPr>
              <p:cNvPr id="18" name="Rounded Rectangle 17"/>
              <p:cNvSpPr/>
              <p:nvPr/>
            </p:nvSpPr>
            <p:spPr>
              <a:xfrm>
                <a:off x="289088" y="1086760"/>
                <a:ext cx="11558425" cy="2776103"/>
              </a:xfrm>
              <a:prstGeom prst="roundRect">
                <a:avLst>
                  <a:gd name="adj" fmla="val 3662"/>
                </a:avLst>
              </a:prstGeom>
              <a:solidFill>
                <a:schemeClr val="accent5">
                  <a:lumMod val="20000"/>
                  <a:lumOff val="80000"/>
                </a:schemeClr>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sp>
            <p:nvSpPr>
              <p:cNvPr id="21" name="TextBox 20"/>
              <p:cNvSpPr txBox="1"/>
              <p:nvPr/>
            </p:nvSpPr>
            <p:spPr>
              <a:xfrm>
                <a:off x="2151062" y="1201162"/>
                <a:ext cx="9429750" cy="492443"/>
              </a:xfrm>
              <a:prstGeom prst="rect">
                <a:avLst/>
              </a:prstGeom>
              <a:noFill/>
            </p:spPr>
            <p:txBody>
              <a:bodyPr wrap="square" rtlCol="0">
                <a:spAutoFit/>
              </a:bodyPr>
              <a:lstStyle/>
              <a:p>
                <a:r>
                  <a:rPr lang="en-US" sz="2600" b="1">
                    <a:solidFill>
                      <a:schemeClr val="accent6">
                        <a:lumMod val="75000"/>
                      </a:schemeClr>
                    </a:solidFill>
                    <a:latin typeface="Arial" pitchFamily="34" charset="0"/>
                    <a:cs typeface="Arial" pitchFamily="34" charset="0"/>
                  </a:rPr>
                  <a:t>Nhận biết các cách cho một dãy số</a:t>
                </a:r>
                <a:endParaRPr lang="vi-VN" sz="2600" b="1">
                  <a:solidFill>
                    <a:schemeClr val="accent6">
                      <a:lumMod val="75000"/>
                    </a:schemeClr>
                  </a:solidFill>
                  <a:latin typeface="Arial" pitchFamily="34" charset="0"/>
                  <a:cs typeface="Arial" pitchFamily="34" charset="0"/>
                </a:endParaRPr>
              </a:p>
            </p:txBody>
          </p:sp>
          <p:sp>
            <p:nvSpPr>
              <p:cNvPr id="15" name="TextBox 14"/>
              <p:cNvSpPr txBox="1"/>
              <p:nvPr/>
            </p:nvSpPr>
            <p:spPr>
              <a:xfrm>
                <a:off x="531812" y="1700733"/>
                <a:ext cx="11201400" cy="2092881"/>
              </a:xfrm>
              <a:prstGeom prst="rect">
                <a:avLst/>
              </a:prstGeom>
              <a:noFill/>
            </p:spPr>
            <p:txBody>
              <a:bodyPr wrap="square" rtlCol="0">
                <a:spAutoFit/>
              </a:bodyPr>
              <a:lstStyle/>
              <a:p>
                <a:r>
                  <a:rPr lang="en-US" sz="2600" b="1" smtClean="0">
                    <a:latin typeface="Arial" pitchFamily="34" charset="0"/>
                    <a:cs typeface="Arial" pitchFamily="34" charset="0"/>
                  </a:rPr>
                  <a:t>X</a:t>
                </a:r>
                <a:r>
                  <a:rPr lang="vi-VN" sz="2600" b="1" smtClean="0">
                    <a:latin typeface="Arial" pitchFamily="34" charset="0"/>
                    <a:cs typeface="Arial" pitchFamily="34" charset="0"/>
                  </a:rPr>
                  <a:t>ét </a:t>
                </a:r>
                <a:r>
                  <a:rPr lang="vi-VN" sz="2600" b="1">
                    <a:latin typeface="Arial" pitchFamily="34" charset="0"/>
                    <a:cs typeface="Arial" pitchFamily="34" charset="0"/>
                  </a:rPr>
                  <a:t>dãy số u</a:t>
                </a:r>
                <a:r>
                  <a:rPr lang="vi-VN" sz="2600" b="1" baseline="-25000">
                    <a:latin typeface="Arial" pitchFamily="34" charset="0"/>
                    <a:cs typeface="Arial" pitchFamily="34" charset="0"/>
                  </a:rPr>
                  <a:t>n</a:t>
                </a:r>
                <a:r>
                  <a:rPr lang="vi-VN" sz="2600" b="1">
                    <a:latin typeface="Arial" pitchFamily="34" charset="0"/>
                    <a:cs typeface="Arial" pitchFamily="34" charset="0"/>
                  </a:rPr>
                  <a:t> gồm tất cả các số nguyên dương chia hết cho </a:t>
                </a:r>
                <a:r>
                  <a:rPr lang="vi-VN" sz="2600" b="1" smtClean="0">
                    <a:latin typeface="Arial" pitchFamily="34" charset="0"/>
                    <a:cs typeface="Arial" pitchFamily="34" charset="0"/>
                  </a:rPr>
                  <a:t>5</a:t>
                </a:r>
                <a:r>
                  <a:rPr lang="en-US" sz="2600" b="1" smtClean="0">
                    <a:latin typeface="Arial" pitchFamily="34" charset="0"/>
                    <a:cs typeface="Arial" pitchFamily="34" charset="0"/>
                  </a:rPr>
                  <a:t>: </a:t>
                </a:r>
                <a:r>
                  <a:rPr lang="vi-VN" sz="2600" b="1" smtClean="0">
                    <a:latin typeface="Arial" pitchFamily="34" charset="0"/>
                    <a:cs typeface="Arial" pitchFamily="34" charset="0"/>
                  </a:rPr>
                  <a:t> 5</a:t>
                </a:r>
                <a:r>
                  <a:rPr lang="en-US" sz="2600" b="1" smtClean="0">
                    <a:latin typeface="Arial" pitchFamily="34" charset="0"/>
                    <a:cs typeface="Arial" pitchFamily="34" charset="0"/>
                  </a:rPr>
                  <a:t>,</a:t>
                </a:r>
                <a:r>
                  <a:rPr lang="vi-VN" sz="2600" b="1" smtClean="0">
                    <a:latin typeface="Arial" pitchFamily="34" charset="0"/>
                    <a:cs typeface="Arial" pitchFamily="34" charset="0"/>
                  </a:rPr>
                  <a:t> </a:t>
                </a:r>
                <a:r>
                  <a:rPr lang="vi-VN" sz="2600" b="1">
                    <a:latin typeface="Arial" pitchFamily="34" charset="0"/>
                    <a:cs typeface="Arial" pitchFamily="34" charset="0"/>
                  </a:rPr>
                  <a:t>10 </a:t>
                </a:r>
                <a:r>
                  <a:rPr lang="vi-VN" sz="2600" b="1" smtClean="0">
                    <a:latin typeface="Arial" pitchFamily="34" charset="0"/>
                    <a:cs typeface="Arial" pitchFamily="34" charset="0"/>
                  </a:rPr>
                  <a:t>15</a:t>
                </a:r>
                <a:r>
                  <a:rPr lang="en-US" sz="2600" b="1" smtClean="0">
                    <a:latin typeface="Arial" pitchFamily="34" charset="0"/>
                    <a:cs typeface="Arial" pitchFamily="34" charset="0"/>
                  </a:rPr>
                  <a:t>,</a:t>
                </a:r>
                <a:r>
                  <a:rPr lang="vi-VN" sz="2600" b="1" smtClean="0">
                    <a:latin typeface="Arial" pitchFamily="34" charset="0"/>
                    <a:cs typeface="Arial" pitchFamily="34" charset="0"/>
                  </a:rPr>
                  <a:t> 20</a:t>
                </a:r>
                <a:r>
                  <a:rPr lang="en-US" sz="2600" b="1" smtClean="0">
                    <a:latin typeface="Arial" pitchFamily="34" charset="0"/>
                    <a:cs typeface="Arial" pitchFamily="34" charset="0"/>
                  </a:rPr>
                  <a:t>,</a:t>
                </a:r>
                <a:r>
                  <a:rPr lang="vi-VN" sz="2600" b="1" smtClean="0">
                    <a:latin typeface="Arial" pitchFamily="34" charset="0"/>
                    <a:cs typeface="Arial" pitchFamily="34" charset="0"/>
                  </a:rPr>
                  <a:t> 25</a:t>
                </a:r>
                <a:r>
                  <a:rPr lang="en-US" sz="2600" b="1" smtClean="0">
                    <a:latin typeface="Arial" pitchFamily="34" charset="0"/>
                    <a:cs typeface="Arial" pitchFamily="34" charset="0"/>
                  </a:rPr>
                  <a:t>,</a:t>
                </a:r>
                <a:r>
                  <a:rPr lang="vi-VN" sz="2600" b="1" smtClean="0">
                    <a:latin typeface="Arial" pitchFamily="34" charset="0"/>
                    <a:cs typeface="Arial" pitchFamily="34" charset="0"/>
                  </a:rPr>
                  <a:t> </a:t>
                </a:r>
                <a:r>
                  <a:rPr lang="vi-VN" sz="2600" b="1">
                    <a:latin typeface="Arial" pitchFamily="34" charset="0"/>
                    <a:cs typeface="Arial" pitchFamily="34" charset="0"/>
                  </a:rPr>
                  <a:t>30 </a:t>
                </a:r>
                <a:r>
                  <a:rPr lang="en-US" sz="2600" b="1" smtClean="0">
                    <a:latin typeface="Arial" pitchFamily="34" charset="0"/>
                    <a:cs typeface="Arial" pitchFamily="34" charset="0"/>
                  </a:rPr>
                  <a:t/>
                </a:r>
                <a:br>
                  <a:rPr lang="en-US" sz="2600" b="1" smtClean="0">
                    <a:latin typeface="Arial" pitchFamily="34" charset="0"/>
                    <a:cs typeface="Arial" pitchFamily="34" charset="0"/>
                  </a:rPr>
                </a:br>
                <a:r>
                  <a:rPr lang="vi-VN" sz="2600" b="1" smtClean="0">
                    <a:latin typeface="Arial" pitchFamily="34" charset="0"/>
                    <a:cs typeface="Arial" pitchFamily="34" charset="0"/>
                  </a:rPr>
                  <a:t>a</a:t>
                </a:r>
                <a:r>
                  <a:rPr lang="en-US" sz="2600" b="1" smtClean="0">
                    <a:latin typeface="Arial" pitchFamily="34" charset="0"/>
                    <a:cs typeface="Arial" pitchFamily="34" charset="0"/>
                  </a:rPr>
                  <a:t>.</a:t>
                </a:r>
                <a:r>
                  <a:rPr lang="vi-VN" sz="2600" b="1" smtClean="0">
                    <a:latin typeface="Arial" pitchFamily="34" charset="0"/>
                    <a:cs typeface="Arial" pitchFamily="34" charset="0"/>
                  </a:rPr>
                  <a:t> </a:t>
                </a:r>
                <a:r>
                  <a:rPr lang="en-US" sz="2600" b="1" smtClean="0">
                    <a:latin typeface="Arial" pitchFamily="34" charset="0"/>
                    <a:cs typeface="Arial" pitchFamily="34" charset="0"/>
                  </a:rPr>
                  <a:t>V</a:t>
                </a:r>
                <a:r>
                  <a:rPr lang="vi-VN" sz="2600" b="1" smtClean="0">
                    <a:latin typeface="Arial" pitchFamily="34" charset="0"/>
                    <a:cs typeface="Arial" pitchFamily="34" charset="0"/>
                  </a:rPr>
                  <a:t>iết </a:t>
                </a:r>
                <a:r>
                  <a:rPr lang="vi-VN" sz="2600" b="1">
                    <a:latin typeface="Arial" pitchFamily="34" charset="0"/>
                    <a:cs typeface="Arial" pitchFamily="34" charset="0"/>
                  </a:rPr>
                  <a:t>công thức số hạng tổng quát u</a:t>
                </a:r>
                <a:r>
                  <a:rPr lang="vi-VN" sz="2600" b="1" baseline="-25000">
                    <a:latin typeface="Arial" pitchFamily="34" charset="0"/>
                    <a:cs typeface="Arial" pitchFamily="34" charset="0"/>
                  </a:rPr>
                  <a:t>n</a:t>
                </a:r>
                <a:r>
                  <a:rPr lang="vi-VN" sz="2600" b="1">
                    <a:latin typeface="Arial" pitchFamily="34" charset="0"/>
                    <a:cs typeface="Arial" pitchFamily="34" charset="0"/>
                  </a:rPr>
                  <a:t> của dãy số </a:t>
                </a:r>
                <a:endParaRPr lang="en-US" sz="2600" b="1" smtClean="0">
                  <a:latin typeface="Arial" pitchFamily="34" charset="0"/>
                  <a:cs typeface="Arial" pitchFamily="34" charset="0"/>
                </a:endParaRPr>
              </a:p>
              <a:p>
                <a:r>
                  <a:rPr lang="vi-VN" sz="2600" b="1" smtClean="0">
                    <a:latin typeface="Arial" pitchFamily="34" charset="0"/>
                    <a:cs typeface="Arial" pitchFamily="34" charset="0"/>
                  </a:rPr>
                  <a:t>b</a:t>
                </a:r>
                <a:r>
                  <a:rPr lang="en-US" sz="2600" b="1" smtClean="0">
                    <a:latin typeface="Arial" pitchFamily="34" charset="0"/>
                    <a:cs typeface="Arial" pitchFamily="34" charset="0"/>
                  </a:rPr>
                  <a:t>.</a:t>
                </a:r>
                <a:r>
                  <a:rPr lang="vi-VN" sz="2600" b="1" smtClean="0">
                    <a:latin typeface="Arial" pitchFamily="34" charset="0"/>
                    <a:cs typeface="Arial" pitchFamily="34" charset="0"/>
                  </a:rPr>
                  <a:t> </a:t>
                </a:r>
                <a:r>
                  <a:rPr lang="en-US" sz="2600" b="1" smtClean="0">
                    <a:latin typeface="Arial" pitchFamily="34" charset="0"/>
                    <a:cs typeface="Arial" pitchFamily="34" charset="0"/>
                  </a:rPr>
                  <a:t>X</a:t>
                </a:r>
                <a:r>
                  <a:rPr lang="vi-VN" sz="2600" b="1" smtClean="0">
                    <a:latin typeface="Arial" pitchFamily="34" charset="0"/>
                    <a:cs typeface="Arial" pitchFamily="34" charset="0"/>
                  </a:rPr>
                  <a:t>ác </a:t>
                </a:r>
                <a:r>
                  <a:rPr lang="vi-VN" sz="2600" b="1">
                    <a:latin typeface="Arial" pitchFamily="34" charset="0"/>
                    <a:cs typeface="Arial" pitchFamily="34" charset="0"/>
                  </a:rPr>
                  <a:t>định số hạng đầu và viết công thức tính số hạng thứ n theo số hạng thứ n - 1 của dãy </a:t>
                </a:r>
                <a:r>
                  <a:rPr lang="vi-VN" sz="2600" b="1" smtClean="0">
                    <a:latin typeface="Arial" pitchFamily="34" charset="0"/>
                    <a:cs typeface="Arial" pitchFamily="34" charset="0"/>
                  </a:rPr>
                  <a:t>số</a:t>
                </a:r>
                <a:r>
                  <a:rPr lang="en-US" sz="2600" b="1">
                    <a:latin typeface="Arial" pitchFamily="34" charset="0"/>
                    <a:cs typeface="Arial" pitchFamily="34" charset="0"/>
                  </a:rPr>
                  <a:t>.</a:t>
                </a:r>
                <a:r>
                  <a:rPr lang="vi-VN" sz="2600" b="1" smtClean="0">
                    <a:latin typeface="Arial" pitchFamily="34" charset="0"/>
                    <a:cs typeface="Arial" pitchFamily="34" charset="0"/>
                  </a:rPr>
                  <a:t> </a:t>
                </a:r>
                <a:r>
                  <a:rPr lang="en-US" sz="2600" b="1" smtClean="0">
                    <a:latin typeface="Arial" pitchFamily="34" charset="0"/>
                    <a:cs typeface="Arial" pitchFamily="34" charset="0"/>
                  </a:rPr>
                  <a:t>C</a:t>
                </a:r>
                <a:r>
                  <a:rPr lang="vi-VN" sz="2600" b="1" smtClean="0">
                    <a:latin typeface="Arial" pitchFamily="34" charset="0"/>
                    <a:cs typeface="Arial" pitchFamily="34" charset="0"/>
                  </a:rPr>
                  <a:t>ông </a:t>
                </a:r>
                <a:r>
                  <a:rPr lang="vi-VN" sz="2600" b="1">
                    <a:latin typeface="Arial" pitchFamily="34" charset="0"/>
                    <a:cs typeface="Arial" pitchFamily="34" charset="0"/>
                  </a:rPr>
                  <a:t>thức thu được gọi là hệ thức truy hồi </a:t>
                </a:r>
              </a:p>
            </p:txBody>
          </p:sp>
        </p:grpSp>
        <p:pic>
          <p:nvPicPr>
            <p:cNvPr id="6246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r="18710" b="36284"/>
            <a:stretch/>
          </p:blipFill>
          <p:spPr bwMode="auto">
            <a:xfrm>
              <a:off x="455612" y="827491"/>
              <a:ext cx="1465844" cy="461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1" name="TextBox 10"/>
          <p:cNvSpPr txBox="1"/>
          <p:nvPr/>
        </p:nvSpPr>
        <p:spPr>
          <a:xfrm>
            <a:off x="1124742" y="4572000"/>
            <a:ext cx="10456070" cy="492443"/>
          </a:xfrm>
          <a:prstGeom prst="rect">
            <a:avLst/>
          </a:prstGeom>
          <a:noFill/>
        </p:spPr>
        <p:txBody>
          <a:bodyPr wrap="square" rtlCol="0">
            <a:spAutoFit/>
          </a:bodyPr>
          <a:lstStyle/>
          <a:p>
            <a:r>
              <a:rPr lang="vi-VN" sz="2600" b="1">
                <a:latin typeface="Arial" pitchFamily="34" charset="0"/>
                <a:cs typeface="Arial" pitchFamily="34" charset="0"/>
              </a:rPr>
              <a:t>b) Số hạng đầu của dãy số là u</a:t>
            </a:r>
            <a:r>
              <a:rPr lang="vi-VN" sz="2600" b="1" baseline="-25000">
                <a:latin typeface="Arial" pitchFamily="34" charset="0"/>
                <a:cs typeface="Arial" pitchFamily="34" charset="0"/>
              </a:rPr>
              <a:t>1</a:t>
            </a:r>
            <a:r>
              <a:rPr lang="vi-VN" sz="2600" b="1">
                <a:latin typeface="Arial" pitchFamily="34" charset="0"/>
                <a:cs typeface="Arial" pitchFamily="34" charset="0"/>
              </a:rPr>
              <a:t> = 5.</a:t>
            </a:r>
          </a:p>
        </p:txBody>
      </p:sp>
      <p:sp>
        <p:nvSpPr>
          <p:cNvPr id="12" name="TextBox 11"/>
          <p:cNvSpPr txBox="1"/>
          <p:nvPr/>
        </p:nvSpPr>
        <p:spPr>
          <a:xfrm>
            <a:off x="1370012" y="5064443"/>
            <a:ext cx="10210800" cy="892552"/>
          </a:xfrm>
          <a:prstGeom prst="rect">
            <a:avLst/>
          </a:prstGeom>
          <a:noFill/>
        </p:spPr>
        <p:txBody>
          <a:bodyPr wrap="square" rtlCol="0">
            <a:spAutoFit/>
          </a:bodyPr>
          <a:lstStyle/>
          <a:p>
            <a:r>
              <a:rPr lang="en-US" sz="2600" b="1" smtClean="0">
                <a:latin typeface="Arial" pitchFamily="34" charset="0"/>
                <a:cs typeface="Arial" pitchFamily="34" charset="0"/>
              </a:rPr>
              <a:t>  </a:t>
            </a:r>
            <a:r>
              <a:rPr lang="vi-VN" sz="2600" b="1" smtClean="0">
                <a:latin typeface="Arial" pitchFamily="34" charset="0"/>
                <a:cs typeface="Arial" pitchFamily="34" charset="0"/>
              </a:rPr>
              <a:t>Công </a:t>
            </a:r>
            <a:r>
              <a:rPr lang="vi-VN" sz="2600" b="1">
                <a:latin typeface="Arial" pitchFamily="34" charset="0"/>
                <a:cs typeface="Arial" pitchFamily="34" charset="0"/>
              </a:rPr>
              <a:t>thức tính số hạng thứ n theo số hạng thứ n – 1 là </a:t>
            </a:r>
            <a:r>
              <a:rPr lang="en-US" sz="2600" b="1" smtClean="0">
                <a:latin typeface="Arial" pitchFamily="34" charset="0"/>
                <a:cs typeface="Arial" pitchFamily="34" charset="0"/>
              </a:rPr>
              <a:t/>
            </a:r>
            <a:br>
              <a:rPr lang="en-US" sz="2600" b="1" smtClean="0">
                <a:latin typeface="Arial" pitchFamily="34" charset="0"/>
                <a:cs typeface="Arial" pitchFamily="34" charset="0"/>
              </a:rPr>
            </a:br>
            <a:r>
              <a:rPr lang="en-US" sz="2600" b="1" smtClean="0">
                <a:latin typeface="Arial" pitchFamily="34" charset="0"/>
                <a:cs typeface="Arial" pitchFamily="34" charset="0"/>
              </a:rPr>
              <a:t>		</a:t>
            </a:r>
            <a:r>
              <a:rPr lang="vi-VN" sz="2600" b="1" smtClean="0">
                <a:solidFill>
                  <a:srgbClr val="C00000"/>
                </a:solidFill>
                <a:latin typeface="Arial" pitchFamily="34" charset="0"/>
                <a:cs typeface="Arial" pitchFamily="34" charset="0"/>
              </a:rPr>
              <a:t>u</a:t>
            </a:r>
            <a:r>
              <a:rPr lang="vi-VN" sz="2600" b="1" baseline="-25000" smtClean="0">
                <a:solidFill>
                  <a:srgbClr val="C00000"/>
                </a:solidFill>
                <a:latin typeface="Arial" pitchFamily="34" charset="0"/>
                <a:cs typeface="Arial" pitchFamily="34" charset="0"/>
              </a:rPr>
              <a:t>n</a:t>
            </a:r>
            <a:r>
              <a:rPr lang="vi-VN" sz="2600" b="1" smtClean="0">
                <a:solidFill>
                  <a:srgbClr val="C00000"/>
                </a:solidFill>
                <a:latin typeface="Arial" pitchFamily="34" charset="0"/>
                <a:cs typeface="Arial" pitchFamily="34" charset="0"/>
              </a:rPr>
              <a:t> </a:t>
            </a:r>
            <a:r>
              <a:rPr lang="vi-VN" sz="2600" b="1">
                <a:solidFill>
                  <a:srgbClr val="C00000"/>
                </a:solidFill>
                <a:latin typeface="Arial" pitchFamily="34" charset="0"/>
                <a:cs typeface="Arial" pitchFamily="34" charset="0"/>
              </a:rPr>
              <a:t>= u­</a:t>
            </a:r>
            <a:r>
              <a:rPr lang="vi-VN" sz="2600" b="1" baseline="-25000">
                <a:solidFill>
                  <a:srgbClr val="C00000"/>
                </a:solidFill>
                <a:latin typeface="Arial" pitchFamily="34" charset="0"/>
                <a:cs typeface="Arial" pitchFamily="34" charset="0"/>
              </a:rPr>
              <a:t>n – 1</a:t>
            </a:r>
            <a:r>
              <a:rPr lang="vi-VN" sz="2600" b="1">
                <a:solidFill>
                  <a:srgbClr val="C00000"/>
                </a:solidFill>
                <a:latin typeface="Arial" pitchFamily="34" charset="0"/>
                <a:cs typeface="Arial" pitchFamily="34" charset="0"/>
              </a:rPr>
              <a:t> + 5 </a:t>
            </a:r>
            <a:r>
              <a:rPr lang="vi-VN" sz="2600" b="1">
                <a:latin typeface="Arial" pitchFamily="34" charset="0"/>
                <a:cs typeface="Arial" pitchFamily="34" charset="0"/>
              </a:rPr>
              <a:t>(n ∈ ℕ*, n &gt; 1).</a:t>
            </a:r>
          </a:p>
        </p:txBody>
      </p:sp>
    </p:spTree>
    <p:extLst>
      <p:ext uri="{BB962C8B-B14F-4D97-AF65-F5344CB8AC3E}">
        <p14:creationId xmlns:p14="http://schemas.microsoft.com/office/powerpoint/2010/main" val="236637590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left)">
                                      <p:cBhvr>
                                        <p:cTn id="12" dur="500"/>
                                        <p:tgtEl>
                                          <p:spTgt spid="24"/>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left)">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left)">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left)">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1"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608013" y="762000"/>
            <a:ext cx="10896600" cy="3352800"/>
          </a:xfrm>
          <a:prstGeom prst="roundRect">
            <a:avLst>
              <a:gd name="adj" fmla="val 3662"/>
            </a:avLst>
          </a:prstGeom>
          <a:solidFill>
            <a:srgbClr val="FEF3D6"/>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sp>
        <p:nvSpPr>
          <p:cNvPr id="11" name="TextBox 10"/>
          <p:cNvSpPr txBox="1"/>
          <p:nvPr/>
        </p:nvSpPr>
        <p:spPr>
          <a:xfrm>
            <a:off x="912814" y="838200"/>
            <a:ext cx="5659184" cy="492443"/>
          </a:xfrm>
          <a:prstGeom prst="rect">
            <a:avLst/>
          </a:prstGeom>
          <a:noFill/>
        </p:spPr>
        <p:txBody>
          <a:bodyPr wrap="square" rtlCol="0">
            <a:spAutoFit/>
          </a:bodyPr>
          <a:lstStyle/>
          <a:p>
            <a:pPr marL="457200" indent="-457200">
              <a:buFont typeface="Wingdings" pitchFamily="2" charset="2"/>
              <a:buChar char="v"/>
            </a:pPr>
            <a:r>
              <a:rPr lang="vi-VN" sz="2600" b="1">
                <a:latin typeface="Arial" pitchFamily="34" charset="0"/>
                <a:cs typeface="Arial" pitchFamily="34" charset="0"/>
              </a:rPr>
              <a:t>Một dãy số có thể cho </a:t>
            </a:r>
            <a:r>
              <a:rPr lang="en-US" sz="2600" b="1" smtClean="0">
                <a:latin typeface="Arial" pitchFamily="34" charset="0"/>
                <a:cs typeface="Arial" pitchFamily="34" charset="0"/>
              </a:rPr>
              <a:t>b</a:t>
            </a:r>
            <a:r>
              <a:rPr lang="vi-VN" sz="2600" b="1" smtClean="0">
                <a:latin typeface="Arial" pitchFamily="34" charset="0"/>
                <a:cs typeface="Arial" pitchFamily="34" charset="0"/>
              </a:rPr>
              <a:t>ằng</a:t>
            </a:r>
            <a:r>
              <a:rPr lang="en-US" sz="2600" b="1" smtClean="0">
                <a:latin typeface="Arial" pitchFamily="34" charset="0"/>
                <a:cs typeface="Arial" pitchFamily="34" charset="0"/>
              </a:rPr>
              <a:t>:</a:t>
            </a:r>
            <a:endParaRPr lang="vi-VN" sz="2600" b="1" i="1">
              <a:latin typeface="Arial" pitchFamily="34" charset="0"/>
              <a:cs typeface="Arial" pitchFamily="34" charset="0"/>
            </a:endParaRPr>
          </a:p>
        </p:txBody>
      </p:sp>
      <p:sp>
        <p:nvSpPr>
          <p:cNvPr id="12" name="TextBox 11"/>
          <p:cNvSpPr txBox="1"/>
          <p:nvPr/>
        </p:nvSpPr>
        <p:spPr>
          <a:xfrm>
            <a:off x="1367149" y="1314509"/>
            <a:ext cx="9756463" cy="892552"/>
          </a:xfrm>
          <a:prstGeom prst="rect">
            <a:avLst/>
          </a:prstGeom>
          <a:noFill/>
        </p:spPr>
        <p:txBody>
          <a:bodyPr wrap="square" rtlCol="0">
            <a:spAutoFit/>
          </a:bodyPr>
          <a:lstStyle/>
          <a:p>
            <a:pPr marL="457200" indent="-457200">
              <a:buFont typeface="Arial" pitchFamily="34" charset="0"/>
              <a:buChar char="•"/>
            </a:pPr>
            <a:r>
              <a:rPr lang="en-US" sz="2600" b="1">
                <a:latin typeface="Arial" pitchFamily="34" charset="0"/>
                <a:cs typeface="Arial" pitchFamily="34" charset="0"/>
              </a:rPr>
              <a:t>Liệt kê các số hạng </a:t>
            </a:r>
            <a:r>
              <a:rPr lang="en-US" sz="2600" b="1" smtClean="0">
                <a:latin typeface="Arial" pitchFamily="34" charset="0"/>
                <a:cs typeface="Arial" pitchFamily="34" charset="0"/>
              </a:rPr>
              <a:t>(chỉ </a:t>
            </a:r>
            <a:r>
              <a:rPr lang="en-US" sz="2600" b="1">
                <a:latin typeface="Arial" pitchFamily="34" charset="0"/>
                <a:cs typeface="Arial" pitchFamily="34" charset="0"/>
              </a:rPr>
              <a:t>dùng cho các dãy số hữu hạn và </a:t>
            </a:r>
            <a:r>
              <a:rPr lang="en-US" sz="2600" b="1" smtClean="0">
                <a:latin typeface="Arial" pitchFamily="34" charset="0"/>
                <a:cs typeface="Arial" pitchFamily="34" charset="0"/>
              </a:rPr>
              <a:t>có ít số </a:t>
            </a:r>
            <a:r>
              <a:rPr lang="en-US" sz="2600" b="1">
                <a:latin typeface="Arial" pitchFamily="34" charset="0"/>
                <a:cs typeface="Arial" pitchFamily="34" charset="0"/>
              </a:rPr>
              <a:t>hạng</a:t>
            </a:r>
            <a:endParaRPr lang="vi-VN" sz="2600" b="1">
              <a:latin typeface="Arial" pitchFamily="34" charset="0"/>
              <a:cs typeface="Arial" pitchFamily="34" charset="0"/>
            </a:endParaRPr>
          </a:p>
        </p:txBody>
      </p:sp>
      <p:sp>
        <p:nvSpPr>
          <p:cNvPr id="7" name="AutoShape 4"/>
          <p:cNvSpPr>
            <a:spLocks noChangeArrowheads="1"/>
          </p:cNvSpPr>
          <p:nvPr/>
        </p:nvSpPr>
        <p:spPr bwMode="gray">
          <a:xfrm>
            <a:off x="401178" y="95249"/>
            <a:ext cx="4550234" cy="479107"/>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000" b="1" smtClean="0">
                <a:solidFill>
                  <a:schemeClr val="bg1"/>
                </a:solidFill>
                <a:latin typeface="Arial" pitchFamily="34" charset="0"/>
                <a:cs typeface="Arial" pitchFamily="34" charset="0"/>
              </a:rPr>
              <a:t>  </a:t>
            </a:r>
            <a:r>
              <a:rPr lang="en-US" sz="1800" b="1" smtClean="0">
                <a:solidFill>
                  <a:schemeClr val="bg1"/>
                </a:solidFill>
                <a:latin typeface="Arial" pitchFamily="34" charset="0"/>
                <a:cs typeface="Arial" pitchFamily="34" charset="0"/>
              </a:rPr>
              <a:t>2. CÁC CÁCH CHO MỘT DÃY SỐ</a:t>
            </a:r>
            <a:endParaRPr lang="vi-VN" sz="1800" b="1">
              <a:solidFill>
                <a:schemeClr val="bg1"/>
              </a:solidFill>
              <a:latin typeface="Arial" pitchFamily="34" charset="0"/>
              <a:cs typeface="Arial" pitchFamily="34" charset="0"/>
            </a:endParaRPr>
          </a:p>
        </p:txBody>
      </p:sp>
      <p:sp>
        <p:nvSpPr>
          <p:cNvPr id="8" name="TextBox 7"/>
          <p:cNvSpPr txBox="1"/>
          <p:nvPr/>
        </p:nvSpPr>
        <p:spPr>
          <a:xfrm>
            <a:off x="1367149" y="2299731"/>
            <a:ext cx="10409697" cy="492443"/>
          </a:xfrm>
          <a:prstGeom prst="rect">
            <a:avLst/>
          </a:prstGeom>
          <a:noFill/>
        </p:spPr>
        <p:txBody>
          <a:bodyPr wrap="square" rtlCol="0">
            <a:spAutoFit/>
          </a:bodyPr>
          <a:lstStyle/>
          <a:p>
            <a:pPr marL="457200" indent="-457200">
              <a:buFont typeface="Arial" pitchFamily="34" charset="0"/>
              <a:buChar char="•"/>
            </a:pPr>
            <a:r>
              <a:rPr lang="en-US" sz="2600" b="1" smtClean="0">
                <a:latin typeface="Arial" pitchFamily="34" charset="0"/>
                <a:cs typeface="Arial" pitchFamily="34" charset="0"/>
              </a:rPr>
              <a:t>C</a:t>
            </a:r>
            <a:r>
              <a:rPr lang="vi-VN" sz="2600" b="1" smtClean="0">
                <a:latin typeface="Arial" pitchFamily="34" charset="0"/>
                <a:cs typeface="Arial" pitchFamily="34" charset="0"/>
              </a:rPr>
              <a:t>ông </a:t>
            </a:r>
            <a:r>
              <a:rPr lang="vi-VN" sz="2600" b="1">
                <a:latin typeface="Arial" pitchFamily="34" charset="0"/>
                <a:cs typeface="Arial" pitchFamily="34" charset="0"/>
              </a:rPr>
              <a:t>thức của số hạng tổng quát</a:t>
            </a:r>
          </a:p>
        </p:txBody>
      </p:sp>
      <p:sp>
        <p:nvSpPr>
          <p:cNvPr id="9" name="TextBox 8"/>
          <p:cNvSpPr txBox="1"/>
          <p:nvPr/>
        </p:nvSpPr>
        <p:spPr>
          <a:xfrm>
            <a:off x="1367149" y="2884844"/>
            <a:ext cx="10409697" cy="492443"/>
          </a:xfrm>
          <a:prstGeom prst="rect">
            <a:avLst/>
          </a:prstGeom>
          <a:noFill/>
        </p:spPr>
        <p:txBody>
          <a:bodyPr wrap="square" rtlCol="0">
            <a:spAutoFit/>
          </a:bodyPr>
          <a:lstStyle/>
          <a:p>
            <a:pPr marL="457200" indent="-457200">
              <a:buFont typeface="Arial" pitchFamily="34" charset="0"/>
              <a:buChar char="•"/>
            </a:pPr>
            <a:r>
              <a:rPr lang="en-US" sz="2600" b="1" smtClean="0">
                <a:latin typeface="Arial" pitchFamily="34" charset="0"/>
                <a:cs typeface="Arial" pitchFamily="34" charset="0"/>
              </a:rPr>
              <a:t>P</a:t>
            </a:r>
            <a:r>
              <a:rPr lang="vi-VN" sz="2600" b="1" smtClean="0">
                <a:latin typeface="Arial" pitchFamily="34" charset="0"/>
                <a:cs typeface="Arial" pitchFamily="34" charset="0"/>
              </a:rPr>
              <a:t>hương </a:t>
            </a:r>
            <a:r>
              <a:rPr lang="vi-VN" sz="2600" b="1">
                <a:latin typeface="Arial" pitchFamily="34" charset="0"/>
                <a:cs typeface="Arial" pitchFamily="34" charset="0"/>
              </a:rPr>
              <a:t>pháp mô tả</a:t>
            </a:r>
          </a:p>
        </p:txBody>
      </p:sp>
      <p:sp>
        <p:nvSpPr>
          <p:cNvPr id="13" name="TextBox 12"/>
          <p:cNvSpPr txBox="1"/>
          <p:nvPr/>
        </p:nvSpPr>
        <p:spPr>
          <a:xfrm>
            <a:off x="1367149" y="3469957"/>
            <a:ext cx="10409697" cy="492443"/>
          </a:xfrm>
          <a:prstGeom prst="rect">
            <a:avLst/>
          </a:prstGeom>
          <a:noFill/>
        </p:spPr>
        <p:txBody>
          <a:bodyPr wrap="square" rtlCol="0">
            <a:spAutoFit/>
          </a:bodyPr>
          <a:lstStyle/>
          <a:p>
            <a:pPr marL="457200" indent="-457200">
              <a:buFont typeface="Arial" pitchFamily="34" charset="0"/>
              <a:buChar char="•"/>
            </a:pPr>
            <a:r>
              <a:rPr lang="vi-VN" sz="2600" b="1">
                <a:latin typeface="Arial" pitchFamily="34" charset="0"/>
                <a:cs typeface="Arial" pitchFamily="34" charset="0"/>
              </a:rPr>
              <a:t>Phương pháp truy hồi </a:t>
            </a:r>
          </a:p>
        </p:txBody>
      </p:sp>
      <p:pic>
        <p:nvPicPr>
          <p:cNvPr id="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32150" y="2797553"/>
            <a:ext cx="1344462" cy="13172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9694334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left)">
                                      <p:cBhvr>
                                        <p:cTn id="10" dur="500"/>
                                        <p:tgtEl>
                                          <p:spTgt spid="11"/>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left)">
                                      <p:cBhvr>
                                        <p:cTn id="14" dur="500"/>
                                        <p:tgtEl>
                                          <p:spTgt spid="14"/>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left)">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left)">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left)">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left)">
                                      <p:cBhvr>
                                        <p:cTn id="3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2" grpId="0"/>
      <p:bldP spid="8" grpId="0"/>
      <p:bldP spid="9" grpId="0"/>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2017712" y="3317557"/>
            <a:ext cx="8039100" cy="492443"/>
          </a:xfrm>
          <a:prstGeom prst="rect">
            <a:avLst/>
          </a:prstGeom>
          <a:noFill/>
        </p:spPr>
        <p:txBody>
          <a:bodyPr wrap="square" rtlCol="0">
            <a:spAutoFit/>
          </a:bodyPr>
          <a:lstStyle/>
          <a:p>
            <a:r>
              <a:rPr lang="en-US" sz="2600" b="1" smtClean="0">
                <a:latin typeface="Arial" pitchFamily="34" charset="0"/>
                <a:cs typeface="Arial" pitchFamily="34" charset="0"/>
              </a:rPr>
              <a:t>a. Năm số hạng đầu của dãy số là : 2. 4. 6, 8, 10</a:t>
            </a:r>
            <a:endParaRPr lang="vi-VN" sz="2600" b="1">
              <a:latin typeface="Arial" pitchFamily="34" charset="0"/>
              <a:cs typeface="Arial" pitchFamily="34" charset="0"/>
            </a:endParaRPr>
          </a:p>
        </p:txBody>
      </p:sp>
      <p:pic>
        <p:nvPicPr>
          <p:cNvPr id="24" name="Picture 4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7591" y="2667000"/>
            <a:ext cx="1535021" cy="366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AutoShape 4"/>
          <p:cNvSpPr>
            <a:spLocks noChangeArrowheads="1"/>
          </p:cNvSpPr>
          <p:nvPr/>
        </p:nvSpPr>
        <p:spPr bwMode="gray">
          <a:xfrm>
            <a:off x="401178" y="95249"/>
            <a:ext cx="4550234" cy="479107"/>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000" b="1" smtClean="0">
                <a:solidFill>
                  <a:schemeClr val="bg1"/>
                </a:solidFill>
                <a:latin typeface="Arial" pitchFamily="34" charset="0"/>
                <a:cs typeface="Arial" pitchFamily="34" charset="0"/>
              </a:rPr>
              <a:t>  </a:t>
            </a:r>
            <a:r>
              <a:rPr lang="en-US" sz="1800" b="1" smtClean="0">
                <a:solidFill>
                  <a:schemeClr val="bg1"/>
                </a:solidFill>
                <a:latin typeface="Arial" pitchFamily="34" charset="0"/>
                <a:cs typeface="Arial" pitchFamily="34" charset="0"/>
              </a:rPr>
              <a:t>2. CÁC CÁCH CHO MỘT DÃY SỐ</a:t>
            </a:r>
            <a:endParaRPr lang="vi-VN" sz="1800" b="1">
              <a:solidFill>
                <a:schemeClr val="bg1"/>
              </a:solidFill>
              <a:latin typeface="Arial" pitchFamily="34" charset="0"/>
              <a:cs typeface="Arial" pitchFamily="34" charset="0"/>
            </a:endParaRPr>
          </a:p>
        </p:txBody>
      </p:sp>
      <p:grpSp>
        <p:nvGrpSpPr>
          <p:cNvPr id="4" name="Group 3"/>
          <p:cNvGrpSpPr/>
          <p:nvPr/>
        </p:nvGrpSpPr>
        <p:grpSpPr>
          <a:xfrm>
            <a:off x="401178" y="762000"/>
            <a:ext cx="11455965" cy="1752600"/>
            <a:chOff x="401178" y="762000"/>
            <a:chExt cx="11455965" cy="1752600"/>
          </a:xfrm>
        </p:grpSpPr>
        <p:sp>
          <p:nvSpPr>
            <p:cNvPr id="20" name="Rounded Rectangle 19"/>
            <p:cNvSpPr/>
            <p:nvPr/>
          </p:nvSpPr>
          <p:spPr>
            <a:xfrm>
              <a:off x="1812553" y="772203"/>
              <a:ext cx="10044590" cy="1742397"/>
            </a:xfrm>
            <a:prstGeom prst="roundRect">
              <a:avLst>
                <a:gd name="adj" fmla="val 4771"/>
              </a:avLst>
            </a:prstGeom>
            <a:solidFill>
              <a:schemeClr val="accent4">
                <a:lumMod val="40000"/>
                <a:lumOff val="60000"/>
              </a:schemeClr>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pic>
          <p:nvPicPr>
            <p:cNvPr id="2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1178" y="762000"/>
              <a:ext cx="1360526" cy="1319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Rectangle 24"/>
            <p:cNvSpPr/>
            <p:nvPr/>
          </p:nvSpPr>
          <p:spPr>
            <a:xfrm>
              <a:off x="846861" y="1196030"/>
              <a:ext cx="488211" cy="707886"/>
            </a:xfrm>
            <a:prstGeom prst="rect">
              <a:avLst/>
            </a:prstGeom>
          </p:spPr>
          <p:txBody>
            <a:bodyPr wrap="none">
              <a:spAutoFit/>
            </a:bodyPr>
            <a:lstStyle/>
            <a:p>
              <a:pPr algn="ctr"/>
              <a:r>
                <a:rPr lang="en-US" sz="4000" b="1" spc="67" smtClean="0">
                  <a:ln w="11430"/>
                  <a:effectLst>
                    <a:outerShdw blurRad="76200" dist="50800" dir="5400000" algn="tl" rotWithShape="0">
                      <a:srgbClr val="000000">
                        <a:alpha val="65000"/>
                      </a:srgbClr>
                    </a:outerShdw>
                  </a:effectLst>
                  <a:latin typeface=".VnCentury SchoolbookH" pitchFamily="34" charset="0"/>
                </a:rPr>
                <a:t>3</a:t>
              </a:r>
              <a:endParaRPr lang="en-US" sz="4400" b="1" spc="67">
                <a:ln w="11430"/>
                <a:effectLst>
                  <a:outerShdw blurRad="76200" dist="50800" dir="5400000" algn="tl" rotWithShape="0">
                    <a:srgbClr val="000000">
                      <a:alpha val="65000"/>
                    </a:srgbClr>
                  </a:outerShdw>
                </a:effectLst>
                <a:latin typeface=".VnCentury SchoolbookH" pitchFamily="34" charset="0"/>
              </a:endParaRPr>
            </a:p>
          </p:txBody>
        </p:sp>
        <p:sp>
          <p:nvSpPr>
            <p:cNvPr id="10" name="TextBox 9"/>
            <p:cNvSpPr txBox="1"/>
            <p:nvPr/>
          </p:nvSpPr>
          <p:spPr>
            <a:xfrm>
              <a:off x="2429596" y="819034"/>
              <a:ext cx="8966776" cy="923307"/>
            </a:xfrm>
            <a:prstGeom prst="rect">
              <a:avLst/>
            </a:prstGeom>
            <a:noFill/>
          </p:spPr>
          <p:txBody>
            <a:bodyPr wrap="square" lIns="121899" tIns="60949" rIns="121899" bIns="60949" rtlCol="0">
              <a:spAutoFit/>
            </a:bodyPr>
            <a:lstStyle/>
            <a:p>
              <a:r>
                <a:rPr lang="en-US" sz="2600" b="1" smtClean="0">
                  <a:latin typeface="Arial" pitchFamily="34" charset="0"/>
                  <a:cs typeface="Arial" pitchFamily="34" charset="0"/>
                </a:rPr>
                <a:t>Tìm năm số hạng đầu và số hạng thứ 100 của dãy số cho bởi công thức sau :</a:t>
              </a:r>
              <a:endParaRPr lang="vi-VN" sz="2600" b="1" i="1">
                <a:latin typeface="Arial" pitchFamily="34" charset="0"/>
                <a:cs typeface="Arial" pitchFamily="34" charset="0"/>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3754024597"/>
                </p:ext>
              </p:extLst>
            </p:nvPr>
          </p:nvGraphicFramePr>
          <p:xfrm>
            <a:off x="3602414" y="1505409"/>
            <a:ext cx="5539998" cy="988215"/>
          </p:xfrm>
          <a:graphic>
            <a:graphicData uri="http://schemas.openxmlformats.org/presentationml/2006/ole">
              <mc:AlternateContent xmlns:mc="http://schemas.openxmlformats.org/markup-compatibility/2006">
                <mc:Choice xmlns:v="urn:schemas-microsoft-com:vml" Requires="v">
                  <p:oleObj spid="_x0000_s64668" name="Equation" r:id="rId6" imgW="2349360" imgH="419040" progId="Equation.DSMT4">
                    <p:embed/>
                  </p:oleObj>
                </mc:Choice>
                <mc:Fallback>
                  <p:oleObj name="Equation" r:id="rId6" imgW="2349360" imgH="419040" progId="Equation.DSMT4">
                    <p:embed/>
                    <p:pic>
                      <p:nvPicPr>
                        <p:cNvPr id="0" name=""/>
                        <p:cNvPicPr/>
                        <p:nvPr/>
                      </p:nvPicPr>
                      <p:blipFill>
                        <a:blip r:embed="rId7"/>
                        <a:stretch>
                          <a:fillRect/>
                        </a:stretch>
                      </p:blipFill>
                      <p:spPr>
                        <a:xfrm>
                          <a:off x="3602414" y="1505409"/>
                          <a:ext cx="5539998" cy="988215"/>
                        </a:xfrm>
                        <a:prstGeom prst="rect">
                          <a:avLst/>
                        </a:prstGeom>
                      </p:spPr>
                    </p:pic>
                  </p:oleObj>
                </mc:Fallback>
              </mc:AlternateContent>
            </a:graphicData>
          </a:graphic>
        </p:graphicFrame>
      </p:grpSp>
      <p:sp>
        <p:nvSpPr>
          <p:cNvPr id="28" name="TextBox 27"/>
          <p:cNvSpPr txBox="1"/>
          <p:nvPr/>
        </p:nvSpPr>
        <p:spPr>
          <a:xfrm>
            <a:off x="2393897" y="3964623"/>
            <a:ext cx="5334000" cy="492443"/>
          </a:xfrm>
          <a:prstGeom prst="rect">
            <a:avLst/>
          </a:prstGeom>
          <a:noFill/>
        </p:spPr>
        <p:txBody>
          <a:bodyPr wrap="square" rtlCol="0">
            <a:spAutoFit/>
          </a:bodyPr>
          <a:lstStyle/>
          <a:p>
            <a:r>
              <a:rPr lang="en-US" sz="2600" b="1" smtClean="0">
                <a:latin typeface="Arial" pitchFamily="34" charset="0"/>
                <a:cs typeface="Arial" pitchFamily="34" charset="0"/>
              </a:rPr>
              <a:t>Số hạng thứ 100 của dãy số là :</a:t>
            </a:r>
            <a:endParaRPr lang="vi-VN" sz="2600" b="1">
              <a:latin typeface="Arial" pitchFamily="34" charset="0"/>
              <a:cs typeface="Arial" pitchFamily="34" charset="0"/>
            </a:endParaRPr>
          </a:p>
        </p:txBody>
      </p:sp>
      <p:graphicFrame>
        <p:nvGraphicFramePr>
          <p:cNvPr id="30" name="Object 29"/>
          <p:cNvGraphicFramePr>
            <a:graphicFrameLocks noChangeAspect="1"/>
          </p:cNvGraphicFramePr>
          <p:nvPr>
            <p:extLst>
              <p:ext uri="{D42A27DB-BD31-4B8C-83A1-F6EECF244321}">
                <p14:modId xmlns:p14="http://schemas.microsoft.com/office/powerpoint/2010/main" val="4019320631"/>
              </p:ext>
            </p:extLst>
          </p:nvPr>
        </p:nvGraphicFramePr>
        <p:xfrm>
          <a:off x="7575497" y="3925888"/>
          <a:ext cx="2725738" cy="569912"/>
        </p:xfrm>
        <a:graphic>
          <a:graphicData uri="http://schemas.openxmlformats.org/presentationml/2006/ole">
            <mc:AlternateContent xmlns:mc="http://schemas.openxmlformats.org/markup-compatibility/2006">
              <mc:Choice xmlns:v="urn:schemas-microsoft-com:vml" Requires="v">
                <p:oleObj spid="_x0000_s64669" name="Equation" r:id="rId8" imgW="1155600" imgH="241200" progId="Equation.DSMT4">
                  <p:embed/>
                </p:oleObj>
              </mc:Choice>
              <mc:Fallback>
                <p:oleObj name="Equation" r:id="rId8" imgW="1155600" imgH="241200" progId="Equation.DSMT4">
                  <p:embed/>
                  <p:pic>
                    <p:nvPicPr>
                      <p:cNvPr id="0" name=""/>
                      <p:cNvPicPr/>
                      <p:nvPr/>
                    </p:nvPicPr>
                    <p:blipFill>
                      <a:blip r:embed="rId9"/>
                      <a:stretch>
                        <a:fillRect/>
                      </a:stretch>
                    </p:blipFill>
                    <p:spPr>
                      <a:xfrm>
                        <a:off x="7575497" y="3925888"/>
                        <a:ext cx="2725738" cy="569912"/>
                      </a:xfrm>
                      <a:prstGeom prst="rect">
                        <a:avLst/>
                      </a:prstGeom>
                    </p:spPr>
                  </p:pic>
                </p:oleObj>
              </mc:Fallback>
            </mc:AlternateContent>
          </a:graphicData>
        </a:graphic>
      </p:graphicFrame>
      <p:sp>
        <p:nvSpPr>
          <p:cNvPr id="31" name="TextBox 30"/>
          <p:cNvSpPr txBox="1"/>
          <p:nvPr/>
        </p:nvSpPr>
        <p:spPr>
          <a:xfrm>
            <a:off x="2017711" y="4724400"/>
            <a:ext cx="5976938" cy="492443"/>
          </a:xfrm>
          <a:prstGeom prst="rect">
            <a:avLst/>
          </a:prstGeom>
          <a:noFill/>
        </p:spPr>
        <p:txBody>
          <a:bodyPr wrap="square" rtlCol="0">
            <a:spAutoFit/>
          </a:bodyPr>
          <a:lstStyle/>
          <a:p>
            <a:r>
              <a:rPr lang="en-US" sz="2600" b="1" smtClean="0">
                <a:latin typeface="Arial" pitchFamily="34" charset="0"/>
                <a:cs typeface="Arial" pitchFamily="34" charset="0"/>
              </a:rPr>
              <a:t>b. Năm số hạng đầu của dãy số là :</a:t>
            </a:r>
            <a:endParaRPr lang="vi-VN" sz="2600" b="1">
              <a:latin typeface="Arial" pitchFamily="34" charset="0"/>
              <a:cs typeface="Arial" pitchFamily="34" charset="0"/>
            </a:endParaRPr>
          </a:p>
        </p:txBody>
      </p:sp>
      <p:graphicFrame>
        <p:nvGraphicFramePr>
          <p:cNvPr id="32" name="Object 31"/>
          <p:cNvGraphicFramePr>
            <a:graphicFrameLocks noChangeAspect="1"/>
          </p:cNvGraphicFramePr>
          <p:nvPr>
            <p:extLst>
              <p:ext uri="{D42A27DB-BD31-4B8C-83A1-F6EECF244321}">
                <p14:modId xmlns:p14="http://schemas.microsoft.com/office/powerpoint/2010/main" val="4271451743"/>
              </p:ext>
            </p:extLst>
          </p:nvPr>
        </p:nvGraphicFramePr>
        <p:xfrm>
          <a:off x="7850135" y="4476750"/>
          <a:ext cx="2516188" cy="990600"/>
        </p:xfrm>
        <a:graphic>
          <a:graphicData uri="http://schemas.openxmlformats.org/presentationml/2006/ole">
            <mc:AlternateContent xmlns:mc="http://schemas.openxmlformats.org/markup-compatibility/2006">
              <mc:Choice xmlns:v="urn:schemas-microsoft-com:vml" Requires="v">
                <p:oleObj spid="_x0000_s64670" name="Equation" r:id="rId10" imgW="1066680" imgH="419040" progId="Equation.DSMT4">
                  <p:embed/>
                </p:oleObj>
              </mc:Choice>
              <mc:Fallback>
                <p:oleObj name="Equation" r:id="rId10" imgW="1066680" imgH="419040" progId="Equation.DSMT4">
                  <p:embed/>
                  <p:pic>
                    <p:nvPicPr>
                      <p:cNvPr id="0" name=""/>
                      <p:cNvPicPr/>
                      <p:nvPr/>
                    </p:nvPicPr>
                    <p:blipFill>
                      <a:blip r:embed="rId11"/>
                      <a:stretch>
                        <a:fillRect/>
                      </a:stretch>
                    </p:blipFill>
                    <p:spPr>
                      <a:xfrm>
                        <a:off x="7850135" y="4476750"/>
                        <a:ext cx="2516188" cy="990600"/>
                      </a:xfrm>
                      <a:prstGeom prst="rect">
                        <a:avLst/>
                      </a:prstGeom>
                    </p:spPr>
                  </p:pic>
                </p:oleObj>
              </mc:Fallback>
            </mc:AlternateContent>
          </a:graphicData>
        </a:graphic>
      </p:graphicFrame>
      <p:sp>
        <p:nvSpPr>
          <p:cNvPr id="33" name="TextBox 32"/>
          <p:cNvSpPr txBox="1"/>
          <p:nvPr/>
        </p:nvSpPr>
        <p:spPr>
          <a:xfrm>
            <a:off x="2393897" y="5735637"/>
            <a:ext cx="5334000" cy="492443"/>
          </a:xfrm>
          <a:prstGeom prst="rect">
            <a:avLst/>
          </a:prstGeom>
          <a:noFill/>
        </p:spPr>
        <p:txBody>
          <a:bodyPr wrap="square" rtlCol="0">
            <a:spAutoFit/>
          </a:bodyPr>
          <a:lstStyle/>
          <a:p>
            <a:r>
              <a:rPr lang="en-US" sz="2600" b="1" smtClean="0">
                <a:latin typeface="Arial" pitchFamily="34" charset="0"/>
                <a:cs typeface="Arial" pitchFamily="34" charset="0"/>
              </a:rPr>
              <a:t>Số hạng thứ 100 của dãy số là :</a:t>
            </a:r>
            <a:endParaRPr lang="vi-VN" sz="2600" b="1">
              <a:latin typeface="Arial" pitchFamily="34" charset="0"/>
              <a:cs typeface="Arial" pitchFamily="34" charset="0"/>
            </a:endParaRPr>
          </a:p>
        </p:txBody>
      </p:sp>
      <p:graphicFrame>
        <p:nvGraphicFramePr>
          <p:cNvPr id="34" name="Object 33"/>
          <p:cNvGraphicFramePr>
            <a:graphicFrameLocks noChangeAspect="1"/>
          </p:cNvGraphicFramePr>
          <p:nvPr>
            <p:extLst>
              <p:ext uri="{D42A27DB-BD31-4B8C-83A1-F6EECF244321}">
                <p14:modId xmlns:p14="http://schemas.microsoft.com/office/powerpoint/2010/main" val="108917849"/>
              </p:ext>
            </p:extLst>
          </p:nvPr>
        </p:nvGraphicFramePr>
        <p:xfrm>
          <a:off x="7642172" y="5487987"/>
          <a:ext cx="2905125" cy="989013"/>
        </p:xfrm>
        <a:graphic>
          <a:graphicData uri="http://schemas.openxmlformats.org/presentationml/2006/ole">
            <mc:AlternateContent xmlns:mc="http://schemas.openxmlformats.org/markup-compatibility/2006">
              <mc:Choice xmlns:v="urn:schemas-microsoft-com:vml" Requires="v">
                <p:oleObj spid="_x0000_s64671" name="Equation" r:id="rId12" imgW="1231560" imgH="419040" progId="Equation.DSMT4">
                  <p:embed/>
                </p:oleObj>
              </mc:Choice>
              <mc:Fallback>
                <p:oleObj name="Equation" r:id="rId12" imgW="1231560" imgH="419040" progId="Equation.DSMT4">
                  <p:embed/>
                  <p:pic>
                    <p:nvPicPr>
                      <p:cNvPr id="0" name=""/>
                      <p:cNvPicPr/>
                      <p:nvPr/>
                    </p:nvPicPr>
                    <p:blipFill>
                      <a:blip r:embed="rId13"/>
                      <a:stretch>
                        <a:fillRect/>
                      </a:stretch>
                    </p:blipFill>
                    <p:spPr>
                      <a:xfrm>
                        <a:off x="7642172" y="5487987"/>
                        <a:ext cx="2905125" cy="989013"/>
                      </a:xfrm>
                      <a:prstGeom prst="rect">
                        <a:avLst/>
                      </a:prstGeom>
                    </p:spPr>
                  </p:pic>
                </p:oleObj>
              </mc:Fallback>
            </mc:AlternateContent>
          </a:graphicData>
        </a:graphic>
      </p:graphicFrame>
    </p:spTree>
    <p:extLst>
      <p:ext uri="{BB962C8B-B14F-4D97-AF65-F5344CB8AC3E}">
        <p14:creationId xmlns:p14="http://schemas.microsoft.com/office/powerpoint/2010/main" val="286064778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left)">
                                      <p:cBhvr>
                                        <p:cTn id="11" dur="500"/>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wipe(left)">
                                      <p:cBhvr>
                                        <p:cTn id="16" dur="500"/>
                                        <p:tgtEl>
                                          <p:spTgt spid="28"/>
                                        </p:tgtEl>
                                      </p:cBhvr>
                                    </p:animEffect>
                                  </p:childTnLst>
                                </p:cTn>
                              </p:par>
                            </p:childTnLst>
                          </p:cTn>
                        </p:par>
                        <p:par>
                          <p:cTn id="17" fill="hold">
                            <p:stCondLst>
                              <p:cond delay="500"/>
                            </p:stCondLst>
                            <p:childTnLst>
                              <p:par>
                                <p:cTn id="18" presetID="22" presetClass="entr" presetSubtype="8" fill="hold" nodeType="after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wipe(left)">
                                      <p:cBhvr>
                                        <p:cTn id="20" dur="500"/>
                                        <p:tgtEl>
                                          <p:spTgt spid="3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wipe(left)">
                                      <p:cBhvr>
                                        <p:cTn id="25" dur="500"/>
                                        <p:tgtEl>
                                          <p:spTgt spid="31"/>
                                        </p:tgtEl>
                                      </p:cBhvr>
                                    </p:animEffect>
                                  </p:childTnLst>
                                </p:cTn>
                              </p:par>
                            </p:childTnLst>
                          </p:cTn>
                        </p:par>
                        <p:par>
                          <p:cTn id="26" fill="hold">
                            <p:stCondLst>
                              <p:cond delay="500"/>
                            </p:stCondLst>
                            <p:childTnLst>
                              <p:par>
                                <p:cTn id="27" presetID="22" presetClass="entr" presetSubtype="8" fill="hold" nodeType="after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wipe(left)">
                                      <p:cBhvr>
                                        <p:cTn id="29" dur="500"/>
                                        <p:tgtEl>
                                          <p:spTgt spid="32"/>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33"/>
                                        </p:tgtEl>
                                        <p:attrNameLst>
                                          <p:attrName>style.visibility</p:attrName>
                                        </p:attrNameLst>
                                      </p:cBhvr>
                                      <p:to>
                                        <p:strVal val="visible"/>
                                      </p:to>
                                    </p:set>
                                    <p:animEffect transition="in" filter="wipe(left)">
                                      <p:cBhvr>
                                        <p:cTn id="34" dur="500"/>
                                        <p:tgtEl>
                                          <p:spTgt spid="33"/>
                                        </p:tgtEl>
                                      </p:cBhvr>
                                    </p:animEffect>
                                  </p:childTnLst>
                                </p:cTn>
                              </p:par>
                            </p:childTnLst>
                          </p:cTn>
                        </p:par>
                        <p:par>
                          <p:cTn id="35" fill="hold">
                            <p:stCondLst>
                              <p:cond delay="500"/>
                            </p:stCondLst>
                            <p:childTnLst>
                              <p:par>
                                <p:cTn id="36" presetID="22" presetClass="entr" presetSubtype="8" fill="hold" nodeType="afterEffect">
                                  <p:stCondLst>
                                    <p:cond delay="0"/>
                                  </p:stCondLst>
                                  <p:childTnLst>
                                    <p:set>
                                      <p:cBhvr>
                                        <p:cTn id="37" dur="1" fill="hold">
                                          <p:stCondLst>
                                            <p:cond delay="0"/>
                                          </p:stCondLst>
                                        </p:cTn>
                                        <p:tgtEl>
                                          <p:spTgt spid="34"/>
                                        </p:tgtEl>
                                        <p:attrNameLst>
                                          <p:attrName>style.visibility</p:attrName>
                                        </p:attrNameLst>
                                      </p:cBhvr>
                                      <p:to>
                                        <p:strVal val="visible"/>
                                      </p:to>
                                    </p:set>
                                    <p:animEffect transition="in" filter="wipe(left)">
                                      <p:cBhvr>
                                        <p:cTn id="38"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8" grpId="0"/>
      <p:bldP spid="31" grpId="0"/>
      <p:bldP spid="3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ounded Rectangle 26"/>
          <p:cNvSpPr/>
          <p:nvPr/>
        </p:nvSpPr>
        <p:spPr>
          <a:xfrm>
            <a:off x="1812553" y="772204"/>
            <a:ext cx="10044590" cy="1309652"/>
          </a:xfrm>
          <a:prstGeom prst="roundRect">
            <a:avLst>
              <a:gd name="adj" fmla="val 4771"/>
            </a:avLst>
          </a:prstGeom>
          <a:solidFill>
            <a:schemeClr val="accent4">
              <a:lumMod val="40000"/>
              <a:lumOff val="60000"/>
            </a:schemeClr>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pic>
        <p:nvPicPr>
          <p:cNvPr id="2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1178" y="762000"/>
            <a:ext cx="1360526" cy="1319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Rectangle 28"/>
          <p:cNvSpPr/>
          <p:nvPr/>
        </p:nvSpPr>
        <p:spPr>
          <a:xfrm>
            <a:off x="846861" y="1196030"/>
            <a:ext cx="488211" cy="707886"/>
          </a:xfrm>
          <a:prstGeom prst="rect">
            <a:avLst/>
          </a:prstGeom>
        </p:spPr>
        <p:txBody>
          <a:bodyPr wrap="none">
            <a:spAutoFit/>
          </a:bodyPr>
          <a:lstStyle/>
          <a:p>
            <a:pPr algn="ctr"/>
            <a:r>
              <a:rPr lang="en-US" sz="4000" b="1" spc="67" smtClean="0">
                <a:ln w="11430"/>
                <a:effectLst>
                  <a:outerShdw blurRad="76200" dist="50800" dir="5400000" algn="tl" rotWithShape="0">
                    <a:srgbClr val="000000">
                      <a:alpha val="65000"/>
                    </a:srgbClr>
                  </a:outerShdw>
                </a:effectLst>
                <a:latin typeface=".VnCentury SchoolbookH" pitchFamily="34" charset="0"/>
              </a:rPr>
              <a:t>4</a:t>
            </a:r>
            <a:endParaRPr lang="en-US" sz="4400" b="1" spc="67">
              <a:ln w="11430"/>
              <a:effectLst>
                <a:outerShdw blurRad="76200" dist="50800" dir="5400000" algn="tl" rotWithShape="0">
                  <a:srgbClr val="000000">
                    <a:alpha val="65000"/>
                  </a:srgbClr>
                </a:outerShdw>
              </a:effectLst>
              <a:latin typeface=".VnCentury SchoolbookH" pitchFamily="34" charset="0"/>
            </a:endParaRPr>
          </a:p>
        </p:txBody>
      </p:sp>
      <p:sp>
        <p:nvSpPr>
          <p:cNvPr id="19" name="TextBox 18"/>
          <p:cNvSpPr txBox="1"/>
          <p:nvPr/>
        </p:nvSpPr>
        <p:spPr>
          <a:xfrm>
            <a:off x="2429596" y="2725578"/>
            <a:ext cx="8039100" cy="492443"/>
          </a:xfrm>
          <a:prstGeom prst="rect">
            <a:avLst/>
          </a:prstGeom>
          <a:noFill/>
        </p:spPr>
        <p:txBody>
          <a:bodyPr wrap="square" rtlCol="0">
            <a:spAutoFit/>
          </a:bodyPr>
          <a:lstStyle/>
          <a:p>
            <a:pPr marL="457200" indent="-457200">
              <a:buFont typeface="Arial" pitchFamily="34" charset="0"/>
              <a:buChar char="•"/>
            </a:pPr>
            <a:r>
              <a:rPr lang="en-US" sz="2600" b="1" smtClean="0">
                <a:latin typeface="Arial" pitchFamily="34" charset="0"/>
                <a:cs typeface="Arial" pitchFamily="34" charset="0"/>
              </a:rPr>
              <a:t>Năm số hạng đầu của dãy số là : 2. 3, 5, 7, 11</a:t>
            </a:r>
            <a:endParaRPr lang="vi-VN" sz="2600" b="1">
              <a:latin typeface="Arial" pitchFamily="34" charset="0"/>
              <a:cs typeface="Arial" pitchFamily="34" charset="0"/>
            </a:endParaRPr>
          </a:p>
        </p:txBody>
      </p:sp>
      <p:pic>
        <p:nvPicPr>
          <p:cNvPr id="24" name="Picture 4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37138" y="2286000"/>
            <a:ext cx="1395474" cy="33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AutoShape 4"/>
          <p:cNvSpPr>
            <a:spLocks noChangeArrowheads="1"/>
          </p:cNvSpPr>
          <p:nvPr/>
        </p:nvSpPr>
        <p:spPr bwMode="gray">
          <a:xfrm>
            <a:off x="401178" y="95249"/>
            <a:ext cx="4550234" cy="479107"/>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000" b="1" smtClean="0">
                <a:solidFill>
                  <a:schemeClr val="bg1"/>
                </a:solidFill>
                <a:latin typeface="Arial" pitchFamily="34" charset="0"/>
                <a:cs typeface="Arial" pitchFamily="34" charset="0"/>
              </a:rPr>
              <a:t>  </a:t>
            </a:r>
            <a:r>
              <a:rPr lang="en-US" sz="1800" b="1" smtClean="0">
                <a:solidFill>
                  <a:schemeClr val="bg1"/>
                </a:solidFill>
                <a:latin typeface="Arial" pitchFamily="34" charset="0"/>
                <a:cs typeface="Arial" pitchFamily="34" charset="0"/>
              </a:rPr>
              <a:t>2. CÁC CÁCH CHO MỘT DÃY SỐ</a:t>
            </a:r>
            <a:endParaRPr lang="vi-VN" sz="1800" b="1">
              <a:solidFill>
                <a:schemeClr val="bg1"/>
              </a:solidFill>
              <a:latin typeface="Arial" pitchFamily="34" charset="0"/>
              <a:cs typeface="Arial" pitchFamily="34" charset="0"/>
            </a:endParaRPr>
          </a:p>
        </p:txBody>
      </p:sp>
      <p:sp>
        <p:nvSpPr>
          <p:cNvPr id="10" name="TextBox 9"/>
          <p:cNvSpPr txBox="1"/>
          <p:nvPr/>
        </p:nvSpPr>
        <p:spPr>
          <a:xfrm>
            <a:off x="1903412" y="981692"/>
            <a:ext cx="9953731" cy="923307"/>
          </a:xfrm>
          <a:prstGeom prst="rect">
            <a:avLst/>
          </a:prstGeom>
          <a:noFill/>
        </p:spPr>
        <p:txBody>
          <a:bodyPr wrap="square" lIns="121899" tIns="60949" rIns="121899" bIns="60949" rtlCol="0">
            <a:spAutoFit/>
          </a:bodyPr>
          <a:lstStyle/>
          <a:p>
            <a:r>
              <a:rPr lang="en-US" sz="2600" b="1" smtClean="0">
                <a:latin typeface="Arial" pitchFamily="34" charset="0"/>
                <a:cs typeface="Arial" pitchFamily="34" charset="0"/>
              </a:rPr>
              <a:t>Xét dãy số gồm tất cả các số nguyên tố theo thứ tự tăng dần. Viết năm số hạng đầu của dãy số đó.</a:t>
            </a:r>
            <a:endParaRPr lang="vi-VN" sz="2600" b="1" i="1">
              <a:latin typeface="Arial" pitchFamily="34" charset="0"/>
              <a:cs typeface="Arial" pitchFamily="34" charset="0"/>
            </a:endParaRPr>
          </a:p>
        </p:txBody>
      </p:sp>
      <p:grpSp>
        <p:nvGrpSpPr>
          <p:cNvPr id="20" name="Group 19"/>
          <p:cNvGrpSpPr/>
          <p:nvPr/>
        </p:nvGrpSpPr>
        <p:grpSpPr>
          <a:xfrm>
            <a:off x="234898" y="3962400"/>
            <a:ext cx="11414899" cy="1905000"/>
            <a:chOff x="158697" y="5105400"/>
            <a:chExt cx="11414899" cy="1905000"/>
          </a:xfrm>
        </p:grpSpPr>
        <p:sp>
          <p:nvSpPr>
            <p:cNvPr id="23" name="Rounded Rectangle 22"/>
            <p:cNvSpPr/>
            <p:nvPr/>
          </p:nvSpPr>
          <p:spPr>
            <a:xfrm>
              <a:off x="1924507" y="5105400"/>
              <a:ext cx="9649089" cy="1905000"/>
            </a:xfrm>
            <a:prstGeom prst="roundRect">
              <a:avLst>
                <a:gd name="adj" fmla="val 9218"/>
              </a:avLst>
            </a:prstGeom>
            <a:solidFill>
              <a:schemeClr val="accent5">
                <a:lumMod val="20000"/>
                <a:lumOff val="80000"/>
              </a:schemeClr>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sp>
          <p:nvSpPr>
            <p:cNvPr id="25" name="TextBox 24"/>
            <p:cNvSpPr txBox="1"/>
            <p:nvPr/>
          </p:nvSpPr>
          <p:spPr>
            <a:xfrm>
              <a:off x="2047730" y="5166757"/>
              <a:ext cx="9525865" cy="861774"/>
            </a:xfrm>
            <a:prstGeom prst="rect">
              <a:avLst/>
            </a:prstGeom>
            <a:noFill/>
          </p:spPr>
          <p:txBody>
            <a:bodyPr wrap="square" rtlCol="0">
              <a:spAutoFit/>
            </a:bodyPr>
            <a:lstStyle/>
            <a:p>
              <a:pPr marL="342900" indent="-342900">
                <a:buFont typeface="Arial" pitchFamily="34" charset="0"/>
                <a:buChar char="•"/>
              </a:pPr>
              <a:r>
                <a:rPr lang="vi-VN" sz="2500" b="1">
                  <a:latin typeface="Arial" pitchFamily="34" charset="0"/>
                  <a:cs typeface="Arial" pitchFamily="34" charset="0"/>
                </a:rPr>
                <a:t>Dãy số gồm tất cả các số nguyên tố ở ví dụ 4 được cho bởi </a:t>
              </a:r>
              <a:r>
                <a:rPr lang="vi-VN" sz="2500" b="1">
                  <a:solidFill>
                    <a:srgbClr val="C00000"/>
                  </a:solidFill>
                  <a:latin typeface="Arial" pitchFamily="34" charset="0"/>
                  <a:cs typeface="Arial" pitchFamily="34" charset="0"/>
                </a:rPr>
                <a:t>phương pháp mô tả </a:t>
              </a:r>
              <a:r>
                <a:rPr lang="en-US" sz="2500" b="1" smtClean="0">
                  <a:latin typeface="Arial" pitchFamily="34" charset="0"/>
                  <a:cs typeface="Arial" pitchFamily="34" charset="0"/>
                </a:rPr>
                <a:t>(</a:t>
              </a:r>
              <a:r>
                <a:rPr lang="vi-VN" sz="2500" b="1" smtClean="0">
                  <a:latin typeface="Arial" pitchFamily="34" charset="0"/>
                  <a:cs typeface="Arial" pitchFamily="34" charset="0"/>
                </a:rPr>
                <a:t>số </a:t>
              </a:r>
              <a:r>
                <a:rPr lang="vi-VN" sz="2500" b="1">
                  <a:latin typeface="Arial" pitchFamily="34" charset="0"/>
                  <a:cs typeface="Arial" pitchFamily="34" charset="0"/>
                </a:rPr>
                <a:t>hạng thứ n là số nguyên tố thứ </a:t>
              </a:r>
              <a:r>
                <a:rPr lang="vi-VN" sz="2500" b="1" smtClean="0">
                  <a:latin typeface="Arial" pitchFamily="34" charset="0"/>
                  <a:cs typeface="Arial" pitchFamily="34" charset="0"/>
                </a:rPr>
                <a:t>n</a:t>
              </a:r>
              <a:r>
                <a:rPr lang="en-US" sz="2500" b="1" smtClean="0">
                  <a:latin typeface="Arial" pitchFamily="34" charset="0"/>
                  <a:cs typeface="Arial" pitchFamily="34" charset="0"/>
                </a:rPr>
                <a:t>)</a:t>
              </a:r>
              <a:endParaRPr lang="en-US" sz="2500" b="1" i="1">
                <a:latin typeface="Arial" pitchFamily="34" charset="0"/>
                <a:cs typeface="Arial" pitchFamily="34" charset="0"/>
              </a:endParaRPr>
            </a:p>
          </p:txBody>
        </p:sp>
        <p:pic>
          <p:nvPicPr>
            <p:cNvPr id="26"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697" y="5152675"/>
              <a:ext cx="1681724" cy="945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6" name="TextBox 35"/>
          <p:cNvSpPr txBox="1"/>
          <p:nvPr/>
        </p:nvSpPr>
        <p:spPr>
          <a:xfrm>
            <a:off x="2123931" y="4885531"/>
            <a:ext cx="9525865" cy="861774"/>
          </a:xfrm>
          <a:prstGeom prst="rect">
            <a:avLst/>
          </a:prstGeom>
          <a:noFill/>
        </p:spPr>
        <p:txBody>
          <a:bodyPr wrap="square" rtlCol="0">
            <a:spAutoFit/>
          </a:bodyPr>
          <a:lstStyle/>
          <a:p>
            <a:pPr marL="342900" indent="-342900">
              <a:buFont typeface="Arial" pitchFamily="34" charset="0"/>
              <a:buChar char="•"/>
            </a:pPr>
            <a:r>
              <a:rPr lang="en-US" sz="2500" b="1" smtClean="0">
                <a:latin typeface="Arial" pitchFamily="34" charset="0"/>
                <a:cs typeface="Arial" pitchFamily="34" charset="0"/>
              </a:rPr>
              <a:t>Hệ thức truy hồi là hệ thức biểu thị số hạng thứ n của dãy số qua số hạng ( hay vài số hạng) đứng trước nó.</a:t>
            </a:r>
            <a:endParaRPr lang="en-US" sz="2500" b="1" i="1">
              <a:latin typeface="Arial" pitchFamily="34" charset="0"/>
              <a:cs typeface="Arial" pitchFamily="34" charset="0"/>
            </a:endParaRPr>
          </a:p>
        </p:txBody>
      </p:sp>
    </p:spTree>
    <p:extLst>
      <p:ext uri="{BB962C8B-B14F-4D97-AF65-F5344CB8AC3E}">
        <p14:creationId xmlns:p14="http://schemas.microsoft.com/office/powerpoint/2010/main" val="14757680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left)">
                                      <p:cBhvr>
                                        <p:cTn id="11" dur="500"/>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left)">
                                      <p:cBhvr>
                                        <p:cTn id="16" dur="5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wipe(left)">
                                      <p:cBhvr>
                                        <p:cTn id="21"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3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3191596" y="2829957"/>
            <a:ext cx="1455016" cy="492443"/>
          </a:xfrm>
          <a:prstGeom prst="rect">
            <a:avLst/>
          </a:prstGeom>
          <a:noFill/>
        </p:spPr>
        <p:txBody>
          <a:bodyPr wrap="square" rtlCol="0">
            <a:spAutoFit/>
          </a:bodyPr>
          <a:lstStyle/>
          <a:p>
            <a:r>
              <a:rPr lang="en-US" sz="2600" b="1" smtClean="0">
                <a:latin typeface="Arial" pitchFamily="34" charset="0"/>
                <a:cs typeface="Arial" pitchFamily="34" charset="0"/>
              </a:rPr>
              <a:t>Ta có : </a:t>
            </a:r>
            <a:endParaRPr lang="vi-VN" sz="2600" b="1">
              <a:latin typeface="Arial" pitchFamily="34" charset="0"/>
              <a:cs typeface="Arial" pitchFamily="34" charset="0"/>
            </a:endParaRPr>
          </a:p>
        </p:txBody>
      </p:sp>
      <p:pic>
        <p:nvPicPr>
          <p:cNvPr id="24" name="Picture 4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44917" y="2362200"/>
            <a:ext cx="1395474" cy="33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AutoShape 4"/>
          <p:cNvSpPr>
            <a:spLocks noChangeArrowheads="1"/>
          </p:cNvSpPr>
          <p:nvPr/>
        </p:nvSpPr>
        <p:spPr bwMode="gray">
          <a:xfrm>
            <a:off x="401178" y="95249"/>
            <a:ext cx="4550234" cy="479107"/>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000" b="1" smtClean="0">
                <a:solidFill>
                  <a:schemeClr val="bg1"/>
                </a:solidFill>
                <a:latin typeface="Arial" pitchFamily="34" charset="0"/>
                <a:cs typeface="Arial" pitchFamily="34" charset="0"/>
              </a:rPr>
              <a:t>  </a:t>
            </a:r>
            <a:r>
              <a:rPr lang="en-US" sz="1800" b="1" smtClean="0">
                <a:solidFill>
                  <a:schemeClr val="bg1"/>
                </a:solidFill>
                <a:latin typeface="Arial" pitchFamily="34" charset="0"/>
                <a:cs typeface="Arial" pitchFamily="34" charset="0"/>
              </a:rPr>
              <a:t>2. CÁC CÁCH CHO MỘT DÃY SỐ</a:t>
            </a:r>
            <a:endParaRPr lang="vi-VN" sz="1800" b="1">
              <a:solidFill>
                <a:schemeClr val="bg1"/>
              </a:solidFill>
              <a:latin typeface="Arial" pitchFamily="34" charset="0"/>
              <a:cs typeface="Arial" pitchFamily="34" charset="0"/>
            </a:endParaRPr>
          </a:p>
        </p:txBody>
      </p:sp>
      <p:grpSp>
        <p:nvGrpSpPr>
          <p:cNvPr id="4" name="Group 3"/>
          <p:cNvGrpSpPr/>
          <p:nvPr/>
        </p:nvGrpSpPr>
        <p:grpSpPr>
          <a:xfrm>
            <a:off x="401178" y="762000"/>
            <a:ext cx="11455965" cy="1399617"/>
            <a:chOff x="401178" y="762000"/>
            <a:chExt cx="11455965" cy="1399617"/>
          </a:xfrm>
        </p:grpSpPr>
        <p:sp>
          <p:nvSpPr>
            <p:cNvPr id="16" name="Rounded Rectangle 15"/>
            <p:cNvSpPr/>
            <p:nvPr/>
          </p:nvSpPr>
          <p:spPr>
            <a:xfrm>
              <a:off x="1812553" y="772204"/>
              <a:ext cx="10044590" cy="1389413"/>
            </a:xfrm>
            <a:prstGeom prst="roundRect">
              <a:avLst>
                <a:gd name="adj" fmla="val 4771"/>
              </a:avLst>
            </a:prstGeom>
            <a:solidFill>
              <a:schemeClr val="accent4">
                <a:lumMod val="40000"/>
                <a:lumOff val="60000"/>
              </a:schemeClr>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pic>
          <p:nvPicPr>
            <p:cNvPr id="2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1178" y="762000"/>
              <a:ext cx="1360526" cy="1319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Rectangle 22"/>
            <p:cNvSpPr/>
            <p:nvPr/>
          </p:nvSpPr>
          <p:spPr>
            <a:xfrm>
              <a:off x="846861" y="1196030"/>
              <a:ext cx="488211" cy="707886"/>
            </a:xfrm>
            <a:prstGeom prst="rect">
              <a:avLst/>
            </a:prstGeom>
          </p:spPr>
          <p:txBody>
            <a:bodyPr wrap="none">
              <a:spAutoFit/>
            </a:bodyPr>
            <a:lstStyle/>
            <a:p>
              <a:pPr algn="ctr"/>
              <a:r>
                <a:rPr lang="en-US" sz="4000" b="1" spc="67" smtClean="0">
                  <a:ln w="11430"/>
                  <a:effectLst>
                    <a:outerShdw blurRad="76200" dist="50800" dir="5400000" algn="tl" rotWithShape="0">
                      <a:srgbClr val="000000">
                        <a:alpha val="65000"/>
                      </a:srgbClr>
                    </a:outerShdw>
                  </a:effectLst>
                  <a:latin typeface=".VnCentury SchoolbookH" pitchFamily="34" charset="0"/>
                </a:rPr>
                <a:t>5</a:t>
              </a:r>
              <a:endParaRPr lang="en-US" sz="4400" b="1" spc="67">
                <a:ln w="11430"/>
                <a:effectLst>
                  <a:outerShdw blurRad="76200" dist="50800" dir="5400000" algn="tl" rotWithShape="0">
                    <a:srgbClr val="000000">
                      <a:alpha val="65000"/>
                    </a:srgbClr>
                  </a:outerShdw>
                </a:effectLst>
                <a:latin typeface=".VnCentury SchoolbookH" pitchFamily="34" charset="0"/>
              </a:endParaRPr>
            </a:p>
          </p:txBody>
        </p:sp>
        <mc:AlternateContent xmlns:mc="http://schemas.openxmlformats.org/markup-compatibility/2006">
          <mc:Choice xmlns:a14="http://schemas.microsoft.com/office/drawing/2010/main" Requires="a14">
            <p:sp>
              <p:nvSpPr>
                <p:cNvPr id="10" name="TextBox 9"/>
                <p:cNvSpPr txBox="1"/>
                <p:nvPr/>
              </p:nvSpPr>
              <p:spPr>
                <a:xfrm>
                  <a:off x="2284412" y="838200"/>
                  <a:ext cx="9111959" cy="1323417"/>
                </a:xfrm>
                <a:prstGeom prst="rect">
                  <a:avLst/>
                </a:prstGeom>
                <a:noFill/>
              </p:spPr>
              <p:txBody>
                <a:bodyPr wrap="square" lIns="121899" tIns="60949" rIns="121899" bIns="60949" rtlCol="0">
                  <a:spAutoFit/>
                </a:bodyPr>
                <a:lstStyle/>
                <a:p>
                  <a:r>
                    <a:rPr lang="en-US" sz="2600" b="1" smtClean="0">
                      <a:latin typeface="Arial" pitchFamily="34" charset="0"/>
                      <a:cs typeface="Arial" pitchFamily="34" charset="0"/>
                    </a:rPr>
                    <a:t>Cho dãy số xác định bằng hệ thức truy hồi :</a:t>
                  </a:r>
                  <a:br>
                    <a:rPr lang="en-US" sz="2600" b="1" smtClean="0">
                      <a:latin typeface="Arial" pitchFamily="34" charset="0"/>
                      <a:cs typeface="Arial" pitchFamily="34" charset="0"/>
                    </a:rPr>
                  </a:br>
                  <a:r>
                    <a:rPr lang="en-US" sz="2600" b="1" smtClean="0">
                      <a:latin typeface="Arial" pitchFamily="34" charset="0"/>
                      <a:cs typeface="Arial" pitchFamily="34" charset="0"/>
                    </a:rPr>
                    <a:t>	</a:t>
                  </a:r>
                  <a14:m>
                    <m:oMath xmlns:m="http://schemas.openxmlformats.org/officeDocument/2006/math">
                      <m:sSub>
                        <m:sSubPr>
                          <m:ctrlPr>
                            <a:rPr lang="en-US" sz="2600" b="1" i="1" smtClean="0">
                              <a:latin typeface="Cambria Math"/>
                              <a:cs typeface="Arial" pitchFamily="34" charset="0"/>
                            </a:rPr>
                          </m:ctrlPr>
                        </m:sSubPr>
                        <m:e>
                          <m:r>
                            <a:rPr lang="en-US" sz="2600" b="1" i="1" smtClean="0">
                              <a:latin typeface="Cambria Math"/>
                              <a:cs typeface="Arial" pitchFamily="34" charset="0"/>
                            </a:rPr>
                            <m:t>𝒖</m:t>
                          </m:r>
                        </m:e>
                        <m:sub>
                          <m:r>
                            <a:rPr lang="en-US" sz="2600" b="1" i="1" smtClean="0">
                              <a:latin typeface="Cambria Math"/>
                              <a:cs typeface="Arial" pitchFamily="34" charset="0"/>
                            </a:rPr>
                            <m:t>𝟏</m:t>
                          </m:r>
                        </m:sub>
                      </m:sSub>
                      <m:r>
                        <a:rPr lang="en-US" sz="2600" b="1" i="1" smtClean="0">
                          <a:latin typeface="Cambria Math"/>
                          <a:cs typeface="Arial" pitchFamily="34" charset="0"/>
                        </a:rPr>
                        <m:t>=</m:t>
                      </m:r>
                      <m:r>
                        <a:rPr lang="en-US" sz="2600" b="1" i="1" smtClean="0">
                          <a:latin typeface="Cambria Math"/>
                          <a:cs typeface="Arial" pitchFamily="34" charset="0"/>
                        </a:rPr>
                        <m:t>𝟏</m:t>
                      </m:r>
                      <m:r>
                        <a:rPr lang="en-US" sz="2600" b="1" i="1" smtClean="0">
                          <a:latin typeface="Cambria Math"/>
                          <a:cs typeface="Arial" pitchFamily="34" charset="0"/>
                        </a:rPr>
                        <m:t> ,  </m:t>
                      </m:r>
                      <m:sSub>
                        <m:sSubPr>
                          <m:ctrlPr>
                            <a:rPr lang="en-US" sz="2600" b="1" i="1" smtClean="0">
                              <a:latin typeface="Cambria Math"/>
                              <a:cs typeface="Arial" pitchFamily="34" charset="0"/>
                            </a:rPr>
                          </m:ctrlPr>
                        </m:sSubPr>
                        <m:e>
                          <m:r>
                            <a:rPr lang="en-US" sz="2600" b="1" i="1" smtClean="0">
                              <a:latin typeface="Cambria Math"/>
                              <a:cs typeface="Arial" pitchFamily="34" charset="0"/>
                            </a:rPr>
                            <m:t>𝒖</m:t>
                          </m:r>
                        </m:e>
                        <m:sub>
                          <m:r>
                            <a:rPr lang="en-US" sz="2600" b="1" i="1" smtClean="0">
                              <a:latin typeface="Cambria Math"/>
                              <a:cs typeface="Arial" pitchFamily="34" charset="0"/>
                            </a:rPr>
                            <m:t>𝒏</m:t>
                          </m:r>
                        </m:sub>
                      </m:sSub>
                      <m:r>
                        <a:rPr lang="en-US" sz="2600" b="1" i="1" smtClean="0">
                          <a:latin typeface="Cambria Math"/>
                          <a:cs typeface="Arial" pitchFamily="34" charset="0"/>
                        </a:rPr>
                        <m:t>=</m:t>
                      </m:r>
                      <m:r>
                        <a:rPr lang="en-US" sz="2600" b="1" i="1" smtClean="0">
                          <a:latin typeface="Cambria Math"/>
                          <a:cs typeface="Arial" pitchFamily="34" charset="0"/>
                        </a:rPr>
                        <m:t>𝟑</m:t>
                      </m:r>
                      <m:sSub>
                        <m:sSubPr>
                          <m:ctrlPr>
                            <a:rPr lang="en-US" sz="2600" b="1" i="1" smtClean="0">
                              <a:latin typeface="Cambria Math"/>
                              <a:cs typeface="Arial" pitchFamily="34" charset="0"/>
                            </a:rPr>
                          </m:ctrlPr>
                        </m:sSubPr>
                        <m:e>
                          <m:r>
                            <a:rPr lang="en-US" sz="2600" b="1" i="1" smtClean="0">
                              <a:latin typeface="Cambria Math"/>
                              <a:cs typeface="Arial" pitchFamily="34" charset="0"/>
                            </a:rPr>
                            <m:t>𝒖</m:t>
                          </m:r>
                        </m:e>
                        <m:sub>
                          <m:r>
                            <a:rPr lang="en-US" sz="2600" b="1" i="1" smtClean="0">
                              <a:latin typeface="Cambria Math"/>
                              <a:cs typeface="Arial" pitchFamily="34" charset="0"/>
                            </a:rPr>
                            <m:t>𝒏</m:t>
                          </m:r>
                          <m:r>
                            <a:rPr lang="en-US" sz="2600" b="1" i="1" smtClean="0">
                              <a:latin typeface="Cambria Math"/>
                              <a:cs typeface="Arial" pitchFamily="34" charset="0"/>
                            </a:rPr>
                            <m:t>−</m:t>
                          </m:r>
                          <m:r>
                            <a:rPr lang="en-US" sz="2600" b="1" i="1" smtClean="0">
                              <a:latin typeface="Cambria Math"/>
                              <a:cs typeface="Arial" pitchFamily="34" charset="0"/>
                            </a:rPr>
                            <m:t>𝟏</m:t>
                          </m:r>
                        </m:sub>
                      </m:sSub>
                      <m:r>
                        <a:rPr lang="en-US" sz="2600" b="1" i="1" smtClean="0">
                          <a:latin typeface="Cambria Math"/>
                          <a:cs typeface="Arial" pitchFamily="34" charset="0"/>
                        </a:rPr>
                        <m:t>+</m:t>
                      </m:r>
                      <m:r>
                        <a:rPr lang="en-US" sz="2600" b="1" i="1" smtClean="0">
                          <a:latin typeface="Cambria Math"/>
                          <a:cs typeface="Arial" pitchFamily="34" charset="0"/>
                        </a:rPr>
                        <m:t>𝟐</m:t>
                      </m:r>
                    </m:oMath>
                  </a14:m>
                  <a:r>
                    <a:rPr lang="en-US" sz="2600" b="1" i="1" smtClean="0">
                      <a:latin typeface="Arial" pitchFamily="34" charset="0"/>
                      <a:cs typeface="Arial" pitchFamily="34" charset="0"/>
                    </a:rPr>
                    <a:t>   với </a:t>
                  </a:r>
                  <a14:m>
                    <m:oMath xmlns:m="http://schemas.openxmlformats.org/officeDocument/2006/math">
                      <m:r>
                        <a:rPr lang="en-US" sz="2600" b="1" i="1" smtClean="0">
                          <a:latin typeface="Cambria Math"/>
                          <a:cs typeface="Arial" pitchFamily="34" charset="0"/>
                        </a:rPr>
                        <m:t>𝒏</m:t>
                      </m:r>
                      <m:r>
                        <a:rPr lang="en-US" sz="2600" b="1" i="1" smtClean="0">
                          <a:latin typeface="Cambria Math"/>
                          <a:cs typeface="Arial" pitchFamily="34" charset="0"/>
                        </a:rPr>
                        <m:t>=</m:t>
                      </m:r>
                      <m:r>
                        <a:rPr lang="en-US" sz="2600" b="1" i="1" smtClean="0">
                          <a:latin typeface="Cambria Math"/>
                          <a:cs typeface="Arial" pitchFamily="34" charset="0"/>
                        </a:rPr>
                        <m:t>𝟐</m:t>
                      </m:r>
                    </m:oMath>
                  </a14:m>
                  <a:endParaRPr lang="en-US" sz="2600" b="1" i="1" smtClean="0">
                    <a:latin typeface="Arial" pitchFamily="34" charset="0"/>
                    <a:cs typeface="Arial" pitchFamily="34" charset="0"/>
                  </a:endParaRPr>
                </a:p>
                <a:p>
                  <a:r>
                    <a:rPr lang="en-US" sz="2600" b="1" smtClean="0">
                      <a:latin typeface="Arial" pitchFamily="34" charset="0"/>
                      <a:cs typeface="Arial" pitchFamily="34" charset="0"/>
                    </a:rPr>
                    <a:t>Viết ba số hạng đầu của dãy số này .</a:t>
                  </a:r>
                  <a:endParaRPr lang="vi-VN" sz="2600" b="1">
                    <a:latin typeface="Arial" pitchFamily="34" charset="0"/>
                    <a:cs typeface="Arial" pitchFamily="34" charset="0"/>
                  </a:endParaRPr>
                </a:p>
              </p:txBody>
            </p:sp>
          </mc:Choice>
          <mc:Fallback>
            <p:sp>
              <p:nvSpPr>
                <p:cNvPr id="10" name="TextBox 9"/>
                <p:cNvSpPr txBox="1">
                  <a:spLocks noRot="1" noChangeAspect="1" noMove="1" noResize="1" noEditPoints="1" noAdjustHandles="1" noChangeArrowheads="1" noChangeShapeType="1" noTextEdit="1"/>
                </p:cNvSpPr>
                <p:nvPr/>
              </p:nvSpPr>
              <p:spPr>
                <a:xfrm>
                  <a:off x="2284412" y="838200"/>
                  <a:ext cx="9111959" cy="1323417"/>
                </a:xfrm>
                <a:prstGeom prst="rect">
                  <a:avLst/>
                </a:prstGeom>
                <a:blipFill rotWithShape="1">
                  <a:blip r:embed="rId6"/>
                  <a:stretch>
                    <a:fillRect l="-870" t="-3226" b="-9217"/>
                  </a:stretch>
                </a:blipFill>
              </p:spPr>
              <p:txBody>
                <a:bodyPr/>
                <a:lstStyle/>
                <a:p>
                  <a:r>
                    <a:rPr lang="en-US">
                      <a:noFill/>
                    </a:rPr>
                    <a:t> </a:t>
                  </a:r>
                </a:p>
              </p:txBody>
            </p:sp>
          </mc:Fallback>
        </mc:AlternateContent>
      </p:grpSp>
      <p:graphicFrame>
        <p:nvGraphicFramePr>
          <p:cNvPr id="2" name="Object 1"/>
          <p:cNvGraphicFramePr>
            <a:graphicFrameLocks noChangeAspect="1"/>
          </p:cNvGraphicFramePr>
          <p:nvPr>
            <p:extLst>
              <p:ext uri="{D42A27DB-BD31-4B8C-83A1-F6EECF244321}">
                <p14:modId xmlns:p14="http://schemas.microsoft.com/office/powerpoint/2010/main" val="4088017389"/>
              </p:ext>
            </p:extLst>
          </p:nvPr>
        </p:nvGraphicFramePr>
        <p:xfrm>
          <a:off x="4594470" y="2819400"/>
          <a:ext cx="1910398" cy="1253808"/>
        </p:xfrm>
        <a:graphic>
          <a:graphicData uri="http://schemas.openxmlformats.org/presentationml/2006/ole">
            <mc:AlternateContent xmlns:mc="http://schemas.openxmlformats.org/markup-compatibility/2006">
              <mc:Choice xmlns:v="urn:schemas-microsoft-com:vml" Requires="v">
                <p:oleObj spid="_x0000_s66709" name="Equation" r:id="rId7" imgW="736560" imgH="482400" progId="Equation.DSMT4">
                  <p:embed/>
                </p:oleObj>
              </mc:Choice>
              <mc:Fallback>
                <p:oleObj name="Equation" r:id="rId7" imgW="736560" imgH="482400" progId="Equation.DSMT4">
                  <p:embed/>
                  <p:pic>
                    <p:nvPicPr>
                      <p:cNvPr id="0" name="Object 29"/>
                      <p:cNvPicPr>
                        <a:picLocks noChangeAspect="1" noChangeArrowheads="1"/>
                      </p:cNvPicPr>
                      <p:nvPr/>
                    </p:nvPicPr>
                    <p:blipFill>
                      <a:blip r:embed="rId8"/>
                      <a:srcRect/>
                      <a:stretch>
                        <a:fillRect/>
                      </a:stretch>
                    </p:blipFill>
                    <p:spPr bwMode="auto">
                      <a:xfrm>
                        <a:off x="4594470" y="2819400"/>
                        <a:ext cx="1910398" cy="1253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7" name="Object 26"/>
          <p:cNvGraphicFramePr>
            <a:graphicFrameLocks noChangeAspect="1"/>
          </p:cNvGraphicFramePr>
          <p:nvPr>
            <p:extLst>
              <p:ext uri="{D42A27DB-BD31-4B8C-83A1-F6EECF244321}">
                <p14:modId xmlns:p14="http://schemas.microsoft.com/office/powerpoint/2010/main" val="3291788578"/>
              </p:ext>
            </p:extLst>
          </p:nvPr>
        </p:nvGraphicFramePr>
        <p:xfrm>
          <a:off x="6696557" y="3484008"/>
          <a:ext cx="2041366" cy="462757"/>
        </p:xfrm>
        <a:graphic>
          <a:graphicData uri="http://schemas.openxmlformats.org/presentationml/2006/ole">
            <mc:AlternateContent xmlns:mc="http://schemas.openxmlformats.org/markup-compatibility/2006">
              <mc:Choice xmlns:v="urn:schemas-microsoft-com:vml" Requires="v">
                <p:oleObj spid="_x0000_s66710" name="Equation" r:id="rId9" imgW="787320" imgH="177480" progId="Equation.DSMT4">
                  <p:embed/>
                </p:oleObj>
              </mc:Choice>
              <mc:Fallback>
                <p:oleObj name="Equation" r:id="rId9" imgW="787320" imgH="177480" progId="Equation.DSMT4">
                  <p:embed/>
                  <p:pic>
                    <p:nvPicPr>
                      <p:cNvPr id="0" name=""/>
                      <p:cNvPicPr>
                        <a:picLocks noChangeAspect="1" noChangeArrowheads="1"/>
                      </p:cNvPicPr>
                      <p:nvPr/>
                    </p:nvPicPr>
                    <p:blipFill>
                      <a:blip r:embed="rId10"/>
                      <a:srcRect/>
                      <a:stretch>
                        <a:fillRect/>
                      </a:stretch>
                    </p:blipFill>
                    <p:spPr bwMode="auto">
                      <a:xfrm>
                        <a:off x="6696557" y="3484008"/>
                        <a:ext cx="2041366" cy="462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8" name="Object 27"/>
          <p:cNvGraphicFramePr>
            <a:graphicFrameLocks noChangeAspect="1"/>
          </p:cNvGraphicFramePr>
          <p:nvPr>
            <p:extLst>
              <p:ext uri="{D42A27DB-BD31-4B8C-83A1-F6EECF244321}">
                <p14:modId xmlns:p14="http://schemas.microsoft.com/office/powerpoint/2010/main" val="2437902430"/>
              </p:ext>
            </p:extLst>
          </p:nvPr>
        </p:nvGraphicFramePr>
        <p:xfrm>
          <a:off x="4634468" y="4067097"/>
          <a:ext cx="1943577" cy="626903"/>
        </p:xfrm>
        <a:graphic>
          <a:graphicData uri="http://schemas.openxmlformats.org/presentationml/2006/ole">
            <mc:AlternateContent xmlns:mc="http://schemas.openxmlformats.org/markup-compatibility/2006">
              <mc:Choice xmlns:v="urn:schemas-microsoft-com:vml" Requires="v">
                <p:oleObj spid="_x0000_s66711" name="Equation" r:id="rId11" imgW="749160" imgH="241200" progId="Equation.DSMT4">
                  <p:embed/>
                </p:oleObj>
              </mc:Choice>
              <mc:Fallback>
                <p:oleObj name="Equation" r:id="rId11" imgW="749160" imgH="241200" progId="Equation.DSMT4">
                  <p:embed/>
                  <p:pic>
                    <p:nvPicPr>
                      <p:cNvPr id="0" name=""/>
                      <p:cNvPicPr>
                        <a:picLocks noChangeAspect="1" noChangeArrowheads="1"/>
                      </p:cNvPicPr>
                      <p:nvPr/>
                    </p:nvPicPr>
                    <p:blipFill>
                      <a:blip r:embed="rId12"/>
                      <a:srcRect/>
                      <a:stretch>
                        <a:fillRect/>
                      </a:stretch>
                    </p:blipFill>
                    <p:spPr bwMode="auto">
                      <a:xfrm>
                        <a:off x="4634468" y="4067097"/>
                        <a:ext cx="1943577" cy="626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9" name="Object 28"/>
          <p:cNvGraphicFramePr>
            <a:graphicFrameLocks noChangeAspect="1"/>
          </p:cNvGraphicFramePr>
          <p:nvPr>
            <p:extLst>
              <p:ext uri="{D42A27DB-BD31-4B8C-83A1-F6EECF244321}">
                <p14:modId xmlns:p14="http://schemas.microsoft.com/office/powerpoint/2010/main" val="701045583"/>
              </p:ext>
            </p:extLst>
          </p:nvPr>
        </p:nvGraphicFramePr>
        <p:xfrm>
          <a:off x="6598919" y="4150758"/>
          <a:ext cx="2238693" cy="462757"/>
        </p:xfrm>
        <a:graphic>
          <a:graphicData uri="http://schemas.openxmlformats.org/presentationml/2006/ole">
            <mc:AlternateContent xmlns:mc="http://schemas.openxmlformats.org/markup-compatibility/2006">
              <mc:Choice xmlns:v="urn:schemas-microsoft-com:vml" Requires="v">
                <p:oleObj spid="_x0000_s66712" name="Equation" r:id="rId13" imgW="863280" imgH="177480" progId="Equation.DSMT4">
                  <p:embed/>
                </p:oleObj>
              </mc:Choice>
              <mc:Fallback>
                <p:oleObj name="Equation" r:id="rId13" imgW="863280" imgH="177480" progId="Equation.DSMT4">
                  <p:embed/>
                  <p:pic>
                    <p:nvPicPr>
                      <p:cNvPr id="0" name=""/>
                      <p:cNvPicPr>
                        <a:picLocks noChangeAspect="1" noChangeArrowheads="1"/>
                      </p:cNvPicPr>
                      <p:nvPr/>
                    </p:nvPicPr>
                    <p:blipFill>
                      <a:blip r:embed="rId14"/>
                      <a:srcRect/>
                      <a:stretch>
                        <a:fillRect/>
                      </a:stretch>
                    </p:blipFill>
                    <p:spPr bwMode="auto">
                      <a:xfrm>
                        <a:off x="6598919" y="4150758"/>
                        <a:ext cx="2238693" cy="462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95680437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left)">
                                      <p:cBhvr>
                                        <p:cTn id="11" dur="500"/>
                                        <p:tgtEl>
                                          <p:spTgt spid="19"/>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wipe(left)">
                                      <p:cBhvr>
                                        <p:cTn id="20" dur="500"/>
                                        <p:tgtEl>
                                          <p:spTgt spid="2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wipe(left)">
                                      <p:cBhvr>
                                        <p:cTn id="25" dur="500"/>
                                        <p:tgtEl>
                                          <p:spTgt spid="2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wipe(left)">
                                      <p:cBhvr>
                                        <p:cTn id="3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19" name="TextBox 18"/>
              <p:cNvSpPr txBox="1"/>
              <p:nvPr/>
            </p:nvSpPr>
            <p:spPr>
              <a:xfrm>
                <a:off x="2456582" y="2667000"/>
                <a:ext cx="8895629" cy="492443"/>
              </a:xfrm>
              <a:prstGeom prst="rect">
                <a:avLst/>
              </a:prstGeom>
              <a:noFill/>
            </p:spPr>
            <p:txBody>
              <a:bodyPr wrap="square" rtlCol="0">
                <a:spAutoFit/>
              </a:bodyPr>
              <a:lstStyle/>
              <a:p>
                <a:r>
                  <a:rPr lang="en-US" sz="2600" b="1" smtClean="0">
                    <a:latin typeface="Arial" pitchFamily="34" charset="0"/>
                    <a:cs typeface="Arial" pitchFamily="34" charset="0"/>
                  </a:rPr>
                  <a:t>Ở đây ta có </a:t>
                </a:r>
                <a14:m>
                  <m:oMath xmlns:m="http://schemas.openxmlformats.org/officeDocument/2006/math">
                    <m:r>
                      <a:rPr lang="en-US" sz="2600" b="1" i="1" smtClean="0">
                        <a:latin typeface="Cambria Math"/>
                        <a:cs typeface="Arial" pitchFamily="34" charset="0"/>
                      </a:rPr>
                      <m:t>𝒏</m:t>
                    </m:r>
                    <m:r>
                      <a:rPr lang="en-US" sz="2600" b="1" i="1" smtClean="0">
                        <a:latin typeface="Cambria Math"/>
                        <a:cs typeface="Arial" pitchFamily="34" charset="0"/>
                      </a:rPr>
                      <m:t>=</m:t>
                    </m:r>
                    <m:r>
                      <a:rPr lang="en-US" sz="2600" b="1" i="1" smtClean="0">
                        <a:latin typeface="Cambria Math"/>
                        <a:cs typeface="Arial" pitchFamily="34" charset="0"/>
                      </a:rPr>
                      <m:t>𝟐𝟎𝟑𝟎</m:t>
                    </m:r>
                    <m:r>
                      <a:rPr lang="en-US" sz="2600" b="1" i="1" smtClean="0">
                        <a:latin typeface="Cambria Math"/>
                        <a:cs typeface="Arial" pitchFamily="34" charset="0"/>
                      </a:rPr>
                      <m:t>−</m:t>
                    </m:r>
                    <m:r>
                      <a:rPr lang="en-US" sz="2600" b="1" i="1" smtClean="0">
                        <a:latin typeface="Cambria Math"/>
                        <a:cs typeface="Arial" pitchFamily="34" charset="0"/>
                      </a:rPr>
                      <m:t>𝟐𝟎𝟐𝟎</m:t>
                    </m:r>
                    <m:r>
                      <a:rPr lang="en-US" sz="2600" b="1" i="1" smtClean="0">
                        <a:latin typeface="Cambria Math"/>
                        <a:cs typeface="Arial" pitchFamily="34" charset="0"/>
                      </a:rPr>
                      <m:t>=</m:t>
                    </m:r>
                    <m:r>
                      <a:rPr lang="en-US" sz="2600" b="1" i="1" smtClean="0">
                        <a:latin typeface="Cambria Math"/>
                        <a:cs typeface="Arial" pitchFamily="34" charset="0"/>
                      </a:rPr>
                      <m:t>𝟏𝟎</m:t>
                    </m:r>
                  </m:oMath>
                </a14:m>
                <a:endParaRPr lang="vi-VN" sz="2600" b="1">
                  <a:latin typeface="Arial" pitchFamily="34" charset="0"/>
                  <a:cs typeface="Arial" pitchFamily="34" charset="0"/>
                </a:endParaRPr>
              </a:p>
            </p:txBody>
          </p:sp>
        </mc:Choice>
        <mc:Fallback>
          <p:sp>
            <p:nvSpPr>
              <p:cNvPr id="19" name="TextBox 18"/>
              <p:cNvSpPr txBox="1">
                <a:spLocks noRot="1" noChangeAspect="1" noMove="1" noResize="1" noEditPoints="1" noAdjustHandles="1" noChangeArrowheads="1" noChangeShapeType="1" noTextEdit="1"/>
              </p:cNvSpPr>
              <p:nvPr/>
            </p:nvSpPr>
            <p:spPr>
              <a:xfrm>
                <a:off x="2456582" y="2667000"/>
                <a:ext cx="8895629" cy="492443"/>
              </a:xfrm>
              <a:prstGeom prst="rect">
                <a:avLst/>
              </a:prstGeom>
              <a:blipFill rotWithShape="1">
                <a:blip r:embed="rId3"/>
                <a:stretch>
                  <a:fillRect l="-1234" t="-11250" b="-30000"/>
                </a:stretch>
              </a:blipFill>
            </p:spPr>
            <p:txBody>
              <a:bodyPr/>
              <a:lstStyle/>
              <a:p>
                <a:r>
                  <a:rPr lang="en-US">
                    <a:noFill/>
                  </a:rPr>
                  <a:t> </a:t>
                </a:r>
              </a:p>
            </p:txBody>
          </p:sp>
        </mc:Fallback>
      </mc:AlternateContent>
      <p:pic>
        <p:nvPicPr>
          <p:cNvPr id="24" name="Picture 4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8263" y="2133082"/>
            <a:ext cx="1395474" cy="33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AutoShape 4"/>
          <p:cNvSpPr>
            <a:spLocks noChangeArrowheads="1"/>
          </p:cNvSpPr>
          <p:nvPr/>
        </p:nvSpPr>
        <p:spPr bwMode="gray">
          <a:xfrm>
            <a:off x="401178" y="95249"/>
            <a:ext cx="4550234" cy="479107"/>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000" b="1" smtClean="0">
                <a:solidFill>
                  <a:schemeClr val="bg1"/>
                </a:solidFill>
                <a:latin typeface="Arial" pitchFamily="34" charset="0"/>
                <a:cs typeface="Arial" pitchFamily="34" charset="0"/>
              </a:rPr>
              <a:t>  </a:t>
            </a:r>
            <a:r>
              <a:rPr lang="en-US" sz="1800" b="1" smtClean="0">
                <a:solidFill>
                  <a:schemeClr val="bg1"/>
                </a:solidFill>
                <a:latin typeface="Arial" pitchFamily="34" charset="0"/>
                <a:cs typeface="Arial" pitchFamily="34" charset="0"/>
              </a:rPr>
              <a:t>2. CÁC CÁCH CHO MỘT DÃY SỐ</a:t>
            </a:r>
            <a:endParaRPr lang="vi-VN" sz="1800" b="1">
              <a:solidFill>
                <a:schemeClr val="bg1"/>
              </a:solidFill>
              <a:latin typeface="Arial" pitchFamily="34" charset="0"/>
              <a:cs typeface="Arial" pitchFamily="34" charset="0"/>
            </a:endParaRPr>
          </a:p>
        </p:txBody>
      </p:sp>
      <p:grpSp>
        <p:nvGrpSpPr>
          <p:cNvPr id="2" name="Group 1"/>
          <p:cNvGrpSpPr/>
          <p:nvPr/>
        </p:nvGrpSpPr>
        <p:grpSpPr>
          <a:xfrm>
            <a:off x="401178" y="762000"/>
            <a:ext cx="11455965" cy="1319855"/>
            <a:chOff x="401178" y="762000"/>
            <a:chExt cx="11455965" cy="1319855"/>
          </a:xfrm>
        </p:grpSpPr>
        <p:sp>
          <p:nvSpPr>
            <p:cNvPr id="14" name="Rounded Rectangle 13"/>
            <p:cNvSpPr/>
            <p:nvPr/>
          </p:nvSpPr>
          <p:spPr>
            <a:xfrm>
              <a:off x="1812553" y="849488"/>
              <a:ext cx="10044590" cy="1131712"/>
            </a:xfrm>
            <a:prstGeom prst="roundRect">
              <a:avLst>
                <a:gd name="adj" fmla="val 4771"/>
              </a:avLst>
            </a:prstGeom>
            <a:solidFill>
              <a:schemeClr val="accent4">
                <a:lumMod val="40000"/>
                <a:lumOff val="60000"/>
              </a:schemeClr>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pic>
          <p:nvPicPr>
            <p:cNvPr id="1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1178" y="762000"/>
              <a:ext cx="1360526" cy="1319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Rectangle 15"/>
            <p:cNvSpPr/>
            <p:nvPr/>
          </p:nvSpPr>
          <p:spPr>
            <a:xfrm>
              <a:off x="846861" y="1196030"/>
              <a:ext cx="488211" cy="707886"/>
            </a:xfrm>
            <a:prstGeom prst="rect">
              <a:avLst/>
            </a:prstGeom>
          </p:spPr>
          <p:txBody>
            <a:bodyPr wrap="none">
              <a:spAutoFit/>
            </a:bodyPr>
            <a:lstStyle/>
            <a:p>
              <a:pPr algn="ctr"/>
              <a:r>
                <a:rPr lang="en-US" sz="4000" b="1" spc="67" smtClean="0">
                  <a:ln w="11430"/>
                  <a:effectLst>
                    <a:outerShdw blurRad="76200" dist="50800" dir="5400000" algn="tl" rotWithShape="0">
                      <a:srgbClr val="000000">
                        <a:alpha val="65000"/>
                      </a:srgbClr>
                    </a:outerShdw>
                  </a:effectLst>
                  <a:latin typeface=".VnCentury SchoolbookH" pitchFamily="34" charset="0"/>
                </a:rPr>
                <a:t>6</a:t>
              </a:r>
              <a:endParaRPr lang="en-US" sz="4400" b="1" spc="67">
                <a:ln w="11430"/>
                <a:effectLst>
                  <a:outerShdw blurRad="76200" dist="50800" dir="5400000" algn="tl" rotWithShape="0">
                    <a:srgbClr val="000000">
                      <a:alpha val="65000"/>
                    </a:srgbClr>
                  </a:outerShdw>
                </a:effectLst>
                <a:latin typeface=".VnCentury SchoolbookH" pitchFamily="34" charset="0"/>
              </a:endParaRPr>
            </a:p>
          </p:txBody>
        </p:sp>
        <p:sp>
          <p:nvSpPr>
            <p:cNvPr id="10" name="TextBox 9"/>
            <p:cNvSpPr txBox="1"/>
            <p:nvPr/>
          </p:nvSpPr>
          <p:spPr>
            <a:xfrm>
              <a:off x="2526825" y="1011198"/>
              <a:ext cx="8720077" cy="553976"/>
            </a:xfrm>
            <a:prstGeom prst="rect">
              <a:avLst/>
            </a:prstGeom>
            <a:noFill/>
          </p:spPr>
          <p:txBody>
            <a:bodyPr wrap="square" lIns="121899" tIns="60949" rIns="121899" bIns="60949" rtlCol="0">
              <a:spAutoFit/>
            </a:bodyPr>
            <a:lstStyle/>
            <a:p>
              <a:r>
                <a:rPr lang="en-US" sz="2800" b="1" smtClean="0">
                  <a:latin typeface="Arial" pitchFamily="34" charset="0"/>
                  <a:cs typeface="Arial" pitchFamily="34" charset="0"/>
                </a:rPr>
                <a:t>Giải bài toán ở tình huống mở đầu</a:t>
              </a:r>
              <a:endParaRPr lang="vi-VN" sz="2800" b="1">
                <a:latin typeface="Arial" pitchFamily="34" charset="0"/>
                <a:cs typeface="Arial" pitchFamily="34" charset="0"/>
              </a:endParaRPr>
            </a:p>
          </p:txBody>
        </p:sp>
      </p:grpSp>
      <p:sp>
        <p:nvSpPr>
          <p:cNvPr id="20" name="TextBox 19"/>
          <p:cNvSpPr txBox="1"/>
          <p:nvPr/>
        </p:nvSpPr>
        <p:spPr>
          <a:xfrm>
            <a:off x="2435944" y="3237071"/>
            <a:ext cx="8895629" cy="492443"/>
          </a:xfrm>
          <a:prstGeom prst="rect">
            <a:avLst/>
          </a:prstGeom>
          <a:noFill/>
        </p:spPr>
        <p:txBody>
          <a:bodyPr wrap="square" rtlCol="0">
            <a:spAutoFit/>
          </a:bodyPr>
          <a:lstStyle/>
          <a:p>
            <a:r>
              <a:rPr lang="en-US" sz="2600" b="1" smtClean="0">
                <a:latin typeface="Arial" pitchFamily="34" charset="0"/>
                <a:cs typeface="Arial" pitchFamily="34" charset="0"/>
              </a:rPr>
              <a:t>Vậy số dân của thành phố vào năm 2030 sẽ là :</a:t>
            </a:r>
            <a:endParaRPr lang="vi-VN" sz="2600" b="1">
              <a:latin typeface="Arial" pitchFamily="34" charset="0"/>
              <a:cs typeface="Arial" pitchFamily="34" charset="0"/>
            </a:endParaRPr>
          </a:p>
        </p:txBody>
      </p:sp>
      <p:pic>
        <p:nvPicPr>
          <p:cNvPr id="6758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24225" y="3810000"/>
            <a:ext cx="554355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0654120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left)">
                                      <p:cBhvr>
                                        <p:cTn id="11" dur="500"/>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left)">
                                      <p:cBhvr>
                                        <p:cTn id="16" dur="500"/>
                                        <p:tgtEl>
                                          <p:spTgt spid="20"/>
                                        </p:tgtEl>
                                      </p:cBhvr>
                                    </p:animEffect>
                                  </p:childTnLst>
                                </p:cTn>
                              </p:par>
                            </p:childTnLst>
                          </p:cTn>
                        </p:par>
                        <p:par>
                          <p:cTn id="17" fill="hold">
                            <p:stCondLst>
                              <p:cond delay="500"/>
                            </p:stCondLst>
                            <p:childTnLst>
                              <p:par>
                                <p:cTn id="18" presetID="22" presetClass="entr" presetSubtype="8" fill="hold" nodeType="afterEffect">
                                  <p:stCondLst>
                                    <p:cond delay="0"/>
                                  </p:stCondLst>
                                  <p:childTnLst>
                                    <p:set>
                                      <p:cBhvr>
                                        <p:cTn id="19" dur="1" fill="hold">
                                          <p:stCondLst>
                                            <p:cond delay="0"/>
                                          </p:stCondLst>
                                        </p:cTn>
                                        <p:tgtEl>
                                          <p:spTgt spid="67588"/>
                                        </p:tgtEl>
                                        <p:attrNameLst>
                                          <p:attrName>style.visibility</p:attrName>
                                        </p:attrNameLst>
                                      </p:cBhvr>
                                      <p:to>
                                        <p:strVal val="visible"/>
                                      </p:to>
                                    </p:set>
                                    <p:animEffect transition="in" filter="wipe(left)">
                                      <p:cBhvr>
                                        <p:cTn id="20" dur="500"/>
                                        <p:tgtEl>
                                          <p:spTgt spid="675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4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3362" y="3262562"/>
            <a:ext cx="1395474" cy="33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 name="Group 3"/>
          <p:cNvGrpSpPr/>
          <p:nvPr/>
        </p:nvGrpSpPr>
        <p:grpSpPr>
          <a:xfrm>
            <a:off x="184901" y="754686"/>
            <a:ext cx="11700711" cy="2369514"/>
            <a:chOff x="184901" y="754686"/>
            <a:chExt cx="11700711" cy="2369514"/>
          </a:xfrm>
        </p:grpSpPr>
        <p:sp>
          <p:nvSpPr>
            <p:cNvPr id="19" name="Rounded Rectangle 18"/>
            <p:cNvSpPr/>
            <p:nvPr/>
          </p:nvSpPr>
          <p:spPr>
            <a:xfrm>
              <a:off x="1903412" y="754686"/>
              <a:ext cx="9982200" cy="2369514"/>
            </a:xfrm>
            <a:prstGeom prst="roundRect">
              <a:avLst>
                <a:gd name="adj" fmla="val 5198"/>
              </a:avLst>
            </a:prstGeom>
            <a:solidFill>
              <a:srgbClr val="FDF4DB"/>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pic>
          <p:nvPicPr>
            <p:cNvPr id="2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4901" y="762000"/>
              <a:ext cx="1642311" cy="1426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Rectangle 20"/>
            <p:cNvSpPr/>
            <p:nvPr/>
          </p:nvSpPr>
          <p:spPr>
            <a:xfrm>
              <a:off x="747523" y="1297913"/>
              <a:ext cx="517065" cy="769441"/>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400" b="1" spc="67" smtClean="0">
                  <a:ln w="11430"/>
                  <a:effectLst>
                    <a:outerShdw blurRad="76200" dist="50800" dir="5400000" algn="tl" rotWithShape="0">
                      <a:srgbClr val="000000">
                        <a:alpha val="65000"/>
                      </a:srgbClr>
                    </a:outerShdw>
                  </a:effectLst>
                  <a:latin typeface=".VnCentury SchoolbookH" pitchFamily="34" charset="0"/>
                </a:rPr>
                <a:t>2</a:t>
              </a:r>
              <a:endParaRPr lang="en-US" sz="4800" b="1" spc="67">
                <a:ln w="11430"/>
                <a:effectLst>
                  <a:outerShdw blurRad="76200" dist="50800" dir="5400000" algn="tl" rotWithShape="0">
                    <a:srgbClr val="000000">
                      <a:alpha val="65000"/>
                    </a:srgbClr>
                  </a:outerShdw>
                </a:effectLst>
                <a:latin typeface=".VnCentury SchoolbookH" pitchFamily="34" charset="0"/>
              </a:endParaRPr>
            </a:p>
          </p:txBody>
        </p:sp>
        <p:pic>
          <p:nvPicPr>
            <p:cNvPr id="22" name="Picture 4"/>
            <p:cNvPicPr>
              <a:picLocks noChangeAspect="1" noChangeArrowheads="1"/>
            </p:cNvPicPr>
            <p:nvPr/>
          </p:nvPicPr>
          <p:blipFill rotWithShape="1">
            <a:blip r:embed="rId6">
              <a:extLst>
                <a:ext uri="{28A0092B-C50C-407E-A947-70E740481C1C}">
                  <a14:useLocalDpi xmlns:a14="http://schemas.microsoft.com/office/drawing/2010/main" val="0"/>
                </a:ext>
              </a:extLst>
            </a:blip>
            <a:srcRect r="9096" b="19797"/>
            <a:stretch/>
          </p:blipFill>
          <p:spPr bwMode="auto">
            <a:xfrm>
              <a:off x="424153" y="934848"/>
              <a:ext cx="1036613" cy="51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mc:Choice xmlns:a14="http://schemas.microsoft.com/office/drawing/2010/main" Requires="a14">
            <p:sp>
              <p:nvSpPr>
                <p:cNvPr id="31" name="TextBox 30"/>
                <p:cNvSpPr txBox="1"/>
                <p:nvPr/>
              </p:nvSpPr>
              <p:spPr>
                <a:xfrm>
                  <a:off x="2360612" y="838200"/>
                  <a:ext cx="8966776" cy="1723527"/>
                </a:xfrm>
                <a:prstGeom prst="rect">
                  <a:avLst/>
                </a:prstGeom>
                <a:noFill/>
              </p:spPr>
              <p:txBody>
                <a:bodyPr wrap="square" lIns="121899" tIns="60949" rIns="121899" bIns="60949" rtlCol="0">
                  <a:spAutoFit/>
                </a:bodyPr>
                <a:lstStyle/>
                <a:p>
                  <a:r>
                    <a:rPr lang="en-US" sz="2500" b="1" smtClean="0">
                      <a:latin typeface="Arial" pitchFamily="34" charset="0"/>
                      <a:cs typeface="Arial" pitchFamily="34" charset="0"/>
                    </a:rPr>
                    <a:t>a. Viết 5 số hạng đầu của dãy số (u</a:t>
                  </a:r>
                  <a:r>
                    <a:rPr lang="en-US" sz="2500" b="1" baseline="-25000" smtClean="0">
                      <a:latin typeface="Arial" pitchFamily="34" charset="0"/>
                      <a:cs typeface="Arial" pitchFamily="34" charset="0"/>
                    </a:rPr>
                    <a:t>n</a:t>
                  </a:r>
                  <a:r>
                    <a:rPr lang="en-US" sz="2500" b="1" smtClean="0">
                      <a:latin typeface="Arial" pitchFamily="34" charset="0"/>
                      <a:cs typeface="Arial" pitchFamily="34" charset="0"/>
                    </a:rPr>
                    <a:t>) với số hạng tổng </a:t>
                  </a:r>
                  <a:br>
                    <a:rPr lang="en-US" sz="2500" b="1" smtClean="0">
                      <a:latin typeface="Arial" pitchFamily="34" charset="0"/>
                      <a:cs typeface="Arial" pitchFamily="34" charset="0"/>
                    </a:rPr>
                  </a:br>
                  <a:r>
                    <a:rPr lang="en-US" sz="2500" b="1" smtClean="0">
                      <a:latin typeface="Arial" pitchFamily="34" charset="0"/>
                      <a:cs typeface="Arial" pitchFamily="34" charset="0"/>
                    </a:rPr>
                    <a:t>    quát </a:t>
                  </a:r>
                  <a14:m>
                    <m:oMath xmlns:m="http://schemas.openxmlformats.org/officeDocument/2006/math">
                      <m:sSub>
                        <m:sSubPr>
                          <m:ctrlPr>
                            <a:rPr lang="en-US" sz="2500" b="1" i="1" smtClean="0">
                              <a:latin typeface="Cambria Math"/>
                              <a:cs typeface="Arial" pitchFamily="34" charset="0"/>
                            </a:rPr>
                          </m:ctrlPr>
                        </m:sSubPr>
                        <m:e>
                          <m:r>
                            <a:rPr lang="en-US" sz="2500" b="1" i="1" smtClean="0">
                              <a:latin typeface="Cambria Math"/>
                              <a:cs typeface="Arial" pitchFamily="34" charset="0"/>
                            </a:rPr>
                            <m:t>𝒖</m:t>
                          </m:r>
                        </m:e>
                        <m:sub>
                          <m:r>
                            <a:rPr lang="en-US" sz="2500" b="1" i="1" smtClean="0">
                              <a:latin typeface="Cambria Math"/>
                              <a:cs typeface="Arial" pitchFamily="34" charset="0"/>
                            </a:rPr>
                            <m:t>𝒏</m:t>
                          </m:r>
                        </m:sub>
                      </m:sSub>
                      <m:r>
                        <a:rPr lang="en-US" sz="2500" b="1" i="1" smtClean="0">
                          <a:latin typeface="Cambria Math"/>
                          <a:cs typeface="Arial" pitchFamily="34" charset="0"/>
                        </a:rPr>
                        <m:t>=</m:t>
                      </m:r>
                      <m:r>
                        <a:rPr lang="en-US" sz="2500" b="1" i="1" smtClean="0">
                          <a:latin typeface="Cambria Math"/>
                          <a:cs typeface="Arial" pitchFamily="34" charset="0"/>
                        </a:rPr>
                        <m:t>𝒏</m:t>
                      </m:r>
                      <m:r>
                        <a:rPr lang="en-US" sz="2500" b="1" i="1" smtClean="0">
                          <a:latin typeface="Cambria Math"/>
                          <a:cs typeface="Arial" pitchFamily="34" charset="0"/>
                        </a:rPr>
                        <m:t>!</m:t>
                      </m:r>
                    </m:oMath>
                  </a14:m>
                  <a:r>
                    <a:rPr lang="en-US" sz="2500" b="1">
                      <a:latin typeface="Arial" pitchFamily="34" charset="0"/>
                      <a:cs typeface="Arial" pitchFamily="34" charset="0"/>
                    </a:rPr>
                    <a:t> </a:t>
                  </a:r>
                  <a:br>
                    <a:rPr lang="en-US" sz="2500" b="1">
                      <a:latin typeface="Arial" pitchFamily="34" charset="0"/>
                      <a:cs typeface="Arial" pitchFamily="34" charset="0"/>
                    </a:rPr>
                  </a:br>
                  <a:r>
                    <a:rPr lang="en-US" sz="2500" b="1" smtClean="0">
                      <a:latin typeface="Arial" pitchFamily="34" charset="0"/>
                      <a:cs typeface="Arial" pitchFamily="34" charset="0"/>
                    </a:rPr>
                    <a:t>b. </a:t>
                  </a:r>
                  <a:r>
                    <a:rPr lang="en-US" sz="2500" b="1">
                      <a:latin typeface="Arial" pitchFamily="34" charset="0"/>
                      <a:cs typeface="Arial" pitchFamily="34" charset="0"/>
                    </a:rPr>
                    <a:t>Viết 5 số hạng đầu của dãy số </a:t>
                  </a:r>
                  <a:r>
                    <a:rPr lang="en-US" sz="2500" b="1" smtClean="0">
                      <a:latin typeface="Arial" pitchFamily="34" charset="0"/>
                      <a:cs typeface="Arial" pitchFamily="34" charset="0"/>
                    </a:rPr>
                    <a:t>Fibonacci </a:t>
                  </a:r>
                  <a14:m>
                    <m:oMath xmlns:m="http://schemas.openxmlformats.org/officeDocument/2006/math">
                      <m:r>
                        <a:rPr lang="en-US" sz="2500" b="1" i="1" smtClean="0">
                          <a:latin typeface="Cambria Math"/>
                          <a:cs typeface="Arial" pitchFamily="34" charset="0"/>
                        </a:rPr>
                        <m:t>(</m:t>
                      </m:r>
                      <m:sSub>
                        <m:sSubPr>
                          <m:ctrlPr>
                            <a:rPr lang="en-US" sz="2500" b="1" i="1" smtClean="0">
                              <a:latin typeface="Cambria Math"/>
                              <a:cs typeface="Arial" pitchFamily="34" charset="0"/>
                            </a:rPr>
                          </m:ctrlPr>
                        </m:sSubPr>
                        <m:e>
                          <m:r>
                            <a:rPr lang="en-US" sz="2500" b="1" i="1" smtClean="0">
                              <a:latin typeface="Cambria Math"/>
                              <a:cs typeface="Arial" pitchFamily="34" charset="0"/>
                            </a:rPr>
                            <m:t>𝑭</m:t>
                          </m:r>
                        </m:e>
                        <m:sub>
                          <m:r>
                            <a:rPr lang="en-US" sz="2500" b="1" i="1" smtClean="0">
                              <a:latin typeface="Cambria Math"/>
                              <a:cs typeface="Arial" pitchFamily="34" charset="0"/>
                            </a:rPr>
                            <m:t>𝒏</m:t>
                          </m:r>
                        </m:sub>
                      </m:sSub>
                      <m:r>
                        <a:rPr lang="en-US" sz="2500" b="1" i="1" smtClean="0">
                          <a:latin typeface="Cambria Math"/>
                          <a:cs typeface="Arial" pitchFamily="34" charset="0"/>
                        </a:rPr>
                        <m:t>)</m:t>
                      </m:r>
                    </m:oMath>
                  </a14:m>
                  <a:r>
                    <a:rPr lang="en-US" sz="2500" b="1" smtClean="0">
                      <a:latin typeface="Arial" pitchFamily="34" charset="0"/>
                      <a:cs typeface="Arial" pitchFamily="34" charset="0"/>
                    </a:rPr>
                    <a:t> cho </a:t>
                  </a:r>
                  <a:br>
                    <a:rPr lang="en-US" sz="2500" b="1" smtClean="0">
                      <a:latin typeface="Arial" pitchFamily="34" charset="0"/>
                      <a:cs typeface="Arial" pitchFamily="34" charset="0"/>
                    </a:rPr>
                  </a:br>
                  <a:r>
                    <a:rPr lang="en-US" sz="2500" b="1" smtClean="0">
                      <a:latin typeface="Arial" pitchFamily="34" charset="0"/>
                      <a:cs typeface="Arial" pitchFamily="34" charset="0"/>
                    </a:rPr>
                    <a:t>    bởi hệ thức truy hồi </a:t>
                  </a:r>
                  <a:endParaRPr lang="vi-VN" sz="2500" b="1" i="1" baseline="30000">
                    <a:latin typeface="Arial" pitchFamily="34" charset="0"/>
                    <a:cs typeface="Arial" pitchFamily="34" charset="0"/>
                  </a:endParaRPr>
                </a:p>
              </p:txBody>
            </p:sp>
          </mc:Choice>
          <mc:Fallback>
            <p:sp>
              <p:nvSpPr>
                <p:cNvPr id="31" name="TextBox 30"/>
                <p:cNvSpPr txBox="1">
                  <a:spLocks noRot="1" noChangeAspect="1" noMove="1" noResize="1" noEditPoints="1" noAdjustHandles="1" noChangeArrowheads="1" noChangeShapeType="1" noTextEdit="1"/>
                </p:cNvSpPr>
                <p:nvPr/>
              </p:nvSpPr>
              <p:spPr>
                <a:xfrm>
                  <a:off x="2360612" y="838200"/>
                  <a:ext cx="8966776" cy="1723527"/>
                </a:xfrm>
                <a:prstGeom prst="rect">
                  <a:avLst/>
                </a:prstGeom>
                <a:blipFill rotWithShape="1">
                  <a:blip r:embed="rId7"/>
                  <a:stretch>
                    <a:fillRect l="-748" t="-1773" b="-3191"/>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graphicFrame>
              <p:nvGraphicFramePr>
                <p:cNvPr id="2" name="Object 1"/>
                <p:cNvGraphicFramePr>
                  <a:graphicFrameLocks noChangeAspect="1"/>
                </p:cNvGraphicFramePr>
                <p:nvPr>
                  <p:extLst>
                    <p:ext uri="{D42A27DB-BD31-4B8C-83A1-F6EECF244321}">
                      <p14:modId xmlns:p14="http://schemas.microsoft.com/office/powerpoint/2010/main" val="3454973346"/>
                    </p:ext>
                  </p:extLst>
                </p:nvPr>
              </p:nvGraphicFramePr>
              <p:xfrm>
                <a:off x="5942012" y="1976005"/>
                <a:ext cx="3157682" cy="1091045"/>
              </p:xfrm>
              <a:graphic>
                <a:graphicData uri="http://schemas.openxmlformats.org/presentationml/2006/ole">
                  <mc:AlternateContent>
                    <mc:Choice xmlns:v="urn:schemas-microsoft-com:vml" Requires="v">
                      <p:oleObj spid="_x0000_s68648" name="Equation" r:id="rId8" imgW="1473120" imgH="507960" progId="Equation.DSMT4">
                        <p:embed/>
                      </p:oleObj>
                    </mc:Choice>
                    <mc:Fallback>
                      <p:oleObj name="Equation" r:id="rId8" imgW="1473120" imgH="507960" progId="Equation.DSMT4">
                        <p:embed/>
                        <p:pic>
                          <p:nvPicPr>
                            <p:cNvPr id="0" name="Object 27"/>
                            <p:cNvPicPr>
                              <a:picLocks noChangeAspect="1" noChangeArrowheads="1"/>
                            </p:cNvPicPr>
                            <p:nvPr/>
                          </p:nvPicPr>
                          <p:blipFill>
                            <a:blip r:embed="rId9"/>
                            <a:srcRect/>
                            <a:stretch>
                              <a:fillRect/>
                            </a:stretch>
                          </p:blipFill>
                          <p:spPr bwMode="auto">
                            <a:xfrm>
                              <a:off x="5942012" y="1976005"/>
                              <a:ext cx="3157682" cy="109104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pic>
                      </p:oleObj>
                    </mc:Fallback>
                  </mc:AlternateContent>
                </a:graphicData>
              </a:graphic>
            </p:graphicFrame>
          </mc:Choice>
          <mc:Fallback>
            <p:graphicFrame>
              <p:nvGraphicFramePr>
                <p:cNvPr id="2" name="Object 1"/>
                <p:cNvGraphicFramePr>
                  <a:graphicFrameLocks noChangeAspect="1"/>
                </p:cNvGraphicFramePr>
                <p:nvPr>
                  <p:extLst>
                    <p:ext uri="{D42A27DB-BD31-4B8C-83A1-F6EECF244321}">
                      <p14:modId xmlns:p14="http://schemas.microsoft.com/office/powerpoint/2010/main" val="3454973346"/>
                    </p:ext>
                  </p:extLst>
                </p:nvPr>
              </p:nvGraphicFramePr>
              <p:xfrm>
                <a:off x="5942012" y="1976005"/>
                <a:ext cx="3157682" cy="1091045"/>
              </p:xfrm>
              <a:graphic>
                <a:graphicData uri="http://schemas.openxmlformats.org/presentationml/2006/ole">
                  <mc:AlternateContent>
                    <mc:Choice xmlns:v="urn:schemas-microsoft-com:vml" Requires="v">
                      <p:oleObj spid="_x0000_s68648" name="Equation" r:id="rId8" imgW="1473120" imgH="507960" progId="Equation.DSMT4">
                        <p:embed/>
                      </p:oleObj>
                    </mc:Choice>
                    <mc:Fallback>
                      <p:oleObj name="Equation" r:id="rId8" imgW="1473120" imgH="507960" progId="Equation.DSMT4">
                        <p:embed/>
                        <p:pic>
                          <p:nvPicPr>
                            <p:cNvPr id="0" name="Object 27"/>
                            <p:cNvPicPr>
                              <a:picLocks noChangeAspect="1" noChangeArrowheads="1"/>
                            </p:cNvPicPr>
                            <p:nvPr/>
                          </p:nvPicPr>
                          <p:blipFill>
                            <a:blip r:embed="rId9"/>
                            <a:srcRect/>
                            <a:stretch>
                              <a:fillRect/>
                            </a:stretch>
                          </p:blipFill>
                          <p:spPr bwMode="auto">
                            <a:xfrm>
                              <a:off x="5942012" y="1976005"/>
                              <a:ext cx="3157682" cy="1091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mc:Fallback>
        </mc:AlternateContent>
      </p:grpSp>
      <p:sp>
        <p:nvSpPr>
          <p:cNvPr id="14" name="AutoShape 4"/>
          <p:cNvSpPr>
            <a:spLocks noChangeArrowheads="1"/>
          </p:cNvSpPr>
          <p:nvPr/>
        </p:nvSpPr>
        <p:spPr bwMode="gray">
          <a:xfrm>
            <a:off x="401178" y="95249"/>
            <a:ext cx="4550234" cy="479107"/>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000" b="1" smtClean="0">
                <a:solidFill>
                  <a:schemeClr val="bg1"/>
                </a:solidFill>
                <a:latin typeface="Arial" pitchFamily="34" charset="0"/>
                <a:cs typeface="Arial" pitchFamily="34" charset="0"/>
              </a:rPr>
              <a:t>  </a:t>
            </a:r>
            <a:r>
              <a:rPr lang="en-US" sz="1800" b="1" smtClean="0">
                <a:solidFill>
                  <a:schemeClr val="bg1"/>
                </a:solidFill>
                <a:latin typeface="Arial" pitchFamily="34" charset="0"/>
                <a:cs typeface="Arial" pitchFamily="34" charset="0"/>
              </a:rPr>
              <a:t>2. CÁC CÁCH CHO MỘT DÃY SỐ</a:t>
            </a:r>
            <a:endParaRPr lang="vi-VN" sz="1800" b="1">
              <a:solidFill>
                <a:schemeClr val="bg1"/>
              </a:solidFill>
              <a:latin typeface="Arial" pitchFamily="34" charset="0"/>
              <a:cs typeface="Arial" pitchFamily="34" charset="0"/>
            </a:endParaRPr>
          </a:p>
        </p:txBody>
      </p:sp>
      <p:sp>
        <p:nvSpPr>
          <p:cNvPr id="12" name="TextBox 11"/>
          <p:cNvSpPr txBox="1"/>
          <p:nvPr/>
        </p:nvSpPr>
        <p:spPr>
          <a:xfrm>
            <a:off x="912812" y="3698557"/>
            <a:ext cx="11048999" cy="492443"/>
          </a:xfrm>
          <a:prstGeom prst="rect">
            <a:avLst/>
          </a:prstGeom>
          <a:noFill/>
        </p:spPr>
        <p:txBody>
          <a:bodyPr wrap="square" rtlCol="0">
            <a:spAutoFit/>
          </a:bodyPr>
          <a:lstStyle/>
          <a:p>
            <a:r>
              <a:rPr lang="vi-VN" sz="2600" b="1">
                <a:latin typeface="Arial" pitchFamily="34" charset="0"/>
                <a:cs typeface="Arial" pitchFamily="34" charset="0"/>
              </a:rPr>
              <a:t>a) Năm số hạng đầu của dãy số (u</a:t>
            </a:r>
            <a:r>
              <a:rPr lang="vi-VN" sz="2600" b="1" baseline="-25000">
                <a:latin typeface="Arial" pitchFamily="34" charset="0"/>
                <a:cs typeface="Arial" pitchFamily="34" charset="0"/>
              </a:rPr>
              <a:t>n</a:t>
            </a:r>
            <a:r>
              <a:rPr lang="vi-VN" sz="2600" b="1">
                <a:latin typeface="Arial" pitchFamily="34" charset="0"/>
                <a:cs typeface="Arial" pitchFamily="34" charset="0"/>
              </a:rPr>
              <a:t>) với số hạng tổng quát u</a:t>
            </a:r>
            <a:r>
              <a:rPr lang="vi-VN" sz="2600" b="1" baseline="-25000">
                <a:latin typeface="Arial" pitchFamily="34" charset="0"/>
                <a:cs typeface="Arial" pitchFamily="34" charset="0"/>
              </a:rPr>
              <a:t>n</a:t>
            </a:r>
            <a:r>
              <a:rPr lang="vi-VN" sz="2600" b="1">
                <a:latin typeface="Arial" pitchFamily="34" charset="0"/>
                <a:cs typeface="Arial" pitchFamily="34" charset="0"/>
              </a:rPr>
              <a:t> = n! là</a:t>
            </a:r>
          </a:p>
        </p:txBody>
      </p:sp>
      <p:sp>
        <p:nvSpPr>
          <p:cNvPr id="13" name="TextBox 12"/>
          <p:cNvSpPr txBox="1"/>
          <p:nvPr/>
        </p:nvSpPr>
        <p:spPr>
          <a:xfrm>
            <a:off x="3541712" y="4197668"/>
            <a:ext cx="2819400" cy="492443"/>
          </a:xfrm>
          <a:prstGeom prst="rect">
            <a:avLst/>
          </a:prstGeom>
          <a:noFill/>
        </p:spPr>
        <p:txBody>
          <a:bodyPr wrap="square" rtlCol="0">
            <a:spAutoFit/>
          </a:bodyPr>
          <a:lstStyle/>
          <a:p>
            <a:pPr marL="457200" indent="-457200">
              <a:buFont typeface="Arial" pitchFamily="34" charset="0"/>
              <a:buChar char="•"/>
            </a:pPr>
            <a:r>
              <a:rPr lang="vi-VN" sz="2600" b="1">
                <a:latin typeface="Arial" pitchFamily="34" charset="0"/>
                <a:cs typeface="Arial" pitchFamily="34" charset="0"/>
              </a:rPr>
              <a:t>u</a:t>
            </a:r>
            <a:r>
              <a:rPr lang="vi-VN" sz="2600" b="1" baseline="-25000">
                <a:latin typeface="Arial" pitchFamily="34" charset="0"/>
                <a:cs typeface="Arial" pitchFamily="34" charset="0"/>
              </a:rPr>
              <a:t>1</a:t>
            </a:r>
            <a:r>
              <a:rPr lang="vi-VN" sz="2600" b="1">
                <a:latin typeface="Arial" pitchFamily="34" charset="0"/>
                <a:cs typeface="Arial" pitchFamily="34" charset="0"/>
              </a:rPr>
              <a:t> = 1! = 1</a:t>
            </a:r>
          </a:p>
        </p:txBody>
      </p:sp>
      <p:sp>
        <p:nvSpPr>
          <p:cNvPr id="15" name="TextBox 14"/>
          <p:cNvSpPr txBox="1"/>
          <p:nvPr/>
        </p:nvSpPr>
        <p:spPr>
          <a:xfrm>
            <a:off x="3541712" y="4690111"/>
            <a:ext cx="2819400" cy="492443"/>
          </a:xfrm>
          <a:prstGeom prst="rect">
            <a:avLst/>
          </a:prstGeom>
          <a:noFill/>
        </p:spPr>
        <p:txBody>
          <a:bodyPr wrap="square" rtlCol="0">
            <a:spAutoFit/>
          </a:bodyPr>
          <a:lstStyle/>
          <a:p>
            <a:pPr marL="457200" indent="-457200">
              <a:buFont typeface="Arial" pitchFamily="34" charset="0"/>
              <a:buChar char="•"/>
            </a:pPr>
            <a:r>
              <a:rPr lang="vi-VN" sz="2600" b="1">
                <a:latin typeface="Arial" pitchFamily="34" charset="0"/>
                <a:cs typeface="Arial" pitchFamily="34" charset="0"/>
              </a:rPr>
              <a:t>u</a:t>
            </a:r>
            <a:r>
              <a:rPr lang="vi-VN" sz="2600" b="1" baseline="-25000">
                <a:latin typeface="Arial" pitchFamily="34" charset="0"/>
                <a:cs typeface="Arial" pitchFamily="34" charset="0"/>
              </a:rPr>
              <a:t>2</a:t>
            </a:r>
            <a:r>
              <a:rPr lang="vi-VN" sz="2600" b="1">
                <a:latin typeface="Arial" pitchFamily="34" charset="0"/>
                <a:cs typeface="Arial" pitchFamily="34" charset="0"/>
              </a:rPr>
              <a:t> = 2! = 2</a:t>
            </a:r>
          </a:p>
        </p:txBody>
      </p:sp>
      <p:sp>
        <p:nvSpPr>
          <p:cNvPr id="16" name="TextBox 15"/>
          <p:cNvSpPr txBox="1"/>
          <p:nvPr/>
        </p:nvSpPr>
        <p:spPr>
          <a:xfrm>
            <a:off x="3540124" y="5154933"/>
            <a:ext cx="2819400" cy="492443"/>
          </a:xfrm>
          <a:prstGeom prst="rect">
            <a:avLst/>
          </a:prstGeom>
          <a:noFill/>
        </p:spPr>
        <p:txBody>
          <a:bodyPr wrap="square" rtlCol="0">
            <a:spAutoFit/>
          </a:bodyPr>
          <a:lstStyle/>
          <a:p>
            <a:pPr marL="457200" indent="-457200">
              <a:buFont typeface="Arial" pitchFamily="34" charset="0"/>
              <a:buChar char="•"/>
            </a:pPr>
            <a:r>
              <a:rPr lang="vi-VN" sz="2600" b="1">
                <a:latin typeface="Arial" pitchFamily="34" charset="0"/>
                <a:cs typeface="Arial" pitchFamily="34" charset="0"/>
              </a:rPr>
              <a:t>u</a:t>
            </a:r>
            <a:r>
              <a:rPr lang="vi-VN" sz="2600" b="1" baseline="-25000">
                <a:latin typeface="Arial" pitchFamily="34" charset="0"/>
                <a:cs typeface="Arial" pitchFamily="34" charset="0"/>
              </a:rPr>
              <a:t>3</a:t>
            </a:r>
            <a:r>
              <a:rPr lang="vi-VN" sz="2600" b="1">
                <a:latin typeface="Arial" pitchFamily="34" charset="0"/>
                <a:cs typeface="Arial" pitchFamily="34" charset="0"/>
              </a:rPr>
              <a:t> = 3! = 6</a:t>
            </a:r>
          </a:p>
        </p:txBody>
      </p:sp>
      <p:sp>
        <p:nvSpPr>
          <p:cNvPr id="17" name="TextBox 16"/>
          <p:cNvSpPr txBox="1"/>
          <p:nvPr/>
        </p:nvSpPr>
        <p:spPr>
          <a:xfrm>
            <a:off x="3540124" y="5647376"/>
            <a:ext cx="2819400" cy="492443"/>
          </a:xfrm>
          <a:prstGeom prst="rect">
            <a:avLst/>
          </a:prstGeom>
          <a:noFill/>
        </p:spPr>
        <p:txBody>
          <a:bodyPr wrap="square" rtlCol="0">
            <a:spAutoFit/>
          </a:bodyPr>
          <a:lstStyle/>
          <a:p>
            <a:pPr marL="457200" indent="-457200">
              <a:buFont typeface="Arial" pitchFamily="34" charset="0"/>
              <a:buChar char="•"/>
            </a:pPr>
            <a:r>
              <a:rPr lang="vi-VN" sz="2600" b="1">
                <a:latin typeface="Arial" pitchFamily="34" charset="0"/>
                <a:cs typeface="Arial" pitchFamily="34" charset="0"/>
              </a:rPr>
              <a:t>u</a:t>
            </a:r>
            <a:r>
              <a:rPr lang="vi-VN" sz="2600" b="1" baseline="-25000">
                <a:latin typeface="Arial" pitchFamily="34" charset="0"/>
                <a:cs typeface="Arial" pitchFamily="34" charset="0"/>
              </a:rPr>
              <a:t>4</a:t>
            </a:r>
            <a:r>
              <a:rPr lang="vi-VN" sz="2600" b="1">
                <a:latin typeface="Arial" pitchFamily="34" charset="0"/>
                <a:cs typeface="Arial" pitchFamily="34" charset="0"/>
              </a:rPr>
              <a:t> = 4! = 24</a:t>
            </a:r>
          </a:p>
        </p:txBody>
      </p:sp>
      <p:sp>
        <p:nvSpPr>
          <p:cNvPr id="18" name="TextBox 17"/>
          <p:cNvSpPr txBox="1"/>
          <p:nvPr/>
        </p:nvSpPr>
        <p:spPr>
          <a:xfrm>
            <a:off x="3540124" y="6139819"/>
            <a:ext cx="2819400" cy="492443"/>
          </a:xfrm>
          <a:prstGeom prst="rect">
            <a:avLst/>
          </a:prstGeom>
          <a:noFill/>
        </p:spPr>
        <p:txBody>
          <a:bodyPr wrap="square" rtlCol="0">
            <a:spAutoFit/>
          </a:bodyPr>
          <a:lstStyle/>
          <a:p>
            <a:pPr marL="457200" indent="-457200">
              <a:buFont typeface="Arial" pitchFamily="34" charset="0"/>
              <a:buChar char="•"/>
            </a:pPr>
            <a:r>
              <a:rPr lang="vi-VN" sz="2600" b="1">
                <a:latin typeface="Arial" pitchFamily="34" charset="0"/>
                <a:cs typeface="Arial" pitchFamily="34" charset="0"/>
              </a:rPr>
              <a:t>u</a:t>
            </a:r>
            <a:r>
              <a:rPr lang="vi-VN" sz="2600" b="1" baseline="-25000">
                <a:latin typeface="Arial" pitchFamily="34" charset="0"/>
                <a:cs typeface="Arial" pitchFamily="34" charset="0"/>
              </a:rPr>
              <a:t>5</a:t>
            </a:r>
            <a:r>
              <a:rPr lang="vi-VN" sz="2600" b="1">
                <a:latin typeface="Arial" pitchFamily="34" charset="0"/>
                <a:cs typeface="Arial" pitchFamily="34" charset="0"/>
              </a:rPr>
              <a:t> = 5! = 120.</a:t>
            </a:r>
          </a:p>
        </p:txBody>
      </p:sp>
    </p:spTree>
    <p:extLst>
      <p:ext uri="{BB962C8B-B14F-4D97-AF65-F5344CB8AC3E}">
        <p14:creationId xmlns:p14="http://schemas.microsoft.com/office/powerpoint/2010/main" val="386643095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left)">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left)">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left)">
                                      <p:cBhvr>
                                        <p:cTn id="25" dur="5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wipe(left)">
                                      <p:cBhvr>
                                        <p:cTn id="30" dur="5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wipe(left)">
                                      <p:cBhvr>
                                        <p:cTn id="3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5" grpId="0"/>
      <p:bldP spid="16" grpId="0"/>
      <p:bldP spid="17" grpId="0"/>
      <p:bldP spid="1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4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7212" y="3200400"/>
            <a:ext cx="1395474" cy="33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AutoShape 4"/>
          <p:cNvSpPr>
            <a:spLocks noChangeArrowheads="1"/>
          </p:cNvSpPr>
          <p:nvPr/>
        </p:nvSpPr>
        <p:spPr bwMode="gray">
          <a:xfrm>
            <a:off x="401178" y="95249"/>
            <a:ext cx="4550234" cy="479107"/>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000" b="1" smtClean="0">
                <a:solidFill>
                  <a:schemeClr val="bg1"/>
                </a:solidFill>
                <a:latin typeface="Arial" pitchFamily="34" charset="0"/>
                <a:cs typeface="Arial" pitchFamily="34" charset="0"/>
              </a:rPr>
              <a:t>  </a:t>
            </a:r>
            <a:r>
              <a:rPr lang="en-US" sz="1800" b="1" smtClean="0">
                <a:solidFill>
                  <a:schemeClr val="bg1"/>
                </a:solidFill>
                <a:latin typeface="Arial" pitchFamily="34" charset="0"/>
                <a:cs typeface="Arial" pitchFamily="34" charset="0"/>
              </a:rPr>
              <a:t>2. CÁC CÁCH CHO MỘT DÃY SỐ</a:t>
            </a:r>
            <a:endParaRPr lang="vi-VN" sz="1800" b="1">
              <a:solidFill>
                <a:schemeClr val="bg1"/>
              </a:solidFill>
              <a:latin typeface="Arial" pitchFamily="34" charset="0"/>
              <a:cs typeface="Arial" pitchFamily="34" charset="0"/>
            </a:endParaRPr>
          </a:p>
        </p:txBody>
      </p:sp>
      <p:sp>
        <p:nvSpPr>
          <p:cNvPr id="12" name="TextBox 11"/>
          <p:cNvSpPr txBox="1"/>
          <p:nvPr/>
        </p:nvSpPr>
        <p:spPr>
          <a:xfrm>
            <a:off x="2132013" y="3581400"/>
            <a:ext cx="8381999" cy="492443"/>
          </a:xfrm>
          <a:prstGeom prst="rect">
            <a:avLst/>
          </a:prstGeom>
          <a:noFill/>
        </p:spPr>
        <p:txBody>
          <a:bodyPr wrap="square" rtlCol="0">
            <a:spAutoFit/>
          </a:bodyPr>
          <a:lstStyle/>
          <a:p>
            <a:r>
              <a:rPr lang="vi-VN" sz="2600" b="1">
                <a:latin typeface="Arial" pitchFamily="34" charset="0"/>
                <a:cs typeface="Arial" pitchFamily="34" charset="0"/>
              </a:rPr>
              <a:t>b) Năm số hạng đầu của dãy số Fibonacci (F</a:t>
            </a:r>
            <a:r>
              <a:rPr lang="vi-VN" sz="2600" b="1" baseline="-25000">
                <a:latin typeface="Arial" pitchFamily="34" charset="0"/>
                <a:cs typeface="Arial" pitchFamily="34" charset="0"/>
              </a:rPr>
              <a:t>n</a:t>
            </a:r>
            <a:r>
              <a:rPr lang="vi-VN" sz="2600" b="1">
                <a:latin typeface="Arial" pitchFamily="34" charset="0"/>
                <a:cs typeface="Arial" pitchFamily="34" charset="0"/>
              </a:rPr>
              <a:t>) </a:t>
            </a:r>
            <a:r>
              <a:rPr lang="vi-VN" sz="2600" b="1" smtClean="0">
                <a:latin typeface="Arial" pitchFamily="34" charset="0"/>
                <a:cs typeface="Arial" pitchFamily="34" charset="0"/>
              </a:rPr>
              <a:t>là</a:t>
            </a:r>
            <a:r>
              <a:rPr lang="en-US" sz="2600" b="1" smtClean="0">
                <a:latin typeface="Arial" pitchFamily="34" charset="0"/>
                <a:cs typeface="Arial" pitchFamily="34" charset="0"/>
              </a:rPr>
              <a:t> :</a:t>
            </a:r>
            <a:endParaRPr lang="vi-VN" sz="2600" b="1">
              <a:latin typeface="Arial" pitchFamily="34" charset="0"/>
              <a:cs typeface="Arial" pitchFamily="34" charset="0"/>
            </a:endParaRPr>
          </a:p>
        </p:txBody>
      </p:sp>
      <p:sp>
        <p:nvSpPr>
          <p:cNvPr id="13" name="TextBox 12"/>
          <p:cNvSpPr txBox="1"/>
          <p:nvPr/>
        </p:nvSpPr>
        <p:spPr>
          <a:xfrm>
            <a:off x="4760913" y="4080511"/>
            <a:ext cx="2819400" cy="492443"/>
          </a:xfrm>
          <a:prstGeom prst="rect">
            <a:avLst/>
          </a:prstGeom>
          <a:noFill/>
        </p:spPr>
        <p:txBody>
          <a:bodyPr wrap="square" rtlCol="0">
            <a:spAutoFit/>
          </a:bodyPr>
          <a:lstStyle/>
          <a:p>
            <a:pPr marL="457200" indent="-457200">
              <a:buFont typeface="Arial" pitchFamily="34" charset="0"/>
              <a:buChar char="•"/>
            </a:pPr>
            <a:r>
              <a:rPr lang="vi-VN" sz="2600" b="1">
                <a:latin typeface="Arial" pitchFamily="34" charset="0"/>
                <a:cs typeface="Arial" pitchFamily="34" charset="0"/>
              </a:rPr>
              <a:t>F</a:t>
            </a:r>
            <a:r>
              <a:rPr lang="vi-VN" sz="2600" b="1" baseline="-25000">
                <a:latin typeface="Arial" pitchFamily="34" charset="0"/>
                <a:cs typeface="Arial" pitchFamily="34" charset="0"/>
              </a:rPr>
              <a:t>1</a:t>
            </a:r>
            <a:r>
              <a:rPr lang="vi-VN" sz="2600" b="1">
                <a:latin typeface="Arial" pitchFamily="34" charset="0"/>
                <a:cs typeface="Arial" pitchFamily="34" charset="0"/>
              </a:rPr>
              <a:t> = 1</a:t>
            </a:r>
          </a:p>
        </p:txBody>
      </p:sp>
      <p:sp>
        <p:nvSpPr>
          <p:cNvPr id="15" name="TextBox 14"/>
          <p:cNvSpPr txBox="1"/>
          <p:nvPr/>
        </p:nvSpPr>
        <p:spPr>
          <a:xfrm>
            <a:off x="4760913" y="4572954"/>
            <a:ext cx="2819400" cy="492443"/>
          </a:xfrm>
          <a:prstGeom prst="rect">
            <a:avLst/>
          </a:prstGeom>
          <a:noFill/>
        </p:spPr>
        <p:txBody>
          <a:bodyPr wrap="square" rtlCol="0">
            <a:spAutoFit/>
          </a:bodyPr>
          <a:lstStyle/>
          <a:p>
            <a:pPr marL="457200" indent="-457200">
              <a:buFont typeface="Arial" pitchFamily="34" charset="0"/>
              <a:buChar char="•"/>
            </a:pPr>
            <a:r>
              <a:rPr lang="vi-VN" sz="2600" b="1">
                <a:latin typeface="Arial" pitchFamily="34" charset="0"/>
                <a:cs typeface="Arial" pitchFamily="34" charset="0"/>
              </a:rPr>
              <a:t>F</a:t>
            </a:r>
            <a:r>
              <a:rPr lang="vi-VN" sz="2600" b="1" baseline="-25000">
                <a:latin typeface="Arial" pitchFamily="34" charset="0"/>
                <a:cs typeface="Arial" pitchFamily="34" charset="0"/>
              </a:rPr>
              <a:t>2</a:t>
            </a:r>
            <a:r>
              <a:rPr lang="vi-VN" sz="2600" b="1">
                <a:latin typeface="Arial" pitchFamily="34" charset="0"/>
                <a:cs typeface="Arial" pitchFamily="34" charset="0"/>
              </a:rPr>
              <a:t> = 1</a:t>
            </a:r>
          </a:p>
        </p:txBody>
      </p:sp>
      <p:sp>
        <p:nvSpPr>
          <p:cNvPr id="16" name="TextBox 15"/>
          <p:cNvSpPr txBox="1"/>
          <p:nvPr/>
        </p:nvSpPr>
        <p:spPr>
          <a:xfrm>
            <a:off x="4759325" y="5037776"/>
            <a:ext cx="4764088" cy="492443"/>
          </a:xfrm>
          <a:prstGeom prst="rect">
            <a:avLst/>
          </a:prstGeom>
          <a:noFill/>
        </p:spPr>
        <p:txBody>
          <a:bodyPr wrap="square" rtlCol="0">
            <a:spAutoFit/>
          </a:bodyPr>
          <a:lstStyle/>
          <a:p>
            <a:pPr marL="457200" indent="-457200">
              <a:buFont typeface="Arial" pitchFamily="34" charset="0"/>
              <a:buChar char="•"/>
            </a:pPr>
            <a:r>
              <a:rPr lang="vi-VN" sz="2600" b="1">
                <a:latin typeface="Arial" pitchFamily="34" charset="0"/>
                <a:cs typeface="Arial" pitchFamily="34" charset="0"/>
              </a:rPr>
              <a:t>F</a:t>
            </a:r>
            <a:r>
              <a:rPr lang="vi-VN" sz="2600" b="1" baseline="-25000">
                <a:latin typeface="Arial" pitchFamily="34" charset="0"/>
                <a:cs typeface="Arial" pitchFamily="34" charset="0"/>
              </a:rPr>
              <a:t>3</a:t>
            </a:r>
            <a:r>
              <a:rPr lang="vi-VN" sz="2600" b="1">
                <a:latin typeface="Arial" pitchFamily="34" charset="0"/>
                <a:cs typeface="Arial" pitchFamily="34" charset="0"/>
              </a:rPr>
              <a:t> = F</a:t>
            </a:r>
            <a:r>
              <a:rPr lang="vi-VN" sz="2600" b="1" baseline="-25000">
                <a:latin typeface="Arial" pitchFamily="34" charset="0"/>
                <a:cs typeface="Arial" pitchFamily="34" charset="0"/>
              </a:rPr>
              <a:t>2</a:t>
            </a:r>
            <a:r>
              <a:rPr lang="vi-VN" sz="2600" b="1">
                <a:latin typeface="Arial" pitchFamily="34" charset="0"/>
                <a:cs typeface="Arial" pitchFamily="34" charset="0"/>
              </a:rPr>
              <a:t> + F</a:t>
            </a:r>
            <a:r>
              <a:rPr lang="vi-VN" sz="2600" b="1" baseline="-25000">
                <a:latin typeface="Arial" pitchFamily="34" charset="0"/>
                <a:cs typeface="Arial" pitchFamily="34" charset="0"/>
              </a:rPr>
              <a:t>1</a:t>
            </a:r>
            <a:r>
              <a:rPr lang="vi-VN" sz="2600" b="1">
                <a:latin typeface="Arial" pitchFamily="34" charset="0"/>
                <a:cs typeface="Arial" pitchFamily="34" charset="0"/>
              </a:rPr>
              <a:t> = 1 + 1 = 2</a:t>
            </a:r>
          </a:p>
        </p:txBody>
      </p:sp>
      <p:sp>
        <p:nvSpPr>
          <p:cNvPr id="17" name="TextBox 16"/>
          <p:cNvSpPr txBox="1"/>
          <p:nvPr/>
        </p:nvSpPr>
        <p:spPr>
          <a:xfrm>
            <a:off x="4759325" y="5530219"/>
            <a:ext cx="4459288" cy="492443"/>
          </a:xfrm>
          <a:prstGeom prst="rect">
            <a:avLst/>
          </a:prstGeom>
          <a:noFill/>
        </p:spPr>
        <p:txBody>
          <a:bodyPr wrap="square" rtlCol="0">
            <a:spAutoFit/>
          </a:bodyPr>
          <a:lstStyle/>
          <a:p>
            <a:pPr marL="457200" indent="-457200">
              <a:buFont typeface="Arial" pitchFamily="34" charset="0"/>
              <a:buChar char="•"/>
            </a:pPr>
            <a:r>
              <a:rPr lang="vi-VN" sz="2600" b="1">
                <a:latin typeface="Arial" pitchFamily="34" charset="0"/>
                <a:cs typeface="Arial" pitchFamily="34" charset="0"/>
              </a:rPr>
              <a:t>F</a:t>
            </a:r>
            <a:r>
              <a:rPr lang="vi-VN" sz="2600" b="1" baseline="-25000">
                <a:latin typeface="Arial" pitchFamily="34" charset="0"/>
                <a:cs typeface="Arial" pitchFamily="34" charset="0"/>
              </a:rPr>
              <a:t>4</a:t>
            </a:r>
            <a:r>
              <a:rPr lang="vi-VN" sz="2600" b="1">
                <a:latin typeface="Arial" pitchFamily="34" charset="0"/>
                <a:cs typeface="Arial" pitchFamily="34" charset="0"/>
              </a:rPr>
              <a:t> = F</a:t>
            </a:r>
            <a:r>
              <a:rPr lang="vi-VN" sz="2600" b="1" baseline="-25000">
                <a:latin typeface="Arial" pitchFamily="34" charset="0"/>
                <a:cs typeface="Arial" pitchFamily="34" charset="0"/>
              </a:rPr>
              <a:t>3</a:t>
            </a:r>
            <a:r>
              <a:rPr lang="vi-VN" sz="2600" b="1">
                <a:latin typeface="Arial" pitchFamily="34" charset="0"/>
                <a:cs typeface="Arial" pitchFamily="34" charset="0"/>
              </a:rPr>
              <a:t> + F</a:t>
            </a:r>
            <a:r>
              <a:rPr lang="vi-VN" sz="2600" b="1" baseline="-25000">
                <a:latin typeface="Arial" pitchFamily="34" charset="0"/>
                <a:cs typeface="Arial" pitchFamily="34" charset="0"/>
              </a:rPr>
              <a:t>2</a:t>
            </a:r>
            <a:r>
              <a:rPr lang="vi-VN" sz="2600" b="1">
                <a:latin typeface="Arial" pitchFamily="34" charset="0"/>
                <a:cs typeface="Arial" pitchFamily="34" charset="0"/>
              </a:rPr>
              <a:t> = 2 + 1 = 3</a:t>
            </a:r>
          </a:p>
        </p:txBody>
      </p:sp>
      <p:sp>
        <p:nvSpPr>
          <p:cNvPr id="18" name="TextBox 17"/>
          <p:cNvSpPr txBox="1"/>
          <p:nvPr/>
        </p:nvSpPr>
        <p:spPr>
          <a:xfrm>
            <a:off x="4759325" y="6022662"/>
            <a:ext cx="4992688" cy="492443"/>
          </a:xfrm>
          <a:prstGeom prst="rect">
            <a:avLst/>
          </a:prstGeom>
          <a:noFill/>
        </p:spPr>
        <p:txBody>
          <a:bodyPr wrap="square" rtlCol="0">
            <a:spAutoFit/>
          </a:bodyPr>
          <a:lstStyle/>
          <a:p>
            <a:pPr marL="457200" indent="-457200">
              <a:buFont typeface="Arial" pitchFamily="34" charset="0"/>
              <a:buChar char="•"/>
            </a:pPr>
            <a:r>
              <a:rPr lang="vi-VN" sz="2600" b="1">
                <a:latin typeface="Arial" pitchFamily="34" charset="0"/>
                <a:cs typeface="Arial" pitchFamily="34" charset="0"/>
              </a:rPr>
              <a:t>F</a:t>
            </a:r>
            <a:r>
              <a:rPr lang="vi-VN" sz="2600" b="1" baseline="-25000">
                <a:latin typeface="Arial" pitchFamily="34" charset="0"/>
                <a:cs typeface="Arial" pitchFamily="34" charset="0"/>
              </a:rPr>
              <a:t>5</a:t>
            </a:r>
            <a:r>
              <a:rPr lang="vi-VN" sz="2600" b="1">
                <a:latin typeface="Arial" pitchFamily="34" charset="0"/>
                <a:cs typeface="Arial" pitchFamily="34" charset="0"/>
              </a:rPr>
              <a:t> = F</a:t>
            </a:r>
            <a:r>
              <a:rPr lang="vi-VN" sz="2600" b="1" baseline="-25000">
                <a:latin typeface="Arial" pitchFamily="34" charset="0"/>
                <a:cs typeface="Arial" pitchFamily="34" charset="0"/>
              </a:rPr>
              <a:t>4</a:t>
            </a:r>
            <a:r>
              <a:rPr lang="vi-VN" sz="2600" b="1">
                <a:latin typeface="Arial" pitchFamily="34" charset="0"/>
                <a:cs typeface="Arial" pitchFamily="34" charset="0"/>
              </a:rPr>
              <a:t> + F</a:t>
            </a:r>
            <a:r>
              <a:rPr lang="vi-VN" sz="2600" b="1" baseline="-25000">
                <a:latin typeface="Arial" pitchFamily="34" charset="0"/>
                <a:cs typeface="Arial" pitchFamily="34" charset="0"/>
              </a:rPr>
              <a:t>3</a:t>
            </a:r>
            <a:r>
              <a:rPr lang="vi-VN" sz="2600" b="1">
                <a:latin typeface="Arial" pitchFamily="34" charset="0"/>
                <a:cs typeface="Arial" pitchFamily="34" charset="0"/>
              </a:rPr>
              <a:t> = 3 + 2 = 5</a:t>
            </a:r>
          </a:p>
        </p:txBody>
      </p:sp>
      <p:grpSp>
        <p:nvGrpSpPr>
          <p:cNvPr id="19" name="Group 18"/>
          <p:cNvGrpSpPr/>
          <p:nvPr/>
        </p:nvGrpSpPr>
        <p:grpSpPr>
          <a:xfrm>
            <a:off x="184901" y="754686"/>
            <a:ext cx="11700711" cy="2369514"/>
            <a:chOff x="184901" y="754686"/>
            <a:chExt cx="11700711" cy="2369514"/>
          </a:xfrm>
        </p:grpSpPr>
        <p:sp>
          <p:nvSpPr>
            <p:cNvPr id="20" name="Rounded Rectangle 19"/>
            <p:cNvSpPr/>
            <p:nvPr/>
          </p:nvSpPr>
          <p:spPr>
            <a:xfrm>
              <a:off x="1903412" y="754686"/>
              <a:ext cx="9982200" cy="2369514"/>
            </a:xfrm>
            <a:prstGeom prst="roundRect">
              <a:avLst>
                <a:gd name="adj" fmla="val 5198"/>
              </a:avLst>
            </a:prstGeom>
            <a:solidFill>
              <a:srgbClr val="FDF4DB"/>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pic>
          <p:nvPicPr>
            <p:cNvPr id="21"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4901" y="762000"/>
              <a:ext cx="1642311" cy="1426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Rectangle 21"/>
            <p:cNvSpPr/>
            <p:nvPr/>
          </p:nvSpPr>
          <p:spPr>
            <a:xfrm>
              <a:off x="747523" y="1297913"/>
              <a:ext cx="517065" cy="769441"/>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400" b="1" spc="67" smtClean="0">
                  <a:ln w="11430"/>
                  <a:effectLst>
                    <a:outerShdw blurRad="76200" dist="50800" dir="5400000" algn="tl" rotWithShape="0">
                      <a:srgbClr val="000000">
                        <a:alpha val="65000"/>
                      </a:srgbClr>
                    </a:outerShdw>
                  </a:effectLst>
                  <a:latin typeface=".VnCentury SchoolbookH" pitchFamily="34" charset="0"/>
                </a:rPr>
                <a:t>2</a:t>
              </a:r>
              <a:endParaRPr lang="en-US" sz="4800" b="1" spc="67">
                <a:ln w="11430"/>
                <a:effectLst>
                  <a:outerShdw blurRad="76200" dist="50800" dir="5400000" algn="tl" rotWithShape="0">
                    <a:srgbClr val="000000">
                      <a:alpha val="65000"/>
                    </a:srgbClr>
                  </a:outerShdw>
                </a:effectLst>
                <a:latin typeface=".VnCentury SchoolbookH" pitchFamily="34" charset="0"/>
              </a:endParaRPr>
            </a:p>
          </p:txBody>
        </p:sp>
        <p:pic>
          <p:nvPicPr>
            <p:cNvPr id="23" name="Picture 4"/>
            <p:cNvPicPr>
              <a:picLocks noChangeAspect="1" noChangeArrowheads="1"/>
            </p:cNvPicPr>
            <p:nvPr/>
          </p:nvPicPr>
          <p:blipFill rotWithShape="1">
            <a:blip r:embed="rId6">
              <a:extLst>
                <a:ext uri="{28A0092B-C50C-407E-A947-70E740481C1C}">
                  <a14:useLocalDpi xmlns:a14="http://schemas.microsoft.com/office/drawing/2010/main" val="0"/>
                </a:ext>
              </a:extLst>
            </a:blip>
            <a:srcRect r="9096" b="19797"/>
            <a:stretch/>
          </p:blipFill>
          <p:spPr bwMode="auto">
            <a:xfrm>
              <a:off x="424153" y="934848"/>
              <a:ext cx="1036613" cy="51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mc:Choice xmlns:a14="http://schemas.microsoft.com/office/drawing/2010/main" Requires="a14">
            <p:sp>
              <p:nvSpPr>
                <p:cNvPr id="25" name="TextBox 24"/>
                <p:cNvSpPr txBox="1"/>
                <p:nvPr/>
              </p:nvSpPr>
              <p:spPr>
                <a:xfrm>
                  <a:off x="2360612" y="838200"/>
                  <a:ext cx="8966776" cy="1723527"/>
                </a:xfrm>
                <a:prstGeom prst="rect">
                  <a:avLst/>
                </a:prstGeom>
                <a:noFill/>
              </p:spPr>
              <p:txBody>
                <a:bodyPr wrap="square" lIns="121899" tIns="60949" rIns="121899" bIns="60949" rtlCol="0">
                  <a:spAutoFit/>
                </a:bodyPr>
                <a:lstStyle/>
                <a:p>
                  <a:r>
                    <a:rPr lang="en-US" sz="2500" b="1" smtClean="0">
                      <a:latin typeface="Arial" pitchFamily="34" charset="0"/>
                      <a:cs typeface="Arial" pitchFamily="34" charset="0"/>
                    </a:rPr>
                    <a:t>a. Viết 5 số hạng đầu của dãy số (u</a:t>
                  </a:r>
                  <a:r>
                    <a:rPr lang="en-US" sz="2500" b="1" baseline="-25000" smtClean="0">
                      <a:latin typeface="Arial" pitchFamily="34" charset="0"/>
                      <a:cs typeface="Arial" pitchFamily="34" charset="0"/>
                    </a:rPr>
                    <a:t>n</a:t>
                  </a:r>
                  <a:r>
                    <a:rPr lang="en-US" sz="2500" b="1" smtClean="0">
                      <a:latin typeface="Arial" pitchFamily="34" charset="0"/>
                      <a:cs typeface="Arial" pitchFamily="34" charset="0"/>
                    </a:rPr>
                    <a:t>) với số hạng tổng </a:t>
                  </a:r>
                  <a:br>
                    <a:rPr lang="en-US" sz="2500" b="1" smtClean="0">
                      <a:latin typeface="Arial" pitchFamily="34" charset="0"/>
                      <a:cs typeface="Arial" pitchFamily="34" charset="0"/>
                    </a:rPr>
                  </a:br>
                  <a:r>
                    <a:rPr lang="en-US" sz="2500" b="1" smtClean="0">
                      <a:latin typeface="Arial" pitchFamily="34" charset="0"/>
                      <a:cs typeface="Arial" pitchFamily="34" charset="0"/>
                    </a:rPr>
                    <a:t>    quát </a:t>
                  </a:r>
                  <a14:m>
                    <m:oMath xmlns:m="http://schemas.openxmlformats.org/officeDocument/2006/math">
                      <m:sSub>
                        <m:sSubPr>
                          <m:ctrlPr>
                            <a:rPr lang="en-US" sz="2500" b="1" i="1" smtClean="0">
                              <a:latin typeface="Cambria Math"/>
                              <a:cs typeface="Arial" pitchFamily="34" charset="0"/>
                            </a:rPr>
                          </m:ctrlPr>
                        </m:sSubPr>
                        <m:e>
                          <m:r>
                            <a:rPr lang="en-US" sz="2500" b="1" i="1" smtClean="0">
                              <a:latin typeface="Cambria Math"/>
                              <a:cs typeface="Arial" pitchFamily="34" charset="0"/>
                            </a:rPr>
                            <m:t>𝒖</m:t>
                          </m:r>
                        </m:e>
                        <m:sub>
                          <m:r>
                            <a:rPr lang="en-US" sz="2500" b="1" i="1" smtClean="0">
                              <a:latin typeface="Cambria Math"/>
                              <a:cs typeface="Arial" pitchFamily="34" charset="0"/>
                            </a:rPr>
                            <m:t>𝒏</m:t>
                          </m:r>
                        </m:sub>
                      </m:sSub>
                      <m:r>
                        <a:rPr lang="en-US" sz="2500" b="1" i="1" smtClean="0">
                          <a:latin typeface="Cambria Math"/>
                          <a:cs typeface="Arial" pitchFamily="34" charset="0"/>
                        </a:rPr>
                        <m:t>=</m:t>
                      </m:r>
                      <m:r>
                        <a:rPr lang="en-US" sz="2500" b="1" i="1" smtClean="0">
                          <a:latin typeface="Cambria Math"/>
                          <a:cs typeface="Arial" pitchFamily="34" charset="0"/>
                        </a:rPr>
                        <m:t>𝒏</m:t>
                      </m:r>
                      <m:r>
                        <a:rPr lang="en-US" sz="2500" b="1" i="1" smtClean="0">
                          <a:latin typeface="Cambria Math"/>
                          <a:cs typeface="Arial" pitchFamily="34" charset="0"/>
                        </a:rPr>
                        <m:t>!</m:t>
                      </m:r>
                    </m:oMath>
                  </a14:m>
                  <a:r>
                    <a:rPr lang="en-US" sz="2500" b="1">
                      <a:latin typeface="Arial" pitchFamily="34" charset="0"/>
                      <a:cs typeface="Arial" pitchFamily="34" charset="0"/>
                    </a:rPr>
                    <a:t> </a:t>
                  </a:r>
                  <a:br>
                    <a:rPr lang="en-US" sz="2500" b="1">
                      <a:latin typeface="Arial" pitchFamily="34" charset="0"/>
                      <a:cs typeface="Arial" pitchFamily="34" charset="0"/>
                    </a:rPr>
                  </a:br>
                  <a:r>
                    <a:rPr lang="en-US" sz="2500" b="1" smtClean="0">
                      <a:latin typeface="Arial" pitchFamily="34" charset="0"/>
                      <a:cs typeface="Arial" pitchFamily="34" charset="0"/>
                    </a:rPr>
                    <a:t>b. </a:t>
                  </a:r>
                  <a:r>
                    <a:rPr lang="en-US" sz="2500" b="1">
                      <a:latin typeface="Arial" pitchFamily="34" charset="0"/>
                      <a:cs typeface="Arial" pitchFamily="34" charset="0"/>
                    </a:rPr>
                    <a:t>Viết 5 số hạng đầu của dãy số </a:t>
                  </a:r>
                  <a:r>
                    <a:rPr lang="en-US" sz="2500" b="1" smtClean="0">
                      <a:latin typeface="Arial" pitchFamily="34" charset="0"/>
                      <a:cs typeface="Arial" pitchFamily="34" charset="0"/>
                    </a:rPr>
                    <a:t>Fibonacci </a:t>
                  </a:r>
                  <a14:m>
                    <m:oMath xmlns:m="http://schemas.openxmlformats.org/officeDocument/2006/math">
                      <m:r>
                        <a:rPr lang="en-US" sz="2500" b="1" i="1" smtClean="0">
                          <a:latin typeface="Cambria Math"/>
                          <a:cs typeface="Arial" pitchFamily="34" charset="0"/>
                        </a:rPr>
                        <m:t>(</m:t>
                      </m:r>
                      <m:sSub>
                        <m:sSubPr>
                          <m:ctrlPr>
                            <a:rPr lang="en-US" sz="2500" b="1" i="1" smtClean="0">
                              <a:latin typeface="Cambria Math"/>
                              <a:cs typeface="Arial" pitchFamily="34" charset="0"/>
                            </a:rPr>
                          </m:ctrlPr>
                        </m:sSubPr>
                        <m:e>
                          <m:r>
                            <a:rPr lang="en-US" sz="2500" b="1" i="1" smtClean="0">
                              <a:latin typeface="Cambria Math"/>
                              <a:cs typeface="Arial" pitchFamily="34" charset="0"/>
                            </a:rPr>
                            <m:t>𝑭</m:t>
                          </m:r>
                        </m:e>
                        <m:sub>
                          <m:r>
                            <a:rPr lang="en-US" sz="2500" b="1" i="1" smtClean="0">
                              <a:latin typeface="Cambria Math"/>
                              <a:cs typeface="Arial" pitchFamily="34" charset="0"/>
                            </a:rPr>
                            <m:t>𝒏</m:t>
                          </m:r>
                        </m:sub>
                      </m:sSub>
                      <m:r>
                        <a:rPr lang="en-US" sz="2500" b="1" i="1" smtClean="0">
                          <a:latin typeface="Cambria Math"/>
                          <a:cs typeface="Arial" pitchFamily="34" charset="0"/>
                        </a:rPr>
                        <m:t>)</m:t>
                      </m:r>
                    </m:oMath>
                  </a14:m>
                  <a:r>
                    <a:rPr lang="en-US" sz="2500" b="1" smtClean="0">
                      <a:latin typeface="Arial" pitchFamily="34" charset="0"/>
                      <a:cs typeface="Arial" pitchFamily="34" charset="0"/>
                    </a:rPr>
                    <a:t> cho </a:t>
                  </a:r>
                  <a:br>
                    <a:rPr lang="en-US" sz="2500" b="1" smtClean="0">
                      <a:latin typeface="Arial" pitchFamily="34" charset="0"/>
                      <a:cs typeface="Arial" pitchFamily="34" charset="0"/>
                    </a:rPr>
                  </a:br>
                  <a:r>
                    <a:rPr lang="en-US" sz="2500" b="1" smtClean="0">
                      <a:latin typeface="Arial" pitchFamily="34" charset="0"/>
                      <a:cs typeface="Arial" pitchFamily="34" charset="0"/>
                    </a:rPr>
                    <a:t>    bởi hệ thức truy hồi </a:t>
                  </a:r>
                  <a:endParaRPr lang="vi-VN" sz="2500" b="1" i="1" baseline="30000">
                    <a:latin typeface="Arial" pitchFamily="34" charset="0"/>
                    <a:cs typeface="Arial" pitchFamily="34" charset="0"/>
                  </a:endParaRPr>
                </a:p>
              </p:txBody>
            </p:sp>
          </mc:Choice>
          <mc:Fallback>
            <p:sp>
              <p:nvSpPr>
                <p:cNvPr id="25" name="TextBox 24"/>
                <p:cNvSpPr txBox="1">
                  <a:spLocks noRot="1" noChangeAspect="1" noMove="1" noResize="1" noEditPoints="1" noAdjustHandles="1" noChangeArrowheads="1" noChangeShapeType="1" noTextEdit="1"/>
                </p:cNvSpPr>
                <p:nvPr/>
              </p:nvSpPr>
              <p:spPr>
                <a:xfrm>
                  <a:off x="2360612" y="838200"/>
                  <a:ext cx="8966776" cy="1723527"/>
                </a:xfrm>
                <a:prstGeom prst="rect">
                  <a:avLst/>
                </a:prstGeom>
                <a:blipFill rotWithShape="1">
                  <a:blip r:embed="rId7"/>
                  <a:stretch>
                    <a:fillRect l="-748" t="-1773" b="-3191"/>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graphicFrame>
              <p:nvGraphicFramePr>
                <p:cNvPr id="26" name="Object 25"/>
                <p:cNvGraphicFramePr>
                  <a:graphicFrameLocks noChangeAspect="1"/>
                </p:cNvGraphicFramePr>
                <p:nvPr>
                  <p:extLst>
                    <p:ext uri="{D42A27DB-BD31-4B8C-83A1-F6EECF244321}">
                      <p14:modId xmlns:p14="http://schemas.microsoft.com/office/powerpoint/2010/main" val="4121553088"/>
                    </p:ext>
                  </p:extLst>
                </p:nvPr>
              </p:nvGraphicFramePr>
              <p:xfrm>
                <a:off x="5942012" y="1976005"/>
                <a:ext cx="3157682" cy="1091045"/>
              </p:xfrm>
              <a:graphic>
                <a:graphicData uri="http://schemas.openxmlformats.org/presentationml/2006/ole">
                  <mc:AlternateContent>
                    <mc:Choice xmlns:v="urn:schemas-microsoft-com:vml" Requires="v">
                      <p:oleObj spid="_x0000_s77844" name="Equation" r:id="rId8" imgW="1473120" imgH="507960" progId="Equation.DSMT4">
                        <p:embed/>
                      </p:oleObj>
                    </mc:Choice>
                    <mc:Fallback>
                      <p:oleObj name="Equation" r:id="rId8" imgW="1473120" imgH="507960" progId="Equation.DSMT4">
                        <p:embed/>
                        <p:pic>
                          <p:nvPicPr>
                            <p:cNvPr id="0" name=""/>
                            <p:cNvPicPr>
                              <a:picLocks noChangeAspect="1" noChangeArrowheads="1"/>
                            </p:cNvPicPr>
                            <p:nvPr/>
                          </p:nvPicPr>
                          <p:blipFill>
                            <a:blip r:embed="rId9"/>
                            <a:srcRect/>
                            <a:stretch>
                              <a:fillRect/>
                            </a:stretch>
                          </p:blipFill>
                          <p:spPr bwMode="auto">
                            <a:xfrm>
                              <a:off x="5942012" y="1976005"/>
                              <a:ext cx="3157682" cy="109104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pic>
                      </p:oleObj>
                    </mc:Fallback>
                  </mc:AlternateContent>
                </a:graphicData>
              </a:graphic>
            </p:graphicFrame>
          </mc:Choice>
          <mc:Fallback>
            <p:graphicFrame>
              <p:nvGraphicFramePr>
                <p:cNvPr id="26" name="Object 25"/>
                <p:cNvGraphicFramePr>
                  <a:graphicFrameLocks noChangeAspect="1"/>
                </p:cNvGraphicFramePr>
                <p:nvPr>
                  <p:extLst>
                    <p:ext uri="{D42A27DB-BD31-4B8C-83A1-F6EECF244321}">
                      <p14:modId xmlns:p14="http://schemas.microsoft.com/office/powerpoint/2010/main" val="4121553088"/>
                    </p:ext>
                  </p:extLst>
                </p:nvPr>
              </p:nvGraphicFramePr>
              <p:xfrm>
                <a:off x="5942012" y="1976005"/>
                <a:ext cx="3157682" cy="1091045"/>
              </p:xfrm>
              <a:graphic>
                <a:graphicData uri="http://schemas.openxmlformats.org/presentationml/2006/ole">
                  <mc:AlternateContent>
                    <mc:Choice xmlns:v="urn:schemas-microsoft-com:vml" Requires="v">
                      <p:oleObj spid="_x0000_s77844" name="Equation" r:id="rId8" imgW="1473120" imgH="507960" progId="Equation.DSMT4">
                        <p:embed/>
                      </p:oleObj>
                    </mc:Choice>
                    <mc:Fallback>
                      <p:oleObj name="Equation" r:id="rId8" imgW="1473120" imgH="507960" progId="Equation.DSMT4">
                        <p:embed/>
                        <p:pic>
                          <p:nvPicPr>
                            <p:cNvPr id="0" name=""/>
                            <p:cNvPicPr>
                              <a:picLocks noChangeAspect="1" noChangeArrowheads="1"/>
                            </p:cNvPicPr>
                            <p:nvPr/>
                          </p:nvPicPr>
                          <p:blipFill>
                            <a:blip r:embed="rId9"/>
                            <a:srcRect/>
                            <a:stretch>
                              <a:fillRect/>
                            </a:stretch>
                          </p:blipFill>
                          <p:spPr bwMode="auto">
                            <a:xfrm>
                              <a:off x="5942012" y="1976005"/>
                              <a:ext cx="3157682" cy="1091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mc:Fallback>
        </mc:AlternateContent>
      </p:grpSp>
    </p:spTree>
    <p:extLst>
      <p:ext uri="{BB962C8B-B14F-4D97-AF65-F5344CB8AC3E}">
        <p14:creationId xmlns:p14="http://schemas.microsoft.com/office/powerpoint/2010/main" val="284470494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left)">
                                      <p:cBhvr>
                                        <p:cTn id="11" dur="5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left)">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left)">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wipe(left)">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wipe(left)">
                                      <p:cBhvr>
                                        <p:cTn id="3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5" grpId="0"/>
      <p:bldP spid="16" grpId="0"/>
      <p:bldP spid="17" grpId="0"/>
      <p:bldP spid="1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AutoShape 4"/>
          <p:cNvSpPr>
            <a:spLocks noChangeArrowheads="1"/>
          </p:cNvSpPr>
          <p:nvPr/>
        </p:nvSpPr>
        <p:spPr bwMode="gray">
          <a:xfrm>
            <a:off x="401178" y="95249"/>
            <a:ext cx="4550234" cy="479107"/>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000" b="1" smtClean="0">
                <a:solidFill>
                  <a:schemeClr val="bg1"/>
                </a:solidFill>
                <a:latin typeface="Arial" pitchFamily="34" charset="0"/>
                <a:cs typeface="Arial" pitchFamily="34" charset="0"/>
              </a:rPr>
              <a:t>  </a:t>
            </a:r>
            <a:r>
              <a:rPr lang="en-US" sz="1800" b="1" smtClean="0">
                <a:solidFill>
                  <a:schemeClr val="bg1"/>
                </a:solidFill>
                <a:latin typeface="Arial" pitchFamily="34" charset="0"/>
                <a:cs typeface="Arial" pitchFamily="34" charset="0"/>
              </a:rPr>
              <a:t>2. CÁC CÁCH CHO MỘT DÃY SỐ</a:t>
            </a:r>
            <a:endParaRPr lang="vi-VN" sz="1800" b="1">
              <a:solidFill>
                <a:schemeClr val="bg1"/>
              </a:solidFill>
              <a:latin typeface="Arial" pitchFamily="34" charset="0"/>
              <a:cs typeface="Arial" pitchFamily="34" charset="0"/>
            </a:endParaRPr>
          </a:p>
        </p:txBody>
      </p:sp>
      <p:pic>
        <p:nvPicPr>
          <p:cNvPr id="6963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61511"/>
          <a:stretch/>
        </p:blipFill>
        <p:spPr bwMode="auto">
          <a:xfrm>
            <a:off x="1454149" y="3409950"/>
            <a:ext cx="10308867" cy="15510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2" name="Group 11"/>
          <p:cNvGrpSpPr/>
          <p:nvPr/>
        </p:nvGrpSpPr>
        <p:grpSpPr>
          <a:xfrm>
            <a:off x="214259" y="838200"/>
            <a:ext cx="11414899" cy="2362200"/>
            <a:chOff x="158697" y="5105400"/>
            <a:chExt cx="11414899" cy="2362200"/>
          </a:xfrm>
        </p:grpSpPr>
        <p:sp>
          <p:nvSpPr>
            <p:cNvPr id="13" name="Rounded Rectangle 12"/>
            <p:cNvSpPr/>
            <p:nvPr/>
          </p:nvSpPr>
          <p:spPr>
            <a:xfrm>
              <a:off x="1924507" y="5105400"/>
              <a:ext cx="9649089" cy="2362200"/>
            </a:xfrm>
            <a:prstGeom prst="roundRect">
              <a:avLst>
                <a:gd name="adj" fmla="val 9218"/>
              </a:avLst>
            </a:prstGeom>
            <a:solidFill>
              <a:srgbClr val="E3E6E2"/>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mc:AlternateContent xmlns:mc="http://schemas.openxmlformats.org/markup-compatibility/2006" xmlns:a14="http://schemas.microsoft.com/office/drawing/2010/main">
          <mc:Choice Requires="a14">
            <p:sp>
              <p:nvSpPr>
                <p:cNvPr id="15" name="TextBox 14"/>
                <p:cNvSpPr txBox="1"/>
                <p:nvPr/>
              </p:nvSpPr>
              <p:spPr>
                <a:xfrm>
                  <a:off x="2047730" y="5166757"/>
                  <a:ext cx="9525865" cy="2191690"/>
                </a:xfrm>
                <a:prstGeom prst="rect">
                  <a:avLst/>
                </a:prstGeom>
                <a:noFill/>
              </p:spPr>
              <p:txBody>
                <a:bodyPr wrap="square" rtlCol="0">
                  <a:spAutoFit/>
                </a:bodyPr>
                <a:lstStyle/>
                <a:p>
                  <a:pPr marL="342900" indent="-342900">
                    <a:buFont typeface="Arial" pitchFamily="34" charset="0"/>
                    <a:buChar char="•"/>
                  </a:pPr>
                  <a:r>
                    <a:rPr lang="en-US" sz="2500" b="1" smtClean="0">
                      <a:latin typeface="Arial" pitchFamily="34" charset="0"/>
                      <a:cs typeface="Arial" pitchFamily="34" charset="0"/>
                    </a:rPr>
                    <a:t>Để có hình ảnh trực quan về dãy số, ta thường biểu diễn các số hạnh của nó trên trục số</a:t>
                  </a:r>
                  <a:br>
                    <a:rPr lang="en-US" sz="2500" b="1" smtClean="0">
                      <a:latin typeface="Arial" pitchFamily="34" charset="0"/>
                      <a:cs typeface="Arial" pitchFamily="34" charset="0"/>
                    </a:rPr>
                  </a:br>
                  <a:r>
                    <a:rPr lang="en-US" sz="2500" b="1" smtClean="0">
                      <a:latin typeface="Arial" pitchFamily="34" charset="0"/>
                      <a:cs typeface="Arial" pitchFamily="34" charset="0"/>
                    </a:rPr>
                    <a:t>Chẳng hạn dãy số  </a:t>
                  </a:r>
                  <a14:m>
                    <m:oMath xmlns:m="http://schemas.openxmlformats.org/officeDocument/2006/math">
                      <m:sSub>
                        <m:sSubPr>
                          <m:ctrlPr>
                            <a:rPr lang="en-US" sz="2500" b="1" i="1" smtClean="0">
                              <a:latin typeface="Cambria Math"/>
                              <a:cs typeface="Arial" pitchFamily="34" charset="0"/>
                            </a:rPr>
                          </m:ctrlPr>
                        </m:sSubPr>
                        <m:e>
                          <m:r>
                            <a:rPr lang="en-US" sz="2500" b="1" i="1" smtClean="0">
                              <a:latin typeface="Cambria Math"/>
                              <a:cs typeface="Arial" pitchFamily="34" charset="0"/>
                            </a:rPr>
                            <m:t>𝒖</m:t>
                          </m:r>
                        </m:e>
                        <m:sub>
                          <m:r>
                            <a:rPr lang="en-US" sz="2500" b="1" i="1" smtClean="0">
                              <a:latin typeface="Cambria Math"/>
                              <a:cs typeface="Arial" pitchFamily="34" charset="0"/>
                            </a:rPr>
                            <m:t>𝒏</m:t>
                          </m:r>
                        </m:sub>
                      </m:sSub>
                      <m:r>
                        <a:rPr lang="en-US" sz="2500" b="1" i="1" smtClean="0">
                          <a:latin typeface="Cambria Math"/>
                          <a:cs typeface="Arial" pitchFamily="34" charset="0"/>
                        </a:rPr>
                        <m:t>=</m:t>
                      </m:r>
                      <m:f>
                        <m:fPr>
                          <m:ctrlPr>
                            <a:rPr lang="en-US" sz="2500" b="1" i="1" smtClean="0">
                              <a:latin typeface="Cambria Math"/>
                              <a:cs typeface="Arial" pitchFamily="34" charset="0"/>
                            </a:rPr>
                          </m:ctrlPr>
                        </m:fPr>
                        <m:num>
                          <m:sSup>
                            <m:sSupPr>
                              <m:ctrlPr>
                                <a:rPr lang="en-US" sz="2500" b="1" i="1" smtClean="0">
                                  <a:latin typeface="Cambria Math"/>
                                  <a:cs typeface="Arial" pitchFamily="34" charset="0"/>
                                </a:rPr>
                              </m:ctrlPr>
                            </m:sSupPr>
                            <m:e>
                              <m:r>
                                <a:rPr lang="en-US" sz="2500" b="1" i="1" smtClean="0">
                                  <a:latin typeface="Cambria Math"/>
                                  <a:cs typeface="Arial" pitchFamily="34" charset="0"/>
                                </a:rPr>
                                <m:t>(−</m:t>
                              </m:r>
                              <m:r>
                                <a:rPr lang="en-US" sz="2500" b="1" i="1" smtClean="0">
                                  <a:latin typeface="Cambria Math"/>
                                  <a:cs typeface="Arial" pitchFamily="34" charset="0"/>
                                </a:rPr>
                                <m:t>𝟏</m:t>
                              </m:r>
                              <m:r>
                                <a:rPr lang="en-US" sz="2500" b="1" i="1" smtClean="0">
                                  <a:latin typeface="Cambria Math"/>
                                  <a:cs typeface="Arial" pitchFamily="34" charset="0"/>
                                </a:rPr>
                                <m:t>)</m:t>
                              </m:r>
                            </m:e>
                            <m:sup>
                              <m:r>
                                <a:rPr lang="en-US" sz="2500" b="1" i="1" smtClean="0">
                                  <a:latin typeface="Cambria Math"/>
                                  <a:cs typeface="Arial" pitchFamily="34" charset="0"/>
                                </a:rPr>
                                <m:t>𝒏</m:t>
                              </m:r>
                            </m:sup>
                          </m:sSup>
                        </m:num>
                        <m:den>
                          <m:sSup>
                            <m:sSupPr>
                              <m:ctrlPr>
                                <a:rPr lang="en-US" sz="2500" b="1" i="1" smtClean="0">
                                  <a:latin typeface="Cambria Math"/>
                                  <a:cs typeface="Arial" pitchFamily="34" charset="0"/>
                                </a:rPr>
                              </m:ctrlPr>
                            </m:sSupPr>
                            <m:e>
                              <m:r>
                                <a:rPr lang="en-US" sz="2500" b="1" i="1" smtClean="0">
                                  <a:latin typeface="Cambria Math"/>
                                  <a:cs typeface="Arial" pitchFamily="34" charset="0"/>
                                </a:rPr>
                                <m:t>𝟐</m:t>
                              </m:r>
                            </m:e>
                            <m:sup>
                              <m:r>
                                <a:rPr lang="en-US" sz="2500" b="1" i="1" smtClean="0">
                                  <a:latin typeface="Cambria Math"/>
                                  <a:cs typeface="Arial" pitchFamily="34" charset="0"/>
                                </a:rPr>
                                <m:t>𝒏</m:t>
                              </m:r>
                            </m:sup>
                          </m:sSup>
                        </m:den>
                      </m:f>
                    </m:oMath>
                  </a14:m>
                  <a:r>
                    <a:rPr lang="en-US" sz="2500" b="1" smtClean="0">
                      <a:latin typeface="Arial" pitchFamily="34" charset="0"/>
                      <a:cs typeface="Arial" pitchFamily="34" charset="0"/>
                    </a:rPr>
                    <a:t>  có 5 số hạng đầu là </a:t>
                  </a:r>
                  <a:br>
                    <a:rPr lang="en-US" sz="2500" b="1" smtClean="0">
                      <a:latin typeface="Arial" pitchFamily="34" charset="0"/>
                      <a:cs typeface="Arial" pitchFamily="34" charset="0"/>
                    </a:rPr>
                  </a:br>
                  <a14:m>
                    <m:oMath xmlns:m="http://schemas.openxmlformats.org/officeDocument/2006/math">
                      <m:sSub>
                        <m:sSubPr>
                          <m:ctrlPr>
                            <a:rPr lang="en-US" sz="2500" b="1" i="1" smtClean="0">
                              <a:latin typeface="Cambria Math"/>
                              <a:cs typeface="Arial" pitchFamily="34" charset="0"/>
                            </a:rPr>
                          </m:ctrlPr>
                        </m:sSubPr>
                        <m:e>
                          <m:r>
                            <a:rPr lang="en-US" sz="2500" b="1" i="1" smtClean="0">
                              <a:latin typeface="Cambria Math"/>
                              <a:cs typeface="Arial" pitchFamily="34" charset="0"/>
                            </a:rPr>
                            <m:t>𝒖</m:t>
                          </m:r>
                        </m:e>
                        <m:sub>
                          <m:r>
                            <a:rPr lang="en-US" sz="2500" b="1" i="1" smtClean="0">
                              <a:latin typeface="Cambria Math"/>
                              <a:cs typeface="Arial" pitchFamily="34" charset="0"/>
                            </a:rPr>
                            <m:t>𝟏</m:t>
                          </m:r>
                        </m:sub>
                      </m:sSub>
                      <m:r>
                        <a:rPr lang="en-US" sz="2500" b="1" i="1" smtClean="0">
                          <a:latin typeface="Cambria Math"/>
                          <a:cs typeface="Arial" pitchFamily="34" charset="0"/>
                        </a:rPr>
                        <m:t>=−</m:t>
                      </m:r>
                      <m:f>
                        <m:fPr>
                          <m:ctrlPr>
                            <a:rPr lang="en-US" sz="2500" b="1" i="1" smtClean="0">
                              <a:latin typeface="Cambria Math"/>
                              <a:cs typeface="Arial" pitchFamily="34" charset="0"/>
                            </a:rPr>
                          </m:ctrlPr>
                        </m:fPr>
                        <m:num>
                          <m:r>
                            <a:rPr lang="en-US" sz="2500" b="1" i="1" smtClean="0">
                              <a:latin typeface="Cambria Math"/>
                              <a:cs typeface="Arial" pitchFamily="34" charset="0"/>
                            </a:rPr>
                            <m:t>𝟏</m:t>
                          </m:r>
                        </m:num>
                        <m:den>
                          <m:r>
                            <a:rPr lang="en-US" sz="2500" b="1" i="1" smtClean="0">
                              <a:latin typeface="Cambria Math"/>
                              <a:cs typeface="Arial" pitchFamily="34" charset="0"/>
                            </a:rPr>
                            <m:t>𝟐</m:t>
                          </m:r>
                        </m:den>
                      </m:f>
                      <m:r>
                        <a:rPr lang="en-US" sz="2500" b="1" i="1" smtClean="0">
                          <a:latin typeface="Cambria Math"/>
                          <a:cs typeface="Arial" pitchFamily="34" charset="0"/>
                        </a:rPr>
                        <m:t>,</m:t>
                      </m:r>
                      <m:sSub>
                        <m:sSubPr>
                          <m:ctrlPr>
                            <a:rPr lang="en-US" sz="2500" b="1" i="1">
                              <a:latin typeface="Cambria Math"/>
                              <a:cs typeface="Arial" pitchFamily="34" charset="0"/>
                            </a:rPr>
                          </m:ctrlPr>
                        </m:sSubPr>
                        <m:e>
                          <m:r>
                            <a:rPr lang="en-US" sz="2500" b="1" i="1">
                              <a:latin typeface="Cambria Math"/>
                              <a:cs typeface="Arial" pitchFamily="34" charset="0"/>
                            </a:rPr>
                            <m:t>𝒖</m:t>
                          </m:r>
                        </m:e>
                        <m:sub>
                          <m:r>
                            <a:rPr lang="en-US" sz="2500" b="1" i="1" smtClean="0">
                              <a:latin typeface="Cambria Math"/>
                              <a:cs typeface="Arial" pitchFamily="34" charset="0"/>
                            </a:rPr>
                            <m:t>𝟐</m:t>
                          </m:r>
                        </m:sub>
                      </m:sSub>
                      <m:r>
                        <a:rPr lang="en-US" sz="2500" b="1" i="1">
                          <a:latin typeface="Cambria Math"/>
                          <a:cs typeface="Arial" pitchFamily="34" charset="0"/>
                        </a:rPr>
                        <m:t>=</m:t>
                      </m:r>
                      <m:f>
                        <m:fPr>
                          <m:ctrlPr>
                            <a:rPr lang="en-US" sz="2500" b="1" i="1">
                              <a:latin typeface="Cambria Math"/>
                              <a:cs typeface="Arial" pitchFamily="34" charset="0"/>
                            </a:rPr>
                          </m:ctrlPr>
                        </m:fPr>
                        <m:num>
                          <m:r>
                            <a:rPr lang="en-US" sz="2500" b="1" i="1">
                              <a:latin typeface="Cambria Math"/>
                              <a:cs typeface="Arial" pitchFamily="34" charset="0"/>
                            </a:rPr>
                            <m:t>𝟏</m:t>
                          </m:r>
                        </m:num>
                        <m:den>
                          <m:r>
                            <a:rPr lang="en-US" sz="2500" b="1" i="1" smtClean="0">
                              <a:latin typeface="Cambria Math"/>
                              <a:cs typeface="Arial" pitchFamily="34" charset="0"/>
                            </a:rPr>
                            <m:t>𝟒</m:t>
                          </m:r>
                        </m:den>
                      </m:f>
                      <m:r>
                        <a:rPr lang="en-US" sz="2500" b="1" i="1" smtClean="0">
                          <a:latin typeface="Cambria Math"/>
                          <a:cs typeface="Arial" pitchFamily="34" charset="0"/>
                        </a:rPr>
                        <m:t>,</m:t>
                      </m:r>
                      <m:sSub>
                        <m:sSubPr>
                          <m:ctrlPr>
                            <a:rPr lang="en-US" sz="2500" b="1" i="1">
                              <a:latin typeface="Cambria Math"/>
                              <a:cs typeface="Arial" pitchFamily="34" charset="0"/>
                            </a:rPr>
                          </m:ctrlPr>
                        </m:sSubPr>
                        <m:e>
                          <m:r>
                            <a:rPr lang="en-US" sz="2500" b="1" i="1">
                              <a:latin typeface="Cambria Math"/>
                              <a:cs typeface="Arial" pitchFamily="34" charset="0"/>
                            </a:rPr>
                            <m:t>𝒖</m:t>
                          </m:r>
                        </m:e>
                        <m:sub>
                          <m:r>
                            <a:rPr lang="en-US" sz="2500" b="1" i="1" smtClean="0">
                              <a:latin typeface="Cambria Math"/>
                              <a:cs typeface="Arial" pitchFamily="34" charset="0"/>
                            </a:rPr>
                            <m:t>𝟑</m:t>
                          </m:r>
                        </m:sub>
                      </m:sSub>
                      <m:r>
                        <a:rPr lang="en-US" sz="2500" b="1" i="1">
                          <a:latin typeface="Cambria Math"/>
                          <a:cs typeface="Arial" pitchFamily="34" charset="0"/>
                        </a:rPr>
                        <m:t>=−</m:t>
                      </m:r>
                      <m:f>
                        <m:fPr>
                          <m:ctrlPr>
                            <a:rPr lang="en-US" sz="2500" b="1" i="1">
                              <a:latin typeface="Cambria Math"/>
                              <a:cs typeface="Arial" pitchFamily="34" charset="0"/>
                            </a:rPr>
                          </m:ctrlPr>
                        </m:fPr>
                        <m:num>
                          <m:r>
                            <a:rPr lang="en-US" sz="2500" b="1" i="1">
                              <a:latin typeface="Cambria Math"/>
                              <a:cs typeface="Arial" pitchFamily="34" charset="0"/>
                            </a:rPr>
                            <m:t>𝟏</m:t>
                          </m:r>
                        </m:num>
                        <m:den>
                          <m:r>
                            <a:rPr lang="en-US" sz="2500" b="1" i="1" smtClean="0">
                              <a:latin typeface="Cambria Math"/>
                              <a:cs typeface="Arial" pitchFamily="34" charset="0"/>
                            </a:rPr>
                            <m:t>𝟖</m:t>
                          </m:r>
                        </m:den>
                      </m:f>
                      <m:r>
                        <a:rPr lang="en-US" sz="2500" b="1" i="1" smtClean="0">
                          <a:latin typeface="Cambria Math"/>
                          <a:cs typeface="Arial" pitchFamily="34" charset="0"/>
                        </a:rPr>
                        <m:t>,</m:t>
                      </m:r>
                      <m:sSub>
                        <m:sSubPr>
                          <m:ctrlPr>
                            <a:rPr lang="en-US" sz="2500" b="1" i="1">
                              <a:latin typeface="Cambria Math"/>
                              <a:cs typeface="Arial" pitchFamily="34" charset="0"/>
                            </a:rPr>
                          </m:ctrlPr>
                        </m:sSubPr>
                        <m:e>
                          <m:r>
                            <a:rPr lang="en-US" sz="2500" b="1" i="1">
                              <a:latin typeface="Cambria Math"/>
                              <a:cs typeface="Arial" pitchFamily="34" charset="0"/>
                            </a:rPr>
                            <m:t>𝒖</m:t>
                          </m:r>
                        </m:e>
                        <m:sub>
                          <m:r>
                            <a:rPr lang="en-US" sz="2500" b="1" i="1" smtClean="0">
                              <a:latin typeface="Cambria Math"/>
                              <a:cs typeface="Arial" pitchFamily="34" charset="0"/>
                            </a:rPr>
                            <m:t>𝟒</m:t>
                          </m:r>
                        </m:sub>
                      </m:sSub>
                      <m:r>
                        <a:rPr lang="en-US" sz="2500" b="1" i="1">
                          <a:latin typeface="Cambria Math"/>
                          <a:cs typeface="Arial" pitchFamily="34" charset="0"/>
                        </a:rPr>
                        <m:t>=</m:t>
                      </m:r>
                      <m:f>
                        <m:fPr>
                          <m:ctrlPr>
                            <a:rPr lang="en-US" sz="2500" b="1" i="1">
                              <a:latin typeface="Cambria Math"/>
                              <a:cs typeface="Arial" pitchFamily="34" charset="0"/>
                            </a:rPr>
                          </m:ctrlPr>
                        </m:fPr>
                        <m:num>
                          <m:r>
                            <a:rPr lang="en-US" sz="2500" b="1" i="1">
                              <a:latin typeface="Cambria Math"/>
                              <a:cs typeface="Arial" pitchFamily="34" charset="0"/>
                            </a:rPr>
                            <m:t>𝟏</m:t>
                          </m:r>
                        </m:num>
                        <m:den>
                          <m:r>
                            <a:rPr lang="en-US" sz="2500" b="1" i="1" smtClean="0">
                              <a:latin typeface="Cambria Math"/>
                              <a:cs typeface="Arial" pitchFamily="34" charset="0"/>
                            </a:rPr>
                            <m:t>𝟏𝟔</m:t>
                          </m:r>
                        </m:den>
                      </m:f>
                      <m:r>
                        <a:rPr lang="en-US" sz="2500" b="1" i="1" smtClean="0">
                          <a:latin typeface="Cambria Math"/>
                          <a:cs typeface="Arial" pitchFamily="34" charset="0"/>
                        </a:rPr>
                        <m:t>,</m:t>
                      </m:r>
                      <m:sSub>
                        <m:sSubPr>
                          <m:ctrlPr>
                            <a:rPr lang="en-US" sz="2500" b="1" i="1">
                              <a:latin typeface="Cambria Math"/>
                              <a:cs typeface="Arial" pitchFamily="34" charset="0"/>
                            </a:rPr>
                          </m:ctrlPr>
                        </m:sSubPr>
                        <m:e>
                          <m:r>
                            <a:rPr lang="en-US" sz="2500" b="1" i="1">
                              <a:latin typeface="Cambria Math"/>
                              <a:cs typeface="Arial" pitchFamily="34" charset="0"/>
                            </a:rPr>
                            <m:t>𝒖</m:t>
                          </m:r>
                        </m:e>
                        <m:sub>
                          <m:r>
                            <a:rPr lang="en-US" sz="2500" b="1" i="1" smtClean="0">
                              <a:latin typeface="Cambria Math"/>
                              <a:cs typeface="Arial" pitchFamily="34" charset="0"/>
                            </a:rPr>
                            <m:t>𝟓</m:t>
                          </m:r>
                        </m:sub>
                      </m:sSub>
                      <m:r>
                        <a:rPr lang="en-US" sz="2500" b="1" i="1">
                          <a:latin typeface="Cambria Math"/>
                          <a:cs typeface="Arial" pitchFamily="34" charset="0"/>
                        </a:rPr>
                        <m:t>=−</m:t>
                      </m:r>
                      <m:f>
                        <m:fPr>
                          <m:ctrlPr>
                            <a:rPr lang="en-US" sz="2500" b="1" i="1">
                              <a:latin typeface="Cambria Math"/>
                              <a:cs typeface="Arial" pitchFamily="34" charset="0"/>
                            </a:rPr>
                          </m:ctrlPr>
                        </m:fPr>
                        <m:num>
                          <m:r>
                            <a:rPr lang="en-US" sz="2500" b="1" i="1">
                              <a:latin typeface="Cambria Math"/>
                              <a:cs typeface="Arial" pitchFamily="34" charset="0"/>
                            </a:rPr>
                            <m:t>𝟏</m:t>
                          </m:r>
                        </m:num>
                        <m:den>
                          <m:r>
                            <a:rPr lang="en-US" sz="2500" b="1" i="1" smtClean="0">
                              <a:latin typeface="Cambria Math"/>
                              <a:cs typeface="Arial" pitchFamily="34" charset="0"/>
                            </a:rPr>
                            <m:t>𝟑</m:t>
                          </m:r>
                          <m:r>
                            <a:rPr lang="en-US" sz="2500" b="1" i="1">
                              <a:latin typeface="Cambria Math"/>
                              <a:cs typeface="Arial" pitchFamily="34" charset="0"/>
                            </a:rPr>
                            <m:t>𝟐</m:t>
                          </m:r>
                        </m:den>
                      </m:f>
                    </m:oMath>
                  </a14:m>
                  <a:endParaRPr lang="en-US" sz="2500" b="1" i="1">
                    <a:latin typeface="Arial" pitchFamily="34" charset="0"/>
                    <a:cs typeface="Arial" pitchFamily="34" charset="0"/>
                  </a:endParaRPr>
                </a:p>
              </p:txBody>
            </p:sp>
          </mc:Choice>
          <mc:Fallback xmlns="">
            <p:sp>
              <p:nvSpPr>
                <p:cNvPr id="15" name="TextBox 14"/>
                <p:cNvSpPr txBox="1">
                  <a:spLocks noRot="1" noChangeAspect="1" noMove="1" noResize="1" noEditPoints="1" noAdjustHandles="1" noChangeArrowheads="1" noChangeShapeType="1" noTextEdit="1"/>
                </p:cNvSpPr>
                <p:nvPr/>
              </p:nvSpPr>
              <p:spPr>
                <a:xfrm>
                  <a:off x="2047730" y="5166757"/>
                  <a:ext cx="9525865" cy="2191690"/>
                </a:xfrm>
                <a:prstGeom prst="rect">
                  <a:avLst/>
                </a:prstGeom>
                <a:blipFill rotWithShape="1">
                  <a:blip r:embed="rId4"/>
                  <a:stretch>
                    <a:fillRect l="-896" t="-1950"/>
                  </a:stretch>
                </a:blipFill>
              </p:spPr>
              <p:txBody>
                <a:bodyPr/>
                <a:lstStyle/>
                <a:p>
                  <a:r>
                    <a:rPr lang="en-US">
                      <a:noFill/>
                    </a:rPr>
                    <a:t> </a:t>
                  </a:r>
                </a:p>
              </p:txBody>
            </p:sp>
          </mc:Fallback>
        </mc:AlternateContent>
        <p:pic>
          <p:nvPicPr>
            <p:cNvPr id="16"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697" y="5152675"/>
              <a:ext cx="1681724" cy="945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467615" y="2089785"/>
            <a:ext cx="1295401" cy="1381760"/>
          </a:xfrm>
          <a:prstGeom prst="rect">
            <a:avLst/>
          </a:prstGeom>
        </p:spPr>
      </p:pic>
    </p:spTree>
    <p:extLst>
      <p:ext uri="{BB962C8B-B14F-4D97-AF65-F5344CB8AC3E}">
        <p14:creationId xmlns:p14="http://schemas.microsoft.com/office/powerpoint/2010/main" val="172093337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69634"/>
                                        </p:tgtEl>
                                        <p:attrNameLst>
                                          <p:attrName>style.visibility</p:attrName>
                                        </p:attrNameLst>
                                      </p:cBhvr>
                                      <p:to>
                                        <p:strVal val="visible"/>
                                      </p:to>
                                    </p:set>
                                    <p:animEffect transition="in" filter="wipe(left)">
                                      <p:cBhvr>
                                        <p:cTn id="15" dur="500"/>
                                        <p:tgtEl>
                                          <p:spTgt spid="696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4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78936" y="2854352"/>
            <a:ext cx="1395474" cy="33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AutoShape 4"/>
          <p:cNvSpPr>
            <a:spLocks noChangeArrowheads="1"/>
          </p:cNvSpPr>
          <p:nvPr/>
        </p:nvSpPr>
        <p:spPr bwMode="gray">
          <a:xfrm>
            <a:off x="401178" y="95249"/>
            <a:ext cx="6683834" cy="479107"/>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000" b="1" smtClean="0">
                <a:solidFill>
                  <a:schemeClr val="bg1"/>
                </a:solidFill>
                <a:latin typeface="Arial" pitchFamily="34" charset="0"/>
                <a:cs typeface="Arial" pitchFamily="34" charset="0"/>
              </a:rPr>
              <a:t>  </a:t>
            </a:r>
            <a:r>
              <a:rPr lang="en-US" sz="1800" b="1" smtClean="0">
                <a:solidFill>
                  <a:schemeClr val="bg1"/>
                </a:solidFill>
                <a:latin typeface="Arial" pitchFamily="34" charset="0"/>
                <a:cs typeface="Arial" pitchFamily="34" charset="0"/>
              </a:rPr>
              <a:t>3 . DÃY SỐ TĂNG, DÃY SỐ GIẢM VÀ DÃY SỐ BỊ CHẶN</a:t>
            </a:r>
            <a:endParaRPr lang="vi-VN" sz="1800" b="1">
              <a:solidFill>
                <a:schemeClr val="bg1"/>
              </a:solidFill>
              <a:latin typeface="Arial" pitchFamily="34" charset="0"/>
              <a:cs typeface="Arial" pitchFamily="34" charset="0"/>
            </a:endParaRPr>
          </a:p>
        </p:txBody>
      </p:sp>
      <p:grpSp>
        <p:nvGrpSpPr>
          <p:cNvPr id="3" name="Group 2"/>
          <p:cNvGrpSpPr/>
          <p:nvPr/>
        </p:nvGrpSpPr>
        <p:grpSpPr>
          <a:xfrm>
            <a:off x="289088" y="762001"/>
            <a:ext cx="11558425" cy="1981199"/>
            <a:chOff x="289088" y="762001"/>
            <a:chExt cx="11558425" cy="1981199"/>
          </a:xfrm>
        </p:grpSpPr>
        <p:grpSp>
          <p:nvGrpSpPr>
            <p:cNvPr id="2" name="Group 1"/>
            <p:cNvGrpSpPr/>
            <p:nvPr/>
          </p:nvGrpSpPr>
          <p:grpSpPr>
            <a:xfrm>
              <a:off x="289088" y="762001"/>
              <a:ext cx="11558425" cy="1981199"/>
              <a:chOff x="289088" y="1086761"/>
              <a:chExt cx="11558425" cy="1981199"/>
            </a:xfrm>
          </p:grpSpPr>
          <p:sp>
            <p:nvSpPr>
              <p:cNvPr id="18" name="Rounded Rectangle 17"/>
              <p:cNvSpPr/>
              <p:nvPr/>
            </p:nvSpPr>
            <p:spPr>
              <a:xfrm>
                <a:off x="289088" y="1086761"/>
                <a:ext cx="11558425" cy="1981199"/>
              </a:xfrm>
              <a:prstGeom prst="roundRect">
                <a:avLst>
                  <a:gd name="adj" fmla="val 3662"/>
                </a:avLst>
              </a:prstGeom>
              <a:solidFill>
                <a:schemeClr val="accent5">
                  <a:lumMod val="20000"/>
                  <a:lumOff val="80000"/>
                </a:schemeClr>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sp>
            <p:nvSpPr>
              <p:cNvPr id="21" name="TextBox 20"/>
              <p:cNvSpPr txBox="1"/>
              <p:nvPr/>
            </p:nvSpPr>
            <p:spPr>
              <a:xfrm>
                <a:off x="2151062" y="1201162"/>
                <a:ext cx="9429750" cy="492443"/>
              </a:xfrm>
              <a:prstGeom prst="rect">
                <a:avLst/>
              </a:prstGeom>
              <a:noFill/>
            </p:spPr>
            <p:txBody>
              <a:bodyPr wrap="square" rtlCol="0">
                <a:spAutoFit/>
              </a:bodyPr>
              <a:lstStyle/>
              <a:p>
                <a:r>
                  <a:rPr lang="en-US" sz="2600" b="1">
                    <a:solidFill>
                      <a:schemeClr val="accent6">
                        <a:lumMod val="75000"/>
                      </a:schemeClr>
                    </a:solidFill>
                    <a:latin typeface="Arial" pitchFamily="34" charset="0"/>
                    <a:cs typeface="Arial" pitchFamily="34" charset="0"/>
                  </a:rPr>
                  <a:t>Nhận biết </a:t>
                </a:r>
                <a:r>
                  <a:rPr lang="en-US" sz="2600" b="1" smtClean="0">
                    <a:solidFill>
                      <a:schemeClr val="accent6">
                        <a:lumMod val="75000"/>
                      </a:schemeClr>
                    </a:solidFill>
                    <a:latin typeface="Arial" pitchFamily="34" charset="0"/>
                    <a:cs typeface="Arial" pitchFamily="34" charset="0"/>
                  </a:rPr>
                  <a:t>dãy số tăng, dãy số giảm</a:t>
                </a:r>
                <a:endParaRPr lang="vi-VN" sz="2600" b="1">
                  <a:solidFill>
                    <a:schemeClr val="accent6">
                      <a:lumMod val="75000"/>
                    </a:schemeClr>
                  </a:solidFill>
                  <a:latin typeface="Arial" pitchFamily="34" charset="0"/>
                  <a:cs typeface="Arial" pitchFamily="34" charset="0"/>
                </a:endParaRPr>
              </a:p>
            </p:txBody>
          </p:sp>
          <mc:AlternateContent xmlns:mc="http://schemas.openxmlformats.org/markup-compatibility/2006" xmlns:a14="http://schemas.microsoft.com/office/drawing/2010/main">
            <mc:Choice Requires="a14">
              <p:sp>
                <p:nvSpPr>
                  <p:cNvPr id="15" name="TextBox 14"/>
                  <p:cNvSpPr txBox="1"/>
                  <p:nvPr/>
                </p:nvSpPr>
                <p:spPr>
                  <a:xfrm>
                    <a:off x="663574" y="1700733"/>
                    <a:ext cx="10536238" cy="492443"/>
                  </a:xfrm>
                  <a:prstGeom prst="rect">
                    <a:avLst/>
                  </a:prstGeom>
                  <a:noFill/>
                </p:spPr>
                <p:txBody>
                  <a:bodyPr wrap="square" rtlCol="0">
                    <a:spAutoFit/>
                  </a:bodyPr>
                  <a:lstStyle/>
                  <a:p>
                    <a:r>
                      <a:rPr lang="en-US" sz="2600" b="1" smtClean="0">
                        <a:latin typeface="Arial" pitchFamily="34" charset="0"/>
                        <a:cs typeface="Arial" pitchFamily="34" charset="0"/>
                      </a:rPr>
                      <a:t>a. Xét dãy số (u</a:t>
                    </a:r>
                    <a:r>
                      <a:rPr lang="en-US" sz="2600" b="1" baseline="-25000" smtClean="0">
                        <a:latin typeface="Arial" pitchFamily="34" charset="0"/>
                        <a:cs typeface="Arial" pitchFamily="34" charset="0"/>
                      </a:rPr>
                      <a:t>n</a:t>
                    </a:r>
                    <a:r>
                      <a:rPr lang="en-US" sz="2600" b="1" smtClean="0">
                        <a:latin typeface="Arial" pitchFamily="34" charset="0"/>
                        <a:cs typeface="Arial" pitchFamily="34" charset="0"/>
                      </a:rPr>
                      <a:t>) với </a:t>
                    </a:r>
                    <a14:m>
                      <m:oMath xmlns:m="http://schemas.openxmlformats.org/officeDocument/2006/math">
                        <m:sSub>
                          <m:sSubPr>
                            <m:ctrlPr>
                              <a:rPr lang="en-US" sz="2600" b="1" i="1" smtClean="0">
                                <a:latin typeface="Cambria Math"/>
                                <a:cs typeface="Arial" pitchFamily="34" charset="0"/>
                              </a:rPr>
                            </m:ctrlPr>
                          </m:sSubPr>
                          <m:e>
                            <m:r>
                              <a:rPr lang="en-US" sz="2600" b="1" i="1" smtClean="0">
                                <a:latin typeface="Cambria Math"/>
                                <a:cs typeface="Arial" pitchFamily="34" charset="0"/>
                              </a:rPr>
                              <m:t>𝒖</m:t>
                            </m:r>
                          </m:e>
                          <m:sub>
                            <m:r>
                              <a:rPr lang="en-US" sz="2600" b="1" i="1" smtClean="0">
                                <a:latin typeface="Cambria Math"/>
                                <a:cs typeface="Arial" pitchFamily="34" charset="0"/>
                              </a:rPr>
                              <m:t>𝒏</m:t>
                            </m:r>
                          </m:sub>
                        </m:sSub>
                        <m:r>
                          <a:rPr lang="en-US" sz="2600" b="1" i="1" smtClean="0">
                            <a:latin typeface="Cambria Math"/>
                            <a:cs typeface="Arial" pitchFamily="34" charset="0"/>
                          </a:rPr>
                          <m:t>=</m:t>
                        </m:r>
                        <m:r>
                          <a:rPr lang="en-US" sz="2600" b="1" i="1" smtClean="0">
                            <a:latin typeface="Cambria Math"/>
                            <a:cs typeface="Arial" pitchFamily="34" charset="0"/>
                          </a:rPr>
                          <m:t>𝟑</m:t>
                        </m:r>
                        <m:r>
                          <a:rPr lang="en-US" sz="2600" b="1" i="1" smtClean="0">
                            <a:latin typeface="Cambria Math"/>
                            <a:cs typeface="Arial" pitchFamily="34" charset="0"/>
                          </a:rPr>
                          <m:t>𝒏</m:t>
                        </m:r>
                        <m:r>
                          <a:rPr lang="en-US" sz="2600" b="1" i="1" smtClean="0">
                            <a:latin typeface="Cambria Math"/>
                            <a:cs typeface="Arial" pitchFamily="34" charset="0"/>
                          </a:rPr>
                          <m:t>−</m:t>
                        </m:r>
                        <m:r>
                          <a:rPr lang="en-US" sz="2600" b="1" i="1" smtClean="0">
                            <a:latin typeface="Cambria Math"/>
                            <a:cs typeface="Arial" pitchFamily="34" charset="0"/>
                          </a:rPr>
                          <m:t>𝟏</m:t>
                        </m:r>
                      </m:oMath>
                    </a14:m>
                    <a:r>
                      <a:rPr lang="en-US" sz="2600" b="1" smtClean="0">
                        <a:latin typeface="Arial" pitchFamily="34" charset="0"/>
                        <a:cs typeface="Arial" pitchFamily="34" charset="0"/>
                      </a:rPr>
                      <a:t> . Tính </a:t>
                    </a:r>
                    <a14:m>
                      <m:oMath xmlns:m="http://schemas.openxmlformats.org/officeDocument/2006/math">
                        <m:sSub>
                          <m:sSubPr>
                            <m:ctrlPr>
                              <a:rPr lang="en-US" sz="2600" b="1" i="1" smtClean="0">
                                <a:latin typeface="Cambria Math"/>
                                <a:cs typeface="Arial" pitchFamily="34" charset="0"/>
                              </a:rPr>
                            </m:ctrlPr>
                          </m:sSubPr>
                          <m:e>
                            <m:r>
                              <a:rPr lang="en-US" sz="2600" b="1" i="1" smtClean="0">
                                <a:latin typeface="Cambria Math"/>
                                <a:cs typeface="Arial" pitchFamily="34" charset="0"/>
                              </a:rPr>
                              <m:t>𝒖</m:t>
                            </m:r>
                          </m:e>
                          <m:sub>
                            <m:r>
                              <a:rPr lang="en-US" sz="2600" b="1" i="1" smtClean="0">
                                <a:latin typeface="Cambria Math"/>
                                <a:cs typeface="Arial" pitchFamily="34" charset="0"/>
                              </a:rPr>
                              <m:t>𝒏</m:t>
                            </m:r>
                            <m:r>
                              <a:rPr lang="en-US" sz="2600" b="1" i="1" smtClean="0">
                                <a:latin typeface="Cambria Math"/>
                                <a:cs typeface="Arial" pitchFamily="34" charset="0"/>
                              </a:rPr>
                              <m:t>+</m:t>
                            </m:r>
                            <m:r>
                              <a:rPr lang="en-US" sz="2600" b="1" i="1" smtClean="0">
                                <a:latin typeface="Cambria Math"/>
                                <a:cs typeface="Arial" pitchFamily="34" charset="0"/>
                              </a:rPr>
                              <m:t>𝟏</m:t>
                            </m:r>
                          </m:sub>
                        </m:sSub>
                      </m:oMath>
                    </a14:m>
                    <a:r>
                      <a:rPr lang="en-US" sz="2600" b="1" smtClean="0">
                        <a:latin typeface="Arial" pitchFamily="34" charset="0"/>
                        <a:cs typeface="Arial" pitchFamily="34" charset="0"/>
                      </a:rPr>
                      <a:t> và so sánh với u</a:t>
                    </a:r>
                    <a:r>
                      <a:rPr lang="en-US" sz="2600" b="1" baseline="-25000" smtClean="0">
                        <a:latin typeface="Arial" pitchFamily="34" charset="0"/>
                        <a:cs typeface="Arial" pitchFamily="34" charset="0"/>
                      </a:rPr>
                      <a:t>n</a:t>
                    </a:r>
                    <a:r>
                      <a:rPr lang="en-US" sz="2600" b="1" smtClean="0">
                        <a:latin typeface="Arial" pitchFamily="34" charset="0"/>
                        <a:cs typeface="Arial" pitchFamily="34" charset="0"/>
                      </a:rPr>
                      <a:t> </a:t>
                    </a:r>
                    <a:endParaRPr lang="vi-VN" sz="2600" b="1">
                      <a:latin typeface="Arial" pitchFamily="34" charset="0"/>
                      <a:cs typeface="Arial" pitchFamily="34" charset="0"/>
                    </a:endParaRPr>
                  </a:p>
                </p:txBody>
              </p:sp>
            </mc:Choice>
            <mc:Fallback xmlns="">
              <p:sp>
                <p:nvSpPr>
                  <p:cNvPr id="15" name="TextBox 14"/>
                  <p:cNvSpPr txBox="1">
                    <a:spLocks noRot="1" noChangeAspect="1" noMove="1" noResize="1" noEditPoints="1" noAdjustHandles="1" noChangeArrowheads="1" noChangeShapeType="1" noTextEdit="1"/>
                  </p:cNvSpPr>
                  <p:nvPr/>
                </p:nvSpPr>
                <p:spPr>
                  <a:xfrm>
                    <a:off x="663574" y="1700733"/>
                    <a:ext cx="10536238" cy="492443"/>
                  </a:xfrm>
                  <a:prstGeom prst="rect">
                    <a:avLst/>
                  </a:prstGeom>
                  <a:blipFill rotWithShape="1">
                    <a:blip r:embed="rId5"/>
                    <a:stretch>
                      <a:fillRect l="-1042" t="-11250" b="-3125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p:cNvSpPr txBox="1"/>
                  <p:nvPr/>
                </p:nvSpPr>
                <p:spPr>
                  <a:xfrm>
                    <a:off x="663574" y="2221972"/>
                    <a:ext cx="10536238" cy="693588"/>
                  </a:xfrm>
                  <a:prstGeom prst="rect">
                    <a:avLst/>
                  </a:prstGeom>
                  <a:noFill/>
                </p:spPr>
                <p:txBody>
                  <a:bodyPr wrap="square" rtlCol="0">
                    <a:spAutoFit/>
                  </a:bodyPr>
                  <a:lstStyle/>
                  <a:p>
                    <a:r>
                      <a:rPr lang="en-US" sz="2600" b="1" smtClean="0">
                        <a:latin typeface="Arial" pitchFamily="34" charset="0"/>
                        <a:cs typeface="Arial" pitchFamily="34" charset="0"/>
                      </a:rPr>
                      <a:t>b. Xét dãy số (v</a:t>
                    </a:r>
                    <a:r>
                      <a:rPr lang="en-US" sz="2600" b="1" baseline="-25000" smtClean="0">
                        <a:latin typeface="Arial" pitchFamily="34" charset="0"/>
                        <a:cs typeface="Arial" pitchFamily="34" charset="0"/>
                      </a:rPr>
                      <a:t>n</a:t>
                    </a:r>
                    <a:r>
                      <a:rPr lang="en-US" sz="2600" b="1" smtClean="0">
                        <a:latin typeface="Arial" pitchFamily="34" charset="0"/>
                        <a:cs typeface="Arial" pitchFamily="34" charset="0"/>
                      </a:rPr>
                      <a:t>) với </a:t>
                    </a:r>
                    <a14:m>
                      <m:oMath xmlns:m="http://schemas.openxmlformats.org/officeDocument/2006/math">
                        <m:sSub>
                          <m:sSubPr>
                            <m:ctrlPr>
                              <a:rPr lang="en-US" sz="2600" b="1" i="1" smtClean="0">
                                <a:latin typeface="Cambria Math"/>
                                <a:cs typeface="Arial" pitchFamily="34" charset="0"/>
                              </a:rPr>
                            </m:ctrlPr>
                          </m:sSubPr>
                          <m:e>
                            <m:r>
                              <a:rPr lang="en-US" sz="2600" b="1" i="1" smtClean="0">
                                <a:latin typeface="Cambria Math"/>
                                <a:cs typeface="Arial" pitchFamily="34" charset="0"/>
                              </a:rPr>
                              <m:t>𝒗</m:t>
                            </m:r>
                          </m:e>
                          <m:sub>
                            <m:r>
                              <a:rPr lang="en-US" sz="2600" b="1" i="1" smtClean="0">
                                <a:latin typeface="Cambria Math"/>
                                <a:cs typeface="Arial" pitchFamily="34" charset="0"/>
                              </a:rPr>
                              <m:t>𝒏</m:t>
                            </m:r>
                          </m:sub>
                        </m:sSub>
                        <m:r>
                          <a:rPr lang="en-US" sz="2600" b="1" i="1" smtClean="0">
                            <a:latin typeface="Cambria Math"/>
                            <a:cs typeface="Arial" pitchFamily="34" charset="0"/>
                          </a:rPr>
                          <m:t>=</m:t>
                        </m:r>
                        <m:f>
                          <m:fPr>
                            <m:ctrlPr>
                              <a:rPr lang="en-US" sz="2600" b="1" i="1" smtClean="0">
                                <a:latin typeface="Cambria Math"/>
                                <a:cs typeface="Arial" pitchFamily="34" charset="0"/>
                              </a:rPr>
                            </m:ctrlPr>
                          </m:fPr>
                          <m:num>
                            <m:r>
                              <a:rPr lang="en-US" sz="2600" b="1" i="1" smtClean="0">
                                <a:latin typeface="Cambria Math"/>
                                <a:cs typeface="Arial" pitchFamily="34" charset="0"/>
                              </a:rPr>
                              <m:t>𝟏</m:t>
                            </m:r>
                          </m:num>
                          <m:den>
                            <m:sSup>
                              <m:sSupPr>
                                <m:ctrlPr>
                                  <a:rPr lang="en-US" sz="2600" b="1" i="1" smtClean="0">
                                    <a:latin typeface="Cambria Math"/>
                                    <a:cs typeface="Arial" pitchFamily="34" charset="0"/>
                                  </a:rPr>
                                </m:ctrlPr>
                              </m:sSupPr>
                              <m:e>
                                <m:r>
                                  <a:rPr lang="en-US" sz="2600" b="1" i="1" smtClean="0">
                                    <a:latin typeface="Cambria Math"/>
                                    <a:cs typeface="Arial" pitchFamily="34" charset="0"/>
                                  </a:rPr>
                                  <m:t>𝒏</m:t>
                                </m:r>
                              </m:e>
                              <m:sup>
                                <m:r>
                                  <a:rPr lang="en-US" sz="2600" b="1" i="1" smtClean="0">
                                    <a:latin typeface="Cambria Math"/>
                                    <a:cs typeface="Arial" pitchFamily="34" charset="0"/>
                                  </a:rPr>
                                  <m:t>𝟐</m:t>
                                </m:r>
                              </m:sup>
                            </m:sSup>
                          </m:den>
                        </m:f>
                      </m:oMath>
                    </a14:m>
                    <a:r>
                      <a:rPr lang="en-US" sz="2600" b="1" smtClean="0">
                        <a:latin typeface="Arial" pitchFamily="34" charset="0"/>
                        <a:cs typeface="Arial" pitchFamily="34" charset="0"/>
                      </a:rPr>
                      <a:t> . Tính </a:t>
                    </a:r>
                    <a14:m>
                      <m:oMath xmlns:m="http://schemas.openxmlformats.org/officeDocument/2006/math">
                        <m:sSub>
                          <m:sSubPr>
                            <m:ctrlPr>
                              <a:rPr lang="en-US" sz="2600" b="1" i="1" smtClean="0">
                                <a:latin typeface="Cambria Math"/>
                                <a:cs typeface="Arial" pitchFamily="34" charset="0"/>
                              </a:rPr>
                            </m:ctrlPr>
                          </m:sSubPr>
                          <m:e>
                            <m:r>
                              <a:rPr lang="en-US" sz="2600" b="1" i="1" smtClean="0">
                                <a:latin typeface="Cambria Math"/>
                                <a:cs typeface="Arial" pitchFamily="34" charset="0"/>
                              </a:rPr>
                              <m:t>𝒗</m:t>
                            </m:r>
                          </m:e>
                          <m:sub>
                            <m:r>
                              <a:rPr lang="en-US" sz="2600" b="1" i="1" smtClean="0">
                                <a:latin typeface="Cambria Math"/>
                                <a:cs typeface="Arial" pitchFamily="34" charset="0"/>
                              </a:rPr>
                              <m:t>𝒏</m:t>
                            </m:r>
                            <m:r>
                              <a:rPr lang="en-US" sz="2600" b="1" i="1" smtClean="0">
                                <a:latin typeface="Cambria Math"/>
                                <a:cs typeface="Arial" pitchFamily="34" charset="0"/>
                              </a:rPr>
                              <m:t>+</m:t>
                            </m:r>
                            <m:r>
                              <a:rPr lang="en-US" sz="2600" b="1" i="1" smtClean="0">
                                <a:latin typeface="Cambria Math"/>
                                <a:cs typeface="Arial" pitchFamily="34" charset="0"/>
                              </a:rPr>
                              <m:t>𝟏</m:t>
                            </m:r>
                          </m:sub>
                        </m:sSub>
                      </m:oMath>
                    </a14:m>
                    <a:r>
                      <a:rPr lang="en-US" sz="2600" b="1" smtClean="0">
                        <a:latin typeface="Arial" pitchFamily="34" charset="0"/>
                        <a:cs typeface="Arial" pitchFamily="34" charset="0"/>
                      </a:rPr>
                      <a:t> và so sánh với v</a:t>
                    </a:r>
                    <a:r>
                      <a:rPr lang="en-US" sz="2600" b="1" baseline="-25000" smtClean="0">
                        <a:latin typeface="Arial" pitchFamily="34" charset="0"/>
                        <a:cs typeface="Arial" pitchFamily="34" charset="0"/>
                      </a:rPr>
                      <a:t>n</a:t>
                    </a:r>
                    <a:r>
                      <a:rPr lang="en-US" sz="2600" b="1" smtClean="0">
                        <a:latin typeface="Arial" pitchFamily="34" charset="0"/>
                        <a:cs typeface="Arial" pitchFamily="34" charset="0"/>
                      </a:rPr>
                      <a:t> </a:t>
                    </a:r>
                    <a:endParaRPr lang="vi-VN" sz="2600" b="1">
                      <a:latin typeface="Arial" pitchFamily="34" charset="0"/>
                      <a:cs typeface="Arial" pitchFamily="34" charset="0"/>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663574" y="2221972"/>
                    <a:ext cx="10536238" cy="693588"/>
                  </a:xfrm>
                  <a:prstGeom prst="rect">
                    <a:avLst/>
                  </a:prstGeom>
                  <a:blipFill rotWithShape="1">
                    <a:blip r:embed="rId6"/>
                    <a:stretch>
                      <a:fillRect l="-1042" b="-3509"/>
                    </a:stretch>
                  </a:blipFill>
                </p:spPr>
                <p:txBody>
                  <a:bodyPr/>
                  <a:lstStyle/>
                  <a:p>
                    <a:r>
                      <a:rPr lang="en-US">
                        <a:noFill/>
                      </a:rPr>
                      <a:t> </a:t>
                    </a:r>
                  </a:p>
                </p:txBody>
              </p:sp>
            </mc:Fallback>
          </mc:AlternateContent>
        </p:grpSp>
        <p:pic>
          <p:nvPicPr>
            <p:cNvPr id="70659" name="Picture 3"/>
            <p:cNvPicPr>
              <a:picLocks noChangeAspect="1" noChangeArrowheads="1"/>
            </p:cNvPicPr>
            <p:nvPr/>
          </p:nvPicPr>
          <p:blipFill rotWithShape="1">
            <a:blip r:embed="rId7">
              <a:extLst>
                <a:ext uri="{28A0092B-C50C-407E-A947-70E740481C1C}">
                  <a14:useLocalDpi xmlns:a14="http://schemas.microsoft.com/office/drawing/2010/main" val="0"/>
                </a:ext>
              </a:extLst>
            </a:blip>
            <a:srcRect r="14524" b="29114"/>
            <a:stretch/>
          </p:blipFill>
          <p:spPr bwMode="auto">
            <a:xfrm>
              <a:off x="608116" y="806360"/>
              <a:ext cx="1371496" cy="513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1" name="TextBox 10"/>
          <p:cNvSpPr txBox="1"/>
          <p:nvPr/>
        </p:nvSpPr>
        <p:spPr>
          <a:xfrm>
            <a:off x="1950014" y="3317557"/>
            <a:ext cx="1791493" cy="492443"/>
          </a:xfrm>
          <a:prstGeom prst="rect">
            <a:avLst/>
          </a:prstGeom>
          <a:noFill/>
        </p:spPr>
        <p:txBody>
          <a:bodyPr wrap="square" rtlCol="0">
            <a:spAutoFit/>
          </a:bodyPr>
          <a:lstStyle/>
          <a:p>
            <a:r>
              <a:rPr lang="pt-BR" sz="2600" b="1">
                <a:latin typeface="Arial" pitchFamily="34" charset="0"/>
                <a:cs typeface="Arial" pitchFamily="34" charset="0"/>
              </a:rPr>
              <a:t>a) Ta </a:t>
            </a:r>
            <a:r>
              <a:rPr lang="pt-BR" sz="2600" b="1" smtClean="0">
                <a:latin typeface="Arial" pitchFamily="34" charset="0"/>
                <a:cs typeface="Arial" pitchFamily="34" charset="0"/>
              </a:rPr>
              <a:t>có :</a:t>
            </a:r>
            <a:endParaRPr lang="vi-VN" sz="2600" b="1">
              <a:latin typeface="Arial" pitchFamily="34" charset="0"/>
              <a:cs typeface="Arial" pitchFamily="34" charset="0"/>
            </a:endParaRPr>
          </a:p>
        </p:txBody>
      </p:sp>
      <p:graphicFrame>
        <p:nvGraphicFramePr>
          <p:cNvPr id="4" name="Object 3"/>
          <p:cNvGraphicFramePr>
            <a:graphicFrameLocks noChangeAspect="1"/>
          </p:cNvGraphicFramePr>
          <p:nvPr>
            <p:extLst>
              <p:ext uri="{D42A27DB-BD31-4B8C-83A1-F6EECF244321}">
                <p14:modId xmlns:p14="http://schemas.microsoft.com/office/powerpoint/2010/main" val="93278849"/>
              </p:ext>
            </p:extLst>
          </p:nvPr>
        </p:nvGraphicFramePr>
        <p:xfrm>
          <a:off x="3695461" y="3317557"/>
          <a:ext cx="1851204" cy="517249"/>
        </p:xfrm>
        <a:graphic>
          <a:graphicData uri="http://schemas.openxmlformats.org/presentationml/2006/ole">
            <mc:AlternateContent xmlns:mc="http://schemas.openxmlformats.org/markup-compatibility/2006">
              <mc:Choice xmlns:v="urn:schemas-microsoft-com:vml" Requires="v">
                <p:oleObj spid="_x0000_s78934" name="Equation" r:id="rId8" imgW="863280" imgH="241200" progId="Equation.DSMT4">
                  <p:embed/>
                </p:oleObj>
              </mc:Choice>
              <mc:Fallback>
                <p:oleObj name="Equation" r:id="rId8" imgW="863280" imgH="241200" progId="Equation.DSMT4">
                  <p:embed/>
                  <p:pic>
                    <p:nvPicPr>
                      <p:cNvPr id="0" name=""/>
                      <p:cNvPicPr/>
                      <p:nvPr/>
                    </p:nvPicPr>
                    <p:blipFill>
                      <a:blip r:embed="rId9"/>
                      <a:stretch>
                        <a:fillRect/>
                      </a:stretch>
                    </p:blipFill>
                    <p:spPr>
                      <a:xfrm>
                        <a:off x="3695461" y="3317557"/>
                        <a:ext cx="1851204" cy="517249"/>
                      </a:xfrm>
                      <a:prstGeom prst="rect">
                        <a:avLst/>
                      </a:prstGeom>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3339177642"/>
              </p:ext>
            </p:extLst>
          </p:nvPr>
        </p:nvGraphicFramePr>
        <p:xfrm>
          <a:off x="5561012" y="3373278"/>
          <a:ext cx="1524000" cy="381000"/>
        </p:xfrm>
        <a:graphic>
          <a:graphicData uri="http://schemas.openxmlformats.org/presentationml/2006/ole">
            <mc:AlternateContent xmlns:mc="http://schemas.openxmlformats.org/markup-compatibility/2006">
              <mc:Choice xmlns:v="urn:schemas-microsoft-com:vml" Requires="v">
                <p:oleObj spid="_x0000_s78935" name="Equation" r:id="rId10" imgW="711000" imgH="177480" progId="Equation.DSMT4">
                  <p:embed/>
                </p:oleObj>
              </mc:Choice>
              <mc:Fallback>
                <p:oleObj name="Equation" r:id="rId10" imgW="711000" imgH="177480" progId="Equation.DSMT4">
                  <p:embed/>
                  <p:pic>
                    <p:nvPicPr>
                      <p:cNvPr id="0" name=""/>
                      <p:cNvPicPr/>
                      <p:nvPr/>
                    </p:nvPicPr>
                    <p:blipFill>
                      <a:blip r:embed="rId11"/>
                      <a:stretch>
                        <a:fillRect/>
                      </a:stretch>
                    </p:blipFill>
                    <p:spPr>
                      <a:xfrm>
                        <a:off x="5561012" y="3373278"/>
                        <a:ext cx="1524000" cy="381000"/>
                      </a:xfrm>
                      <a:prstGeom prst="rect">
                        <a:avLst/>
                      </a:prstGeom>
                    </p:spPr>
                  </p:pic>
                </p:oleObj>
              </mc:Fallback>
            </mc:AlternateContent>
          </a:graphicData>
        </a:graphic>
      </p:graphicFrame>
      <p:graphicFrame>
        <p:nvGraphicFramePr>
          <p:cNvPr id="17" name="Object 16"/>
          <p:cNvGraphicFramePr>
            <a:graphicFrameLocks noChangeAspect="1"/>
          </p:cNvGraphicFramePr>
          <p:nvPr>
            <p:extLst>
              <p:ext uri="{D42A27DB-BD31-4B8C-83A1-F6EECF244321}">
                <p14:modId xmlns:p14="http://schemas.microsoft.com/office/powerpoint/2010/main" val="3663727294"/>
              </p:ext>
            </p:extLst>
          </p:nvPr>
        </p:nvGraphicFramePr>
        <p:xfrm>
          <a:off x="7085012" y="3373278"/>
          <a:ext cx="1143000" cy="381000"/>
        </p:xfrm>
        <a:graphic>
          <a:graphicData uri="http://schemas.openxmlformats.org/presentationml/2006/ole">
            <mc:AlternateContent xmlns:mc="http://schemas.openxmlformats.org/markup-compatibility/2006">
              <mc:Choice xmlns:v="urn:schemas-microsoft-com:vml" Requires="v">
                <p:oleObj spid="_x0000_s78936" name="Equation" r:id="rId12" imgW="533160" imgH="177480" progId="Equation.DSMT4">
                  <p:embed/>
                </p:oleObj>
              </mc:Choice>
              <mc:Fallback>
                <p:oleObj name="Equation" r:id="rId12" imgW="533160" imgH="177480" progId="Equation.DSMT4">
                  <p:embed/>
                  <p:pic>
                    <p:nvPicPr>
                      <p:cNvPr id="0" name=""/>
                      <p:cNvPicPr/>
                      <p:nvPr/>
                    </p:nvPicPr>
                    <p:blipFill>
                      <a:blip r:embed="rId13"/>
                      <a:stretch>
                        <a:fillRect/>
                      </a:stretch>
                    </p:blipFill>
                    <p:spPr>
                      <a:xfrm>
                        <a:off x="7085012" y="3373278"/>
                        <a:ext cx="1143000" cy="381000"/>
                      </a:xfrm>
                      <a:prstGeom prst="rect">
                        <a:avLst/>
                      </a:prstGeom>
                    </p:spPr>
                  </p:pic>
                </p:oleObj>
              </mc:Fallback>
            </mc:AlternateContent>
          </a:graphicData>
        </a:graphic>
      </p:graphicFrame>
      <p:sp>
        <p:nvSpPr>
          <p:cNvPr id="19" name="TextBox 18"/>
          <p:cNvSpPr txBox="1"/>
          <p:nvPr/>
        </p:nvSpPr>
        <p:spPr>
          <a:xfrm>
            <a:off x="2284412" y="3927157"/>
            <a:ext cx="6096000" cy="492443"/>
          </a:xfrm>
          <a:prstGeom prst="rect">
            <a:avLst/>
          </a:prstGeom>
          <a:noFill/>
        </p:spPr>
        <p:txBody>
          <a:bodyPr wrap="square" rtlCol="0">
            <a:spAutoFit/>
          </a:bodyPr>
          <a:lstStyle/>
          <a:p>
            <a:r>
              <a:rPr lang="fr-FR" sz="2600" b="1">
                <a:latin typeface="Arial" pitchFamily="34" charset="0"/>
                <a:cs typeface="Arial" pitchFamily="34" charset="0"/>
              </a:rPr>
              <a:t>Xét hiệu u</a:t>
            </a:r>
            <a:r>
              <a:rPr lang="fr-FR" sz="2600" b="1" baseline="-25000">
                <a:latin typeface="Arial" pitchFamily="34" charset="0"/>
                <a:cs typeface="Arial" pitchFamily="34" charset="0"/>
              </a:rPr>
              <a:t>n + 1</a:t>
            </a:r>
            <a:r>
              <a:rPr lang="fr-FR" sz="2600" b="1">
                <a:latin typeface="Arial" pitchFamily="34" charset="0"/>
                <a:cs typeface="Arial" pitchFamily="34" charset="0"/>
              </a:rPr>
              <a:t> – u</a:t>
            </a:r>
            <a:r>
              <a:rPr lang="fr-FR" sz="2600" b="1" baseline="-25000">
                <a:latin typeface="Arial" pitchFamily="34" charset="0"/>
                <a:cs typeface="Arial" pitchFamily="34" charset="0"/>
              </a:rPr>
              <a:t>n</a:t>
            </a:r>
            <a:r>
              <a:rPr lang="fr-FR" sz="2600" b="1">
                <a:latin typeface="Arial" pitchFamily="34" charset="0"/>
                <a:cs typeface="Arial" pitchFamily="34" charset="0"/>
              </a:rPr>
              <a:t> ta có:</a:t>
            </a:r>
            <a:endParaRPr lang="vi-VN" sz="2600" b="1">
              <a:latin typeface="Arial" pitchFamily="34" charset="0"/>
              <a:cs typeface="Arial" pitchFamily="34" charset="0"/>
            </a:endParaRPr>
          </a:p>
        </p:txBody>
      </p:sp>
      <p:graphicFrame>
        <p:nvGraphicFramePr>
          <p:cNvPr id="20" name="Object 19"/>
          <p:cNvGraphicFramePr>
            <a:graphicFrameLocks noChangeAspect="1"/>
          </p:cNvGraphicFramePr>
          <p:nvPr>
            <p:extLst>
              <p:ext uri="{D42A27DB-BD31-4B8C-83A1-F6EECF244321}">
                <p14:modId xmlns:p14="http://schemas.microsoft.com/office/powerpoint/2010/main" val="2573397945"/>
              </p:ext>
            </p:extLst>
          </p:nvPr>
        </p:nvGraphicFramePr>
        <p:xfrm>
          <a:off x="3741507" y="4572000"/>
          <a:ext cx="3756025" cy="598487"/>
        </p:xfrm>
        <a:graphic>
          <a:graphicData uri="http://schemas.openxmlformats.org/presentationml/2006/ole">
            <mc:AlternateContent xmlns:mc="http://schemas.openxmlformats.org/markup-compatibility/2006">
              <mc:Choice xmlns:v="urn:schemas-microsoft-com:vml" Requires="v">
                <p:oleObj spid="_x0000_s78937" name="Equation" r:id="rId14" imgW="1752480" imgH="279360" progId="Equation.DSMT4">
                  <p:embed/>
                </p:oleObj>
              </mc:Choice>
              <mc:Fallback>
                <p:oleObj name="Equation" r:id="rId14" imgW="1752480" imgH="279360" progId="Equation.DSMT4">
                  <p:embed/>
                  <p:pic>
                    <p:nvPicPr>
                      <p:cNvPr id="0" name=""/>
                      <p:cNvPicPr/>
                      <p:nvPr/>
                    </p:nvPicPr>
                    <p:blipFill>
                      <a:blip r:embed="rId15"/>
                      <a:stretch>
                        <a:fillRect/>
                      </a:stretch>
                    </p:blipFill>
                    <p:spPr>
                      <a:xfrm>
                        <a:off x="3741507" y="4572000"/>
                        <a:ext cx="3756025" cy="598487"/>
                      </a:xfrm>
                      <a:prstGeom prst="rect">
                        <a:avLst/>
                      </a:prstGeom>
                    </p:spPr>
                  </p:pic>
                </p:oleObj>
              </mc:Fallback>
            </mc:AlternateContent>
          </a:graphicData>
        </a:graphic>
      </p:graphicFrame>
      <p:graphicFrame>
        <p:nvGraphicFramePr>
          <p:cNvPr id="22" name="Object 21"/>
          <p:cNvGraphicFramePr>
            <a:graphicFrameLocks noChangeAspect="1"/>
          </p:cNvGraphicFramePr>
          <p:nvPr>
            <p:extLst>
              <p:ext uri="{D42A27DB-BD31-4B8C-83A1-F6EECF244321}">
                <p14:modId xmlns:p14="http://schemas.microsoft.com/office/powerpoint/2010/main" val="2724969119"/>
              </p:ext>
            </p:extLst>
          </p:nvPr>
        </p:nvGraphicFramePr>
        <p:xfrm>
          <a:off x="7466012" y="4648200"/>
          <a:ext cx="1006475" cy="381000"/>
        </p:xfrm>
        <a:graphic>
          <a:graphicData uri="http://schemas.openxmlformats.org/presentationml/2006/ole">
            <mc:AlternateContent xmlns:mc="http://schemas.openxmlformats.org/markup-compatibility/2006">
              <mc:Choice xmlns:v="urn:schemas-microsoft-com:vml" Requires="v">
                <p:oleObj spid="_x0000_s78938" name="Equation" r:id="rId16" imgW="469800" imgH="177480" progId="Equation.DSMT4">
                  <p:embed/>
                </p:oleObj>
              </mc:Choice>
              <mc:Fallback>
                <p:oleObj name="Equation" r:id="rId16" imgW="469800" imgH="177480" progId="Equation.DSMT4">
                  <p:embed/>
                  <p:pic>
                    <p:nvPicPr>
                      <p:cNvPr id="0" name=""/>
                      <p:cNvPicPr/>
                      <p:nvPr/>
                    </p:nvPicPr>
                    <p:blipFill>
                      <a:blip r:embed="rId17"/>
                      <a:stretch>
                        <a:fillRect/>
                      </a:stretch>
                    </p:blipFill>
                    <p:spPr>
                      <a:xfrm>
                        <a:off x="7466012" y="4648200"/>
                        <a:ext cx="1006475" cy="381000"/>
                      </a:xfrm>
                      <a:prstGeom prst="rect">
                        <a:avLst/>
                      </a:prstGeom>
                    </p:spPr>
                  </p:pic>
                </p:oleObj>
              </mc:Fallback>
            </mc:AlternateContent>
          </a:graphicData>
        </a:graphic>
      </p:graphicFrame>
      <mc:AlternateContent xmlns:mc="http://schemas.openxmlformats.org/markup-compatibility/2006" xmlns:a14="http://schemas.microsoft.com/office/drawing/2010/main">
        <mc:Choice Requires="a14">
          <p:sp>
            <p:nvSpPr>
              <p:cNvPr id="23" name="TextBox 22"/>
              <p:cNvSpPr txBox="1"/>
              <p:nvPr/>
            </p:nvSpPr>
            <p:spPr>
              <a:xfrm>
                <a:off x="2282824" y="5298757"/>
                <a:ext cx="6096000" cy="492443"/>
              </a:xfrm>
              <a:prstGeom prst="rect">
                <a:avLst/>
              </a:prstGeom>
              <a:noFill/>
            </p:spPr>
            <p:txBody>
              <a:bodyPr wrap="square" rtlCol="0">
                <a:spAutoFit/>
              </a:bodyPr>
              <a:lstStyle/>
              <a:p>
                <a:r>
                  <a:rPr lang="fr-FR" sz="2600" b="1" smtClean="0">
                    <a:latin typeface="Arial" pitchFamily="34" charset="0"/>
                    <a:cs typeface="Arial" pitchFamily="34" charset="0"/>
                  </a:rPr>
                  <a:t>Vậy </a:t>
                </a:r>
                <a14:m>
                  <m:oMath xmlns:m="http://schemas.openxmlformats.org/officeDocument/2006/math">
                    <m:r>
                      <a:rPr lang="fr-FR" sz="2600" b="1" i="1" smtClean="0">
                        <a:latin typeface="Cambria Math"/>
                        <a:cs typeface="Arial" pitchFamily="34" charset="0"/>
                      </a:rPr>
                      <m:t>𝒖</m:t>
                    </m:r>
                    <m:r>
                      <a:rPr lang="fr-FR" sz="2600" b="1" i="1" baseline="-25000">
                        <a:latin typeface="Cambria Math"/>
                        <a:cs typeface="Arial" pitchFamily="34" charset="0"/>
                      </a:rPr>
                      <m:t>𝒏</m:t>
                    </m:r>
                    <m:r>
                      <a:rPr lang="en-US" sz="2600" b="1" i="1" baseline="-25000" smtClean="0">
                        <a:latin typeface="Cambria Math"/>
                        <a:cs typeface="Arial" pitchFamily="34" charset="0"/>
                      </a:rPr>
                      <m:t>+</m:t>
                    </m:r>
                    <m:r>
                      <a:rPr lang="fr-FR" sz="2600" b="1" i="1" baseline="-25000">
                        <a:latin typeface="Cambria Math"/>
                        <a:cs typeface="Arial" pitchFamily="34" charset="0"/>
                      </a:rPr>
                      <m:t>𝟏</m:t>
                    </m:r>
                    <m:r>
                      <a:rPr lang="fr-FR" sz="2600" b="1" i="1">
                        <a:latin typeface="Cambria Math"/>
                        <a:cs typeface="Arial" pitchFamily="34" charset="0"/>
                      </a:rPr>
                      <m:t>&gt;</m:t>
                    </m:r>
                    <m:r>
                      <a:rPr lang="fr-FR" sz="2600" b="1" i="1">
                        <a:latin typeface="Cambria Math"/>
                        <a:cs typeface="Arial" pitchFamily="34" charset="0"/>
                      </a:rPr>
                      <m:t>𝒖𝒏</m:t>
                    </m:r>
                    <m:r>
                      <a:rPr lang="fr-FR" sz="2600" b="1" i="1">
                        <a:latin typeface="Cambria Math"/>
                        <a:cs typeface="Arial" pitchFamily="34" charset="0"/>
                      </a:rPr>
                      <m:t> ,∀</m:t>
                    </m:r>
                    <m:r>
                      <a:rPr lang="fr-FR" sz="2600" b="1" i="1">
                        <a:latin typeface="Cambria Math"/>
                        <a:cs typeface="Arial" pitchFamily="34" charset="0"/>
                      </a:rPr>
                      <m:t>𝒏</m:t>
                    </m:r>
                    <m:r>
                      <a:rPr lang="fr-FR" sz="2600" b="1" i="1" smtClean="0">
                        <a:latin typeface="Cambria Math"/>
                        <a:cs typeface="Arial" pitchFamily="34" charset="0"/>
                      </a:rPr>
                      <m:t>∈ </m:t>
                    </m:r>
                    <m:r>
                      <a:rPr lang="fr-FR" sz="2600" b="1" i="1">
                        <a:latin typeface="Cambria Math"/>
                        <a:cs typeface="Arial" pitchFamily="34" charset="0"/>
                      </a:rPr>
                      <m:t>ℕ</m:t>
                    </m:r>
                    <m:r>
                      <a:rPr lang="fr-FR" sz="2600" b="1" i="1">
                        <a:latin typeface="Cambria Math"/>
                        <a:cs typeface="Arial" pitchFamily="34" charset="0"/>
                      </a:rPr>
                      <m:t>∗.</m:t>
                    </m:r>
                  </m:oMath>
                </a14:m>
                <a:endParaRPr lang="vi-VN" sz="2600" b="1">
                  <a:latin typeface="Arial" pitchFamily="34" charset="0"/>
                  <a:cs typeface="Arial" pitchFamily="34" charset="0"/>
                </a:endParaRPr>
              </a:p>
            </p:txBody>
          </p:sp>
        </mc:Choice>
        <mc:Fallback xmlns="">
          <p:sp>
            <p:nvSpPr>
              <p:cNvPr id="23" name="TextBox 22"/>
              <p:cNvSpPr txBox="1">
                <a:spLocks noRot="1" noChangeAspect="1" noMove="1" noResize="1" noEditPoints="1" noAdjustHandles="1" noChangeArrowheads="1" noChangeShapeType="1" noTextEdit="1"/>
              </p:cNvSpPr>
              <p:nvPr/>
            </p:nvSpPr>
            <p:spPr>
              <a:xfrm>
                <a:off x="2282824" y="5298757"/>
                <a:ext cx="6096000" cy="492443"/>
              </a:xfrm>
              <a:prstGeom prst="rect">
                <a:avLst/>
              </a:prstGeom>
              <a:blipFill rotWithShape="1">
                <a:blip r:embed="rId18"/>
                <a:stretch>
                  <a:fillRect l="-1700" t="-11111" b="-29630"/>
                </a:stretch>
              </a:blipFill>
            </p:spPr>
            <p:txBody>
              <a:bodyPr/>
              <a:lstStyle/>
              <a:p>
                <a:r>
                  <a:rPr lang="en-US">
                    <a:noFill/>
                  </a:rPr>
                  <a:t> </a:t>
                </a:r>
              </a:p>
            </p:txBody>
          </p:sp>
        </mc:Fallback>
      </mc:AlternateContent>
    </p:spTree>
    <p:extLst>
      <p:ext uri="{BB962C8B-B14F-4D97-AF65-F5344CB8AC3E}">
        <p14:creationId xmlns:p14="http://schemas.microsoft.com/office/powerpoint/2010/main" val="160188105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left)">
                                      <p:cBhvr>
                                        <p:cTn id="12" dur="500"/>
                                        <p:tgtEl>
                                          <p:spTgt spid="24"/>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500"/>
                                        <p:tgtEl>
                                          <p:spTgt spid="11"/>
                                        </p:tgtEl>
                                      </p:cBhvr>
                                    </p:animEffect>
                                  </p:childTnLst>
                                </p:cTn>
                              </p:par>
                            </p:childTnLst>
                          </p:cTn>
                        </p:par>
                        <p:par>
                          <p:cTn id="17" fill="hold">
                            <p:stCondLst>
                              <p:cond delay="1000"/>
                            </p:stCondLst>
                            <p:childTnLst>
                              <p:par>
                                <p:cTn id="18" presetID="22" presetClass="entr" presetSubtype="8"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left)">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left)">
                                      <p:cBhvr>
                                        <p:cTn id="25" dur="5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wipe(left)">
                                      <p:cBhvr>
                                        <p:cTn id="30" dur="5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wipe(left)">
                                      <p:cBhvr>
                                        <p:cTn id="35" dur="500"/>
                                        <p:tgtEl>
                                          <p:spTgt spid="19"/>
                                        </p:tgtEl>
                                      </p:cBhvr>
                                    </p:animEffect>
                                  </p:childTnLst>
                                </p:cTn>
                              </p:par>
                            </p:childTnLst>
                          </p:cTn>
                        </p:par>
                        <p:par>
                          <p:cTn id="36" fill="hold">
                            <p:stCondLst>
                              <p:cond delay="500"/>
                            </p:stCondLst>
                            <p:childTnLst>
                              <p:par>
                                <p:cTn id="37" presetID="22" presetClass="entr" presetSubtype="8" fill="hold" nodeType="after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wipe(left)">
                                      <p:cBhvr>
                                        <p:cTn id="39" dur="500"/>
                                        <p:tgtEl>
                                          <p:spTgt spid="20"/>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wipe(left)">
                                      <p:cBhvr>
                                        <p:cTn id="44" dur="500"/>
                                        <p:tgtEl>
                                          <p:spTgt spid="22"/>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wipe(left)">
                                      <p:cBhvr>
                                        <p:cTn id="4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9" grpId="0"/>
      <p:bldP spid="2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3319" name="Picture 7"/>
          <p:cNvPicPr>
            <a:picLocks noChangeAspect="1" noChangeArrowheads="1"/>
          </p:cNvPicPr>
          <p:nvPr/>
        </p:nvPicPr>
        <p:blipFill rotWithShape="1">
          <a:blip r:embed="rId3">
            <a:extLst>
              <a:ext uri="{28A0092B-C50C-407E-A947-70E740481C1C}">
                <a14:useLocalDpi xmlns:a14="http://schemas.microsoft.com/office/drawing/2010/main" val="0"/>
              </a:ext>
            </a:extLst>
          </a:blip>
          <a:srcRect l="5299" b="33987"/>
          <a:stretch/>
        </p:blipFill>
        <p:spPr bwMode="auto">
          <a:xfrm>
            <a:off x="193545" y="69284"/>
            <a:ext cx="3367224" cy="5018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 name="Group 1"/>
          <p:cNvGrpSpPr/>
          <p:nvPr/>
        </p:nvGrpSpPr>
        <p:grpSpPr>
          <a:xfrm>
            <a:off x="150812" y="647343"/>
            <a:ext cx="7772400" cy="2553057"/>
            <a:chOff x="303212" y="802154"/>
            <a:chExt cx="7772400" cy="2553057"/>
          </a:xfrm>
        </p:grpSpPr>
        <p:sp>
          <p:nvSpPr>
            <p:cNvPr id="3" name="Rounded Rectangle 2"/>
            <p:cNvSpPr/>
            <p:nvPr/>
          </p:nvSpPr>
          <p:spPr>
            <a:xfrm>
              <a:off x="303212" y="802154"/>
              <a:ext cx="7772400" cy="2553057"/>
            </a:xfrm>
            <a:prstGeom prst="roundRect">
              <a:avLst>
                <a:gd name="adj" fmla="val 4061"/>
              </a:avLst>
            </a:prstGeom>
            <a:solidFill>
              <a:srgbClr val="CDD2CC"/>
            </a:solidFill>
            <a:ln w="952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23" name="TextBox 22"/>
                <p:cNvSpPr txBox="1"/>
                <p:nvPr/>
              </p:nvSpPr>
              <p:spPr>
                <a:xfrm>
                  <a:off x="455612" y="881092"/>
                  <a:ext cx="7620000" cy="2397516"/>
                </a:xfrm>
                <a:prstGeom prst="rect">
                  <a:avLst/>
                </a:prstGeom>
                <a:noFill/>
              </p:spPr>
              <p:txBody>
                <a:bodyPr wrap="square" rtlCol="0">
                  <a:spAutoFit/>
                </a:bodyPr>
                <a:lstStyle/>
                <a:p>
                  <a:pPr algn="just"/>
                  <a:r>
                    <a:rPr lang="en-US" b="1" smtClean="0">
                      <a:latin typeface="Arial" pitchFamily="34" charset="0"/>
                      <a:cs typeface="Arial" pitchFamily="34" charset="0"/>
                    </a:rPr>
                    <a:t>Năm 2020, số dân của một thành phố trực thuộc tỉnh là khoảng 500 nghìn người. Người ta ước tính rằng số dân của thành phố sẽ trưởng với tốc độ khoảng 2% mỗi năm. Khi đó số dân P</a:t>
                  </a:r>
                  <a:r>
                    <a:rPr lang="en-US" b="1" baseline="-25000" smtClean="0">
                      <a:latin typeface="Arial" pitchFamily="34" charset="0"/>
                      <a:cs typeface="Arial" pitchFamily="34" charset="0"/>
                    </a:rPr>
                    <a:t>n</a:t>
                  </a:r>
                  <a:r>
                    <a:rPr lang="en-US" b="1" smtClean="0">
                      <a:latin typeface="Arial" pitchFamily="34" charset="0"/>
                      <a:cs typeface="Arial" pitchFamily="34" charset="0"/>
                    </a:rPr>
                    <a:t> (nghìn người) của thành phố sau n năm , kể từ 2020, được tính bằng công thức </a:t>
                  </a:r>
                  <a14:m>
                    <m:oMath xmlns:m="http://schemas.openxmlformats.org/officeDocument/2006/math">
                      <m:sSub>
                        <m:sSubPr>
                          <m:ctrlPr>
                            <a:rPr lang="en-US" sz="2600" b="1" i="1" smtClean="0">
                              <a:solidFill>
                                <a:srgbClr val="C00000"/>
                              </a:solidFill>
                              <a:latin typeface="Cambria Math"/>
                              <a:cs typeface="Arial" pitchFamily="34" charset="0"/>
                            </a:rPr>
                          </m:ctrlPr>
                        </m:sSubPr>
                        <m:e>
                          <m:r>
                            <a:rPr lang="en-US" sz="2600" b="1" i="1" smtClean="0">
                              <a:solidFill>
                                <a:srgbClr val="C00000"/>
                              </a:solidFill>
                              <a:latin typeface="Cambria Math"/>
                              <a:cs typeface="Arial" pitchFamily="34" charset="0"/>
                            </a:rPr>
                            <m:t>𝑷</m:t>
                          </m:r>
                        </m:e>
                        <m:sub>
                          <m:r>
                            <a:rPr lang="en-US" sz="2600" b="1" i="1" smtClean="0">
                              <a:solidFill>
                                <a:srgbClr val="C00000"/>
                              </a:solidFill>
                              <a:latin typeface="Cambria Math"/>
                              <a:cs typeface="Arial" pitchFamily="34" charset="0"/>
                            </a:rPr>
                            <m:t>𝒏</m:t>
                          </m:r>
                        </m:sub>
                      </m:sSub>
                      <m:r>
                        <a:rPr lang="en-US" sz="2600" b="1" i="1" smtClean="0">
                          <a:solidFill>
                            <a:srgbClr val="C00000"/>
                          </a:solidFill>
                          <a:latin typeface="Cambria Math"/>
                          <a:cs typeface="Arial" pitchFamily="34" charset="0"/>
                        </a:rPr>
                        <m:t>=</m:t>
                      </m:r>
                      <m:r>
                        <a:rPr lang="en-US" sz="2600" b="1" i="1" smtClean="0">
                          <a:solidFill>
                            <a:srgbClr val="C00000"/>
                          </a:solidFill>
                          <a:latin typeface="Cambria Math"/>
                          <a:cs typeface="Arial" pitchFamily="34" charset="0"/>
                        </a:rPr>
                        <m:t>𝟓𝟎𝟎</m:t>
                      </m:r>
                      <m:sSup>
                        <m:sSupPr>
                          <m:ctrlPr>
                            <a:rPr lang="en-US" sz="2600" b="1" i="1" smtClean="0">
                              <a:solidFill>
                                <a:srgbClr val="C00000"/>
                              </a:solidFill>
                              <a:latin typeface="Cambria Math"/>
                              <a:cs typeface="Arial" pitchFamily="34" charset="0"/>
                            </a:rPr>
                          </m:ctrlPr>
                        </m:sSupPr>
                        <m:e>
                          <m:r>
                            <a:rPr lang="en-US" sz="2600" b="1" i="1">
                              <a:solidFill>
                                <a:srgbClr val="C00000"/>
                              </a:solidFill>
                              <a:latin typeface="Cambria Math"/>
                              <a:cs typeface="Arial" pitchFamily="34" charset="0"/>
                            </a:rPr>
                            <m:t>(</m:t>
                          </m:r>
                          <m:r>
                            <a:rPr lang="en-US" sz="2600" b="1" i="1">
                              <a:solidFill>
                                <a:srgbClr val="C00000"/>
                              </a:solidFill>
                              <a:latin typeface="Cambria Math"/>
                              <a:cs typeface="Arial" pitchFamily="34" charset="0"/>
                            </a:rPr>
                            <m:t>𝟏</m:t>
                          </m:r>
                          <m:r>
                            <a:rPr lang="en-US" sz="2600" b="1" i="1">
                              <a:solidFill>
                                <a:srgbClr val="C00000"/>
                              </a:solidFill>
                              <a:latin typeface="Cambria Math"/>
                              <a:cs typeface="Arial" pitchFamily="34" charset="0"/>
                            </a:rPr>
                            <m:t>+</m:t>
                          </m:r>
                          <m:r>
                            <a:rPr lang="en-US" sz="2600" b="1" i="1">
                              <a:solidFill>
                                <a:srgbClr val="C00000"/>
                              </a:solidFill>
                              <a:latin typeface="Cambria Math"/>
                              <a:cs typeface="Arial" pitchFamily="34" charset="0"/>
                            </a:rPr>
                            <m:t>𝟎</m:t>
                          </m:r>
                          <m:r>
                            <a:rPr lang="en-US" sz="2600" b="1" i="1">
                              <a:solidFill>
                                <a:srgbClr val="C00000"/>
                              </a:solidFill>
                              <a:latin typeface="Cambria Math"/>
                              <a:cs typeface="Arial" pitchFamily="34" charset="0"/>
                            </a:rPr>
                            <m:t>,</m:t>
                          </m:r>
                          <m:r>
                            <a:rPr lang="en-US" sz="2600" b="1" i="1">
                              <a:solidFill>
                                <a:srgbClr val="C00000"/>
                              </a:solidFill>
                              <a:latin typeface="Cambria Math"/>
                              <a:cs typeface="Arial" pitchFamily="34" charset="0"/>
                            </a:rPr>
                            <m:t>𝟎𝟐</m:t>
                          </m:r>
                          <m:r>
                            <a:rPr lang="en-US" sz="2600" b="1" i="1">
                              <a:solidFill>
                                <a:srgbClr val="C00000"/>
                              </a:solidFill>
                              <a:latin typeface="Cambria Math"/>
                              <a:cs typeface="Arial" pitchFamily="34" charset="0"/>
                            </a:rPr>
                            <m:t>)</m:t>
                          </m:r>
                        </m:e>
                        <m:sup>
                          <m:r>
                            <a:rPr lang="en-US" sz="2600" b="1" i="1" smtClean="0">
                              <a:solidFill>
                                <a:srgbClr val="C00000"/>
                              </a:solidFill>
                              <a:latin typeface="Cambria Math"/>
                              <a:cs typeface="Arial" pitchFamily="34" charset="0"/>
                            </a:rPr>
                            <m:t>𝒏</m:t>
                          </m:r>
                        </m:sup>
                      </m:sSup>
                    </m:oMath>
                  </a14:m>
                  <a:endParaRPr lang="vi-VN" sz="2600" b="1">
                    <a:latin typeface="Arial" pitchFamily="34" charset="0"/>
                    <a:cs typeface="Arial" pitchFamily="34" charset="0"/>
                  </a:endParaRPr>
                </a:p>
              </p:txBody>
            </p:sp>
          </mc:Choice>
          <mc:Fallback>
            <p:sp>
              <p:nvSpPr>
                <p:cNvPr id="23" name="TextBox 22"/>
                <p:cNvSpPr txBox="1">
                  <a:spLocks noRot="1" noChangeAspect="1" noMove="1" noResize="1" noEditPoints="1" noAdjustHandles="1" noChangeArrowheads="1" noChangeShapeType="1" noTextEdit="1"/>
                </p:cNvSpPr>
                <p:nvPr/>
              </p:nvSpPr>
              <p:spPr>
                <a:xfrm>
                  <a:off x="455612" y="881092"/>
                  <a:ext cx="7620000" cy="2397516"/>
                </a:xfrm>
                <a:prstGeom prst="rect">
                  <a:avLst/>
                </a:prstGeom>
                <a:blipFill rotWithShape="1">
                  <a:blip r:embed="rId4"/>
                  <a:stretch>
                    <a:fillRect l="-1280" t="-1781" r="-1200" b="-2545"/>
                  </a:stretch>
                </a:blipFill>
              </p:spPr>
              <p:txBody>
                <a:bodyPr/>
                <a:lstStyle/>
                <a:p>
                  <a:r>
                    <a:rPr lang="en-US">
                      <a:noFill/>
                    </a:rPr>
                    <a:t> </a:t>
                  </a:r>
                </a:p>
              </p:txBody>
            </p:sp>
          </mc:Fallback>
        </mc:AlternateContent>
      </p:grpSp>
      <p:grpSp>
        <p:nvGrpSpPr>
          <p:cNvPr id="11" name="Group 10"/>
          <p:cNvGrpSpPr/>
          <p:nvPr/>
        </p:nvGrpSpPr>
        <p:grpSpPr>
          <a:xfrm>
            <a:off x="1751012" y="3505200"/>
            <a:ext cx="7673761" cy="2438400"/>
            <a:chOff x="1598612" y="3962400"/>
            <a:chExt cx="7673761" cy="2438400"/>
          </a:xfrm>
        </p:grpSpPr>
        <p:sp>
          <p:nvSpPr>
            <p:cNvPr id="20" name="AutoShape 26"/>
            <p:cNvSpPr>
              <a:spLocks noChangeArrowheads="1"/>
            </p:cNvSpPr>
            <p:nvPr/>
          </p:nvSpPr>
          <p:spPr bwMode="auto">
            <a:xfrm>
              <a:off x="1598612" y="3962400"/>
              <a:ext cx="7269529" cy="2438400"/>
            </a:xfrm>
            <a:prstGeom prst="cloudCallout">
              <a:avLst>
                <a:gd name="adj1" fmla="val 15297"/>
                <a:gd name="adj2" fmla="val 12005"/>
              </a:avLst>
            </a:prstGeom>
            <a:solidFill>
              <a:schemeClr val="accent1">
                <a:lumMod val="20000"/>
                <a:lumOff val="80000"/>
              </a:schemeClr>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lIns="91429" tIns="45715" rIns="91429" bIns="45715"/>
            <a:lstStyle/>
            <a:p>
              <a:pPr algn="ctr" eaLnBrk="1" hangingPunct="1"/>
              <a:endParaRPr lang="en-US" altLang="en-US" sz="2400" dirty="0">
                <a:latin typeface="Times New Roman" pitchFamily="18" charset="0"/>
                <a:cs typeface="Times New Roman" pitchFamily="18" charset="0"/>
                <a:sym typeface="Symbol" pitchFamily="18" charset="2"/>
              </a:endParaRPr>
            </a:p>
          </p:txBody>
        </p:sp>
        <p:sp>
          <p:nvSpPr>
            <p:cNvPr id="18" name="TextBox 17"/>
            <p:cNvSpPr txBox="1"/>
            <p:nvPr/>
          </p:nvSpPr>
          <p:spPr>
            <a:xfrm>
              <a:off x="2181957" y="4482404"/>
              <a:ext cx="5817455" cy="1569660"/>
            </a:xfrm>
            <a:prstGeom prst="rect">
              <a:avLst/>
            </a:prstGeom>
            <a:noFill/>
          </p:spPr>
          <p:txBody>
            <a:bodyPr wrap="square" rtlCol="0">
              <a:spAutoFit/>
            </a:bodyPr>
            <a:lstStyle/>
            <a:p>
              <a:pPr algn="ctr"/>
              <a:r>
                <a:rPr lang="en-US" b="1" smtClean="0">
                  <a:solidFill>
                    <a:schemeClr val="tx2">
                      <a:lumMod val="75000"/>
                    </a:schemeClr>
                  </a:solidFill>
                  <a:latin typeface="Arial" pitchFamily="34" charset="0"/>
                  <a:cs typeface="Arial" pitchFamily="34" charset="0"/>
                </a:rPr>
                <a:t>Hỏi nếu tăng trưởng theo quy luật như vậy thì vào năm 2030, số dân của thành phố đó là khoảng bao nhiêu nghìn người ?</a:t>
              </a:r>
              <a:endParaRPr lang="vi-VN" b="1">
                <a:solidFill>
                  <a:schemeClr val="accent2">
                    <a:lumMod val="75000"/>
                  </a:schemeClr>
                </a:solidFill>
                <a:latin typeface="Arial" pitchFamily="34" charset="0"/>
                <a:cs typeface="Arial" pitchFamily="34" charset="0"/>
              </a:endParaRPr>
            </a:p>
          </p:txBody>
        </p:sp>
        <p:pic>
          <p:nvPicPr>
            <p:cNvPr id="29" name="Picture 2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7618412" y="4564323"/>
              <a:ext cx="1653961" cy="1836477"/>
            </a:xfrm>
            <a:prstGeom prst="rect">
              <a:avLst/>
            </a:prstGeom>
          </p:spPr>
        </p:pic>
      </p:grpSp>
      <p:sp>
        <p:nvSpPr>
          <p:cNvPr id="4" name="AutoShape 2" descr="Cơ cấu dân số theo giới là gì? Công thức tính và Ý nghĩ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4275"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l="6857" t="20750" r="9429"/>
          <a:stretch/>
        </p:blipFill>
        <p:spPr bwMode="auto">
          <a:xfrm>
            <a:off x="8112124" y="812006"/>
            <a:ext cx="3992553" cy="21597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2721070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54275"/>
                                        </p:tgtEl>
                                        <p:attrNameLst>
                                          <p:attrName>style.visibility</p:attrName>
                                        </p:attrNameLst>
                                      </p:cBhvr>
                                      <p:to>
                                        <p:strVal val="visible"/>
                                      </p:to>
                                    </p:set>
                                    <p:animEffect transition="in" filter="wipe(left)">
                                      <p:cBhvr>
                                        <p:cTn id="11" dur="500"/>
                                        <p:tgtEl>
                                          <p:spTgt spid="5427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4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09163" y="2837708"/>
            <a:ext cx="1535021" cy="366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AutoShape 4"/>
          <p:cNvSpPr>
            <a:spLocks noChangeArrowheads="1"/>
          </p:cNvSpPr>
          <p:nvPr/>
        </p:nvSpPr>
        <p:spPr bwMode="gray">
          <a:xfrm>
            <a:off x="401178" y="95249"/>
            <a:ext cx="6683834" cy="479107"/>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000" b="1" smtClean="0">
                <a:solidFill>
                  <a:schemeClr val="bg1"/>
                </a:solidFill>
                <a:latin typeface="Arial" pitchFamily="34" charset="0"/>
                <a:cs typeface="Arial" pitchFamily="34" charset="0"/>
              </a:rPr>
              <a:t>  </a:t>
            </a:r>
            <a:r>
              <a:rPr lang="en-US" sz="1800" b="1" smtClean="0">
                <a:solidFill>
                  <a:schemeClr val="bg1"/>
                </a:solidFill>
                <a:latin typeface="Arial" pitchFamily="34" charset="0"/>
                <a:cs typeface="Arial" pitchFamily="34" charset="0"/>
              </a:rPr>
              <a:t>3 . DÃY SỐ TĂNG, DÃY SỐ GIẢM VÀ DÃY SỐ BỊ CHẶN</a:t>
            </a:r>
            <a:endParaRPr lang="vi-VN" sz="1800" b="1">
              <a:solidFill>
                <a:schemeClr val="bg1"/>
              </a:solidFill>
              <a:latin typeface="Arial" pitchFamily="34" charset="0"/>
              <a:cs typeface="Arial" pitchFamily="34" charset="0"/>
            </a:endParaRPr>
          </a:p>
        </p:txBody>
      </p:sp>
      <p:grpSp>
        <p:nvGrpSpPr>
          <p:cNvPr id="3" name="Group 2"/>
          <p:cNvGrpSpPr/>
          <p:nvPr/>
        </p:nvGrpSpPr>
        <p:grpSpPr>
          <a:xfrm>
            <a:off x="289088" y="762001"/>
            <a:ext cx="11558425" cy="1981199"/>
            <a:chOff x="289088" y="762001"/>
            <a:chExt cx="11558425" cy="1981199"/>
          </a:xfrm>
        </p:grpSpPr>
        <p:grpSp>
          <p:nvGrpSpPr>
            <p:cNvPr id="2" name="Group 1"/>
            <p:cNvGrpSpPr/>
            <p:nvPr/>
          </p:nvGrpSpPr>
          <p:grpSpPr>
            <a:xfrm>
              <a:off x="289088" y="762001"/>
              <a:ext cx="11558425" cy="1981199"/>
              <a:chOff x="289088" y="1086761"/>
              <a:chExt cx="11558425" cy="1981199"/>
            </a:xfrm>
          </p:grpSpPr>
          <p:sp>
            <p:nvSpPr>
              <p:cNvPr id="18" name="Rounded Rectangle 17"/>
              <p:cNvSpPr/>
              <p:nvPr/>
            </p:nvSpPr>
            <p:spPr>
              <a:xfrm>
                <a:off x="289088" y="1086761"/>
                <a:ext cx="11558425" cy="1981199"/>
              </a:xfrm>
              <a:prstGeom prst="roundRect">
                <a:avLst>
                  <a:gd name="adj" fmla="val 3662"/>
                </a:avLst>
              </a:prstGeom>
              <a:solidFill>
                <a:schemeClr val="accent5">
                  <a:lumMod val="20000"/>
                  <a:lumOff val="80000"/>
                </a:schemeClr>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sp>
            <p:nvSpPr>
              <p:cNvPr id="21" name="TextBox 20"/>
              <p:cNvSpPr txBox="1"/>
              <p:nvPr/>
            </p:nvSpPr>
            <p:spPr>
              <a:xfrm>
                <a:off x="2151062" y="1201162"/>
                <a:ext cx="9429750" cy="492443"/>
              </a:xfrm>
              <a:prstGeom prst="rect">
                <a:avLst/>
              </a:prstGeom>
              <a:noFill/>
            </p:spPr>
            <p:txBody>
              <a:bodyPr wrap="square" rtlCol="0">
                <a:spAutoFit/>
              </a:bodyPr>
              <a:lstStyle/>
              <a:p>
                <a:r>
                  <a:rPr lang="en-US" sz="2600" b="1">
                    <a:solidFill>
                      <a:schemeClr val="accent6">
                        <a:lumMod val="75000"/>
                      </a:schemeClr>
                    </a:solidFill>
                    <a:latin typeface="Arial" pitchFamily="34" charset="0"/>
                    <a:cs typeface="Arial" pitchFamily="34" charset="0"/>
                  </a:rPr>
                  <a:t>Nhận biết </a:t>
                </a:r>
                <a:r>
                  <a:rPr lang="en-US" sz="2600" b="1" smtClean="0">
                    <a:solidFill>
                      <a:schemeClr val="accent6">
                        <a:lumMod val="75000"/>
                      </a:schemeClr>
                    </a:solidFill>
                    <a:latin typeface="Arial" pitchFamily="34" charset="0"/>
                    <a:cs typeface="Arial" pitchFamily="34" charset="0"/>
                  </a:rPr>
                  <a:t>dãy số tăng, dãy số giảm</a:t>
                </a:r>
                <a:endParaRPr lang="vi-VN" sz="2600" b="1">
                  <a:solidFill>
                    <a:schemeClr val="accent6">
                      <a:lumMod val="75000"/>
                    </a:schemeClr>
                  </a:solidFill>
                  <a:latin typeface="Arial" pitchFamily="34" charset="0"/>
                  <a:cs typeface="Arial" pitchFamily="34" charset="0"/>
                </a:endParaRPr>
              </a:p>
            </p:txBody>
          </p:sp>
          <mc:AlternateContent xmlns:mc="http://schemas.openxmlformats.org/markup-compatibility/2006" xmlns:a14="http://schemas.microsoft.com/office/drawing/2010/main">
            <mc:Choice Requires="a14">
              <p:sp>
                <p:nvSpPr>
                  <p:cNvPr id="15" name="TextBox 14"/>
                  <p:cNvSpPr txBox="1"/>
                  <p:nvPr/>
                </p:nvSpPr>
                <p:spPr>
                  <a:xfrm>
                    <a:off x="663574" y="1700733"/>
                    <a:ext cx="10536238" cy="492443"/>
                  </a:xfrm>
                  <a:prstGeom prst="rect">
                    <a:avLst/>
                  </a:prstGeom>
                  <a:noFill/>
                </p:spPr>
                <p:txBody>
                  <a:bodyPr wrap="square" rtlCol="0">
                    <a:spAutoFit/>
                  </a:bodyPr>
                  <a:lstStyle/>
                  <a:p>
                    <a:r>
                      <a:rPr lang="en-US" sz="2600" b="1" smtClean="0">
                        <a:latin typeface="Arial" pitchFamily="34" charset="0"/>
                        <a:cs typeface="Arial" pitchFamily="34" charset="0"/>
                      </a:rPr>
                      <a:t>a. Xét dãy số (u</a:t>
                    </a:r>
                    <a:r>
                      <a:rPr lang="en-US" sz="2600" b="1" baseline="-25000" smtClean="0">
                        <a:latin typeface="Arial" pitchFamily="34" charset="0"/>
                        <a:cs typeface="Arial" pitchFamily="34" charset="0"/>
                      </a:rPr>
                      <a:t>n</a:t>
                    </a:r>
                    <a:r>
                      <a:rPr lang="en-US" sz="2600" b="1" smtClean="0">
                        <a:latin typeface="Arial" pitchFamily="34" charset="0"/>
                        <a:cs typeface="Arial" pitchFamily="34" charset="0"/>
                      </a:rPr>
                      <a:t>) với </a:t>
                    </a:r>
                    <a14:m>
                      <m:oMath xmlns:m="http://schemas.openxmlformats.org/officeDocument/2006/math">
                        <m:sSub>
                          <m:sSubPr>
                            <m:ctrlPr>
                              <a:rPr lang="en-US" sz="2600" b="1" i="1" smtClean="0">
                                <a:latin typeface="Cambria Math"/>
                                <a:cs typeface="Arial" pitchFamily="34" charset="0"/>
                              </a:rPr>
                            </m:ctrlPr>
                          </m:sSubPr>
                          <m:e>
                            <m:r>
                              <a:rPr lang="en-US" sz="2600" b="1" i="1" smtClean="0">
                                <a:latin typeface="Cambria Math"/>
                                <a:cs typeface="Arial" pitchFamily="34" charset="0"/>
                              </a:rPr>
                              <m:t>𝒖</m:t>
                            </m:r>
                          </m:e>
                          <m:sub>
                            <m:r>
                              <a:rPr lang="en-US" sz="2600" b="1" i="1" smtClean="0">
                                <a:latin typeface="Cambria Math"/>
                                <a:cs typeface="Arial" pitchFamily="34" charset="0"/>
                              </a:rPr>
                              <m:t>𝒏</m:t>
                            </m:r>
                          </m:sub>
                        </m:sSub>
                        <m:r>
                          <a:rPr lang="en-US" sz="2600" b="1" i="1" smtClean="0">
                            <a:latin typeface="Cambria Math"/>
                            <a:cs typeface="Arial" pitchFamily="34" charset="0"/>
                          </a:rPr>
                          <m:t>=</m:t>
                        </m:r>
                        <m:r>
                          <a:rPr lang="en-US" sz="2600" b="1" i="1" smtClean="0">
                            <a:latin typeface="Cambria Math"/>
                            <a:cs typeface="Arial" pitchFamily="34" charset="0"/>
                          </a:rPr>
                          <m:t>𝟑</m:t>
                        </m:r>
                        <m:r>
                          <a:rPr lang="en-US" sz="2600" b="1" i="1" smtClean="0">
                            <a:latin typeface="Cambria Math"/>
                            <a:cs typeface="Arial" pitchFamily="34" charset="0"/>
                          </a:rPr>
                          <m:t>𝒏</m:t>
                        </m:r>
                        <m:r>
                          <a:rPr lang="en-US" sz="2600" b="1" i="1" smtClean="0">
                            <a:latin typeface="Cambria Math"/>
                            <a:cs typeface="Arial" pitchFamily="34" charset="0"/>
                          </a:rPr>
                          <m:t>−</m:t>
                        </m:r>
                        <m:r>
                          <a:rPr lang="en-US" sz="2600" b="1" i="1" smtClean="0">
                            <a:latin typeface="Cambria Math"/>
                            <a:cs typeface="Arial" pitchFamily="34" charset="0"/>
                          </a:rPr>
                          <m:t>𝟏</m:t>
                        </m:r>
                      </m:oMath>
                    </a14:m>
                    <a:r>
                      <a:rPr lang="en-US" sz="2600" b="1" smtClean="0">
                        <a:latin typeface="Arial" pitchFamily="34" charset="0"/>
                        <a:cs typeface="Arial" pitchFamily="34" charset="0"/>
                      </a:rPr>
                      <a:t> . Tính </a:t>
                    </a:r>
                    <a14:m>
                      <m:oMath xmlns:m="http://schemas.openxmlformats.org/officeDocument/2006/math">
                        <m:sSub>
                          <m:sSubPr>
                            <m:ctrlPr>
                              <a:rPr lang="en-US" sz="2600" b="1" i="1" smtClean="0">
                                <a:latin typeface="Cambria Math"/>
                                <a:cs typeface="Arial" pitchFamily="34" charset="0"/>
                              </a:rPr>
                            </m:ctrlPr>
                          </m:sSubPr>
                          <m:e>
                            <m:r>
                              <a:rPr lang="en-US" sz="2600" b="1" i="1" smtClean="0">
                                <a:latin typeface="Cambria Math"/>
                                <a:cs typeface="Arial" pitchFamily="34" charset="0"/>
                              </a:rPr>
                              <m:t>𝒖</m:t>
                            </m:r>
                          </m:e>
                          <m:sub>
                            <m:r>
                              <a:rPr lang="en-US" sz="2600" b="1" i="1" smtClean="0">
                                <a:latin typeface="Cambria Math"/>
                                <a:cs typeface="Arial" pitchFamily="34" charset="0"/>
                              </a:rPr>
                              <m:t>𝒏</m:t>
                            </m:r>
                            <m:r>
                              <a:rPr lang="en-US" sz="2600" b="1" i="1" smtClean="0">
                                <a:latin typeface="Cambria Math"/>
                                <a:cs typeface="Arial" pitchFamily="34" charset="0"/>
                              </a:rPr>
                              <m:t>+</m:t>
                            </m:r>
                            <m:r>
                              <a:rPr lang="en-US" sz="2600" b="1" i="1" smtClean="0">
                                <a:latin typeface="Cambria Math"/>
                                <a:cs typeface="Arial" pitchFamily="34" charset="0"/>
                              </a:rPr>
                              <m:t>𝟏</m:t>
                            </m:r>
                          </m:sub>
                        </m:sSub>
                      </m:oMath>
                    </a14:m>
                    <a:r>
                      <a:rPr lang="en-US" sz="2600" b="1" smtClean="0">
                        <a:latin typeface="Arial" pitchFamily="34" charset="0"/>
                        <a:cs typeface="Arial" pitchFamily="34" charset="0"/>
                      </a:rPr>
                      <a:t> và so sánh với u</a:t>
                    </a:r>
                    <a:r>
                      <a:rPr lang="en-US" sz="2600" b="1" baseline="-25000" smtClean="0">
                        <a:latin typeface="Arial" pitchFamily="34" charset="0"/>
                        <a:cs typeface="Arial" pitchFamily="34" charset="0"/>
                      </a:rPr>
                      <a:t>n</a:t>
                    </a:r>
                    <a:r>
                      <a:rPr lang="en-US" sz="2600" b="1" smtClean="0">
                        <a:latin typeface="Arial" pitchFamily="34" charset="0"/>
                        <a:cs typeface="Arial" pitchFamily="34" charset="0"/>
                      </a:rPr>
                      <a:t> </a:t>
                    </a:r>
                    <a:endParaRPr lang="vi-VN" sz="2600" b="1">
                      <a:latin typeface="Arial" pitchFamily="34" charset="0"/>
                      <a:cs typeface="Arial" pitchFamily="34" charset="0"/>
                    </a:endParaRPr>
                  </a:p>
                </p:txBody>
              </p:sp>
            </mc:Choice>
            <mc:Fallback xmlns="">
              <p:sp>
                <p:nvSpPr>
                  <p:cNvPr id="15" name="TextBox 14"/>
                  <p:cNvSpPr txBox="1">
                    <a:spLocks noRot="1" noChangeAspect="1" noMove="1" noResize="1" noEditPoints="1" noAdjustHandles="1" noChangeArrowheads="1" noChangeShapeType="1" noTextEdit="1"/>
                  </p:cNvSpPr>
                  <p:nvPr/>
                </p:nvSpPr>
                <p:spPr>
                  <a:xfrm>
                    <a:off x="663574" y="1700733"/>
                    <a:ext cx="10536238" cy="492443"/>
                  </a:xfrm>
                  <a:prstGeom prst="rect">
                    <a:avLst/>
                  </a:prstGeom>
                  <a:blipFill rotWithShape="1">
                    <a:blip r:embed="rId5"/>
                    <a:stretch>
                      <a:fillRect l="-1042" t="-11250" b="-3125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p:cNvSpPr txBox="1"/>
                  <p:nvPr/>
                </p:nvSpPr>
                <p:spPr>
                  <a:xfrm>
                    <a:off x="663574" y="2221972"/>
                    <a:ext cx="10536238" cy="693588"/>
                  </a:xfrm>
                  <a:prstGeom prst="rect">
                    <a:avLst/>
                  </a:prstGeom>
                  <a:noFill/>
                </p:spPr>
                <p:txBody>
                  <a:bodyPr wrap="square" rtlCol="0">
                    <a:spAutoFit/>
                  </a:bodyPr>
                  <a:lstStyle/>
                  <a:p>
                    <a:r>
                      <a:rPr lang="en-US" sz="2600" b="1" smtClean="0">
                        <a:latin typeface="Arial" pitchFamily="34" charset="0"/>
                        <a:cs typeface="Arial" pitchFamily="34" charset="0"/>
                      </a:rPr>
                      <a:t>b. Xét dãy số (v</a:t>
                    </a:r>
                    <a:r>
                      <a:rPr lang="en-US" sz="2600" b="1" baseline="-25000" smtClean="0">
                        <a:latin typeface="Arial" pitchFamily="34" charset="0"/>
                        <a:cs typeface="Arial" pitchFamily="34" charset="0"/>
                      </a:rPr>
                      <a:t>n</a:t>
                    </a:r>
                    <a:r>
                      <a:rPr lang="en-US" sz="2600" b="1" smtClean="0">
                        <a:latin typeface="Arial" pitchFamily="34" charset="0"/>
                        <a:cs typeface="Arial" pitchFamily="34" charset="0"/>
                      </a:rPr>
                      <a:t>) với </a:t>
                    </a:r>
                    <a14:m>
                      <m:oMath xmlns:m="http://schemas.openxmlformats.org/officeDocument/2006/math">
                        <m:sSub>
                          <m:sSubPr>
                            <m:ctrlPr>
                              <a:rPr lang="en-US" sz="2600" b="1" i="1" smtClean="0">
                                <a:latin typeface="Cambria Math"/>
                                <a:cs typeface="Arial" pitchFamily="34" charset="0"/>
                              </a:rPr>
                            </m:ctrlPr>
                          </m:sSubPr>
                          <m:e>
                            <m:r>
                              <a:rPr lang="en-US" sz="2600" b="1" i="1" smtClean="0">
                                <a:latin typeface="Cambria Math"/>
                                <a:cs typeface="Arial" pitchFamily="34" charset="0"/>
                              </a:rPr>
                              <m:t>𝒗</m:t>
                            </m:r>
                          </m:e>
                          <m:sub>
                            <m:r>
                              <a:rPr lang="en-US" sz="2600" b="1" i="1" smtClean="0">
                                <a:latin typeface="Cambria Math"/>
                                <a:cs typeface="Arial" pitchFamily="34" charset="0"/>
                              </a:rPr>
                              <m:t>𝒏</m:t>
                            </m:r>
                          </m:sub>
                        </m:sSub>
                        <m:r>
                          <a:rPr lang="en-US" sz="2600" b="1" i="1" smtClean="0">
                            <a:latin typeface="Cambria Math"/>
                            <a:cs typeface="Arial" pitchFamily="34" charset="0"/>
                          </a:rPr>
                          <m:t>=</m:t>
                        </m:r>
                        <m:f>
                          <m:fPr>
                            <m:ctrlPr>
                              <a:rPr lang="en-US" sz="2600" b="1" i="1" smtClean="0">
                                <a:latin typeface="Cambria Math"/>
                                <a:cs typeface="Arial" pitchFamily="34" charset="0"/>
                              </a:rPr>
                            </m:ctrlPr>
                          </m:fPr>
                          <m:num>
                            <m:r>
                              <a:rPr lang="en-US" sz="2600" b="1" i="1" smtClean="0">
                                <a:latin typeface="Cambria Math"/>
                                <a:cs typeface="Arial" pitchFamily="34" charset="0"/>
                              </a:rPr>
                              <m:t>𝟏</m:t>
                            </m:r>
                          </m:num>
                          <m:den>
                            <m:sSup>
                              <m:sSupPr>
                                <m:ctrlPr>
                                  <a:rPr lang="en-US" sz="2600" b="1" i="1" smtClean="0">
                                    <a:latin typeface="Cambria Math"/>
                                    <a:cs typeface="Arial" pitchFamily="34" charset="0"/>
                                  </a:rPr>
                                </m:ctrlPr>
                              </m:sSupPr>
                              <m:e>
                                <m:r>
                                  <a:rPr lang="en-US" sz="2600" b="1" i="1" smtClean="0">
                                    <a:latin typeface="Cambria Math"/>
                                    <a:cs typeface="Arial" pitchFamily="34" charset="0"/>
                                  </a:rPr>
                                  <m:t>𝒏</m:t>
                                </m:r>
                              </m:e>
                              <m:sup>
                                <m:r>
                                  <a:rPr lang="en-US" sz="2600" b="1" i="1" smtClean="0">
                                    <a:latin typeface="Cambria Math"/>
                                    <a:cs typeface="Arial" pitchFamily="34" charset="0"/>
                                  </a:rPr>
                                  <m:t>𝟐</m:t>
                                </m:r>
                              </m:sup>
                            </m:sSup>
                          </m:den>
                        </m:f>
                      </m:oMath>
                    </a14:m>
                    <a:r>
                      <a:rPr lang="en-US" sz="2600" b="1" smtClean="0">
                        <a:latin typeface="Arial" pitchFamily="34" charset="0"/>
                        <a:cs typeface="Arial" pitchFamily="34" charset="0"/>
                      </a:rPr>
                      <a:t> . Tính </a:t>
                    </a:r>
                    <a14:m>
                      <m:oMath xmlns:m="http://schemas.openxmlformats.org/officeDocument/2006/math">
                        <m:sSub>
                          <m:sSubPr>
                            <m:ctrlPr>
                              <a:rPr lang="en-US" sz="2600" b="1" i="1" smtClean="0">
                                <a:latin typeface="Cambria Math"/>
                                <a:cs typeface="Arial" pitchFamily="34" charset="0"/>
                              </a:rPr>
                            </m:ctrlPr>
                          </m:sSubPr>
                          <m:e>
                            <m:r>
                              <a:rPr lang="en-US" sz="2600" b="1" i="1" smtClean="0">
                                <a:latin typeface="Cambria Math"/>
                                <a:cs typeface="Arial" pitchFamily="34" charset="0"/>
                              </a:rPr>
                              <m:t>𝒗</m:t>
                            </m:r>
                          </m:e>
                          <m:sub>
                            <m:r>
                              <a:rPr lang="en-US" sz="2600" b="1" i="1" smtClean="0">
                                <a:latin typeface="Cambria Math"/>
                                <a:cs typeface="Arial" pitchFamily="34" charset="0"/>
                              </a:rPr>
                              <m:t>𝒏</m:t>
                            </m:r>
                            <m:r>
                              <a:rPr lang="en-US" sz="2600" b="1" i="1" smtClean="0">
                                <a:latin typeface="Cambria Math"/>
                                <a:cs typeface="Arial" pitchFamily="34" charset="0"/>
                              </a:rPr>
                              <m:t>+</m:t>
                            </m:r>
                            <m:r>
                              <a:rPr lang="en-US" sz="2600" b="1" i="1" smtClean="0">
                                <a:latin typeface="Cambria Math"/>
                                <a:cs typeface="Arial" pitchFamily="34" charset="0"/>
                              </a:rPr>
                              <m:t>𝟏</m:t>
                            </m:r>
                          </m:sub>
                        </m:sSub>
                      </m:oMath>
                    </a14:m>
                    <a:r>
                      <a:rPr lang="en-US" sz="2600" b="1" smtClean="0">
                        <a:latin typeface="Arial" pitchFamily="34" charset="0"/>
                        <a:cs typeface="Arial" pitchFamily="34" charset="0"/>
                      </a:rPr>
                      <a:t> và so sánh với v</a:t>
                    </a:r>
                    <a:r>
                      <a:rPr lang="en-US" sz="2600" b="1" baseline="-25000" smtClean="0">
                        <a:latin typeface="Arial" pitchFamily="34" charset="0"/>
                        <a:cs typeface="Arial" pitchFamily="34" charset="0"/>
                      </a:rPr>
                      <a:t>n</a:t>
                    </a:r>
                    <a:r>
                      <a:rPr lang="en-US" sz="2600" b="1" smtClean="0">
                        <a:latin typeface="Arial" pitchFamily="34" charset="0"/>
                        <a:cs typeface="Arial" pitchFamily="34" charset="0"/>
                      </a:rPr>
                      <a:t> </a:t>
                    </a:r>
                    <a:endParaRPr lang="vi-VN" sz="2600" b="1">
                      <a:latin typeface="Arial" pitchFamily="34" charset="0"/>
                      <a:cs typeface="Arial" pitchFamily="34" charset="0"/>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663574" y="2221972"/>
                    <a:ext cx="10536238" cy="693588"/>
                  </a:xfrm>
                  <a:prstGeom prst="rect">
                    <a:avLst/>
                  </a:prstGeom>
                  <a:blipFill rotWithShape="1">
                    <a:blip r:embed="rId6"/>
                    <a:stretch>
                      <a:fillRect l="-1042" b="-3509"/>
                    </a:stretch>
                  </a:blipFill>
                </p:spPr>
                <p:txBody>
                  <a:bodyPr/>
                  <a:lstStyle/>
                  <a:p>
                    <a:r>
                      <a:rPr lang="en-US">
                        <a:noFill/>
                      </a:rPr>
                      <a:t> </a:t>
                    </a:r>
                  </a:p>
                </p:txBody>
              </p:sp>
            </mc:Fallback>
          </mc:AlternateContent>
        </p:grpSp>
        <p:pic>
          <p:nvPicPr>
            <p:cNvPr id="70659" name="Picture 3"/>
            <p:cNvPicPr>
              <a:picLocks noChangeAspect="1" noChangeArrowheads="1"/>
            </p:cNvPicPr>
            <p:nvPr/>
          </p:nvPicPr>
          <p:blipFill rotWithShape="1">
            <a:blip r:embed="rId7">
              <a:extLst>
                <a:ext uri="{28A0092B-C50C-407E-A947-70E740481C1C}">
                  <a14:useLocalDpi xmlns:a14="http://schemas.microsoft.com/office/drawing/2010/main" val="0"/>
                </a:ext>
              </a:extLst>
            </a:blip>
            <a:srcRect r="14524" b="29114"/>
            <a:stretch/>
          </p:blipFill>
          <p:spPr bwMode="auto">
            <a:xfrm>
              <a:off x="461620" y="780701"/>
              <a:ext cx="1508646" cy="564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1" name="TextBox 10"/>
          <p:cNvSpPr txBox="1"/>
          <p:nvPr/>
        </p:nvSpPr>
        <p:spPr>
          <a:xfrm>
            <a:off x="1370012" y="3393757"/>
            <a:ext cx="1791493" cy="492443"/>
          </a:xfrm>
          <a:prstGeom prst="rect">
            <a:avLst/>
          </a:prstGeom>
          <a:noFill/>
        </p:spPr>
        <p:txBody>
          <a:bodyPr wrap="square" rtlCol="0">
            <a:spAutoFit/>
          </a:bodyPr>
          <a:lstStyle/>
          <a:p>
            <a:r>
              <a:rPr lang="pt-BR" sz="2600" b="1" smtClean="0">
                <a:latin typeface="Arial" pitchFamily="34" charset="0"/>
                <a:cs typeface="Arial" pitchFamily="34" charset="0"/>
              </a:rPr>
              <a:t>b) </a:t>
            </a:r>
            <a:r>
              <a:rPr lang="pt-BR" sz="2600" b="1">
                <a:latin typeface="Arial" pitchFamily="34" charset="0"/>
                <a:cs typeface="Arial" pitchFamily="34" charset="0"/>
              </a:rPr>
              <a:t>Ta </a:t>
            </a:r>
            <a:r>
              <a:rPr lang="pt-BR" sz="2600" b="1" smtClean="0">
                <a:latin typeface="Arial" pitchFamily="34" charset="0"/>
                <a:cs typeface="Arial" pitchFamily="34" charset="0"/>
              </a:rPr>
              <a:t>có :</a:t>
            </a:r>
            <a:endParaRPr lang="vi-VN" sz="2600" b="1">
              <a:latin typeface="Arial" pitchFamily="34" charset="0"/>
              <a:cs typeface="Arial" pitchFamily="34" charset="0"/>
            </a:endParaRPr>
          </a:p>
        </p:txBody>
      </p:sp>
      <p:graphicFrame>
        <p:nvGraphicFramePr>
          <p:cNvPr id="4" name="Object 3"/>
          <p:cNvGraphicFramePr>
            <a:graphicFrameLocks noChangeAspect="1"/>
          </p:cNvGraphicFramePr>
          <p:nvPr>
            <p:extLst>
              <p:ext uri="{D42A27DB-BD31-4B8C-83A1-F6EECF244321}">
                <p14:modId xmlns:p14="http://schemas.microsoft.com/office/powerpoint/2010/main" val="2994073594"/>
              </p:ext>
            </p:extLst>
          </p:nvPr>
        </p:nvGraphicFramePr>
        <p:xfrm>
          <a:off x="3046412" y="3133725"/>
          <a:ext cx="1878013" cy="981075"/>
        </p:xfrm>
        <a:graphic>
          <a:graphicData uri="http://schemas.openxmlformats.org/presentationml/2006/ole">
            <mc:AlternateContent xmlns:mc="http://schemas.openxmlformats.org/markup-compatibility/2006">
              <mc:Choice xmlns:v="urn:schemas-microsoft-com:vml" Requires="v">
                <p:oleObj spid="_x0000_s79955" name="Equation" r:id="rId8" imgW="876240" imgH="457200" progId="Equation.DSMT4">
                  <p:embed/>
                </p:oleObj>
              </mc:Choice>
              <mc:Fallback>
                <p:oleObj name="Equation" r:id="rId8" imgW="876240" imgH="457200" progId="Equation.DSMT4">
                  <p:embed/>
                  <p:pic>
                    <p:nvPicPr>
                      <p:cNvPr id="0" name=""/>
                      <p:cNvPicPr/>
                      <p:nvPr/>
                    </p:nvPicPr>
                    <p:blipFill>
                      <a:blip r:embed="rId9"/>
                      <a:stretch>
                        <a:fillRect/>
                      </a:stretch>
                    </p:blipFill>
                    <p:spPr>
                      <a:xfrm>
                        <a:off x="3046412" y="3133725"/>
                        <a:ext cx="1878013" cy="981075"/>
                      </a:xfrm>
                      <a:prstGeom prst="rect">
                        <a:avLst/>
                      </a:prstGeom>
                    </p:spPr>
                  </p:pic>
                </p:oleObj>
              </mc:Fallback>
            </mc:AlternateContent>
          </a:graphicData>
        </a:graphic>
      </p:graphicFrame>
      <p:sp>
        <p:nvSpPr>
          <p:cNvPr id="19" name="TextBox 18"/>
          <p:cNvSpPr txBox="1"/>
          <p:nvPr/>
        </p:nvSpPr>
        <p:spPr>
          <a:xfrm>
            <a:off x="1704410" y="4003357"/>
            <a:ext cx="4363890" cy="492443"/>
          </a:xfrm>
          <a:prstGeom prst="rect">
            <a:avLst/>
          </a:prstGeom>
          <a:noFill/>
        </p:spPr>
        <p:txBody>
          <a:bodyPr wrap="square" rtlCol="0">
            <a:spAutoFit/>
          </a:bodyPr>
          <a:lstStyle/>
          <a:p>
            <a:r>
              <a:rPr lang="fr-FR" sz="2600" b="1">
                <a:latin typeface="Arial" pitchFamily="34" charset="0"/>
                <a:cs typeface="Arial" pitchFamily="34" charset="0"/>
              </a:rPr>
              <a:t>Xét hiệu </a:t>
            </a:r>
            <a:r>
              <a:rPr lang="fr-FR" sz="2600" b="1" smtClean="0">
                <a:latin typeface="Arial" pitchFamily="34" charset="0"/>
                <a:cs typeface="Arial" pitchFamily="34" charset="0"/>
              </a:rPr>
              <a:t>v</a:t>
            </a:r>
            <a:r>
              <a:rPr lang="fr-FR" sz="2600" b="1" baseline="-25000" smtClean="0">
                <a:latin typeface="Arial" pitchFamily="34" charset="0"/>
                <a:cs typeface="Arial" pitchFamily="34" charset="0"/>
              </a:rPr>
              <a:t>n </a:t>
            </a:r>
            <a:r>
              <a:rPr lang="fr-FR" sz="2600" b="1" baseline="-25000">
                <a:latin typeface="Arial" pitchFamily="34" charset="0"/>
                <a:cs typeface="Arial" pitchFamily="34" charset="0"/>
              </a:rPr>
              <a:t>+ 1</a:t>
            </a:r>
            <a:r>
              <a:rPr lang="fr-FR" sz="2600" b="1">
                <a:latin typeface="Arial" pitchFamily="34" charset="0"/>
                <a:cs typeface="Arial" pitchFamily="34" charset="0"/>
              </a:rPr>
              <a:t> – </a:t>
            </a:r>
            <a:r>
              <a:rPr lang="fr-FR" sz="2600" b="1" smtClean="0">
                <a:latin typeface="Arial" pitchFamily="34" charset="0"/>
                <a:cs typeface="Arial" pitchFamily="34" charset="0"/>
              </a:rPr>
              <a:t>v</a:t>
            </a:r>
            <a:r>
              <a:rPr lang="fr-FR" sz="2600" b="1" baseline="-25000" smtClean="0">
                <a:latin typeface="Arial" pitchFamily="34" charset="0"/>
                <a:cs typeface="Arial" pitchFamily="34" charset="0"/>
              </a:rPr>
              <a:t>n</a:t>
            </a:r>
            <a:r>
              <a:rPr lang="fr-FR" sz="2600" b="1" smtClean="0">
                <a:latin typeface="Arial" pitchFamily="34" charset="0"/>
                <a:cs typeface="Arial" pitchFamily="34" charset="0"/>
              </a:rPr>
              <a:t> </a:t>
            </a:r>
            <a:r>
              <a:rPr lang="fr-FR" sz="2600" b="1">
                <a:latin typeface="Arial" pitchFamily="34" charset="0"/>
                <a:cs typeface="Arial" pitchFamily="34" charset="0"/>
              </a:rPr>
              <a:t>ta có:</a:t>
            </a:r>
            <a:endParaRPr lang="vi-VN" sz="2600" b="1">
              <a:latin typeface="Arial" pitchFamily="34" charset="0"/>
              <a:cs typeface="Arial" pitchFamily="34" charset="0"/>
            </a:endParaRPr>
          </a:p>
        </p:txBody>
      </p:sp>
      <p:graphicFrame>
        <p:nvGraphicFramePr>
          <p:cNvPr id="20" name="Object 19"/>
          <p:cNvGraphicFramePr>
            <a:graphicFrameLocks noChangeAspect="1"/>
          </p:cNvGraphicFramePr>
          <p:nvPr>
            <p:extLst>
              <p:ext uri="{D42A27DB-BD31-4B8C-83A1-F6EECF244321}">
                <p14:modId xmlns:p14="http://schemas.microsoft.com/office/powerpoint/2010/main" val="4035329858"/>
              </p:ext>
            </p:extLst>
          </p:nvPr>
        </p:nvGraphicFramePr>
        <p:xfrm>
          <a:off x="1293812" y="4583112"/>
          <a:ext cx="3074987" cy="979488"/>
        </p:xfrm>
        <a:graphic>
          <a:graphicData uri="http://schemas.openxmlformats.org/presentationml/2006/ole">
            <mc:AlternateContent xmlns:mc="http://schemas.openxmlformats.org/markup-compatibility/2006">
              <mc:Choice xmlns:v="urn:schemas-microsoft-com:vml" Requires="v">
                <p:oleObj spid="_x0000_s79956" name="Equation" r:id="rId10" imgW="1434960" imgH="457200" progId="Equation.DSMT4">
                  <p:embed/>
                </p:oleObj>
              </mc:Choice>
              <mc:Fallback>
                <p:oleObj name="Equation" r:id="rId10" imgW="1434960" imgH="457200" progId="Equation.DSMT4">
                  <p:embed/>
                  <p:pic>
                    <p:nvPicPr>
                      <p:cNvPr id="0" name=""/>
                      <p:cNvPicPr/>
                      <p:nvPr/>
                    </p:nvPicPr>
                    <p:blipFill>
                      <a:blip r:embed="rId11"/>
                      <a:stretch>
                        <a:fillRect/>
                      </a:stretch>
                    </p:blipFill>
                    <p:spPr>
                      <a:xfrm>
                        <a:off x="1293812" y="4583112"/>
                        <a:ext cx="3074987" cy="979488"/>
                      </a:xfrm>
                      <a:prstGeom prst="rect">
                        <a:avLst/>
                      </a:prstGeom>
                    </p:spPr>
                  </p:pic>
                </p:oleObj>
              </mc:Fallback>
            </mc:AlternateContent>
          </a:graphicData>
        </a:graphic>
      </p:graphicFrame>
      <mc:AlternateContent xmlns:mc="http://schemas.openxmlformats.org/markup-compatibility/2006" xmlns:a14="http://schemas.microsoft.com/office/drawing/2010/main">
        <mc:Choice Requires="a14">
          <p:sp>
            <p:nvSpPr>
              <p:cNvPr id="23" name="TextBox 22"/>
              <p:cNvSpPr txBox="1"/>
              <p:nvPr/>
            </p:nvSpPr>
            <p:spPr>
              <a:xfrm>
                <a:off x="1702822" y="5679757"/>
                <a:ext cx="6096000" cy="492443"/>
              </a:xfrm>
              <a:prstGeom prst="rect">
                <a:avLst/>
              </a:prstGeom>
              <a:noFill/>
            </p:spPr>
            <p:txBody>
              <a:bodyPr wrap="square" rtlCol="0">
                <a:spAutoFit/>
              </a:bodyPr>
              <a:lstStyle/>
              <a:p>
                <a:r>
                  <a:rPr lang="fr-FR" sz="2600" b="1">
                    <a:latin typeface="Arial" pitchFamily="34" charset="0"/>
                    <a:cs typeface="Arial" pitchFamily="34" charset="0"/>
                  </a:rPr>
                  <a:t>Vậy </a:t>
                </a:r>
                <a14:m>
                  <m:oMath xmlns:m="http://schemas.openxmlformats.org/officeDocument/2006/math">
                    <m:r>
                      <a:rPr lang="fr-FR" sz="2600" b="1" i="1" smtClean="0">
                        <a:latin typeface="Cambria Math"/>
                        <a:cs typeface="Arial" pitchFamily="34" charset="0"/>
                      </a:rPr>
                      <m:t>𝒗</m:t>
                    </m:r>
                    <m:r>
                      <a:rPr lang="fr-FR" sz="2600" b="1" i="1" baseline="-25000" smtClean="0">
                        <a:latin typeface="Cambria Math"/>
                        <a:cs typeface="Arial" pitchFamily="34" charset="0"/>
                      </a:rPr>
                      <m:t>𝒏</m:t>
                    </m:r>
                    <m:r>
                      <a:rPr lang="fr-FR" sz="2600" b="1" i="1" baseline="-25000">
                        <a:latin typeface="Cambria Math"/>
                        <a:cs typeface="Arial" pitchFamily="34" charset="0"/>
                      </a:rPr>
                      <m:t>+</m:t>
                    </m:r>
                    <m:r>
                      <a:rPr lang="fr-FR" sz="2600" b="1" i="1" baseline="-25000">
                        <a:latin typeface="Cambria Math"/>
                        <a:cs typeface="Arial" pitchFamily="34" charset="0"/>
                      </a:rPr>
                      <m:t>𝟏</m:t>
                    </m:r>
                    <m:r>
                      <a:rPr lang="fr-FR" sz="2600" b="1" i="1" smtClean="0">
                        <a:latin typeface="Cambria Math"/>
                        <a:cs typeface="Arial" pitchFamily="34" charset="0"/>
                      </a:rPr>
                      <m:t>&lt;</m:t>
                    </m:r>
                    <m:r>
                      <a:rPr lang="fr-FR" sz="2600" b="1" i="1" smtClean="0">
                        <a:latin typeface="Cambria Math"/>
                        <a:cs typeface="Arial" pitchFamily="34" charset="0"/>
                      </a:rPr>
                      <m:t>𝒗𝒏</m:t>
                    </m:r>
                    <m:r>
                      <a:rPr lang="fr-FR" sz="2600" b="1" i="1" smtClean="0">
                        <a:latin typeface="Cambria Math"/>
                        <a:cs typeface="Arial" pitchFamily="34" charset="0"/>
                      </a:rPr>
                      <m:t> ,∀ </m:t>
                    </m:r>
                    <m:r>
                      <a:rPr lang="fr-FR" sz="2600" b="1" i="1">
                        <a:latin typeface="Cambria Math"/>
                        <a:cs typeface="Arial" pitchFamily="34" charset="0"/>
                      </a:rPr>
                      <m:t>𝒏</m:t>
                    </m:r>
                    <m:r>
                      <a:rPr lang="fr-FR" sz="2600" b="1" i="1">
                        <a:latin typeface="Cambria Math"/>
                        <a:cs typeface="Arial" pitchFamily="34" charset="0"/>
                      </a:rPr>
                      <m:t>∈</m:t>
                    </m:r>
                    <m:r>
                      <a:rPr lang="fr-FR" sz="2600" b="1" i="1">
                        <a:latin typeface="Cambria Math"/>
                        <a:cs typeface="Arial" pitchFamily="34" charset="0"/>
                      </a:rPr>
                      <m:t>ℕ</m:t>
                    </m:r>
                    <m:r>
                      <a:rPr lang="fr-FR" sz="2600" b="1" i="1">
                        <a:latin typeface="Cambria Math"/>
                        <a:cs typeface="Arial" pitchFamily="34" charset="0"/>
                      </a:rPr>
                      <m:t>∗.</m:t>
                    </m:r>
                  </m:oMath>
                </a14:m>
                <a:endParaRPr lang="vi-VN" sz="2600" b="1">
                  <a:latin typeface="Arial" pitchFamily="34" charset="0"/>
                  <a:cs typeface="Arial" pitchFamily="34" charset="0"/>
                </a:endParaRPr>
              </a:p>
            </p:txBody>
          </p:sp>
        </mc:Choice>
        <mc:Fallback xmlns="">
          <p:sp>
            <p:nvSpPr>
              <p:cNvPr id="23" name="TextBox 22"/>
              <p:cNvSpPr txBox="1">
                <a:spLocks noRot="1" noChangeAspect="1" noMove="1" noResize="1" noEditPoints="1" noAdjustHandles="1" noChangeArrowheads="1" noChangeShapeType="1" noTextEdit="1"/>
              </p:cNvSpPr>
              <p:nvPr/>
            </p:nvSpPr>
            <p:spPr>
              <a:xfrm>
                <a:off x="1702822" y="5679757"/>
                <a:ext cx="6096000" cy="492443"/>
              </a:xfrm>
              <a:prstGeom prst="rect">
                <a:avLst/>
              </a:prstGeom>
              <a:blipFill rotWithShape="1">
                <a:blip r:embed="rId12"/>
                <a:stretch>
                  <a:fillRect l="-1700" t="-11111" b="-29630"/>
                </a:stretch>
              </a:blipFill>
            </p:spPr>
            <p:txBody>
              <a:bodyPr/>
              <a:lstStyle/>
              <a:p>
                <a:r>
                  <a:rPr lang="en-US">
                    <a:noFill/>
                  </a:rPr>
                  <a:t> </a:t>
                </a:r>
              </a:p>
            </p:txBody>
          </p:sp>
        </mc:Fallback>
      </mc:AlternateContent>
      <p:graphicFrame>
        <p:nvGraphicFramePr>
          <p:cNvPr id="25" name="Object 24"/>
          <p:cNvGraphicFramePr>
            <a:graphicFrameLocks noChangeAspect="1"/>
          </p:cNvGraphicFramePr>
          <p:nvPr>
            <p:extLst>
              <p:ext uri="{D42A27DB-BD31-4B8C-83A1-F6EECF244321}">
                <p14:modId xmlns:p14="http://schemas.microsoft.com/office/powerpoint/2010/main" val="2288339223"/>
              </p:ext>
            </p:extLst>
          </p:nvPr>
        </p:nvGraphicFramePr>
        <p:xfrm>
          <a:off x="4341812" y="4583112"/>
          <a:ext cx="1931987" cy="979488"/>
        </p:xfrm>
        <a:graphic>
          <a:graphicData uri="http://schemas.openxmlformats.org/presentationml/2006/ole">
            <mc:AlternateContent xmlns:mc="http://schemas.openxmlformats.org/markup-compatibility/2006">
              <mc:Choice xmlns:v="urn:schemas-microsoft-com:vml" Requires="v">
                <p:oleObj spid="_x0000_s79957" name="Equation" r:id="rId13" imgW="901440" imgH="457200" progId="Equation.DSMT4">
                  <p:embed/>
                </p:oleObj>
              </mc:Choice>
              <mc:Fallback>
                <p:oleObj name="Equation" r:id="rId13" imgW="901440" imgH="457200" progId="Equation.DSMT4">
                  <p:embed/>
                  <p:pic>
                    <p:nvPicPr>
                      <p:cNvPr id="0" name=""/>
                      <p:cNvPicPr/>
                      <p:nvPr/>
                    </p:nvPicPr>
                    <p:blipFill>
                      <a:blip r:embed="rId14"/>
                      <a:stretch>
                        <a:fillRect/>
                      </a:stretch>
                    </p:blipFill>
                    <p:spPr>
                      <a:xfrm>
                        <a:off x="4341812" y="4583112"/>
                        <a:ext cx="1931987" cy="979488"/>
                      </a:xfrm>
                      <a:prstGeom prst="rect">
                        <a:avLst/>
                      </a:prstGeom>
                    </p:spPr>
                  </p:pic>
                </p:oleObj>
              </mc:Fallback>
            </mc:AlternateContent>
          </a:graphicData>
        </a:graphic>
      </p:graphicFrame>
      <p:graphicFrame>
        <p:nvGraphicFramePr>
          <p:cNvPr id="26" name="Object 25"/>
          <p:cNvGraphicFramePr>
            <a:graphicFrameLocks noChangeAspect="1"/>
          </p:cNvGraphicFramePr>
          <p:nvPr>
            <p:extLst>
              <p:ext uri="{D42A27DB-BD31-4B8C-83A1-F6EECF244321}">
                <p14:modId xmlns:p14="http://schemas.microsoft.com/office/powerpoint/2010/main" val="610476366"/>
              </p:ext>
            </p:extLst>
          </p:nvPr>
        </p:nvGraphicFramePr>
        <p:xfrm>
          <a:off x="6203949" y="4583112"/>
          <a:ext cx="2557463" cy="979488"/>
        </p:xfrm>
        <a:graphic>
          <a:graphicData uri="http://schemas.openxmlformats.org/presentationml/2006/ole">
            <mc:AlternateContent xmlns:mc="http://schemas.openxmlformats.org/markup-compatibility/2006">
              <mc:Choice xmlns:v="urn:schemas-microsoft-com:vml" Requires="v">
                <p:oleObj spid="_x0000_s79958" name="Equation" r:id="rId15" imgW="1193760" imgH="457200" progId="Equation.DSMT4">
                  <p:embed/>
                </p:oleObj>
              </mc:Choice>
              <mc:Fallback>
                <p:oleObj name="Equation" r:id="rId15" imgW="1193760" imgH="457200" progId="Equation.DSMT4">
                  <p:embed/>
                  <p:pic>
                    <p:nvPicPr>
                      <p:cNvPr id="0" name=""/>
                      <p:cNvPicPr/>
                      <p:nvPr/>
                    </p:nvPicPr>
                    <p:blipFill>
                      <a:blip r:embed="rId16"/>
                      <a:stretch>
                        <a:fillRect/>
                      </a:stretch>
                    </p:blipFill>
                    <p:spPr>
                      <a:xfrm>
                        <a:off x="6203949" y="4583112"/>
                        <a:ext cx="2557463" cy="979488"/>
                      </a:xfrm>
                      <a:prstGeom prst="rect">
                        <a:avLst/>
                      </a:prstGeom>
                    </p:spPr>
                  </p:pic>
                </p:oleObj>
              </mc:Fallback>
            </mc:AlternateContent>
          </a:graphicData>
        </a:graphic>
      </p:graphicFrame>
      <p:graphicFrame>
        <p:nvGraphicFramePr>
          <p:cNvPr id="27" name="Object 26"/>
          <p:cNvGraphicFramePr>
            <a:graphicFrameLocks noChangeAspect="1"/>
          </p:cNvGraphicFramePr>
          <p:nvPr>
            <p:extLst>
              <p:ext uri="{D42A27DB-BD31-4B8C-83A1-F6EECF244321}">
                <p14:modId xmlns:p14="http://schemas.microsoft.com/office/powerpoint/2010/main" val="1935556619"/>
              </p:ext>
            </p:extLst>
          </p:nvPr>
        </p:nvGraphicFramePr>
        <p:xfrm>
          <a:off x="8713787" y="4572000"/>
          <a:ext cx="3400425" cy="979488"/>
        </p:xfrm>
        <a:graphic>
          <a:graphicData uri="http://schemas.openxmlformats.org/presentationml/2006/ole">
            <mc:AlternateContent xmlns:mc="http://schemas.openxmlformats.org/markup-compatibility/2006">
              <mc:Choice xmlns:v="urn:schemas-microsoft-com:vml" Requires="v">
                <p:oleObj spid="_x0000_s79959" name="Equation" r:id="rId17" imgW="1587240" imgH="457200" progId="Equation.DSMT4">
                  <p:embed/>
                </p:oleObj>
              </mc:Choice>
              <mc:Fallback>
                <p:oleObj name="Equation" r:id="rId17" imgW="1587240" imgH="457200" progId="Equation.DSMT4">
                  <p:embed/>
                  <p:pic>
                    <p:nvPicPr>
                      <p:cNvPr id="0" name=""/>
                      <p:cNvPicPr/>
                      <p:nvPr/>
                    </p:nvPicPr>
                    <p:blipFill>
                      <a:blip r:embed="rId18"/>
                      <a:stretch>
                        <a:fillRect/>
                      </a:stretch>
                    </p:blipFill>
                    <p:spPr>
                      <a:xfrm>
                        <a:off x="8713787" y="4572000"/>
                        <a:ext cx="3400425" cy="979488"/>
                      </a:xfrm>
                      <a:prstGeom prst="rect">
                        <a:avLst/>
                      </a:prstGeom>
                    </p:spPr>
                  </p:pic>
                </p:oleObj>
              </mc:Fallback>
            </mc:AlternateContent>
          </a:graphicData>
        </a:graphic>
      </p:graphicFrame>
    </p:spTree>
    <p:extLst>
      <p:ext uri="{BB962C8B-B14F-4D97-AF65-F5344CB8AC3E}">
        <p14:creationId xmlns:p14="http://schemas.microsoft.com/office/powerpoint/2010/main" val="2136472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left)">
                                      <p:cBhvr>
                                        <p:cTn id="16" dur="500"/>
                                        <p:tgtEl>
                                          <p:spTgt spid="19"/>
                                        </p:tgtEl>
                                      </p:cBhvr>
                                    </p:animEffect>
                                  </p:childTnLst>
                                </p:cTn>
                              </p:par>
                            </p:childTnLst>
                          </p:cTn>
                        </p:par>
                        <p:par>
                          <p:cTn id="17" fill="hold">
                            <p:stCondLst>
                              <p:cond delay="500"/>
                            </p:stCondLst>
                            <p:childTnLst>
                              <p:par>
                                <p:cTn id="18" presetID="22" presetClass="entr" presetSubtype="8" fill="hold" nodeType="after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wipe(left)">
                                      <p:cBhvr>
                                        <p:cTn id="20" dur="500"/>
                                        <p:tgtEl>
                                          <p:spTgt spid="2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wipe(left)">
                                      <p:cBhvr>
                                        <p:cTn id="25" dur="500"/>
                                        <p:tgtEl>
                                          <p:spTgt spid="2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wipe(left)">
                                      <p:cBhvr>
                                        <p:cTn id="30" dur="500"/>
                                        <p:tgtEl>
                                          <p:spTgt spid="2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wipe(left)">
                                      <p:cBhvr>
                                        <p:cTn id="35" dur="500"/>
                                        <p:tgtEl>
                                          <p:spTgt spid="27"/>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wipe(left)">
                                      <p:cBhvr>
                                        <p:cTn id="4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9" grpId="0"/>
      <p:bldP spid="2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AutoShape 4"/>
          <p:cNvSpPr>
            <a:spLocks noChangeArrowheads="1"/>
          </p:cNvSpPr>
          <p:nvPr/>
        </p:nvSpPr>
        <p:spPr bwMode="gray">
          <a:xfrm>
            <a:off x="401178" y="95249"/>
            <a:ext cx="6683834" cy="479107"/>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000" b="1" smtClean="0">
                <a:solidFill>
                  <a:schemeClr val="bg1"/>
                </a:solidFill>
                <a:latin typeface="Arial" pitchFamily="34" charset="0"/>
                <a:cs typeface="Arial" pitchFamily="34" charset="0"/>
              </a:rPr>
              <a:t>  </a:t>
            </a:r>
            <a:r>
              <a:rPr lang="en-US" sz="1800" b="1" smtClean="0">
                <a:solidFill>
                  <a:schemeClr val="bg1"/>
                </a:solidFill>
                <a:latin typeface="Arial" pitchFamily="34" charset="0"/>
                <a:cs typeface="Arial" pitchFamily="34" charset="0"/>
              </a:rPr>
              <a:t>3 . DÃY SỐ TĂNG, DÃY SỐ GIẢM VÀ DÃY SỐ BỊ CHẶN</a:t>
            </a:r>
            <a:endParaRPr lang="vi-VN" sz="1800" b="1">
              <a:solidFill>
                <a:schemeClr val="bg1"/>
              </a:solidFill>
              <a:latin typeface="Arial" pitchFamily="34" charset="0"/>
              <a:cs typeface="Arial" pitchFamily="34" charset="0"/>
            </a:endParaRPr>
          </a:p>
        </p:txBody>
      </p:sp>
      <p:sp>
        <p:nvSpPr>
          <p:cNvPr id="13" name="Rounded Rectangle 12"/>
          <p:cNvSpPr/>
          <p:nvPr/>
        </p:nvSpPr>
        <p:spPr>
          <a:xfrm>
            <a:off x="760411" y="902008"/>
            <a:ext cx="10515601" cy="2222192"/>
          </a:xfrm>
          <a:prstGeom prst="roundRect">
            <a:avLst>
              <a:gd name="adj" fmla="val 3662"/>
            </a:avLst>
          </a:prstGeom>
          <a:solidFill>
            <a:srgbClr val="FEF3D6"/>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mc:AlternateContent xmlns:mc="http://schemas.openxmlformats.org/markup-compatibility/2006">
        <mc:Choice xmlns:a14="http://schemas.microsoft.com/office/drawing/2010/main" Requires="a14">
          <p:sp>
            <p:nvSpPr>
              <p:cNvPr id="17" name="TextBox 16"/>
              <p:cNvSpPr txBox="1"/>
              <p:nvPr/>
            </p:nvSpPr>
            <p:spPr>
              <a:xfrm>
                <a:off x="1178081" y="1042016"/>
                <a:ext cx="9756463" cy="926792"/>
              </a:xfrm>
              <a:prstGeom prst="rect">
                <a:avLst/>
              </a:prstGeom>
              <a:noFill/>
            </p:spPr>
            <p:txBody>
              <a:bodyPr wrap="square" rtlCol="0">
                <a:spAutoFit/>
              </a:bodyPr>
              <a:lstStyle/>
              <a:p>
                <a:pPr marL="457200" indent="-457200">
                  <a:buFont typeface="Arial" pitchFamily="34" charset="0"/>
                  <a:buChar char="•"/>
                </a:pPr>
                <a:r>
                  <a:rPr lang="en-US" sz="2600" b="1" smtClean="0">
                    <a:latin typeface="Arial" pitchFamily="34" charset="0"/>
                    <a:cs typeface="Arial" pitchFamily="34" charset="0"/>
                  </a:rPr>
                  <a:t>Dãy số (u</a:t>
                </a:r>
                <a:r>
                  <a:rPr lang="en-US" sz="2600" b="1" baseline="-25000" smtClean="0">
                    <a:latin typeface="Arial" pitchFamily="34" charset="0"/>
                    <a:cs typeface="Arial" pitchFamily="34" charset="0"/>
                  </a:rPr>
                  <a:t>n</a:t>
                </a:r>
                <a:r>
                  <a:rPr lang="en-US" sz="2600" b="1" smtClean="0">
                    <a:latin typeface="Arial" pitchFamily="34" charset="0"/>
                    <a:cs typeface="Arial" pitchFamily="34" charset="0"/>
                  </a:rPr>
                  <a:t>) được gọi là </a:t>
                </a:r>
                <a:r>
                  <a:rPr lang="en-US" sz="2600" b="1" smtClean="0">
                    <a:solidFill>
                      <a:srgbClr val="C00000"/>
                    </a:solidFill>
                    <a:latin typeface="Arial" pitchFamily="34" charset="0"/>
                    <a:cs typeface="Arial" pitchFamily="34" charset="0"/>
                  </a:rPr>
                  <a:t>dãy số tăng </a:t>
                </a:r>
                <a:r>
                  <a:rPr lang="en-US" sz="2600" b="1" smtClean="0">
                    <a:latin typeface="Arial" pitchFamily="34" charset="0"/>
                    <a:cs typeface="Arial" pitchFamily="34" charset="0"/>
                  </a:rPr>
                  <a:t>nếu ta có :</a:t>
                </a:r>
                <a:br>
                  <a:rPr lang="en-US" sz="2600" b="1" smtClean="0">
                    <a:latin typeface="Arial" pitchFamily="34" charset="0"/>
                    <a:cs typeface="Arial" pitchFamily="34" charset="0"/>
                  </a:rPr>
                </a:br>
                <a:r>
                  <a:rPr lang="en-US" sz="2600" b="1" smtClean="0">
                    <a:latin typeface="Arial" pitchFamily="34" charset="0"/>
                    <a:cs typeface="Arial" pitchFamily="34" charset="0"/>
                  </a:rPr>
                  <a:t>                 </a:t>
                </a:r>
                <a14:m>
                  <m:oMath xmlns:m="http://schemas.openxmlformats.org/officeDocument/2006/math">
                    <m:sSub>
                      <m:sSubPr>
                        <m:ctrlPr>
                          <a:rPr lang="en-US" sz="2600" b="1" i="1" smtClean="0">
                            <a:solidFill>
                              <a:schemeClr val="tx1"/>
                            </a:solidFill>
                            <a:latin typeface="Cambria Math"/>
                            <a:cs typeface="Arial" pitchFamily="34" charset="0"/>
                          </a:rPr>
                        </m:ctrlPr>
                      </m:sSubPr>
                      <m:e>
                        <m:r>
                          <a:rPr lang="en-US" sz="2600" b="1" i="1" smtClean="0">
                            <a:solidFill>
                              <a:schemeClr val="tx1"/>
                            </a:solidFill>
                            <a:latin typeface="Cambria Math"/>
                            <a:cs typeface="Arial" pitchFamily="34" charset="0"/>
                          </a:rPr>
                          <m:t>𝒖</m:t>
                        </m:r>
                      </m:e>
                      <m:sub>
                        <m:r>
                          <a:rPr lang="en-US" sz="2600" b="1" i="1" smtClean="0">
                            <a:solidFill>
                              <a:schemeClr val="tx1"/>
                            </a:solidFill>
                            <a:latin typeface="Cambria Math"/>
                            <a:cs typeface="Arial" pitchFamily="34" charset="0"/>
                          </a:rPr>
                          <m:t>𝒏</m:t>
                        </m:r>
                        <m:r>
                          <a:rPr lang="en-US" sz="2600" b="1" i="1" smtClean="0">
                            <a:solidFill>
                              <a:schemeClr val="tx1"/>
                            </a:solidFill>
                            <a:latin typeface="Cambria Math"/>
                            <a:cs typeface="Arial" pitchFamily="34" charset="0"/>
                          </a:rPr>
                          <m:t>+</m:t>
                        </m:r>
                        <m:r>
                          <a:rPr lang="en-US" sz="2600" b="1" i="1" smtClean="0">
                            <a:solidFill>
                              <a:schemeClr val="tx1"/>
                            </a:solidFill>
                            <a:latin typeface="Cambria Math"/>
                            <a:cs typeface="Arial" pitchFamily="34" charset="0"/>
                          </a:rPr>
                          <m:t>𝟏</m:t>
                        </m:r>
                      </m:sub>
                    </m:sSub>
                    <m:r>
                      <a:rPr lang="en-US" sz="2600" b="1" i="1" smtClean="0">
                        <a:solidFill>
                          <a:schemeClr val="tx1"/>
                        </a:solidFill>
                        <a:latin typeface="Cambria Math"/>
                        <a:cs typeface="Arial" pitchFamily="34" charset="0"/>
                      </a:rPr>
                      <m:t>&gt;</m:t>
                    </m:r>
                    <m:sSub>
                      <m:sSubPr>
                        <m:ctrlPr>
                          <a:rPr lang="en-US" sz="2600" b="1" i="1" smtClean="0">
                            <a:solidFill>
                              <a:schemeClr val="tx1"/>
                            </a:solidFill>
                            <a:latin typeface="Cambria Math"/>
                            <a:cs typeface="Arial" pitchFamily="34" charset="0"/>
                          </a:rPr>
                        </m:ctrlPr>
                      </m:sSubPr>
                      <m:e>
                        <m:r>
                          <a:rPr lang="en-US" sz="2600" b="1" i="1" smtClean="0">
                            <a:solidFill>
                              <a:schemeClr val="tx1"/>
                            </a:solidFill>
                            <a:latin typeface="Cambria Math"/>
                            <a:cs typeface="Arial" pitchFamily="34" charset="0"/>
                          </a:rPr>
                          <m:t>𝒖</m:t>
                        </m:r>
                      </m:e>
                      <m:sub>
                        <m:r>
                          <a:rPr lang="en-US" sz="2600" b="1" i="1" smtClean="0">
                            <a:solidFill>
                              <a:schemeClr val="tx1"/>
                            </a:solidFill>
                            <a:latin typeface="Cambria Math"/>
                            <a:cs typeface="Arial" pitchFamily="34" charset="0"/>
                          </a:rPr>
                          <m:t>𝒏</m:t>
                        </m:r>
                      </m:sub>
                    </m:sSub>
                  </m:oMath>
                </a14:m>
                <a:r>
                  <a:rPr lang="en-US" sz="2600" b="1" smtClean="0">
                    <a:solidFill>
                      <a:schemeClr val="tx1"/>
                    </a:solidFill>
                    <a:latin typeface="Arial" pitchFamily="34" charset="0"/>
                    <a:cs typeface="Arial" pitchFamily="34" charset="0"/>
                  </a:rPr>
                  <a:t> </a:t>
                </a:r>
                <a:r>
                  <a:rPr lang="en-US" sz="2600" b="1" smtClean="0">
                    <a:latin typeface="Arial" pitchFamily="34" charset="0"/>
                    <a:cs typeface="Arial" pitchFamily="34" charset="0"/>
                  </a:rPr>
                  <a:t>với mọi </a:t>
                </a:r>
                <a14:m>
                  <m:oMath xmlns:m="http://schemas.openxmlformats.org/officeDocument/2006/math">
                    <m:r>
                      <a:rPr lang="en-US" sz="2600" b="1" i="1" smtClean="0">
                        <a:latin typeface="Cambria Math"/>
                        <a:cs typeface="Arial" pitchFamily="34" charset="0"/>
                      </a:rPr>
                      <m:t>𝒏</m:t>
                    </m:r>
                    <m:r>
                      <a:rPr lang="en-US" sz="2600" b="1" i="1" smtClean="0">
                        <a:latin typeface="Cambria Math"/>
                        <a:ea typeface="Cambria Math"/>
                        <a:cs typeface="Arial" pitchFamily="34" charset="0"/>
                      </a:rPr>
                      <m:t>∈</m:t>
                    </m:r>
                    <m:sSup>
                      <m:sSupPr>
                        <m:ctrlPr>
                          <a:rPr lang="en-US" sz="2600" b="1" i="1" smtClean="0">
                            <a:latin typeface="Cambria Math"/>
                            <a:ea typeface="Cambria Math"/>
                            <a:cs typeface="Arial" pitchFamily="34" charset="0"/>
                          </a:rPr>
                        </m:ctrlPr>
                      </m:sSupPr>
                      <m:e>
                        <m:r>
                          <a:rPr lang="en-US" sz="2600" b="1" i="1" smtClean="0">
                            <a:latin typeface="Cambria Math"/>
                            <a:ea typeface="Cambria Math"/>
                            <a:cs typeface="Arial" pitchFamily="34" charset="0"/>
                          </a:rPr>
                          <m:t>𝑵</m:t>
                        </m:r>
                      </m:e>
                      <m:sup>
                        <m:r>
                          <a:rPr lang="en-US" sz="2600" b="1" i="1" smtClean="0">
                            <a:latin typeface="Cambria Math"/>
                            <a:ea typeface="Cambria Math"/>
                            <a:cs typeface="Arial" pitchFamily="34" charset="0"/>
                          </a:rPr>
                          <m:t>∗</m:t>
                        </m:r>
                      </m:sup>
                    </m:sSup>
                  </m:oMath>
                </a14:m>
                <a:endParaRPr lang="vi-VN" sz="2600" b="1">
                  <a:latin typeface="Arial" pitchFamily="34" charset="0"/>
                  <a:cs typeface="Arial" pitchFamily="34" charset="0"/>
                </a:endParaRPr>
              </a:p>
            </p:txBody>
          </p:sp>
        </mc:Choice>
        <mc:Fallback>
          <p:sp>
            <p:nvSpPr>
              <p:cNvPr id="17" name="TextBox 16"/>
              <p:cNvSpPr txBox="1">
                <a:spLocks noRot="1" noChangeAspect="1" noMove="1" noResize="1" noEditPoints="1" noAdjustHandles="1" noChangeArrowheads="1" noChangeShapeType="1" noTextEdit="1"/>
              </p:cNvSpPr>
              <p:nvPr/>
            </p:nvSpPr>
            <p:spPr>
              <a:xfrm>
                <a:off x="1178081" y="1042016"/>
                <a:ext cx="9756463" cy="926792"/>
              </a:xfrm>
              <a:prstGeom prst="rect">
                <a:avLst/>
              </a:prstGeom>
              <a:blipFill rotWithShape="1">
                <a:blip r:embed="rId3"/>
                <a:stretch>
                  <a:fillRect l="-937" t="-5921" b="-11842"/>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5" name="TextBox 24"/>
              <p:cNvSpPr txBox="1"/>
              <p:nvPr/>
            </p:nvSpPr>
            <p:spPr>
              <a:xfrm>
                <a:off x="1157443" y="2045008"/>
                <a:ext cx="9756463" cy="926792"/>
              </a:xfrm>
              <a:prstGeom prst="rect">
                <a:avLst/>
              </a:prstGeom>
              <a:noFill/>
            </p:spPr>
            <p:txBody>
              <a:bodyPr wrap="square" rtlCol="0">
                <a:spAutoFit/>
              </a:bodyPr>
              <a:lstStyle/>
              <a:p>
                <a:pPr marL="457200" indent="-457200">
                  <a:buFont typeface="Arial" pitchFamily="34" charset="0"/>
                  <a:buChar char="•"/>
                </a:pPr>
                <a:r>
                  <a:rPr lang="en-US" sz="2600" b="1" smtClean="0">
                    <a:latin typeface="Arial" pitchFamily="34" charset="0"/>
                    <a:cs typeface="Arial" pitchFamily="34" charset="0"/>
                  </a:rPr>
                  <a:t>Dãy số (u</a:t>
                </a:r>
                <a:r>
                  <a:rPr lang="en-US" sz="2600" b="1" baseline="-25000" smtClean="0">
                    <a:latin typeface="Arial" pitchFamily="34" charset="0"/>
                    <a:cs typeface="Arial" pitchFamily="34" charset="0"/>
                  </a:rPr>
                  <a:t>n</a:t>
                </a:r>
                <a:r>
                  <a:rPr lang="en-US" sz="2600" b="1" smtClean="0">
                    <a:latin typeface="Arial" pitchFamily="34" charset="0"/>
                    <a:cs typeface="Arial" pitchFamily="34" charset="0"/>
                  </a:rPr>
                  <a:t>) được gọi là </a:t>
                </a:r>
                <a:r>
                  <a:rPr lang="en-US" sz="2600" b="1" smtClean="0">
                    <a:solidFill>
                      <a:srgbClr val="C00000"/>
                    </a:solidFill>
                    <a:latin typeface="Arial" pitchFamily="34" charset="0"/>
                    <a:cs typeface="Arial" pitchFamily="34" charset="0"/>
                  </a:rPr>
                  <a:t>dãy số giảm </a:t>
                </a:r>
                <a:r>
                  <a:rPr lang="en-US" sz="2600" b="1" smtClean="0">
                    <a:latin typeface="Arial" pitchFamily="34" charset="0"/>
                    <a:cs typeface="Arial" pitchFamily="34" charset="0"/>
                  </a:rPr>
                  <a:t>nếu ta có :</a:t>
                </a:r>
                <a:br>
                  <a:rPr lang="en-US" sz="2600" b="1" smtClean="0">
                    <a:latin typeface="Arial" pitchFamily="34" charset="0"/>
                    <a:cs typeface="Arial" pitchFamily="34" charset="0"/>
                  </a:rPr>
                </a:br>
                <a:r>
                  <a:rPr lang="en-US" sz="2600" b="1" smtClean="0">
                    <a:latin typeface="Arial" pitchFamily="34" charset="0"/>
                    <a:cs typeface="Arial" pitchFamily="34" charset="0"/>
                  </a:rPr>
                  <a:t>                 </a:t>
                </a:r>
                <a14:m>
                  <m:oMath xmlns:m="http://schemas.openxmlformats.org/officeDocument/2006/math">
                    <m:sSub>
                      <m:sSubPr>
                        <m:ctrlPr>
                          <a:rPr lang="en-US" sz="2600" b="1" i="1" smtClean="0">
                            <a:solidFill>
                              <a:schemeClr val="tx1"/>
                            </a:solidFill>
                            <a:latin typeface="Cambria Math"/>
                            <a:cs typeface="Arial" pitchFamily="34" charset="0"/>
                          </a:rPr>
                        </m:ctrlPr>
                      </m:sSubPr>
                      <m:e>
                        <m:r>
                          <a:rPr lang="en-US" sz="2600" b="1" i="1" smtClean="0">
                            <a:solidFill>
                              <a:schemeClr val="tx1"/>
                            </a:solidFill>
                            <a:latin typeface="Cambria Math"/>
                            <a:cs typeface="Arial" pitchFamily="34" charset="0"/>
                          </a:rPr>
                          <m:t>𝒖</m:t>
                        </m:r>
                      </m:e>
                      <m:sub>
                        <m:r>
                          <a:rPr lang="en-US" sz="2600" b="1" i="1" smtClean="0">
                            <a:solidFill>
                              <a:schemeClr val="tx1"/>
                            </a:solidFill>
                            <a:latin typeface="Cambria Math"/>
                            <a:cs typeface="Arial" pitchFamily="34" charset="0"/>
                          </a:rPr>
                          <m:t>𝒏</m:t>
                        </m:r>
                        <m:r>
                          <a:rPr lang="en-US" sz="2600" b="1" i="1" smtClean="0">
                            <a:solidFill>
                              <a:schemeClr val="tx1"/>
                            </a:solidFill>
                            <a:latin typeface="Cambria Math"/>
                            <a:cs typeface="Arial" pitchFamily="34" charset="0"/>
                          </a:rPr>
                          <m:t>+</m:t>
                        </m:r>
                        <m:r>
                          <a:rPr lang="en-US" sz="2600" b="1" i="1" smtClean="0">
                            <a:solidFill>
                              <a:schemeClr val="tx1"/>
                            </a:solidFill>
                            <a:latin typeface="Cambria Math"/>
                            <a:cs typeface="Arial" pitchFamily="34" charset="0"/>
                          </a:rPr>
                          <m:t>𝟏</m:t>
                        </m:r>
                      </m:sub>
                    </m:sSub>
                    <m:r>
                      <a:rPr lang="en-US" sz="2600" b="1" i="1" smtClean="0">
                        <a:solidFill>
                          <a:schemeClr val="tx1"/>
                        </a:solidFill>
                        <a:latin typeface="Cambria Math"/>
                        <a:cs typeface="Arial" pitchFamily="34" charset="0"/>
                      </a:rPr>
                      <m:t>&lt;</m:t>
                    </m:r>
                    <m:sSub>
                      <m:sSubPr>
                        <m:ctrlPr>
                          <a:rPr lang="en-US" sz="2600" b="1" i="1" smtClean="0">
                            <a:solidFill>
                              <a:schemeClr val="tx1"/>
                            </a:solidFill>
                            <a:latin typeface="Cambria Math"/>
                            <a:cs typeface="Arial" pitchFamily="34" charset="0"/>
                          </a:rPr>
                        </m:ctrlPr>
                      </m:sSubPr>
                      <m:e>
                        <m:r>
                          <a:rPr lang="en-US" sz="2600" b="1" i="1" smtClean="0">
                            <a:solidFill>
                              <a:schemeClr val="tx1"/>
                            </a:solidFill>
                            <a:latin typeface="Cambria Math"/>
                            <a:cs typeface="Arial" pitchFamily="34" charset="0"/>
                          </a:rPr>
                          <m:t>𝒖</m:t>
                        </m:r>
                      </m:e>
                      <m:sub>
                        <m:r>
                          <a:rPr lang="en-US" sz="2600" b="1" i="1" smtClean="0">
                            <a:solidFill>
                              <a:schemeClr val="tx1"/>
                            </a:solidFill>
                            <a:latin typeface="Cambria Math"/>
                            <a:cs typeface="Arial" pitchFamily="34" charset="0"/>
                          </a:rPr>
                          <m:t>𝒏</m:t>
                        </m:r>
                      </m:sub>
                    </m:sSub>
                  </m:oMath>
                </a14:m>
                <a:r>
                  <a:rPr lang="en-US" sz="2600" b="1" smtClean="0">
                    <a:solidFill>
                      <a:schemeClr val="tx1"/>
                    </a:solidFill>
                    <a:latin typeface="Arial" pitchFamily="34" charset="0"/>
                    <a:cs typeface="Arial" pitchFamily="34" charset="0"/>
                  </a:rPr>
                  <a:t> </a:t>
                </a:r>
                <a:r>
                  <a:rPr lang="en-US" sz="2600" b="1" smtClean="0">
                    <a:latin typeface="Arial" pitchFamily="34" charset="0"/>
                    <a:cs typeface="Arial" pitchFamily="34" charset="0"/>
                  </a:rPr>
                  <a:t>với mọi </a:t>
                </a:r>
                <a14:m>
                  <m:oMath xmlns:m="http://schemas.openxmlformats.org/officeDocument/2006/math">
                    <m:r>
                      <a:rPr lang="en-US" sz="2600" b="1" i="1" smtClean="0">
                        <a:latin typeface="Cambria Math"/>
                        <a:cs typeface="Arial" pitchFamily="34" charset="0"/>
                      </a:rPr>
                      <m:t>𝒏</m:t>
                    </m:r>
                    <m:r>
                      <a:rPr lang="en-US" sz="2600" b="1" i="1" smtClean="0">
                        <a:latin typeface="Cambria Math"/>
                        <a:ea typeface="Cambria Math"/>
                        <a:cs typeface="Arial" pitchFamily="34" charset="0"/>
                      </a:rPr>
                      <m:t>∈</m:t>
                    </m:r>
                    <m:sSup>
                      <m:sSupPr>
                        <m:ctrlPr>
                          <a:rPr lang="en-US" sz="2600" b="1" i="1" smtClean="0">
                            <a:latin typeface="Cambria Math"/>
                            <a:ea typeface="Cambria Math"/>
                            <a:cs typeface="Arial" pitchFamily="34" charset="0"/>
                          </a:rPr>
                        </m:ctrlPr>
                      </m:sSupPr>
                      <m:e>
                        <m:r>
                          <a:rPr lang="en-US" sz="2600" b="1" i="1" smtClean="0">
                            <a:latin typeface="Cambria Math"/>
                            <a:ea typeface="Cambria Math"/>
                            <a:cs typeface="Arial" pitchFamily="34" charset="0"/>
                          </a:rPr>
                          <m:t>𝑵</m:t>
                        </m:r>
                      </m:e>
                      <m:sup>
                        <m:r>
                          <a:rPr lang="en-US" sz="2600" b="1" i="1" smtClean="0">
                            <a:latin typeface="Cambria Math"/>
                            <a:ea typeface="Cambria Math"/>
                            <a:cs typeface="Arial" pitchFamily="34" charset="0"/>
                          </a:rPr>
                          <m:t>∗</m:t>
                        </m:r>
                      </m:sup>
                    </m:sSup>
                  </m:oMath>
                </a14:m>
                <a:endParaRPr lang="vi-VN" sz="2600" b="1">
                  <a:latin typeface="Arial" pitchFamily="34" charset="0"/>
                  <a:cs typeface="Arial" pitchFamily="34" charset="0"/>
                </a:endParaRPr>
              </a:p>
            </p:txBody>
          </p:sp>
        </mc:Choice>
        <mc:Fallback>
          <p:sp>
            <p:nvSpPr>
              <p:cNvPr id="25" name="TextBox 24"/>
              <p:cNvSpPr txBox="1">
                <a:spLocks noRot="1" noChangeAspect="1" noMove="1" noResize="1" noEditPoints="1" noAdjustHandles="1" noChangeArrowheads="1" noChangeShapeType="1" noTextEdit="1"/>
              </p:cNvSpPr>
              <p:nvPr/>
            </p:nvSpPr>
            <p:spPr>
              <a:xfrm>
                <a:off x="1157443" y="2045008"/>
                <a:ext cx="9756463" cy="926792"/>
              </a:xfrm>
              <a:prstGeom prst="rect">
                <a:avLst/>
              </a:prstGeom>
              <a:blipFill rotWithShape="1">
                <a:blip r:embed="rId4"/>
                <a:stretch>
                  <a:fillRect l="-1000" t="-5882" b="-11111"/>
                </a:stretch>
              </a:blipFill>
            </p:spPr>
            <p:txBody>
              <a:bodyPr/>
              <a:lstStyle/>
              <a:p>
                <a:r>
                  <a:rPr lang="en-US">
                    <a:noFill/>
                  </a:rPr>
                  <a:t> </a:t>
                </a:r>
              </a:p>
            </p:txBody>
          </p:sp>
        </mc:Fallback>
      </mc:AlternateContent>
      <p:pic>
        <p:nvPicPr>
          <p:cNvPr id="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62313" y="1849780"/>
            <a:ext cx="1344462" cy="13172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4827022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left)">
                                      <p:cBhvr>
                                        <p:cTn id="10" dur="500"/>
                                        <p:tgtEl>
                                          <p:spTgt spid="17"/>
                                        </p:tgtEl>
                                      </p:cBhvr>
                                    </p:animEffect>
                                  </p:childTnLst>
                                </p:cTn>
                              </p:par>
                              <p:par>
                                <p:cTn id="11" presetID="22" presetClass="entr" presetSubtype="8"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wipe(left)">
                                      <p:cBhvr>
                                        <p:cTn id="1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7" grpId="0"/>
      <p:bldP spid="2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401178" y="762000"/>
            <a:ext cx="11455965" cy="1319855"/>
            <a:chOff x="401178" y="762000"/>
            <a:chExt cx="11455965" cy="1319855"/>
          </a:xfrm>
        </p:grpSpPr>
        <p:sp>
          <p:nvSpPr>
            <p:cNvPr id="15" name="Rounded Rectangle 14"/>
            <p:cNvSpPr/>
            <p:nvPr/>
          </p:nvSpPr>
          <p:spPr>
            <a:xfrm>
              <a:off x="1812553" y="849488"/>
              <a:ext cx="10044590" cy="1131712"/>
            </a:xfrm>
            <a:prstGeom prst="roundRect">
              <a:avLst>
                <a:gd name="adj" fmla="val 4771"/>
              </a:avLst>
            </a:prstGeom>
            <a:solidFill>
              <a:schemeClr val="accent4">
                <a:lumMod val="40000"/>
                <a:lumOff val="60000"/>
              </a:schemeClr>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pic>
          <p:nvPicPr>
            <p:cNvPr id="2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1178" y="762000"/>
              <a:ext cx="1360526" cy="1319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Rectangle 26"/>
            <p:cNvSpPr/>
            <p:nvPr/>
          </p:nvSpPr>
          <p:spPr>
            <a:xfrm>
              <a:off x="846861" y="1196030"/>
              <a:ext cx="488211" cy="707886"/>
            </a:xfrm>
            <a:prstGeom prst="rect">
              <a:avLst/>
            </a:prstGeom>
          </p:spPr>
          <p:txBody>
            <a:bodyPr wrap="none">
              <a:spAutoFit/>
            </a:bodyPr>
            <a:lstStyle/>
            <a:p>
              <a:pPr algn="ctr"/>
              <a:r>
                <a:rPr lang="en-US" sz="4000" b="1" spc="67" smtClean="0">
                  <a:ln w="11430"/>
                  <a:effectLst>
                    <a:outerShdw blurRad="76200" dist="50800" dir="5400000" algn="tl" rotWithShape="0">
                      <a:srgbClr val="000000">
                        <a:alpha val="65000"/>
                      </a:srgbClr>
                    </a:outerShdw>
                  </a:effectLst>
                  <a:latin typeface=".VnCentury SchoolbookH" pitchFamily="34" charset="0"/>
                </a:rPr>
                <a:t>7</a:t>
              </a:r>
              <a:endParaRPr lang="en-US" sz="4400" b="1" spc="67">
                <a:ln w="11430"/>
                <a:effectLst>
                  <a:outerShdw blurRad="76200" dist="50800" dir="5400000" algn="tl" rotWithShape="0">
                    <a:srgbClr val="000000">
                      <a:alpha val="65000"/>
                    </a:srgbClr>
                  </a:outerShdw>
                </a:effectLst>
                <a:latin typeface=".VnCentury SchoolbookH" pitchFamily="34" charset="0"/>
              </a:endParaRPr>
            </a:p>
          </p:txBody>
        </p:sp>
        <mc:AlternateContent xmlns:mc="http://schemas.openxmlformats.org/markup-compatibility/2006">
          <mc:Choice xmlns:a14="http://schemas.microsoft.com/office/drawing/2010/main" Requires="a14">
            <p:sp>
              <p:nvSpPr>
                <p:cNvPr id="16" name="TextBox 15"/>
                <p:cNvSpPr txBox="1"/>
                <p:nvPr/>
              </p:nvSpPr>
              <p:spPr>
                <a:xfrm>
                  <a:off x="2429596" y="1077002"/>
                  <a:ext cx="8966776" cy="553976"/>
                </a:xfrm>
                <a:prstGeom prst="rect">
                  <a:avLst/>
                </a:prstGeom>
                <a:noFill/>
              </p:spPr>
              <p:txBody>
                <a:bodyPr wrap="square" lIns="121899" tIns="60949" rIns="121899" bIns="60949" rtlCol="0">
                  <a:spAutoFit/>
                </a:bodyPr>
                <a:lstStyle/>
                <a:p>
                  <a:r>
                    <a:rPr lang="en-US" sz="2800" b="1" smtClean="0">
                      <a:latin typeface="Arial" pitchFamily="34" charset="0"/>
                      <a:cs typeface="Arial" pitchFamily="34" charset="0"/>
                    </a:rPr>
                    <a:t>Xét tính tăng giảm của dãy số (u</a:t>
                  </a:r>
                  <a:r>
                    <a:rPr lang="en-US" sz="2800" b="1" baseline="-25000" smtClean="0">
                      <a:latin typeface="Arial" pitchFamily="34" charset="0"/>
                      <a:cs typeface="Arial" pitchFamily="34" charset="0"/>
                    </a:rPr>
                    <a:t>n</a:t>
                  </a:r>
                  <a:r>
                    <a:rPr lang="en-US" sz="2800" b="1" smtClean="0">
                      <a:latin typeface="Arial" pitchFamily="34" charset="0"/>
                      <a:cs typeface="Arial" pitchFamily="34" charset="0"/>
                    </a:rPr>
                    <a:t>) với </a:t>
                  </a:r>
                  <a14:m>
                    <m:oMath xmlns:m="http://schemas.openxmlformats.org/officeDocument/2006/math">
                      <m:sSub>
                        <m:sSubPr>
                          <m:ctrlPr>
                            <a:rPr lang="en-US" sz="2800" b="1" i="1" smtClean="0">
                              <a:latin typeface="Cambria Math"/>
                              <a:cs typeface="Arial" pitchFamily="34" charset="0"/>
                            </a:rPr>
                          </m:ctrlPr>
                        </m:sSubPr>
                        <m:e>
                          <m:r>
                            <a:rPr lang="en-US" sz="2800" b="1" i="1" smtClean="0">
                              <a:latin typeface="Cambria Math"/>
                              <a:cs typeface="Arial" pitchFamily="34" charset="0"/>
                            </a:rPr>
                            <m:t>𝒖</m:t>
                          </m:r>
                        </m:e>
                        <m:sub>
                          <m:r>
                            <a:rPr lang="en-US" sz="2800" b="1" i="1" smtClean="0">
                              <a:latin typeface="Cambria Math"/>
                              <a:cs typeface="Arial" pitchFamily="34" charset="0"/>
                            </a:rPr>
                            <m:t>𝒏</m:t>
                          </m:r>
                        </m:sub>
                      </m:sSub>
                      <m:r>
                        <a:rPr lang="en-US" sz="2800" b="1" i="1" smtClean="0">
                          <a:latin typeface="Cambria Math"/>
                          <a:cs typeface="Arial" pitchFamily="34" charset="0"/>
                        </a:rPr>
                        <m:t>=−</m:t>
                      </m:r>
                      <m:r>
                        <a:rPr lang="en-US" sz="2800" b="1" i="1" smtClean="0">
                          <a:latin typeface="Cambria Math"/>
                          <a:cs typeface="Arial" pitchFamily="34" charset="0"/>
                        </a:rPr>
                        <m:t>𝟐</m:t>
                      </m:r>
                      <m:r>
                        <a:rPr lang="en-US" sz="2800" b="1" i="1" smtClean="0">
                          <a:latin typeface="Cambria Math"/>
                          <a:cs typeface="Arial" pitchFamily="34" charset="0"/>
                        </a:rPr>
                        <m:t>𝒏</m:t>
                      </m:r>
                      <m:r>
                        <a:rPr lang="en-US" sz="2800" b="1" i="1" smtClean="0">
                          <a:latin typeface="Cambria Math"/>
                          <a:cs typeface="Arial" pitchFamily="34" charset="0"/>
                        </a:rPr>
                        <m:t>+</m:t>
                      </m:r>
                      <m:r>
                        <a:rPr lang="en-US" sz="2800" b="1" i="1" smtClean="0">
                          <a:latin typeface="Cambria Math"/>
                          <a:cs typeface="Arial" pitchFamily="34" charset="0"/>
                        </a:rPr>
                        <m:t>𝟓</m:t>
                      </m:r>
                    </m:oMath>
                  </a14:m>
                  <a:endParaRPr lang="vi-VN" sz="2800" b="1">
                    <a:latin typeface="Arial" pitchFamily="34" charset="0"/>
                    <a:cs typeface="Arial" pitchFamily="34" charset="0"/>
                  </a:endParaRPr>
                </a:p>
              </p:txBody>
            </p:sp>
          </mc:Choice>
          <mc:Fallback>
            <p:sp>
              <p:nvSpPr>
                <p:cNvPr id="16" name="TextBox 15"/>
                <p:cNvSpPr txBox="1">
                  <a:spLocks noRot="1" noChangeAspect="1" noMove="1" noResize="1" noEditPoints="1" noAdjustHandles="1" noChangeArrowheads="1" noChangeShapeType="1" noTextEdit="1"/>
                </p:cNvSpPr>
                <p:nvPr/>
              </p:nvSpPr>
              <p:spPr>
                <a:xfrm>
                  <a:off x="2429596" y="1077002"/>
                  <a:ext cx="8966776" cy="553976"/>
                </a:xfrm>
                <a:prstGeom prst="rect">
                  <a:avLst/>
                </a:prstGeom>
                <a:blipFill rotWithShape="1">
                  <a:blip r:embed="rId5"/>
                  <a:stretch>
                    <a:fillRect l="-1088" t="-8791" b="-26374"/>
                  </a:stretch>
                </a:blipFill>
              </p:spPr>
              <p:txBody>
                <a:bodyPr/>
                <a:lstStyle/>
                <a:p>
                  <a:r>
                    <a:rPr lang="en-US">
                      <a:noFill/>
                    </a:rPr>
                    <a:t> </a:t>
                  </a:r>
                </a:p>
              </p:txBody>
            </p:sp>
          </mc:Fallback>
        </mc:AlternateContent>
      </p:grpSp>
      <p:sp>
        <p:nvSpPr>
          <p:cNvPr id="25" name="TextBox 24"/>
          <p:cNvSpPr txBox="1"/>
          <p:nvPr/>
        </p:nvSpPr>
        <p:spPr>
          <a:xfrm>
            <a:off x="2531195" y="2766854"/>
            <a:ext cx="2204985" cy="492443"/>
          </a:xfrm>
          <a:prstGeom prst="rect">
            <a:avLst/>
          </a:prstGeom>
          <a:noFill/>
        </p:spPr>
        <p:txBody>
          <a:bodyPr wrap="square" rtlCol="0">
            <a:spAutoFit/>
          </a:bodyPr>
          <a:lstStyle/>
          <a:p>
            <a:r>
              <a:rPr lang="en-US" sz="2600" b="1" smtClean="0">
                <a:latin typeface="Arial" pitchFamily="34" charset="0"/>
                <a:cs typeface="Arial" pitchFamily="34" charset="0"/>
              </a:rPr>
              <a:t>a) Ta có :</a:t>
            </a:r>
            <a:endParaRPr lang="vi-VN" sz="2600" b="1">
              <a:latin typeface="Arial" pitchFamily="34" charset="0"/>
              <a:cs typeface="Arial" pitchFamily="34" charset="0"/>
            </a:endParaRPr>
          </a:p>
        </p:txBody>
      </p:sp>
      <p:pic>
        <p:nvPicPr>
          <p:cNvPr id="26" name="Picture 4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99788" y="2196156"/>
            <a:ext cx="1395474" cy="33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 name="Object 1"/>
          <p:cNvGraphicFramePr>
            <a:graphicFrameLocks noChangeAspect="1"/>
          </p:cNvGraphicFramePr>
          <p:nvPr>
            <p:extLst>
              <p:ext uri="{D42A27DB-BD31-4B8C-83A1-F6EECF244321}">
                <p14:modId xmlns:p14="http://schemas.microsoft.com/office/powerpoint/2010/main" val="2101031847"/>
              </p:ext>
            </p:extLst>
          </p:nvPr>
        </p:nvGraphicFramePr>
        <p:xfrm>
          <a:off x="4296857" y="2743200"/>
          <a:ext cx="5180013" cy="539750"/>
        </p:xfrm>
        <a:graphic>
          <a:graphicData uri="http://schemas.openxmlformats.org/presentationml/2006/ole">
            <mc:AlternateContent xmlns:mc="http://schemas.openxmlformats.org/markup-compatibility/2006">
              <mc:Choice xmlns:v="urn:schemas-microsoft-com:vml" Requires="v">
                <p:oleObj spid="_x0000_s30032" name="Equation" r:id="rId7" imgW="2197080" imgH="228600" progId="Equation.DSMT4">
                  <p:embed/>
                </p:oleObj>
              </mc:Choice>
              <mc:Fallback>
                <p:oleObj name="Equation" r:id="rId7" imgW="2197080" imgH="228600" progId="Equation.DSMT4">
                  <p:embed/>
                  <p:pic>
                    <p:nvPicPr>
                      <p:cNvPr id="0" name=""/>
                      <p:cNvPicPr/>
                      <p:nvPr/>
                    </p:nvPicPr>
                    <p:blipFill>
                      <a:blip r:embed="rId8"/>
                      <a:stretch>
                        <a:fillRect/>
                      </a:stretch>
                    </p:blipFill>
                    <p:spPr>
                      <a:xfrm>
                        <a:off x="4296857" y="2743200"/>
                        <a:ext cx="5180013" cy="539750"/>
                      </a:xfrm>
                      <a:prstGeom prst="rect">
                        <a:avLst/>
                      </a:prstGeom>
                    </p:spPr>
                  </p:pic>
                </p:oleObj>
              </mc:Fallback>
            </mc:AlternateContent>
          </a:graphicData>
        </a:graphic>
      </p:graphicFrame>
      <p:sp>
        <p:nvSpPr>
          <p:cNvPr id="19" name="AutoShape 4"/>
          <p:cNvSpPr>
            <a:spLocks noChangeArrowheads="1"/>
          </p:cNvSpPr>
          <p:nvPr/>
        </p:nvSpPr>
        <p:spPr bwMode="gray">
          <a:xfrm>
            <a:off x="401178" y="95249"/>
            <a:ext cx="6683834" cy="479107"/>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000" b="1" smtClean="0">
                <a:solidFill>
                  <a:schemeClr val="bg1"/>
                </a:solidFill>
                <a:latin typeface="Arial" pitchFamily="34" charset="0"/>
                <a:cs typeface="Arial" pitchFamily="34" charset="0"/>
              </a:rPr>
              <a:t>  </a:t>
            </a:r>
            <a:r>
              <a:rPr lang="en-US" sz="1800" b="1" smtClean="0">
                <a:solidFill>
                  <a:schemeClr val="bg1"/>
                </a:solidFill>
                <a:latin typeface="Arial" pitchFamily="34" charset="0"/>
                <a:cs typeface="Arial" pitchFamily="34" charset="0"/>
              </a:rPr>
              <a:t>3 . DÃY SỐ TĂNG, DÃY SỐ GIẢM VÀ DÃY SỐ BỊ CHẶN</a:t>
            </a:r>
            <a:endParaRPr lang="vi-VN" sz="1800" b="1">
              <a:solidFill>
                <a:schemeClr val="bg1"/>
              </a:solidFill>
              <a:latin typeface="Arial" pitchFamily="34" charset="0"/>
              <a:cs typeface="Arial" pitchFamily="34" charset="0"/>
            </a:endParaRPr>
          </a:p>
        </p:txBody>
      </p:sp>
      <p:graphicFrame>
        <p:nvGraphicFramePr>
          <p:cNvPr id="20" name="Object 19"/>
          <p:cNvGraphicFramePr>
            <a:graphicFrameLocks noChangeAspect="1"/>
          </p:cNvGraphicFramePr>
          <p:nvPr>
            <p:extLst>
              <p:ext uri="{D42A27DB-BD31-4B8C-83A1-F6EECF244321}">
                <p14:modId xmlns:p14="http://schemas.microsoft.com/office/powerpoint/2010/main" val="194654061"/>
              </p:ext>
            </p:extLst>
          </p:nvPr>
        </p:nvGraphicFramePr>
        <p:xfrm>
          <a:off x="5484812" y="3466580"/>
          <a:ext cx="4102100" cy="479425"/>
        </p:xfrm>
        <a:graphic>
          <a:graphicData uri="http://schemas.openxmlformats.org/presentationml/2006/ole">
            <mc:AlternateContent xmlns:mc="http://schemas.openxmlformats.org/markup-compatibility/2006">
              <mc:Choice xmlns:v="urn:schemas-microsoft-com:vml" Requires="v">
                <p:oleObj spid="_x0000_s30033" name="Equation" r:id="rId9" imgW="1739880" imgH="203040" progId="Equation.DSMT4">
                  <p:embed/>
                </p:oleObj>
              </mc:Choice>
              <mc:Fallback>
                <p:oleObj name="Equation" r:id="rId9" imgW="1739880" imgH="203040" progId="Equation.DSMT4">
                  <p:embed/>
                  <p:pic>
                    <p:nvPicPr>
                      <p:cNvPr id="0" name=""/>
                      <p:cNvPicPr/>
                      <p:nvPr/>
                    </p:nvPicPr>
                    <p:blipFill>
                      <a:blip r:embed="rId10"/>
                      <a:stretch>
                        <a:fillRect/>
                      </a:stretch>
                    </p:blipFill>
                    <p:spPr>
                      <a:xfrm>
                        <a:off x="5484812" y="3466580"/>
                        <a:ext cx="4102100" cy="479425"/>
                      </a:xfrm>
                      <a:prstGeom prst="rect">
                        <a:avLst/>
                      </a:prstGeom>
                    </p:spPr>
                  </p:pic>
                </p:oleObj>
              </mc:Fallback>
            </mc:AlternateContent>
          </a:graphicData>
        </a:graphic>
      </p:graphicFrame>
      <mc:AlternateContent xmlns:mc="http://schemas.openxmlformats.org/markup-compatibility/2006">
        <mc:Choice xmlns:a14="http://schemas.microsoft.com/office/drawing/2010/main" Requires="a14">
          <p:sp>
            <p:nvSpPr>
              <p:cNvPr id="21" name="TextBox 20"/>
              <p:cNvSpPr txBox="1"/>
              <p:nvPr/>
            </p:nvSpPr>
            <p:spPr>
              <a:xfrm>
                <a:off x="5240362" y="4076179"/>
                <a:ext cx="4749748" cy="492443"/>
              </a:xfrm>
              <a:prstGeom prst="rect">
                <a:avLst/>
              </a:prstGeom>
              <a:noFill/>
            </p:spPr>
            <p:txBody>
              <a:bodyPr wrap="square" rtlCol="0">
                <a:spAutoFit/>
              </a:bodyPr>
              <a:lstStyle/>
              <a:p>
                <a:r>
                  <a:rPr lang="en-US" sz="2600" b="1" smtClean="0">
                    <a:latin typeface="Arial" pitchFamily="34" charset="0"/>
                    <a:cs typeface="Arial" pitchFamily="34" charset="0"/>
                  </a:rPr>
                  <a:t>Tức là </a:t>
                </a:r>
                <a14:m>
                  <m:oMath xmlns:m="http://schemas.openxmlformats.org/officeDocument/2006/math">
                    <m:sSub>
                      <m:sSubPr>
                        <m:ctrlPr>
                          <a:rPr lang="en-US" sz="2600" b="1" i="1" smtClean="0">
                            <a:latin typeface="Cambria Math"/>
                            <a:cs typeface="Arial" pitchFamily="34" charset="0"/>
                          </a:rPr>
                        </m:ctrlPr>
                      </m:sSubPr>
                      <m:e>
                        <m:r>
                          <a:rPr lang="en-US" sz="2600" b="1" i="1" smtClean="0">
                            <a:latin typeface="Cambria Math"/>
                            <a:cs typeface="Arial" pitchFamily="34" charset="0"/>
                          </a:rPr>
                          <m:t>𝒖</m:t>
                        </m:r>
                      </m:e>
                      <m:sub>
                        <m:r>
                          <a:rPr lang="en-US" sz="2600" b="1" i="1" smtClean="0">
                            <a:latin typeface="Cambria Math"/>
                            <a:cs typeface="Arial" pitchFamily="34" charset="0"/>
                          </a:rPr>
                          <m:t>𝒏</m:t>
                        </m:r>
                        <m:r>
                          <a:rPr lang="en-US" sz="2600" b="1" i="1" smtClean="0">
                            <a:latin typeface="Cambria Math"/>
                            <a:cs typeface="Arial" pitchFamily="34" charset="0"/>
                          </a:rPr>
                          <m:t>+</m:t>
                        </m:r>
                        <m:r>
                          <a:rPr lang="en-US" sz="2600" b="1" i="1" smtClean="0">
                            <a:latin typeface="Cambria Math"/>
                            <a:cs typeface="Arial" pitchFamily="34" charset="0"/>
                          </a:rPr>
                          <m:t>𝟏</m:t>
                        </m:r>
                      </m:sub>
                    </m:sSub>
                    <m:r>
                      <a:rPr lang="en-US" sz="2600" b="1" i="1" smtClean="0">
                        <a:latin typeface="Cambria Math"/>
                        <a:cs typeface="Arial" pitchFamily="34" charset="0"/>
                      </a:rPr>
                      <m:t>&lt;</m:t>
                    </m:r>
                    <m:sSub>
                      <m:sSubPr>
                        <m:ctrlPr>
                          <a:rPr lang="en-US" sz="2600" b="1" i="1" smtClean="0">
                            <a:latin typeface="Cambria Math"/>
                            <a:cs typeface="Arial" pitchFamily="34" charset="0"/>
                          </a:rPr>
                        </m:ctrlPr>
                      </m:sSubPr>
                      <m:e>
                        <m:r>
                          <a:rPr lang="en-US" sz="2600" b="1" i="1" smtClean="0">
                            <a:latin typeface="Cambria Math"/>
                            <a:cs typeface="Arial" pitchFamily="34" charset="0"/>
                          </a:rPr>
                          <m:t>𝒖</m:t>
                        </m:r>
                      </m:e>
                      <m:sub>
                        <m:r>
                          <a:rPr lang="en-US" sz="2600" b="1" i="1" smtClean="0">
                            <a:latin typeface="Cambria Math"/>
                            <a:cs typeface="Arial" pitchFamily="34" charset="0"/>
                          </a:rPr>
                          <m:t>𝒏</m:t>
                        </m:r>
                      </m:sub>
                    </m:sSub>
                    <m:r>
                      <a:rPr lang="en-US" sz="2600" b="1" i="1" smtClean="0">
                        <a:latin typeface="Cambria Math"/>
                        <a:cs typeface="Arial" pitchFamily="34" charset="0"/>
                      </a:rPr>
                      <m:t> , </m:t>
                    </m:r>
                    <m:r>
                      <a:rPr lang="en-US" sz="2600" b="1" i="1" smtClean="0">
                        <a:latin typeface="Cambria Math"/>
                        <a:ea typeface="Cambria Math"/>
                        <a:cs typeface="Arial" pitchFamily="34" charset="0"/>
                      </a:rPr>
                      <m:t>∀</m:t>
                    </m:r>
                    <m:r>
                      <a:rPr lang="en-US" sz="2600" b="1" i="1" smtClean="0">
                        <a:latin typeface="Cambria Math"/>
                        <a:ea typeface="Cambria Math"/>
                        <a:cs typeface="Arial" pitchFamily="34" charset="0"/>
                      </a:rPr>
                      <m:t>𝒏</m:t>
                    </m:r>
                    <m:r>
                      <a:rPr lang="en-US" sz="2600" b="1" i="1" smtClean="0">
                        <a:latin typeface="Cambria Math"/>
                        <a:ea typeface="Cambria Math"/>
                        <a:cs typeface="Arial" pitchFamily="34" charset="0"/>
                      </a:rPr>
                      <m:t>∈</m:t>
                    </m:r>
                    <m:sSup>
                      <m:sSupPr>
                        <m:ctrlPr>
                          <a:rPr lang="en-US" sz="2600" b="1" i="1" smtClean="0">
                            <a:latin typeface="Cambria Math"/>
                            <a:ea typeface="Cambria Math"/>
                            <a:cs typeface="Arial" pitchFamily="34" charset="0"/>
                          </a:rPr>
                        </m:ctrlPr>
                      </m:sSupPr>
                      <m:e>
                        <m:r>
                          <a:rPr lang="en-US" sz="2600" b="1" i="1" smtClean="0">
                            <a:latin typeface="Cambria Math"/>
                            <a:ea typeface="Cambria Math"/>
                            <a:cs typeface="Arial" pitchFamily="34" charset="0"/>
                          </a:rPr>
                          <m:t>𝑵</m:t>
                        </m:r>
                      </m:e>
                      <m:sup>
                        <m:r>
                          <a:rPr lang="en-US" sz="2600" b="1" i="1" smtClean="0">
                            <a:latin typeface="Cambria Math"/>
                            <a:ea typeface="Cambria Math"/>
                            <a:cs typeface="Arial" pitchFamily="34" charset="0"/>
                          </a:rPr>
                          <m:t>∗</m:t>
                        </m:r>
                      </m:sup>
                    </m:sSup>
                  </m:oMath>
                </a14:m>
                <a:endParaRPr lang="vi-VN" sz="2600" b="1">
                  <a:latin typeface="Arial" pitchFamily="34" charset="0"/>
                  <a:cs typeface="Arial" pitchFamily="34" charset="0"/>
                </a:endParaRPr>
              </a:p>
            </p:txBody>
          </p:sp>
        </mc:Choice>
        <mc:Fallback>
          <p:sp>
            <p:nvSpPr>
              <p:cNvPr id="21" name="TextBox 20"/>
              <p:cNvSpPr txBox="1">
                <a:spLocks noRot="1" noChangeAspect="1" noMove="1" noResize="1" noEditPoints="1" noAdjustHandles="1" noChangeArrowheads="1" noChangeShapeType="1" noTextEdit="1"/>
              </p:cNvSpPr>
              <p:nvPr/>
            </p:nvSpPr>
            <p:spPr>
              <a:xfrm>
                <a:off x="5240362" y="4076179"/>
                <a:ext cx="4749748" cy="492443"/>
              </a:xfrm>
              <a:prstGeom prst="rect">
                <a:avLst/>
              </a:prstGeom>
              <a:blipFill rotWithShape="1">
                <a:blip r:embed="rId11"/>
                <a:stretch>
                  <a:fillRect l="-2311" t="-11250" b="-31250"/>
                </a:stretch>
              </a:blipFill>
            </p:spPr>
            <p:txBody>
              <a:bodyPr/>
              <a:lstStyle/>
              <a:p>
                <a:r>
                  <a:rPr lang="en-US">
                    <a:noFill/>
                  </a:rPr>
                  <a:t> </a:t>
                </a:r>
              </a:p>
            </p:txBody>
          </p:sp>
        </mc:Fallback>
      </mc:AlternateContent>
      <p:sp>
        <p:nvSpPr>
          <p:cNvPr id="22" name="TextBox 21"/>
          <p:cNvSpPr txBox="1"/>
          <p:nvPr/>
        </p:nvSpPr>
        <p:spPr>
          <a:xfrm>
            <a:off x="5240362" y="4761979"/>
            <a:ext cx="4749748" cy="523220"/>
          </a:xfrm>
          <a:prstGeom prst="rect">
            <a:avLst/>
          </a:prstGeom>
          <a:noFill/>
        </p:spPr>
        <p:txBody>
          <a:bodyPr wrap="square" rtlCol="0">
            <a:spAutoFit/>
          </a:bodyPr>
          <a:lstStyle/>
          <a:p>
            <a:r>
              <a:rPr lang="en-US" sz="2600" b="1" smtClean="0">
                <a:latin typeface="Arial" pitchFamily="34" charset="0"/>
                <a:cs typeface="Arial" pitchFamily="34" charset="0"/>
              </a:rPr>
              <a:t>Vậy</a:t>
            </a:r>
            <a:r>
              <a:rPr lang="en-US" sz="2800" b="1">
                <a:latin typeface="Arial" pitchFamily="34" charset="0"/>
                <a:cs typeface="Arial" pitchFamily="34" charset="0"/>
              </a:rPr>
              <a:t> (u</a:t>
            </a:r>
            <a:r>
              <a:rPr lang="en-US" sz="2800" b="1" baseline="-25000">
                <a:latin typeface="Arial" pitchFamily="34" charset="0"/>
                <a:cs typeface="Arial" pitchFamily="34" charset="0"/>
              </a:rPr>
              <a:t>n</a:t>
            </a:r>
            <a:r>
              <a:rPr lang="en-US" sz="2800" b="1" smtClean="0">
                <a:latin typeface="Arial" pitchFamily="34" charset="0"/>
                <a:cs typeface="Arial" pitchFamily="34" charset="0"/>
              </a:rPr>
              <a:t>)</a:t>
            </a:r>
            <a:r>
              <a:rPr lang="en-US" sz="2800" smtClean="0">
                <a:latin typeface="Arial" pitchFamily="34" charset="0"/>
                <a:cs typeface="Arial" pitchFamily="34" charset="0"/>
              </a:rPr>
              <a:t> </a:t>
            </a:r>
            <a:r>
              <a:rPr lang="en-US" sz="2800" b="1" smtClean="0">
                <a:latin typeface="Arial" pitchFamily="34" charset="0"/>
                <a:cs typeface="Arial" pitchFamily="34" charset="0"/>
              </a:rPr>
              <a:t>là </a:t>
            </a:r>
            <a:r>
              <a:rPr lang="en-US" sz="2800" b="1" smtClean="0">
                <a:solidFill>
                  <a:srgbClr val="C00000"/>
                </a:solidFill>
                <a:latin typeface="Arial" pitchFamily="34" charset="0"/>
                <a:cs typeface="Arial" pitchFamily="34" charset="0"/>
              </a:rPr>
              <a:t>dãy số giảm</a:t>
            </a:r>
            <a:r>
              <a:rPr lang="en-US" sz="2600" b="1" smtClean="0">
                <a:solidFill>
                  <a:srgbClr val="C00000"/>
                </a:solidFill>
                <a:latin typeface="Arial" pitchFamily="34" charset="0"/>
                <a:cs typeface="Arial" pitchFamily="34" charset="0"/>
              </a:rPr>
              <a:t> </a:t>
            </a:r>
            <a:endParaRPr lang="vi-VN" sz="2600" b="1">
              <a:solidFill>
                <a:srgbClr val="C00000"/>
              </a:solidFill>
              <a:latin typeface="Arial" pitchFamily="34" charset="0"/>
              <a:cs typeface="Arial" pitchFamily="34" charset="0"/>
            </a:endParaRPr>
          </a:p>
        </p:txBody>
      </p:sp>
    </p:spTree>
    <p:extLst>
      <p:ext uri="{BB962C8B-B14F-4D97-AF65-F5344CB8AC3E}">
        <p14:creationId xmlns:p14="http://schemas.microsoft.com/office/powerpoint/2010/main" val="68391397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wipe(left)">
                                      <p:cBhvr>
                                        <p:cTn id="11" dur="500"/>
                                        <p:tgtEl>
                                          <p:spTgt spid="25"/>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wipe(left)">
                                      <p:cBhvr>
                                        <p:cTn id="20" dur="500"/>
                                        <p:tgtEl>
                                          <p:spTgt spid="2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ipe(left)">
                                      <p:cBhvr>
                                        <p:cTn id="25" dur="500"/>
                                        <p:tgtEl>
                                          <p:spTgt spid="21"/>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wipe(left)">
                                      <p:cBhvr>
                                        <p:cTn id="3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1" grpId="0"/>
      <p:bldP spid="2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p:cNvSpPr txBox="1"/>
          <p:nvPr/>
        </p:nvSpPr>
        <p:spPr>
          <a:xfrm>
            <a:off x="1751012" y="2895282"/>
            <a:ext cx="2204985" cy="492443"/>
          </a:xfrm>
          <a:prstGeom prst="rect">
            <a:avLst/>
          </a:prstGeom>
          <a:noFill/>
        </p:spPr>
        <p:txBody>
          <a:bodyPr wrap="square" rtlCol="0">
            <a:spAutoFit/>
          </a:bodyPr>
          <a:lstStyle/>
          <a:p>
            <a:r>
              <a:rPr lang="en-US" sz="2600" b="1" smtClean="0">
                <a:latin typeface="Arial" pitchFamily="34" charset="0"/>
                <a:cs typeface="Arial" pitchFamily="34" charset="0"/>
              </a:rPr>
              <a:t>a) Ta có :</a:t>
            </a:r>
            <a:endParaRPr lang="vi-VN" sz="2600" b="1">
              <a:latin typeface="Arial" pitchFamily="34" charset="0"/>
              <a:cs typeface="Arial" pitchFamily="34" charset="0"/>
            </a:endParaRPr>
          </a:p>
        </p:txBody>
      </p:sp>
      <p:pic>
        <p:nvPicPr>
          <p:cNvPr id="26" name="Picture 4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06985" y="2291008"/>
            <a:ext cx="1395474" cy="33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 name="Group 2"/>
          <p:cNvGrpSpPr/>
          <p:nvPr/>
        </p:nvGrpSpPr>
        <p:grpSpPr>
          <a:xfrm>
            <a:off x="150812" y="762000"/>
            <a:ext cx="11782531" cy="1426433"/>
            <a:chOff x="150812" y="762000"/>
            <a:chExt cx="11782531" cy="1426433"/>
          </a:xfrm>
        </p:grpSpPr>
        <p:sp>
          <p:nvSpPr>
            <p:cNvPr id="28" name="Rounded Rectangle 27"/>
            <p:cNvSpPr/>
            <p:nvPr/>
          </p:nvSpPr>
          <p:spPr>
            <a:xfrm>
              <a:off x="1903412" y="816411"/>
              <a:ext cx="9982200" cy="1250944"/>
            </a:xfrm>
            <a:prstGeom prst="roundRect">
              <a:avLst>
                <a:gd name="adj" fmla="val 5198"/>
              </a:avLst>
            </a:prstGeom>
            <a:solidFill>
              <a:srgbClr val="FDF4DB"/>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pic>
          <p:nvPicPr>
            <p:cNvPr id="29"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4901" y="762000"/>
              <a:ext cx="1642311" cy="1426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 name="Rectangle 29"/>
            <p:cNvSpPr/>
            <p:nvPr/>
          </p:nvSpPr>
          <p:spPr>
            <a:xfrm>
              <a:off x="747523" y="1297913"/>
              <a:ext cx="517065" cy="769441"/>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400" b="1" spc="67" smtClean="0">
                  <a:ln w="11430"/>
                  <a:effectLst>
                    <a:outerShdw blurRad="76200" dist="50800" dir="5400000" algn="tl" rotWithShape="0">
                      <a:srgbClr val="000000">
                        <a:alpha val="65000"/>
                      </a:srgbClr>
                    </a:outerShdw>
                  </a:effectLst>
                  <a:latin typeface=".VnCentury SchoolbookH" pitchFamily="34" charset="0"/>
                </a:rPr>
                <a:t>3</a:t>
              </a:r>
              <a:endParaRPr lang="en-US" sz="4800" b="1" spc="67">
                <a:ln w="11430"/>
                <a:effectLst>
                  <a:outerShdw blurRad="76200" dist="50800" dir="5400000" algn="tl" rotWithShape="0">
                    <a:srgbClr val="000000">
                      <a:alpha val="65000"/>
                    </a:srgbClr>
                  </a:outerShdw>
                </a:effectLst>
                <a:latin typeface=".VnCentury SchoolbookH" pitchFamily="34" charset="0"/>
              </a:endParaRPr>
            </a:p>
          </p:txBody>
        </p:sp>
        <p:pic>
          <p:nvPicPr>
            <p:cNvPr id="31" name="Picture 4"/>
            <p:cNvPicPr>
              <a:picLocks noChangeAspect="1" noChangeArrowheads="1"/>
            </p:cNvPicPr>
            <p:nvPr/>
          </p:nvPicPr>
          <p:blipFill rotWithShape="1">
            <a:blip r:embed="rId6">
              <a:extLst>
                <a:ext uri="{28A0092B-C50C-407E-A947-70E740481C1C}">
                  <a14:useLocalDpi xmlns:a14="http://schemas.microsoft.com/office/drawing/2010/main" val="0"/>
                </a:ext>
              </a:extLst>
            </a:blip>
            <a:srcRect r="9096" b="19797"/>
            <a:stretch/>
          </p:blipFill>
          <p:spPr bwMode="auto">
            <a:xfrm>
              <a:off x="424153" y="934848"/>
              <a:ext cx="1036613" cy="51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ectangle 14"/>
            <p:cNvSpPr/>
            <p:nvPr/>
          </p:nvSpPr>
          <p:spPr>
            <a:xfrm>
              <a:off x="150812" y="816411"/>
              <a:ext cx="11782531" cy="13292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en-US"/>
            </a:p>
          </p:txBody>
        </p:sp>
        <mc:AlternateContent xmlns:mc="http://schemas.openxmlformats.org/markup-compatibility/2006">
          <mc:Choice xmlns:a14="http://schemas.microsoft.com/office/drawing/2010/main" Requires="a14">
            <p:sp>
              <p:nvSpPr>
                <p:cNvPr id="16" name="TextBox 15"/>
                <p:cNvSpPr txBox="1"/>
                <p:nvPr/>
              </p:nvSpPr>
              <p:spPr>
                <a:xfrm>
                  <a:off x="2208212" y="934848"/>
                  <a:ext cx="8966776" cy="834565"/>
                </a:xfrm>
                <a:prstGeom prst="rect">
                  <a:avLst/>
                </a:prstGeom>
                <a:noFill/>
              </p:spPr>
              <p:txBody>
                <a:bodyPr wrap="square" lIns="121899" tIns="60949" rIns="121899" bIns="60949" rtlCol="0">
                  <a:spAutoFit/>
                </a:bodyPr>
                <a:lstStyle/>
                <a:p>
                  <a:r>
                    <a:rPr lang="en-US" sz="2800" b="1" smtClean="0">
                      <a:latin typeface="Arial" pitchFamily="34" charset="0"/>
                      <a:cs typeface="Arial" pitchFamily="34" charset="0"/>
                    </a:rPr>
                    <a:t>Xét tính tăng, giảm của dãy số (u</a:t>
                  </a:r>
                  <a:r>
                    <a:rPr lang="en-US" sz="2800" b="1" baseline="-25000" smtClean="0">
                      <a:latin typeface="Arial" pitchFamily="34" charset="0"/>
                      <a:cs typeface="Arial" pitchFamily="34" charset="0"/>
                    </a:rPr>
                    <a:t>n</a:t>
                  </a:r>
                  <a:r>
                    <a:rPr lang="en-US" sz="2800" b="1" smtClean="0">
                      <a:latin typeface="Arial" pitchFamily="34" charset="0"/>
                      <a:cs typeface="Arial" pitchFamily="34" charset="0"/>
                    </a:rPr>
                    <a:t>), với </a:t>
                  </a:r>
                  <a14:m>
                    <m:oMath xmlns:m="http://schemas.openxmlformats.org/officeDocument/2006/math">
                      <m:sSub>
                        <m:sSubPr>
                          <m:ctrlPr>
                            <a:rPr lang="en-US" sz="3200" b="1" i="1" smtClean="0">
                              <a:latin typeface="Cambria Math"/>
                              <a:cs typeface="Arial" pitchFamily="34" charset="0"/>
                            </a:rPr>
                          </m:ctrlPr>
                        </m:sSubPr>
                        <m:e>
                          <m:r>
                            <a:rPr lang="en-US" sz="3200" b="1" i="1" smtClean="0">
                              <a:latin typeface="Cambria Math"/>
                              <a:cs typeface="Arial" pitchFamily="34" charset="0"/>
                            </a:rPr>
                            <m:t>𝒖</m:t>
                          </m:r>
                        </m:e>
                        <m:sub>
                          <m:r>
                            <a:rPr lang="en-US" sz="3200" b="1" i="1" smtClean="0">
                              <a:latin typeface="Cambria Math"/>
                              <a:cs typeface="Arial" pitchFamily="34" charset="0"/>
                            </a:rPr>
                            <m:t>𝒏</m:t>
                          </m:r>
                        </m:sub>
                      </m:sSub>
                      <m:r>
                        <a:rPr lang="en-US" sz="3200" b="1" i="1" smtClean="0">
                          <a:latin typeface="Cambria Math"/>
                          <a:cs typeface="Arial" pitchFamily="34" charset="0"/>
                        </a:rPr>
                        <m:t>=</m:t>
                      </m:r>
                      <m:f>
                        <m:fPr>
                          <m:ctrlPr>
                            <a:rPr lang="en-US" sz="3200" b="1" i="1" smtClean="0">
                              <a:latin typeface="Cambria Math"/>
                              <a:cs typeface="Arial" pitchFamily="34" charset="0"/>
                            </a:rPr>
                          </m:ctrlPr>
                        </m:fPr>
                        <m:num>
                          <m:r>
                            <a:rPr lang="en-US" sz="3200" b="1" i="1" smtClean="0">
                              <a:latin typeface="Cambria Math"/>
                              <a:cs typeface="Arial" pitchFamily="34" charset="0"/>
                            </a:rPr>
                            <m:t>𝟏</m:t>
                          </m:r>
                        </m:num>
                        <m:den>
                          <m:r>
                            <a:rPr lang="en-US" sz="3200" b="1" i="1" smtClean="0">
                              <a:latin typeface="Cambria Math"/>
                              <a:cs typeface="Arial" pitchFamily="34" charset="0"/>
                            </a:rPr>
                            <m:t>𝒏</m:t>
                          </m:r>
                          <m:r>
                            <a:rPr lang="en-US" sz="3200" b="1" i="1" smtClean="0">
                              <a:latin typeface="Cambria Math"/>
                              <a:cs typeface="Arial" pitchFamily="34" charset="0"/>
                            </a:rPr>
                            <m:t>+</m:t>
                          </m:r>
                          <m:r>
                            <a:rPr lang="en-US" sz="3200" b="1" i="1" smtClean="0">
                              <a:latin typeface="Cambria Math"/>
                              <a:cs typeface="Arial" pitchFamily="34" charset="0"/>
                            </a:rPr>
                            <m:t>𝟏</m:t>
                          </m:r>
                        </m:den>
                      </m:f>
                    </m:oMath>
                  </a14:m>
                  <a:endParaRPr lang="vi-VN" sz="3200" b="1">
                    <a:latin typeface="Arial" pitchFamily="34" charset="0"/>
                    <a:cs typeface="Arial" pitchFamily="34" charset="0"/>
                  </a:endParaRPr>
                </a:p>
              </p:txBody>
            </p:sp>
          </mc:Choice>
          <mc:Fallback>
            <p:sp>
              <p:nvSpPr>
                <p:cNvPr id="16" name="TextBox 15"/>
                <p:cNvSpPr txBox="1">
                  <a:spLocks noRot="1" noChangeAspect="1" noMove="1" noResize="1" noEditPoints="1" noAdjustHandles="1" noChangeArrowheads="1" noChangeShapeType="1" noTextEdit="1"/>
                </p:cNvSpPr>
                <p:nvPr/>
              </p:nvSpPr>
              <p:spPr>
                <a:xfrm>
                  <a:off x="2208212" y="934848"/>
                  <a:ext cx="8966776" cy="834565"/>
                </a:xfrm>
                <a:prstGeom prst="rect">
                  <a:avLst/>
                </a:prstGeom>
                <a:blipFill rotWithShape="1">
                  <a:blip r:embed="rId7"/>
                  <a:stretch>
                    <a:fillRect l="-1020" b="-2920"/>
                  </a:stretch>
                </a:blipFill>
              </p:spPr>
              <p:txBody>
                <a:bodyPr/>
                <a:lstStyle/>
                <a:p>
                  <a:r>
                    <a:rPr lang="en-US">
                      <a:noFill/>
                    </a:rPr>
                    <a:t> </a:t>
                  </a:r>
                </a:p>
              </p:txBody>
            </p:sp>
          </mc:Fallback>
        </mc:AlternateContent>
      </p:grpSp>
      <p:sp>
        <p:nvSpPr>
          <p:cNvPr id="13" name="AutoShape 4"/>
          <p:cNvSpPr>
            <a:spLocks noChangeArrowheads="1"/>
          </p:cNvSpPr>
          <p:nvPr/>
        </p:nvSpPr>
        <p:spPr bwMode="gray">
          <a:xfrm>
            <a:off x="401178" y="95249"/>
            <a:ext cx="6683834" cy="479107"/>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000" b="1" smtClean="0">
                <a:solidFill>
                  <a:schemeClr val="bg1"/>
                </a:solidFill>
                <a:latin typeface="Arial" pitchFamily="34" charset="0"/>
                <a:cs typeface="Arial" pitchFamily="34" charset="0"/>
              </a:rPr>
              <a:t>  </a:t>
            </a:r>
            <a:r>
              <a:rPr lang="en-US" sz="1800" b="1" smtClean="0">
                <a:solidFill>
                  <a:schemeClr val="bg1"/>
                </a:solidFill>
                <a:latin typeface="Arial" pitchFamily="34" charset="0"/>
                <a:cs typeface="Arial" pitchFamily="34" charset="0"/>
              </a:rPr>
              <a:t>3 . DÃY SỐ TĂNG, DÃY SỐ GIẢM VÀ DÃY SỐ BỊ CHẶN</a:t>
            </a:r>
            <a:endParaRPr lang="vi-VN" sz="1800" b="1">
              <a:solidFill>
                <a:schemeClr val="bg1"/>
              </a:solidFill>
              <a:latin typeface="Arial" pitchFamily="34" charset="0"/>
              <a:cs typeface="Arial" pitchFamily="34" charset="0"/>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4142532812"/>
              </p:ext>
            </p:extLst>
          </p:nvPr>
        </p:nvGraphicFramePr>
        <p:xfrm>
          <a:off x="3382962" y="2729995"/>
          <a:ext cx="1333500" cy="844262"/>
        </p:xfrm>
        <a:graphic>
          <a:graphicData uri="http://schemas.openxmlformats.org/presentationml/2006/ole">
            <mc:AlternateContent xmlns:mc="http://schemas.openxmlformats.org/markup-compatibility/2006">
              <mc:Choice xmlns:v="urn:schemas-microsoft-com:vml" Requires="v">
                <p:oleObj spid="_x0000_s80970" name="Equation" r:id="rId8" imgW="622080" imgH="393480" progId="Equation.DSMT4">
                  <p:embed/>
                </p:oleObj>
              </mc:Choice>
              <mc:Fallback>
                <p:oleObj name="Equation" r:id="rId8" imgW="622080" imgH="393480" progId="Equation.DSMT4">
                  <p:embed/>
                  <p:pic>
                    <p:nvPicPr>
                      <p:cNvPr id="0" name="Object 1"/>
                      <p:cNvPicPr>
                        <a:picLocks noChangeAspect="1" noChangeArrowheads="1"/>
                      </p:cNvPicPr>
                      <p:nvPr/>
                    </p:nvPicPr>
                    <p:blipFill>
                      <a:blip r:embed="rId9"/>
                      <a:srcRect/>
                      <a:stretch>
                        <a:fillRect/>
                      </a:stretch>
                    </p:blipFill>
                    <p:spPr bwMode="auto">
                      <a:xfrm>
                        <a:off x="3382962" y="2729995"/>
                        <a:ext cx="1333500" cy="84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7" name="Object 16"/>
          <p:cNvGraphicFramePr>
            <a:graphicFrameLocks noChangeAspect="1"/>
          </p:cNvGraphicFramePr>
          <p:nvPr>
            <p:extLst>
              <p:ext uri="{D42A27DB-BD31-4B8C-83A1-F6EECF244321}">
                <p14:modId xmlns:p14="http://schemas.microsoft.com/office/powerpoint/2010/main" val="2465523723"/>
              </p:ext>
            </p:extLst>
          </p:nvPr>
        </p:nvGraphicFramePr>
        <p:xfrm>
          <a:off x="4722812" y="2711955"/>
          <a:ext cx="3374159" cy="899103"/>
        </p:xfrm>
        <a:graphic>
          <a:graphicData uri="http://schemas.openxmlformats.org/presentationml/2006/ole">
            <mc:AlternateContent xmlns:mc="http://schemas.openxmlformats.org/markup-compatibility/2006">
              <mc:Choice xmlns:v="urn:schemas-microsoft-com:vml" Requires="v">
                <p:oleObj spid="_x0000_s80971" name="Equation" r:id="rId10" imgW="1574640" imgH="419040" progId="Equation.DSMT4">
                  <p:embed/>
                </p:oleObj>
              </mc:Choice>
              <mc:Fallback>
                <p:oleObj name="Equation" r:id="rId10" imgW="1574640" imgH="419040" progId="Equation.DSMT4">
                  <p:embed/>
                  <p:pic>
                    <p:nvPicPr>
                      <p:cNvPr id="0" name=""/>
                      <p:cNvPicPr>
                        <a:picLocks noChangeAspect="1" noChangeArrowheads="1"/>
                      </p:cNvPicPr>
                      <p:nvPr/>
                    </p:nvPicPr>
                    <p:blipFill>
                      <a:blip r:embed="rId11"/>
                      <a:srcRect/>
                      <a:stretch>
                        <a:fillRect/>
                      </a:stretch>
                    </p:blipFill>
                    <p:spPr bwMode="auto">
                      <a:xfrm>
                        <a:off x="4722812" y="2711955"/>
                        <a:ext cx="3374159" cy="899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8" name="Object 17"/>
          <p:cNvGraphicFramePr>
            <a:graphicFrameLocks noChangeAspect="1"/>
          </p:cNvGraphicFramePr>
          <p:nvPr>
            <p:extLst>
              <p:ext uri="{D42A27DB-BD31-4B8C-83A1-F6EECF244321}">
                <p14:modId xmlns:p14="http://schemas.microsoft.com/office/powerpoint/2010/main" val="2503081672"/>
              </p:ext>
            </p:extLst>
          </p:nvPr>
        </p:nvGraphicFramePr>
        <p:xfrm>
          <a:off x="2208212" y="3822556"/>
          <a:ext cx="3429000" cy="844261"/>
        </p:xfrm>
        <a:graphic>
          <a:graphicData uri="http://schemas.openxmlformats.org/presentationml/2006/ole">
            <mc:AlternateContent xmlns:mc="http://schemas.openxmlformats.org/markup-compatibility/2006">
              <mc:Choice xmlns:v="urn:schemas-microsoft-com:vml" Requires="v">
                <p:oleObj spid="_x0000_s80972" name="Equation" r:id="rId12" imgW="1600200" imgH="393480" progId="Equation.DSMT4">
                  <p:embed/>
                </p:oleObj>
              </mc:Choice>
              <mc:Fallback>
                <p:oleObj name="Equation" r:id="rId12" imgW="1600200" imgH="393480" progId="Equation.DSMT4">
                  <p:embed/>
                  <p:pic>
                    <p:nvPicPr>
                      <p:cNvPr id="0" name=""/>
                      <p:cNvPicPr>
                        <a:picLocks noChangeAspect="1" noChangeArrowheads="1"/>
                      </p:cNvPicPr>
                      <p:nvPr/>
                    </p:nvPicPr>
                    <p:blipFill>
                      <a:blip r:embed="rId13"/>
                      <a:srcRect/>
                      <a:stretch>
                        <a:fillRect/>
                      </a:stretch>
                    </p:blipFill>
                    <p:spPr bwMode="auto">
                      <a:xfrm>
                        <a:off x="2208212" y="3822556"/>
                        <a:ext cx="3429000" cy="844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9" name="Object 18"/>
          <p:cNvGraphicFramePr>
            <a:graphicFrameLocks noChangeAspect="1"/>
          </p:cNvGraphicFramePr>
          <p:nvPr>
            <p:extLst>
              <p:ext uri="{D42A27DB-BD31-4B8C-83A1-F6EECF244321}">
                <p14:modId xmlns:p14="http://schemas.microsoft.com/office/powerpoint/2010/main" val="240246006"/>
              </p:ext>
            </p:extLst>
          </p:nvPr>
        </p:nvGraphicFramePr>
        <p:xfrm>
          <a:off x="5637212" y="3825298"/>
          <a:ext cx="2313420" cy="899102"/>
        </p:xfrm>
        <a:graphic>
          <a:graphicData uri="http://schemas.openxmlformats.org/presentationml/2006/ole">
            <mc:AlternateContent xmlns:mc="http://schemas.openxmlformats.org/markup-compatibility/2006">
              <mc:Choice xmlns:v="urn:schemas-microsoft-com:vml" Requires="v">
                <p:oleObj spid="_x0000_s80973" name="Equation" r:id="rId14" imgW="1079280" imgH="419040" progId="Equation.DSMT4">
                  <p:embed/>
                </p:oleObj>
              </mc:Choice>
              <mc:Fallback>
                <p:oleObj name="Equation" r:id="rId14" imgW="1079280" imgH="419040" progId="Equation.DSMT4">
                  <p:embed/>
                  <p:pic>
                    <p:nvPicPr>
                      <p:cNvPr id="0" name=""/>
                      <p:cNvPicPr>
                        <a:picLocks noChangeAspect="1" noChangeArrowheads="1"/>
                      </p:cNvPicPr>
                      <p:nvPr/>
                    </p:nvPicPr>
                    <p:blipFill>
                      <a:blip r:embed="rId15"/>
                      <a:srcRect/>
                      <a:stretch>
                        <a:fillRect/>
                      </a:stretch>
                    </p:blipFill>
                    <p:spPr bwMode="auto">
                      <a:xfrm>
                        <a:off x="5637212" y="3825298"/>
                        <a:ext cx="2313420" cy="899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3" name="Object 22"/>
          <p:cNvGraphicFramePr>
            <a:graphicFrameLocks noChangeAspect="1"/>
          </p:cNvGraphicFramePr>
          <p:nvPr>
            <p:extLst>
              <p:ext uri="{D42A27DB-BD31-4B8C-83A1-F6EECF244321}">
                <p14:modId xmlns:p14="http://schemas.microsoft.com/office/powerpoint/2010/main" val="587157727"/>
              </p:ext>
            </p:extLst>
          </p:nvPr>
        </p:nvGraphicFramePr>
        <p:xfrm>
          <a:off x="7923212" y="3790373"/>
          <a:ext cx="3784023" cy="899103"/>
        </p:xfrm>
        <a:graphic>
          <a:graphicData uri="http://schemas.openxmlformats.org/presentationml/2006/ole">
            <mc:AlternateContent xmlns:mc="http://schemas.openxmlformats.org/markup-compatibility/2006">
              <mc:Choice xmlns:v="urn:schemas-microsoft-com:vml" Requires="v">
                <p:oleObj spid="_x0000_s80974" name="Equation" r:id="rId16" imgW="1765080" imgH="419040" progId="Equation.DSMT4">
                  <p:embed/>
                </p:oleObj>
              </mc:Choice>
              <mc:Fallback>
                <p:oleObj name="Equation" r:id="rId16" imgW="1765080" imgH="419040" progId="Equation.DSMT4">
                  <p:embed/>
                  <p:pic>
                    <p:nvPicPr>
                      <p:cNvPr id="0" name=""/>
                      <p:cNvPicPr>
                        <a:picLocks noChangeAspect="1" noChangeArrowheads="1"/>
                      </p:cNvPicPr>
                      <p:nvPr/>
                    </p:nvPicPr>
                    <p:blipFill>
                      <a:blip r:embed="rId17"/>
                      <a:srcRect/>
                      <a:stretch>
                        <a:fillRect/>
                      </a:stretch>
                    </p:blipFill>
                    <p:spPr bwMode="auto">
                      <a:xfrm>
                        <a:off x="7923212" y="3790373"/>
                        <a:ext cx="3784023" cy="899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4" name="TextBox 23"/>
          <p:cNvSpPr txBox="1"/>
          <p:nvPr/>
        </p:nvSpPr>
        <p:spPr>
          <a:xfrm>
            <a:off x="3503612" y="4876800"/>
            <a:ext cx="4749748" cy="492443"/>
          </a:xfrm>
          <a:prstGeom prst="rect">
            <a:avLst/>
          </a:prstGeom>
          <a:noFill/>
        </p:spPr>
        <p:txBody>
          <a:bodyPr wrap="square" rtlCol="0">
            <a:spAutoFit/>
          </a:bodyPr>
          <a:lstStyle/>
          <a:p>
            <a:r>
              <a:rPr lang="fr-FR" sz="2600" b="1">
                <a:latin typeface="Arial" pitchFamily="34" charset="0"/>
                <a:cs typeface="Arial" pitchFamily="34" charset="0"/>
              </a:rPr>
              <a:t>Tức là u</a:t>
            </a:r>
            <a:r>
              <a:rPr lang="fr-FR" sz="2600" b="1" baseline="-25000">
                <a:latin typeface="Arial" pitchFamily="34" charset="0"/>
                <a:cs typeface="Arial" pitchFamily="34" charset="0"/>
              </a:rPr>
              <a:t>n + 1</a:t>
            </a:r>
            <a:r>
              <a:rPr lang="fr-FR" sz="2600" b="1">
                <a:latin typeface="Arial" pitchFamily="34" charset="0"/>
                <a:cs typeface="Arial" pitchFamily="34" charset="0"/>
              </a:rPr>
              <a:t> &lt; u</a:t>
            </a:r>
            <a:r>
              <a:rPr lang="fr-FR" sz="2600" b="1" baseline="-25000">
                <a:latin typeface="Arial" pitchFamily="34" charset="0"/>
                <a:cs typeface="Arial" pitchFamily="34" charset="0"/>
              </a:rPr>
              <a:t>n</a:t>
            </a:r>
            <a:r>
              <a:rPr lang="fr-FR" sz="2600" b="1">
                <a:latin typeface="Arial" pitchFamily="34" charset="0"/>
                <a:cs typeface="Arial" pitchFamily="34" charset="0"/>
              </a:rPr>
              <a:t> , ∀ n ∈ ℕ*.</a:t>
            </a:r>
            <a:endParaRPr lang="vi-VN" sz="2600" b="1">
              <a:solidFill>
                <a:schemeClr val="accent2">
                  <a:lumMod val="75000"/>
                </a:schemeClr>
              </a:solidFill>
              <a:latin typeface="Arial" pitchFamily="34" charset="0"/>
              <a:cs typeface="Arial" pitchFamily="34" charset="0"/>
            </a:endParaRPr>
          </a:p>
        </p:txBody>
      </p:sp>
      <p:sp>
        <p:nvSpPr>
          <p:cNvPr id="27" name="TextBox 26"/>
          <p:cNvSpPr txBox="1"/>
          <p:nvPr/>
        </p:nvSpPr>
        <p:spPr>
          <a:xfrm>
            <a:off x="3540124" y="5378768"/>
            <a:ext cx="4749748" cy="523220"/>
          </a:xfrm>
          <a:prstGeom prst="rect">
            <a:avLst/>
          </a:prstGeom>
          <a:noFill/>
        </p:spPr>
        <p:txBody>
          <a:bodyPr wrap="square" rtlCol="0">
            <a:spAutoFit/>
          </a:bodyPr>
          <a:lstStyle/>
          <a:p>
            <a:r>
              <a:rPr lang="en-US" sz="2600" b="1" smtClean="0">
                <a:latin typeface="Arial" pitchFamily="34" charset="0"/>
                <a:cs typeface="Arial" pitchFamily="34" charset="0"/>
              </a:rPr>
              <a:t>Vậy</a:t>
            </a:r>
            <a:r>
              <a:rPr lang="en-US" sz="2800" b="1">
                <a:latin typeface="Arial" pitchFamily="34" charset="0"/>
                <a:cs typeface="Arial" pitchFamily="34" charset="0"/>
              </a:rPr>
              <a:t> (u</a:t>
            </a:r>
            <a:r>
              <a:rPr lang="en-US" sz="2800" b="1" baseline="-25000">
                <a:latin typeface="Arial" pitchFamily="34" charset="0"/>
                <a:cs typeface="Arial" pitchFamily="34" charset="0"/>
              </a:rPr>
              <a:t>n</a:t>
            </a:r>
            <a:r>
              <a:rPr lang="en-US" sz="2800" b="1" smtClean="0">
                <a:latin typeface="Arial" pitchFamily="34" charset="0"/>
                <a:cs typeface="Arial" pitchFamily="34" charset="0"/>
              </a:rPr>
              <a:t>)</a:t>
            </a:r>
            <a:r>
              <a:rPr lang="en-US" sz="2800" smtClean="0">
                <a:latin typeface="Arial" pitchFamily="34" charset="0"/>
                <a:cs typeface="Arial" pitchFamily="34" charset="0"/>
              </a:rPr>
              <a:t> </a:t>
            </a:r>
            <a:r>
              <a:rPr lang="en-US" sz="2800" b="1" smtClean="0">
                <a:latin typeface="Arial" pitchFamily="34" charset="0"/>
                <a:cs typeface="Arial" pitchFamily="34" charset="0"/>
              </a:rPr>
              <a:t>là </a:t>
            </a:r>
            <a:r>
              <a:rPr lang="en-US" sz="2800" b="1" smtClean="0">
                <a:solidFill>
                  <a:schemeClr val="accent2">
                    <a:lumMod val="75000"/>
                  </a:schemeClr>
                </a:solidFill>
                <a:latin typeface="Arial" pitchFamily="34" charset="0"/>
                <a:cs typeface="Arial" pitchFamily="34" charset="0"/>
              </a:rPr>
              <a:t>dãy số giảm</a:t>
            </a:r>
            <a:r>
              <a:rPr lang="en-US" sz="2600" b="1" smtClean="0">
                <a:solidFill>
                  <a:schemeClr val="accent2">
                    <a:lumMod val="75000"/>
                  </a:schemeClr>
                </a:solidFill>
                <a:latin typeface="Arial" pitchFamily="34" charset="0"/>
                <a:cs typeface="Arial" pitchFamily="34" charset="0"/>
              </a:rPr>
              <a:t> </a:t>
            </a:r>
            <a:endParaRPr lang="vi-VN" sz="2600" b="1">
              <a:solidFill>
                <a:schemeClr val="accent2">
                  <a:lumMod val="75000"/>
                </a:schemeClr>
              </a:solidFill>
              <a:latin typeface="Arial" pitchFamily="34" charset="0"/>
              <a:cs typeface="Arial" pitchFamily="34" charset="0"/>
            </a:endParaRPr>
          </a:p>
        </p:txBody>
      </p:sp>
    </p:spTree>
    <p:extLst>
      <p:ext uri="{BB962C8B-B14F-4D97-AF65-F5344CB8AC3E}">
        <p14:creationId xmlns:p14="http://schemas.microsoft.com/office/powerpoint/2010/main" val="60052765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wipe(left)">
                                      <p:cBhvr>
                                        <p:cTn id="11" dur="500"/>
                                        <p:tgtEl>
                                          <p:spTgt spid="25"/>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left)">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wipe(left)">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wipe(left)">
                                      <p:cBhvr>
                                        <p:cTn id="30" dur="500"/>
                                        <p:tgtEl>
                                          <p:spTgt spid="19"/>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wipe(left)">
                                      <p:cBhvr>
                                        <p:cTn id="35" dur="500"/>
                                        <p:tgtEl>
                                          <p:spTgt spid="23"/>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wipe(left)">
                                      <p:cBhvr>
                                        <p:cTn id="40" dur="500"/>
                                        <p:tgtEl>
                                          <p:spTgt spid="24"/>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wipe(left)">
                                      <p:cBhvr>
                                        <p:cTn id="4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4" grpId="0"/>
      <p:bldP spid="2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4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4812" y="3048000"/>
            <a:ext cx="1395474" cy="33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AutoShape 4"/>
          <p:cNvSpPr>
            <a:spLocks noChangeArrowheads="1"/>
          </p:cNvSpPr>
          <p:nvPr/>
        </p:nvSpPr>
        <p:spPr bwMode="gray">
          <a:xfrm>
            <a:off x="401178" y="95249"/>
            <a:ext cx="6683834" cy="479107"/>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000" b="1" smtClean="0">
                <a:solidFill>
                  <a:schemeClr val="bg1"/>
                </a:solidFill>
                <a:latin typeface="Arial" pitchFamily="34" charset="0"/>
                <a:cs typeface="Arial" pitchFamily="34" charset="0"/>
              </a:rPr>
              <a:t>  </a:t>
            </a:r>
            <a:r>
              <a:rPr lang="en-US" sz="1800" b="1" smtClean="0">
                <a:solidFill>
                  <a:schemeClr val="bg1"/>
                </a:solidFill>
                <a:latin typeface="Arial" pitchFamily="34" charset="0"/>
                <a:cs typeface="Arial" pitchFamily="34" charset="0"/>
              </a:rPr>
              <a:t>3 . DÃY SỐ TĂNG, DÃY SỐ GIẢM VÀ DÃY SỐ BỊ CHẶN</a:t>
            </a:r>
            <a:endParaRPr lang="vi-VN" sz="1800" b="1">
              <a:solidFill>
                <a:schemeClr val="bg1"/>
              </a:solidFill>
              <a:latin typeface="Arial" pitchFamily="34" charset="0"/>
              <a:cs typeface="Arial" pitchFamily="34" charset="0"/>
            </a:endParaRPr>
          </a:p>
        </p:txBody>
      </p:sp>
      <p:grpSp>
        <p:nvGrpSpPr>
          <p:cNvPr id="3" name="Group 2"/>
          <p:cNvGrpSpPr/>
          <p:nvPr/>
        </p:nvGrpSpPr>
        <p:grpSpPr>
          <a:xfrm>
            <a:off x="289088" y="762001"/>
            <a:ext cx="11558425" cy="2209799"/>
            <a:chOff x="289088" y="762001"/>
            <a:chExt cx="11558425" cy="2209799"/>
          </a:xfrm>
        </p:grpSpPr>
        <p:grpSp>
          <p:nvGrpSpPr>
            <p:cNvPr id="2" name="Group 1"/>
            <p:cNvGrpSpPr/>
            <p:nvPr/>
          </p:nvGrpSpPr>
          <p:grpSpPr>
            <a:xfrm>
              <a:off x="289088" y="762001"/>
              <a:ext cx="11558425" cy="2209799"/>
              <a:chOff x="289088" y="1086761"/>
              <a:chExt cx="11558425" cy="2209799"/>
            </a:xfrm>
          </p:grpSpPr>
          <p:sp>
            <p:nvSpPr>
              <p:cNvPr id="18" name="Rounded Rectangle 17"/>
              <p:cNvSpPr/>
              <p:nvPr/>
            </p:nvSpPr>
            <p:spPr>
              <a:xfrm>
                <a:off x="289088" y="1086761"/>
                <a:ext cx="11558425" cy="2209799"/>
              </a:xfrm>
              <a:prstGeom prst="roundRect">
                <a:avLst>
                  <a:gd name="adj" fmla="val 3662"/>
                </a:avLst>
              </a:prstGeom>
              <a:solidFill>
                <a:schemeClr val="accent5">
                  <a:lumMod val="20000"/>
                  <a:lumOff val="80000"/>
                </a:schemeClr>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sp>
            <p:nvSpPr>
              <p:cNvPr id="21" name="TextBox 20"/>
              <p:cNvSpPr txBox="1"/>
              <p:nvPr/>
            </p:nvSpPr>
            <p:spPr>
              <a:xfrm>
                <a:off x="2151062" y="1201162"/>
                <a:ext cx="9429750" cy="523220"/>
              </a:xfrm>
              <a:prstGeom prst="rect">
                <a:avLst/>
              </a:prstGeom>
              <a:noFill/>
            </p:spPr>
            <p:txBody>
              <a:bodyPr wrap="square" rtlCol="0">
                <a:spAutoFit/>
              </a:bodyPr>
              <a:lstStyle/>
              <a:p>
                <a:r>
                  <a:rPr lang="en-US" sz="2800" b="1">
                    <a:solidFill>
                      <a:schemeClr val="accent6">
                        <a:lumMod val="75000"/>
                      </a:schemeClr>
                    </a:solidFill>
                    <a:latin typeface="Arial" pitchFamily="34" charset="0"/>
                    <a:cs typeface="Arial" pitchFamily="34" charset="0"/>
                  </a:rPr>
                  <a:t>Nhận biết </a:t>
                </a:r>
                <a:r>
                  <a:rPr lang="en-US" sz="2800" b="1" smtClean="0">
                    <a:solidFill>
                      <a:schemeClr val="accent6">
                        <a:lumMod val="75000"/>
                      </a:schemeClr>
                    </a:solidFill>
                    <a:latin typeface="Arial" pitchFamily="34" charset="0"/>
                    <a:cs typeface="Arial" pitchFamily="34" charset="0"/>
                  </a:rPr>
                  <a:t>dãy số bị chặn</a:t>
                </a:r>
                <a:endParaRPr lang="vi-VN" sz="2800" b="1">
                  <a:solidFill>
                    <a:schemeClr val="accent6">
                      <a:lumMod val="75000"/>
                    </a:schemeClr>
                  </a:solidFill>
                  <a:latin typeface="Arial" pitchFamily="34" charset="0"/>
                  <a:cs typeface="Arial" pitchFamily="34" charset="0"/>
                </a:endParaRPr>
              </a:p>
            </p:txBody>
          </p:sp>
          <mc:AlternateContent xmlns:mc="http://schemas.openxmlformats.org/markup-compatibility/2006" xmlns:a14="http://schemas.microsoft.com/office/drawing/2010/main">
            <mc:Choice Requires="a14">
              <p:sp>
                <p:nvSpPr>
                  <p:cNvPr id="15" name="TextBox 14"/>
                  <p:cNvSpPr txBox="1"/>
                  <p:nvPr/>
                </p:nvSpPr>
                <p:spPr>
                  <a:xfrm>
                    <a:off x="1979612" y="1696360"/>
                    <a:ext cx="9734550" cy="684611"/>
                  </a:xfrm>
                  <a:prstGeom prst="rect">
                    <a:avLst/>
                  </a:prstGeom>
                  <a:noFill/>
                </p:spPr>
                <p:txBody>
                  <a:bodyPr wrap="square" rtlCol="0">
                    <a:spAutoFit/>
                  </a:bodyPr>
                  <a:lstStyle/>
                  <a:p>
                    <a:r>
                      <a:rPr lang="en-US" sz="2600" b="1" smtClean="0">
                        <a:latin typeface="Arial" pitchFamily="34" charset="0"/>
                        <a:cs typeface="Arial" pitchFamily="34" charset="0"/>
                      </a:rPr>
                      <a:t>Cho dãy số (u</a:t>
                    </a:r>
                    <a:r>
                      <a:rPr lang="en-US" sz="2600" b="1" baseline="-25000" smtClean="0">
                        <a:latin typeface="Arial" pitchFamily="34" charset="0"/>
                        <a:cs typeface="Arial" pitchFamily="34" charset="0"/>
                      </a:rPr>
                      <a:t>n</a:t>
                    </a:r>
                    <a:r>
                      <a:rPr lang="en-US" sz="2600" b="1" smtClean="0">
                        <a:latin typeface="Arial" pitchFamily="34" charset="0"/>
                        <a:cs typeface="Arial" pitchFamily="34" charset="0"/>
                      </a:rPr>
                      <a:t>) với </a:t>
                    </a:r>
                    <a14:m>
                      <m:oMath xmlns:m="http://schemas.openxmlformats.org/officeDocument/2006/math">
                        <m:sSub>
                          <m:sSubPr>
                            <m:ctrlPr>
                              <a:rPr lang="en-US" sz="2600" b="1" i="1" smtClean="0">
                                <a:latin typeface="Cambria Math"/>
                                <a:cs typeface="Arial" pitchFamily="34" charset="0"/>
                              </a:rPr>
                            </m:ctrlPr>
                          </m:sSubPr>
                          <m:e>
                            <m:r>
                              <a:rPr lang="en-US" sz="2600" b="1" i="1" smtClean="0">
                                <a:latin typeface="Cambria Math"/>
                                <a:cs typeface="Arial" pitchFamily="34" charset="0"/>
                              </a:rPr>
                              <m:t>𝒖</m:t>
                            </m:r>
                          </m:e>
                          <m:sub>
                            <m:r>
                              <a:rPr lang="en-US" sz="2600" b="1" i="1" smtClean="0">
                                <a:latin typeface="Cambria Math"/>
                                <a:cs typeface="Arial" pitchFamily="34" charset="0"/>
                              </a:rPr>
                              <m:t>𝒏</m:t>
                            </m:r>
                          </m:sub>
                        </m:sSub>
                        <m:r>
                          <a:rPr lang="en-US" sz="2600" b="1" i="1" smtClean="0">
                            <a:latin typeface="Cambria Math"/>
                            <a:cs typeface="Arial" pitchFamily="34" charset="0"/>
                          </a:rPr>
                          <m:t>=</m:t>
                        </m:r>
                        <m:f>
                          <m:fPr>
                            <m:ctrlPr>
                              <a:rPr lang="en-US" sz="2600" b="1" i="1" smtClean="0">
                                <a:latin typeface="Cambria Math"/>
                                <a:cs typeface="Arial" pitchFamily="34" charset="0"/>
                              </a:rPr>
                            </m:ctrlPr>
                          </m:fPr>
                          <m:num>
                            <m:r>
                              <a:rPr lang="en-US" sz="2600" b="1" i="1" smtClean="0">
                                <a:latin typeface="Cambria Math"/>
                                <a:cs typeface="Arial" pitchFamily="34" charset="0"/>
                              </a:rPr>
                              <m:t>𝒏</m:t>
                            </m:r>
                            <m:r>
                              <a:rPr lang="en-US" sz="2600" b="1" i="1" smtClean="0">
                                <a:latin typeface="Cambria Math"/>
                                <a:cs typeface="Arial" pitchFamily="34" charset="0"/>
                              </a:rPr>
                              <m:t>+</m:t>
                            </m:r>
                            <m:r>
                              <a:rPr lang="en-US" sz="2600" b="1" i="1" smtClean="0">
                                <a:latin typeface="Cambria Math"/>
                                <a:cs typeface="Arial" pitchFamily="34" charset="0"/>
                              </a:rPr>
                              <m:t>𝟏</m:t>
                            </m:r>
                          </m:num>
                          <m:den>
                            <m:r>
                              <a:rPr lang="en-US" sz="2600" b="1" i="1" smtClean="0">
                                <a:latin typeface="Cambria Math"/>
                                <a:cs typeface="Arial" pitchFamily="34" charset="0"/>
                              </a:rPr>
                              <m:t>𝒏</m:t>
                            </m:r>
                          </m:den>
                        </m:f>
                        <m:r>
                          <a:rPr lang="en-US" sz="2600" b="1" i="1" smtClean="0">
                            <a:latin typeface="Cambria Math"/>
                            <a:cs typeface="Arial" pitchFamily="34" charset="0"/>
                          </a:rPr>
                          <m:t>, </m:t>
                        </m:r>
                        <m:r>
                          <a:rPr lang="en-US" sz="2600" b="1" i="1" smtClean="0">
                            <a:latin typeface="Cambria Math"/>
                            <a:ea typeface="Cambria Math"/>
                            <a:cs typeface="Arial" pitchFamily="34" charset="0"/>
                          </a:rPr>
                          <m:t>∀</m:t>
                        </m:r>
                        <m:r>
                          <a:rPr lang="en-US" sz="2600" b="1" i="1" smtClean="0">
                            <a:latin typeface="Cambria Math"/>
                            <a:ea typeface="Cambria Math"/>
                            <a:cs typeface="Arial" pitchFamily="34" charset="0"/>
                          </a:rPr>
                          <m:t>𝒏</m:t>
                        </m:r>
                        <m:r>
                          <a:rPr lang="en-US" sz="2600" b="1" i="1" smtClean="0">
                            <a:latin typeface="Cambria Math"/>
                            <a:ea typeface="Cambria Math"/>
                            <a:cs typeface="Arial" pitchFamily="34" charset="0"/>
                          </a:rPr>
                          <m:t>∈</m:t>
                        </m:r>
                        <m:sSup>
                          <m:sSupPr>
                            <m:ctrlPr>
                              <a:rPr lang="en-US" sz="2600" b="1" i="1" smtClean="0">
                                <a:latin typeface="Cambria Math"/>
                                <a:ea typeface="Cambria Math"/>
                                <a:cs typeface="Arial" pitchFamily="34" charset="0"/>
                              </a:rPr>
                            </m:ctrlPr>
                          </m:sSupPr>
                          <m:e>
                            <m:r>
                              <a:rPr lang="en-US" sz="2600" b="1" i="1" smtClean="0">
                                <a:latin typeface="Cambria Math"/>
                                <a:ea typeface="Cambria Math"/>
                                <a:cs typeface="Arial" pitchFamily="34" charset="0"/>
                              </a:rPr>
                              <m:t>𝑵</m:t>
                            </m:r>
                          </m:e>
                          <m:sup>
                            <m:r>
                              <a:rPr lang="en-US" sz="2600" b="1" i="1" smtClean="0">
                                <a:latin typeface="Cambria Math"/>
                                <a:ea typeface="Cambria Math"/>
                                <a:cs typeface="Arial" pitchFamily="34" charset="0"/>
                              </a:rPr>
                              <m:t>∗</m:t>
                            </m:r>
                          </m:sup>
                        </m:sSup>
                      </m:oMath>
                    </a14:m>
                    <a:endParaRPr lang="vi-VN" sz="2600" b="1">
                      <a:latin typeface="Arial" pitchFamily="34" charset="0"/>
                      <a:cs typeface="Arial" pitchFamily="34" charset="0"/>
                    </a:endParaRPr>
                  </a:p>
                </p:txBody>
              </p:sp>
            </mc:Choice>
            <mc:Fallback xmlns="">
              <p:sp>
                <p:nvSpPr>
                  <p:cNvPr id="15" name="TextBox 14"/>
                  <p:cNvSpPr txBox="1">
                    <a:spLocks noRot="1" noChangeAspect="1" noMove="1" noResize="1" noEditPoints="1" noAdjustHandles="1" noChangeArrowheads="1" noChangeShapeType="1" noTextEdit="1"/>
                  </p:cNvSpPr>
                  <p:nvPr/>
                </p:nvSpPr>
                <p:spPr>
                  <a:xfrm>
                    <a:off x="1979612" y="1696360"/>
                    <a:ext cx="9734550" cy="684611"/>
                  </a:xfrm>
                  <a:prstGeom prst="rect">
                    <a:avLst/>
                  </a:prstGeom>
                  <a:blipFill rotWithShape="1">
                    <a:blip r:embed="rId5"/>
                    <a:stretch>
                      <a:fillRect l="-1127" b="-5357"/>
                    </a:stretch>
                  </a:blipFill>
                </p:spPr>
                <p:txBody>
                  <a:bodyPr/>
                  <a:lstStyle/>
                  <a:p>
                    <a:r>
                      <a:rPr lang="en-US">
                        <a:noFill/>
                      </a:rPr>
                      <a:t> </a:t>
                    </a:r>
                  </a:p>
                </p:txBody>
              </p:sp>
            </mc:Fallback>
          </mc:AlternateContent>
          <p:sp>
            <p:nvSpPr>
              <p:cNvPr id="16" name="TextBox 15"/>
              <p:cNvSpPr txBox="1"/>
              <p:nvPr/>
            </p:nvSpPr>
            <p:spPr>
              <a:xfrm>
                <a:off x="1979612" y="2305365"/>
                <a:ext cx="8458200" cy="892552"/>
              </a:xfrm>
              <a:prstGeom prst="rect">
                <a:avLst/>
              </a:prstGeom>
              <a:noFill/>
            </p:spPr>
            <p:txBody>
              <a:bodyPr wrap="square" rtlCol="0">
                <a:spAutoFit/>
              </a:bodyPr>
              <a:lstStyle/>
              <a:p>
                <a:pPr marL="514350" indent="-514350">
                  <a:buAutoNum type="alphaLcPeriod"/>
                </a:pPr>
                <a:r>
                  <a:rPr lang="en-US" sz="2600" b="1" smtClean="0">
                    <a:latin typeface="Arial" pitchFamily="34" charset="0"/>
                    <a:cs typeface="Arial" pitchFamily="34" charset="0"/>
                  </a:rPr>
                  <a:t>So sánh u</a:t>
                </a:r>
                <a:r>
                  <a:rPr lang="en-US" sz="2600" b="1" baseline="-25000" smtClean="0">
                    <a:latin typeface="Arial" pitchFamily="34" charset="0"/>
                    <a:cs typeface="Arial" pitchFamily="34" charset="0"/>
                  </a:rPr>
                  <a:t>n</a:t>
                </a:r>
                <a:r>
                  <a:rPr lang="en-US" sz="2600" b="1" smtClean="0">
                    <a:latin typeface="Arial" pitchFamily="34" charset="0"/>
                    <a:cs typeface="Arial" pitchFamily="34" charset="0"/>
                  </a:rPr>
                  <a:t> và 1</a:t>
                </a:r>
              </a:p>
              <a:p>
                <a:pPr marL="514350" indent="-514350">
                  <a:buFontTx/>
                  <a:buAutoNum type="alphaLcPeriod"/>
                </a:pPr>
                <a:r>
                  <a:rPr lang="en-US" sz="2600" b="1">
                    <a:latin typeface="Arial" pitchFamily="34" charset="0"/>
                    <a:cs typeface="Arial" pitchFamily="34" charset="0"/>
                  </a:rPr>
                  <a:t>So sánh u</a:t>
                </a:r>
                <a:r>
                  <a:rPr lang="en-US" sz="2600" b="1" baseline="-25000">
                    <a:latin typeface="Arial" pitchFamily="34" charset="0"/>
                    <a:cs typeface="Arial" pitchFamily="34" charset="0"/>
                  </a:rPr>
                  <a:t>n</a:t>
                </a:r>
                <a:r>
                  <a:rPr lang="en-US" sz="2600" b="1">
                    <a:latin typeface="Arial" pitchFamily="34" charset="0"/>
                    <a:cs typeface="Arial" pitchFamily="34" charset="0"/>
                  </a:rPr>
                  <a:t> và </a:t>
                </a:r>
                <a:r>
                  <a:rPr lang="en-US" sz="2600" b="1" smtClean="0">
                    <a:latin typeface="Arial" pitchFamily="34" charset="0"/>
                    <a:cs typeface="Arial" pitchFamily="34" charset="0"/>
                  </a:rPr>
                  <a:t>2</a:t>
                </a:r>
                <a:endParaRPr lang="en-US" sz="2600" b="1">
                  <a:latin typeface="Arial" pitchFamily="34" charset="0"/>
                  <a:cs typeface="Arial" pitchFamily="34" charset="0"/>
                </a:endParaRPr>
              </a:p>
            </p:txBody>
          </p:sp>
        </p:grpSp>
        <p:pic>
          <p:nvPicPr>
            <p:cNvPr id="72706"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r="12822" b="32784"/>
            <a:stretch/>
          </p:blipFill>
          <p:spPr bwMode="auto">
            <a:xfrm>
              <a:off x="453122" y="842538"/>
              <a:ext cx="1474193" cy="486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0" name="TextBox 9"/>
          <p:cNvSpPr txBox="1"/>
          <p:nvPr/>
        </p:nvSpPr>
        <p:spPr>
          <a:xfrm>
            <a:off x="2531195" y="3632835"/>
            <a:ext cx="2204985" cy="492443"/>
          </a:xfrm>
          <a:prstGeom prst="rect">
            <a:avLst/>
          </a:prstGeom>
          <a:noFill/>
        </p:spPr>
        <p:txBody>
          <a:bodyPr wrap="square" rtlCol="0">
            <a:spAutoFit/>
          </a:bodyPr>
          <a:lstStyle/>
          <a:p>
            <a:r>
              <a:rPr lang="en-US" sz="2600" b="1" smtClean="0">
                <a:latin typeface="Arial" pitchFamily="34" charset="0"/>
                <a:cs typeface="Arial" pitchFamily="34" charset="0"/>
              </a:rPr>
              <a:t>a) Ta có :</a:t>
            </a:r>
            <a:endParaRPr lang="vi-VN" sz="2600" b="1">
              <a:latin typeface="Arial" pitchFamily="34" charset="0"/>
              <a:cs typeface="Arial" pitchFamily="34" charset="0"/>
            </a:endParaRPr>
          </a:p>
        </p:txBody>
      </p:sp>
      <p:graphicFrame>
        <p:nvGraphicFramePr>
          <p:cNvPr id="11" name="Object 10"/>
          <p:cNvGraphicFramePr>
            <a:graphicFrameLocks noChangeAspect="1"/>
          </p:cNvGraphicFramePr>
          <p:nvPr>
            <p:extLst>
              <p:ext uri="{D42A27DB-BD31-4B8C-83A1-F6EECF244321}">
                <p14:modId xmlns:p14="http://schemas.microsoft.com/office/powerpoint/2010/main" val="1341247940"/>
              </p:ext>
            </p:extLst>
          </p:nvPr>
        </p:nvGraphicFramePr>
        <p:xfrm>
          <a:off x="4189412" y="3414712"/>
          <a:ext cx="1466850" cy="928688"/>
        </p:xfrm>
        <a:graphic>
          <a:graphicData uri="http://schemas.openxmlformats.org/presentationml/2006/ole">
            <mc:AlternateContent xmlns:mc="http://schemas.openxmlformats.org/markup-compatibility/2006">
              <mc:Choice xmlns:v="urn:schemas-microsoft-com:vml" Requires="v">
                <p:oleObj spid="_x0000_s81988" name="Equation" r:id="rId7" imgW="622080" imgH="393480" progId="Equation.DSMT4">
                  <p:embed/>
                </p:oleObj>
              </mc:Choice>
              <mc:Fallback>
                <p:oleObj name="Equation" r:id="rId7" imgW="622080" imgH="393480" progId="Equation.DSMT4">
                  <p:embed/>
                  <p:pic>
                    <p:nvPicPr>
                      <p:cNvPr id="0" name=""/>
                      <p:cNvPicPr/>
                      <p:nvPr/>
                    </p:nvPicPr>
                    <p:blipFill>
                      <a:blip r:embed="rId8"/>
                      <a:stretch>
                        <a:fillRect/>
                      </a:stretch>
                    </p:blipFill>
                    <p:spPr>
                      <a:xfrm>
                        <a:off x="4189412" y="3414712"/>
                        <a:ext cx="1466850" cy="928688"/>
                      </a:xfrm>
                      <a:prstGeom prst="rect">
                        <a:avLst/>
                      </a:prstGeom>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2632944391"/>
              </p:ext>
            </p:extLst>
          </p:nvPr>
        </p:nvGraphicFramePr>
        <p:xfrm>
          <a:off x="5675312" y="3423688"/>
          <a:ext cx="2933700" cy="928688"/>
        </p:xfrm>
        <a:graphic>
          <a:graphicData uri="http://schemas.openxmlformats.org/presentationml/2006/ole">
            <mc:AlternateContent xmlns:mc="http://schemas.openxmlformats.org/markup-compatibility/2006">
              <mc:Choice xmlns:v="urn:schemas-microsoft-com:vml" Requires="v">
                <p:oleObj spid="_x0000_s81989" name="Equation" r:id="rId9" imgW="1244520" imgH="393480" progId="Equation.DSMT4">
                  <p:embed/>
                </p:oleObj>
              </mc:Choice>
              <mc:Fallback>
                <p:oleObj name="Equation" r:id="rId9" imgW="1244520" imgH="393480" progId="Equation.DSMT4">
                  <p:embed/>
                  <p:pic>
                    <p:nvPicPr>
                      <p:cNvPr id="0" name=""/>
                      <p:cNvPicPr/>
                      <p:nvPr/>
                    </p:nvPicPr>
                    <p:blipFill>
                      <a:blip r:embed="rId10"/>
                      <a:stretch>
                        <a:fillRect/>
                      </a:stretch>
                    </p:blipFill>
                    <p:spPr>
                      <a:xfrm>
                        <a:off x="5675312" y="3423688"/>
                        <a:ext cx="2933700" cy="928688"/>
                      </a:xfrm>
                      <a:prstGeom prst="rect">
                        <a:avLst/>
                      </a:prstGeom>
                    </p:spPr>
                  </p:pic>
                </p:oleObj>
              </mc:Fallback>
            </mc:AlternateContent>
          </a:graphicData>
        </a:graphic>
      </p:graphicFrame>
      <p:sp>
        <p:nvSpPr>
          <p:cNvPr id="17" name="TextBox 16"/>
          <p:cNvSpPr txBox="1"/>
          <p:nvPr/>
        </p:nvSpPr>
        <p:spPr>
          <a:xfrm>
            <a:off x="2531194" y="4648200"/>
            <a:ext cx="2204985" cy="492443"/>
          </a:xfrm>
          <a:prstGeom prst="rect">
            <a:avLst/>
          </a:prstGeom>
          <a:noFill/>
        </p:spPr>
        <p:txBody>
          <a:bodyPr wrap="square" rtlCol="0">
            <a:spAutoFit/>
          </a:bodyPr>
          <a:lstStyle/>
          <a:p>
            <a:r>
              <a:rPr lang="en-US" sz="2600" b="1" smtClean="0">
                <a:latin typeface="Arial" pitchFamily="34" charset="0"/>
                <a:cs typeface="Arial" pitchFamily="34" charset="0"/>
              </a:rPr>
              <a:t>b) Ta có :</a:t>
            </a:r>
            <a:endParaRPr lang="vi-VN" sz="2600" b="1">
              <a:latin typeface="Arial" pitchFamily="34" charset="0"/>
              <a:cs typeface="Arial" pitchFamily="34" charset="0"/>
            </a:endParaRPr>
          </a:p>
        </p:txBody>
      </p:sp>
      <p:graphicFrame>
        <p:nvGraphicFramePr>
          <p:cNvPr id="19" name="Object 18"/>
          <p:cNvGraphicFramePr>
            <a:graphicFrameLocks noChangeAspect="1"/>
          </p:cNvGraphicFramePr>
          <p:nvPr>
            <p:extLst>
              <p:ext uri="{D42A27DB-BD31-4B8C-83A1-F6EECF244321}">
                <p14:modId xmlns:p14="http://schemas.microsoft.com/office/powerpoint/2010/main" val="3762531161"/>
              </p:ext>
            </p:extLst>
          </p:nvPr>
        </p:nvGraphicFramePr>
        <p:xfrm>
          <a:off x="4265612" y="4495800"/>
          <a:ext cx="2216150" cy="928688"/>
        </p:xfrm>
        <a:graphic>
          <a:graphicData uri="http://schemas.openxmlformats.org/presentationml/2006/ole">
            <mc:AlternateContent xmlns:mc="http://schemas.openxmlformats.org/markup-compatibility/2006">
              <mc:Choice xmlns:v="urn:schemas-microsoft-com:vml" Requires="v">
                <p:oleObj spid="_x0000_s81990" name="Equation" r:id="rId11" imgW="939600" imgH="393480" progId="Equation.DSMT4">
                  <p:embed/>
                </p:oleObj>
              </mc:Choice>
              <mc:Fallback>
                <p:oleObj name="Equation" r:id="rId11" imgW="939600" imgH="393480" progId="Equation.DSMT4">
                  <p:embed/>
                  <p:pic>
                    <p:nvPicPr>
                      <p:cNvPr id="0" name=""/>
                      <p:cNvPicPr/>
                      <p:nvPr/>
                    </p:nvPicPr>
                    <p:blipFill>
                      <a:blip r:embed="rId12"/>
                      <a:stretch>
                        <a:fillRect/>
                      </a:stretch>
                    </p:blipFill>
                    <p:spPr>
                      <a:xfrm>
                        <a:off x="4265612" y="4495800"/>
                        <a:ext cx="2216150" cy="928688"/>
                      </a:xfrm>
                      <a:prstGeom prst="rect">
                        <a:avLst/>
                      </a:prstGeom>
                    </p:spPr>
                  </p:pic>
                </p:oleObj>
              </mc:Fallback>
            </mc:AlternateContent>
          </a:graphicData>
        </a:graphic>
      </p:graphicFrame>
      <p:graphicFrame>
        <p:nvGraphicFramePr>
          <p:cNvPr id="20" name="Object 19"/>
          <p:cNvGraphicFramePr>
            <a:graphicFrameLocks noChangeAspect="1"/>
          </p:cNvGraphicFramePr>
          <p:nvPr>
            <p:extLst>
              <p:ext uri="{D42A27DB-BD31-4B8C-83A1-F6EECF244321}">
                <p14:modId xmlns:p14="http://schemas.microsoft.com/office/powerpoint/2010/main" val="416345956"/>
              </p:ext>
            </p:extLst>
          </p:nvPr>
        </p:nvGraphicFramePr>
        <p:xfrm>
          <a:off x="6704012" y="4481513"/>
          <a:ext cx="4041775" cy="928687"/>
        </p:xfrm>
        <a:graphic>
          <a:graphicData uri="http://schemas.openxmlformats.org/presentationml/2006/ole">
            <mc:AlternateContent xmlns:mc="http://schemas.openxmlformats.org/markup-compatibility/2006">
              <mc:Choice xmlns:v="urn:schemas-microsoft-com:vml" Requires="v">
                <p:oleObj spid="_x0000_s81991" name="Equation" r:id="rId13" imgW="1714320" imgH="393480" progId="Equation.DSMT4">
                  <p:embed/>
                </p:oleObj>
              </mc:Choice>
              <mc:Fallback>
                <p:oleObj name="Equation" r:id="rId13" imgW="1714320" imgH="393480" progId="Equation.DSMT4">
                  <p:embed/>
                  <p:pic>
                    <p:nvPicPr>
                      <p:cNvPr id="0" name=""/>
                      <p:cNvPicPr/>
                      <p:nvPr/>
                    </p:nvPicPr>
                    <p:blipFill>
                      <a:blip r:embed="rId14"/>
                      <a:stretch>
                        <a:fillRect/>
                      </a:stretch>
                    </p:blipFill>
                    <p:spPr>
                      <a:xfrm>
                        <a:off x="6704012" y="4481513"/>
                        <a:ext cx="4041775" cy="928687"/>
                      </a:xfrm>
                      <a:prstGeom prst="rect">
                        <a:avLst/>
                      </a:prstGeom>
                    </p:spPr>
                  </p:pic>
                </p:oleObj>
              </mc:Fallback>
            </mc:AlternateContent>
          </a:graphicData>
        </a:graphic>
      </p:graphicFrame>
      <p:sp>
        <p:nvSpPr>
          <p:cNvPr id="22" name="TextBox 21"/>
          <p:cNvSpPr txBox="1"/>
          <p:nvPr/>
        </p:nvSpPr>
        <p:spPr>
          <a:xfrm>
            <a:off x="2970212" y="5715000"/>
            <a:ext cx="1765967" cy="492443"/>
          </a:xfrm>
          <a:prstGeom prst="rect">
            <a:avLst/>
          </a:prstGeom>
          <a:noFill/>
        </p:spPr>
        <p:txBody>
          <a:bodyPr wrap="square" rtlCol="0">
            <a:spAutoFit/>
          </a:bodyPr>
          <a:lstStyle/>
          <a:p>
            <a:r>
              <a:rPr lang="en-US" sz="2600" b="1" smtClean="0">
                <a:latin typeface="Arial" pitchFamily="34" charset="0"/>
                <a:cs typeface="Arial" pitchFamily="34" charset="0"/>
              </a:rPr>
              <a:t>Do đó :</a:t>
            </a:r>
            <a:endParaRPr lang="vi-VN" sz="2600" b="1">
              <a:latin typeface="Arial" pitchFamily="34" charset="0"/>
              <a:cs typeface="Arial" pitchFamily="34" charset="0"/>
            </a:endParaRPr>
          </a:p>
        </p:txBody>
      </p:sp>
      <p:graphicFrame>
        <p:nvGraphicFramePr>
          <p:cNvPr id="23" name="Object 22"/>
          <p:cNvGraphicFramePr>
            <a:graphicFrameLocks noChangeAspect="1"/>
          </p:cNvGraphicFramePr>
          <p:nvPr>
            <p:extLst>
              <p:ext uri="{D42A27DB-BD31-4B8C-83A1-F6EECF244321}">
                <p14:modId xmlns:p14="http://schemas.microsoft.com/office/powerpoint/2010/main" val="4006908272"/>
              </p:ext>
            </p:extLst>
          </p:nvPr>
        </p:nvGraphicFramePr>
        <p:xfrm>
          <a:off x="4265612" y="5496877"/>
          <a:ext cx="3382963" cy="928688"/>
        </p:xfrm>
        <a:graphic>
          <a:graphicData uri="http://schemas.openxmlformats.org/presentationml/2006/ole">
            <mc:AlternateContent xmlns:mc="http://schemas.openxmlformats.org/markup-compatibility/2006">
              <mc:Choice xmlns:v="urn:schemas-microsoft-com:vml" Requires="v">
                <p:oleObj spid="_x0000_s81992" name="Equation" r:id="rId15" imgW="1434960" imgH="393480" progId="Equation.DSMT4">
                  <p:embed/>
                </p:oleObj>
              </mc:Choice>
              <mc:Fallback>
                <p:oleObj name="Equation" r:id="rId15" imgW="1434960" imgH="393480" progId="Equation.DSMT4">
                  <p:embed/>
                  <p:pic>
                    <p:nvPicPr>
                      <p:cNvPr id="0" name=""/>
                      <p:cNvPicPr/>
                      <p:nvPr/>
                    </p:nvPicPr>
                    <p:blipFill>
                      <a:blip r:embed="rId16"/>
                      <a:stretch>
                        <a:fillRect/>
                      </a:stretch>
                    </p:blipFill>
                    <p:spPr>
                      <a:xfrm>
                        <a:off x="4265612" y="5496877"/>
                        <a:ext cx="3382963" cy="928688"/>
                      </a:xfrm>
                      <a:prstGeom prst="rect">
                        <a:avLst/>
                      </a:prstGeom>
                    </p:spPr>
                  </p:pic>
                </p:oleObj>
              </mc:Fallback>
            </mc:AlternateContent>
          </a:graphicData>
        </a:graphic>
      </p:graphicFrame>
    </p:spTree>
    <p:extLst>
      <p:ext uri="{BB962C8B-B14F-4D97-AF65-F5344CB8AC3E}">
        <p14:creationId xmlns:p14="http://schemas.microsoft.com/office/powerpoint/2010/main" val="129909303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left)">
                                      <p:cBhvr>
                                        <p:cTn id="12" dur="500"/>
                                        <p:tgtEl>
                                          <p:spTgt spid="24"/>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left)">
                                      <p:cBhvr>
                                        <p:cTn id="16" dur="500"/>
                                        <p:tgtEl>
                                          <p:spTgt spid="10"/>
                                        </p:tgtEl>
                                      </p:cBhvr>
                                    </p:animEffect>
                                  </p:childTnLst>
                                </p:cTn>
                              </p:par>
                            </p:childTnLst>
                          </p:cTn>
                        </p:par>
                        <p:par>
                          <p:cTn id="17" fill="hold">
                            <p:stCondLst>
                              <p:cond delay="1000"/>
                            </p:stCondLst>
                            <p:childTnLst>
                              <p:par>
                                <p:cTn id="18" presetID="22" presetClass="entr" presetSubtype="8"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left)">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left)">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wipe(left)">
                                      <p:cBhvr>
                                        <p:cTn id="30" dur="500"/>
                                        <p:tgtEl>
                                          <p:spTgt spid="17"/>
                                        </p:tgtEl>
                                      </p:cBhvr>
                                    </p:animEffect>
                                  </p:childTnLst>
                                </p:cTn>
                              </p:par>
                            </p:childTnLst>
                          </p:cTn>
                        </p:par>
                        <p:par>
                          <p:cTn id="31" fill="hold">
                            <p:stCondLst>
                              <p:cond delay="500"/>
                            </p:stCondLst>
                            <p:childTnLst>
                              <p:par>
                                <p:cTn id="32" presetID="22" presetClass="entr" presetSubtype="8" fill="hold" nodeType="after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wipe(left)">
                                      <p:cBhvr>
                                        <p:cTn id="34" dur="500"/>
                                        <p:tgtEl>
                                          <p:spTgt spid="19"/>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wipe(left)">
                                      <p:cBhvr>
                                        <p:cTn id="39" dur="500"/>
                                        <p:tgtEl>
                                          <p:spTgt spid="20"/>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wipe(left)">
                                      <p:cBhvr>
                                        <p:cTn id="44" dur="500"/>
                                        <p:tgtEl>
                                          <p:spTgt spid="22"/>
                                        </p:tgtEl>
                                      </p:cBhvr>
                                    </p:animEffect>
                                  </p:childTnLst>
                                </p:cTn>
                              </p:par>
                            </p:childTnLst>
                          </p:cTn>
                        </p:par>
                        <p:par>
                          <p:cTn id="45" fill="hold">
                            <p:stCondLst>
                              <p:cond delay="500"/>
                            </p:stCondLst>
                            <p:childTnLst>
                              <p:par>
                                <p:cTn id="46" presetID="22" presetClass="entr" presetSubtype="8" fill="hold" nodeType="after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wipe(left)">
                                      <p:cBhvr>
                                        <p:cTn id="4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7" grpId="0"/>
      <p:bldP spid="2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AutoShape 4"/>
          <p:cNvSpPr>
            <a:spLocks noChangeArrowheads="1"/>
          </p:cNvSpPr>
          <p:nvPr/>
        </p:nvSpPr>
        <p:spPr bwMode="gray">
          <a:xfrm>
            <a:off x="401178" y="95249"/>
            <a:ext cx="6683834" cy="479107"/>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000" b="1" smtClean="0">
                <a:solidFill>
                  <a:schemeClr val="bg1"/>
                </a:solidFill>
                <a:latin typeface="Arial" pitchFamily="34" charset="0"/>
                <a:cs typeface="Arial" pitchFamily="34" charset="0"/>
              </a:rPr>
              <a:t>  </a:t>
            </a:r>
            <a:r>
              <a:rPr lang="en-US" sz="1800" b="1" smtClean="0">
                <a:solidFill>
                  <a:schemeClr val="bg1"/>
                </a:solidFill>
                <a:latin typeface="Arial" pitchFamily="34" charset="0"/>
                <a:cs typeface="Arial" pitchFamily="34" charset="0"/>
              </a:rPr>
              <a:t>3 . DÃY SỐ TĂNG, DÃY SỐ GIẢM VÀ DÃY SỐ BỊ CHẶN</a:t>
            </a:r>
            <a:endParaRPr lang="vi-VN" sz="1800" b="1">
              <a:solidFill>
                <a:schemeClr val="bg1"/>
              </a:solidFill>
              <a:latin typeface="Arial" pitchFamily="34" charset="0"/>
              <a:cs typeface="Arial" pitchFamily="34" charset="0"/>
            </a:endParaRPr>
          </a:p>
        </p:txBody>
      </p:sp>
      <p:sp>
        <p:nvSpPr>
          <p:cNvPr id="13" name="Rounded Rectangle 12"/>
          <p:cNvSpPr/>
          <p:nvPr/>
        </p:nvSpPr>
        <p:spPr>
          <a:xfrm>
            <a:off x="760411" y="902008"/>
            <a:ext cx="10744201" cy="3593792"/>
          </a:xfrm>
          <a:prstGeom prst="roundRect">
            <a:avLst>
              <a:gd name="adj" fmla="val 3662"/>
            </a:avLst>
          </a:prstGeom>
          <a:solidFill>
            <a:srgbClr val="FEF3D6"/>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mc:AlternateContent xmlns:mc="http://schemas.openxmlformats.org/markup-compatibility/2006">
        <mc:Choice xmlns:a14="http://schemas.microsoft.com/office/drawing/2010/main" Requires="a14">
          <p:sp>
            <p:nvSpPr>
              <p:cNvPr id="17" name="TextBox 16"/>
              <p:cNvSpPr txBox="1"/>
              <p:nvPr/>
            </p:nvSpPr>
            <p:spPr>
              <a:xfrm>
                <a:off x="989012" y="1042016"/>
                <a:ext cx="10478931" cy="926792"/>
              </a:xfrm>
              <a:prstGeom prst="rect">
                <a:avLst/>
              </a:prstGeom>
              <a:noFill/>
            </p:spPr>
            <p:txBody>
              <a:bodyPr wrap="square" rtlCol="0">
                <a:spAutoFit/>
              </a:bodyPr>
              <a:lstStyle/>
              <a:p>
                <a:pPr marL="457200" indent="-457200">
                  <a:buFont typeface="Arial" pitchFamily="34" charset="0"/>
                  <a:buChar char="•"/>
                </a:pPr>
                <a:r>
                  <a:rPr lang="en-US" sz="2600" b="1" smtClean="0">
                    <a:latin typeface="Arial" pitchFamily="34" charset="0"/>
                    <a:cs typeface="Arial" pitchFamily="34" charset="0"/>
                  </a:rPr>
                  <a:t>Dãy số (u</a:t>
                </a:r>
                <a:r>
                  <a:rPr lang="en-US" sz="2600" b="1" baseline="-25000" smtClean="0">
                    <a:latin typeface="Arial" pitchFamily="34" charset="0"/>
                    <a:cs typeface="Arial" pitchFamily="34" charset="0"/>
                  </a:rPr>
                  <a:t>n</a:t>
                </a:r>
                <a:r>
                  <a:rPr lang="en-US" sz="2600" b="1" smtClean="0">
                    <a:latin typeface="Arial" pitchFamily="34" charset="0"/>
                    <a:cs typeface="Arial" pitchFamily="34" charset="0"/>
                  </a:rPr>
                  <a:t>) được gọi là </a:t>
                </a:r>
                <a:r>
                  <a:rPr lang="en-US" sz="2600" b="1" smtClean="0">
                    <a:solidFill>
                      <a:srgbClr val="C00000"/>
                    </a:solidFill>
                    <a:latin typeface="Arial" pitchFamily="34" charset="0"/>
                    <a:cs typeface="Arial" pitchFamily="34" charset="0"/>
                  </a:rPr>
                  <a:t>bị chặn trên </a:t>
                </a:r>
                <a:r>
                  <a:rPr lang="en-US" sz="2600" b="1" smtClean="0">
                    <a:latin typeface="Arial" pitchFamily="34" charset="0"/>
                    <a:cs typeface="Arial" pitchFamily="34" charset="0"/>
                  </a:rPr>
                  <a:t>nếu tồn tại số M sao cho                 </a:t>
                </a:r>
                <a:br>
                  <a:rPr lang="en-US" sz="2600" b="1" smtClean="0">
                    <a:latin typeface="Arial" pitchFamily="34" charset="0"/>
                    <a:cs typeface="Arial" pitchFamily="34" charset="0"/>
                  </a:rPr>
                </a:br>
                <a:r>
                  <a:rPr lang="en-US" sz="2600" b="1" smtClean="0">
                    <a:latin typeface="Arial" pitchFamily="34" charset="0"/>
                    <a:cs typeface="Arial" pitchFamily="34" charset="0"/>
                  </a:rPr>
                  <a:t>                  </a:t>
                </a:r>
                <a14:m>
                  <m:oMath xmlns:m="http://schemas.openxmlformats.org/officeDocument/2006/math">
                    <m:sSub>
                      <m:sSubPr>
                        <m:ctrlPr>
                          <a:rPr lang="en-US" sz="2600" b="1" i="1" smtClean="0">
                            <a:solidFill>
                              <a:schemeClr val="tx1"/>
                            </a:solidFill>
                            <a:latin typeface="Cambria Math"/>
                            <a:cs typeface="Arial" pitchFamily="34" charset="0"/>
                          </a:rPr>
                        </m:ctrlPr>
                      </m:sSubPr>
                      <m:e>
                        <m:r>
                          <a:rPr lang="en-US" sz="2600" b="1" i="1" smtClean="0">
                            <a:solidFill>
                              <a:schemeClr val="tx1"/>
                            </a:solidFill>
                            <a:latin typeface="Cambria Math"/>
                            <a:cs typeface="Arial" pitchFamily="34" charset="0"/>
                          </a:rPr>
                          <m:t>𝒖</m:t>
                        </m:r>
                      </m:e>
                      <m:sub>
                        <m:r>
                          <a:rPr lang="en-US" sz="2600" b="1" i="1" smtClean="0">
                            <a:solidFill>
                              <a:schemeClr val="tx1"/>
                            </a:solidFill>
                            <a:latin typeface="Cambria Math"/>
                            <a:cs typeface="Arial" pitchFamily="34" charset="0"/>
                          </a:rPr>
                          <m:t>𝒏</m:t>
                        </m:r>
                      </m:sub>
                    </m:sSub>
                    <m:r>
                      <a:rPr lang="en-US" sz="2600" b="1" i="1">
                        <a:solidFill>
                          <a:schemeClr val="tx1"/>
                        </a:solidFill>
                        <a:latin typeface="Cambria Math"/>
                        <a:ea typeface="Cambria Math"/>
                        <a:cs typeface="Arial" pitchFamily="34" charset="0"/>
                      </a:rPr>
                      <m:t>≤</m:t>
                    </m:r>
                    <m:r>
                      <a:rPr lang="en-US" sz="2600" b="1" i="1" smtClean="0">
                        <a:solidFill>
                          <a:schemeClr val="tx1"/>
                        </a:solidFill>
                        <a:latin typeface="Cambria Math"/>
                        <a:ea typeface="Cambria Math"/>
                        <a:cs typeface="Arial" pitchFamily="34" charset="0"/>
                      </a:rPr>
                      <m:t>𝑴</m:t>
                    </m:r>
                  </m:oMath>
                </a14:m>
                <a:r>
                  <a:rPr lang="en-US" sz="2600" b="1" smtClean="0">
                    <a:solidFill>
                      <a:schemeClr val="tx1"/>
                    </a:solidFill>
                    <a:latin typeface="Arial" pitchFamily="34" charset="0"/>
                    <a:cs typeface="Arial" pitchFamily="34" charset="0"/>
                  </a:rPr>
                  <a:t> </a:t>
                </a:r>
                <a:r>
                  <a:rPr lang="en-US" sz="2600" b="1" smtClean="0">
                    <a:latin typeface="Arial" pitchFamily="34" charset="0"/>
                    <a:cs typeface="Arial" pitchFamily="34" charset="0"/>
                  </a:rPr>
                  <a:t>với mọi </a:t>
                </a:r>
                <a14:m>
                  <m:oMath xmlns:m="http://schemas.openxmlformats.org/officeDocument/2006/math">
                    <m:r>
                      <a:rPr lang="en-US" sz="2600" b="1" i="1" smtClean="0">
                        <a:latin typeface="Cambria Math"/>
                        <a:cs typeface="Arial" pitchFamily="34" charset="0"/>
                      </a:rPr>
                      <m:t>𝒏</m:t>
                    </m:r>
                    <m:r>
                      <a:rPr lang="en-US" sz="2600" b="1" i="1" smtClean="0">
                        <a:latin typeface="Cambria Math"/>
                        <a:ea typeface="Cambria Math"/>
                        <a:cs typeface="Arial" pitchFamily="34" charset="0"/>
                      </a:rPr>
                      <m:t>∈</m:t>
                    </m:r>
                    <m:sSup>
                      <m:sSupPr>
                        <m:ctrlPr>
                          <a:rPr lang="en-US" sz="2600" b="1" i="1" smtClean="0">
                            <a:latin typeface="Cambria Math"/>
                            <a:ea typeface="Cambria Math"/>
                            <a:cs typeface="Arial" pitchFamily="34" charset="0"/>
                          </a:rPr>
                        </m:ctrlPr>
                      </m:sSupPr>
                      <m:e>
                        <m:r>
                          <a:rPr lang="en-US" sz="2600" b="1" i="1" smtClean="0">
                            <a:latin typeface="Cambria Math"/>
                            <a:ea typeface="Cambria Math"/>
                            <a:cs typeface="Arial" pitchFamily="34" charset="0"/>
                          </a:rPr>
                          <m:t>𝑵</m:t>
                        </m:r>
                      </m:e>
                      <m:sup>
                        <m:r>
                          <a:rPr lang="en-US" sz="2600" b="1" i="1" smtClean="0">
                            <a:latin typeface="Cambria Math"/>
                            <a:ea typeface="Cambria Math"/>
                            <a:cs typeface="Arial" pitchFamily="34" charset="0"/>
                          </a:rPr>
                          <m:t>∗</m:t>
                        </m:r>
                      </m:sup>
                    </m:sSup>
                  </m:oMath>
                </a14:m>
                <a:endParaRPr lang="vi-VN" sz="2600" b="1">
                  <a:latin typeface="Arial" pitchFamily="34" charset="0"/>
                  <a:cs typeface="Arial" pitchFamily="34" charset="0"/>
                </a:endParaRPr>
              </a:p>
            </p:txBody>
          </p:sp>
        </mc:Choice>
        <mc:Fallback>
          <p:sp>
            <p:nvSpPr>
              <p:cNvPr id="17" name="TextBox 16"/>
              <p:cNvSpPr txBox="1">
                <a:spLocks noRot="1" noChangeAspect="1" noMove="1" noResize="1" noEditPoints="1" noAdjustHandles="1" noChangeArrowheads="1" noChangeShapeType="1" noTextEdit="1"/>
              </p:cNvSpPr>
              <p:nvPr/>
            </p:nvSpPr>
            <p:spPr>
              <a:xfrm>
                <a:off x="989012" y="1042016"/>
                <a:ext cx="10478931" cy="926792"/>
              </a:xfrm>
              <a:prstGeom prst="rect">
                <a:avLst/>
              </a:prstGeom>
              <a:blipFill rotWithShape="1">
                <a:blip r:embed="rId3"/>
                <a:stretch>
                  <a:fillRect l="-873" t="-5921" r="-13322" b="-11842"/>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 name="TextBox 6"/>
              <p:cNvSpPr txBox="1"/>
              <p:nvPr/>
            </p:nvSpPr>
            <p:spPr>
              <a:xfrm>
                <a:off x="989011" y="2057862"/>
                <a:ext cx="10478931" cy="926792"/>
              </a:xfrm>
              <a:prstGeom prst="rect">
                <a:avLst/>
              </a:prstGeom>
              <a:noFill/>
            </p:spPr>
            <p:txBody>
              <a:bodyPr wrap="square" rtlCol="0">
                <a:spAutoFit/>
              </a:bodyPr>
              <a:lstStyle/>
              <a:p>
                <a:pPr marL="457200" indent="-457200">
                  <a:buFont typeface="Arial" pitchFamily="34" charset="0"/>
                  <a:buChar char="•"/>
                </a:pPr>
                <a:r>
                  <a:rPr lang="en-US" sz="2600" b="1" smtClean="0">
                    <a:latin typeface="Arial" pitchFamily="34" charset="0"/>
                    <a:cs typeface="Arial" pitchFamily="34" charset="0"/>
                  </a:rPr>
                  <a:t>Dãy số (u</a:t>
                </a:r>
                <a:r>
                  <a:rPr lang="en-US" sz="2600" b="1" baseline="-25000" smtClean="0">
                    <a:latin typeface="Arial" pitchFamily="34" charset="0"/>
                    <a:cs typeface="Arial" pitchFamily="34" charset="0"/>
                  </a:rPr>
                  <a:t>n</a:t>
                </a:r>
                <a:r>
                  <a:rPr lang="en-US" sz="2600" b="1" smtClean="0">
                    <a:latin typeface="Arial" pitchFamily="34" charset="0"/>
                    <a:cs typeface="Arial" pitchFamily="34" charset="0"/>
                  </a:rPr>
                  <a:t>) được gọi là </a:t>
                </a:r>
                <a:r>
                  <a:rPr lang="en-US" sz="2600" b="1" smtClean="0">
                    <a:solidFill>
                      <a:srgbClr val="C00000"/>
                    </a:solidFill>
                    <a:latin typeface="Arial" pitchFamily="34" charset="0"/>
                    <a:cs typeface="Arial" pitchFamily="34" charset="0"/>
                  </a:rPr>
                  <a:t>bị chặn dưới </a:t>
                </a:r>
                <a:r>
                  <a:rPr lang="en-US" sz="2600" b="1" smtClean="0">
                    <a:latin typeface="Arial" pitchFamily="34" charset="0"/>
                    <a:cs typeface="Arial" pitchFamily="34" charset="0"/>
                  </a:rPr>
                  <a:t>nếu tồn tại số m sao cho                 </a:t>
                </a:r>
                <a:br>
                  <a:rPr lang="en-US" sz="2600" b="1" smtClean="0">
                    <a:latin typeface="Arial" pitchFamily="34" charset="0"/>
                    <a:cs typeface="Arial" pitchFamily="34" charset="0"/>
                  </a:rPr>
                </a:br>
                <a:r>
                  <a:rPr lang="en-US" sz="2600" b="1" smtClean="0">
                    <a:latin typeface="Arial" pitchFamily="34" charset="0"/>
                    <a:cs typeface="Arial" pitchFamily="34" charset="0"/>
                  </a:rPr>
                  <a:t>                  </a:t>
                </a:r>
                <a14:m>
                  <m:oMath xmlns:m="http://schemas.openxmlformats.org/officeDocument/2006/math">
                    <m:sSub>
                      <m:sSubPr>
                        <m:ctrlPr>
                          <a:rPr lang="en-US" sz="2600" b="1" i="1" smtClean="0">
                            <a:solidFill>
                              <a:schemeClr val="tx1"/>
                            </a:solidFill>
                            <a:latin typeface="Cambria Math"/>
                            <a:cs typeface="Arial" pitchFamily="34" charset="0"/>
                          </a:rPr>
                        </m:ctrlPr>
                      </m:sSubPr>
                      <m:e>
                        <m:r>
                          <a:rPr lang="en-US" sz="2600" b="1" i="1" smtClean="0">
                            <a:solidFill>
                              <a:schemeClr val="tx1"/>
                            </a:solidFill>
                            <a:latin typeface="Cambria Math"/>
                            <a:cs typeface="Arial" pitchFamily="34" charset="0"/>
                          </a:rPr>
                          <m:t>𝒖</m:t>
                        </m:r>
                      </m:e>
                      <m:sub>
                        <m:r>
                          <a:rPr lang="en-US" sz="2600" b="1" i="1" smtClean="0">
                            <a:solidFill>
                              <a:schemeClr val="tx1"/>
                            </a:solidFill>
                            <a:latin typeface="Cambria Math"/>
                            <a:cs typeface="Arial" pitchFamily="34" charset="0"/>
                          </a:rPr>
                          <m:t>𝒏</m:t>
                        </m:r>
                      </m:sub>
                    </m:sSub>
                    <m:r>
                      <a:rPr lang="en-US" sz="2600" b="1" i="1" smtClean="0">
                        <a:solidFill>
                          <a:schemeClr val="tx1"/>
                        </a:solidFill>
                        <a:latin typeface="Cambria Math"/>
                        <a:ea typeface="Cambria Math"/>
                        <a:cs typeface="Arial" pitchFamily="34" charset="0"/>
                      </a:rPr>
                      <m:t>≥</m:t>
                    </m:r>
                    <m:r>
                      <a:rPr lang="en-US" sz="2600" b="1" i="1" smtClean="0">
                        <a:solidFill>
                          <a:schemeClr val="tx1"/>
                        </a:solidFill>
                        <a:latin typeface="Cambria Math"/>
                        <a:ea typeface="Cambria Math"/>
                        <a:cs typeface="Arial" pitchFamily="34" charset="0"/>
                      </a:rPr>
                      <m:t>𝒎</m:t>
                    </m:r>
                  </m:oMath>
                </a14:m>
                <a:r>
                  <a:rPr lang="en-US" sz="2600" b="1" smtClean="0">
                    <a:solidFill>
                      <a:schemeClr val="tx1"/>
                    </a:solidFill>
                    <a:latin typeface="Arial" pitchFamily="34" charset="0"/>
                    <a:cs typeface="Arial" pitchFamily="34" charset="0"/>
                  </a:rPr>
                  <a:t> </a:t>
                </a:r>
                <a:r>
                  <a:rPr lang="en-US" sz="2600" b="1" smtClean="0">
                    <a:latin typeface="Arial" pitchFamily="34" charset="0"/>
                    <a:cs typeface="Arial" pitchFamily="34" charset="0"/>
                  </a:rPr>
                  <a:t>với mọi </a:t>
                </a:r>
                <a14:m>
                  <m:oMath xmlns:m="http://schemas.openxmlformats.org/officeDocument/2006/math">
                    <m:r>
                      <a:rPr lang="en-US" sz="2600" b="1" i="1" smtClean="0">
                        <a:latin typeface="Cambria Math"/>
                        <a:cs typeface="Arial" pitchFamily="34" charset="0"/>
                      </a:rPr>
                      <m:t>𝒏</m:t>
                    </m:r>
                    <m:r>
                      <a:rPr lang="en-US" sz="2600" b="1" i="1" smtClean="0">
                        <a:latin typeface="Cambria Math"/>
                        <a:ea typeface="Cambria Math"/>
                        <a:cs typeface="Arial" pitchFamily="34" charset="0"/>
                      </a:rPr>
                      <m:t>∈</m:t>
                    </m:r>
                    <m:sSup>
                      <m:sSupPr>
                        <m:ctrlPr>
                          <a:rPr lang="en-US" sz="2600" b="1" i="1" smtClean="0">
                            <a:latin typeface="Cambria Math"/>
                            <a:ea typeface="Cambria Math"/>
                            <a:cs typeface="Arial" pitchFamily="34" charset="0"/>
                          </a:rPr>
                        </m:ctrlPr>
                      </m:sSupPr>
                      <m:e>
                        <m:r>
                          <a:rPr lang="en-US" sz="2600" b="1" i="1" smtClean="0">
                            <a:latin typeface="Cambria Math"/>
                            <a:ea typeface="Cambria Math"/>
                            <a:cs typeface="Arial" pitchFamily="34" charset="0"/>
                          </a:rPr>
                          <m:t>𝑵</m:t>
                        </m:r>
                      </m:e>
                      <m:sup>
                        <m:r>
                          <a:rPr lang="en-US" sz="2600" b="1" i="1" smtClean="0">
                            <a:latin typeface="Cambria Math"/>
                            <a:ea typeface="Cambria Math"/>
                            <a:cs typeface="Arial" pitchFamily="34" charset="0"/>
                          </a:rPr>
                          <m:t>∗</m:t>
                        </m:r>
                      </m:sup>
                    </m:sSup>
                  </m:oMath>
                </a14:m>
                <a:endParaRPr lang="vi-VN" sz="2600" b="1">
                  <a:latin typeface="Arial" pitchFamily="34" charset="0"/>
                  <a:cs typeface="Arial" pitchFamily="34" charset="0"/>
                </a:endParaRPr>
              </a:p>
            </p:txBody>
          </p:sp>
        </mc:Choice>
        <mc:Fallback>
          <p:sp>
            <p:nvSpPr>
              <p:cNvPr id="7" name="TextBox 6"/>
              <p:cNvSpPr txBox="1">
                <a:spLocks noRot="1" noChangeAspect="1" noMove="1" noResize="1" noEditPoints="1" noAdjustHandles="1" noChangeArrowheads="1" noChangeShapeType="1" noTextEdit="1"/>
              </p:cNvSpPr>
              <p:nvPr/>
            </p:nvSpPr>
            <p:spPr>
              <a:xfrm>
                <a:off x="989011" y="2057862"/>
                <a:ext cx="10478931" cy="926792"/>
              </a:xfrm>
              <a:prstGeom prst="rect">
                <a:avLst/>
              </a:prstGeom>
              <a:blipFill rotWithShape="1">
                <a:blip r:embed="rId4"/>
                <a:stretch>
                  <a:fillRect l="-873" t="-5921" r="-14892" b="-11842"/>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8" name="TextBox 7"/>
              <p:cNvSpPr txBox="1"/>
              <p:nvPr/>
            </p:nvSpPr>
            <p:spPr>
              <a:xfrm>
                <a:off x="995519" y="3016558"/>
                <a:ext cx="9670894" cy="1292662"/>
              </a:xfrm>
              <a:prstGeom prst="rect">
                <a:avLst/>
              </a:prstGeom>
              <a:noFill/>
            </p:spPr>
            <p:txBody>
              <a:bodyPr wrap="square" rtlCol="0">
                <a:spAutoFit/>
              </a:bodyPr>
              <a:lstStyle/>
              <a:p>
                <a:pPr marL="457200" indent="-457200">
                  <a:buFont typeface="Arial" pitchFamily="34" charset="0"/>
                  <a:buChar char="•"/>
                </a:pPr>
                <a:r>
                  <a:rPr lang="en-US" sz="2600" b="1" smtClean="0">
                    <a:latin typeface="Arial" pitchFamily="34" charset="0"/>
                    <a:cs typeface="Arial" pitchFamily="34" charset="0"/>
                  </a:rPr>
                  <a:t>Dãy số (u</a:t>
                </a:r>
                <a:r>
                  <a:rPr lang="en-US" sz="2600" b="1" baseline="-25000" smtClean="0">
                    <a:latin typeface="Arial" pitchFamily="34" charset="0"/>
                    <a:cs typeface="Arial" pitchFamily="34" charset="0"/>
                  </a:rPr>
                  <a:t>n</a:t>
                </a:r>
                <a:r>
                  <a:rPr lang="en-US" sz="2600" b="1" smtClean="0">
                    <a:latin typeface="Arial" pitchFamily="34" charset="0"/>
                    <a:cs typeface="Arial" pitchFamily="34" charset="0"/>
                  </a:rPr>
                  <a:t>) được gọi là </a:t>
                </a:r>
                <a:r>
                  <a:rPr lang="en-US" sz="2600" b="1" smtClean="0">
                    <a:solidFill>
                      <a:srgbClr val="C00000"/>
                    </a:solidFill>
                    <a:latin typeface="Arial" pitchFamily="34" charset="0"/>
                    <a:cs typeface="Arial" pitchFamily="34" charset="0"/>
                  </a:rPr>
                  <a:t>bị chặn </a:t>
                </a:r>
                <a:r>
                  <a:rPr lang="en-US" sz="2600" b="1" smtClean="0">
                    <a:latin typeface="Arial" pitchFamily="34" charset="0"/>
                    <a:cs typeface="Arial" pitchFamily="34" charset="0"/>
                  </a:rPr>
                  <a:t>nếu nó vừa bị chặn trên vừa bị chặn dưới, tức tồn tại các số m,M sao cho</a:t>
                </a:r>
                <a:br>
                  <a:rPr lang="en-US" sz="2600" b="1" smtClean="0">
                    <a:latin typeface="Arial" pitchFamily="34" charset="0"/>
                    <a:cs typeface="Arial" pitchFamily="34" charset="0"/>
                  </a:rPr>
                </a:br>
                <a:r>
                  <a:rPr lang="en-US" sz="2600" b="1" smtClean="0">
                    <a:latin typeface="Arial" pitchFamily="34" charset="0"/>
                    <a:cs typeface="Arial" pitchFamily="34" charset="0"/>
                  </a:rPr>
                  <a:t>                  </a:t>
                </a:r>
                <a14:m>
                  <m:oMath xmlns:m="http://schemas.openxmlformats.org/officeDocument/2006/math">
                    <m:sSub>
                      <m:sSubPr>
                        <m:ctrlPr>
                          <a:rPr lang="en-US" sz="2600" b="1" i="1" smtClean="0">
                            <a:solidFill>
                              <a:schemeClr val="tx1"/>
                            </a:solidFill>
                            <a:latin typeface="Cambria Math"/>
                            <a:cs typeface="Arial" pitchFamily="34" charset="0"/>
                          </a:rPr>
                        </m:ctrlPr>
                      </m:sSubPr>
                      <m:e>
                        <m:r>
                          <a:rPr lang="en-US" sz="2600" b="1" i="1" smtClean="0">
                            <a:solidFill>
                              <a:schemeClr val="tx1"/>
                            </a:solidFill>
                            <a:latin typeface="Cambria Math"/>
                            <a:cs typeface="Arial" pitchFamily="34" charset="0"/>
                          </a:rPr>
                          <m:t>𝒎</m:t>
                        </m:r>
                        <m:r>
                          <a:rPr lang="en-US" sz="2600" b="1" i="1" smtClean="0">
                            <a:solidFill>
                              <a:schemeClr val="tx1"/>
                            </a:solidFill>
                            <a:latin typeface="Cambria Math"/>
                            <a:ea typeface="Cambria Math"/>
                            <a:cs typeface="Arial" pitchFamily="34" charset="0"/>
                          </a:rPr>
                          <m:t>≤</m:t>
                        </m:r>
                        <m:r>
                          <a:rPr lang="en-US" sz="2600" b="1" i="1" smtClean="0">
                            <a:solidFill>
                              <a:schemeClr val="tx1"/>
                            </a:solidFill>
                            <a:latin typeface="Cambria Math"/>
                            <a:cs typeface="Arial" pitchFamily="34" charset="0"/>
                          </a:rPr>
                          <m:t>𝒖</m:t>
                        </m:r>
                      </m:e>
                      <m:sub>
                        <m:r>
                          <a:rPr lang="en-US" sz="2600" b="1" i="1" smtClean="0">
                            <a:solidFill>
                              <a:schemeClr val="tx1"/>
                            </a:solidFill>
                            <a:latin typeface="Cambria Math"/>
                            <a:cs typeface="Arial" pitchFamily="34" charset="0"/>
                          </a:rPr>
                          <m:t>𝒏</m:t>
                        </m:r>
                      </m:sub>
                    </m:sSub>
                    <m:r>
                      <a:rPr lang="en-US" sz="2600" b="1" i="1" smtClean="0">
                        <a:solidFill>
                          <a:schemeClr val="tx1"/>
                        </a:solidFill>
                        <a:latin typeface="Cambria Math"/>
                        <a:ea typeface="Cambria Math"/>
                        <a:cs typeface="Arial" pitchFamily="34" charset="0"/>
                      </a:rPr>
                      <m:t>≤</m:t>
                    </m:r>
                    <m:r>
                      <a:rPr lang="en-US" sz="2600" b="1" i="1" smtClean="0">
                        <a:solidFill>
                          <a:schemeClr val="tx1"/>
                        </a:solidFill>
                        <a:latin typeface="Cambria Math"/>
                        <a:cs typeface="Arial" pitchFamily="34" charset="0"/>
                      </a:rPr>
                      <m:t>𝑴</m:t>
                    </m:r>
                  </m:oMath>
                </a14:m>
                <a:r>
                  <a:rPr lang="en-US" sz="2600" b="1" smtClean="0">
                    <a:solidFill>
                      <a:schemeClr val="tx1"/>
                    </a:solidFill>
                    <a:latin typeface="Arial" pitchFamily="34" charset="0"/>
                    <a:cs typeface="Arial" pitchFamily="34" charset="0"/>
                  </a:rPr>
                  <a:t> </a:t>
                </a:r>
                <a:r>
                  <a:rPr lang="en-US" sz="2600" b="1" smtClean="0">
                    <a:latin typeface="Arial" pitchFamily="34" charset="0"/>
                    <a:cs typeface="Arial" pitchFamily="34" charset="0"/>
                  </a:rPr>
                  <a:t>với mọi </a:t>
                </a:r>
                <a14:m>
                  <m:oMath xmlns:m="http://schemas.openxmlformats.org/officeDocument/2006/math">
                    <m:r>
                      <a:rPr lang="en-US" sz="2600" b="1" i="1" smtClean="0">
                        <a:latin typeface="Cambria Math"/>
                        <a:cs typeface="Arial" pitchFamily="34" charset="0"/>
                      </a:rPr>
                      <m:t>𝒏</m:t>
                    </m:r>
                    <m:r>
                      <a:rPr lang="en-US" sz="2600" b="1" i="1" smtClean="0">
                        <a:latin typeface="Cambria Math"/>
                        <a:ea typeface="Cambria Math"/>
                        <a:cs typeface="Arial" pitchFamily="34" charset="0"/>
                      </a:rPr>
                      <m:t>∈</m:t>
                    </m:r>
                    <m:sSup>
                      <m:sSupPr>
                        <m:ctrlPr>
                          <a:rPr lang="en-US" sz="2600" b="1" i="1" smtClean="0">
                            <a:latin typeface="Cambria Math"/>
                            <a:ea typeface="Cambria Math"/>
                            <a:cs typeface="Arial" pitchFamily="34" charset="0"/>
                          </a:rPr>
                        </m:ctrlPr>
                      </m:sSupPr>
                      <m:e>
                        <m:r>
                          <a:rPr lang="en-US" sz="2600" b="1" i="1" smtClean="0">
                            <a:latin typeface="Cambria Math"/>
                            <a:ea typeface="Cambria Math"/>
                            <a:cs typeface="Arial" pitchFamily="34" charset="0"/>
                          </a:rPr>
                          <m:t>𝑵</m:t>
                        </m:r>
                      </m:e>
                      <m:sup>
                        <m:r>
                          <a:rPr lang="en-US" sz="2600" b="1" i="1" smtClean="0">
                            <a:latin typeface="Cambria Math"/>
                            <a:ea typeface="Cambria Math"/>
                            <a:cs typeface="Arial" pitchFamily="34" charset="0"/>
                          </a:rPr>
                          <m:t>∗</m:t>
                        </m:r>
                      </m:sup>
                    </m:sSup>
                  </m:oMath>
                </a14:m>
                <a:endParaRPr lang="vi-VN" sz="2600" b="1">
                  <a:latin typeface="Arial" pitchFamily="34" charset="0"/>
                  <a:cs typeface="Arial" pitchFamily="34" charset="0"/>
                </a:endParaRPr>
              </a:p>
            </p:txBody>
          </p:sp>
        </mc:Choice>
        <mc:Fallback>
          <p:sp>
            <p:nvSpPr>
              <p:cNvPr id="8" name="TextBox 7"/>
              <p:cNvSpPr txBox="1">
                <a:spLocks noRot="1" noChangeAspect="1" noMove="1" noResize="1" noEditPoints="1" noAdjustHandles="1" noChangeArrowheads="1" noChangeShapeType="1" noTextEdit="1"/>
              </p:cNvSpPr>
              <p:nvPr/>
            </p:nvSpPr>
            <p:spPr>
              <a:xfrm>
                <a:off x="995519" y="3016558"/>
                <a:ext cx="9670894" cy="1292662"/>
              </a:xfrm>
              <a:prstGeom prst="rect">
                <a:avLst/>
              </a:prstGeom>
              <a:blipFill rotWithShape="1">
                <a:blip r:embed="rId5"/>
                <a:stretch>
                  <a:fillRect l="-945" t="-4245" b="-10849"/>
                </a:stretch>
              </a:blipFill>
            </p:spPr>
            <p:txBody>
              <a:bodyPr/>
              <a:lstStyle/>
              <a:p>
                <a:r>
                  <a:rPr lang="en-US">
                    <a:noFill/>
                  </a:rPr>
                  <a:t> </a:t>
                </a:r>
              </a:p>
            </p:txBody>
          </p:sp>
        </mc:Fallback>
      </mc:AlternateContent>
      <p:pic>
        <p:nvPicPr>
          <p:cNvPr id="9"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14012" y="3276600"/>
            <a:ext cx="1344462" cy="13172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1039206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left)">
                                      <p:cBhvr>
                                        <p:cTn id="10" dur="500"/>
                                        <p:tgtEl>
                                          <p:spTgt spid="17"/>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left)">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left)">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7" grpId="0"/>
      <p:bldP spid="7" grpId="0"/>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401178" y="762000"/>
            <a:ext cx="11455965" cy="1319855"/>
            <a:chOff x="401178" y="762000"/>
            <a:chExt cx="11455965" cy="1319855"/>
          </a:xfrm>
        </p:grpSpPr>
        <p:sp>
          <p:nvSpPr>
            <p:cNvPr id="15" name="Rounded Rectangle 14"/>
            <p:cNvSpPr/>
            <p:nvPr/>
          </p:nvSpPr>
          <p:spPr>
            <a:xfrm>
              <a:off x="1812553" y="849488"/>
              <a:ext cx="10044590" cy="1131712"/>
            </a:xfrm>
            <a:prstGeom prst="roundRect">
              <a:avLst>
                <a:gd name="adj" fmla="val 4771"/>
              </a:avLst>
            </a:prstGeom>
            <a:solidFill>
              <a:schemeClr val="accent4">
                <a:lumMod val="40000"/>
                <a:lumOff val="60000"/>
              </a:schemeClr>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pic>
          <p:nvPicPr>
            <p:cNvPr id="2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1178" y="762000"/>
              <a:ext cx="1360526" cy="1319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Rectangle 20"/>
            <p:cNvSpPr/>
            <p:nvPr/>
          </p:nvSpPr>
          <p:spPr>
            <a:xfrm>
              <a:off x="846861" y="1196030"/>
              <a:ext cx="488211" cy="707886"/>
            </a:xfrm>
            <a:prstGeom prst="rect">
              <a:avLst/>
            </a:prstGeom>
          </p:spPr>
          <p:txBody>
            <a:bodyPr wrap="none">
              <a:spAutoFit/>
            </a:bodyPr>
            <a:lstStyle/>
            <a:p>
              <a:pPr algn="ctr"/>
              <a:r>
                <a:rPr lang="en-US" sz="4000" b="1" spc="67" smtClean="0">
                  <a:ln w="11430"/>
                  <a:effectLst>
                    <a:outerShdw blurRad="76200" dist="50800" dir="5400000" algn="tl" rotWithShape="0">
                      <a:srgbClr val="000000">
                        <a:alpha val="65000"/>
                      </a:srgbClr>
                    </a:outerShdw>
                  </a:effectLst>
                  <a:latin typeface=".VnCentury SchoolbookH" pitchFamily="34" charset="0"/>
                </a:rPr>
                <a:t>8</a:t>
              </a:r>
              <a:endParaRPr lang="en-US" sz="4400" b="1" spc="67">
                <a:ln w="11430"/>
                <a:effectLst>
                  <a:outerShdw blurRad="76200" dist="50800" dir="5400000" algn="tl" rotWithShape="0">
                    <a:srgbClr val="000000">
                      <a:alpha val="65000"/>
                    </a:srgbClr>
                  </a:outerShdw>
                </a:effectLst>
                <a:latin typeface=".VnCentury SchoolbookH" pitchFamily="34" charset="0"/>
              </a:endParaRPr>
            </a:p>
          </p:txBody>
        </p:sp>
        <mc:AlternateContent xmlns:mc="http://schemas.openxmlformats.org/markup-compatibility/2006">
          <mc:Choice xmlns:a14="http://schemas.microsoft.com/office/drawing/2010/main" Requires="a14">
            <p:sp>
              <p:nvSpPr>
                <p:cNvPr id="16" name="TextBox 15"/>
                <p:cNvSpPr txBox="1"/>
                <p:nvPr/>
              </p:nvSpPr>
              <p:spPr>
                <a:xfrm>
                  <a:off x="2284412" y="990600"/>
                  <a:ext cx="8966776" cy="745438"/>
                </a:xfrm>
                <a:prstGeom prst="rect">
                  <a:avLst/>
                </a:prstGeom>
                <a:noFill/>
              </p:spPr>
              <p:txBody>
                <a:bodyPr wrap="square" lIns="121899" tIns="60949" rIns="121899" bIns="60949" rtlCol="0">
                  <a:spAutoFit/>
                </a:bodyPr>
                <a:lstStyle/>
                <a:p>
                  <a:r>
                    <a:rPr lang="en-US" sz="2800" b="1" smtClean="0">
                      <a:latin typeface="Arial" pitchFamily="34" charset="0"/>
                      <a:cs typeface="Arial" pitchFamily="34" charset="0"/>
                    </a:rPr>
                    <a:t>Xét tính bị chặn của dãy số (u</a:t>
                  </a:r>
                  <a:r>
                    <a:rPr lang="en-US" sz="2800" b="1" baseline="-25000" smtClean="0">
                      <a:latin typeface="Arial" pitchFamily="34" charset="0"/>
                      <a:cs typeface="Arial" pitchFamily="34" charset="0"/>
                    </a:rPr>
                    <a:t>n</a:t>
                  </a:r>
                  <a:r>
                    <a:rPr lang="en-US" sz="2800" b="1" smtClean="0">
                      <a:latin typeface="Arial" pitchFamily="34" charset="0"/>
                      <a:cs typeface="Arial" pitchFamily="34" charset="0"/>
                    </a:rPr>
                    <a:t>) với </a:t>
                  </a:r>
                  <a14:m>
                    <m:oMath xmlns:m="http://schemas.openxmlformats.org/officeDocument/2006/math">
                      <m:sSub>
                        <m:sSubPr>
                          <m:ctrlPr>
                            <a:rPr lang="en-US" sz="2800" b="1" i="1" smtClean="0">
                              <a:latin typeface="Cambria Math"/>
                              <a:cs typeface="Arial" pitchFamily="34" charset="0"/>
                            </a:rPr>
                          </m:ctrlPr>
                        </m:sSubPr>
                        <m:e>
                          <m:r>
                            <a:rPr lang="en-US" sz="2800" b="1" i="1" smtClean="0">
                              <a:latin typeface="Cambria Math"/>
                              <a:cs typeface="Arial" pitchFamily="34" charset="0"/>
                            </a:rPr>
                            <m:t>𝒖</m:t>
                          </m:r>
                        </m:e>
                        <m:sub>
                          <m:r>
                            <a:rPr lang="en-US" sz="2800" b="1" i="1" smtClean="0">
                              <a:latin typeface="Cambria Math"/>
                              <a:cs typeface="Arial" pitchFamily="34" charset="0"/>
                            </a:rPr>
                            <m:t>𝒏</m:t>
                          </m:r>
                        </m:sub>
                      </m:sSub>
                      <m:r>
                        <a:rPr lang="en-US" sz="2800" b="1" i="1" smtClean="0">
                          <a:latin typeface="Cambria Math"/>
                          <a:cs typeface="Arial" pitchFamily="34" charset="0"/>
                        </a:rPr>
                        <m:t>=</m:t>
                      </m:r>
                      <m:f>
                        <m:fPr>
                          <m:ctrlPr>
                            <a:rPr lang="en-US" sz="2800" b="1" i="1" smtClean="0">
                              <a:latin typeface="Cambria Math"/>
                              <a:cs typeface="Arial" pitchFamily="34" charset="0"/>
                            </a:rPr>
                          </m:ctrlPr>
                        </m:fPr>
                        <m:num>
                          <m:r>
                            <a:rPr lang="en-US" sz="2800" b="1" i="1" smtClean="0">
                              <a:latin typeface="Cambria Math"/>
                              <a:cs typeface="Arial" pitchFamily="34" charset="0"/>
                            </a:rPr>
                            <m:t>𝒏</m:t>
                          </m:r>
                          <m:r>
                            <a:rPr lang="en-US" sz="2800" b="1" i="1" smtClean="0">
                              <a:latin typeface="Cambria Math"/>
                              <a:cs typeface="Arial" pitchFamily="34" charset="0"/>
                            </a:rPr>
                            <m:t>−</m:t>
                          </m:r>
                          <m:r>
                            <a:rPr lang="en-US" sz="2800" b="1" i="1" smtClean="0">
                              <a:latin typeface="Cambria Math"/>
                              <a:cs typeface="Arial" pitchFamily="34" charset="0"/>
                            </a:rPr>
                            <m:t>𝟏</m:t>
                          </m:r>
                        </m:num>
                        <m:den>
                          <m:r>
                            <a:rPr lang="en-US" sz="2800" b="1" i="1" smtClean="0">
                              <a:latin typeface="Cambria Math"/>
                              <a:cs typeface="Arial" pitchFamily="34" charset="0"/>
                            </a:rPr>
                            <m:t>𝒏</m:t>
                          </m:r>
                        </m:den>
                      </m:f>
                    </m:oMath>
                  </a14:m>
                  <a:endParaRPr lang="vi-VN" sz="2800" b="1">
                    <a:latin typeface="Arial" pitchFamily="34" charset="0"/>
                    <a:cs typeface="Arial" pitchFamily="34" charset="0"/>
                  </a:endParaRPr>
                </a:p>
              </p:txBody>
            </p:sp>
          </mc:Choice>
          <mc:Fallback>
            <p:sp>
              <p:nvSpPr>
                <p:cNvPr id="16" name="TextBox 15"/>
                <p:cNvSpPr txBox="1">
                  <a:spLocks noRot="1" noChangeAspect="1" noMove="1" noResize="1" noEditPoints="1" noAdjustHandles="1" noChangeArrowheads="1" noChangeShapeType="1" noTextEdit="1"/>
                </p:cNvSpPr>
                <p:nvPr/>
              </p:nvSpPr>
              <p:spPr>
                <a:xfrm>
                  <a:off x="2284412" y="990600"/>
                  <a:ext cx="8966776" cy="745438"/>
                </a:xfrm>
                <a:prstGeom prst="rect">
                  <a:avLst/>
                </a:prstGeom>
                <a:blipFill rotWithShape="1">
                  <a:blip r:embed="rId5"/>
                  <a:stretch>
                    <a:fillRect l="-1088" b="-5738"/>
                  </a:stretch>
                </a:blipFill>
              </p:spPr>
              <p:txBody>
                <a:bodyPr/>
                <a:lstStyle/>
                <a:p>
                  <a:r>
                    <a:rPr lang="en-US">
                      <a:noFill/>
                    </a:rPr>
                    <a:t> </a:t>
                  </a:r>
                </a:p>
              </p:txBody>
            </p:sp>
          </mc:Fallback>
        </mc:AlternateContent>
      </p:grpSp>
      <p:sp>
        <p:nvSpPr>
          <p:cNvPr id="25" name="TextBox 24"/>
          <p:cNvSpPr txBox="1"/>
          <p:nvPr/>
        </p:nvSpPr>
        <p:spPr>
          <a:xfrm>
            <a:off x="2149474" y="2750383"/>
            <a:ext cx="4630017" cy="492443"/>
          </a:xfrm>
          <a:prstGeom prst="rect">
            <a:avLst/>
          </a:prstGeom>
          <a:noFill/>
        </p:spPr>
        <p:txBody>
          <a:bodyPr wrap="square" rtlCol="0">
            <a:spAutoFit/>
          </a:bodyPr>
          <a:lstStyle/>
          <a:p>
            <a:r>
              <a:rPr lang="en-US" sz="2600" b="1" smtClean="0">
                <a:latin typeface="Arial" pitchFamily="34" charset="0"/>
                <a:cs typeface="Arial" pitchFamily="34" charset="0"/>
              </a:rPr>
              <a:t>Dãy số (u</a:t>
            </a:r>
            <a:r>
              <a:rPr lang="en-US" sz="2600" b="1" baseline="-25000" smtClean="0">
                <a:latin typeface="Arial" pitchFamily="34" charset="0"/>
                <a:cs typeface="Arial" pitchFamily="34" charset="0"/>
              </a:rPr>
              <a:t>n</a:t>
            </a:r>
            <a:r>
              <a:rPr lang="en-US" sz="2600" b="1" smtClean="0">
                <a:latin typeface="Arial" pitchFamily="34" charset="0"/>
                <a:cs typeface="Arial" pitchFamily="34" charset="0"/>
              </a:rPr>
              <a:t>) bị chặn trên, vì </a:t>
            </a:r>
            <a:endParaRPr lang="vi-VN" sz="2600" b="1">
              <a:latin typeface="Arial" pitchFamily="34" charset="0"/>
              <a:cs typeface="Arial" pitchFamily="34" charset="0"/>
            </a:endParaRPr>
          </a:p>
        </p:txBody>
      </p:sp>
      <p:pic>
        <p:nvPicPr>
          <p:cNvPr id="26" name="Picture 4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76930" y="2133600"/>
            <a:ext cx="1395474" cy="33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 name="Object 1"/>
          <p:cNvGraphicFramePr>
            <a:graphicFrameLocks noChangeAspect="1"/>
          </p:cNvGraphicFramePr>
          <p:nvPr>
            <p:extLst>
              <p:ext uri="{D42A27DB-BD31-4B8C-83A1-F6EECF244321}">
                <p14:modId xmlns:p14="http://schemas.microsoft.com/office/powerpoint/2010/main" val="2135034171"/>
              </p:ext>
            </p:extLst>
          </p:nvPr>
        </p:nvGraphicFramePr>
        <p:xfrm>
          <a:off x="6720753" y="2531466"/>
          <a:ext cx="4281488" cy="930275"/>
        </p:xfrm>
        <a:graphic>
          <a:graphicData uri="http://schemas.openxmlformats.org/presentationml/2006/ole">
            <mc:AlternateContent xmlns:mc="http://schemas.openxmlformats.org/markup-compatibility/2006">
              <mc:Choice xmlns:v="urn:schemas-microsoft-com:vml" Requires="v">
                <p:oleObj spid="_x0000_s74810" name="Equation" r:id="rId7" imgW="1815840" imgH="393480" progId="Equation.DSMT4">
                  <p:embed/>
                </p:oleObj>
              </mc:Choice>
              <mc:Fallback>
                <p:oleObj name="Equation" r:id="rId7" imgW="1815840" imgH="393480" progId="Equation.DSMT4">
                  <p:embed/>
                  <p:pic>
                    <p:nvPicPr>
                      <p:cNvPr id="0" name=""/>
                      <p:cNvPicPr/>
                      <p:nvPr/>
                    </p:nvPicPr>
                    <p:blipFill>
                      <a:blip r:embed="rId8"/>
                      <a:stretch>
                        <a:fillRect/>
                      </a:stretch>
                    </p:blipFill>
                    <p:spPr>
                      <a:xfrm>
                        <a:off x="6720753" y="2531466"/>
                        <a:ext cx="4281488" cy="930275"/>
                      </a:xfrm>
                      <a:prstGeom prst="rect">
                        <a:avLst/>
                      </a:prstGeom>
                    </p:spPr>
                  </p:pic>
                </p:oleObj>
              </mc:Fallback>
            </mc:AlternateContent>
          </a:graphicData>
        </a:graphic>
      </p:graphicFrame>
      <p:sp>
        <p:nvSpPr>
          <p:cNvPr id="19" name="AutoShape 4"/>
          <p:cNvSpPr>
            <a:spLocks noChangeArrowheads="1"/>
          </p:cNvSpPr>
          <p:nvPr/>
        </p:nvSpPr>
        <p:spPr bwMode="gray">
          <a:xfrm>
            <a:off x="401178" y="95249"/>
            <a:ext cx="6683834" cy="479107"/>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000" b="1" smtClean="0">
                <a:solidFill>
                  <a:schemeClr val="bg1"/>
                </a:solidFill>
                <a:latin typeface="Arial" pitchFamily="34" charset="0"/>
                <a:cs typeface="Arial" pitchFamily="34" charset="0"/>
              </a:rPr>
              <a:t>  </a:t>
            </a:r>
            <a:r>
              <a:rPr lang="en-US" sz="1800" b="1" smtClean="0">
                <a:solidFill>
                  <a:schemeClr val="bg1"/>
                </a:solidFill>
                <a:latin typeface="Arial" pitchFamily="34" charset="0"/>
                <a:cs typeface="Arial" pitchFamily="34" charset="0"/>
              </a:rPr>
              <a:t>3 . DÃY SỐ TĂNG, DÃY SỐ GIẢM VÀ DÃY SỐ BỊ CHẶN</a:t>
            </a:r>
            <a:endParaRPr lang="vi-VN" sz="1800" b="1">
              <a:solidFill>
                <a:schemeClr val="bg1"/>
              </a:solidFill>
              <a:latin typeface="Arial" pitchFamily="34" charset="0"/>
              <a:cs typeface="Arial" pitchFamily="34" charset="0"/>
            </a:endParaRPr>
          </a:p>
        </p:txBody>
      </p:sp>
      <p:sp>
        <p:nvSpPr>
          <p:cNvPr id="24" name="TextBox 23"/>
          <p:cNvSpPr txBox="1"/>
          <p:nvPr/>
        </p:nvSpPr>
        <p:spPr>
          <a:xfrm>
            <a:off x="2132012" y="3821426"/>
            <a:ext cx="4630017" cy="492443"/>
          </a:xfrm>
          <a:prstGeom prst="rect">
            <a:avLst/>
          </a:prstGeom>
          <a:noFill/>
        </p:spPr>
        <p:txBody>
          <a:bodyPr wrap="square" rtlCol="0">
            <a:spAutoFit/>
          </a:bodyPr>
          <a:lstStyle/>
          <a:p>
            <a:r>
              <a:rPr lang="en-US" sz="2600" b="1" smtClean="0">
                <a:latin typeface="Arial" pitchFamily="34" charset="0"/>
                <a:cs typeface="Arial" pitchFamily="34" charset="0"/>
              </a:rPr>
              <a:t>Dãy số (u</a:t>
            </a:r>
            <a:r>
              <a:rPr lang="en-US" sz="2600" b="1" baseline="-25000" smtClean="0">
                <a:latin typeface="Arial" pitchFamily="34" charset="0"/>
                <a:cs typeface="Arial" pitchFamily="34" charset="0"/>
              </a:rPr>
              <a:t>n</a:t>
            </a:r>
            <a:r>
              <a:rPr lang="en-US" sz="2600" b="1" smtClean="0">
                <a:latin typeface="Arial" pitchFamily="34" charset="0"/>
                <a:cs typeface="Arial" pitchFamily="34" charset="0"/>
              </a:rPr>
              <a:t>) bị chặn dưới, vì </a:t>
            </a:r>
            <a:endParaRPr lang="vi-VN" sz="2600" b="1">
              <a:latin typeface="Arial" pitchFamily="34" charset="0"/>
              <a:cs typeface="Arial" pitchFamily="34" charset="0"/>
            </a:endParaRPr>
          </a:p>
        </p:txBody>
      </p:sp>
      <p:graphicFrame>
        <p:nvGraphicFramePr>
          <p:cNvPr id="27" name="Object 26"/>
          <p:cNvGraphicFramePr>
            <a:graphicFrameLocks noChangeAspect="1"/>
          </p:cNvGraphicFramePr>
          <p:nvPr>
            <p:extLst>
              <p:ext uri="{D42A27DB-BD31-4B8C-83A1-F6EECF244321}">
                <p14:modId xmlns:p14="http://schemas.microsoft.com/office/powerpoint/2010/main" val="2180029829"/>
              </p:ext>
            </p:extLst>
          </p:nvPr>
        </p:nvGraphicFramePr>
        <p:xfrm>
          <a:off x="6787428" y="3602509"/>
          <a:ext cx="3324225" cy="930275"/>
        </p:xfrm>
        <a:graphic>
          <a:graphicData uri="http://schemas.openxmlformats.org/presentationml/2006/ole">
            <mc:AlternateContent xmlns:mc="http://schemas.openxmlformats.org/markup-compatibility/2006">
              <mc:Choice xmlns:v="urn:schemas-microsoft-com:vml" Requires="v">
                <p:oleObj spid="_x0000_s74811" name="Equation" r:id="rId9" imgW="1409400" imgH="393480" progId="Equation.DSMT4">
                  <p:embed/>
                </p:oleObj>
              </mc:Choice>
              <mc:Fallback>
                <p:oleObj name="Equation" r:id="rId9" imgW="1409400" imgH="393480" progId="Equation.DSMT4">
                  <p:embed/>
                  <p:pic>
                    <p:nvPicPr>
                      <p:cNvPr id="0" name=""/>
                      <p:cNvPicPr/>
                      <p:nvPr/>
                    </p:nvPicPr>
                    <p:blipFill>
                      <a:blip r:embed="rId10"/>
                      <a:stretch>
                        <a:fillRect/>
                      </a:stretch>
                    </p:blipFill>
                    <p:spPr>
                      <a:xfrm>
                        <a:off x="6787428" y="3602509"/>
                        <a:ext cx="3324225" cy="930275"/>
                      </a:xfrm>
                      <a:prstGeom prst="rect">
                        <a:avLst/>
                      </a:prstGeom>
                    </p:spPr>
                  </p:pic>
                </p:oleObj>
              </mc:Fallback>
            </mc:AlternateContent>
          </a:graphicData>
        </a:graphic>
      </p:graphicFrame>
      <p:sp>
        <p:nvSpPr>
          <p:cNvPr id="28" name="TextBox 27"/>
          <p:cNvSpPr txBox="1"/>
          <p:nvPr/>
        </p:nvSpPr>
        <p:spPr>
          <a:xfrm>
            <a:off x="2149475" y="4745509"/>
            <a:ext cx="4125192" cy="492443"/>
          </a:xfrm>
          <a:prstGeom prst="rect">
            <a:avLst/>
          </a:prstGeom>
          <a:noFill/>
        </p:spPr>
        <p:txBody>
          <a:bodyPr wrap="square" rtlCol="0">
            <a:spAutoFit/>
          </a:bodyPr>
          <a:lstStyle/>
          <a:p>
            <a:r>
              <a:rPr lang="en-US" sz="2600" b="1" smtClean="0">
                <a:latin typeface="Arial" pitchFamily="34" charset="0"/>
                <a:cs typeface="Arial" pitchFamily="34" charset="0"/>
              </a:rPr>
              <a:t>Vậy dãy số (u</a:t>
            </a:r>
            <a:r>
              <a:rPr lang="en-US" sz="2600" b="1" baseline="-25000" smtClean="0">
                <a:latin typeface="Arial" pitchFamily="34" charset="0"/>
                <a:cs typeface="Arial" pitchFamily="34" charset="0"/>
              </a:rPr>
              <a:t>n</a:t>
            </a:r>
            <a:r>
              <a:rPr lang="en-US" sz="2600" b="1" smtClean="0">
                <a:latin typeface="Arial" pitchFamily="34" charset="0"/>
                <a:cs typeface="Arial" pitchFamily="34" charset="0"/>
              </a:rPr>
              <a:t>) </a:t>
            </a:r>
            <a:r>
              <a:rPr lang="en-US" sz="2600" b="1" smtClean="0">
                <a:solidFill>
                  <a:srgbClr val="C00000"/>
                </a:solidFill>
                <a:latin typeface="Arial" pitchFamily="34" charset="0"/>
                <a:cs typeface="Arial" pitchFamily="34" charset="0"/>
              </a:rPr>
              <a:t>bị chặn</a:t>
            </a:r>
            <a:endParaRPr lang="vi-VN" sz="2600" b="1">
              <a:solidFill>
                <a:srgbClr val="C00000"/>
              </a:solidFill>
              <a:latin typeface="Arial" pitchFamily="34" charset="0"/>
              <a:cs typeface="Arial" pitchFamily="34" charset="0"/>
            </a:endParaRPr>
          </a:p>
        </p:txBody>
      </p:sp>
    </p:spTree>
    <p:extLst>
      <p:ext uri="{BB962C8B-B14F-4D97-AF65-F5344CB8AC3E}">
        <p14:creationId xmlns:p14="http://schemas.microsoft.com/office/powerpoint/2010/main" val="379078328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wipe(left)">
                                      <p:cBhvr>
                                        <p:cTn id="11" dur="500"/>
                                        <p:tgtEl>
                                          <p:spTgt spid="25"/>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wipe(left)">
                                      <p:cBhvr>
                                        <p:cTn id="20" dur="500"/>
                                        <p:tgtEl>
                                          <p:spTgt spid="24"/>
                                        </p:tgtEl>
                                      </p:cBhvr>
                                    </p:animEffect>
                                  </p:childTnLst>
                                </p:cTn>
                              </p:par>
                            </p:childTnLst>
                          </p:cTn>
                        </p:par>
                        <p:par>
                          <p:cTn id="21" fill="hold">
                            <p:stCondLst>
                              <p:cond delay="500"/>
                            </p:stCondLst>
                            <p:childTnLst>
                              <p:par>
                                <p:cTn id="22" presetID="22" presetClass="entr" presetSubtype="8" fill="hold" nodeType="after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wipe(left)">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wipe(left)">
                                      <p:cBhvr>
                                        <p:cTn id="2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4" grpId="0"/>
      <p:bldP spid="2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p:cNvSpPr txBox="1"/>
          <p:nvPr/>
        </p:nvSpPr>
        <p:spPr>
          <a:xfrm>
            <a:off x="2531195" y="2819400"/>
            <a:ext cx="6839817" cy="492443"/>
          </a:xfrm>
          <a:prstGeom prst="rect">
            <a:avLst/>
          </a:prstGeom>
          <a:noFill/>
        </p:spPr>
        <p:txBody>
          <a:bodyPr wrap="square" rtlCol="0">
            <a:spAutoFit/>
          </a:bodyPr>
          <a:lstStyle/>
          <a:p>
            <a:r>
              <a:rPr lang="pt-BR" sz="2600" b="1">
                <a:latin typeface="Arial" pitchFamily="34" charset="0"/>
                <a:cs typeface="Arial" pitchFamily="34" charset="0"/>
              </a:rPr>
              <a:t>Ta có: u</a:t>
            </a:r>
            <a:r>
              <a:rPr lang="pt-BR" sz="2600" b="1" baseline="-25000">
                <a:latin typeface="Arial" pitchFamily="34" charset="0"/>
                <a:cs typeface="Arial" pitchFamily="34" charset="0"/>
              </a:rPr>
              <a:t>n</a:t>
            </a:r>
            <a:r>
              <a:rPr lang="pt-BR" sz="2600" b="1">
                <a:latin typeface="Arial" pitchFamily="34" charset="0"/>
                <a:cs typeface="Arial" pitchFamily="34" charset="0"/>
              </a:rPr>
              <a:t> = 2n – 1 ≥ 1, ∀ n ∈ ℕ*.</a:t>
            </a:r>
            <a:endParaRPr lang="vi-VN" sz="2600" b="1">
              <a:latin typeface="Arial" pitchFamily="34" charset="0"/>
              <a:cs typeface="Arial" pitchFamily="34" charset="0"/>
            </a:endParaRPr>
          </a:p>
        </p:txBody>
      </p:sp>
      <p:pic>
        <p:nvPicPr>
          <p:cNvPr id="26" name="Picture 4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73791" y="2286000"/>
            <a:ext cx="1535021" cy="366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 name="Group 2"/>
          <p:cNvGrpSpPr/>
          <p:nvPr/>
        </p:nvGrpSpPr>
        <p:grpSpPr>
          <a:xfrm>
            <a:off x="150812" y="762000"/>
            <a:ext cx="11782531" cy="1426433"/>
            <a:chOff x="150812" y="762000"/>
            <a:chExt cx="11782531" cy="1426433"/>
          </a:xfrm>
        </p:grpSpPr>
        <p:sp>
          <p:nvSpPr>
            <p:cNvPr id="19" name="Rounded Rectangle 18"/>
            <p:cNvSpPr/>
            <p:nvPr/>
          </p:nvSpPr>
          <p:spPr>
            <a:xfrm>
              <a:off x="1903412" y="816411"/>
              <a:ext cx="9982200" cy="1250944"/>
            </a:xfrm>
            <a:prstGeom prst="roundRect">
              <a:avLst>
                <a:gd name="adj" fmla="val 5198"/>
              </a:avLst>
            </a:prstGeom>
            <a:solidFill>
              <a:srgbClr val="FDF4DB"/>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pic>
          <p:nvPicPr>
            <p:cNvPr id="2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4901" y="762000"/>
              <a:ext cx="1642311" cy="1426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Rectangle 23"/>
            <p:cNvSpPr/>
            <p:nvPr/>
          </p:nvSpPr>
          <p:spPr>
            <a:xfrm>
              <a:off x="747523" y="1297913"/>
              <a:ext cx="517065" cy="769441"/>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400" b="1" spc="67" smtClean="0">
                  <a:ln w="11430"/>
                  <a:effectLst>
                    <a:outerShdw blurRad="76200" dist="50800" dir="5400000" algn="tl" rotWithShape="0">
                      <a:srgbClr val="000000">
                        <a:alpha val="65000"/>
                      </a:srgbClr>
                    </a:outerShdw>
                  </a:effectLst>
                  <a:latin typeface=".VnCentury SchoolbookH" pitchFamily="34" charset="0"/>
                </a:rPr>
                <a:t>4</a:t>
              </a:r>
              <a:endParaRPr lang="en-US" sz="4800" b="1" spc="67">
                <a:ln w="11430"/>
                <a:effectLst>
                  <a:outerShdw blurRad="76200" dist="50800" dir="5400000" algn="tl" rotWithShape="0">
                    <a:srgbClr val="000000">
                      <a:alpha val="65000"/>
                    </a:srgbClr>
                  </a:outerShdw>
                </a:effectLst>
                <a:latin typeface=".VnCentury SchoolbookH" pitchFamily="34" charset="0"/>
              </a:endParaRPr>
            </a:p>
          </p:txBody>
        </p:sp>
        <p:pic>
          <p:nvPicPr>
            <p:cNvPr id="27" name="Picture 4"/>
            <p:cNvPicPr>
              <a:picLocks noChangeAspect="1" noChangeArrowheads="1"/>
            </p:cNvPicPr>
            <p:nvPr/>
          </p:nvPicPr>
          <p:blipFill rotWithShape="1">
            <a:blip r:embed="rId6">
              <a:extLst>
                <a:ext uri="{28A0092B-C50C-407E-A947-70E740481C1C}">
                  <a14:useLocalDpi xmlns:a14="http://schemas.microsoft.com/office/drawing/2010/main" val="0"/>
                </a:ext>
              </a:extLst>
            </a:blip>
            <a:srcRect r="9096" b="19797"/>
            <a:stretch/>
          </p:blipFill>
          <p:spPr bwMode="auto">
            <a:xfrm>
              <a:off x="424153" y="934848"/>
              <a:ext cx="1036613" cy="51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ectangle 14"/>
            <p:cNvSpPr/>
            <p:nvPr/>
          </p:nvSpPr>
          <p:spPr>
            <a:xfrm>
              <a:off x="150812" y="816411"/>
              <a:ext cx="11782531" cy="13292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en-US"/>
            </a:p>
          </p:txBody>
        </p:sp>
        <mc:AlternateContent xmlns:mc="http://schemas.openxmlformats.org/markup-compatibility/2006">
          <mc:Choice xmlns:a14="http://schemas.microsoft.com/office/drawing/2010/main" Requires="a14">
            <p:sp>
              <p:nvSpPr>
                <p:cNvPr id="16" name="TextBox 15"/>
                <p:cNvSpPr txBox="1"/>
                <p:nvPr/>
              </p:nvSpPr>
              <p:spPr>
                <a:xfrm>
                  <a:off x="2429596" y="1122424"/>
                  <a:ext cx="8966776" cy="553976"/>
                </a:xfrm>
                <a:prstGeom prst="rect">
                  <a:avLst/>
                </a:prstGeom>
                <a:noFill/>
              </p:spPr>
              <p:txBody>
                <a:bodyPr wrap="square" lIns="121899" tIns="60949" rIns="121899" bIns="60949" rtlCol="0">
                  <a:spAutoFit/>
                </a:bodyPr>
                <a:lstStyle/>
                <a:p>
                  <a:r>
                    <a:rPr lang="en-US" sz="2800" b="1" smtClean="0">
                      <a:latin typeface="Arial" pitchFamily="34" charset="0"/>
                      <a:cs typeface="Arial" pitchFamily="34" charset="0"/>
                    </a:rPr>
                    <a:t>Xét tính bị chặn của dãy số (u</a:t>
                  </a:r>
                  <a:r>
                    <a:rPr lang="en-US" sz="2800" b="1" baseline="-25000" smtClean="0">
                      <a:latin typeface="Arial" pitchFamily="34" charset="0"/>
                      <a:cs typeface="Arial" pitchFamily="34" charset="0"/>
                    </a:rPr>
                    <a:t>n</a:t>
                  </a:r>
                  <a:r>
                    <a:rPr lang="en-US" sz="2800" b="1" smtClean="0">
                      <a:latin typeface="Arial" pitchFamily="34" charset="0"/>
                      <a:cs typeface="Arial" pitchFamily="34" charset="0"/>
                    </a:rPr>
                    <a:t>), với </a:t>
                  </a:r>
                  <a14:m>
                    <m:oMath xmlns:m="http://schemas.openxmlformats.org/officeDocument/2006/math">
                      <m:sSub>
                        <m:sSubPr>
                          <m:ctrlPr>
                            <a:rPr lang="en-US" sz="2800" b="1" i="1" smtClean="0">
                              <a:latin typeface="Cambria Math"/>
                              <a:cs typeface="Arial" pitchFamily="34" charset="0"/>
                            </a:rPr>
                          </m:ctrlPr>
                        </m:sSubPr>
                        <m:e>
                          <m:r>
                            <a:rPr lang="en-US" sz="2800" b="1" i="1" smtClean="0">
                              <a:latin typeface="Cambria Math"/>
                              <a:cs typeface="Arial" pitchFamily="34" charset="0"/>
                            </a:rPr>
                            <m:t>𝒖</m:t>
                          </m:r>
                        </m:e>
                        <m:sub>
                          <m:r>
                            <a:rPr lang="en-US" sz="2800" b="1" i="1" smtClean="0">
                              <a:latin typeface="Cambria Math"/>
                              <a:cs typeface="Arial" pitchFamily="34" charset="0"/>
                            </a:rPr>
                            <m:t>𝒏</m:t>
                          </m:r>
                        </m:sub>
                      </m:sSub>
                      <m:r>
                        <a:rPr lang="en-US" sz="2800" b="1" i="1" smtClean="0">
                          <a:latin typeface="Cambria Math"/>
                          <a:cs typeface="Arial" pitchFamily="34" charset="0"/>
                        </a:rPr>
                        <m:t>=</m:t>
                      </m:r>
                      <m:r>
                        <a:rPr lang="en-US" sz="2800" b="1" i="1" smtClean="0">
                          <a:latin typeface="Cambria Math"/>
                          <a:cs typeface="Arial" pitchFamily="34" charset="0"/>
                        </a:rPr>
                        <m:t>𝟐</m:t>
                      </m:r>
                      <m:r>
                        <a:rPr lang="en-US" sz="2800" b="1" i="1" smtClean="0">
                          <a:latin typeface="Cambria Math"/>
                          <a:cs typeface="Arial" pitchFamily="34" charset="0"/>
                        </a:rPr>
                        <m:t>𝒏</m:t>
                      </m:r>
                      <m:r>
                        <a:rPr lang="en-US" sz="2800" b="1" i="1" smtClean="0">
                          <a:latin typeface="Cambria Math"/>
                          <a:cs typeface="Arial" pitchFamily="34" charset="0"/>
                        </a:rPr>
                        <m:t>−</m:t>
                      </m:r>
                      <m:r>
                        <a:rPr lang="en-US" sz="2800" b="1" i="1" smtClean="0">
                          <a:latin typeface="Cambria Math"/>
                          <a:cs typeface="Arial" pitchFamily="34" charset="0"/>
                        </a:rPr>
                        <m:t>𝟏</m:t>
                      </m:r>
                    </m:oMath>
                  </a14:m>
                  <a:endParaRPr lang="vi-VN" sz="3200" b="1">
                    <a:latin typeface="Arial" pitchFamily="34" charset="0"/>
                    <a:cs typeface="Arial" pitchFamily="34" charset="0"/>
                  </a:endParaRPr>
                </a:p>
              </p:txBody>
            </p:sp>
          </mc:Choice>
          <mc:Fallback>
            <p:sp>
              <p:nvSpPr>
                <p:cNvPr id="16" name="TextBox 15"/>
                <p:cNvSpPr txBox="1">
                  <a:spLocks noRot="1" noChangeAspect="1" noMove="1" noResize="1" noEditPoints="1" noAdjustHandles="1" noChangeArrowheads="1" noChangeShapeType="1" noTextEdit="1"/>
                </p:cNvSpPr>
                <p:nvPr/>
              </p:nvSpPr>
              <p:spPr>
                <a:xfrm>
                  <a:off x="2429596" y="1122424"/>
                  <a:ext cx="8966776" cy="553976"/>
                </a:xfrm>
                <a:prstGeom prst="rect">
                  <a:avLst/>
                </a:prstGeom>
                <a:blipFill rotWithShape="1">
                  <a:blip r:embed="rId7"/>
                  <a:stretch>
                    <a:fillRect l="-1088" t="-7692" b="-27473"/>
                  </a:stretch>
                </a:blipFill>
              </p:spPr>
              <p:txBody>
                <a:bodyPr/>
                <a:lstStyle/>
                <a:p>
                  <a:r>
                    <a:rPr lang="en-US">
                      <a:noFill/>
                    </a:rPr>
                    <a:t> </a:t>
                  </a:r>
                </a:p>
              </p:txBody>
            </p:sp>
          </mc:Fallback>
        </mc:AlternateContent>
      </p:grpSp>
      <p:sp>
        <p:nvSpPr>
          <p:cNvPr id="13" name="AutoShape 4"/>
          <p:cNvSpPr>
            <a:spLocks noChangeArrowheads="1"/>
          </p:cNvSpPr>
          <p:nvPr/>
        </p:nvSpPr>
        <p:spPr bwMode="gray">
          <a:xfrm>
            <a:off x="401178" y="95249"/>
            <a:ext cx="6683834" cy="479107"/>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000" b="1" smtClean="0">
                <a:solidFill>
                  <a:schemeClr val="bg1"/>
                </a:solidFill>
                <a:latin typeface="Arial" pitchFamily="34" charset="0"/>
                <a:cs typeface="Arial" pitchFamily="34" charset="0"/>
              </a:rPr>
              <a:t>  </a:t>
            </a:r>
            <a:r>
              <a:rPr lang="en-US" sz="1800" b="1" smtClean="0">
                <a:solidFill>
                  <a:schemeClr val="bg1"/>
                </a:solidFill>
                <a:latin typeface="Arial" pitchFamily="34" charset="0"/>
                <a:cs typeface="Arial" pitchFamily="34" charset="0"/>
              </a:rPr>
              <a:t>3 . DÃY SỐ TĂNG, DÃY SỐ GIẢM VÀ DÃY SỐ BỊ CHẶN</a:t>
            </a:r>
            <a:endParaRPr lang="vi-VN" sz="1800" b="1">
              <a:solidFill>
                <a:schemeClr val="bg1"/>
              </a:solidFill>
              <a:latin typeface="Arial" pitchFamily="34" charset="0"/>
              <a:cs typeface="Arial" pitchFamily="34" charset="0"/>
            </a:endParaRPr>
          </a:p>
        </p:txBody>
      </p:sp>
      <p:sp>
        <p:nvSpPr>
          <p:cNvPr id="12" name="TextBox 11"/>
          <p:cNvSpPr txBox="1"/>
          <p:nvPr/>
        </p:nvSpPr>
        <p:spPr>
          <a:xfrm>
            <a:off x="2529607" y="3311843"/>
            <a:ext cx="6839817" cy="492443"/>
          </a:xfrm>
          <a:prstGeom prst="rect">
            <a:avLst/>
          </a:prstGeom>
          <a:noFill/>
        </p:spPr>
        <p:txBody>
          <a:bodyPr wrap="square" rtlCol="0">
            <a:spAutoFit/>
          </a:bodyPr>
          <a:lstStyle/>
          <a:p>
            <a:r>
              <a:rPr lang="vi-VN" sz="2600" b="1">
                <a:latin typeface="Arial" pitchFamily="34" charset="0"/>
                <a:cs typeface="Arial" pitchFamily="34" charset="0"/>
              </a:rPr>
              <a:t>Do đó, dãy số (u</a:t>
            </a:r>
            <a:r>
              <a:rPr lang="vi-VN" sz="2600" b="1" baseline="-25000">
                <a:latin typeface="Arial" pitchFamily="34" charset="0"/>
                <a:cs typeface="Arial" pitchFamily="34" charset="0"/>
              </a:rPr>
              <a:t>n</a:t>
            </a:r>
            <a:r>
              <a:rPr lang="vi-VN" sz="2600" b="1">
                <a:latin typeface="Arial" pitchFamily="34" charset="0"/>
                <a:cs typeface="Arial" pitchFamily="34" charset="0"/>
              </a:rPr>
              <a:t>) bị chặn dưới.</a:t>
            </a:r>
          </a:p>
        </p:txBody>
      </p:sp>
      <p:sp>
        <p:nvSpPr>
          <p:cNvPr id="17" name="TextBox 16"/>
          <p:cNvSpPr txBox="1"/>
          <p:nvPr/>
        </p:nvSpPr>
        <p:spPr>
          <a:xfrm>
            <a:off x="2529606" y="3836672"/>
            <a:ext cx="9120191" cy="892552"/>
          </a:xfrm>
          <a:prstGeom prst="rect">
            <a:avLst/>
          </a:prstGeom>
          <a:noFill/>
        </p:spPr>
        <p:txBody>
          <a:bodyPr wrap="square" rtlCol="0">
            <a:spAutoFit/>
          </a:bodyPr>
          <a:lstStyle/>
          <a:p>
            <a:r>
              <a:rPr lang="vi-VN" sz="2600" b="1">
                <a:latin typeface="Arial" pitchFamily="34" charset="0"/>
                <a:cs typeface="Arial" pitchFamily="34" charset="0"/>
              </a:rPr>
              <a:t>Dãy số (u</a:t>
            </a:r>
            <a:r>
              <a:rPr lang="vi-VN" sz="2600" b="1" baseline="-25000">
                <a:latin typeface="Arial" pitchFamily="34" charset="0"/>
                <a:cs typeface="Arial" pitchFamily="34" charset="0"/>
              </a:rPr>
              <a:t>n</a:t>
            </a:r>
            <a:r>
              <a:rPr lang="vi-VN" sz="2600" b="1">
                <a:latin typeface="Arial" pitchFamily="34" charset="0"/>
                <a:cs typeface="Arial" pitchFamily="34" charset="0"/>
              </a:rPr>
              <a:t>) không bị chặn trên vì không có số M nào thỏa mãn:</a:t>
            </a:r>
          </a:p>
        </p:txBody>
      </p:sp>
      <p:sp>
        <p:nvSpPr>
          <p:cNvPr id="18" name="TextBox 17"/>
          <p:cNvSpPr txBox="1"/>
          <p:nvPr/>
        </p:nvSpPr>
        <p:spPr>
          <a:xfrm>
            <a:off x="2524916" y="5203448"/>
            <a:ext cx="9120191" cy="892552"/>
          </a:xfrm>
          <a:prstGeom prst="rect">
            <a:avLst/>
          </a:prstGeom>
          <a:noFill/>
        </p:spPr>
        <p:txBody>
          <a:bodyPr wrap="square" rtlCol="0">
            <a:spAutoFit/>
          </a:bodyPr>
          <a:lstStyle/>
          <a:p>
            <a:r>
              <a:rPr lang="vi-VN" sz="2600" b="1">
                <a:latin typeface="Arial" pitchFamily="34" charset="0"/>
                <a:cs typeface="Arial" pitchFamily="34" charset="0"/>
              </a:rPr>
              <a:t>Vậy dãy số (u</a:t>
            </a:r>
            <a:r>
              <a:rPr lang="vi-VN" sz="2600" b="1" baseline="-25000">
                <a:latin typeface="Arial" pitchFamily="34" charset="0"/>
                <a:cs typeface="Arial" pitchFamily="34" charset="0"/>
              </a:rPr>
              <a:t>n</a:t>
            </a:r>
            <a:r>
              <a:rPr lang="vi-VN" sz="2600" b="1">
                <a:latin typeface="Arial" pitchFamily="34" charset="0"/>
                <a:cs typeface="Arial" pitchFamily="34" charset="0"/>
              </a:rPr>
              <a:t>) bị chặn dưới và không bị chặn trên nên không bị chặn.</a:t>
            </a:r>
          </a:p>
        </p:txBody>
      </p:sp>
      <p:graphicFrame>
        <p:nvGraphicFramePr>
          <p:cNvPr id="2" name="Object 1"/>
          <p:cNvGraphicFramePr>
            <a:graphicFrameLocks noChangeAspect="1"/>
          </p:cNvGraphicFramePr>
          <p:nvPr>
            <p:extLst>
              <p:ext uri="{D42A27DB-BD31-4B8C-83A1-F6EECF244321}">
                <p14:modId xmlns:p14="http://schemas.microsoft.com/office/powerpoint/2010/main" val="4127597491"/>
              </p:ext>
            </p:extLst>
          </p:nvPr>
        </p:nvGraphicFramePr>
        <p:xfrm>
          <a:off x="4646612" y="4495800"/>
          <a:ext cx="3652837" cy="569912"/>
        </p:xfrm>
        <a:graphic>
          <a:graphicData uri="http://schemas.openxmlformats.org/presentationml/2006/ole">
            <mc:AlternateContent xmlns:mc="http://schemas.openxmlformats.org/markup-compatibility/2006">
              <mc:Choice xmlns:v="urn:schemas-microsoft-com:vml" Requires="v">
                <p:oleObj spid="_x0000_s82958" name="Equation" r:id="rId8" imgW="1549080" imgH="241200" progId="Equation.DSMT4">
                  <p:embed/>
                </p:oleObj>
              </mc:Choice>
              <mc:Fallback>
                <p:oleObj name="Equation" r:id="rId8" imgW="1549080" imgH="241200" progId="Equation.DSMT4">
                  <p:embed/>
                  <p:pic>
                    <p:nvPicPr>
                      <p:cNvPr id="0" name="Object 1"/>
                      <p:cNvPicPr>
                        <a:picLocks noChangeAspect="1" noChangeArrowheads="1"/>
                      </p:cNvPicPr>
                      <p:nvPr/>
                    </p:nvPicPr>
                    <p:blipFill>
                      <a:blip r:embed="rId9"/>
                      <a:srcRect/>
                      <a:stretch>
                        <a:fillRect/>
                      </a:stretch>
                    </p:blipFill>
                    <p:spPr bwMode="auto">
                      <a:xfrm>
                        <a:off x="4646612" y="4495800"/>
                        <a:ext cx="3652837" cy="56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88771097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wipe(left)">
                                      <p:cBhvr>
                                        <p:cTn id="11" dur="500"/>
                                        <p:tgtEl>
                                          <p:spTgt spid="2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left)">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left)">
                                      <p:cBhvr>
                                        <p:cTn id="21" dur="500"/>
                                        <p:tgtEl>
                                          <p:spTgt spid="17"/>
                                        </p:tgtEl>
                                      </p:cBhvr>
                                    </p:animEffect>
                                  </p:childTnLst>
                                </p:cTn>
                              </p:par>
                            </p:childTnLst>
                          </p:cTn>
                        </p:par>
                        <p:par>
                          <p:cTn id="22" fill="hold">
                            <p:stCondLst>
                              <p:cond delay="500"/>
                            </p:stCondLst>
                            <p:childTnLst>
                              <p:par>
                                <p:cTn id="23" presetID="22" presetClass="entr" presetSubtype="8" fill="hold" nodeType="after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left)">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wipe(left)">
                                      <p:cBhvr>
                                        <p:cTn id="3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12" grpId="0"/>
      <p:bldP spid="17" grpId="0"/>
      <p:bldP spid="1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p:cNvSpPr txBox="1"/>
          <p:nvPr/>
        </p:nvSpPr>
        <p:spPr>
          <a:xfrm>
            <a:off x="2234976" y="3774757"/>
            <a:ext cx="2204985" cy="492443"/>
          </a:xfrm>
          <a:prstGeom prst="rect">
            <a:avLst/>
          </a:prstGeom>
          <a:noFill/>
        </p:spPr>
        <p:txBody>
          <a:bodyPr wrap="square" rtlCol="0">
            <a:spAutoFit/>
          </a:bodyPr>
          <a:lstStyle/>
          <a:p>
            <a:r>
              <a:rPr lang="en-US" sz="2600" b="1" smtClean="0">
                <a:latin typeface="Arial" pitchFamily="34" charset="0"/>
                <a:cs typeface="Arial" pitchFamily="34" charset="0"/>
              </a:rPr>
              <a:t>a) Ta có :</a:t>
            </a:r>
            <a:endParaRPr lang="vi-VN" sz="2600" b="1">
              <a:latin typeface="Arial" pitchFamily="34" charset="0"/>
              <a:cs typeface="Arial" pitchFamily="34" charset="0"/>
            </a:endParaRPr>
          </a:p>
        </p:txBody>
      </p:sp>
      <p:pic>
        <p:nvPicPr>
          <p:cNvPr id="26" name="Picture 4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03189" y="3352800"/>
            <a:ext cx="1535021" cy="366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 name="Group 2"/>
          <p:cNvGrpSpPr/>
          <p:nvPr/>
        </p:nvGrpSpPr>
        <p:grpSpPr>
          <a:xfrm>
            <a:off x="130614" y="76200"/>
            <a:ext cx="11802729" cy="3207256"/>
            <a:chOff x="130614" y="762000"/>
            <a:chExt cx="11802729" cy="3207256"/>
          </a:xfrm>
        </p:grpSpPr>
        <p:sp>
          <p:nvSpPr>
            <p:cNvPr id="15" name="Rectangle 14"/>
            <p:cNvSpPr/>
            <p:nvPr/>
          </p:nvSpPr>
          <p:spPr>
            <a:xfrm>
              <a:off x="150812" y="816411"/>
              <a:ext cx="11782531" cy="13292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en-US"/>
            </a:p>
          </p:txBody>
        </p:sp>
        <p:sp>
          <p:nvSpPr>
            <p:cNvPr id="14" name="Rounded Rectangle 13"/>
            <p:cNvSpPr/>
            <p:nvPr/>
          </p:nvSpPr>
          <p:spPr>
            <a:xfrm>
              <a:off x="2208211" y="762000"/>
              <a:ext cx="9725131" cy="3207255"/>
            </a:xfrm>
            <a:prstGeom prst="roundRect">
              <a:avLst>
                <a:gd name="adj" fmla="val 4169"/>
              </a:avLst>
            </a:prstGeom>
            <a:solidFill>
              <a:schemeClr val="bg2"/>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mc:AlternateContent xmlns:mc="http://schemas.openxmlformats.org/markup-compatibility/2006" xmlns:a14="http://schemas.microsoft.com/office/drawing/2010/main">
          <mc:Choice Requires="a14">
            <p:sp>
              <p:nvSpPr>
                <p:cNvPr id="16" name="TextBox 15"/>
                <p:cNvSpPr txBox="1"/>
                <p:nvPr/>
              </p:nvSpPr>
              <p:spPr>
                <a:xfrm>
                  <a:off x="2429595" y="783791"/>
                  <a:ext cx="9503747" cy="3185465"/>
                </a:xfrm>
                <a:prstGeom prst="rect">
                  <a:avLst/>
                </a:prstGeom>
                <a:noFill/>
              </p:spPr>
              <p:txBody>
                <a:bodyPr wrap="square" lIns="121899" tIns="60949" rIns="121899" bIns="60949" rtlCol="0">
                  <a:spAutoFit/>
                </a:bodyPr>
                <a:lstStyle/>
                <a:p>
                  <a:r>
                    <a:rPr lang="en-US" b="1" smtClean="0">
                      <a:latin typeface="Arial" pitchFamily="34" charset="0"/>
                      <a:cs typeface="Arial" pitchFamily="34" charset="0"/>
                    </a:rPr>
                    <a:t>Anh Thanh vừa được tuyển dụng vào công ty công nghệ, được cam kết lương năm đầu sẽ là 200 triệu đồng và lương mỗi năm tiếp theo sẽ được tăng thêm 25 triệu đồng. Gọi S</a:t>
                  </a:r>
                  <a:r>
                    <a:rPr lang="en-US" b="1" baseline="-25000" smtClean="0">
                      <a:latin typeface="Arial" pitchFamily="34" charset="0"/>
                      <a:cs typeface="Arial" pitchFamily="34" charset="0"/>
                    </a:rPr>
                    <a:t>n</a:t>
                  </a:r>
                  <a:r>
                    <a:rPr lang="en-US" b="1" smtClean="0">
                      <a:latin typeface="Arial" pitchFamily="34" charset="0"/>
                      <a:cs typeface="Arial" pitchFamily="34" charset="0"/>
                    </a:rPr>
                    <a:t> (triệu đồng) là lương vào năm thứ n mà anh Thanh làm việc cho công ty đó. Khi đó ta có :  </a:t>
                  </a:r>
                  <a14:m>
                    <m:oMath xmlns:m="http://schemas.openxmlformats.org/officeDocument/2006/math">
                      <m:sSub>
                        <m:sSubPr>
                          <m:ctrlPr>
                            <a:rPr lang="en-US" b="1" i="1" smtClean="0">
                              <a:latin typeface="Cambria Math"/>
                              <a:cs typeface="Arial" pitchFamily="34" charset="0"/>
                            </a:rPr>
                          </m:ctrlPr>
                        </m:sSubPr>
                        <m:e>
                          <m:r>
                            <a:rPr lang="en-US" b="1" i="1" smtClean="0">
                              <a:latin typeface="Cambria Math"/>
                              <a:cs typeface="Arial" pitchFamily="34" charset="0"/>
                            </a:rPr>
                            <m:t>𝒔</m:t>
                          </m:r>
                        </m:e>
                        <m:sub>
                          <m:r>
                            <a:rPr lang="en-US" b="1" i="1" smtClean="0">
                              <a:latin typeface="Cambria Math"/>
                              <a:cs typeface="Arial" pitchFamily="34" charset="0"/>
                            </a:rPr>
                            <m:t>𝟏</m:t>
                          </m:r>
                        </m:sub>
                      </m:sSub>
                      <m:r>
                        <a:rPr lang="en-US" b="1" i="1" smtClean="0">
                          <a:latin typeface="Cambria Math"/>
                          <a:cs typeface="Arial" pitchFamily="34" charset="0"/>
                        </a:rPr>
                        <m:t>=</m:t>
                      </m:r>
                      <m:r>
                        <a:rPr lang="en-US" b="1" i="1" smtClean="0">
                          <a:latin typeface="Cambria Math"/>
                          <a:cs typeface="Arial" pitchFamily="34" charset="0"/>
                        </a:rPr>
                        <m:t>𝟐𝟎𝟎</m:t>
                      </m:r>
                      <m:r>
                        <a:rPr lang="en-US" b="1" i="1" smtClean="0">
                          <a:latin typeface="Cambria Math"/>
                          <a:cs typeface="Arial" pitchFamily="34" charset="0"/>
                        </a:rPr>
                        <m:t> , </m:t>
                      </m:r>
                      <m:sSub>
                        <m:sSubPr>
                          <m:ctrlPr>
                            <a:rPr lang="en-US" b="1" i="1" smtClean="0">
                              <a:latin typeface="Cambria Math"/>
                              <a:cs typeface="Arial" pitchFamily="34" charset="0"/>
                            </a:rPr>
                          </m:ctrlPr>
                        </m:sSubPr>
                        <m:e>
                          <m:r>
                            <a:rPr lang="en-US" b="1" i="1" smtClean="0">
                              <a:latin typeface="Cambria Math"/>
                              <a:cs typeface="Arial" pitchFamily="34" charset="0"/>
                            </a:rPr>
                            <m:t>𝒔</m:t>
                          </m:r>
                        </m:e>
                        <m:sub>
                          <m:r>
                            <a:rPr lang="en-US" b="1" i="1" smtClean="0">
                              <a:latin typeface="Cambria Math"/>
                              <a:cs typeface="Arial" pitchFamily="34" charset="0"/>
                            </a:rPr>
                            <m:t>𝒏</m:t>
                          </m:r>
                        </m:sub>
                      </m:sSub>
                      <m:r>
                        <a:rPr lang="en-US" b="1" i="1" smtClean="0">
                          <a:latin typeface="Cambria Math"/>
                          <a:cs typeface="Arial" pitchFamily="34" charset="0"/>
                        </a:rPr>
                        <m:t>=</m:t>
                      </m:r>
                      <m:sSub>
                        <m:sSubPr>
                          <m:ctrlPr>
                            <a:rPr lang="en-US" b="1" i="1" smtClean="0">
                              <a:latin typeface="Cambria Math"/>
                              <a:cs typeface="Arial" pitchFamily="34" charset="0"/>
                            </a:rPr>
                          </m:ctrlPr>
                        </m:sSubPr>
                        <m:e>
                          <m:r>
                            <a:rPr lang="en-US" b="1" i="1" smtClean="0">
                              <a:latin typeface="Cambria Math"/>
                              <a:cs typeface="Arial" pitchFamily="34" charset="0"/>
                            </a:rPr>
                            <m:t>𝒔</m:t>
                          </m:r>
                        </m:e>
                        <m:sub>
                          <m:r>
                            <a:rPr lang="en-US" b="1" i="1" smtClean="0">
                              <a:latin typeface="Cambria Math"/>
                              <a:cs typeface="Arial" pitchFamily="34" charset="0"/>
                            </a:rPr>
                            <m:t>𝒏</m:t>
                          </m:r>
                          <m:r>
                            <a:rPr lang="en-US" b="1" i="1" smtClean="0">
                              <a:latin typeface="Cambria Math"/>
                              <a:cs typeface="Arial" pitchFamily="34" charset="0"/>
                            </a:rPr>
                            <m:t>−</m:t>
                          </m:r>
                          <m:r>
                            <a:rPr lang="en-US" b="1" i="1" smtClean="0">
                              <a:latin typeface="Cambria Math"/>
                              <a:cs typeface="Arial" pitchFamily="34" charset="0"/>
                            </a:rPr>
                            <m:t>𝟏</m:t>
                          </m:r>
                        </m:sub>
                      </m:sSub>
                      <m:r>
                        <a:rPr lang="en-US" b="1" i="1" smtClean="0">
                          <a:latin typeface="Cambria Math"/>
                          <a:cs typeface="Arial" pitchFamily="34" charset="0"/>
                        </a:rPr>
                        <m:t>+</m:t>
                      </m:r>
                      <m:r>
                        <a:rPr lang="en-US" b="1" i="1" smtClean="0">
                          <a:latin typeface="Cambria Math"/>
                          <a:cs typeface="Arial" pitchFamily="34" charset="0"/>
                        </a:rPr>
                        <m:t>𝟐𝟓</m:t>
                      </m:r>
                      <m:r>
                        <a:rPr lang="en-US" b="1" i="1" smtClean="0">
                          <a:latin typeface="Cambria Math"/>
                          <a:cs typeface="Arial" pitchFamily="34" charset="0"/>
                        </a:rPr>
                        <m:t> </m:t>
                      </m:r>
                    </m:oMath>
                  </a14:m>
                  <a:r>
                    <a:rPr lang="en-US" sz="2800" b="1" smtClean="0">
                      <a:latin typeface="Arial" pitchFamily="34" charset="0"/>
                      <a:cs typeface="Arial" pitchFamily="34" charset="0"/>
                    </a:rPr>
                    <a:t> </a:t>
                  </a:r>
                  <a:r>
                    <a:rPr lang="en-US" b="1">
                      <a:latin typeface="Arial" pitchFamily="34" charset="0"/>
                      <a:cs typeface="Arial" pitchFamily="34" charset="0"/>
                    </a:rPr>
                    <a:t>với</a:t>
                  </a:r>
                  <a:r>
                    <a:rPr lang="en-US" sz="2800" b="1" smtClean="0">
                      <a:latin typeface="Arial" pitchFamily="34" charset="0"/>
                      <a:cs typeface="Arial" pitchFamily="34" charset="0"/>
                    </a:rPr>
                    <a:t> </a:t>
                  </a:r>
                  <a14:m>
                    <m:oMath xmlns:m="http://schemas.openxmlformats.org/officeDocument/2006/math">
                      <m:r>
                        <a:rPr lang="en-US" sz="2800" b="1" i="1" smtClean="0">
                          <a:latin typeface="Cambria Math"/>
                          <a:cs typeface="Arial" pitchFamily="34" charset="0"/>
                        </a:rPr>
                        <m:t>𝒏</m:t>
                      </m:r>
                      <m:r>
                        <a:rPr lang="en-US" sz="2800" b="1" i="1" smtClean="0">
                          <a:latin typeface="Cambria Math"/>
                          <a:ea typeface="Cambria Math"/>
                          <a:cs typeface="Arial" pitchFamily="34" charset="0"/>
                        </a:rPr>
                        <m:t>≥</m:t>
                      </m:r>
                      <m:r>
                        <a:rPr lang="en-US" sz="2800" b="1" i="1" smtClean="0">
                          <a:latin typeface="Cambria Math"/>
                          <a:ea typeface="Cambria Math"/>
                          <a:cs typeface="Arial" pitchFamily="34" charset="0"/>
                        </a:rPr>
                        <m:t>𝟐</m:t>
                      </m:r>
                    </m:oMath>
                  </a14:m>
                  <a:r>
                    <a:rPr lang="en-US" sz="2800" b="1" smtClean="0">
                      <a:latin typeface="Arial" pitchFamily="34" charset="0"/>
                      <a:cs typeface="Arial" pitchFamily="34" charset="0"/>
                    </a:rPr>
                    <a:t/>
                  </a:r>
                  <a:br>
                    <a:rPr lang="en-US" sz="2800" b="1" smtClean="0">
                      <a:latin typeface="Arial" pitchFamily="34" charset="0"/>
                      <a:cs typeface="Arial" pitchFamily="34" charset="0"/>
                    </a:rPr>
                  </a:br>
                  <a:r>
                    <a:rPr lang="en-US" sz="2300" b="1" smtClean="0">
                      <a:latin typeface="Arial" pitchFamily="34" charset="0"/>
                      <a:cs typeface="Arial" pitchFamily="34" charset="0"/>
                    </a:rPr>
                    <a:t>a. Tính lương của anh Thanh vào năm thứ 5 làm việc cho công ty</a:t>
                  </a:r>
                </a:p>
                <a:p>
                  <a:r>
                    <a:rPr lang="en-US" sz="2800" b="1" smtClean="0">
                      <a:latin typeface="Arial" pitchFamily="34" charset="0"/>
                      <a:cs typeface="Arial" pitchFamily="34" charset="0"/>
                    </a:rPr>
                    <a:t>b</a:t>
                  </a:r>
                  <a:r>
                    <a:rPr lang="en-US" b="1" smtClean="0">
                      <a:latin typeface="Arial" pitchFamily="34" charset="0"/>
                      <a:cs typeface="Arial" pitchFamily="34" charset="0"/>
                    </a:rPr>
                    <a:t>. Chứng minh (s</a:t>
                  </a:r>
                  <a:r>
                    <a:rPr lang="en-US" b="1" baseline="-25000" smtClean="0">
                      <a:latin typeface="Arial" pitchFamily="34" charset="0"/>
                      <a:cs typeface="Arial" pitchFamily="34" charset="0"/>
                    </a:rPr>
                    <a:t>n</a:t>
                  </a:r>
                  <a:r>
                    <a:rPr lang="en-US" b="1" smtClean="0">
                      <a:latin typeface="Arial" pitchFamily="34" charset="0"/>
                      <a:cs typeface="Arial" pitchFamily="34" charset="0"/>
                    </a:rPr>
                    <a:t>) là dãy số tăng. Giải thích ý nghĩa thực tế của kết quả này.</a:t>
                  </a:r>
                </a:p>
              </p:txBody>
            </p:sp>
          </mc:Choice>
          <mc:Fallback xmlns="">
            <p:sp>
              <p:nvSpPr>
                <p:cNvPr id="16" name="TextBox 15"/>
                <p:cNvSpPr txBox="1">
                  <a:spLocks noRot="1" noChangeAspect="1" noMove="1" noResize="1" noEditPoints="1" noAdjustHandles="1" noChangeArrowheads="1" noChangeShapeType="1" noTextEdit="1"/>
                </p:cNvSpPr>
                <p:nvPr/>
              </p:nvSpPr>
              <p:spPr>
                <a:xfrm>
                  <a:off x="2429595" y="783791"/>
                  <a:ext cx="9503747" cy="3185465"/>
                </a:xfrm>
                <a:prstGeom prst="rect">
                  <a:avLst/>
                </a:prstGeom>
                <a:blipFill rotWithShape="1">
                  <a:blip r:embed="rId5"/>
                  <a:stretch>
                    <a:fillRect l="-1026" t="-765" r="-834" b="-3059"/>
                  </a:stretch>
                </a:blipFill>
              </p:spPr>
              <p:txBody>
                <a:bodyPr/>
                <a:lstStyle/>
                <a:p>
                  <a:r>
                    <a:rPr lang="en-US">
                      <a:noFill/>
                    </a:rPr>
                    <a:t> </a:t>
                  </a:r>
                </a:p>
              </p:txBody>
            </p:sp>
          </mc:Fallback>
        </mc:AlternateContent>
        <p:pic>
          <p:nvPicPr>
            <p:cNvPr id="12" name="Picture 100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0614" y="850577"/>
              <a:ext cx="1987196" cy="17299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680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5028" y="1335661"/>
              <a:ext cx="1506395" cy="7597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aphicFrame>
        <p:nvGraphicFramePr>
          <p:cNvPr id="2" name="Object 1"/>
          <p:cNvGraphicFramePr>
            <a:graphicFrameLocks noChangeAspect="1"/>
          </p:cNvGraphicFramePr>
          <p:nvPr>
            <p:extLst>
              <p:ext uri="{D42A27DB-BD31-4B8C-83A1-F6EECF244321}">
                <p14:modId xmlns:p14="http://schemas.microsoft.com/office/powerpoint/2010/main" val="3579538239"/>
              </p:ext>
            </p:extLst>
          </p:nvPr>
        </p:nvGraphicFramePr>
        <p:xfrm>
          <a:off x="3960812" y="3778301"/>
          <a:ext cx="1676400" cy="541338"/>
        </p:xfrm>
        <a:graphic>
          <a:graphicData uri="http://schemas.openxmlformats.org/presentationml/2006/ole">
            <mc:AlternateContent xmlns:mc="http://schemas.openxmlformats.org/markup-compatibility/2006">
              <mc:Choice xmlns:v="urn:schemas-microsoft-com:vml" Requires="v">
                <p:oleObj spid="_x0000_s84022" name="Equation" r:id="rId8" imgW="711000" imgH="228600" progId="Equation.DSMT4">
                  <p:embed/>
                </p:oleObj>
              </mc:Choice>
              <mc:Fallback>
                <p:oleObj name="Equation" r:id="rId8" imgW="711000" imgH="228600" progId="Equation.DSMT4">
                  <p:embed/>
                  <p:pic>
                    <p:nvPicPr>
                      <p:cNvPr id="0" name="Object 1"/>
                      <p:cNvPicPr>
                        <a:picLocks noChangeAspect="1" noChangeArrowheads="1"/>
                      </p:cNvPicPr>
                      <p:nvPr/>
                    </p:nvPicPr>
                    <p:blipFill>
                      <a:blip r:embed="rId9"/>
                      <a:srcRect/>
                      <a:stretch>
                        <a:fillRect/>
                      </a:stretch>
                    </p:blipFill>
                    <p:spPr bwMode="auto">
                      <a:xfrm>
                        <a:off x="3960812" y="3778301"/>
                        <a:ext cx="1676400"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7" name="Object 16"/>
          <p:cNvGraphicFramePr>
            <a:graphicFrameLocks noChangeAspect="1"/>
          </p:cNvGraphicFramePr>
          <p:nvPr>
            <p:extLst>
              <p:ext uri="{D42A27DB-BD31-4B8C-83A1-F6EECF244321}">
                <p14:modId xmlns:p14="http://schemas.microsoft.com/office/powerpoint/2010/main" val="1471350657"/>
              </p:ext>
            </p:extLst>
          </p:nvPr>
        </p:nvGraphicFramePr>
        <p:xfrm>
          <a:off x="5667375" y="3835082"/>
          <a:ext cx="2484437" cy="420688"/>
        </p:xfrm>
        <a:graphic>
          <a:graphicData uri="http://schemas.openxmlformats.org/presentationml/2006/ole">
            <mc:AlternateContent xmlns:mc="http://schemas.openxmlformats.org/markup-compatibility/2006">
              <mc:Choice xmlns:v="urn:schemas-microsoft-com:vml" Requires="v">
                <p:oleObj spid="_x0000_s84023" name="Equation" r:id="rId10" imgW="1054080" imgH="177480" progId="Equation.DSMT4">
                  <p:embed/>
                </p:oleObj>
              </mc:Choice>
              <mc:Fallback>
                <p:oleObj name="Equation" r:id="rId10" imgW="1054080" imgH="177480" progId="Equation.DSMT4">
                  <p:embed/>
                  <p:pic>
                    <p:nvPicPr>
                      <p:cNvPr id="0" name=""/>
                      <p:cNvPicPr>
                        <a:picLocks noChangeAspect="1" noChangeArrowheads="1"/>
                      </p:cNvPicPr>
                      <p:nvPr/>
                    </p:nvPicPr>
                    <p:blipFill>
                      <a:blip r:embed="rId11"/>
                      <a:srcRect/>
                      <a:stretch>
                        <a:fillRect/>
                      </a:stretch>
                    </p:blipFill>
                    <p:spPr bwMode="auto">
                      <a:xfrm>
                        <a:off x="5667375" y="3835082"/>
                        <a:ext cx="2484437"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8" name="Object 17"/>
          <p:cNvGraphicFramePr>
            <a:graphicFrameLocks noChangeAspect="1"/>
          </p:cNvGraphicFramePr>
          <p:nvPr>
            <p:extLst>
              <p:ext uri="{D42A27DB-BD31-4B8C-83A1-F6EECF244321}">
                <p14:modId xmlns:p14="http://schemas.microsoft.com/office/powerpoint/2010/main" val="3142265289"/>
              </p:ext>
            </p:extLst>
          </p:nvPr>
        </p:nvGraphicFramePr>
        <p:xfrm>
          <a:off x="3960813" y="4384357"/>
          <a:ext cx="4160837" cy="541338"/>
        </p:xfrm>
        <a:graphic>
          <a:graphicData uri="http://schemas.openxmlformats.org/presentationml/2006/ole">
            <mc:AlternateContent xmlns:mc="http://schemas.openxmlformats.org/markup-compatibility/2006">
              <mc:Choice xmlns:v="urn:schemas-microsoft-com:vml" Requires="v">
                <p:oleObj spid="_x0000_s84024" name="Equation" r:id="rId12" imgW="1765080" imgH="228600" progId="Equation.DSMT4">
                  <p:embed/>
                </p:oleObj>
              </mc:Choice>
              <mc:Fallback>
                <p:oleObj name="Equation" r:id="rId12" imgW="1765080" imgH="228600" progId="Equation.DSMT4">
                  <p:embed/>
                  <p:pic>
                    <p:nvPicPr>
                      <p:cNvPr id="0" name=""/>
                      <p:cNvPicPr>
                        <a:picLocks noChangeAspect="1" noChangeArrowheads="1"/>
                      </p:cNvPicPr>
                      <p:nvPr/>
                    </p:nvPicPr>
                    <p:blipFill>
                      <a:blip r:embed="rId13"/>
                      <a:srcRect/>
                      <a:stretch>
                        <a:fillRect/>
                      </a:stretch>
                    </p:blipFill>
                    <p:spPr bwMode="auto">
                      <a:xfrm>
                        <a:off x="3960813" y="4384357"/>
                        <a:ext cx="4160837"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0" name="Object 19"/>
          <p:cNvGraphicFramePr>
            <a:graphicFrameLocks noChangeAspect="1"/>
          </p:cNvGraphicFramePr>
          <p:nvPr>
            <p:extLst>
              <p:ext uri="{D42A27DB-BD31-4B8C-83A1-F6EECF244321}">
                <p14:modId xmlns:p14="http://schemas.microsoft.com/office/powerpoint/2010/main" val="1060624175"/>
              </p:ext>
            </p:extLst>
          </p:nvPr>
        </p:nvGraphicFramePr>
        <p:xfrm>
          <a:off x="3960813" y="5070157"/>
          <a:ext cx="4160837" cy="541338"/>
        </p:xfrm>
        <a:graphic>
          <a:graphicData uri="http://schemas.openxmlformats.org/presentationml/2006/ole">
            <mc:AlternateContent xmlns:mc="http://schemas.openxmlformats.org/markup-compatibility/2006">
              <mc:Choice xmlns:v="urn:schemas-microsoft-com:vml" Requires="v">
                <p:oleObj spid="_x0000_s84025" name="Equation" r:id="rId14" imgW="1765080" imgH="228600" progId="Equation.DSMT4">
                  <p:embed/>
                </p:oleObj>
              </mc:Choice>
              <mc:Fallback>
                <p:oleObj name="Equation" r:id="rId14" imgW="1765080" imgH="228600" progId="Equation.DSMT4">
                  <p:embed/>
                  <p:pic>
                    <p:nvPicPr>
                      <p:cNvPr id="0" name=""/>
                      <p:cNvPicPr>
                        <a:picLocks noChangeAspect="1" noChangeArrowheads="1"/>
                      </p:cNvPicPr>
                      <p:nvPr/>
                    </p:nvPicPr>
                    <p:blipFill>
                      <a:blip r:embed="rId15"/>
                      <a:srcRect/>
                      <a:stretch>
                        <a:fillRect/>
                      </a:stretch>
                    </p:blipFill>
                    <p:spPr bwMode="auto">
                      <a:xfrm>
                        <a:off x="3960813" y="5070157"/>
                        <a:ext cx="4160837"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1" name="Object 20"/>
          <p:cNvGraphicFramePr>
            <a:graphicFrameLocks noChangeAspect="1"/>
          </p:cNvGraphicFramePr>
          <p:nvPr>
            <p:extLst>
              <p:ext uri="{D42A27DB-BD31-4B8C-83A1-F6EECF244321}">
                <p14:modId xmlns:p14="http://schemas.microsoft.com/office/powerpoint/2010/main" val="1570826304"/>
              </p:ext>
            </p:extLst>
          </p:nvPr>
        </p:nvGraphicFramePr>
        <p:xfrm>
          <a:off x="3961658" y="5679757"/>
          <a:ext cx="4160837" cy="541338"/>
        </p:xfrm>
        <a:graphic>
          <a:graphicData uri="http://schemas.openxmlformats.org/presentationml/2006/ole">
            <mc:AlternateContent xmlns:mc="http://schemas.openxmlformats.org/markup-compatibility/2006">
              <mc:Choice xmlns:v="urn:schemas-microsoft-com:vml" Requires="v">
                <p:oleObj spid="_x0000_s84026" name="Equation" r:id="rId16" imgW="1765080" imgH="228600" progId="Equation.DSMT4">
                  <p:embed/>
                </p:oleObj>
              </mc:Choice>
              <mc:Fallback>
                <p:oleObj name="Equation" r:id="rId16" imgW="1765080" imgH="228600" progId="Equation.DSMT4">
                  <p:embed/>
                  <p:pic>
                    <p:nvPicPr>
                      <p:cNvPr id="0" name=""/>
                      <p:cNvPicPr>
                        <a:picLocks noChangeAspect="1" noChangeArrowheads="1"/>
                      </p:cNvPicPr>
                      <p:nvPr/>
                    </p:nvPicPr>
                    <p:blipFill>
                      <a:blip r:embed="rId17"/>
                      <a:srcRect/>
                      <a:stretch>
                        <a:fillRect/>
                      </a:stretch>
                    </p:blipFill>
                    <p:spPr bwMode="auto">
                      <a:xfrm>
                        <a:off x="3961658" y="5679757"/>
                        <a:ext cx="4160837"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2" name="TextBox 21"/>
          <p:cNvSpPr txBox="1"/>
          <p:nvPr/>
        </p:nvSpPr>
        <p:spPr>
          <a:xfrm>
            <a:off x="2284412" y="6213157"/>
            <a:ext cx="9829800" cy="492443"/>
          </a:xfrm>
          <a:prstGeom prst="rect">
            <a:avLst/>
          </a:prstGeom>
          <a:noFill/>
        </p:spPr>
        <p:txBody>
          <a:bodyPr wrap="square" rtlCol="0">
            <a:spAutoFit/>
          </a:bodyPr>
          <a:lstStyle/>
          <a:p>
            <a:r>
              <a:rPr lang="vi-VN" sz="2600" b="1">
                <a:latin typeface="Arial" pitchFamily="34" charset="0"/>
                <a:cs typeface="Arial" pitchFamily="34" charset="0"/>
              </a:rPr>
              <a:t>Vậy lương của anh Thanh vào năm thứ 5 </a:t>
            </a:r>
            <a:r>
              <a:rPr lang="vi-VN" sz="2600" b="1" smtClean="0">
                <a:latin typeface="Arial" pitchFamily="34" charset="0"/>
                <a:cs typeface="Arial" pitchFamily="34" charset="0"/>
              </a:rPr>
              <a:t>là </a:t>
            </a:r>
            <a:r>
              <a:rPr lang="vi-VN" sz="2600" b="1">
                <a:solidFill>
                  <a:srgbClr val="C00000"/>
                </a:solidFill>
                <a:latin typeface="Arial" pitchFamily="34" charset="0"/>
                <a:cs typeface="Arial" pitchFamily="34" charset="0"/>
              </a:rPr>
              <a:t>300 triệu đồng</a:t>
            </a:r>
            <a:r>
              <a:rPr lang="vi-VN" sz="2600" b="1">
                <a:latin typeface="Arial" pitchFamily="34" charset="0"/>
                <a:cs typeface="Arial" pitchFamily="34" charset="0"/>
              </a:rPr>
              <a:t>.</a:t>
            </a:r>
          </a:p>
        </p:txBody>
      </p:sp>
    </p:spTree>
    <p:extLst>
      <p:ext uri="{BB962C8B-B14F-4D97-AF65-F5344CB8AC3E}">
        <p14:creationId xmlns:p14="http://schemas.microsoft.com/office/powerpoint/2010/main" val="188646806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wipe(left)">
                                      <p:cBhvr>
                                        <p:cTn id="11" dur="500"/>
                                        <p:tgtEl>
                                          <p:spTgt spid="25"/>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left)">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wipe(left)">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wipe(left)">
                                      <p:cBhvr>
                                        <p:cTn id="30" dur="500"/>
                                        <p:tgtEl>
                                          <p:spTgt spid="20"/>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wipe(left)">
                                      <p:cBhvr>
                                        <p:cTn id="35" dur="500"/>
                                        <p:tgtEl>
                                          <p:spTgt spid="21"/>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wipe(left)">
                                      <p:cBhvr>
                                        <p:cTn id="4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p:cNvSpPr txBox="1"/>
          <p:nvPr/>
        </p:nvSpPr>
        <p:spPr>
          <a:xfrm>
            <a:off x="2234976" y="3837562"/>
            <a:ext cx="2204985" cy="492443"/>
          </a:xfrm>
          <a:prstGeom prst="rect">
            <a:avLst/>
          </a:prstGeom>
          <a:noFill/>
        </p:spPr>
        <p:txBody>
          <a:bodyPr wrap="square" rtlCol="0">
            <a:spAutoFit/>
          </a:bodyPr>
          <a:lstStyle/>
          <a:p>
            <a:r>
              <a:rPr lang="en-US" sz="2600" b="1" smtClean="0">
                <a:latin typeface="Arial" pitchFamily="34" charset="0"/>
                <a:cs typeface="Arial" pitchFamily="34" charset="0"/>
              </a:rPr>
              <a:t>b) Ta có :</a:t>
            </a:r>
            <a:endParaRPr lang="vi-VN" sz="2600" b="1">
              <a:latin typeface="Arial" pitchFamily="34" charset="0"/>
              <a:cs typeface="Arial" pitchFamily="34" charset="0"/>
            </a:endParaRPr>
          </a:p>
        </p:txBody>
      </p:sp>
      <p:pic>
        <p:nvPicPr>
          <p:cNvPr id="26" name="Picture 4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962" y="3460481"/>
            <a:ext cx="1395474" cy="33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 name="Group 2"/>
          <p:cNvGrpSpPr/>
          <p:nvPr/>
        </p:nvGrpSpPr>
        <p:grpSpPr>
          <a:xfrm>
            <a:off x="130614" y="139005"/>
            <a:ext cx="11802729" cy="3207256"/>
            <a:chOff x="130614" y="762000"/>
            <a:chExt cx="11802729" cy="3207256"/>
          </a:xfrm>
        </p:grpSpPr>
        <p:sp>
          <p:nvSpPr>
            <p:cNvPr id="15" name="Rectangle 14"/>
            <p:cNvSpPr/>
            <p:nvPr/>
          </p:nvSpPr>
          <p:spPr>
            <a:xfrm>
              <a:off x="150812" y="816411"/>
              <a:ext cx="11782531" cy="13292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en-US"/>
            </a:p>
          </p:txBody>
        </p:sp>
        <p:sp>
          <p:nvSpPr>
            <p:cNvPr id="14" name="Rounded Rectangle 13"/>
            <p:cNvSpPr/>
            <p:nvPr/>
          </p:nvSpPr>
          <p:spPr>
            <a:xfrm>
              <a:off x="2208211" y="762000"/>
              <a:ext cx="9725131" cy="3207255"/>
            </a:xfrm>
            <a:prstGeom prst="roundRect">
              <a:avLst>
                <a:gd name="adj" fmla="val 4169"/>
              </a:avLst>
            </a:prstGeom>
            <a:solidFill>
              <a:schemeClr val="bg2"/>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mc:AlternateContent xmlns:mc="http://schemas.openxmlformats.org/markup-compatibility/2006" xmlns:a14="http://schemas.microsoft.com/office/drawing/2010/main">
          <mc:Choice Requires="a14">
            <p:sp>
              <p:nvSpPr>
                <p:cNvPr id="16" name="TextBox 15"/>
                <p:cNvSpPr txBox="1"/>
                <p:nvPr/>
              </p:nvSpPr>
              <p:spPr>
                <a:xfrm>
                  <a:off x="2429595" y="783791"/>
                  <a:ext cx="9503747" cy="3185465"/>
                </a:xfrm>
                <a:prstGeom prst="rect">
                  <a:avLst/>
                </a:prstGeom>
                <a:noFill/>
              </p:spPr>
              <p:txBody>
                <a:bodyPr wrap="square" lIns="121899" tIns="60949" rIns="121899" bIns="60949" rtlCol="0">
                  <a:spAutoFit/>
                </a:bodyPr>
                <a:lstStyle/>
                <a:p>
                  <a:r>
                    <a:rPr lang="en-US" b="1" smtClean="0">
                      <a:latin typeface="Arial" pitchFamily="34" charset="0"/>
                      <a:cs typeface="Arial" pitchFamily="34" charset="0"/>
                    </a:rPr>
                    <a:t>Anh Thanh vừa được tuyển dụng vào công ty công nghệ, được cam kết lương năm đầu sẽ là 200 triệu đồng và lương mỗi năm tiếp theo sẽ được tăng thêm 25 triệu đồng. Gọi S</a:t>
                  </a:r>
                  <a:r>
                    <a:rPr lang="en-US" b="1" baseline="-25000" smtClean="0">
                      <a:latin typeface="Arial" pitchFamily="34" charset="0"/>
                      <a:cs typeface="Arial" pitchFamily="34" charset="0"/>
                    </a:rPr>
                    <a:t>n</a:t>
                  </a:r>
                  <a:r>
                    <a:rPr lang="en-US" b="1" smtClean="0">
                      <a:latin typeface="Arial" pitchFamily="34" charset="0"/>
                      <a:cs typeface="Arial" pitchFamily="34" charset="0"/>
                    </a:rPr>
                    <a:t> (triệu đồng) là lương vào năm thứ n mà anh Thanh làm việc cho công ty đó. Khi đó ta có :  </a:t>
                  </a:r>
                  <a14:m>
                    <m:oMath xmlns:m="http://schemas.openxmlformats.org/officeDocument/2006/math">
                      <m:sSub>
                        <m:sSubPr>
                          <m:ctrlPr>
                            <a:rPr lang="en-US" b="1" i="1" smtClean="0">
                              <a:latin typeface="Cambria Math"/>
                              <a:cs typeface="Arial" pitchFamily="34" charset="0"/>
                            </a:rPr>
                          </m:ctrlPr>
                        </m:sSubPr>
                        <m:e>
                          <m:r>
                            <a:rPr lang="en-US" b="1" i="1" smtClean="0">
                              <a:latin typeface="Cambria Math"/>
                              <a:cs typeface="Arial" pitchFamily="34" charset="0"/>
                            </a:rPr>
                            <m:t>𝒔</m:t>
                          </m:r>
                        </m:e>
                        <m:sub>
                          <m:r>
                            <a:rPr lang="en-US" b="1" i="1" smtClean="0">
                              <a:latin typeface="Cambria Math"/>
                              <a:cs typeface="Arial" pitchFamily="34" charset="0"/>
                            </a:rPr>
                            <m:t>𝟏</m:t>
                          </m:r>
                        </m:sub>
                      </m:sSub>
                      <m:r>
                        <a:rPr lang="en-US" b="1" i="1" smtClean="0">
                          <a:latin typeface="Cambria Math"/>
                          <a:cs typeface="Arial" pitchFamily="34" charset="0"/>
                        </a:rPr>
                        <m:t>=</m:t>
                      </m:r>
                      <m:r>
                        <a:rPr lang="en-US" b="1" i="1" smtClean="0">
                          <a:latin typeface="Cambria Math"/>
                          <a:cs typeface="Arial" pitchFamily="34" charset="0"/>
                        </a:rPr>
                        <m:t>𝟐𝟎𝟎</m:t>
                      </m:r>
                      <m:r>
                        <a:rPr lang="en-US" b="1" i="1" smtClean="0">
                          <a:latin typeface="Cambria Math"/>
                          <a:cs typeface="Arial" pitchFamily="34" charset="0"/>
                        </a:rPr>
                        <m:t> , </m:t>
                      </m:r>
                      <m:sSub>
                        <m:sSubPr>
                          <m:ctrlPr>
                            <a:rPr lang="en-US" b="1" i="1" smtClean="0">
                              <a:latin typeface="Cambria Math"/>
                              <a:cs typeface="Arial" pitchFamily="34" charset="0"/>
                            </a:rPr>
                          </m:ctrlPr>
                        </m:sSubPr>
                        <m:e>
                          <m:r>
                            <a:rPr lang="en-US" b="1" i="1" smtClean="0">
                              <a:latin typeface="Cambria Math"/>
                              <a:cs typeface="Arial" pitchFamily="34" charset="0"/>
                            </a:rPr>
                            <m:t>𝒔</m:t>
                          </m:r>
                        </m:e>
                        <m:sub>
                          <m:r>
                            <a:rPr lang="en-US" b="1" i="1" smtClean="0">
                              <a:latin typeface="Cambria Math"/>
                              <a:cs typeface="Arial" pitchFamily="34" charset="0"/>
                            </a:rPr>
                            <m:t>𝒏</m:t>
                          </m:r>
                        </m:sub>
                      </m:sSub>
                      <m:r>
                        <a:rPr lang="en-US" b="1" i="1" smtClean="0">
                          <a:latin typeface="Cambria Math"/>
                          <a:cs typeface="Arial" pitchFamily="34" charset="0"/>
                        </a:rPr>
                        <m:t>=</m:t>
                      </m:r>
                      <m:sSub>
                        <m:sSubPr>
                          <m:ctrlPr>
                            <a:rPr lang="en-US" b="1" i="1" smtClean="0">
                              <a:latin typeface="Cambria Math"/>
                              <a:cs typeface="Arial" pitchFamily="34" charset="0"/>
                            </a:rPr>
                          </m:ctrlPr>
                        </m:sSubPr>
                        <m:e>
                          <m:r>
                            <a:rPr lang="en-US" b="1" i="1" smtClean="0">
                              <a:latin typeface="Cambria Math"/>
                              <a:cs typeface="Arial" pitchFamily="34" charset="0"/>
                            </a:rPr>
                            <m:t>𝒔</m:t>
                          </m:r>
                        </m:e>
                        <m:sub>
                          <m:r>
                            <a:rPr lang="en-US" b="1" i="1" smtClean="0">
                              <a:latin typeface="Cambria Math"/>
                              <a:cs typeface="Arial" pitchFamily="34" charset="0"/>
                            </a:rPr>
                            <m:t>𝒏</m:t>
                          </m:r>
                          <m:r>
                            <a:rPr lang="en-US" b="1" i="1" smtClean="0">
                              <a:latin typeface="Cambria Math"/>
                              <a:cs typeface="Arial" pitchFamily="34" charset="0"/>
                            </a:rPr>
                            <m:t>−</m:t>
                          </m:r>
                          <m:r>
                            <a:rPr lang="en-US" b="1" i="1" smtClean="0">
                              <a:latin typeface="Cambria Math"/>
                              <a:cs typeface="Arial" pitchFamily="34" charset="0"/>
                            </a:rPr>
                            <m:t>𝟏</m:t>
                          </m:r>
                        </m:sub>
                      </m:sSub>
                      <m:r>
                        <a:rPr lang="en-US" b="1" i="1" smtClean="0">
                          <a:latin typeface="Cambria Math"/>
                          <a:cs typeface="Arial" pitchFamily="34" charset="0"/>
                        </a:rPr>
                        <m:t>+</m:t>
                      </m:r>
                      <m:r>
                        <a:rPr lang="en-US" b="1" i="1" smtClean="0">
                          <a:latin typeface="Cambria Math"/>
                          <a:cs typeface="Arial" pitchFamily="34" charset="0"/>
                        </a:rPr>
                        <m:t>𝟐𝟓</m:t>
                      </m:r>
                      <m:r>
                        <a:rPr lang="en-US" b="1" i="1" smtClean="0">
                          <a:latin typeface="Cambria Math"/>
                          <a:cs typeface="Arial" pitchFamily="34" charset="0"/>
                        </a:rPr>
                        <m:t> </m:t>
                      </m:r>
                    </m:oMath>
                  </a14:m>
                  <a:r>
                    <a:rPr lang="en-US" sz="2800" b="1" smtClean="0">
                      <a:latin typeface="Arial" pitchFamily="34" charset="0"/>
                      <a:cs typeface="Arial" pitchFamily="34" charset="0"/>
                    </a:rPr>
                    <a:t> </a:t>
                  </a:r>
                  <a:r>
                    <a:rPr lang="en-US" b="1">
                      <a:latin typeface="Arial" pitchFamily="34" charset="0"/>
                      <a:cs typeface="Arial" pitchFamily="34" charset="0"/>
                    </a:rPr>
                    <a:t>với</a:t>
                  </a:r>
                  <a:r>
                    <a:rPr lang="en-US" sz="2800" b="1" smtClean="0">
                      <a:latin typeface="Arial" pitchFamily="34" charset="0"/>
                      <a:cs typeface="Arial" pitchFamily="34" charset="0"/>
                    </a:rPr>
                    <a:t> </a:t>
                  </a:r>
                  <a14:m>
                    <m:oMath xmlns:m="http://schemas.openxmlformats.org/officeDocument/2006/math">
                      <m:r>
                        <a:rPr lang="en-US" sz="2800" b="1" i="1" smtClean="0">
                          <a:latin typeface="Cambria Math"/>
                          <a:cs typeface="Arial" pitchFamily="34" charset="0"/>
                        </a:rPr>
                        <m:t>𝒏</m:t>
                      </m:r>
                      <m:r>
                        <a:rPr lang="en-US" sz="2800" b="1" i="1" smtClean="0">
                          <a:latin typeface="Cambria Math"/>
                          <a:ea typeface="Cambria Math"/>
                          <a:cs typeface="Arial" pitchFamily="34" charset="0"/>
                        </a:rPr>
                        <m:t>≥</m:t>
                      </m:r>
                      <m:r>
                        <a:rPr lang="en-US" sz="2800" b="1" i="1" smtClean="0">
                          <a:latin typeface="Cambria Math"/>
                          <a:ea typeface="Cambria Math"/>
                          <a:cs typeface="Arial" pitchFamily="34" charset="0"/>
                        </a:rPr>
                        <m:t>𝟐</m:t>
                      </m:r>
                    </m:oMath>
                  </a14:m>
                  <a:r>
                    <a:rPr lang="en-US" sz="2800" b="1" smtClean="0">
                      <a:latin typeface="Arial" pitchFamily="34" charset="0"/>
                      <a:cs typeface="Arial" pitchFamily="34" charset="0"/>
                    </a:rPr>
                    <a:t/>
                  </a:r>
                  <a:br>
                    <a:rPr lang="en-US" sz="2800" b="1" smtClean="0">
                      <a:latin typeface="Arial" pitchFamily="34" charset="0"/>
                      <a:cs typeface="Arial" pitchFamily="34" charset="0"/>
                    </a:rPr>
                  </a:br>
                  <a:r>
                    <a:rPr lang="en-US" sz="2300" b="1" smtClean="0">
                      <a:latin typeface="Arial" pitchFamily="34" charset="0"/>
                      <a:cs typeface="Arial" pitchFamily="34" charset="0"/>
                    </a:rPr>
                    <a:t>a. Tính lương của anh Thanh vào năm thứ 5 làm việc cho công ty</a:t>
                  </a:r>
                </a:p>
                <a:p>
                  <a:r>
                    <a:rPr lang="en-US" sz="2800" b="1" smtClean="0">
                      <a:latin typeface="Arial" pitchFamily="34" charset="0"/>
                      <a:cs typeface="Arial" pitchFamily="34" charset="0"/>
                    </a:rPr>
                    <a:t>b</a:t>
                  </a:r>
                  <a:r>
                    <a:rPr lang="en-US" b="1" smtClean="0">
                      <a:latin typeface="Arial" pitchFamily="34" charset="0"/>
                      <a:cs typeface="Arial" pitchFamily="34" charset="0"/>
                    </a:rPr>
                    <a:t>. Chứng minh (s</a:t>
                  </a:r>
                  <a:r>
                    <a:rPr lang="en-US" b="1" baseline="-25000" smtClean="0">
                      <a:latin typeface="Arial" pitchFamily="34" charset="0"/>
                      <a:cs typeface="Arial" pitchFamily="34" charset="0"/>
                    </a:rPr>
                    <a:t>n</a:t>
                  </a:r>
                  <a:r>
                    <a:rPr lang="en-US" b="1" smtClean="0">
                      <a:latin typeface="Arial" pitchFamily="34" charset="0"/>
                      <a:cs typeface="Arial" pitchFamily="34" charset="0"/>
                    </a:rPr>
                    <a:t>) là dãy số tăng. Giải thích ý nghĩa thực tế của kết quả này.</a:t>
                  </a:r>
                </a:p>
              </p:txBody>
            </p:sp>
          </mc:Choice>
          <mc:Fallback xmlns="">
            <p:sp>
              <p:nvSpPr>
                <p:cNvPr id="16" name="TextBox 15"/>
                <p:cNvSpPr txBox="1">
                  <a:spLocks noRot="1" noChangeAspect="1" noMove="1" noResize="1" noEditPoints="1" noAdjustHandles="1" noChangeArrowheads="1" noChangeShapeType="1" noTextEdit="1"/>
                </p:cNvSpPr>
                <p:nvPr/>
              </p:nvSpPr>
              <p:spPr>
                <a:xfrm>
                  <a:off x="2429595" y="783791"/>
                  <a:ext cx="9503747" cy="3185465"/>
                </a:xfrm>
                <a:prstGeom prst="rect">
                  <a:avLst/>
                </a:prstGeom>
                <a:blipFill rotWithShape="1">
                  <a:blip r:embed="rId5"/>
                  <a:stretch>
                    <a:fillRect l="-1026" t="-765" r="-834" b="-3059"/>
                  </a:stretch>
                </a:blipFill>
              </p:spPr>
              <p:txBody>
                <a:bodyPr/>
                <a:lstStyle/>
                <a:p>
                  <a:r>
                    <a:rPr lang="en-US">
                      <a:noFill/>
                    </a:rPr>
                    <a:t> </a:t>
                  </a:r>
                </a:p>
              </p:txBody>
            </p:sp>
          </mc:Fallback>
        </mc:AlternateContent>
        <p:pic>
          <p:nvPicPr>
            <p:cNvPr id="12" name="Picture 100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0614" y="850577"/>
              <a:ext cx="1987196" cy="17299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680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5028" y="1335661"/>
              <a:ext cx="1506395" cy="7597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aphicFrame>
        <p:nvGraphicFramePr>
          <p:cNvPr id="2" name="Object 1"/>
          <p:cNvGraphicFramePr>
            <a:graphicFrameLocks noChangeAspect="1"/>
          </p:cNvGraphicFramePr>
          <p:nvPr>
            <p:extLst>
              <p:ext uri="{D42A27DB-BD31-4B8C-83A1-F6EECF244321}">
                <p14:modId xmlns:p14="http://schemas.microsoft.com/office/powerpoint/2010/main" val="537733688"/>
              </p:ext>
            </p:extLst>
          </p:nvPr>
        </p:nvGraphicFramePr>
        <p:xfrm>
          <a:off x="4078265" y="3822337"/>
          <a:ext cx="1946275" cy="541338"/>
        </p:xfrm>
        <a:graphic>
          <a:graphicData uri="http://schemas.openxmlformats.org/presentationml/2006/ole">
            <mc:AlternateContent xmlns:mc="http://schemas.openxmlformats.org/markup-compatibility/2006">
              <mc:Choice xmlns:v="urn:schemas-microsoft-com:vml" Requires="v">
                <p:oleObj spid="_x0000_s85013" name="Equation" r:id="rId8" imgW="825480" imgH="228600" progId="Equation.DSMT4">
                  <p:embed/>
                </p:oleObj>
              </mc:Choice>
              <mc:Fallback>
                <p:oleObj name="Equation" r:id="rId8" imgW="825480" imgH="228600" progId="Equation.DSMT4">
                  <p:embed/>
                  <p:pic>
                    <p:nvPicPr>
                      <p:cNvPr id="0" name=""/>
                      <p:cNvPicPr>
                        <a:picLocks noChangeAspect="1" noChangeArrowheads="1"/>
                      </p:cNvPicPr>
                      <p:nvPr/>
                    </p:nvPicPr>
                    <p:blipFill>
                      <a:blip r:embed="rId9"/>
                      <a:srcRect/>
                      <a:stretch>
                        <a:fillRect/>
                      </a:stretch>
                    </p:blipFill>
                    <p:spPr bwMode="auto">
                      <a:xfrm>
                        <a:off x="4078265" y="3822337"/>
                        <a:ext cx="1946275"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2" name="TextBox 21"/>
          <p:cNvSpPr txBox="1"/>
          <p:nvPr/>
        </p:nvSpPr>
        <p:spPr>
          <a:xfrm>
            <a:off x="2465221" y="5168205"/>
            <a:ext cx="6677191" cy="492443"/>
          </a:xfrm>
          <a:prstGeom prst="rect">
            <a:avLst/>
          </a:prstGeom>
          <a:noFill/>
        </p:spPr>
        <p:txBody>
          <a:bodyPr wrap="square" rtlCol="0">
            <a:spAutoFit/>
          </a:bodyPr>
          <a:lstStyle/>
          <a:p>
            <a:r>
              <a:rPr lang="vi-VN" sz="2600" b="1">
                <a:latin typeface="Arial" pitchFamily="34" charset="0"/>
                <a:cs typeface="Arial" pitchFamily="34" charset="0"/>
              </a:rPr>
              <a:t>Tức là s</a:t>
            </a:r>
            <a:r>
              <a:rPr lang="vi-VN" sz="2600" b="1" baseline="-25000">
                <a:latin typeface="Arial" pitchFamily="34" charset="0"/>
                <a:cs typeface="Arial" pitchFamily="34" charset="0"/>
              </a:rPr>
              <a:t>n</a:t>
            </a:r>
            <a:r>
              <a:rPr lang="vi-VN" sz="2600" b="1">
                <a:latin typeface="Arial" pitchFamily="34" charset="0"/>
                <a:cs typeface="Arial" pitchFamily="34" charset="0"/>
              </a:rPr>
              <a:t> &gt; s</a:t>
            </a:r>
            <a:r>
              <a:rPr lang="vi-VN" sz="2600" b="1" baseline="-25000">
                <a:latin typeface="Arial" pitchFamily="34" charset="0"/>
                <a:cs typeface="Arial" pitchFamily="34" charset="0"/>
              </a:rPr>
              <a:t>n – 1</a:t>
            </a:r>
            <a:r>
              <a:rPr lang="vi-VN" sz="2600" b="1">
                <a:latin typeface="Arial" pitchFamily="34" charset="0"/>
                <a:cs typeface="Arial" pitchFamily="34" charset="0"/>
              </a:rPr>
              <a:t> với mọi n ≥ 2, n ∈ ℕ*.</a:t>
            </a:r>
          </a:p>
        </p:txBody>
      </p:sp>
      <p:graphicFrame>
        <p:nvGraphicFramePr>
          <p:cNvPr id="19" name="Object 18"/>
          <p:cNvGraphicFramePr>
            <a:graphicFrameLocks noChangeAspect="1"/>
          </p:cNvGraphicFramePr>
          <p:nvPr>
            <p:extLst>
              <p:ext uri="{D42A27DB-BD31-4B8C-83A1-F6EECF244321}">
                <p14:modId xmlns:p14="http://schemas.microsoft.com/office/powerpoint/2010/main" val="953781571"/>
              </p:ext>
            </p:extLst>
          </p:nvPr>
        </p:nvGraphicFramePr>
        <p:xfrm>
          <a:off x="3579812" y="4482405"/>
          <a:ext cx="5180012" cy="541338"/>
        </p:xfrm>
        <a:graphic>
          <a:graphicData uri="http://schemas.openxmlformats.org/presentationml/2006/ole">
            <mc:AlternateContent xmlns:mc="http://schemas.openxmlformats.org/markup-compatibility/2006">
              <mc:Choice xmlns:v="urn:schemas-microsoft-com:vml" Requires="v">
                <p:oleObj spid="_x0000_s85014" name="Equation" r:id="rId10" imgW="2197080" imgH="228600" progId="Equation.DSMT4">
                  <p:embed/>
                </p:oleObj>
              </mc:Choice>
              <mc:Fallback>
                <p:oleObj name="Equation" r:id="rId10" imgW="2197080" imgH="228600" progId="Equation.DSMT4">
                  <p:embed/>
                  <p:pic>
                    <p:nvPicPr>
                      <p:cNvPr id="0" name=""/>
                      <p:cNvPicPr>
                        <a:picLocks noChangeAspect="1" noChangeArrowheads="1"/>
                      </p:cNvPicPr>
                      <p:nvPr/>
                    </p:nvPicPr>
                    <p:blipFill>
                      <a:blip r:embed="rId11"/>
                      <a:srcRect/>
                      <a:stretch>
                        <a:fillRect/>
                      </a:stretch>
                    </p:blipFill>
                    <p:spPr bwMode="auto">
                      <a:xfrm>
                        <a:off x="3579812" y="4482405"/>
                        <a:ext cx="5180012"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3" name="TextBox 22"/>
          <p:cNvSpPr txBox="1"/>
          <p:nvPr/>
        </p:nvSpPr>
        <p:spPr>
          <a:xfrm>
            <a:off x="2465221" y="5660648"/>
            <a:ext cx="9572791" cy="892552"/>
          </a:xfrm>
          <a:prstGeom prst="rect">
            <a:avLst/>
          </a:prstGeom>
          <a:noFill/>
        </p:spPr>
        <p:txBody>
          <a:bodyPr wrap="square" rtlCol="0">
            <a:spAutoFit/>
          </a:bodyPr>
          <a:lstStyle/>
          <a:p>
            <a:r>
              <a:rPr lang="vi-VN" sz="2600" b="1">
                <a:latin typeface="Arial" pitchFamily="34" charset="0"/>
                <a:cs typeface="Arial" pitchFamily="34" charset="0"/>
              </a:rPr>
              <a:t>Vậy </a:t>
            </a:r>
            <a:r>
              <a:rPr lang="vi-VN" sz="2600" b="1">
                <a:solidFill>
                  <a:srgbClr val="C00000"/>
                </a:solidFill>
                <a:latin typeface="Arial" pitchFamily="34" charset="0"/>
                <a:cs typeface="Arial" pitchFamily="34" charset="0"/>
              </a:rPr>
              <a:t>(s</a:t>
            </a:r>
            <a:r>
              <a:rPr lang="vi-VN" sz="2600" b="1" baseline="-25000">
                <a:solidFill>
                  <a:srgbClr val="C00000"/>
                </a:solidFill>
                <a:latin typeface="Arial" pitchFamily="34" charset="0"/>
                <a:cs typeface="Arial" pitchFamily="34" charset="0"/>
              </a:rPr>
              <a:t>n</a:t>
            </a:r>
            <a:r>
              <a:rPr lang="vi-VN" sz="2600" b="1">
                <a:solidFill>
                  <a:srgbClr val="C00000"/>
                </a:solidFill>
                <a:latin typeface="Arial" pitchFamily="34" charset="0"/>
                <a:cs typeface="Arial" pitchFamily="34" charset="0"/>
              </a:rPr>
              <a:t>) là dãy số tăng</a:t>
            </a:r>
            <a:r>
              <a:rPr lang="vi-VN" sz="2600" b="1">
                <a:latin typeface="Arial" pitchFamily="34" charset="0"/>
                <a:cs typeface="Arial" pitchFamily="34" charset="0"/>
              </a:rPr>
              <a:t>. Điều này có nghĩa là mức lương hàng năm của anh Thanh tăng dần theo thời gian làm việc.</a:t>
            </a:r>
          </a:p>
        </p:txBody>
      </p:sp>
    </p:spTree>
    <p:extLst>
      <p:ext uri="{BB962C8B-B14F-4D97-AF65-F5344CB8AC3E}">
        <p14:creationId xmlns:p14="http://schemas.microsoft.com/office/powerpoint/2010/main" val="312463510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left)">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wipe(left)">
                                      <p:cBhvr>
                                        <p:cTn id="21" dur="50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100"/>
                                  </p:stCondLst>
                                  <p:childTnLst>
                                    <p:set>
                                      <p:cBhvr>
                                        <p:cTn id="25" dur="1" fill="hold">
                                          <p:stCondLst>
                                            <p:cond delay="0"/>
                                          </p:stCondLst>
                                        </p:cTn>
                                        <p:tgtEl>
                                          <p:spTgt spid="23"/>
                                        </p:tgtEl>
                                        <p:attrNameLst>
                                          <p:attrName>style.visibility</p:attrName>
                                        </p:attrNameLst>
                                      </p:cBhvr>
                                      <p:to>
                                        <p:strVal val="visible"/>
                                      </p:to>
                                    </p:set>
                                    <p:animEffect transition="in" filter="wipe(left)">
                                      <p:cBhvr>
                                        <p:cTn id="2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2" grpId="0"/>
      <p:bldP spid="2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09340" y="3124200"/>
            <a:ext cx="1517921" cy="362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Group 5"/>
          <p:cNvGrpSpPr/>
          <p:nvPr/>
        </p:nvGrpSpPr>
        <p:grpSpPr>
          <a:xfrm>
            <a:off x="289088" y="762000"/>
            <a:ext cx="11558425" cy="2286000"/>
            <a:chOff x="289088" y="1086760"/>
            <a:chExt cx="11558425" cy="2286000"/>
          </a:xfrm>
        </p:grpSpPr>
        <p:sp>
          <p:nvSpPr>
            <p:cNvPr id="17" name="Rounded Rectangle 16"/>
            <p:cNvSpPr/>
            <p:nvPr/>
          </p:nvSpPr>
          <p:spPr>
            <a:xfrm>
              <a:off x="289088" y="1086760"/>
              <a:ext cx="11558425" cy="2286000"/>
            </a:xfrm>
            <a:prstGeom prst="roundRect">
              <a:avLst>
                <a:gd name="adj" fmla="val 3662"/>
              </a:avLst>
            </a:prstGeom>
            <a:solidFill>
              <a:srgbClr val="E5F3F7"/>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sp>
          <p:nvSpPr>
            <p:cNvPr id="18" name="TextBox 17"/>
            <p:cNvSpPr txBox="1"/>
            <p:nvPr/>
          </p:nvSpPr>
          <p:spPr>
            <a:xfrm>
              <a:off x="2132012" y="1156292"/>
              <a:ext cx="9429750" cy="492443"/>
            </a:xfrm>
            <a:prstGeom prst="rect">
              <a:avLst/>
            </a:prstGeom>
            <a:noFill/>
          </p:spPr>
          <p:txBody>
            <a:bodyPr wrap="square" rtlCol="0">
              <a:spAutoFit/>
            </a:bodyPr>
            <a:lstStyle/>
            <a:p>
              <a:r>
                <a:rPr lang="en-US" sz="2600" b="1" smtClean="0">
                  <a:solidFill>
                    <a:schemeClr val="accent6">
                      <a:lumMod val="75000"/>
                    </a:schemeClr>
                  </a:solidFill>
                  <a:latin typeface="Arial" pitchFamily="34" charset="0"/>
                  <a:cs typeface="Arial" pitchFamily="34" charset="0"/>
                </a:rPr>
                <a:t>Nhận biết dãy số vô hạn</a:t>
              </a:r>
              <a:endParaRPr lang="vi-VN" sz="2600" b="1">
                <a:solidFill>
                  <a:schemeClr val="accent6">
                    <a:lumMod val="75000"/>
                  </a:schemeClr>
                </a:solidFill>
                <a:latin typeface="Arial" pitchFamily="34" charset="0"/>
                <a:cs typeface="Arial" pitchFamily="34" charset="0"/>
              </a:endParaRPr>
            </a:p>
          </p:txBody>
        </p:sp>
        <p:sp>
          <p:nvSpPr>
            <p:cNvPr id="13" name="TextBox 12"/>
            <p:cNvSpPr txBox="1"/>
            <p:nvPr/>
          </p:nvSpPr>
          <p:spPr>
            <a:xfrm>
              <a:off x="531812" y="1620160"/>
              <a:ext cx="11125199" cy="1692771"/>
            </a:xfrm>
            <a:prstGeom prst="rect">
              <a:avLst/>
            </a:prstGeom>
            <a:noFill/>
          </p:spPr>
          <p:txBody>
            <a:bodyPr wrap="square" rtlCol="0">
              <a:spAutoFit/>
            </a:bodyPr>
            <a:lstStyle/>
            <a:p>
              <a:r>
                <a:rPr lang="en-US" sz="2600" b="1" smtClean="0">
                  <a:latin typeface="Arial" pitchFamily="34" charset="0"/>
                  <a:cs typeface="Arial" pitchFamily="34" charset="0"/>
                </a:rPr>
                <a:t>Viết năm số chính phương đầu theo thứ tự tăng dần. Từ đó , dự đoán công thức tính số chính phương thứ n.</a:t>
              </a:r>
            </a:p>
            <a:p>
              <a:r>
                <a:rPr lang="en-US" sz="2600" b="1" smtClean="0">
                  <a:latin typeface="Arial" pitchFamily="34" charset="0"/>
                  <a:cs typeface="Arial" pitchFamily="34" charset="0"/>
                </a:rPr>
                <a:t>Từ công thức nhận được, ta có quy tắc để viết được dãy gồm tất cả các số chính phương.</a:t>
              </a:r>
              <a:endParaRPr lang="vi-VN" sz="2600" b="1">
                <a:latin typeface="Arial" pitchFamily="34" charset="0"/>
                <a:cs typeface="Arial" pitchFamily="34" charset="0"/>
              </a:endParaRPr>
            </a:p>
          </p:txBody>
        </p:sp>
        <p:pic>
          <p:nvPicPr>
            <p:cNvPr id="30725"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l="3900" t="8129" r="13433" b="34426"/>
            <a:stretch/>
          </p:blipFill>
          <p:spPr bwMode="auto">
            <a:xfrm>
              <a:off x="289088" y="1133475"/>
              <a:ext cx="1740477" cy="4688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5" name="AutoShape 4"/>
          <p:cNvSpPr>
            <a:spLocks noChangeArrowheads="1"/>
          </p:cNvSpPr>
          <p:nvPr/>
        </p:nvSpPr>
        <p:spPr bwMode="gray">
          <a:xfrm>
            <a:off x="401178" y="95249"/>
            <a:ext cx="3407234" cy="479107"/>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000" b="1" smtClean="0">
                <a:solidFill>
                  <a:schemeClr val="bg1"/>
                </a:solidFill>
                <a:latin typeface="Arial" pitchFamily="34" charset="0"/>
                <a:cs typeface="Arial" pitchFamily="34" charset="0"/>
              </a:rPr>
              <a:t>  </a:t>
            </a:r>
            <a:r>
              <a:rPr lang="en-US" sz="1800" b="1" smtClean="0">
                <a:solidFill>
                  <a:schemeClr val="bg1"/>
                </a:solidFill>
                <a:latin typeface="Arial" pitchFamily="34" charset="0"/>
                <a:cs typeface="Arial" pitchFamily="34" charset="0"/>
              </a:rPr>
              <a:t>1  . ĐỊNH NGHĨA DÃY SỐ</a:t>
            </a:r>
            <a:endParaRPr lang="vi-VN" sz="1800" b="1">
              <a:solidFill>
                <a:schemeClr val="bg1"/>
              </a:solidFill>
              <a:latin typeface="Arial" pitchFamily="34" charset="0"/>
              <a:cs typeface="Arial" pitchFamily="34" charset="0"/>
            </a:endParaRPr>
          </a:p>
        </p:txBody>
      </p:sp>
      <p:sp>
        <p:nvSpPr>
          <p:cNvPr id="9" name="TextBox 8"/>
          <p:cNvSpPr txBox="1"/>
          <p:nvPr/>
        </p:nvSpPr>
        <p:spPr>
          <a:xfrm>
            <a:off x="531812" y="3524331"/>
            <a:ext cx="11247897" cy="461665"/>
          </a:xfrm>
          <a:prstGeom prst="rect">
            <a:avLst/>
          </a:prstGeom>
          <a:noFill/>
        </p:spPr>
        <p:txBody>
          <a:bodyPr wrap="square" rtlCol="0">
            <a:spAutoFit/>
          </a:bodyPr>
          <a:lstStyle/>
          <a:p>
            <a:pPr marL="457200" indent="-457200">
              <a:buFont typeface="Arial" pitchFamily="34" charset="0"/>
              <a:buChar char="•"/>
            </a:pPr>
            <a:r>
              <a:rPr lang="vi-VN" b="1">
                <a:latin typeface="Arial" pitchFamily="34" charset="0"/>
                <a:cs typeface="Arial" pitchFamily="34" charset="0"/>
              </a:rPr>
              <a:t>Năm số chính phương đầu theo thứ tự tăng dần là: 0; 1; 4; 9; 16.</a:t>
            </a:r>
          </a:p>
        </p:txBody>
      </p:sp>
      <p:sp>
        <p:nvSpPr>
          <p:cNvPr id="10" name="TextBox 9"/>
          <p:cNvSpPr txBox="1"/>
          <p:nvPr/>
        </p:nvSpPr>
        <p:spPr>
          <a:xfrm>
            <a:off x="871988" y="3960873"/>
            <a:ext cx="10866897" cy="461665"/>
          </a:xfrm>
          <a:prstGeom prst="rect">
            <a:avLst/>
          </a:prstGeom>
          <a:noFill/>
        </p:spPr>
        <p:txBody>
          <a:bodyPr wrap="square" rtlCol="0">
            <a:spAutoFit/>
          </a:bodyPr>
          <a:lstStyle/>
          <a:p>
            <a:r>
              <a:rPr lang="vi-VN" b="1">
                <a:latin typeface="Arial" pitchFamily="34" charset="0"/>
                <a:cs typeface="Arial" pitchFamily="34" charset="0"/>
              </a:rPr>
              <a:t>Số chính phương thứ nhất là u</a:t>
            </a:r>
            <a:r>
              <a:rPr lang="vi-VN" b="1" baseline="-25000">
                <a:latin typeface="Arial" pitchFamily="34" charset="0"/>
                <a:cs typeface="Arial" pitchFamily="34" charset="0"/>
              </a:rPr>
              <a:t>1</a:t>
            </a:r>
            <a:r>
              <a:rPr lang="vi-VN" b="1">
                <a:latin typeface="Arial" pitchFamily="34" charset="0"/>
                <a:cs typeface="Arial" pitchFamily="34" charset="0"/>
              </a:rPr>
              <a:t> = 0</a:t>
            </a:r>
            <a:r>
              <a:rPr lang="vi-VN" b="1" baseline="30000">
                <a:latin typeface="Arial" pitchFamily="34" charset="0"/>
                <a:cs typeface="Arial" pitchFamily="34" charset="0"/>
              </a:rPr>
              <a:t>2</a:t>
            </a:r>
            <a:r>
              <a:rPr lang="vi-VN" b="1" baseline="-25000">
                <a:latin typeface="Arial" pitchFamily="34" charset="0"/>
                <a:cs typeface="Arial" pitchFamily="34" charset="0"/>
              </a:rPr>
              <a:t> </a:t>
            </a:r>
            <a:r>
              <a:rPr lang="vi-VN" b="1">
                <a:latin typeface="Arial" pitchFamily="34" charset="0"/>
                <a:cs typeface="Arial" pitchFamily="34" charset="0"/>
              </a:rPr>
              <a:t>= 0</a:t>
            </a:r>
          </a:p>
        </p:txBody>
      </p:sp>
      <p:sp>
        <p:nvSpPr>
          <p:cNvPr id="12" name="TextBox 11"/>
          <p:cNvSpPr txBox="1"/>
          <p:nvPr/>
        </p:nvSpPr>
        <p:spPr>
          <a:xfrm>
            <a:off x="871988" y="4422538"/>
            <a:ext cx="10866897" cy="461665"/>
          </a:xfrm>
          <a:prstGeom prst="rect">
            <a:avLst/>
          </a:prstGeom>
          <a:noFill/>
        </p:spPr>
        <p:txBody>
          <a:bodyPr wrap="square" rtlCol="0">
            <a:spAutoFit/>
          </a:bodyPr>
          <a:lstStyle/>
          <a:p>
            <a:r>
              <a:rPr lang="vi-VN" b="1">
                <a:latin typeface="Arial" pitchFamily="34" charset="0"/>
                <a:cs typeface="Arial" pitchFamily="34" charset="0"/>
              </a:rPr>
              <a:t>Số chính phương thứ hai là u</a:t>
            </a:r>
            <a:r>
              <a:rPr lang="vi-VN" b="1" baseline="-25000">
                <a:latin typeface="Arial" pitchFamily="34" charset="0"/>
                <a:cs typeface="Arial" pitchFamily="34" charset="0"/>
              </a:rPr>
              <a:t>2</a:t>
            </a:r>
            <a:r>
              <a:rPr lang="vi-VN" b="1">
                <a:latin typeface="Arial" pitchFamily="34" charset="0"/>
                <a:cs typeface="Arial" pitchFamily="34" charset="0"/>
              </a:rPr>
              <a:t> = 1</a:t>
            </a:r>
            <a:r>
              <a:rPr lang="vi-VN" b="1" baseline="30000">
                <a:latin typeface="Arial" pitchFamily="34" charset="0"/>
                <a:cs typeface="Arial" pitchFamily="34" charset="0"/>
              </a:rPr>
              <a:t>2</a:t>
            </a:r>
            <a:r>
              <a:rPr lang="vi-VN" b="1">
                <a:latin typeface="Arial" pitchFamily="34" charset="0"/>
                <a:cs typeface="Arial" pitchFamily="34" charset="0"/>
              </a:rPr>
              <a:t> = 1</a:t>
            </a:r>
          </a:p>
        </p:txBody>
      </p:sp>
      <p:sp>
        <p:nvSpPr>
          <p:cNvPr id="14" name="TextBox 13"/>
          <p:cNvSpPr txBox="1"/>
          <p:nvPr/>
        </p:nvSpPr>
        <p:spPr>
          <a:xfrm>
            <a:off x="871988" y="4905156"/>
            <a:ext cx="10866897" cy="461665"/>
          </a:xfrm>
          <a:prstGeom prst="rect">
            <a:avLst/>
          </a:prstGeom>
          <a:noFill/>
        </p:spPr>
        <p:txBody>
          <a:bodyPr wrap="square" rtlCol="0">
            <a:spAutoFit/>
          </a:bodyPr>
          <a:lstStyle/>
          <a:p>
            <a:r>
              <a:rPr lang="vi-VN" b="1">
                <a:latin typeface="Arial" pitchFamily="34" charset="0"/>
                <a:cs typeface="Arial" pitchFamily="34" charset="0"/>
              </a:rPr>
              <a:t>Số chính phương thứ ba là u</a:t>
            </a:r>
            <a:r>
              <a:rPr lang="vi-VN" b="1" baseline="-25000">
                <a:latin typeface="Arial" pitchFamily="34" charset="0"/>
                <a:cs typeface="Arial" pitchFamily="34" charset="0"/>
              </a:rPr>
              <a:t>3</a:t>
            </a:r>
            <a:r>
              <a:rPr lang="vi-VN" b="1">
                <a:latin typeface="Arial" pitchFamily="34" charset="0"/>
                <a:cs typeface="Arial" pitchFamily="34" charset="0"/>
              </a:rPr>
              <a:t> = 2</a:t>
            </a:r>
            <a:r>
              <a:rPr lang="vi-VN" b="1" baseline="30000">
                <a:latin typeface="Arial" pitchFamily="34" charset="0"/>
                <a:cs typeface="Arial" pitchFamily="34" charset="0"/>
              </a:rPr>
              <a:t>2</a:t>
            </a:r>
            <a:r>
              <a:rPr lang="vi-VN" b="1">
                <a:latin typeface="Arial" pitchFamily="34" charset="0"/>
                <a:cs typeface="Arial" pitchFamily="34" charset="0"/>
              </a:rPr>
              <a:t> = 4</a:t>
            </a:r>
          </a:p>
        </p:txBody>
      </p:sp>
      <p:sp>
        <p:nvSpPr>
          <p:cNvPr id="16" name="TextBox 15"/>
          <p:cNvSpPr txBox="1"/>
          <p:nvPr/>
        </p:nvSpPr>
        <p:spPr>
          <a:xfrm>
            <a:off x="871988" y="5366821"/>
            <a:ext cx="10866897" cy="461665"/>
          </a:xfrm>
          <a:prstGeom prst="rect">
            <a:avLst/>
          </a:prstGeom>
          <a:noFill/>
        </p:spPr>
        <p:txBody>
          <a:bodyPr wrap="square" rtlCol="0">
            <a:spAutoFit/>
          </a:bodyPr>
          <a:lstStyle/>
          <a:p>
            <a:r>
              <a:rPr lang="vi-VN" b="1">
                <a:latin typeface="Arial" pitchFamily="34" charset="0"/>
                <a:cs typeface="Arial" pitchFamily="34" charset="0"/>
              </a:rPr>
              <a:t>Số chính phương thứ tư là u</a:t>
            </a:r>
            <a:r>
              <a:rPr lang="vi-VN" b="1" baseline="-25000">
                <a:latin typeface="Arial" pitchFamily="34" charset="0"/>
                <a:cs typeface="Arial" pitchFamily="34" charset="0"/>
              </a:rPr>
              <a:t>4</a:t>
            </a:r>
            <a:r>
              <a:rPr lang="vi-VN" b="1">
                <a:latin typeface="Arial" pitchFamily="34" charset="0"/>
                <a:cs typeface="Arial" pitchFamily="34" charset="0"/>
              </a:rPr>
              <a:t> = 3</a:t>
            </a:r>
            <a:r>
              <a:rPr lang="vi-VN" b="1" baseline="30000">
                <a:latin typeface="Arial" pitchFamily="34" charset="0"/>
                <a:cs typeface="Arial" pitchFamily="34" charset="0"/>
              </a:rPr>
              <a:t>2</a:t>
            </a:r>
            <a:r>
              <a:rPr lang="vi-VN" b="1">
                <a:latin typeface="Arial" pitchFamily="34" charset="0"/>
                <a:cs typeface="Arial" pitchFamily="34" charset="0"/>
              </a:rPr>
              <a:t> = 9</a:t>
            </a:r>
          </a:p>
        </p:txBody>
      </p:sp>
      <p:sp>
        <p:nvSpPr>
          <p:cNvPr id="19" name="TextBox 18"/>
          <p:cNvSpPr txBox="1"/>
          <p:nvPr/>
        </p:nvSpPr>
        <p:spPr>
          <a:xfrm>
            <a:off x="871988" y="5828486"/>
            <a:ext cx="10866897" cy="461665"/>
          </a:xfrm>
          <a:prstGeom prst="rect">
            <a:avLst/>
          </a:prstGeom>
          <a:noFill/>
        </p:spPr>
        <p:txBody>
          <a:bodyPr wrap="square" rtlCol="0">
            <a:spAutoFit/>
          </a:bodyPr>
          <a:lstStyle/>
          <a:p>
            <a:r>
              <a:rPr lang="vi-VN" b="1">
                <a:latin typeface="Arial" pitchFamily="34" charset="0"/>
                <a:cs typeface="Arial" pitchFamily="34" charset="0"/>
              </a:rPr>
              <a:t>Số chính phương thứ năm là u</a:t>
            </a:r>
            <a:r>
              <a:rPr lang="vi-VN" b="1" baseline="-25000">
                <a:latin typeface="Arial" pitchFamily="34" charset="0"/>
                <a:cs typeface="Arial" pitchFamily="34" charset="0"/>
              </a:rPr>
              <a:t>5</a:t>
            </a:r>
            <a:r>
              <a:rPr lang="vi-VN" b="1">
                <a:latin typeface="Arial" pitchFamily="34" charset="0"/>
                <a:cs typeface="Arial" pitchFamily="34" charset="0"/>
              </a:rPr>
              <a:t> = 4</a:t>
            </a:r>
            <a:r>
              <a:rPr lang="vi-VN" b="1" baseline="30000">
                <a:latin typeface="Arial" pitchFamily="34" charset="0"/>
                <a:cs typeface="Arial" pitchFamily="34" charset="0"/>
              </a:rPr>
              <a:t>2</a:t>
            </a:r>
            <a:r>
              <a:rPr lang="vi-VN" b="1">
                <a:latin typeface="Arial" pitchFamily="34" charset="0"/>
                <a:cs typeface="Arial" pitchFamily="34" charset="0"/>
              </a:rPr>
              <a:t> = 16</a:t>
            </a:r>
          </a:p>
        </p:txBody>
      </p:sp>
      <p:sp>
        <p:nvSpPr>
          <p:cNvPr id="21" name="TextBox 20"/>
          <p:cNvSpPr txBox="1"/>
          <p:nvPr/>
        </p:nvSpPr>
        <p:spPr>
          <a:xfrm>
            <a:off x="871988" y="6290151"/>
            <a:ext cx="11470824" cy="461665"/>
          </a:xfrm>
          <a:prstGeom prst="rect">
            <a:avLst/>
          </a:prstGeom>
          <a:noFill/>
        </p:spPr>
        <p:txBody>
          <a:bodyPr wrap="square" rtlCol="0">
            <a:spAutoFit/>
          </a:bodyPr>
          <a:lstStyle/>
          <a:p>
            <a:r>
              <a:rPr lang="vi-VN" b="1" smtClean="0">
                <a:latin typeface="Arial" pitchFamily="34" charset="0"/>
                <a:cs typeface="Arial" pitchFamily="34" charset="0"/>
              </a:rPr>
              <a:t>đoán </a:t>
            </a:r>
            <a:r>
              <a:rPr lang="vi-VN" b="1">
                <a:latin typeface="Arial" pitchFamily="34" charset="0"/>
                <a:cs typeface="Arial" pitchFamily="34" charset="0"/>
              </a:rPr>
              <a:t>được công thức tính số chính phương thứ n là </a:t>
            </a:r>
            <a:r>
              <a:rPr lang="vi-VN" b="1">
                <a:solidFill>
                  <a:srgbClr val="C00000"/>
                </a:solidFill>
                <a:latin typeface="Arial" pitchFamily="34" charset="0"/>
                <a:cs typeface="Arial" pitchFamily="34" charset="0"/>
              </a:rPr>
              <a:t>u</a:t>
            </a:r>
            <a:r>
              <a:rPr lang="vi-VN" b="1" baseline="-25000">
                <a:solidFill>
                  <a:srgbClr val="C00000"/>
                </a:solidFill>
                <a:latin typeface="Arial" pitchFamily="34" charset="0"/>
                <a:cs typeface="Arial" pitchFamily="34" charset="0"/>
              </a:rPr>
              <a:t>n</a:t>
            </a:r>
            <a:r>
              <a:rPr lang="vi-VN" b="1">
                <a:solidFill>
                  <a:srgbClr val="C00000"/>
                </a:solidFill>
                <a:latin typeface="Arial" pitchFamily="34" charset="0"/>
                <a:cs typeface="Arial" pitchFamily="34" charset="0"/>
              </a:rPr>
              <a:t> = (n – 1)</a:t>
            </a:r>
            <a:r>
              <a:rPr lang="vi-VN" b="1" baseline="30000">
                <a:solidFill>
                  <a:srgbClr val="C00000"/>
                </a:solidFill>
                <a:latin typeface="Arial" pitchFamily="34" charset="0"/>
                <a:cs typeface="Arial" pitchFamily="34" charset="0"/>
              </a:rPr>
              <a:t>2</a:t>
            </a:r>
            <a:r>
              <a:rPr lang="vi-VN" b="1">
                <a:solidFill>
                  <a:srgbClr val="C00000"/>
                </a:solidFill>
                <a:latin typeface="Arial" pitchFamily="34" charset="0"/>
                <a:cs typeface="Arial" pitchFamily="34" charset="0"/>
              </a:rPr>
              <a:t> </a:t>
            </a:r>
            <a:r>
              <a:rPr lang="vi-VN" b="1">
                <a:latin typeface="Arial" pitchFamily="34" charset="0"/>
                <a:cs typeface="Arial" pitchFamily="34" charset="0"/>
              </a:rPr>
              <a:t>với n ∈ ℕ</a:t>
            </a:r>
            <a:r>
              <a:rPr lang="vi-VN" b="1" smtClean="0">
                <a:latin typeface="Arial" pitchFamily="34" charset="0"/>
                <a:cs typeface="Arial" pitchFamily="34" charset="0"/>
              </a:rPr>
              <a:t>*.</a:t>
            </a:r>
            <a:endParaRPr lang="vi-VN" b="1">
              <a:latin typeface="Arial" pitchFamily="34" charset="0"/>
              <a:cs typeface="Arial" pitchFamily="34" charset="0"/>
            </a:endParaRPr>
          </a:p>
        </p:txBody>
      </p:sp>
    </p:spTree>
    <p:extLst>
      <p:ext uri="{BB962C8B-B14F-4D97-AF65-F5344CB8AC3E}">
        <p14:creationId xmlns:p14="http://schemas.microsoft.com/office/powerpoint/2010/main" val="84094371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left)">
                                      <p:cBhvr>
                                        <p:cTn id="12" dur="500"/>
                                        <p:tgtEl>
                                          <p:spTgt spid="20"/>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left)">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left)">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left)">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wipe(left)">
                                      <p:cBhvr>
                                        <p:cTn id="36" dur="500"/>
                                        <p:tgtEl>
                                          <p:spTgt spid="16"/>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wipe(left)">
                                      <p:cBhvr>
                                        <p:cTn id="41" dur="500"/>
                                        <p:tgtEl>
                                          <p:spTgt spid="19"/>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wipe(left)">
                                      <p:cBhvr>
                                        <p:cTn id="4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2" grpId="0"/>
      <p:bldP spid="14" grpId="0"/>
      <p:bldP spid="16" grpId="0"/>
      <p:bldP spid="19" grpId="0"/>
      <p:bldP spid="21"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44" name="Rectangle 13"/>
          <p:cNvSpPr/>
          <p:nvPr/>
        </p:nvSpPr>
        <p:spPr>
          <a:xfrm>
            <a:off x="-812588" y="473582"/>
            <a:ext cx="5463146" cy="5892800"/>
          </a:xfrm>
          <a:custGeom>
            <a:avLst/>
            <a:gdLst/>
            <a:ahLst/>
            <a:cxnLst/>
            <a:rect l="l" t="t" r="r" b="b"/>
            <a:pathLst>
              <a:path w="4098427" h="4419600">
                <a:moveTo>
                  <a:pt x="0" y="0"/>
                </a:moveTo>
                <a:lnTo>
                  <a:pt x="4098427" y="0"/>
                </a:lnTo>
                <a:lnTo>
                  <a:pt x="2588032" y="4419600"/>
                </a:lnTo>
                <a:lnTo>
                  <a:pt x="0" y="4419600"/>
                </a:ln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en-US"/>
          </a:p>
        </p:txBody>
      </p:sp>
      <p:sp>
        <p:nvSpPr>
          <p:cNvPr id="45" name="Rectangle 15"/>
          <p:cNvSpPr/>
          <p:nvPr/>
        </p:nvSpPr>
        <p:spPr>
          <a:xfrm rot="1132070">
            <a:off x="3697390" y="-21134"/>
            <a:ext cx="1915577" cy="6882235"/>
          </a:xfrm>
          <a:custGeom>
            <a:avLst/>
            <a:gdLst/>
            <a:ahLst/>
            <a:cxnLst/>
            <a:rect l="l" t="t" r="r" b="b"/>
            <a:pathLst>
              <a:path w="1437057" h="5161676">
                <a:moveTo>
                  <a:pt x="1437057" y="0"/>
                </a:moveTo>
                <a:lnTo>
                  <a:pt x="1437057" y="4670563"/>
                </a:lnTo>
                <a:lnTo>
                  <a:pt x="0" y="5161676"/>
                </a:lnTo>
                <a:lnTo>
                  <a:pt x="0" y="491114"/>
                </a:lnTo>
                <a:close/>
              </a:path>
            </a:pathLst>
          </a:custGeom>
          <a:gradFill>
            <a:gsLst>
              <a:gs pos="0">
                <a:schemeClr val="tx1">
                  <a:alpha val="40000"/>
                </a:schemeClr>
              </a:gs>
              <a:gs pos="100000">
                <a:schemeClr val="bg1">
                  <a:alpha val="3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en-US"/>
          </a:p>
        </p:txBody>
      </p:sp>
      <p:sp>
        <p:nvSpPr>
          <p:cNvPr id="46" name="Rectangle 15"/>
          <p:cNvSpPr/>
          <p:nvPr/>
        </p:nvSpPr>
        <p:spPr>
          <a:xfrm rot="1132070">
            <a:off x="5733438" y="-21134"/>
            <a:ext cx="1915577" cy="6882235"/>
          </a:xfrm>
          <a:custGeom>
            <a:avLst/>
            <a:gdLst/>
            <a:ahLst/>
            <a:cxnLst/>
            <a:rect l="l" t="t" r="r" b="b"/>
            <a:pathLst>
              <a:path w="1437057" h="5161676">
                <a:moveTo>
                  <a:pt x="1437057" y="0"/>
                </a:moveTo>
                <a:lnTo>
                  <a:pt x="1437057" y="4670563"/>
                </a:lnTo>
                <a:lnTo>
                  <a:pt x="0" y="5161676"/>
                </a:lnTo>
                <a:lnTo>
                  <a:pt x="0" y="491114"/>
                </a:lnTo>
                <a:close/>
              </a:path>
            </a:pathLst>
          </a:custGeom>
          <a:gradFill>
            <a:gsLst>
              <a:gs pos="0">
                <a:schemeClr val="tx1">
                  <a:alpha val="20000"/>
                </a:schemeClr>
              </a:gs>
              <a:gs pos="100000">
                <a:schemeClr val="bg1">
                  <a:alpha val="3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en-US"/>
          </a:p>
        </p:txBody>
      </p:sp>
      <p:pic>
        <p:nvPicPr>
          <p:cNvPr id="11"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8043" t="17982" r="12601" b="22046"/>
          <a:stretch/>
        </p:blipFill>
        <p:spPr bwMode="auto">
          <a:xfrm>
            <a:off x="1041902" y="1783515"/>
            <a:ext cx="1660188" cy="2979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4"/>
          <p:cNvPicPr>
            <a:picLocks noChangeAspect="1" noChangeArrowheads="1"/>
          </p:cNvPicPr>
          <p:nvPr/>
        </p:nvPicPr>
        <p:blipFill rotWithShape="1">
          <a:blip r:embed="rId7">
            <a:extLst>
              <a:ext uri="{28A0092B-C50C-407E-A947-70E740481C1C}">
                <a14:useLocalDpi xmlns:a14="http://schemas.microsoft.com/office/drawing/2010/main" val="0"/>
              </a:ext>
            </a:extLst>
          </a:blip>
          <a:srcRect l="6471" t="11198" r="6916" b="28723"/>
          <a:stretch/>
        </p:blipFill>
        <p:spPr bwMode="auto">
          <a:xfrm>
            <a:off x="990697" y="2133600"/>
            <a:ext cx="2507896" cy="333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6055" t="19121" r="17589" b="20906"/>
          <a:stretch/>
        </p:blipFill>
        <p:spPr bwMode="auto">
          <a:xfrm>
            <a:off x="865400" y="1932500"/>
            <a:ext cx="542890" cy="349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1. Nhac nen.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20648612" y="-5029200"/>
            <a:ext cx="304800" cy="304800"/>
          </a:xfrm>
          <a:prstGeom prst="rect">
            <a:avLst/>
          </a:prstGeom>
        </p:spPr>
      </p:pic>
    </p:spTree>
    <p:extLst>
      <p:ext uri="{BB962C8B-B14F-4D97-AF65-F5344CB8AC3E}">
        <p14:creationId xmlns:p14="http://schemas.microsoft.com/office/powerpoint/2010/main" val="46324469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additive="base">
                                        <p:cTn id="7" dur="500" fill="hold"/>
                                        <p:tgtEl>
                                          <p:spTgt spid="44"/>
                                        </p:tgtEl>
                                        <p:attrNameLst>
                                          <p:attrName>ppt_x</p:attrName>
                                        </p:attrNameLst>
                                      </p:cBhvr>
                                      <p:tavLst>
                                        <p:tav tm="0">
                                          <p:val>
                                            <p:strVal val="0-#ppt_w/2"/>
                                          </p:val>
                                        </p:tav>
                                        <p:tav tm="100000">
                                          <p:val>
                                            <p:strVal val="#ppt_x"/>
                                          </p:val>
                                        </p:tav>
                                      </p:tavLst>
                                    </p:anim>
                                    <p:anim calcmode="lin" valueType="num">
                                      <p:cBhvr additive="base">
                                        <p:cTn id="8" dur="500" fill="hold"/>
                                        <p:tgtEl>
                                          <p:spTgt spid="44"/>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45"/>
                                        </p:tgtEl>
                                        <p:attrNameLst>
                                          <p:attrName>style.visibility</p:attrName>
                                        </p:attrNameLst>
                                      </p:cBhvr>
                                      <p:to>
                                        <p:strVal val="visible"/>
                                      </p:to>
                                    </p:set>
                                    <p:anim calcmode="lin" valueType="num">
                                      <p:cBhvr additive="base">
                                        <p:cTn id="11" dur="500" fill="hold"/>
                                        <p:tgtEl>
                                          <p:spTgt spid="45"/>
                                        </p:tgtEl>
                                        <p:attrNameLst>
                                          <p:attrName>ppt_x</p:attrName>
                                        </p:attrNameLst>
                                      </p:cBhvr>
                                      <p:tavLst>
                                        <p:tav tm="0">
                                          <p:val>
                                            <p:strVal val="0-#ppt_w/2"/>
                                          </p:val>
                                        </p:tav>
                                        <p:tav tm="100000">
                                          <p:val>
                                            <p:strVal val="#ppt_x"/>
                                          </p:val>
                                        </p:tav>
                                      </p:tavLst>
                                    </p:anim>
                                    <p:anim calcmode="lin" valueType="num">
                                      <p:cBhvr additive="base">
                                        <p:cTn id="12" dur="500" fill="hold"/>
                                        <p:tgtEl>
                                          <p:spTgt spid="45"/>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8" fill="hold" grpId="0" nodeType="afterEffect">
                                  <p:stCondLst>
                                    <p:cond delay="0"/>
                                  </p:stCondLst>
                                  <p:childTnLst>
                                    <p:set>
                                      <p:cBhvr>
                                        <p:cTn id="15" dur="1" fill="hold">
                                          <p:stCondLst>
                                            <p:cond delay="0"/>
                                          </p:stCondLst>
                                        </p:cTn>
                                        <p:tgtEl>
                                          <p:spTgt spid="46"/>
                                        </p:tgtEl>
                                        <p:attrNameLst>
                                          <p:attrName>style.visibility</p:attrName>
                                        </p:attrNameLst>
                                      </p:cBhvr>
                                      <p:to>
                                        <p:strVal val="visible"/>
                                      </p:to>
                                    </p:set>
                                    <p:anim calcmode="lin" valueType="num">
                                      <p:cBhvr additive="base">
                                        <p:cTn id="16" dur="600" fill="hold"/>
                                        <p:tgtEl>
                                          <p:spTgt spid="46"/>
                                        </p:tgtEl>
                                        <p:attrNameLst>
                                          <p:attrName>ppt_x</p:attrName>
                                        </p:attrNameLst>
                                      </p:cBhvr>
                                      <p:tavLst>
                                        <p:tav tm="0">
                                          <p:val>
                                            <p:strVal val="0-#ppt_w/2"/>
                                          </p:val>
                                        </p:tav>
                                        <p:tav tm="100000">
                                          <p:val>
                                            <p:strVal val="#ppt_x"/>
                                          </p:val>
                                        </p:tav>
                                      </p:tavLst>
                                    </p:anim>
                                    <p:anim calcmode="lin" valueType="num">
                                      <p:cBhvr additive="base">
                                        <p:cTn id="17" dur="600" fill="hold"/>
                                        <p:tgtEl>
                                          <p:spTgt spid="46"/>
                                        </p:tgtEl>
                                        <p:attrNameLst>
                                          <p:attrName>ppt_y</p:attrName>
                                        </p:attrNameLst>
                                      </p:cBhvr>
                                      <p:tavLst>
                                        <p:tav tm="0">
                                          <p:val>
                                            <p:strVal val="#ppt_y"/>
                                          </p:val>
                                        </p:tav>
                                        <p:tav tm="100000">
                                          <p:val>
                                            <p:strVal val="#ppt_y"/>
                                          </p:val>
                                        </p:tav>
                                      </p:tavLst>
                                    </p:anim>
                                  </p:childTnLst>
                                </p:cTn>
                              </p:par>
                              <p:par>
                                <p:cTn id="18" presetID="2" presetClass="entr" presetSubtype="2" fill="hold" nodeType="withEffect">
                                  <p:stCondLst>
                                    <p:cond delay="100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fill="hold"/>
                                        <p:tgtEl>
                                          <p:spTgt spid="11"/>
                                        </p:tgtEl>
                                        <p:attrNameLst>
                                          <p:attrName>ppt_x</p:attrName>
                                        </p:attrNameLst>
                                      </p:cBhvr>
                                      <p:tavLst>
                                        <p:tav tm="0">
                                          <p:val>
                                            <p:strVal val="1+#ppt_w/2"/>
                                          </p:val>
                                        </p:tav>
                                        <p:tav tm="100000">
                                          <p:val>
                                            <p:strVal val="#ppt_x"/>
                                          </p:val>
                                        </p:tav>
                                      </p:tavLst>
                                    </p:anim>
                                    <p:anim calcmode="lin" valueType="num">
                                      <p:cBhvr additive="base">
                                        <p:cTn id="21" dur="500" fill="hold"/>
                                        <p:tgtEl>
                                          <p:spTgt spid="11"/>
                                        </p:tgtEl>
                                        <p:attrNameLst>
                                          <p:attrName>ppt_y</p:attrName>
                                        </p:attrNameLst>
                                      </p:cBhvr>
                                      <p:tavLst>
                                        <p:tav tm="0">
                                          <p:val>
                                            <p:strVal val="#ppt_y"/>
                                          </p:val>
                                        </p:tav>
                                        <p:tav tm="100000">
                                          <p:val>
                                            <p:strVal val="#ppt_y"/>
                                          </p:val>
                                        </p:tav>
                                      </p:tavLst>
                                    </p:anim>
                                  </p:childTnLst>
                                </p:cTn>
                              </p:par>
                              <p:par>
                                <p:cTn id="22" presetID="2" presetClass="entr" presetSubtype="8" fill="hold" nodeType="withEffect">
                                  <p:stCondLst>
                                    <p:cond delay="1000"/>
                                  </p:stCondLst>
                                  <p:childTnLst>
                                    <p:set>
                                      <p:cBhvr>
                                        <p:cTn id="23" dur="1" fill="hold">
                                          <p:stCondLst>
                                            <p:cond delay="0"/>
                                          </p:stCondLst>
                                        </p:cTn>
                                        <p:tgtEl>
                                          <p:spTgt spid="13"/>
                                        </p:tgtEl>
                                        <p:attrNameLst>
                                          <p:attrName>style.visibility</p:attrName>
                                        </p:attrNameLst>
                                      </p:cBhvr>
                                      <p:to>
                                        <p:strVal val="visible"/>
                                      </p:to>
                                    </p:set>
                                    <p:anim calcmode="lin" valueType="num">
                                      <p:cBhvr additive="base">
                                        <p:cTn id="24" dur="500" fill="hold"/>
                                        <p:tgtEl>
                                          <p:spTgt spid="13"/>
                                        </p:tgtEl>
                                        <p:attrNameLst>
                                          <p:attrName>ppt_x</p:attrName>
                                        </p:attrNameLst>
                                      </p:cBhvr>
                                      <p:tavLst>
                                        <p:tav tm="0">
                                          <p:val>
                                            <p:strVal val="0-#ppt_w/2"/>
                                          </p:val>
                                        </p:tav>
                                        <p:tav tm="100000">
                                          <p:val>
                                            <p:strVal val="#ppt_x"/>
                                          </p:val>
                                        </p:tav>
                                      </p:tavLst>
                                    </p:anim>
                                    <p:anim calcmode="lin" valueType="num">
                                      <p:cBhvr additive="base">
                                        <p:cTn id="25" dur="500" fill="hold"/>
                                        <p:tgtEl>
                                          <p:spTgt spid="13"/>
                                        </p:tgtEl>
                                        <p:attrNameLst>
                                          <p:attrName>ppt_y</p:attrName>
                                        </p:attrNameLst>
                                      </p:cBhvr>
                                      <p:tavLst>
                                        <p:tav tm="0">
                                          <p:val>
                                            <p:strVal val="#ppt_y"/>
                                          </p:val>
                                        </p:tav>
                                        <p:tav tm="100000">
                                          <p:val>
                                            <p:strVal val="#ppt_y"/>
                                          </p:val>
                                        </p:tav>
                                      </p:tavLst>
                                    </p:anim>
                                  </p:childTnLst>
                                </p:cTn>
                              </p:par>
                              <p:par>
                                <p:cTn id="26" presetID="2" presetClass="entr" presetSubtype="4" fill="hold" nodeType="withEffect">
                                  <p:stCondLst>
                                    <p:cond delay="1000"/>
                                  </p:stCondLst>
                                  <p:childTnLst>
                                    <p:set>
                                      <p:cBhvr>
                                        <p:cTn id="27" dur="1" fill="hold">
                                          <p:stCondLst>
                                            <p:cond delay="0"/>
                                          </p:stCondLst>
                                        </p:cTn>
                                        <p:tgtEl>
                                          <p:spTgt spid="12"/>
                                        </p:tgtEl>
                                        <p:attrNameLst>
                                          <p:attrName>style.visibility</p:attrName>
                                        </p:attrNameLst>
                                      </p:cBhvr>
                                      <p:to>
                                        <p:strVal val="visible"/>
                                      </p:to>
                                    </p:set>
                                    <p:anim calcmode="lin" valueType="num">
                                      <p:cBhvr additive="base">
                                        <p:cTn id="28" dur="500" fill="hold"/>
                                        <p:tgtEl>
                                          <p:spTgt spid="12"/>
                                        </p:tgtEl>
                                        <p:attrNameLst>
                                          <p:attrName>ppt_x</p:attrName>
                                        </p:attrNameLst>
                                      </p:cBhvr>
                                      <p:tavLst>
                                        <p:tav tm="0">
                                          <p:val>
                                            <p:strVal val="#ppt_x"/>
                                          </p:val>
                                        </p:tav>
                                        <p:tav tm="100000">
                                          <p:val>
                                            <p:strVal val="#ppt_x"/>
                                          </p:val>
                                        </p:tav>
                                      </p:tavLst>
                                    </p:anim>
                                    <p:anim calcmode="lin" valueType="num">
                                      <p:cBhvr additive="base">
                                        <p:cTn id="29" dur="500" fill="hold"/>
                                        <p:tgtEl>
                                          <p:spTgt spid="12"/>
                                        </p:tgtEl>
                                        <p:attrNameLst>
                                          <p:attrName>ppt_y</p:attrName>
                                        </p:attrNameLst>
                                      </p:cBhvr>
                                      <p:tavLst>
                                        <p:tav tm="0">
                                          <p:val>
                                            <p:strVal val="1+#ppt_h/2"/>
                                          </p:val>
                                        </p:tav>
                                        <p:tav tm="100000">
                                          <p:val>
                                            <p:strVal val="#ppt_y"/>
                                          </p:val>
                                        </p:tav>
                                      </p:tavLst>
                                    </p:anim>
                                  </p:childTnLst>
                                </p:cTn>
                              </p:par>
                            </p:childTnLst>
                          </p:cTn>
                        </p:par>
                        <p:par>
                          <p:cTn id="30" fill="hold">
                            <p:stCondLst>
                              <p:cond delay="2000"/>
                            </p:stCondLst>
                            <p:childTnLst>
                              <p:par>
                                <p:cTn id="31" presetID="1" presetClass="mediacall" presetSubtype="0" fill="hold" nodeType="afterEffect">
                                  <p:stCondLst>
                                    <p:cond delay="0"/>
                                  </p:stCondLst>
                                  <p:childTnLst>
                                    <p:cmd type="call" cmd="playFrom(0.0)">
                                      <p:cBhvr>
                                        <p:cTn id="32" dur="569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2"/>
                </p:tgtEl>
              </p:cMediaNode>
            </p:audio>
          </p:childTnLst>
        </p:cTn>
      </p:par>
    </p:tnLst>
    <p:bldLst>
      <p:bldP spid="44" grpId="0" animBg="1"/>
      <p:bldP spid="45" grpId="0" animBg="1"/>
      <p:bldP spid="4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 y="228600"/>
            <a:ext cx="12199938" cy="640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5013059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AutoShape 4"/>
          <p:cNvSpPr>
            <a:spLocks noChangeArrowheads="1"/>
          </p:cNvSpPr>
          <p:nvPr/>
        </p:nvSpPr>
        <p:spPr bwMode="gray">
          <a:xfrm>
            <a:off x="401178" y="95249"/>
            <a:ext cx="3407234" cy="479107"/>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000" b="1" smtClean="0">
                <a:solidFill>
                  <a:schemeClr val="bg1"/>
                </a:solidFill>
                <a:latin typeface="Arial" pitchFamily="34" charset="0"/>
                <a:cs typeface="Arial" pitchFamily="34" charset="0"/>
              </a:rPr>
              <a:t>  </a:t>
            </a:r>
            <a:r>
              <a:rPr lang="en-US" sz="1800" b="1" smtClean="0">
                <a:solidFill>
                  <a:schemeClr val="bg1"/>
                </a:solidFill>
                <a:latin typeface="Arial" pitchFamily="34" charset="0"/>
                <a:cs typeface="Arial" pitchFamily="34" charset="0"/>
              </a:rPr>
              <a:t>1  . ĐỊNH NGHĨA DÃY SỐ</a:t>
            </a:r>
            <a:endParaRPr lang="vi-VN" sz="1800" b="1">
              <a:solidFill>
                <a:schemeClr val="bg1"/>
              </a:solidFill>
              <a:latin typeface="Arial" pitchFamily="34" charset="0"/>
              <a:cs typeface="Arial" pitchFamily="34" charset="0"/>
            </a:endParaRPr>
          </a:p>
        </p:txBody>
      </p:sp>
      <p:sp>
        <p:nvSpPr>
          <p:cNvPr id="10" name="Rounded Rectangle 9"/>
          <p:cNvSpPr/>
          <p:nvPr/>
        </p:nvSpPr>
        <p:spPr>
          <a:xfrm>
            <a:off x="289088" y="762000"/>
            <a:ext cx="11558425" cy="3048000"/>
          </a:xfrm>
          <a:prstGeom prst="roundRect">
            <a:avLst>
              <a:gd name="adj" fmla="val 3662"/>
            </a:avLst>
          </a:prstGeom>
          <a:solidFill>
            <a:srgbClr val="FEF3D6"/>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sp>
        <p:nvSpPr>
          <p:cNvPr id="11" name="TextBox 10"/>
          <p:cNvSpPr txBox="1"/>
          <p:nvPr/>
        </p:nvSpPr>
        <p:spPr>
          <a:xfrm>
            <a:off x="409115" y="914400"/>
            <a:ext cx="11125199" cy="892552"/>
          </a:xfrm>
          <a:prstGeom prst="rect">
            <a:avLst/>
          </a:prstGeom>
          <a:noFill/>
        </p:spPr>
        <p:txBody>
          <a:bodyPr wrap="square" rtlCol="0">
            <a:spAutoFit/>
          </a:bodyPr>
          <a:lstStyle/>
          <a:p>
            <a:pPr marL="457200" indent="-457200">
              <a:buFont typeface="Arial" pitchFamily="34" charset="0"/>
              <a:buChar char="•"/>
            </a:pPr>
            <a:r>
              <a:rPr lang="vi-VN" sz="2600" b="1" smtClean="0">
                <a:latin typeface="Arial" pitchFamily="34" charset="0"/>
                <a:cs typeface="Arial" pitchFamily="34" charset="0"/>
              </a:rPr>
              <a:t>Mỗi </a:t>
            </a:r>
            <a:r>
              <a:rPr lang="vi-VN" sz="2600" b="1">
                <a:latin typeface="Arial" pitchFamily="34" charset="0"/>
                <a:cs typeface="Arial" pitchFamily="34" charset="0"/>
              </a:rPr>
              <a:t>hàm số u xác định trên tập các số nguyên dương </a:t>
            </a:r>
            <a:r>
              <a:rPr lang="en-US" sz="2600" b="1" smtClean="0">
                <a:latin typeface="Arial" pitchFamily="34" charset="0"/>
                <a:cs typeface="Arial" pitchFamily="34" charset="0"/>
              </a:rPr>
              <a:t>N</a:t>
            </a:r>
            <a:r>
              <a:rPr lang="en-US" sz="2600" b="1" baseline="30000" smtClean="0">
                <a:latin typeface="Arial" pitchFamily="34" charset="0"/>
                <a:cs typeface="Arial" pitchFamily="34" charset="0"/>
              </a:rPr>
              <a:t>*</a:t>
            </a:r>
            <a:r>
              <a:rPr lang="vi-VN" sz="2600" b="1" smtClean="0">
                <a:latin typeface="Arial" pitchFamily="34" charset="0"/>
                <a:cs typeface="Arial" pitchFamily="34" charset="0"/>
              </a:rPr>
              <a:t> </a:t>
            </a:r>
            <a:r>
              <a:rPr lang="vi-VN" sz="2600" b="1">
                <a:latin typeface="Arial" pitchFamily="34" charset="0"/>
                <a:cs typeface="Arial" pitchFamily="34" charset="0"/>
              </a:rPr>
              <a:t>được gọi là một </a:t>
            </a:r>
            <a:r>
              <a:rPr lang="vi-VN" sz="2600" b="1">
                <a:solidFill>
                  <a:srgbClr val="C00000"/>
                </a:solidFill>
                <a:latin typeface="Arial" pitchFamily="34" charset="0"/>
                <a:cs typeface="Arial" pitchFamily="34" charset="0"/>
              </a:rPr>
              <a:t>dãy số vô hạn </a:t>
            </a:r>
            <a:r>
              <a:rPr lang="en-US" sz="2600" b="1" smtClean="0">
                <a:latin typeface="Arial" pitchFamily="34" charset="0"/>
                <a:cs typeface="Arial" pitchFamily="34" charset="0"/>
              </a:rPr>
              <a:t>(</a:t>
            </a:r>
            <a:r>
              <a:rPr lang="vi-VN" sz="2600" b="1" smtClean="0">
                <a:latin typeface="Arial" pitchFamily="34" charset="0"/>
                <a:cs typeface="Arial" pitchFamily="34" charset="0"/>
              </a:rPr>
              <a:t>gọi </a:t>
            </a:r>
            <a:r>
              <a:rPr lang="vi-VN" sz="2600" b="1">
                <a:latin typeface="Arial" pitchFamily="34" charset="0"/>
                <a:cs typeface="Arial" pitchFamily="34" charset="0"/>
              </a:rPr>
              <a:t>tắt là dãy </a:t>
            </a:r>
            <a:r>
              <a:rPr lang="vi-VN" sz="2600" b="1" smtClean="0">
                <a:latin typeface="Arial" pitchFamily="34" charset="0"/>
                <a:cs typeface="Arial" pitchFamily="34" charset="0"/>
              </a:rPr>
              <a:t>số</a:t>
            </a:r>
            <a:r>
              <a:rPr lang="en-US" sz="2600" b="1" smtClean="0">
                <a:latin typeface="Arial" pitchFamily="34" charset="0"/>
                <a:cs typeface="Arial" pitchFamily="34" charset="0"/>
              </a:rPr>
              <a:t>),</a:t>
            </a:r>
            <a:r>
              <a:rPr lang="vi-VN" sz="2600" b="1" smtClean="0">
                <a:latin typeface="Arial" pitchFamily="34" charset="0"/>
                <a:cs typeface="Arial" pitchFamily="34" charset="0"/>
              </a:rPr>
              <a:t> </a:t>
            </a:r>
            <a:r>
              <a:rPr lang="vi-VN" sz="2600" b="1">
                <a:latin typeface="Arial" pitchFamily="34" charset="0"/>
                <a:cs typeface="Arial" pitchFamily="34" charset="0"/>
              </a:rPr>
              <a:t>ký hiệu là </a:t>
            </a:r>
            <a:r>
              <a:rPr lang="vi-VN" sz="2600" b="1" i="1">
                <a:latin typeface="Arial" pitchFamily="34" charset="0"/>
                <a:cs typeface="Arial" pitchFamily="34" charset="0"/>
              </a:rPr>
              <a:t>u = </a:t>
            </a:r>
            <a:r>
              <a:rPr lang="vi-VN" sz="2600" b="1" i="1" smtClean="0">
                <a:latin typeface="Arial" pitchFamily="34" charset="0"/>
                <a:cs typeface="Arial" pitchFamily="34" charset="0"/>
              </a:rPr>
              <a:t>u</a:t>
            </a:r>
            <a:r>
              <a:rPr lang="en-US" sz="2600" b="1" i="1" smtClean="0">
                <a:latin typeface="Arial" pitchFamily="34" charset="0"/>
                <a:cs typeface="Arial" pitchFamily="34" charset="0"/>
              </a:rPr>
              <a:t>(</a:t>
            </a:r>
            <a:r>
              <a:rPr lang="vi-VN" sz="2600" b="1" i="1" smtClean="0">
                <a:latin typeface="Arial" pitchFamily="34" charset="0"/>
                <a:cs typeface="Arial" pitchFamily="34" charset="0"/>
              </a:rPr>
              <a:t>n</a:t>
            </a:r>
            <a:r>
              <a:rPr lang="en-US" sz="2600" b="1" i="1" smtClean="0">
                <a:latin typeface="Arial" pitchFamily="34" charset="0"/>
                <a:cs typeface="Arial" pitchFamily="34" charset="0"/>
              </a:rPr>
              <a:t>)</a:t>
            </a:r>
            <a:endParaRPr lang="vi-VN" sz="2600" b="1" i="1">
              <a:latin typeface="Arial" pitchFamily="34" charset="0"/>
              <a:cs typeface="Arial" pitchFamily="34" charset="0"/>
            </a:endParaRPr>
          </a:p>
        </p:txBody>
      </p:sp>
      <p:sp>
        <p:nvSpPr>
          <p:cNvPr id="12" name="TextBox 11"/>
          <p:cNvSpPr txBox="1"/>
          <p:nvPr/>
        </p:nvSpPr>
        <p:spPr>
          <a:xfrm>
            <a:off x="409115" y="1828800"/>
            <a:ext cx="11438398" cy="1692771"/>
          </a:xfrm>
          <a:prstGeom prst="rect">
            <a:avLst/>
          </a:prstGeom>
          <a:noFill/>
        </p:spPr>
        <p:txBody>
          <a:bodyPr wrap="square" rtlCol="0">
            <a:spAutoFit/>
          </a:bodyPr>
          <a:lstStyle/>
          <a:p>
            <a:pPr marL="457200" indent="-457200">
              <a:buFont typeface="Arial" pitchFamily="34" charset="0"/>
              <a:buChar char="•"/>
            </a:pPr>
            <a:r>
              <a:rPr lang="vi-VN" sz="2600" b="1">
                <a:latin typeface="Arial" pitchFamily="34" charset="0"/>
                <a:cs typeface="Arial" pitchFamily="34" charset="0"/>
              </a:rPr>
              <a:t>Ta thường viết </a:t>
            </a:r>
            <a:r>
              <a:rPr lang="vi-VN" sz="2600" b="1" smtClean="0">
                <a:latin typeface="Arial" pitchFamily="34" charset="0"/>
                <a:cs typeface="Arial" pitchFamily="34" charset="0"/>
              </a:rPr>
              <a:t>u</a:t>
            </a:r>
            <a:r>
              <a:rPr lang="en-US" sz="2600" b="1" baseline="-25000" smtClean="0">
                <a:latin typeface="Arial" pitchFamily="34" charset="0"/>
                <a:cs typeface="Arial" pitchFamily="34" charset="0"/>
              </a:rPr>
              <a:t>n</a:t>
            </a:r>
            <a:r>
              <a:rPr lang="en-US" sz="2600" b="1" smtClean="0">
                <a:latin typeface="Arial" pitchFamily="34" charset="0"/>
                <a:cs typeface="Arial" pitchFamily="34" charset="0"/>
              </a:rPr>
              <a:t> </a:t>
            </a:r>
            <a:r>
              <a:rPr lang="vi-VN" sz="2600" b="1" smtClean="0">
                <a:latin typeface="Arial" pitchFamily="34" charset="0"/>
                <a:cs typeface="Arial" pitchFamily="34" charset="0"/>
              </a:rPr>
              <a:t>thay </a:t>
            </a:r>
            <a:r>
              <a:rPr lang="vi-VN" sz="2600" b="1">
                <a:latin typeface="Arial" pitchFamily="34" charset="0"/>
                <a:cs typeface="Arial" pitchFamily="34" charset="0"/>
              </a:rPr>
              <a:t>cho </a:t>
            </a:r>
            <a:r>
              <a:rPr lang="vi-VN" sz="2600" b="1" smtClean="0">
                <a:latin typeface="Arial" pitchFamily="34" charset="0"/>
                <a:cs typeface="Arial" pitchFamily="34" charset="0"/>
              </a:rPr>
              <a:t>u</a:t>
            </a:r>
            <a:r>
              <a:rPr lang="en-US" sz="2600" b="1" smtClean="0">
                <a:latin typeface="Arial" pitchFamily="34" charset="0"/>
                <a:cs typeface="Arial" pitchFamily="34" charset="0"/>
              </a:rPr>
              <a:t>(</a:t>
            </a:r>
            <a:r>
              <a:rPr lang="vi-VN" sz="2600" b="1" smtClean="0">
                <a:latin typeface="Arial" pitchFamily="34" charset="0"/>
                <a:cs typeface="Arial" pitchFamily="34" charset="0"/>
              </a:rPr>
              <a:t>n</a:t>
            </a:r>
            <a:r>
              <a:rPr lang="en-US" sz="2600" b="1" smtClean="0">
                <a:latin typeface="Arial" pitchFamily="34" charset="0"/>
                <a:cs typeface="Arial" pitchFamily="34" charset="0"/>
              </a:rPr>
              <a:t>)</a:t>
            </a:r>
            <a:r>
              <a:rPr lang="vi-VN" sz="2600" b="1" smtClean="0">
                <a:latin typeface="Arial" pitchFamily="34" charset="0"/>
                <a:cs typeface="Arial" pitchFamily="34" charset="0"/>
              </a:rPr>
              <a:t> </a:t>
            </a:r>
            <a:r>
              <a:rPr lang="vi-VN" sz="2600" b="1">
                <a:latin typeface="Arial" pitchFamily="34" charset="0"/>
                <a:cs typeface="Arial" pitchFamily="34" charset="0"/>
              </a:rPr>
              <a:t>và ký hiệu dãy </a:t>
            </a:r>
            <a:r>
              <a:rPr lang="vi-VN" sz="2600" b="1" smtClean="0">
                <a:latin typeface="Arial" pitchFamily="34" charset="0"/>
                <a:cs typeface="Arial" pitchFamily="34" charset="0"/>
              </a:rPr>
              <a:t>số</a:t>
            </a:r>
            <a:r>
              <a:rPr lang="en-US" sz="2600" b="1" smtClean="0">
                <a:latin typeface="Arial" pitchFamily="34" charset="0"/>
                <a:cs typeface="Arial" pitchFamily="34" charset="0"/>
              </a:rPr>
              <a:t> </a:t>
            </a:r>
            <a:r>
              <a:rPr lang="vi-VN" sz="2600" b="1" i="1">
                <a:latin typeface="Arial" pitchFamily="34" charset="0"/>
                <a:cs typeface="Arial" pitchFamily="34" charset="0"/>
              </a:rPr>
              <a:t>u = u</a:t>
            </a:r>
            <a:r>
              <a:rPr lang="en-US" sz="2600" b="1" i="1">
                <a:latin typeface="Arial" pitchFamily="34" charset="0"/>
                <a:cs typeface="Arial" pitchFamily="34" charset="0"/>
              </a:rPr>
              <a:t>(</a:t>
            </a:r>
            <a:r>
              <a:rPr lang="vi-VN" sz="2600" b="1" i="1">
                <a:latin typeface="Arial" pitchFamily="34" charset="0"/>
                <a:cs typeface="Arial" pitchFamily="34" charset="0"/>
              </a:rPr>
              <a:t>n</a:t>
            </a:r>
            <a:r>
              <a:rPr lang="en-US" sz="2600" b="1" i="1">
                <a:latin typeface="Arial" pitchFamily="34" charset="0"/>
                <a:cs typeface="Arial" pitchFamily="34" charset="0"/>
              </a:rPr>
              <a:t>) </a:t>
            </a:r>
            <a:r>
              <a:rPr lang="en-US" sz="2600" b="1" smtClean="0">
                <a:latin typeface="Arial" pitchFamily="34" charset="0"/>
                <a:cs typeface="Arial" pitchFamily="34" charset="0"/>
              </a:rPr>
              <a:t>bởi (</a:t>
            </a:r>
            <a:r>
              <a:rPr lang="en-US" sz="2600" b="1" i="1" smtClean="0">
                <a:latin typeface="Arial" pitchFamily="34" charset="0"/>
                <a:cs typeface="Arial" pitchFamily="34" charset="0"/>
              </a:rPr>
              <a:t>u</a:t>
            </a:r>
            <a:r>
              <a:rPr lang="en-US" sz="2600" b="1" i="1" baseline="-25000" smtClean="0">
                <a:latin typeface="Arial" pitchFamily="34" charset="0"/>
                <a:cs typeface="Arial" pitchFamily="34" charset="0"/>
              </a:rPr>
              <a:t>n</a:t>
            </a:r>
            <a:r>
              <a:rPr lang="en-US" sz="2600" b="1" i="1">
                <a:latin typeface="Arial" pitchFamily="34" charset="0"/>
                <a:cs typeface="Arial" pitchFamily="34" charset="0"/>
              </a:rPr>
              <a:t>)</a:t>
            </a:r>
            <a:r>
              <a:rPr lang="en-US" sz="2600" b="1" smtClean="0">
                <a:latin typeface="Arial" pitchFamily="34" charset="0"/>
                <a:cs typeface="Arial" pitchFamily="34" charset="0"/>
              </a:rPr>
              <a:t>,</a:t>
            </a:r>
            <a:r>
              <a:rPr lang="vi-VN" sz="2600" b="1" smtClean="0">
                <a:latin typeface="Arial" pitchFamily="34" charset="0"/>
                <a:cs typeface="Arial" pitchFamily="34" charset="0"/>
              </a:rPr>
              <a:t> </a:t>
            </a:r>
            <a:r>
              <a:rPr lang="vi-VN" sz="2600" b="1">
                <a:latin typeface="Arial" pitchFamily="34" charset="0"/>
                <a:cs typeface="Arial" pitchFamily="34" charset="0"/>
              </a:rPr>
              <a:t>do đó dãy số </a:t>
            </a:r>
            <a:r>
              <a:rPr lang="en-US" sz="2600" b="1" smtClean="0">
                <a:latin typeface="Arial" pitchFamily="34" charset="0"/>
                <a:cs typeface="Arial" pitchFamily="34" charset="0"/>
              </a:rPr>
              <a:t>(</a:t>
            </a:r>
            <a:r>
              <a:rPr lang="vi-VN" sz="2600" b="1" smtClean="0">
                <a:latin typeface="Arial" pitchFamily="34" charset="0"/>
                <a:cs typeface="Arial" pitchFamily="34" charset="0"/>
              </a:rPr>
              <a:t>u</a:t>
            </a:r>
            <a:r>
              <a:rPr lang="vi-VN" sz="2600" b="1" baseline="-25000" smtClean="0">
                <a:latin typeface="Arial" pitchFamily="34" charset="0"/>
                <a:cs typeface="Arial" pitchFamily="34" charset="0"/>
              </a:rPr>
              <a:t>n</a:t>
            </a:r>
            <a:r>
              <a:rPr lang="en-US" sz="2600" b="1" smtClean="0">
                <a:latin typeface="Arial" pitchFamily="34" charset="0"/>
                <a:cs typeface="Arial" pitchFamily="34" charset="0"/>
              </a:rPr>
              <a:t>)</a:t>
            </a:r>
            <a:r>
              <a:rPr lang="vi-VN" sz="2600" b="1" smtClean="0">
                <a:latin typeface="Arial" pitchFamily="34" charset="0"/>
                <a:cs typeface="Arial" pitchFamily="34" charset="0"/>
              </a:rPr>
              <a:t> </a:t>
            </a:r>
            <a:r>
              <a:rPr lang="vi-VN" sz="2600" b="1">
                <a:latin typeface="Arial" pitchFamily="34" charset="0"/>
                <a:cs typeface="Arial" pitchFamily="34" charset="0"/>
              </a:rPr>
              <a:t>được viết dưới dạng khai triển </a:t>
            </a:r>
            <a:r>
              <a:rPr lang="en-US" sz="2600" b="1" i="1">
                <a:latin typeface="Arial" pitchFamily="34" charset="0"/>
                <a:cs typeface="Arial" pitchFamily="34" charset="0"/>
              </a:rPr>
              <a:t>u</a:t>
            </a:r>
            <a:r>
              <a:rPr lang="vi-VN" sz="2600" b="1" i="1" baseline="-25000">
                <a:latin typeface="Arial" pitchFamily="34" charset="0"/>
                <a:cs typeface="Arial" pitchFamily="34" charset="0"/>
              </a:rPr>
              <a:t>1</a:t>
            </a:r>
            <a:r>
              <a:rPr lang="vi-VN" sz="2600" b="1" i="1">
                <a:latin typeface="Arial" pitchFamily="34" charset="0"/>
                <a:cs typeface="Arial" pitchFamily="34" charset="0"/>
              </a:rPr>
              <a:t> </a:t>
            </a:r>
            <a:r>
              <a:rPr lang="en-US" sz="2600" b="1" i="1">
                <a:latin typeface="Arial" pitchFamily="34" charset="0"/>
                <a:cs typeface="Arial" pitchFamily="34" charset="0"/>
              </a:rPr>
              <a:t>,u</a:t>
            </a:r>
            <a:r>
              <a:rPr lang="vi-VN" sz="2600" b="1" i="1" baseline="-25000">
                <a:latin typeface="Arial" pitchFamily="34" charset="0"/>
                <a:cs typeface="Arial" pitchFamily="34" charset="0"/>
              </a:rPr>
              <a:t>2</a:t>
            </a:r>
            <a:r>
              <a:rPr lang="vi-VN" sz="2600" b="1" i="1">
                <a:latin typeface="Arial" pitchFamily="34" charset="0"/>
                <a:cs typeface="Arial" pitchFamily="34" charset="0"/>
              </a:rPr>
              <a:t> </a:t>
            </a:r>
            <a:r>
              <a:rPr lang="en-US" sz="2600" b="1" i="1">
                <a:latin typeface="Arial" pitchFamily="34" charset="0"/>
                <a:cs typeface="Arial" pitchFamily="34" charset="0"/>
              </a:rPr>
              <a:t>,u</a:t>
            </a:r>
            <a:r>
              <a:rPr lang="vi-VN" sz="2600" b="1" i="1" baseline="-25000">
                <a:latin typeface="Arial" pitchFamily="34" charset="0"/>
                <a:cs typeface="Arial" pitchFamily="34" charset="0"/>
              </a:rPr>
              <a:t>3</a:t>
            </a:r>
            <a:r>
              <a:rPr lang="vi-VN" sz="2600" b="1" i="1">
                <a:latin typeface="Arial" pitchFamily="34" charset="0"/>
                <a:cs typeface="Arial" pitchFamily="34" charset="0"/>
              </a:rPr>
              <a:t> </a:t>
            </a:r>
            <a:r>
              <a:rPr lang="en-US" sz="2600" b="1" i="1">
                <a:latin typeface="Arial" pitchFamily="34" charset="0"/>
                <a:cs typeface="Arial" pitchFamily="34" charset="0"/>
              </a:rPr>
              <a:t>,…,</a:t>
            </a:r>
            <a:r>
              <a:rPr lang="vi-VN" sz="2600" b="1" i="1">
                <a:latin typeface="Arial" pitchFamily="34" charset="0"/>
                <a:cs typeface="Arial" pitchFamily="34" charset="0"/>
              </a:rPr>
              <a:t>u</a:t>
            </a:r>
            <a:r>
              <a:rPr lang="vi-VN" sz="2600" b="1" i="1" baseline="-25000">
                <a:latin typeface="Arial" pitchFamily="34" charset="0"/>
                <a:cs typeface="Arial" pitchFamily="34" charset="0"/>
              </a:rPr>
              <a:t>n</a:t>
            </a:r>
            <a:r>
              <a:rPr lang="vi-VN" sz="2600" b="1" i="1">
                <a:latin typeface="Arial" pitchFamily="34" charset="0"/>
                <a:cs typeface="Arial" pitchFamily="34" charset="0"/>
              </a:rPr>
              <a:t> </a:t>
            </a:r>
            <a:r>
              <a:rPr lang="en-US" sz="2600" b="1" smtClean="0">
                <a:latin typeface="Arial" pitchFamily="34" charset="0"/>
                <a:cs typeface="Arial" pitchFamily="34" charset="0"/>
              </a:rPr>
              <a:t>…</a:t>
            </a:r>
            <a:br>
              <a:rPr lang="en-US" sz="2600" b="1" smtClean="0">
                <a:latin typeface="Arial" pitchFamily="34" charset="0"/>
                <a:cs typeface="Arial" pitchFamily="34" charset="0"/>
              </a:rPr>
            </a:br>
            <a:r>
              <a:rPr lang="en-US" sz="2600" b="1" smtClean="0">
                <a:latin typeface="Arial" pitchFamily="34" charset="0"/>
                <a:cs typeface="Arial" pitchFamily="34" charset="0"/>
              </a:rPr>
              <a:t>Số u</a:t>
            </a:r>
            <a:r>
              <a:rPr lang="en-US" sz="2600" b="1" baseline="-25000" smtClean="0">
                <a:latin typeface="Arial" pitchFamily="34" charset="0"/>
                <a:cs typeface="Arial" pitchFamily="34" charset="0"/>
              </a:rPr>
              <a:t>1</a:t>
            </a:r>
            <a:r>
              <a:rPr lang="en-US" sz="2600" b="1" smtClean="0">
                <a:latin typeface="Arial" pitchFamily="34" charset="0"/>
                <a:cs typeface="Arial" pitchFamily="34" charset="0"/>
              </a:rPr>
              <a:t> </a:t>
            </a:r>
            <a:r>
              <a:rPr lang="vi-VN" sz="2600" b="1">
                <a:latin typeface="Arial" pitchFamily="34" charset="0"/>
                <a:cs typeface="Arial" pitchFamily="34" charset="0"/>
              </a:rPr>
              <a:t>gọi là </a:t>
            </a:r>
            <a:r>
              <a:rPr lang="vi-VN" sz="2600" b="1">
                <a:solidFill>
                  <a:srgbClr val="C00000"/>
                </a:solidFill>
                <a:latin typeface="Arial" pitchFamily="34" charset="0"/>
                <a:cs typeface="Arial" pitchFamily="34" charset="0"/>
              </a:rPr>
              <a:t>số hạng </a:t>
            </a:r>
            <a:r>
              <a:rPr lang="vi-VN" sz="2600" b="1" smtClean="0">
                <a:solidFill>
                  <a:srgbClr val="C00000"/>
                </a:solidFill>
                <a:latin typeface="Arial" pitchFamily="34" charset="0"/>
                <a:cs typeface="Arial" pitchFamily="34" charset="0"/>
              </a:rPr>
              <a:t>đầu</a:t>
            </a:r>
            <a:r>
              <a:rPr lang="en-US" sz="2600" b="1" smtClean="0">
                <a:latin typeface="Arial" pitchFamily="34" charset="0"/>
                <a:cs typeface="Arial" pitchFamily="34" charset="0"/>
              </a:rPr>
              <a:t>,</a:t>
            </a:r>
            <a:r>
              <a:rPr lang="vi-VN" sz="2600" b="1" smtClean="0">
                <a:latin typeface="Arial" pitchFamily="34" charset="0"/>
                <a:cs typeface="Arial" pitchFamily="34" charset="0"/>
              </a:rPr>
              <a:t> </a:t>
            </a:r>
            <a:r>
              <a:rPr lang="vi-VN" sz="2600" b="1">
                <a:latin typeface="Arial" pitchFamily="34" charset="0"/>
                <a:cs typeface="Arial" pitchFamily="34" charset="0"/>
              </a:rPr>
              <a:t>u</a:t>
            </a:r>
            <a:r>
              <a:rPr lang="vi-VN" sz="2600" b="1" baseline="-25000">
                <a:latin typeface="Arial" pitchFamily="34" charset="0"/>
                <a:cs typeface="Arial" pitchFamily="34" charset="0"/>
              </a:rPr>
              <a:t>n</a:t>
            </a:r>
            <a:r>
              <a:rPr lang="vi-VN" sz="2600" b="1">
                <a:latin typeface="Arial" pitchFamily="34" charset="0"/>
                <a:cs typeface="Arial" pitchFamily="34" charset="0"/>
              </a:rPr>
              <a:t> là số hạng thứ </a:t>
            </a:r>
            <a:r>
              <a:rPr lang="en-US" sz="2600" b="1" smtClean="0">
                <a:latin typeface="Arial" pitchFamily="34" charset="0"/>
                <a:cs typeface="Arial" pitchFamily="34" charset="0"/>
              </a:rPr>
              <a:t>n</a:t>
            </a:r>
            <a:r>
              <a:rPr lang="vi-VN" sz="2600" b="1" smtClean="0">
                <a:latin typeface="Arial" pitchFamily="34" charset="0"/>
                <a:cs typeface="Arial" pitchFamily="34" charset="0"/>
              </a:rPr>
              <a:t> </a:t>
            </a:r>
            <a:r>
              <a:rPr lang="vi-VN" sz="2600" b="1">
                <a:latin typeface="Arial" pitchFamily="34" charset="0"/>
                <a:cs typeface="Arial" pitchFamily="34" charset="0"/>
              </a:rPr>
              <a:t>và gọi là </a:t>
            </a:r>
            <a:r>
              <a:rPr lang="en-US" sz="2600" b="1" smtClean="0">
                <a:latin typeface="Arial" pitchFamily="34" charset="0"/>
                <a:cs typeface="Arial" pitchFamily="34" charset="0"/>
              </a:rPr>
              <a:t/>
            </a:r>
            <a:br>
              <a:rPr lang="en-US" sz="2600" b="1" smtClean="0">
                <a:latin typeface="Arial" pitchFamily="34" charset="0"/>
                <a:cs typeface="Arial" pitchFamily="34" charset="0"/>
              </a:rPr>
            </a:br>
            <a:r>
              <a:rPr lang="vi-VN" sz="2600" b="1" smtClean="0">
                <a:solidFill>
                  <a:srgbClr val="C00000"/>
                </a:solidFill>
                <a:latin typeface="Arial" pitchFamily="34" charset="0"/>
                <a:cs typeface="Arial" pitchFamily="34" charset="0"/>
              </a:rPr>
              <a:t>số </a:t>
            </a:r>
            <a:r>
              <a:rPr lang="vi-VN" sz="2600" b="1">
                <a:solidFill>
                  <a:srgbClr val="C00000"/>
                </a:solidFill>
                <a:latin typeface="Arial" pitchFamily="34" charset="0"/>
                <a:cs typeface="Arial" pitchFamily="34" charset="0"/>
              </a:rPr>
              <a:t>hạng tổng quát </a:t>
            </a:r>
            <a:r>
              <a:rPr lang="vi-VN" sz="2600" b="1">
                <a:latin typeface="Arial" pitchFamily="34" charset="0"/>
                <a:cs typeface="Arial" pitchFamily="34" charset="0"/>
              </a:rPr>
              <a:t>của dãy số </a:t>
            </a:r>
            <a:r>
              <a:rPr lang="en-US" sz="2600" b="1" smtClean="0">
                <a:latin typeface="Arial" pitchFamily="34" charset="0"/>
                <a:cs typeface="Arial" pitchFamily="34" charset="0"/>
              </a:rPr>
              <a:t>.</a:t>
            </a:r>
            <a:endParaRPr lang="vi-VN" sz="2600" b="1">
              <a:latin typeface="Arial" pitchFamily="34" charset="0"/>
              <a:cs typeface="Arial" pitchFamily="34" charset="0"/>
            </a:endParaRPr>
          </a:p>
        </p:txBody>
      </p:sp>
      <mc:AlternateContent xmlns:mc="http://schemas.openxmlformats.org/markup-compatibility/2006">
        <mc:Choice xmlns:a14="http://schemas.microsoft.com/office/drawing/2010/main" Requires="a14">
          <p:sp>
            <p:nvSpPr>
              <p:cNvPr id="14" name="TextBox 13"/>
              <p:cNvSpPr txBox="1"/>
              <p:nvPr/>
            </p:nvSpPr>
            <p:spPr>
              <a:xfrm>
                <a:off x="504365" y="4267200"/>
                <a:ext cx="11247897" cy="492443"/>
              </a:xfrm>
              <a:prstGeom prst="rect">
                <a:avLst/>
              </a:prstGeom>
              <a:noFill/>
            </p:spPr>
            <p:txBody>
              <a:bodyPr wrap="square" rtlCol="0">
                <a:spAutoFit/>
              </a:bodyPr>
              <a:lstStyle/>
              <a:p>
                <a:pPr marL="457200" indent="-457200">
                  <a:buFont typeface="Wingdings" pitchFamily="2" charset="2"/>
                  <a:buChar char="q"/>
                </a:pPr>
                <a:r>
                  <a:rPr lang="en-US" sz="2600" b="1" smtClean="0">
                    <a:solidFill>
                      <a:schemeClr val="accent6">
                        <a:lumMod val="75000"/>
                      </a:schemeClr>
                    </a:solidFill>
                    <a:latin typeface="Arial" pitchFamily="34" charset="0"/>
                    <a:cs typeface="Arial" pitchFamily="34" charset="0"/>
                  </a:rPr>
                  <a:t>Chú ý </a:t>
                </a:r>
                <a:r>
                  <a:rPr lang="en-US" sz="2600" b="1" smtClean="0">
                    <a:latin typeface="Arial" pitchFamily="34" charset="0"/>
                    <a:cs typeface="Arial" pitchFamily="34" charset="0"/>
                  </a:rPr>
                  <a:t>: Nếu </a:t>
                </a:r>
                <a14:m>
                  <m:oMath xmlns:m="http://schemas.openxmlformats.org/officeDocument/2006/math">
                    <m:r>
                      <a:rPr lang="en-US" sz="2600" b="1" i="1" smtClean="0">
                        <a:latin typeface="Cambria Math"/>
                        <a:ea typeface="Cambria Math"/>
                        <a:cs typeface="Arial" pitchFamily="34" charset="0"/>
                      </a:rPr>
                      <m:t>∀</m:t>
                    </m:r>
                    <m:r>
                      <a:rPr lang="en-US" sz="2600" b="1" i="1" smtClean="0">
                        <a:latin typeface="Cambria Math"/>
                        <a:ea typeface="Cambria Math"/>
                        <a:cs typeface="Arial" pitchFamily="34" charset="0"/>
                      </a:rPr>
                      <m:t>𝒏</m:t>
                    </m:r>
                    <m:r>
                      <a:rPr lang="en-US" sz="2600" b="1" i="1" smtClean="0">
                        <a:latin typeface="Cambria Math"/>
                        <a:ea typeface="Cambria Math"/>
                        <a:cs typeface="Arial" pitchFamily="34" charset="0"/>
                      </a:rPr>
                      <m:t>∈</m:t>
                    </m:r>
                    <m:sSup>
                      <m:sSupPr>
                        <m:ctrlPr>
                          <a:rPr lang="en-US" sz="2600" b="1" i="1" smtClean="0">
                            <a:latin typeface="Cambria Math"/>
                            <a:ea typeface="Cambria Math"/>
                            <a:cs typeface="Arial" pitchFamily="34" charset="0"/>
                          </a:rPr>
                        </m:ctrlPr>
                      </m:sSupPr>
                      <m:e>
                        <m:r>
                          <a:rPr lang="en-US" sz="2600" b="1" i="1" smtClean="0">
                            <a:latin typeface="Cambria Math"/>
                            <a:ea typeface="Cambria Math"/>
                            <a:cs typeface="Arial" pitchFamily="34" charset="0"/>
                          </a:rPr>
                          <m:t>𝑵</m:t>
                        </m:r>
                      </m:e>
                      <m:sup>
                        <m:r>
                          <a:rPr lang="en-US" sz="2600" b="1" i="1" smtClean="0">
                            <a:latin typeface="Cambria Math"/>
                            <a:ea typeface="Cambria Math"/>
                            <a:cs typeface="Arial" pitchFamily="34" charset="0"/>
                          </a:rPr>
                          <m:t>∗</m:t>
                        </m:r>
                      </m:sup>
                    </m:sSup>
                  </m:oMath>
                </a14:m>
                <a:r>
                  <a:rPr lang="en-US" sz="2600" b="1" smtClean="0">
                    <a:latin typeface="Arial" pitchFamily="34" charset="0"/>
                    <a:cs typeface="Arial" pitchFamily="34" charset="0"/>
                  </a:rPr>
                  <a:t> , </a:t>
                </a:r>
                <a14:m>
                  <m:oMath xmlns:m="http://schemas.openxmlformats.org/officeDocument/2006/math">
                    <m:sSub>
                      <m:sSubPr>
                        <m:ctrlPr>
                          <a:rPr lang="en-US" sz="2600" b="1" i="1" smtClean="0">
                            <a:latin typeface="Cambria Math"/>
                            <a:cs typeface="Arial" pitchFamily="34" charset="0"/>
                          </a:rPr>
                        </m:ctrlPr>
                      </m:sSubPr>
                      <m:e>
                        <m:r>
                          <a:rPr lang="en-US" sz="2600" b="1" i="1" smtClean="0">
                            <a:latin typeface="Cambria Math"/>
                            <a:cs typeface="Arial" pitchFamily="34" charset="0"/>
                          </a:rPr>
                          <m:t>𝒖</m:t>
                        </m:r>
                      </m:e>
                      <m:sub>
                        <m:r>
                          <a:rPr lang="en-US" sz="2600" b="1" i="1" smtClean="0">
                            <a:latin typeface="Cambria Math"/>
                            <a:cs typeface="Arial" pitchFamily="34" charset="0"/>
                          </a:rPr>
                          <m:t>𝒏</m:t>
                        </m:r>
                      </m:sub>
                    </m:sSub>
                    <m:r>
                      <a:rPr lang="en-US" sz="2600" b="1" i="1" smtClean="0">
                        <a:latin typeface="Cambria Math"/>
                        <a:cs typeface="Arial" pitchFamily="34" charset="0"/>
                      </a:rPr>
                      <m:t>=</m:t>
                    </m:r>
                    <m:r>
                      <a:rPr lang="en-US" sz="2600" b="1" i="1" smtClean="0">
                        <a:latin typeface="Cambria Math"/>
                        <a:cs typeface="Arial" pitchFamily="34" charset="0"/>
                      </a:rPr>
                      <m:t>𝒄</m:t>
                    </m:r>
                  </m:oMath>
                </a14:m>
                <a:r>
                  <a:rPr lang="en-US" sz="2600" b="1" smtClean="0">
                    <a:latin typeface="Arial" pitchFamily="34" charset="0"/>
                    <a:cs typeface="Arial" pitchFamily="34" charset="0"/>
                  </a:rPr>
                  <a:t> thì (u</a:t>
                </a:r>
                <a:r>
                  <a:rPr lang="en-US" sz="2600" b="1" baseline="-25000" smtClean="0">
                    <a:latin typeface="Arial" pitchFamily="34" charset="0"/>
                    <a:cs typeface="Arial" pitchFamily="34" charset="0"/>
                  </a:rPr>
                  <a:t>n</a:t>
                </a:r>
                <a:r>
                  <a:rPr lang="en-US" sz="2600" b="1" smtClean="0">
                    <a:latin typeface="Arial" pitchFamily="34" charset="0"/>
                    <a:cs typeface="Arial" pitchFamily="34" charset="0"/>
                  </a:rPr>
                  <a:t>) được gọi là dãy số không đổi</a:t>
                </a:r>
                <a:endParaRPr lang="vi-VN" sz="2600" b="1">
                  <a:latin typeface="Arial" pitchFamily="34" charset="0"/>
                  <a:cs typeface="Arial" pitchFamily="34" charset="0"/>
                </a:endParaRPr>
              </a:p>
            </p:txBody>
          </p:sp>
        </mc:Choice>
        <mc:Fallback>
          <p:sp>
            <p:nvSpPr>
              <p:cNvPr id="14" name="TextBox 13"/>
              <p:cNvSpPr txBox="1">
                <a:spLocks noRot="1" noChangeAspect="1" noMove="1" noResize="1" noEditPoints="1" noAdjustHandles="1" noChangeArrowheads="1" noChangeShapeType="1" noTextEdit="1"/>
              </p:cNvSpPr>
              <p:nvPr/>
            </p:nvSpPr>
            <p:spPr>
              <a:xfrm>
                <a:off x="504365" y="4267200"/>
                <a:ext cx="11247897" cy="492443"/>
              </a:xfrm>
              <a:prstGeom prst="rect">
                <a:avLst/>
              </a:prstGeom>
              <a:blipFill rotWithShape="1">
                <a:blip r:embed="rId3"/>
                <a:stretch>
                  <a:fillRect l="-867" t="-11111" b="-29630"/>
                </a:stretch>
              </a:blipFill>
            </p:spPr>
            <p:txBody>
              <a:bodyPr/>
              <a:lstStyle/>
              <a:p>
                <a:r>
                  <a:rPr lang="en-US">
                    <a:noFill/>
                  </a:rPr>
                  <a:t> </a:t>
                </a:r>
              </a:p>
            </p:txBody>
          </p:sp>
        </mc:Fallback>
      </mc:AlternateContent>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61675" y="2733675"/>
            <a:ext cx="1176337" cy="115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600540" y="5853129"/>
            <a:ext cx="1589872" cy="1233471"/>
          </a:xfrm>
          <a:prstGeom prst="rect">
            <a:avLst/>
          </a:prstGeom>
        </p:spPr>
      </p:pic>
    </p:spTree>
    <p:extLst>
      <p:ext uri="{BB962C8B-B14F-4D97-AF65-F5344CB8AC3E}">
        <p14:creationId xmlns:p14="http://schemas.microsoft.com/office/powerpoint/2010/main" val="257364462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left)">
                                      <p:cBhvr>
                                        <p:cTn id="10" dur="500"/>
                                        <p:tgtEl>
                                          <p:spTgt spid="11"/>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left)">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2" grpId="0"/>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AutoShape 4"/>
          <p:cNvSpPr>
            <a:spLocks noChangeArrowheads="1"/>
          </p:cNvSpPr>
          <p:nvPr/>
        </p:nvSpPr>
        <p:spPr bwMode="gray">
          <a:xfrm>
            <a:off x="401178" y="95249"/>
            <a:ext cx="3407234" cy="479107"/>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000" b="1" smtClean="0">
                <a:solidFill>
                  <a:schemeClr val="bg1"/>
                </a:solidFill>
                <a:latin typeface="Arial" pitchFamily="34" charset="0"/>
                <a:cs typeface="Arial" pitchFamily="34" charset="0"/>
              </a:rPr>
              <a:t>  </a:t>
            </a:r>
            <a:r>
              <a:rPr lang="en-US" sz="1800" b="1" smtClean="0">
                <a:solidFill>
                  <a:schemeClr val="bg1"/>
                </a:solidFill>
                <a:latin typeface="Arial" pitchFamily="34" charset="0"/>
                <a:cs typeface="Arial" pitchFamily="34" charset="0"/>
              </a:rPr>
              <a:t>1  . ĐỊNH NGHĨA DÃY SỐ</a:t>
            </a:r>
            <a:endParaRPr lang="vi-VN" sz="1800" b="1">
              <a:solidFill>
                <a:schemeClr val="bg1"/>
              </a:solidFill>
              <a:latin typeface="Arial" pitchFamily="34" charset="0"/>
              <a:cs typeface="Arial" pitchFamily="34" charset="0"/>
            </a:endParaRPr>
          </a:p>
        </p:txBody>
      </p:sp>
      <p:grpSp>
        <p:nvGrpSpPr>
          <p:cNvPr id="3" name="Group 2"/>
          <p:cNvGrpSpPr/>
          <p:nvPr/>
        </p:nvGrpSpPr>
        <p:grpSpPr>
          <a:xfrm>
            <a:off x="401178" y="762000"/>
            <a:ext cx="11455965" cy="2199836"/>
            <a:chOff x="401178" y="762000"/>
            <a:chExt cx="11455965" cy="2199836"/>
          </a:xfrm>
        </p:grpSpPr>
        <p:sp>
          <p:nvSpPr>
            <p:cNvPr id="10" name="Rounded Rectangle 9"/>
            <p:cNvSpPr/>
            <p:nvPr/>
          </p:nvSpPr>
          <p:spPr>
            <a:xfrm>
              <a:off x="1812553" y="819827"/>
              <a:ext cx="10044590" cy="2142009"/>
            </a:xfrm>
            <a:prstGeom prst="roundRect">
              <a:avLst>
                <a:gd name="adj" fmla="val 4771"/>
              </a:avLst>
            </a:prstGeom>
            <a:solidFill>
              <a:schemeClr val="accent4">
                <a:lumMod val="40000"/>
                <a:lumOff val="60000"/>
              </a:schemeClr>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pic>
          <p:nvPicPr>
            <p:cNvPr id="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1178" y="762000"/>
              <a:ext cx="1360526" cy="1319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p:cNvSpPr/>
            <p:nvPr/>
          </p:nvSpPr>
          <p:spPr>
            <a:xfrm>
              <a:off x="846861" y="1196030"/>
              <a:ext cx="488211" cy="707886"/>
            </a:xfrm>
            <a:prstGeom prst="rect">
              <a:avLst/>
            </a:prstGeom>
          </p:spPr>
          <p:txBody>
            <a:bodyPr wrap="none">
              <a:spAutoFit/>
            </a:bodyPr>
            <a:lstStyle/>
            <a:p>
              <a:pPr algn="ctr"/>
              <a:r>
                <a:rPr lang="en-US" sz="4000" b="1" spc="67" smtClean="0">
                  <a:ln w="11430"/>
                  <a:effectLst>
                    <a:outerShdw blurRad="76200" dist="50800" dir="5400000" algn="tl" rotWithShape="0">
                      <a:srgbClr val="000000">
                        <a:alpha val="65000"/>
                      </a:srgbClr>
                    </a:outerShdw>
                  </a:effectLst>
                  <a:latin typeface=".VnCentury SchoolbookH" pitchFamily="34" charset="0"/>
                </a:rPr>
                <a:t>1</a:t>
              </a:r>
              <a:endParaRPr lang="en-US" sz="4400" b="1" spc="67">
                <a:ln w="11430"/>
                <a:effectLst>
                  <a:outerShdw blurRad="76200" dist="50800" dir="5400000" algn="tl" rotWithShape="0">
                    <a:srgbClr val="000000">
                      <a:alpha val="65000"/>
                    </a:srgbClr>
                  </a:outerShdw>
                </a:effectLst>
                <a:latin typeface=".VnCentury SchoolbookH" pitchFamily="34" charset="0"/>
              </a:endParaRPr>
            </a:p>
          </p:txBody>
        </p:sp>
        <p:sp>
          <p:nvSpPr>
            <p:cNvPr id="13" name="TextBox 12"/>
            <p:cNvSpPr txBox="1"/>
            <p:nvPr/>
          </p:nvSpPr>
          <p:spPr>
            <a:xfrm>
              <a:off x="2104795" y="838200"/>
              <a:ext cx="9323617" cy="2123636"/>
            </a:xfrm>
            <a:prstGeom prst="rect">
              <a:avLst/>
            </a:prstGeom>
            <a:noFill/>
          </p:spPr>
          <p:txBody>
            <a:bodyPr wrap="square" lIns="121899" tIns="60949" rIns="121899" bIns="60949" rtlCol="0">
              <a:spAutoFit/>
            </a:bodyPr>
            <a:lstStyle/>
            <a:p>
              <a:r>
                <a:rPr lang="en-US" sz="2600" b="1" smtClean="0">
                  <a:latin typeface="Arial" pitchFamily="34" charset="0"/>
                  <a:cs typeface="Arial" pitchFamily="34" charset="0"/>
                </a:rPr>
                <a:t>Xác định số hạng đầu và số hạng tổng quát của mỗi dãy số sau :</a:t>
              </a:r>
              <a:br>
                <a:rPr lang="en-US" sz="2600" b="1" smtClean="0">
                  <a:latin typeface="Arial" pitchFamily="34" charset="0"/>
                  <a:cs typeface="Arial" pitchFamily="34" charset="0"/>
                </a:rPr>
              </a:br>
              <a:r>
                <a:rPr lang="en-US" sz="2600" b="1" smtClean="0">
                  <a:latin typeface="Arial" pitchFamily="34" charset="0"/>
                  <a:cs typeface="Arial" pitchFamily="34" charset="0"/>
                </a:rPr>
                <a:t>a) Dãy số (u</a:t>
              </a:r>
              <a:r>
                <a:rPr lang="en-US" sz="2600" b="1" baseline="-25000" smtClean="0">
                  <a:latin typeface="Arial" pitchFamily="34" charset="0"/>
                  <a:cs typeface="Arial" pitchFamily="34" charset="0"/>
                </a:rPr>
                <a:t>n</a:t>
              </a:r>
              <a:r>
                <a:rPr lang="en-US" sz="2600" b="1" smtClean="0">
                  <a:latin typeface="Arial" pitchFamily="34" charset="0"/>
                  <a:cs typeface="Arial" pitchFamily="34" charset="0"/>
                </a:rPr>
                <a:t>) các số tự nhiên lẻ : 1, 3, 5, 7 …</a:t>
              </a:r>
              <a:br>
                <a:rPr lang="en-US" sz="2600" b="1" smtClean="0">
                  <a:latin typeface="Arial" pitchFamily="34" charset="0"/>
                  <a:cs typeface="Arial" pitchFamily="34" charset="0"/>
                </a:rPr>
              </a:br>
              <a:r>
                <a:rPr lang="en-US" sz="2600" b="1" smtClean="0">
                  <a:latin typeface="Arial" pitchFamily="34" charset="0"/>
                  <a:cs typeface="Arial" pitchFamily="34" charset="0"/>
                </a:rPr>
                <a:t>b) Dãy số (V</a:t>
              </a:r>
              <a:r>
                <a:rPr lang="en-US" sz="2600" b="1" baseline="-25000" smtClean="0">
                  <a:latin typeface="Arial" pitchFamily="34" charset="0"/>
                  <a:cs typeface="Arial" pitchFamily="34" charset="0"/>
                </a:rPr>
                <a:t>n</a:t>
              </a:r>
              <a:r>
                <a:rPr lang="en-US" sz="2600" b="1" smtClean="0">
                  <a:latin typeface="Arial" pitchFamily="34" charset="0"/>
                  <a:cs typeface="Arial" pitchFamily="34" charset="0"/>
                </a:rPr>
                <a:t>) các số nguyên dương chia hết cho 5 :</a:t>
              </a:r>
              <a:br>
                <a:rPr lang="en-US" sz="2600" b="1" smtClean="0">
                  <a:latin typeface="Arial" pitchFamily="34" charset="0"/>
                  <a:cs typeface="Arial" pitchFamily="34" charset="0"/>
                </a:rPr>
              </a:br>
              <a:r>
                <a:rPr lang="en-US" sz="2600" b="1" smtClean="0">
                  <a:latin typeface="Arial" pitchFamily="34" charset="0"/>
                  <a:cs typeface="Arial" pitchFamily="34" charset="0"/>
                </a:rPr>
                <a:t>	5, 10, 15, 20 …</a:t>
              </a:r>
              <a:endParaRPr lang="vi-VN" sz="2600" b="1" i="1">
                <a:latin typeface="Arial" pitchFamily="34" charset="0"/>
                <a:cs typeface="Arial" pitchFamily="34" charset="0"/>
              </a:endParaRPr>
            </a:p>
          </p:txBody>
        </p:sp>
      </p:grpSp>
      <p:pic>
        <p:nvPicPr>
          <p:cNvPr id="17" name="Picture 4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67364" y="3103091"/>
            <a:ext cx="1395474" cy="33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mc:Choice xmlns:a14="http://schemas.microsoft.com/office/drawing/2010/main" Requires="a14">
          <p:sp>
            <p:nvSpPr>
              <p:cNvPr id="18" name="TextBox 17"/>
              <p:cNvSpPr txBox="1"/>
              <p:nvPr/>
            </p:nvSpPr>
            <p:spPr>
              <a:xfrm>
                <a:off x="2665412" y="3657600"/>
                <a:ext cx="6858000" cy="892552"/>
              </a:xfrm>
              <a:prstGeom prst="rect">
                <a:avLst/>
              </a:prstGeom>
              <a:noFill/>
            </p:spPr>
            <p:txBody>
              <a:bodyPr wrap="square" rtlCol="0">
                <a:spAutoFit/>
              </a:bodyPr>
              <a:lstStyle/>
              <a:p>
                <a:r>
                  <a:rPr lang="en-US" sz="2600" b="1" smtClean="0">
                    <a:latin typeface="Arial" pitchFamily="34" charset="0"/>
                    <a:cs typeface="Arial" pitchFamily="34" charset="0"/>
                  </a:rPr>
                  <a:t>a. Dãy số (u</a:t>
                </a:r>
                <a:r>
                  <a:rPr lang="en-US" sz="2600" b="1" baseline="-25000" smtClean="0">
                    <a:latin typeface="Arial" pitchFamily="34" charset="0"/>
                    <a:cs typeface="Arial" pitchFamily="34" charset="0"/>
                  </a:rPr>
                  <a:t>n</a:t>
                </a:r>
                <a:r>
                  <a:rPr lang="en-US" sz="2600" b="1" smtClean="0">
                    <a:latin typeface="Arial" pitchFamily="34" charset="0"/>
                    <a:cs typeface="Arial" pitchFamily="34" charset="0"/>
                  </a:rPr>
                  <a:t>) có số hạng đầu </a:t>
                </a:r>
                <a14:m>
                  <m:oMath xmlns:m="http://schemas.openxmlformats.org/officeDocument/2006/math">
                    <m:sSub>
                      <m:sSubPr>
                        <m:ctrlPr>
                          <a:rPr lang="en-US" sz="2600" b="1" i="1" smtClean="0">
                            <a:solidFill>
                              <a:srgbClr val="C00000"/>
                            </a:solidFill>
                            <a:latin typeface="Cambria Math"/>
                            <a:cs typeface="Arial" pitchFamily="34" charset="0"/>
                          </a:rPr>
                        </m:ctrlPr>
                      </m:sSubPr>
                      <m:e>
                        <m:r>
                          <a:rPr lang="en-US" sz="2600" b="1" i="1" smtClean="0">
                            <a:solidFill>
                              <a:srgbClr val="C00000"/>
                            </a:solidFill>
                            <a:latin typeface="Cambria Math"/>
                            <a:cs typeface="Arial" pitchFamily="34" charset="0"/>
                          </a:rPr>
                          <m:t>𝒖</m:t>
                        </m:r>
                      </m:e>
                      <m:sub>
                        <m:r>
                          <a:rPr lang="en-US" sz="2600" b="1" i="1" smtClean="0">
                            <a:solidFill>
                              <a:srgbClr val="C00000"/>
                            </a:solidFill>
                            <a:latin typeface="Cambria Math"/>
                            <a:cs typeface="Arial" pitchFamily="34" charset="0"/>
                          </a:rPr>
                          <m:t>𝟏</m:t>
                        </m:r>
                      </m:sub>
                    </m:sSub>
                    <m:r>
                      <a:rPr lang="en-US" sz="2600" b="1" i="1" smtClean="0">
                        <a:solidFill>
                          <a:srgbClr val="C00000"/>
                        </a:solidFill>
                        <a:latin typeface="Cambria Math"/>
                        <a:cs typeface="Arial" pitchFamily="34" charset="0"/>
                      </a:rPr>
                      <m:t>=</m:t>
                    </m:r>
                    <m:r>
                      <a:rPr lang="en-US" sz="2600" b="1" i="1" smtClean="0">
                        <a:solidFill>
                          <a:srgbClr val="C00000"/>
                        </a:solidFill>
                        <a:latin typeface="Cambria Math"/>
                        <a:cs typeface="Arial" pitchFamily="34" charset="0"/>
                      </a:rPr>
                      <m:t>𝟏</m:t>
                    </m:r>
                  </m:oMath>
                </a14:m>
                <a:r>
                  <a:rPr lang="en-US" sz="2600" b="1" smtClean="0">
                    <a:solidFill>
                      <a:srgbClr val="C00000"/>
                    </a:solidFill>
                    <a:latin typeface="Arial" pitchFamily="34" charset="0"/>
                    <a:cs typeface="Arial" pitchFamily="34" charset="0"/>
                  </a:rPr>
                  <a:t> </a:t>
                </a:r>
                <a:r>
                  <a:rPr lang="en-US" sz="2600" b="1" smtClean="0">
                    <a:latin typeface="Arial" pitchFamily="34" charset="0"/>
                    <a:cs typeface="Arial" pitchFamily="34" charset="0"/>
                  </a:rPr>
                  <a:t/>
                </a:r>
                <a:br>
                  <a:rPr lang="en-US" sz="2600" b="1" smtClean="0">
                    <a:latin typeface="Arial" pitchFamily="34" charset="0"/>
                    <a:cs typeface="Arial" pitchFamily="34" charset="0"/>
                  </a:rPr>
                </a:br>
                <a:r>
                  <a:rPr lang="en-US" sz="2600" b="1" smtClean="0">
                    <a:latin typeface="Arial" pitchFamily="34" charset="0"/>
                    <a:cs typeface="Arial" pitchFamily="34" charset="0"/>
                  </a:rPr>
                  <a:t>    Số hạng tổng quát </a:t>
                </a:r>
                <a14:m>
                  <m:oMath xmlns:m="http://schemas.openxmlformats.org/officeDocument/2006/math">
                    <m:sSub>
                      <m:sSubPr>
                        <m:ctrlPr>
                          <a:rPr lang="en-US" sz="2600" b="1" i="1" smtClean="0">
                            <a:solidFill>
                              <a:srgbClr val="C00000"/>
                            </a:solidFill>
                            <a:latin typeface="Cambria Math"/>
                            <a:cs typeface="Arial" pitchFamily="34" charset="0"/>
                          </a:rPr>
                        </m:ctrlPr>
                      </m:sSubPr>
                      <m:e>
                        <m:r>
                          <a:rPr lang="en-US" sz="2600" b="1" i="1">
                            <a:solidFill>
                              <a:srgbClr val="C00000"/>
                            </a:solidFill>
                            <a:latin typeface="Cambria Math"/>
                            <a:cs typeface="Arial" pitchFamily="34" charset="0"/>
                          </a:rPr>
                          <m:t>𝒖</m:t>
                        </m:r>
                      </m:e>
                      <m:sub>
                        <m:r>
                          <a:rPr lang="en-US" sz="2600" b="1" i="1" smtClean="0">
                            <a:solidFill>
                              <a:srgbClr val="C00000"/>
                            </a:solidFill>
                            <a:latin typeface="Cambria Math"/>
                            <a:cs typeface="Arial" pitchFamily="34" charset="0"/>
                          </a:rPr>
                          <m:t>𝒏</m:t>
                        </m:r>
                      </m:sub>
                    </m:sSub>
                    <m:r>
                      <a:rPr lang="en-US" sz="2600" b="1" i="1">
                        <a:solidFill>
                          <a:srgbClr val="C00000"/>
                        </a:solidFill>
                        <a:latin typeface="Cambria Math"/>
                        <a:cs typeface="Arial" pitchFamily="34" charset="0"/>
                      </a:rPr>
                      <m:t>=</m:t>
                    </m:r>
                    <m:r>
                      <a:rPr lang="en-US" sz="2600" b="1" i="1" smtClean="0">
                        <a:solidFill>
                          <a:srgbClr val="C00000"/>
                        </a:solidFill>
                        <a:latin typeface="Cambria Math"/>
                        <a:cs typeface="Arial" pitchFamily="34" charset="0"/>
                      </a:rPr>
                      <m:t>𝟐</m:t>
                    </m:r>
                    <m:r>
                      <a:rPr lang="en-US" sz="2600" b="1" i="1" smtClean="0">
                        <a:solidFill>
                          <a:srgbClr val="C00000"/>
                        </a:solidFill>
                        <a:latin typeface="Cambria Math"/>
                        <a:cs typeface="Arial" pitchFamily="34" charset="0"/>
                      </a:rPr>
                      <m:t>𝒏</m:t>
                    </m:r>
                    <m:r>
                      <a:rPr lang="en-US" sz="2600" b="1" i="1" smtClean="0">
                        <a:solidFill>
                          <a:srgbClr val="C00000"/>
                        </a:solidFill>
                        <a:latin typeface="Cambria Math"/>
                        <a:cs typeface="Arial" pitchFamily="34" charset="0"/>
                      </a:rPr>
                      <m:t>−</m:t>
                    </m:r>
                    <m:r>
                      <a:rPr lang="en-US" sz="2600" b="1" i="1">
                        <a:solidFill>
                          <a:srgbClr val="C00000"/>
                        </a:solidFill>
                        <a:latin typeface="Cambria Math"/>
                        <a:cs typeface="Arial" pitchFamily="34" charset="0"/>
                      </a:rPr>
                      <m:t>𝟏</m:t>
                    </m:r>
                  </m:oMath>
                </a14:m>
                <a:r>
                  <a:rPr lang="en-US" sz="2600" b="1">
                    <a:solidFill>
                      <a:srgbClr val="C00000"/>
                    </a:solidFill>
                    <a:latin typeface="Arial" pitchFamily="34" charset="0"/>
                    <a:cs typeface="Arial" pitchFamily="34" charset="0"/>
                  </a:rPr>
                  <a:t> </a:t>
                </a:r>
                <a:endParaRPr lang="vi-VN" sz="2600" b="1">
                  <a:solidFill>
                    <a:srgbClr val="C00000"/>
                  </a:solidFill>
                  <a:latin typeface="Arial" pitchFamily="34" charset="0"/>
                  <a:cs typeface="Arial" pitchFamily="34" charset="0"/>
                </a:endParaRPr>
              </a:p>
            </p:txBody>
          </p:sp>
        </mc:Choice>
        <mc:Fallback>
          <p:sp>
            <p:nvSpPr>
              <p:cNvPr id="18" name="TextBox 17"/>
              <p:cNvSpPr txBox="1">
                <a:spLocks noRot="1" noChangeAspect="1" noMove="1" noResize="1" noEditPoints="1" noAdjustHandles="1" noChangeArrowheads="1" noChangeShapeType="1" noTextEdit="1"/>
              </p:cNvSpPr>
              <p:nvPr/>
            </p:nvSpPr>
            <p:spPr>
              <a:xfrm>
                <a:off x="2665412" y="3657600"/>
                <a:ext cx="6858000" cy="892552"/>
              </a:xfrm>
              <a:prstGeom prst="rect">
                <a:avLst/>
              </a:prstGeom>
              <a:blipFill rotWithShape="1">
                <a:blip r:embed="rId5"/>
                <a:stretch>
                  <a:fillRect l="-1511" t="-6164" b="-16438"/>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9" name="TextBox 18"/>
              <p:cNvSpPr txBox="1"/>
              <p:nvPr/>
            </p:nvSpPr>
            <p:spPr>
              <a:xfrm>
                <a:off x="2665412" y="4648200"/>
                <a:ext cx="6172200" cy="892552"/>
              </a:xfrm>
              <a:prstGeom prst="rect">
                <a:avLst/>
              </a:prstGeom>
              <a:noFill/>
            </p:spPr>
            <p:txBody>
              <a:bodyPr wrap="square" rtlCol="0">
                <a:spAutoFit/>
              </a:bodyPr>
              <a:lstStyle/>
              <a:p>
                <a:r>
                  <a:rPr lang="en-US" sz="2600" b="1" smtClean="0">
                    <a:latin typeface="Arial" pitchFamily="34" charset="0"/>
                    <a:cs typeface="Arial" pitchFamily="34" charset="0"/>
                  </a:rPr>
                  <a:t>b. Dãy số (v</a:t>
                </a:r>
                <a:r>
                  <a:rPr lang="en-US" sz="2600" b="1" baseline="-25000" smtClean="0">
                    <a:latin typeface="Arial" pitchFamily="34" charset="0"/>
                    <a:cs typeface="Arial" pitchFamily="34" charset="0"/>
                  </a:rPr>
                  <a:t>n</a:t>
                </a:r>
                <a:r>
                  <a:rPr lang="en-US" sz="2600" b="1" smtClean="0">
                    <a:latin typeface="Arial" pitchFamily="34" charset="0"/>
                    <a:cs typeface="Arial" pitchFamily="34" charset="0"/>
                  </a:rPr>
                  <a:t>) có số hạng đầu </a:t>
                </a:r>
                <a14:m>
                  <m:oMath xmlns:m="http://schemas.openxmlformats.org/officeDocument/2006/math">
                    <m:sSub>
                      <m:sSubPr>
                        <m:ctrlPr>
                          <a:rPr lang="en-US" sz="2600" b="1" i="1" smtClean="0">
                            <a:solidFill>
                              <a:srgbClr val="C00000"/>
                            </a:solidFill>
                            <a:latin typeface="Cambria Math"/>
                            <a:cs typeface="Arial" pitchFamily="34" charset="0"/>
                          </a:rPr>
                        </m:ctrlPr>
                      </m:sSubPr>
                      <m:e>
                        <m:r>
                          <a:rPr lang="en-US" sz="2600" b="1" i="1" smtClean="0">
                            <a:solidFill>
                              <a:srgbClr val="C00000"/>
                            </a:solidFill>
                            <a:latin typeface="Cambria Math"/>
                            <a:cs typeface="Arial" pitchFamily="34" charset="0"/>
                          </a:rPr>
                          <m:t>𝒗</m:t>
                        </m:r>
                      </m:e>
                      <m:sub>
                        <m:r>
                          <a:rPr lang="en-US" sz="2600" b="1" i="1" smtClean="0">
                            <a:solidFill>
                              <a:srgbClr val="C00000"/>
                            </a:solidFill>
                            <a:latin typeface="Cambria Math"/>
                            <a:cs typeface="Arial" pitchFamily="34" charset="0"/>
                          </a:rPr>
                          <m:t>𝟏</m:t>
                        </m:r>
                      </m:sub>
                    </m:sSub>
                    <m:r>
                      <a:rPr lang="en-US" sz="2600" b="1" i="1" smtClean="0">
                        <a:solidFill>
                          <a:srgbClr val="C00000"/>
                        </a:solidFill>
                        <a:latin typeface="Cambria Math"/>
                        <a:cs typeface="Arial" pitchFamily="34" charset="0"/>
                      </a:rPr>
                      <m:t>=</m:t>
                    </m:r>
                    <m:r>
                      <a:rPr lang="en-US" sz="2600" b="1" i="1" smtClean="0">
                        <a:solidFill>
                          <a:srgbClr val="C00000"/>
                        </a:solidFill>
                        <a:latin typeface="Cambria Math"/>
                        <a:cs typeface="Arial" pitchFamily="34" charset="0"/>
                      </a:rPr>
                      <m:t>𝟓</m:t>
                    </m:r>
                  </m:oMath>
                </a14:m>
                <a:r>
                  <a:rPr lang="en-US" sz="2600" b="1" smtClean="0">
                    <a:solidFill>
                      <a:srgbClr val="C00000"/>
                    </a:solidFill>
                    <a:latin typeface="Arial" pitchFamily="34" charset="0"/>
                    <a:cs typeface="Arial" pitchFamily="34" charset="0"/>
                  </a:rPr>
                  <a:t> </a:t>
                </a:r>
                <a:r>
                  <a:rPr lang="en-US" sz="2600" b="1">
                    <a:solidFill>
                      <a:srgbClr val="C00000"/>
                    </a:solidFill>
                    <a:latin typeface="Arial" pitchFamily="34" charset="0"/>
                    <a:cs typeface="Arial" pitchFamily="34" charset="0"/>
                  </a:rPr>
                  <a:t/>
                </a:r>
                <a:br>
                  <a:rPr lang="en-US" sz="2600" b="1">
                    <a:solidFill>
                      <a:srgbClr val="C00000"/>
                    </a:solidFill>
                    <a:latin typeface="Arial" pitchFamily="34" charset="0"/>
                    <a:cs typeface="Arial" pitchFamily="34" charset="0"/>
                  </a:rPr>
                </a:br>
                <a:r>
                  <a:rPr lang="en-US" sz="2600" b="1" smtClean="0">
                    <a:latin typeface="Arial" pitchFamily="34" charset="0"/>
                    <a:cs typeface="Arial" pitchFamily="34" charset="0"/>
                  </a:rPr>
                  <a:t>    Số hạng tổng quát </a:t>
                </a:r>
                <a14:m>
                  <m:oMath xmlns:m="http://schemas.openxmlformats.org/officeDocument/2006/math">
                    <m:sSub>
                      <m:sSubPr>
                        <m:ctrlPr>
                          <a:rPr lang="en-US" sz="2600" b="1" i="1" smtClean="0">
                            <a:solidFill>
                              <a:srgbClr val="C00000"/>
                            </a:solidFill>
                            <a:latin typeface="Cambria Math"/>
                            <a:cs typeface="Arial" pitchFamily="34" charset="0"/>
                          </a:rPr>
                        </m:ctrlPr>
                      </m:sSubPr>
                      <m:e>
                        <m:r>
                          <a:rPr lang="en-US" sz="2600" b="1" i="1" smtClean="0">
                            <a:solidFill>
                              <a:srgbClr val="C00000"/>
                            </a:solidFill>
                            <a:latin typeface="Cambria Math"/>
                            <a:cs typeface="Arial" pitchFamily="34" charset="0"/>
                          </a:rPr>
                          <m:t>𝒗</m:t>
                        </m:r>
                      </m:e>
                      <m:sub>
                        <m:r>
                          <a:rPr lang="en-US" sz="2600" b="1" i="1" smtClean="0">
                            <a:solidFill>
                              <a:srgbClr val="C00000"/>
                            </a:solidFill>
                            <a:latin typeface="Cambria Math"/>
                            <a:cs typeface="Arial" pitchFamily="34" charset="0"/>
                          </a:rPr>
                          <m:t>𝒏</m:t>
                        </m:r>
                      </m:sub>
                    </m:sSub>
                    <m:r>
                      <a:rPr lang="en-US" sz="2600" b="1" i="1">
                        <a:solidFill>
                          <a:srgbClr val="C00000"/>
                        </a:solidFill>
                        <a:latin typeface="Cambria Math"/>
                        <a:cs typeface="Arial" pitchFamily="34" charset="0"/>
                      </a:rPr>
                      <m:t>=</m:t>
                    </m:r>
                    <m:r>
                      <a:rPr lang="en-US" sz="2600" b="1" i="1" smtClean="0">
                        <a:solidFill>
                          <a:srgbClr val="C00000"/>
                        </a:solidFill>
                        <a:latin typeface="Cambria Math"/>
                        <a:cs typeface="Arial" pitchFamily="34" charset="0"/>
                      </a:rPr>
                      <m:t>𝟓</m:t>
                    </m:r>
                    <m:r>
                      <a:rPr lang="en-US" sz="2600" b="1" i="1" smtClean="0">
                        <a:solidFill>
                          <a:srgbClr val="C00000"/>
                        </a:solidFill>
                        <a:latin typeface="Cambria Math"/>
                        <a:cs typeface="Arial" pitchFamily="34" charset="0"/>
                      </a:rPr>
                      <m:t>𝒏</m:t>
                    </m:r>
                  </m:oMath>
                </a14:m>
                <a:r>
                  <a:rPr lang="en-US" sz="2600" b="1">
                    <a:solidFill>
                      <a:srgbClr val="C00000"/>
                    </a:solidFill>
                    <a:latin typeface="Arial" pitchFamily="34" charset="0"/>
                    <a:cs typeface="Arial" pitchFamily="34" charset="0"/>
                  </a:rPr>
                  <a:t> </a:t>
                </a:r>
                <a:endParaRPr lang="vi-VN" sz="2600" b="1">
                  <a:solidFill>
                    <a:srgbClr val="C00000"/>
                  </a:solidFill>
                  <a:latin typeface="Arial" pitchFamily="34" charset="0"/>
                  <a:cs typeface="Arial" pitchFamily="34" charset="0"/>
                </a:endParaRPr>
              </a:p>
            </p:txBody>
          </p:sp>
        </mc:Choice>
        <mc:Fallback>
          <p:sp>
            <p:nvSpPr>
              <p:cNvPr id="19" name="TextBox 18"/>
              <p:cNvSpPr txBox="1">
                <a:spLocks noRot="1" noChangeAspect="1" noMove="1" noResize="1" noEditPoints="1" noAdjustHandles="1" noChangeArrowheads="1" noChangeShapeType="1" noTextEdit="1"/>
              </p:cNvSpPr>
              <p:nvPr/>
            </p:nvSpPr>
            <p:spPr>
              <a:xfrm>
                <a:off x="2665412" y="4648200"/>
                <a:ext cx="6172200" cy="892552"/>
              </a:xfrm>
              <a:prstGeom prst="rect">
                <a:avLst/>
              </a:prstGeom>
              <a:blipFill rotWithShape="1">
                <a:blip r:embed="rId6"/>
                <a:stretch>
                  <a:fillRect l="-1678" t="-6164" b="-15753"/>
                </a:stretch>
              </a:blipFill>
            </p:spPr>
            <p:txBody>
              <a:bodyPr/>
              <a:lstStyle/>
              <a:p>
                <a:r>
                  <a:rPr lang="en-US">
                    <a:noFill/>
                  </a:rPr>
                  <a:t> </a:t>
                </a:r>
              </a:p>
            </p:txBody>
          </p:sp>
        </mc:Fallback>
      </mc:AlternateContent>
    </p:spTree>
    <p:extLst>
      <p:ext uri="{BB962C8B-B14F-4D97-AF65-F5344CB8AC3E}">
        <p14:creationId xmlns:p14="http://schemas.microsoft.com/office/powerpoint/2010/main" val="353570671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left)">
                                      <p:cBhvr>
                                        <p:cTn id="16" dur="5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ipe(left)">
                                      <p:cBhvr>
                                        <p:cTn id="2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65796" y="3159573"/>
            <a:ext cx="1379928" cy="329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AutoShape 4"/>
          <p:cNvSpPr>
            <a:spLocks noChangeArrowheads="1"/>
          </p:cNvSpPr>
          <p:nvPr/>
        </p:nvSpPr>
        <p:spPr bwMode="gray">
          <a:xfrm>
            <a:off x="401178" y="95249"/>
            <a:ext cx="3407234" cy="479107"/>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000" b="1" smtClean="0">
                <a:solidFill>
                  <a:schemeClr val="bg1"/>
                </a:solidFill>
                <a:latin typeface="Arial" pitchFamily="34" charset="0"/>
                <a:cs typeface="Arial" pitchFamily="34" charset="0"/>
              </a:rPr>
              <a:t>  </a:t>
            </a:r>
            <a:r>
              <a:rPr lang="en-US" sz="1800" b="1" smtClean="0">
                <a:solidFill>
                  <a:schemeClr val="bg1"/>
                </a:solidFill>
                <a:latin typeface="Arial" pitchFamily="34" charset="0"/>
                <a:cs typeface="Arial" pitchFamily="34" charset="0"/>
              </a:rPr>
              <a:t>1  . ĐỊNH NGHĨA DÃY SỐ</a:t>
            </a:r>
            <a:endParaRPr lang="vi-VN" sz="1800" b="1">
              <a:solidFill>
                <a:schemeClr val="bg1"/>
              </a:solidFill>
              <a:latin typeface="Arial" pitchFamily="34" charset="0"/>
              <a:cs typeface="Arial" pitchFamily="34" charset="0"/>
            </a:endParaRPr>
          </a:p>
        </p:txBody>
      </p:sp>
      <p:grpSp>
        <p:nvGrpSpPr>
          <p:cNvPr id="2" name="Group 1"/>
          <p:cNvGrpSpPr/>
          <p:nvPr/>
        </p:nvGrpSpPr>
        <p:grpSpPr>
          <a:xfrm>
            <a:off x="306551" y="763732"/>
            <a:ext cx="11558425" cy="2253013"/>
            <a:chOff x="289088" y="735158"/>
            <a:chExt cx="11558425" cy="2253013"/>
          </a:xfrm>
        </p:grpSpPr>
        <p:sp>
          <p:nvSpPr>
            <p:cNvPr id="17" name="Rounded Rectangle 16"/>
            <p:cNvSpPr/>
            <p:nvPr/>
          </p:nvSpPr>
          <p:spPr>
            <a:xfrm>
              <a:off x="289088" y="762000"/>
              <a:ext cx="11558425" cy="2226171"/>
            </a:xfrm>
            <a:prstGeom prst="roundRect">
              <a:avLst>
                <a:gd name="adj" fmla="val 3662"/>
              </a:avLst>
            </a:prstGeom>
            <a:solidFill>
              <a:srgbClr val="E5F3F7"/>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sp>
          <p:nvSpPr>
            <p:cNvPr id="18" name="TextBox 17"/>
            <p:cNvSpPr txBox="1"/>
            <p:nvPr/>
          </p:nvSpPr>
          <p:spPr>
            <a:xfrm>
              <a:off x="2132012" y="819252"/>
              <a:ext cx="9429750" cy="492443"/>
            </a:xfrm>
            <a:prstGeom prst="rect">
              <a:avLst/>
            </a:prstGeom>
            <a:noFill/>
          </p:spPr>
          <p:txBody>
            <a:bodyPr wrap="square" rtlCol="0">
              <a:spAutoFit/>
            </a:bodyPr>
            <a:lstStyle/>
            <a:p>
              <a:r>
                <a:rPr lang="en-US" sz="2600" b="1" smtClean="0">
                  <a:solidFill>
                    <a:schemeClr val="accent6">
                      <a:lumMod val="75000"/>
                    </a:schemeClr>
                  </a:solidFill>
                  <a:latin typeface="Arial" pitchFamily="34" charset="0"/>
                  <a:cs typeface="Arial" pitchFamily="34" charset="0"/>
                </a:rPr>
                <a:t>Nhận biết dãy số hữu hạn</a:t>
              </a:r>
              <a:endParaRPr lang="vi-VN" sz="2600" b="1">
                <a:solidFill>
                  <a:schemeClr val="accent6">
                    <a:lumMod val="75000"/>
                  </a:schemeClr>
                </a:solidFill>
                <a:latin typeface="Arial" pitchFamily="34" charset="0"/>
                <a:cs typeface="Arial" pitchFamily="34" charset="0"/>
              </a:endParaRPr>
            </a:p>
          </p:txBody>
        </p:sp>
        <p:sp>
          <p:nvSpPr>
            <p:cNvPr id="13" name="TextBox 12"/>
            <p:cNvSpPr txBox="1"/>
            <p:nvPr/>
          </p:nvSpPr>
          <p:spPr>
            <a:xfrm>
              <a:off x="531812" y="1295400"/>
              <a:ext cx="11125199" cy="1692771"/>
            </a:xfrm>
            <a:prstGeom prst="rect">
              <a:avLst/>
            </a:prstGeom>
            <a:noFill/>
          </p:spPr>
          <p:txBody>
            <a:bodyPr wrap="square" rtlCol="0">
              <a:spAutoFit/>
            </a:bodyPr>
            <a:lstStyle/>
            <a:p>
              <a:r>
                <a:rPr lang="en-US" sz="2600" b="1" smtClean="0">
                  <a:latin typeface="Arial" pitchFamily="34" charset="0"/>
                  <a:cs typeface="Arial" pitchFamily="34" charset="0"/>
                </a:rPr>
                <a:t>a. L</a:t>
              </a:r>
              <a:r>
                <a:rPr lang="vi-VN" sz="2600" b="1" smtClean="0">
                  <a:latin typeface="Arial" pitchFamily="34" charset="0"/>
                  <a:cs typeface="Arial" pitchFamily="34" charset="0"/>
                </a:rPr>
                <a:t>iệt </a:t>
              </a:r>
              <a:r>
                <a:rPr lang="vi-VN" sz="2600" b="1">
                  <a:latin typeface="Arial" pitchFamily="34" charset="0"/>
                  <a:cs typeface="Arial" pitchFamily="34" charset="0"/>
                </a:rPr>
                <a:t>kê tất cả các số chính phương nhỏ hơn 50 và sắp xếp </a:t>
              </a:r>
              <a:r>
                <a:rPr lang="en-US" sz="2600" b="1" smtClean="0">
                  <a:latin typeface="Arial" pitchFamily="34" charset="0"/>
                  <a:cs typeface="Arial" pitchFamily="34" charset="0"/>
                </a:rPr>
                <a:t>c</a:t>
              </a:r>
              <a:r>
                <a:rPr lang="vi-VN" sz="2600" b="1" smtClean="0">
                  <a:latin typeface="Arial" pitchFamily="34" charset="0"/>
                  <a:cs typeface="Arial" pitchFamily="34" charset="0"/>
                </a:rPr>
                <a:t>húng </a:t>
              </a:r>
              <a:r>
                <a:rPr lang="vi-VN" sz="2600" b="1">
                  <a:latin typeface="Arial" pitchFamily="34" charset="0"/>
                  <a:cs typeface="Arial" pitchFamily="34" charset="0"/>
                </a:rPr>
                <a:t>theo thứ tự từ bé đến </a:t>
              </a:r>
              <a:r>
                <a:rPr lang="vi-VN" sz="2600" b="1" smtClean="0">
                  <a:latin typeface="Arial" pitchFamily="34" charset="0"/>
                  <a:cs typeface="Arial" pitchFamily="34" charset="0"/>
                </a:rPr>
                <a:t>lớn</a:t>
              </a:r>
              <a:r>
                <a:rPr lang="en-US" sz="2600" b="1" smtClean="0">
                  <a:latin typeface="Arial" pitchFamily="34" charset="0"/>
                  <a:cs typeface="Arial" pitchFamily="34" charset="0"/>
                </a:rPr>
                <a:t>.</a:t>
              </a:r>
              <a:br>
                <a:rPr lang="en-US" sz="2600" b="1" smtClean="0">
                  <a:latin typeface="Arial" pitchFamily="34" charset="0"/>
                  <a:cs typeface="Arial" pitchFamily="34" charset="0"/>
                </a:rPr>
              </a:br>
              <a:r>
                <a:rPr lang="en-US" sz="2600" b="1" smtClean="0">
                  <a:latin typeface="Arial" pitchFamily="34" charset="0"/>
                  <a:cs typeface="Arial" pitchFamily="34" charset="0"/>
                </a:rPr>
                <a:t>b. V</a:t>
              </a:r>
              <a:r>
                <a:rPr lang="vi-VN" sz="2600" b="1" smtClean="0">
                  <a:latin typeface="Arial" pitchFamily="34" charset="0"/>
                  <a:cs typeface="Arial" pitchFamily="34" charset="0"/>
                </a:rPr>
                <a:t>iết </a:t>
              </a:r>
              <a:r>
                <a:rPr lang="vi-VN" sz="2600" b="1">
                  <a:latin typeface="Arial" pitchFamily="34" charset="0"/>
                  <a:cs typeface="Arial" pitchFamily="34" charset="0"/>
                </a:rPr>
                <a:t>công thức số hạng u</a:t>
              </a:r>
              <a:r>
                <a:rPr lang="vi-VN" sz="2600" b="1" baseline="-25000">
                  <a:latin typeface="Arial" pitchFamily="34" charset="0"/>
                  <a:cs typeface="Arial" pitchFamily="34" charset="0"/>
                </a:rPr>
                <a:t>n</a:t>
              </a:r>
              <a:r>
                <a:rPr lang="vi-VN" sz="2600" b="1">
                  <a:latin typeface="Arial" pitchFamily="34" charset="0"/>
                  <a:cs typeface="Arial" pitchFamily="34" charset="0"/>
                </a:rPr>
                <a:t> của các số tìm được ở câu a và nêu rõ điều kiện của n </a:t>
              </a:r>
              <a:r>
                <a:rPr lang="en-US" sz="2600" b="1">
                  <a:latin typeface="Arial" pitchFamily="34" charset="0"/>
                  <a:cs typeface="Arial" pitchFamily="34" charset="0"/>
                </a:rPr>
                <a:t>.</a:t>
              </a:r>
              <a:endParaRPr lang="vi-VN" sz="2600" b="1">
                <a:latin typeface="Arial" pitchFamily="34" charset="0"/>
                <a:cs typeface="Arial" pitchFamily="34" charset="0"/>
              </a:endParaRPr>
            </a:p>
          </p:txBody>
        </p:sp>
        <p:pic>
          <p:nvPicPr>
            <p:cNvPr id="5837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r="14758" b="30807"/>
            <a:stretch/>
          </p:blipFill>
          <p:spPr bwMode="auto">
            <a:xfrm>
              <a:off x="371619" y="735158"/>
              <a:ext cx="1650643" cy="606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8" name="TextBox 7"/>
          <p:cNvSpPr txBox="1"/>
          <p:nvPr/>
        </p:nvSpPr>
        <p:spPr>
          <a:xfrm>
            <a:off x="531812" y="3588603"/>
            <a:ext cx="11247897" cy="892552"/>
          </a:xfrm>
          <a:prstGeom prst="rect">
            <a:avLst/>
          </a:prstGeom>
          <a:noFill/>
        </p:spPr>
        <p:txBody>
          <a:bodyPr wrap="square" rtlCol="0">
            <a:spAutoFit/>
          </a:bodyPr>
          <a:lstStyle/>
          <a:p>
            <a:r>
              <a:rPr lang="vi-VN" sz="2600" b="1">
                <a:latin typeface="Arial" pitchFamily="34" charset="0"/>
                <a:cs typeface="Arial" pitchFamily="34" charset="0"/>
              </a:rPr>
              <a:t>a) Các số chính phương nhỏ hơn 50 được sắp xếp theo thứ tự từ bé </a:t>
            </a:r>
            <a:r>
              <a:rPr lang="en-US" sz="2600" b="1" smtClean="0">
                <a:latin typeface="Arial" pitchFamily="34" charset="0"/>
                <a:cs typeface="Arial" pitchFamily="34" charset="0"/>
              </a:rPr>
              <a:t/>
            </a:r>
            <a:br>
              <a:rPr lang="en-US" sz="2600" b="1" smtClean="0">
                <a:latin typeface="Arial" pitchFamily="34" charset="0"/>
                <a:cs typeface="Arial" pitchFamily="34" charset="0"/>
              </a:rPr>
            </a:br>
            <a:r>
              <a:rPr lang="en-US" sz="2600" b="1" smtClean="0">
                <a:latin typeface="Arial" pitchFamily="34" charset="0"/>
                <a:cs typeface="Arial" pitchFamily="34" charset="0"/>
              </a:rPr>
              <a:t>    </a:t>
            </a:r>
            <a:r>
              <a:rPr lang="vi-VN" sz="2600" b="1" smtClean="0">
                <a:latin typeface="Arial" pitchFamily="34" charset="0"/>
                <a:cs typeface="Arial" pitchFamily="34" charset="0"/>
              </a:rPr>
              <a:t>đến lớn là</a:t>
            </a:r>
            <a:r>
              <a:rPr lang="en-US" sz="2600" b="1" smtClean="0">
                <a:latin typeface="Arial" pitchFamily="34" charset="0"/>
                <a:cs typeface="Arial" pitchFamily="34" charset="0"/>
              </a:rPr>
              <a:t>:  </a:t>
            </a:r>
            <a:r>
              <a:rPr lang="en-US" sz="2600" b="1">
                <a:solidFill>
                  <a:srgbClr val="C00000"/>
                </a:solidFill>
                <a:latin typeface="Arial" pitchFamily="34" charset="0"/>
                <a:cs typeface="Arial" pitchFamily="34" charset="0"/>
              </a:rPr>
              <a:t>0; 1; 4; 9; 16; 25; 36; 49.</a:t>
            </a:r>
            <a:endParaRPr lang="vi-VN" sz="2600" b="1">
              <a:solidFill>
                <a:srgbClr val="C00000"/>
              </a:solidFill>
              <a:latin typeface="Arial" pitchFamily="34" charset="0"/>
              <a:cs typeface="Arial" pitchFamily="34" charset="0"/>
            </a:endParaRPr>
          </a:p>
        </p:txBody>
      </p:sp>
      <p:sp>
        <p:nvSpPr>
          <p:cNvPr id="10" name="TextBox 9"/>
          <p:cNvSpPr txBox="1"/>
          <p:nvPr/>
        </p:nvSpPr>
        <p:spPr>
          <a:xfrm>
            <a:off x="578978" y="4643735"/>
            <a:ext cx="11247897" cy="492443"/>
          </a:xfrm>
          <a:prstGeom prst="rect">
            <a:avLst/>
          </a:prstGeom>
          <a:noFill/>
        </p:spPr>
        <p:txBody>
          <a:bodyPr wrap="square" rtlCol="0">
            <a:spAutoFit/>
          </a:bodyPr>
          <a:lstStyle/>
          <a:p>
            <a:r>
              <a:rPr lang="pt-BR" sz="2600" b="1">
                <a:latin typeface="Arial" pitchFamily="34" charset="0"/>
                <a:cs typeface="Arial" pitchFamily="34" charset="0"/>
              </a:rPr>
              <a:t>b) Ta có: </a:t>
            </a:r>
            <a:r>
              <a:rPr lang="pt-BR" sz="2600" b="1">
                <a:solidFill>
                  <a:srgbClr val="C00000"/>
                </a:solidFill>
                <a:latin typeface="Arial" pitchFamily="34" charset="0"/>
                <a:cs typeface="Arial" pitchFamily="34" charset="0"/>
              </a:rPr>
              <a:t>u</a:t>
            </a:r>
            <a:r>
              <a:rPr lang="pt-BR" sz="2600" b="1" baseline="-25000">
                <a:solidFill>
                  <a:srgbClr val="C00000"/>
                </a:solidFill>
                <a:latin typeface="Arial" pitchFamily="34" charset="0"/>
                <a:cs typeface="Arial" pitchFamily="34" charset="0"/>
              </a:rPr>
              <a:t>n</a:t>
            </a:r>
            <a:r>
              <a:rPr lang="pt-BR" sz="2600" b="1">
                <a:solidFill>
                  <a:srgbClr val="C00000"/>
                </a:solidFill>
                <a:latin typeface="Arial" pitchFamily="34" charset="0"/>
                <a:cs typeface="Arial" pitchFamily="34" charset="0"/>
              </a:rPr>
              <a:t> = (n – 1)</a:t>
            </a:r>
            <a:r>
              <a:rPr lang="pt-BR" sz="2600" b="1" baseline="30000">
                <a:solidFill>
                  <a:srgbClr val="C00000"/>
                </a:solidFill>
                <a:latin typeface="Arial" pitchFamily="34" charset="0"/>
                <a:cs typeface="Arial" pitchFamily="34" charset="0"/>
              </a:rPr>
              <a:t>2</a:t>
            </a:r>
            <a:r>
              <a:rPr lang="pt-BR" sz="2600" b="1">
                <a:solidFill>
                  <a:srgbClr val="C00000"/>
                </a:solidFill>
                <a:latin typeface="Arial" pitchFamily="34" charset="0"/>
                <a:cs typeface="Arial" pitchFamily="34" charset="0"/>
              </a:rPr>
              <a:t> </a:t>
            </a:r>
            <a:r>
              <a:rPr lang="pt-BR" sz="2600" b="1">
                <a:latin typeface="Arial" pitchFamily="34" charset="0"/>
                <a:cs typeface="Arial" pitchFamily="34" charset="0"/>
              </a:rPr>
              <a:t>với n ∈ ℕ* và n ≤ 8.</a:t>
            </a:r>
            <a:endParaRPr lang="vi-VN" sz="2600" b="1">
              <a:solidFill>
                <a:schemeClr val="accent2">
                  <a:lumMod val="75000"/>
                </a:schemeClr>
              </a:solidFill>
              <a:latin typeface="Arial" pitchFamily="34" charset="0"/>
              <a:cs typeface="Arial" pitchFamily="34" charset="0"/>
            </a:endParaRPr>
          </a:p>
        </p:txBody>
      </p:sp>
    </p:spTree>
    <p:extLst>
      <p:ext uri="{BB962C8B-B14F-4D97-AF65-F5344CB8AC3E}">
        <p14:creationId xmlns:p14="http://schemas.microsoft.com/office/powerpoint/2010/main" val="173036154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left)">
                                      <p:cBhvr>
                                        <p:cTn id="12" dur="500"/>
                                        <p:tgtEl>
                                          <p:spTgt spid="20"/>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left)">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AutoShape 4"/>
          <p:cNvSpPr>
            <a:spLocks noChangeArrowheads="1"/>
          </p:cNvSpPr>
          <p:nvPr/>
        </p:nvSpPr>
        <p:spPr bwMode="gray">
          <a:xfrm>
            <a:off x="401178" y="95249"/>
            <a:ext cx="3407234" cy="479107"/>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000" b="1" smtClean="0">
                <a:solidFill>
                  <a:schemeClr val="bg1"/>
                </a:solidFill>
                <a:latin typeface="Arial" pitchFamily="34" charset="0"/>
                <a:cs typeface="Arial" pitchFamily="34" charset="0"/>
              </a:rPr>
              <a:t>  </a:t>
            </a:r>
            <a:r>
              <a:rPr lang="en-US" sz="1800" b="1" smtClean="0">
                <a:solidFill>
                  <a:schemeClr val="bg1"/>
                </a:solidFill>
                <a:latin typeface="Arial" pitchFamily="34" charset="0"/>
                <a:cs typeface="Arial" pitchFamily="34" charset="0"/>
              </a:rPr>
              <a:t>1  . ĐỊNH NGHĨA DÃY SỐ</a:t>
            </a:r>
            <a:endParaRPr lang="vi-VN" sz="1800" b="1">
              <a:solidFill>
                <a:schemeClr val="bg1"/>
              </a:solidFill>
              <a:latin typeface="Arial" pitchFamily="34" charset="0"/>
              <a:cs typeface="Arial" pitchFamily="34" charset="0"/>
            </a:endParaRPr>
          </a:p>
        </p:txBody>
      </p:sp>
      <p:sp>
        <p:nvSpPr>
          <p:cNvPr id="10" name="Rounded Rectangle 9"/>
          <p:cNvSpPr/>
          <p:nvPr/>
        </p:nvSpPr>
        <p:spPr>
          <a:xfrm>
            <a:off x="289088" y="762000"/>
            <a:ext cx="11558425" cy="2209800"/>
          </a:xfrm>
          <a:prstGeom prst="roundRect">
            <a:avLst>
              <a:gd name="adj" fmla="val 3662"/>
            </a:avLst>
          </a:prstGeom>
          <a:solidFill>
            <a:srgbClr val="FEF3D6"/>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mc:AlternateContent xmlns:mc="http://schemas.openxmlformats.org/markup-compatibility/2006">
        <mc:Choice xmlns:a14="http://schemas.microsoft.com/office/drawing/2010/main" Requires="a14">
          <p:sp>
            <p:nvSpPr>
              <p:cNvPr id="11" name="TextBox 10"/>
              <p:cNvSpPr txBox="1"/>
              <p:nvPr/>
            </p:nvSpPr>
            <p:spPr>
              <a:xfrm>
                <a:off x="409115" y="914400"/>
                <a:ext cx="11125199" cy="926792"/>
              </a:xfrm>
              <a:prstGeom prst="rect">
                <a:avLst/>
              </a:prstGeom>
              <a:noFill/>
            </p:spPr>
            <p:txBody>
              <a:bodyPr wrap="square" rtlCol="0">
                <a:spAutoFit/>
              </a:bodyPr>
              <a:lstStyle/>
              <a:p>
                <a:pPr marL="457200" indent="-457200">
                  <a:buFont typeface="Arial" pitchFamily="34" charset="0"/>
                  <a:buChar char="•"/>
                </a:pPr>
                <a:r>
                  <a:rPr lang="vi-VN" sz="2600" b="1" smtClean="0">
                    <a:latin typeface="Arial" pitchFamily="34" charset="0"/>
                    <a:cs typeface="Arial" pitchFamily="34" charset="0"/>
                  </a:rPr>
                  <a:t>Mỗi </a:t>
                </a:r>
                <a:r>
                  <a:rPr lang="vi-VN" sz="2600" b="1">
                    <a:latin typeface="Arial" pitchFamily="34" charset="0"/>
                    <a:cs typeface="Arial" pitchFamily="34" charset="0"/>
                  </a:rPr>
                  <a:t>hàm số u xác định trên tập </a:t>
                </a:r>
                <a14:m>
                  <m:oMath xmlns:m="http://schemas.openxmlformats.org/officeDocument/2006/math">
                    <m:r>
                      <a:rPr lang="en-US" sz="2600" b="1" i="1" smtClean="0">
                        <a:latin typeface="Cambria Math"/>
                        <a:cs typeface="Arial" pitchFamily="34" charset="0"/>
                      </a:rPr>
                      <m:t>𝑴</m:t>
                    </m:r>
                    <m:r>
                      <a:rPr lang="en-US" sz="2600" b="1" i="1" smtClean="0">
                        <a:latin typeface="Cambria Math"/>
                        <a:cs typeface="Arial" pitchFamily="34" charset="0"/>
                      </a:rPr>
                      <m:t>=</m:t>
                    </m:r>
                    <m:d>
                      <m:dPr>
                        <m:begChr m:val="{"/>
                        <m:endChr m:val="}"/>
                        <m:ctrlPr>
                          <a:rPr lang="en-US" sz="2600" b="1" i="1" smtClean="0">
                            <a:latin typeface="Cambria Math"/>
                            <a:cs typeface="Arial" pitchFamily="34" charset="0"/>
                          </a:rPr>
                        </m:ctrlPr>
                      </m:dPr>
                      <m:e>
                        <m:r>
                          <a:rPr lang="en-US" sz="2600" b="1" i="1" smtClean="0">
                            <a:latin typeface="Cambria Math"/>
                            <a:cs typeface="Arial" pitchFamily="34" charset="0"/>
                          </a:rPr>
                          <m:t>𝟏</m:t>
                        </m:r>
                        <m:r>
                          <a:rPr lang="en-US" sz="2600" b="1" i="1" smtClean="0">
                            <a:latin typeface="Cambria Math"/>
                            <a:cs typeface="Arial" pitchFamily="34" charset="0"/>
                          </a:rPr>
                          <m:t>,</m:t>
                        </m:r>
                        <m:r>
                          <a:rPr lang="en-US" sz="2600" b="1" i="1" smtClean="0">
                            <a:latin typeface="Cambria Math"/>
                            <a:cs typeface="Arial" pitchFamily="34" charset="0"/>
                          </a:rPr>
                          <m:t>𝟐</m:t>
                        </m:r>
                        <m:r>
                          <a:rPr lang="en-US" sz="2600" b="1" i="1" smtClean="0">
                            <a:latin typeface="Cambria Math"/>
                            <a:cs typeface="Arial" pitchFamily="34" charset="0"/>
                          </a:rPr>
                          <m:t>,</m:t>
                        </m:r>
                        <m:r>
                          <a:rPr lang="en-US" sz="2600" b="1" i="1" smtClean="0">
                            <a:latin typeface="Cambria Math"/>
                            <a:cs typeface="Arial" pitchFamily="34" charset="0"/>
                          </a:rPr>
                          <m:t>𝟑</m:t>
                        </m:r>
                        <m:r>
                          <a:rPr lang="en-US" sz="2600" b="1" i="1" smtClean="0">
                            <a:latin typeface="Cambria Math"/>
                            <a:cs typeface="Arial" pitchFamily="34" charset="0"/>
                          </a:rPr>
                          <m:t>,…,</m:t>
                        </m:r>
                        <m:r>
                          <a:rPr lang="en-US" sz="2600" b="1" i="1" smtClean="0">
                            <a:latin typeface="Cambria Math"/>
                            <a:cs typeface="Arial" pitchFamily="34" charset="0"/>
                          </a:rPr>
                          <m:t>𝒎</m:t>
                        </m:r>
                      </m:e>
                    </m:d>
                  </m:oMath>
                </a14:m>
                <a:r>
                  <a:rPr lang="en-US" sz="2600" b="1" smtClean="0">
                    <a:latin typeface="Arial" pitchFamily="34" charset="0"/>
                    <a:cs typeface="Arial" pitchFamily="34" charset="0"/>
                  </a:rPr>
                  <a:t> với </a:t>
                </a:r>
                <a14:m>
                  <m:oMath xmlns:m="http://schemas.openxmlformats.org/officeDocument/2006/math">
                    <m:r>
                      <a:rPr lang="en-US" sz="2600" b="1" i="1" smtClean="0">
                        <a:latin typeface="Cambria Math"/>
                        <a:cs typeface="Arial" pitchFamily="34" charset="0"/>
                      </a:rPr>
                      <m:t>𝒎</m:t>
                    </m:r>
                    <m:r>
                      <a:rPr lang="en-US" sz="2600" b="1" i="1" smtClean="0">
                        <a:latin typeface="Cambria Math"/>
                        <a:ea typeface="Cambria Math"/>
                        <a:cs typeface="Arial" pitchFamily="34" charset="0"/>
                      </a:rPr>
                      <m:t>∈</m:t>
                    </m:r>
                    <m:sSup>
                      <m:sSupPr>
                        <m:ctrlPr>
                          <a:rPr lang="en-US" sz="2600" b="1" i="1" smtClean="0">
                            <a:latin typeface="Cambria Math"/>
                            <a:ea typeface="Cambria Math"/>
                            <a:cs typeface="Arial" pitchFamily="34" charset="0"/>
                          </a:rPr>
                        </m:ctrlPr>
                      </m:sSupPr>
                      <m:e>
                        <m:r>
                          <a:rPr lang="en-US" sz="2600" b="1" i="1" smtClean="0">
                            <a:latin typeface="Cambria Math"/>
                            <a:ea typeface="Cambria Math"/>
                            <a:cs typeface="Arial" pitchFamily="34" charset="0"/>
                          </a:rPr>
                          <m:t>𝑵</m:t>
                        </m:r>
                      </m:e>
                      <m:sup>
                        <m:r>
                          <a:rPr lang="en-US" sz="2600" b="1" i="1" smtClean="0">
                            <a:latin typeface="Cambria Math"/>
                            <a:ea typeface="Cambria Math"/>
                            <a:cs typeface="Arial" pitchFamily="34" charset="0"/>
                          </a:rPr>
                          <m:t>∗</m:t>
                        </m:r>
                      </m:sup>
                    </m:sSup>
                  </m:oMath>
                </a14:m>
                <a:r>
                  <a:rPr lang="en-US" sz="2600" b="1" smtClean="0">
                    <a:latin typeface="Arial" pitchFamily="34" charset="0"/>
                    <a:cs typeface="Arial" pitchFamily="34" charset="0"/>
                  </a:rPr>
                  <a:t> </a:t>
                </a:r>
                <a:r>
                  <a:rPr lang="vi-VN" sz="2600" b="1" smtClean="0">
                    <a:latin typeface="Arial" pitchFamily="34" charset="0"/>
                    <a:cs typeface="Arial" pitchFamily="34" charset="0"/>
                  </a:rPr>
                  <a:t>được </a:t>
                </a:r>
                <a:r>
                  <a:rPr lang="vi-VN" sz="2600" b="1">
                    <a:latin typeface="Arial" pitchFamily="34" charset="0"/>
                    <a:cs typeface="Arial" pitchFamily="34" charset="0"/>
                  </a:rPr>
                  <a:t>gọi là một </a:t>
                </a:r>
                <a:r>
                  <a:rPr lang="vi-VN" sz="2600" b="1">
                    <a:solidFill>
                      <a:srgbClr val="C00000"/>
                    </a:solidFill>
                    <a:latin typeface="Arial" pitchFamily="34" charset="0"/>
                    <a:cs typeface="Arial" pitchFamily="34" charset="0"/>
                  </a:rPr>
                  <a:t>dãy số </a:t>
                </a:r>
                <a:r>
                  <a:rPr lang="en-US" sz="2600" b="1" smtClean="0">
                    <a:solidFill>
                      <a:srgbClr val="C00000"/>
                    </a:solidFill>
                    <a:latin typeface="Arial" pitchFamily="34" charset="0"/>
                    <a:cs typeface="Arial" pitchFamily="34" charset="0"/>
                  </a:rPr>
                  <a:t>hữu</a:t>
                </a:r>
                <a:r>
                  <a:rPr lang="vi-VN" sz="2600" b="1" smtClean="0">
                    <a:solidFill>
                      <a:srgbClr val="C00000"/>
                    </a:solidFill>
                    <a:latin typeface="Arial" pitchFamily="34" charset="0"/>
                    <a:cs typeface="Arial" pitchFamily="34" charset="0"/>
                  </a:rPr>
                  <a:t> hạn</a:t>
                </a:r>
                <a:r>
                  <a:rPr lang="en-US" sz="2600" b="1" smtClean="0">
                    <a:solidFill>
                      <a:srgbClr val="C00000"/>
                    </a:solidFill>
                    <a:latin typeface="Arial" pitchFamily="34" charset="0"/>
                    <a:cs typeface="Arial" pitchFamily="34" charset="0"/>
                  </a:rPr>
                  <a:t>.</a:t>
                </a:r>
                <a:endParaRPr lang="vi-VN" sz="2600" b="1" i="1">
                  <a:solidFill>
                    <a:srgbClr val="C00000"/>
                  </a:solidFill>
                  <a:latin typeface="Arial" pitchFamily="34" charset="0"/>
                  <a:cs typeface="Arial" pitchFamily="34" charset="0"/>
                </a:endParaRPr>
              </a:p>
            </p:txBody>
          </p:sp>
        </mc:Choice>
        <mc:Fallback>
          <p:sp>
            <p:nvSpPr>
              <p:cNvPr id="11" name="TextBox 10"/>
              <p:cNvSpPr txBox="1">
                <a:spLocks noRot="1" noChangeAspect="1" noMove="1" noResize="1" noEditPoints="1" noAdjustHandles="1" noChangeArrowheads="1" noChangeShapeType="1" noTextEdit="1"/>
              </p:cNvSpPr>
              <p:nvPr/>
            </p:nvSpPr>
            <p:spPr>
              <a:xfrm>
                <a:off x="409115" y="914400"/>
                <a:ext cx="11125199" cy="926792"/>
              </a:xfrm>
              <a:prstGeom prst="rect">
                <a:avLst/>
              </a:prstGeom>
              <a:blipFill rotWithShape="1">
                <a:blip r:embed="rId3"/>
                <a:stretch>
                  <a:fillRect l="-822" t="-5921" r="-658" b="-11842"/>
                </a:stretch>
              </a:blipFill>
            </p:spPr>
            <p:txBody>
              <a:bodyPr/>
              <a:lstStyle/>
              <a:p>
                <a:r>
                  <a:rPr lang="en-US">
                    <a:noFill/>
                  </a:rPr>
                  <a:t> </a:t>
                </a:r>
              </a:p>
            </p:txBody>
          </p:sp>
        </mc:Fallback>
      </mc:AlternateContent>
      <p:sp>
        <p:nvSpPr>
          <p:cNvPr id="12" name="TextBox 11"/>
          <p:cNvSpPr txBox="1"/>
          <p:nvPr/>
        </p:nvSpPr>
        <p:spPr>
          <a:xfrm>
            <a:off x="409115" y="1828800"/>
            <a:ext cx="11438398" cy="892552"/>
          </a:xfrm>
          <a:prstGeom prst="rect">
            <a:avLst/>
          </a:prstGeom>
          <a:noFill/>
        </p:spPr>
        <p:txBody>
          <a:bodyPr wrap="square" rtlCol="0">
            <a:spAutoFit/>
          </a:bodyPr>
          <a:lstStyle/>
          <a:p>
            <a:pPr marL="457200" indent="-457200">
              <a:buFont typeface="Arial" pitchFamily="34" charset="0"/>
              <a:buChar char="•"/>
            </a:pPr>
            <a:r>
              <a:rPr lang="en-US" sz="2600" b="1" smtClean="0">
                <a:latin typeface="Arial" pitchFamily="34" charset="0"/>
                <a:cs typeface="Arial" pitchFamily="34" charset="0"/>
              </a:rPr>
              <a:t>D</a:t>
            </a:r>
            <a:r>
              <a:rPr lang="vi-VN" sz="2600" b="1" smtClean="0">
                <a:latin typeface="Arial" pitchFamily="34" charset="0"/>
                <a:cs typeface="Arial" pitchFamily="34" charset="0"/>
              </a:rPr>
              <a:t>ạng </a:t>
            </a:r>
            <a:r>
              <a:rPr lang="vi-VN" sz="2600" b="1">
                <a:latin typeface="Arial" pitchFamily="34" charset="0"/>
                <a:cs typeface="Arial" pitchFamily="34" charset="0"/>
              </a:rPr>
              <a:t>khai </a:t>
            </a:r>
            <a:r>
              <a:rPr lang="vi-VN" sz="2600" b="1" smtClean="0">
                <a:latin typeface="Arial" pitchFamily="34" charset="0"/>
                <a:cs typeface="Arial" pitchFamily="34" charset="0"/>
              </a:rPr>
              <a:t>triển</a:t>
            </a:r>
            <a:r>
              <a:rPr lang="en-US" sz="2600" b="1" smtClean="0">
                <a:latin typeface="Arial" pitchFamily="34" charset="0"/>
                <a:cs typeface="Arial" pitchFamily="34" charset="0"/>
              </a:rPr>
              <a:t> của </a:t>
            </a:r>
            <a:r>
              <a:rPr lang="vi-VN" sz="2600" b="1">
                <a:latin typeface="Arial" pitchFamily="34" charset="0"/>
                <a:cs typeface="Arial" pitchFamily="34" charset="0"/>
              </a:rPr>
              <a:t>dãy số </a:t>
            </a:r>
            <a:r>
              <a:rPr lang="en-US" sz="2600" b="1">
                <a:latin typeface="Arial" pitchFamily="34" charset="0"/>
                <a:cs typeface="Arial" pitchFamily="34" charset="0"/>
              </a:rPr>
              <a:t>hữu</a:t>
            </a:r>
            <a:r>
              <a:rPr lang="vi-VN" sz="2600" b="1">
                <a:latin typeface="Arial" pitchFamily="34" charset="0"/>
                <a:cs typeface="Arial" pitchFamily="34" charset="0"/>
              </a:rPr>
              <a:t> </a:t>
            </a:r>
            <a:r>
              <a:rPr lang="vi-VN" sz="2600" b="1" smtClean="0">
                <a:latin typeface="Arial" pitchFamily="34" charset="0"/>
                <a:cs typeface="Arial" pitchFamily="34" charset="0"/>
              </a:rPr>
              <a:t>hạn</a:t>
            </a:r>
            <a:r>
              <a:rPr lang="en-US" sz="2600" b="1" smtClean="0">
                <a:latin typeface="Arial" pitchFamily="34" charset="0"/>
                <a:cs typeface="Arial" pitchFamily="34" charset="0"/>
              </a:rPr>
              <a:t> là</a:t>
            </a:r>
            <a:r>
              <a:rPr lang="vi-VN" sz="2600" b="1" smtClean="0">
                <a:latin typeface="Arial" pitchFamily="34" charset="0"/>
                <a:cs typeface="Arial" pitchFamily="34" charset="0"/>
              </a:rPr>
              <a:t> </a:t>
            </a:r>
            <a:r>
              <a:rPr lang="en-US" sz="2600" b="1" i="1">
                <a:latin typeface="Arial" pitchFamily="34" charset="0"/>
                <a:cs typeface="Arial" pitchFamily="34" charset="0"/>
              </a:rPr>
              <a:t>u</a:t>
            </a:r>
            <a:r>
              <a:rPr lang="vi-VN" sz="2600" b="1" i="1" baseline="-25000">
                <a:latin typeface="Arial" pitchFamily="34" charset="0"/>
                <a:cs typeface="Arial" pitchFamily="34" charset="0"/>
              </a:rPr>
              <a:t>1</a:t>
            </a:r>
            <a:r>
              <a:rPr lang="vi-VN" sz="2600" b="1" i="1">
                <a:latin typeface="Arial" pitchFamily="34" charset="0"/>
                <a:cs typeface="Arial" pitchFamily="34" charset="0"/>
              </a:rPr>
              <a:t> </a:t>
            </a:r>
            <a:r>
              <a:rPr lang="en-US" sz="2600" b="1" i="1">
                <a:latin typeface="Arial" pitchFamily="34" charset="0"/>
                <a:cs typeface="Arial" pitchFamily="34" charset="0"/>
              </a:rPr>
              <a:t>,u</a:t>
            </a:r>
            <a:r>
              <a:rPr lang="vi-VN" sz="2600" b="1" i="1" baseline="-25000">
                <a:latin typeface="Arial" pitchFamily="34" charset="0"/>
                <a:cs typeface="Arial" pitchFamily="34" charset="0"/>
              </a:rPr>
              <a:t>2</a:t>
            </a:r>
            <a:r>
              <a:rPr lang="vi-VN" sz="2600" b="1" i="1">
                <a:latin typeface="Arial" pitchFamily="34" charset="0"/>
                <a:cs typeface="Arial" pitchFamily="34" charset="0"/>
              </a:rPr>
              <a:t> </a:t>
            </a:r>
            <a:r>
              <a:rPr lang="en-US" sz="2600" b="1" i="1">
                <a:latin typeface="Arial" pitchFamily="34" charset="0"/>
                <a:cs typeface="Arial" pitchFamily="34" charset="0"/>
              </a:rPr>
              <a:t>,u</a:t>
            </a:r>
            <a:r>
              <a:rPr lang="vi-VN" sz="2600" b="1" i="1" baseline="-25000">
                <a:latin typeface="Arial" pitchFamily="34" charset="0"/>
                <a:cs typeface="Arial" pitchFamily="34" charset="0"/>
              </a:rPr>
              <a:t>3</a:t>
            </a:r>
            <a:r>
              <a:rPr lang="vi-VN" sz="2600" b="1" i="1">
                <a:latin typeface="Arial" pitchFamily="34" charset="0"/>
                <a:cs typeface="Arial" pitchFamily="34" charset="0"/>
              </a:rPr>
              <a:t> </a:t>
            </a:r>
            <a:r>
              <a:rPr lang="en-US" sz="2600" b="1" i="1">
                <a:latin typeface="Arial" pitchFamily="34" charset="0"/>
                <a:cs typeface="Arial" pitchFamily="34" charset="0"/>
              </a:rPr>
              <a:t>,…,</a:t>
            </a:r>
            <a:r>
              <a:rPr lang="vi-VN" sz="2600" b="1" i="1" smtClean="0">
                <a:latin typeface="Arial" pitchFamily="34" charset="0"/>
                <a:cs typeface="Arial" pitchFamily="34" charset="0"/>
              </a:rPr>
              <a:t>u</a:t>
            </a:r>
            <a:r>
              <a:rPr lang="en-US" sz="2600" b="1" i="1" baseline="-25000" smtClean="0">
                <a:latin typeface="Arial" pitchFamily="34" charset="0"/>
                <a:cs typeface="Arial" pitchFamily="34" charset="0"/>
              </a:rPr>
              <a:t>m</a:t>
            </a:r>
            <a:r>
              <a:rPr lang="vi-VN" sz="2600" b="1" i="1" smtClean="0">
                <a:latin typeface="Arial" pitchFamily="34" charset="0"/>
                <a:cs typeface="Arial" pitchFamily="34" charset="0"/>
              </a:rPr>
              <a:t> </a:t>
            </a:r>
            <a:r>
              <a:rPr lang="en-US" sz="2600" b="1" i="1" smtClean="0">
                <a:latin typeface="Arial" pitchFamily="34" charset="0"/>
                <a:cs typeface="Arial" pitchFamily="34" charset="0"/>
              </a:rPr>
              <a:t/>
            </a:r>
            <a:br>
              <a:rPr lang="en-US" sz="2600" b="1" i="1" smtClean="0">
                <a:latin typeface="Arial" pitchFamily="34" charset="0"/>
                <a:cs typeface="Arial" pitchFamily="34" charset="0"/>
              </a:rPr>
            </a:br>
            <a:r>
              <a:rPr lang="en-US" sz="2600" b="1" smtClean="0">
                <a:latin typeface="Arial" pitchFamily="34" charset="0"/>
                <a:cs typeface="Arial" pitchFamily="34" charset="0"/>
              </a:rPr>
              <a:t>Số u</a:t>
            </a:r>
            <a:r>
              <a:rPr lang="en-US" sz="2600" b="1" baseline="-25000" smtClean="0">
                <a:latin typeface="Arial" pitchFamily="34" charset="0"/>
                <a:cs typeface="Arial" pitchFamily="34" charset="0"/>
              </a:rPr>
              <a:t>1</a:t>
            </a:r>
            <a:r>
              <a:rPr lang="en-US" sz="2600" b="1" smtClean="0">
                <a:latin typeface="Arial" pitchFamily="34" charset="0"/>
                <a:cs typeface="Arial" pitchFamily="34" charset="0"/>
              </a:rPr>
              <a:t> </a:t>
            </a:r>
            <a:r>
              <a:rPr lang="vi-VN" sz="2600" b="1">
                <a:latin typeface="Arial" pitchFamily="34" charset="0"/>
                <a:cs typeface="Arial" pitchFamily="34" charset="0"/>
              </a:rPr>
              <a:t>gọi là </a:t>
            </a:r>
            <a:r>
              <a:rPr lang="vi-VN" sz="2600" b="1">
                <a:solidFill>
                  <a:srgbClr val="C00000"/>
                </a:solidFill>
                <a:latin typeface="Arial" pitchFamily="34" charset="0"/>
                <a:cs typeface="Arial" pitchFamily="34" charset="0"/>
              </a:rPr>
              <a:t>số hạng </a:t>
            </a:r>
            <a:r>
              <a:rPr lang="vi-VN" sz="2600" b="1" smtClean="0">
                <a:solidFill>
                  <a:srgbClr val="C00000"/>
                </a:solidFill>
                <a:latin typeface="Arial" pitchFamily="34" charset="0"/>
                <a:cs typeface="Arial" pitchFamily="34" charset="0"/>
              </a:rPr>
              <a:t>đầu</a:t>
            </a:r>
            <a:r>
              <a:rPr lang="en-US" sz="2600" b="1" smtClean="0">
                <a:solidFill>
                  <a:srgbClr val="C00000"/>
                </a:solidFill>
                <a:latin typeface="Arial" pitchFamily="34" charset="0"/>
                <a:cs typeface="Arial" pitchFamily="34" charset="0"/>
              </a:rPr>
              <a:t>,</a:t>
            </a:r>
            <a:r>
              <a:rPr lang="vi-VN" sz="2600" b="1" smtClean="0">
                <a:solidFill>
                  <a:srgbClr val="C00000"/>
                </a:solidFill>
                <a:latin typeface="Arial" pitchFamily="34" charset="0"/>
                <a:cs typeface="Arial" pitchFamily="34" charset="0"/>
              </a:rPr>
              <a:t> </a:t>
            </a:r>
            <a:r>
              <a:rPr lang="en-US" sz="2600" b="1" smtClean="0">
                <a:latin typeface="Arial" pitchFamily="34" charset="0"/>
                <a:cs typeface="Arial" pitchFamily="34" charset="0"/>
              </a:rPr>
              <a:t>số </a:t>
            </a:r>
            <a:r>
              <a:rPr lang="vi-VN" sz="2600" b="1" smtClean="0">
                <a:latin typeface="Arial" pitchFamily="34" charset="0"/>
                <a:cs typeface="Arial" pitchFamily="34" charset="0"/>
              </a:rPr>
              <a:t>u</a:t>
            </a:r>
            <a:r>
              <a:rPr lang="en-US" sz="2600" b="1" baseline="-25000" smtClean="0">
                <a:latin typeface="Arial" pitchFamily="34" charset="0"/>
                <a:cs typeface="Arial" pitchFamily="34" charset="0"/>
              </a:rPr>
              <a:t>m</a:t>
            </a:r>
            <a:r>
              <a:rPr lang="vi-VN" sz="2600" b="1" smtClean="0">
                <a:latin typeface="Arial" pitchFamily="34" charset="0"/>
                <a:cs typeface="Arial" pitchFamily="34" charset="0"/>
              </a:rPr>
              <a:t> </a:t>
            </a:r>
            <a:r>
              <a:rPr lang="vi-VN" sz="2600" b="1">
                <a:latin typeface="Arial" pitchFamily="34" charset="0"/>
                <a:cs typeface="Arial" pitchFamily="34" charset="0"/>
              </a:rPr>
              <a:t>là </a:t>
            </a:r>
            <a:r>
              <a:rPr lang="vi-VN" sz="2600" b="1">
                <a:solidFill>
                  <a:srgbClr val="C00000"/>
                </a:solidFill>
                <a:latin typeface="Arial" pitchFamily="34" charset="0"/>
                <a:cs typeface="Arial" pitchFamily="34" charset="0"/>
              </a:rPr>
              <a:t>số hạng </a:t>
            </a:r>
            <a:r>
              <a:rPr lang="en-US" sz="2600" b="1" smtClean="0">
                <a:solidFill>
                  <a:srgbClr val="C00000"/>
                </a:solidFill>
                <a:latin typeface="Arial" pitchFamily="34" charset="0"/>
                <a:cs typeface="Arial" pitchFamily="34" charset="0"/>
              </a:rPr>
              <a:t>cuối </a:t>
            </a:r>
            <a:r>
              <a:rPr lang="en-US" sz="2600" b="1" smtClean="0">
                <a:latin typeface="Arial" pitchFamily="34" charset="0"/>
                <a:cs typeface="Arial" pitchFamily="34" charset="0"/>
              </a:rPr>
              <a:t>.</a:t>
            </a:r>
            <a:endParaRPr lang="vi-VN" sz="2600" b="1">
              <a:latin typeface="Arial" pitchFamily="34" charset="0"/>
              <a:cs typeface="Arial" pitchFamily="34" charset="0"/>
            </a:endParaRPr>
          </a:p>
        </p:txBody>
      </p:sp>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6412" y="1657378"/>
            <a:ext cx="1390189" cy="1362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600540" y="5853129"/>
            <a:ext cx="1589872" cy="1233471"/>
          </a:xfrm>
          <a:prstGeom prst="rect">
            <a:avLst/>
          </a:prstGeom>
        </p:spPr>
      </p:pic>
    </p:spTree>
    <p:extLst>
      <p:ext uri="{BB962C8B-B14F-4D97-AF65-F5344CB8AC3E}">
        <p14:creationId xmlns:p14="http://schemas.microsoft.com/office/powerpoint/2010/main" val="224590542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left)">
                                      <p:cBhvr>
                                        <p:cTn id="10" dur="500"/>
                                        <p:tgtEl>
                                          <p:spTgt spid="11"/>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AutoShape 4"/>
          <p:cNvSpPr>
            <a:spLocks noChangeArrowheads="1"/>
          </p:cNvSpPr>
          <p:nvPr/>
        </p:nvSpPr>
        <p:spPr bwMode="gray">
          <a:xfrm>
            <a:off x="401178" y="95249"/>
            <a:ext cx="3407234" cy="479107"/>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000" b="1" smtClean="0">
                <a:solidFill>
                  <a:schemeClr val="bg1"/>
                </a:solidFill>
                <a:latin typeface="Arial" pitchFamily="34" charset="0"/>
                <a:cs typeface="Arial" pitchFamily="34" charset="0"/>
              </a:rPr>
              <a:t>  </a:t>
            </a:r>
            <a:r>
              <a:rPr lang="en-US" sz="1800" b="1" smtClean="0">
                <a:solidFill>
                  <a:schemeClr val="bg1"/>
                </a:solidFill>
                <a:latin typeface="Arial" pitchFamily="34" charset="0"/>
                <a:cs typeface="Arial" pitchFamily="34" charset="0"/>
              </a:rPr>
              <a:t>1  . ĐỊNH NGHĨA DÃY SỐ</a:t>
            </a:r>
            <a:endParaRPr lang="vi-VN" sz="1800" b="1">
              <a:solidFill>
                <a:schemeClr val="bg1"/>
              </a:solidFill>
              <a:latin typeface="Arial" pitchFamily="34" charset="0"/>
              <a:cs typeface="Arial" pitchFamily="34" charset="0"/>
            </a:endParaRPr>
          </a:p>
        </p:txBody>
      </p:sp>
      <p:pic>
        <p:nvPicPr>
          <p:cNvPr id="13" name="Picture 4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962" y="2852986"/>
            <a:ext cx="1395474" cy="33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1905000" y="3352800"/>
            <a:ext cx="9628417" cy="492443"/>
          </a:xfrm>
          <a:prstGeom prst="rect">
            <a:avLst/>
          </a:prstGeom>
          <a:noFill/>
        </p:spPr>
        <p:txBody>
          <a:bodyPr wrap="square" rtlCol="0">
            <a:spAutoFit/>
          </a:bodyPr>
          <a:lstStyle/>
          <a:p>
            <a:r>
              <a:rPr lang="en-US" sz="2600" b="1">
                <a:latin typeface="Arial" pitchFamily="34" charset="0"/>
                <a:cs typeface="Arial" pitchFamily="34" charset="0"/>
              </a:rPr>
              <a:t>a. </a:t>
            </a:r>
            <a:r>
              <a:rPr lang="en-US" sz="2600" b="1" smtClean="0">
                <a:latin typeface="Arial" pitchFamily="34" charset="0"/>
                <a:cs typeface="Arial" pitchFamily="34" charset="0"/>
              </a:rPr>
              <a:t>Các </a:t>
            </a:r>
            <a:r>
              <a:rPr lang="en-US" sz="2600" b="1">
                <a:latin typeface="Arial" pitchFamily="34" charset="0"/>
                <a:cs typeface="Arial" pitchFamily="34" charset="0"/>
              </a:rPr>
              <a:t>số hạng của dãy số </a:t>
            </a:r>
            <a:r>
              <a:rPr lang="en-US" sz="2600" b="1" smtClean="0">
                <a:latin typeface="Arial" pitchFamily="34" charset="0"/>
                <a:cs typeface="Arial" pitchFamily="34" charset="0"/>
              </a:rPr>
              <a:t>là:  </a:t>
            </a:r>
            <a:r>
              <a:rPr lang="en-US" sz="2600" b="1" smtClean="0">
                <a:solidFill>
                  <a:srgbClr val="C00000"/>
                </a:solidFill>
                <a:latin typeface="Arial" pitchFamily="34" charset="0"/>
                <a:cs typeface="Arial" pitchFamily="34" charset="0"/>
              </a:rPr>
              <a:t>1, 3, 5, 7, 9, 11,13, 15, 17, </a:t>
            </a:r>
            <a:r>
              <a:rPr lang="en-US" sz="2600" b="1">
                <a:solidFill>
                  <a:srgbClr val="C00000"/>
                </a:solidFill>
                <a:latin typeface="Arial" pitchFamily="34" charset="0"/>
                <a:cs typeface="Arial" pitchFamily="34" charset="0"/>
              </a:rPr>
              <a:t>19 </a:t>
            </a:r>
            <a:endParaRPr lang="vi-VN" sz="2600" b="1">
              <a:solidFill>
                <a:srgbClr val="C00000"/>
              </a:solidFill>
              <a:latin typeface="Arial" pitchFamily="34" charset="0"/>
              <a:cs typeface="Arial" pitchFamily="34" charset="0"/>
            </a:endParaRPr>
          </a:p>
        </p:txBody>
      </p:sp>
      <p:grpSp>
        <p:nvGrpSpPr>
          <p:cNvPr id="3" name="Group 2"/>
          <p:cNvGrpSpPr/>
          <p:nvPr/>
        </p:nvGrpSpPr>
        <p:grpSpPr>
          <a:xfrm>
            <a:off x="401178" y="762000"/>
            <a:ext cx="11455965" cy="1905001"/>
            <a:chOff x="401178" y="762000"/>
            <a:chExt cx="11455965" cy="1905001"/>
          </a:xfrm>
        </p:grpSpPr>
        <p:sp>
          <p:nvSpPr>
            <p:cNvPr id="12" name="Rounded Rectangle 11"/>
            <p:cNvSpPr/>
            <p:nvPr/>
          </p:nvSpPr>
          <p:spPr>
            <a:xfrm>
              <a:off x="1812553" y="772203"/>
              <a:ext cx="10044590" cy="1894798"/>
            </a:xfrm>
            <a:prstGeom prst="roundRect">
              <a:avLst>
                <a:gd name="adj" fmla="val 4771"/>
              </a:avLst>
            </a:prstGeom>
            <a:solidFill>
              <a:schemeClr val="accent4">
                <a:lumMod val="40000"/>
                <a:lumOff val="60000"/>
              </a:schemeClr>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pic>
          <p:nvPicPr>
            <p:cNvPr id="2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1178" y="762000"/>
              <a:ext cx="1360526" cy="1319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Rectangle 20"/>
            <p:cNvSpPr/>
            <p:nvPr/>
          </p:nvSpPr>
          <p:spPr>
            <a:xfrm>
              <a:off x="846861" y="1196030"/>
              <a:ext cx="488211" cy="707886"/>
            </a:xfrm>
            <a:prstGeom prst="rect">
              <a:avLst/>
            </a:prstGeom>
          </p:spPr>
          <p:txBody>
            <a:bodyPr wrap="none">
              <a:spAutoFit/>
            </a:bodyPr>
            <a:lstStyle/>
            <a:p>
              <a:pPr algn="ctr"/>
              <a:r>
                <a:rPr lang="en-US" sz="4000" b="1" spc="67" smtClean="0">
                  <a:ln w="11430"/>
                  <a:effectLst>
                    <a:outerShdw blurRad="76200" dist="50800" dir="5400000" algn="tl" rotWithShape="0">
                      <a:srgbClr val="000000">
                        <a:alpha val="65000"/>
                      </a:srgbClr>
                    </a:outerShdw>
                  </a:effectLst>
                  <a:latin typeface=".VnCentury SchoolbookH" pitchFamily="34" charset="0"/>
                </a:rPr>
                <a:t>2</a:t>
              </a:r>
              <a:endParaRPr lang="en-US" sz="4400" b="1" spc="67">
                <a:ln w="11430"/>
                <a:effectLst>
                  <a:outerShdw blurRad="76200" dist="50800" dir="5400000" algn="tl" rotWithShape="0">
                    <a:srgbClr val="000000">
                      <a:alpha val="65000"/>
                    </a:srgbClr>
                  </a:outerShdw>
                </a:effectLst>
                <a:latin typeface=".VnCentury SchoolbookH" pitchFamily="34" charset="0"/>
              </a:endParaRPr>
            </a:p>
          </p:txBody>
        </p:sp>
        <p:sp>
          <p:nvSpPr>
            <p:cNvPr id="8" name="TextBox 7"/>
            <p:cNvSpPr txBox="1"/>
            <p:nvPr/>
          </p:nvSpPr>
          <p:spPr>
            <a:xfrm>
              <a:off x="2284412" y="838200"/>
              <a:ext cx="9144000" cy="1723527"/>
            </a:xfrm>
            <a:prstGeom prst="rect">
              <a:avLst/>
            </a:prstGeom>
            <a:noFill/>
          </p:spPr>
          <p:txBody>
            <a:bodyPr wrap="square" lIns="121899" tIns="60949" rIns="121899" bIns="60949" rtlCol="0">
              <a:spAutoFit/>
            </a:bodyPr>
            <a:lstStyle/>
            <a:p>
              <a:r>
                <a:rPr lang="en-US" sz="2600" b="1">
                  <a:latin typeface="Arial" pitchFamily="34" charset="0"/>
                  <a:cs typeface="Arial" pitchFamily="34" charset="0"/>
                </a:rPr>
                <a:t>X</a:t>
              </a:r>
              <a:r>
                <a:rPr lang="en-US" sz="2600" b="1" smtClean="0">
                  <a:latin typeface="Arial" pitchFamily="34" charset="0"/>
                  <a:cs typeface="Arial" pitchFamily="34" charset="0"/>
                </a:rPr>
                <a:t>ét</a:t>
              </a:r>
              <a:r>
                <a:rPr lang="vi-VN" sz="2600" b="1" smtClean="0">
                  <a:latin typeface="Arial" pitchFamily="34" charset="0"/>
                  <a:cs typeface="Arial" pitchFamily="34" charset="0"/>
                </a:rPr>
                <a:t> </a:t>
              </a:r>
              <a:r>
                <a:rPr lang="vi-VN" sz="2600" b="1">
                  <a:latin typeface="Arial" pitchFamily="34" charset="0"/>
                  <a:cs typeface="Arial" pitchFamily="34" charset="0"/>
                </a:rPr>
                <a:t>dãy số hữu hạn gồm các số tự nhiên lẻ nhỏ hơn </a:t>
              </a:r>
              <a:r>
                <a:rPr lang="vi-VN" sz="2600" b="1" smtClean="0">
                  <a:latin typeface="Arial" pitchFamily="34" charset="0"/>
                  <a:cs typeface="Arial" pitchFamily="34" charset="0"/>
                </a:rPr>
                <a:t>20</a:t>
              </a:r>
              <a:r>
                <a:rPr lang="en-US" sz="2600" b="1" smtClean="0">
                  <a:latin typeface="Arial" pitchFamily="34" charset="0"/>
                  <a:cs typeface="Arial" pitchFamily="34" charset="0"/>
                </a:rPr>
                <a:t>,</a:t>
              </a:r>
              <a:r>
                <a:rPr lang="vi-VN" sz="2600" b="1" smtClean="0">
                  <a:latin typeface="Arial" pitchFamily="34" charset="0"/>
                  <a:cs typeface="Arial" pitchFamily="34" charset="0"/>
                </a:rPr>
                <a:t> </a:t>
              </a:r>
              <a:r>
                <a:rPr lang="vi-VN" sz="2600" b="1">
                  <a:latin typeface="Arial" pitchFamily="34" charset="0"/>
                  <a:cs typeface="Arial" pitchFamily="34" charset="0"/>
                </a:rPr>
                <a:t>sắp xếp theo thứ tự từ bé đến </a:t>
              </a:r>
              <a:r>
                <a:rPr lang="vi-VN" sz="2600" b="1" smtClean="0">
                  <a:latin typeface="Arial" pitchFamily="34" charset="0"/>
                  <a:cs typeface="Arial" pitchFamily="34" charset="0"/>
                </a:rPr>
                <a:t>lớn</a:t>
              </a:r>
              <a:r>
                <a:rPr lang="en-US" sz="2600" b="1" smtClean="0">
                  <a:latin typeface="Arial" pitchFamily="34" charset="0"/>
                  <a:cs typeface="Arial" pitchFamily="34" charset="0"/>
                </a:rPr>
                <a:t/>
              </a:r>
              <a:br>
                <a:rPr lang="en-US" sz="2600" b="1" smtClean="0">
                  <a:latin typeface="Arial" pitchFamily="34" charset="0"/>
                  <a:cs typeface="Arial" pitchFamily="34" charset="0"/>
                </a:rPr>
              </a:br>
              <a:r>
                <a:rPr lang="en-US" sz="2600" b="1" smtClean="0">
                  <a:latin typeface="Arial" pitchFamily="34" charset="0"/>
                  <a:cs typeface="Arial" pitchFamily="34" charset="0"/>
                </a:rPr>
                <a:t>a.</a:t>
              </a:r>
              <a:r>
                <a:rPr lang="vi-VN" sz="2600" b="1" smtClean="0">
                  <a:latin typeface="Arial" pitchFamily="34" charset="0"/>
                  <a:cs typeface="Arial" pitchFamily="34" charset="0"/>
                </a:rPr>
                <a:t> </a:t>
              </a:r>
              <a:r>
                <a:rPr lang="en-US" sz="2600" b="1" smtClean="0">
                  <a:latin typeface="Arial" pitchFamily="34" charset="0"/>
                  <a:cs typeface="Arial" pitchFamily="34" charset="0"/>
                </a:rPr>
                <a:t>L</a:t>
              </a:r>
              <a:r>
                <a:rPr lang="vi-VN" sz="2600" b="1" smtClean="0">
                  <a:latin typeface="Arial" pitchFamily="34" charset="0"/>
                  <a:cs typeface="Arial" pitchFamily="34" charset="0"/>
                </a:rPr>
                <a:t>iệt </a:t>
              </a:r>
              <a:r>
                <a:rPr lang="vi-VN" sz="2600" b="1">
                  <a:latin typeface="Arial" pitchFamily="34" charset="0"/>
                  <a:cs typeface="Arial" pitchFamily="34" charset="0"/>
                </a:rPr>
                <a:t>kê tất cả các số hạng của dãy số hữu hạn này </a:t>
              </a:r>
              <a:r>
                <a:rPr lang="en-US" sz="2600" b="1" smtClean="0">
                  <a:latin typeface="Arial" pitchFamily="34" charset="0"/>
                  <a:cs typeface="Arial" pitchFamily="34" charset="0"/>
                </a:rPr>
                <a:t/>
              </a:r>
              <a:br>
                <a:rPr lang="en-US" sz="2600" b="1" smtClean="0">
                  <a:latin typeface="Arial" pitchFamily="34" charset="0"/>
                  <a:cs typeface="Arial" pitchFamily="34" charset="0"/>
                </a:rPr>
              </a:br>
              <a:r>
                <a:rPr lang="vi-VN" sz="2600" b="1" smtClean="0">
                  <a:latin typeface="Arial" pitchFamily="34" charset="0"/>
                  <a:cs typeface="Arial" pitchFamily="34" charset="0"/>
                </a:rPr>
                <a:t>b</a:t>
              </a:r>
              <a:r>
                <a:rPr lang="en-US" sz="2600" b="1" smtClean="0">
                  <a:latin typeface="Arial" pitchFamily="34" charset="0"/>
                  <a:cs typeface="Arial" pitchFamily="34" charset="0"/>
                </a:rPr>
                <a:t>. T</a:t>
              </a:r>
              <a:r>
                <a:rPr lang="vi-VN" sz="2600" b="1" smtClean="0">
                  <a:latin typeface="Arial" pitchFamily="34" charset="0"/>
                  <a:cs typeface="Arial" pitchFamily="34" charset="0"/>
                </a:rPr>
                <a:t>ìm </a:t>
              </a:r>
              <a:r>
                <a:rPr lang="vi-VN" sz="2600" b="1">
                  <a:latin typeface="Arial" pitchFamily="34" charset="0"/>
                  <a:cs typeface="Arial" pitchFamily="34" charset="0"/>
                </a:rPr>
                <a:t>số hạng đầu và số hạng cuối của dãy số đó</a:t>
              </a:r>
              <a:endParaRPr lang="vi-VN" sz="2600" b="1" i="1">
                <a:latin typeface="Arial" pitchFamily="34" charset="0"/>
                <a:cs typeface="Arial" pitchFamily="34" charset="0"/>
              </a:endParaRPr>
            </a:p>
          </p:txBody>
        </p:sp>
      </p:grpSp>
      <p:sp>
        <p:nvSpPr>
          <p:cNvPr id="19" name="TextBox 18"/>
          <p:cNvSpPr txBox="1"/>
          <p:nvPr/>
        </p:nvSpPr>
        <p:spPr>
          <a:xfrm>
            <a:off x="1903412" y="4060448"/>
            <a:ext cx="9628417" cy="892552"/>
          </a:xfrm>
          <a:prstGeom prst="rect">
            <a:avLst/>
          </a:prstGeom>
          <a:noFill/>
        </p:spPr>
        <p:txBody>
          <a:bodyPr wrap="square" rtlCol="0">
            <a:spAutoFit/>
          </a:bodyPr>
          <a:lstStyle/>
          <a:p>
            <a:r>
              <a:rPr lang="en-US" sz="2600" b="1" smtClean="0">
                <a:latin typeface="Arial" pitchFamily="34" charset="0"/>
                <a:cs typeface="Arial" pitchFamily="34" charset="0"/>
              </a:rPr>
              <a:t>b. S</a:t>
            </a:r>
            <a:r>
              <a:rPr lang="vi-VN" sz="2600" b="1" smtClean="0">
                <a:latin typeface="Arial" pitchFamily="34" charset="0"/>
                <a:cs typeface="Arial" pitchFamily="34" charset="0"/>
              </a:rPr>
              <a:t>ố </a:t>
            </a:r>
            <a:r>
              <a:rPr lang="vi-VN" sz="2600" b="1">
                <a:latin typeface="Arial" pitchFamily="34" charset="0"/>
                <a:cs typeface="Arial" pitchFamily="34" charset="0"/>
              </a:rPr>
              <a:t>hạng đầu của dãy số này là </a:t>
            </a:r>
            <a:r>
              <a:rPr lang="vi-VN" sz="2600" b="1">
                <a:solidFill>
                  <a:srgbClr val="C00000"/>
                </a:solidFill>
                <a:latin typeface="Arial" pitchFamily="34" charset="0"/>
                <a:cs typeface="Arial" pitchFamily="34" charset="0"/>
              </a:rPr>
              <a:t>1</a:t>
            </a:r>
            <a:r>
              <a:rPr lang="vi-VN" sz="2600" b="1">
                <a:latin typeface="Arial" pitchFamily="34" charset="0"/>
                <a:cs typeface="Arial" pitchFamily="34" charset="0"/>
              </a:rPr>
              <a:t> và số hạng cuối của dãy số này là </a:t>
            </a:r>
            <a:r>
              <a:rPr lang="vi-VN" sz="2600" b="1">
                <a:solidFill>
                  <a:srgbClr val="C00000"/>
                </a:solidFill>
                <a:latin typeface="Arial" pitchFamily="34" charset="0"/>
                <a:cs typeface="Arial" pitchFamily="34" charset="0"/>
              </a:rPr>
              <a:t>19 </a:t>
            </a:r>
          </a:p>
        </p:txBody>
      </p:sp>
    </p:spTree>
    <p:extLst>
      <p:ext uri="{BB962C8B-B14F-4D97-AF65-F5344CB8AC3E}">
        <p14:creationId xmlns:p14="http://schemas.microsoft.com/office/powerpoint/2010/main" val="300390000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left)">
                                      <p:cBhvr>
                                        <p:cTn id="11" dur="5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left)">
                                      <p:cBhvr>
                                        <p:cTn id="1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ounded Rectangle 18"/>
          <p:cNvSpPr/>
          <p:nvPr/>
        </p:nvSpPr>
        <p:spPr>
          <a:xfrm>
            <a:off x="1903412" y="754686"/>
            <a:ext cx="9982200" cy="2036139"/>
          </a:xfrm>
          <a:prstGeom prst="roundRect">
            <a:avLst>
              <a:gd name="adj" fmla="val 9218"/>
            </a:avLst>
          </a:prstGeom>
          <a:solidFill>
            <a:srgbClr val="FDF4DB"/>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pic>
        <p:nvPicPr>
          <p:cNvPr id="2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01" y="762000"/>
            <a:ext cx="1642311" cy="1426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Rectangle 20"/>
          <p:cNvSpPr/>
          <p:nvPr/>
        </p:nvSpPr>
        <p:spPr>
          <a:xfrm>
            <a:off x="747523" y="1297913"/>
            <a:ext cx="517065" cy="769441"/>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400" b="1" spc="67" smtClean="0">
                <a:ln w="11430"/>
                <a:effectLst>
                  <a:outerShdw blurRad="76200" dist="50800" dir="5400000" algn="tl" rotWithShape="0">
                    <a:srgbClr val="000000">
                      <a:alpha val="65000"/>
                    </a:srgbClr>
                  </a:outerShdw>
                </a:effectLst>
                <a:latin typeface=".VnCentury SchoolbookH" pitchFamily="34" charset="0"/>
              </a:rPr>
              <a:t>1</a:t>
            </a:r>
            <a:endParaRPr lang="en-US" sz="4800" b="1" spc="67">
              <a:ln w="11430"/>
              <a:effectLst>
                <a:outerShdw blurRad="76200" dist="50800" dir="5400000" algn="tl" rotWithShape="0">
                  <a:srgbClr val="000000">
                    <a:alpha val="65000"/>
                  </a:srgbClr>
                </a:outerShdw>
              </a:effectLst>
              <a:latin typeface=".VnCentury SchoolbookH" pitchFamily="34" charset="0"/>
            </a:endParaRPr>
          </a:p>
        </p:txBody>
      </p:sp>
      <p:pic>
        <p:nvPicPr>
          <p:cNvPr id="22"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r="9096" b="19797"/>
          <a:stretch/>
        </p:blipFill>
        <p:spPr bwMode="auto">
          <a:xfrm>
            <a:off x="424153" y="934848"/>
            <a:ext cx="1036613" cy="51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4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17234" y="3019125"/>
            <a:ext cx="1395474" cy="33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1979612" y="762000"/>
            <a:ext cx="9691823" cy="2046692"/>
          </a:xfrm>
          <a:prstGeom prst="rect">
            <a:avLst/>
          </a:prstGeom>
          <a:noFill/>
        </p:spPr>
        <p:txBody>
          <a:bodyPr wrap="square" lIns="121899" tIns="60949" rIns="121899" bIns="60949" rtlCol="0">
            <a:spAutoFit/>
          </a:bodyPr>
          <a:lstStyle/>
          <a:p>
            <a:pPr marL="457200" indent="-457200" algn="just">
              <a:buFont typeface="+mj-lt"/>
              <a:buAutoNum type="alphaLcParenR"/>
            </a:pPr>
            <a:r>
              <a:rPr lang="en-US" sz="2500" b="1" smtClean="0">
                <a:latin typeface="Arial" pitchFamily="34" charset="0"/>
                <a:cs typeface="Arial" pitchFamily="34" charset="0"/>
              </a:rPr>
              <a:t>Xét</a:t>
            </a:r>
            <a:r>
              <a:rPr lang="vi-VN" sz="2500" b="1" smtClean="0">
                <a:latin typeface="Arial" pitchFamily="34" charset="0"/>
                <a:cs typeface="Arial" pitchFamily="34" charset="0"/>
              </a:rPr>
              <a:t> </a:t>
            </a:r>
            <a:r>
              <a:rPr lang="vi-VN" sz="2500" b="1">
                <a:latin typeface="Arial" pitchFamily="34" charset="0"/>
                <a:cs typeface="Arial" pitchFamily="34" charset="0"/>
              </a:rPr>
              <a:t>dãy số gồm tất cả các số tự nhiên chia cho 5 dư 1 theo thứ tự tăng dần xác định số hạng tổng quát của dãy </a:t>
            </a:r>
            <a:r>
              <a:rPr lang="vi-VN" sz="2500" b="1" smtClean="0">
                <a:latin typeface="Arial" pitchFamily="34" charset="0"/>
                <a:cs typeface="Arial" pitchFamily="34" charset="0"/>
              </a:rPr>
              <a:t>số</a:t>
            </a:r>
            <a:endParaRPr lang="en-US" sz="2500" b="1" smtClean="0">
              <a:latin typeface="Arial" pitchFamily="34" charset="0"/>
              <a:cs typeface="Arial" pitchFamily="34" charset="0"/>
            </a:endParaRPr>
          </a:p>
          <a:p>
            <a:pPr marL="457200" indent="-457200" algn="just">
              <a:buFont typeface="+mj-lt"/>
              <a:buAutoNum type="alphaLcParenR"/>
            </a:pPr>
            <a:r>
              <a:rPr lang="en-US" sz="2500" b="1" smtClean="0">
                <a:latin typeface="Arial" pitchFamily="34" charset="0"/>
                <a:cs typeface="Arial" pitchFamily="34" charset="0"/>
              </a:rPr>
              <a:t>V</a:t>
            </a:r>
            <a:r>
              <a:rPr lang="vi-VN" sz="2500" b="1" smtClean="0">
                <a:latin typeface="Arial" pitchFamily="34" charset="0"/>
                <a:cs typeface="Arial" pitchFamily="34" charset="0"/>
              </a:rPr>
              <a:t>iết </a:t>
            </a:r>
            <a:r>
              <a:rPr lang="vi-VN" sz="2500" b="1">
                <a:latin typeface="Arial" pitchFamily="34" charset="0"/>
                <a:cs typeface="Arial" pitchFamily="34" charset="0"/>
              </a:rPr>
              <a:t>dãy số hữu hạn gồm năm số hạng đầu của dãy số trong Câu a xác định số hạng đầu và số hạng cuối của dãy số hữu hạn này </a:t>
            </a:r>
            <a:r>
              <a:rPr lang="en-US" sz="2500" b="1" i="1">
                <a:latin typeface="Arial" pitchFamily="34" charset="0"/>
                <a:cs typeface="Arial" pitchFamily="34" charset="0"/>
              </a:rPr>
              <a:t>.</a:t>
            </a:r>
            <a:endParaRPr lang="vi-VN" sz="2500" b="1">
              <a:latin typeface="Arial" pitchFamily="34" charset="0"/>
              <a:cs typeface="Arial" pitchFamily="34" charset="0"/>
            </a:endParaRPr>
          </a:p>
        </p:txBody>
      </p:sp>
      <p:sp>
        <p:nvSpPr>
          <p:cNvPr id="18" name="AutoShape 4"/>
          <p:cNvSpPr>
            <a:spLocks noChangeArrowheads="1"/>
          </p:cNvSpPr>
          <p:nvPr/>
        </p:nvSpPr>
        <p:spPr bwMode="gray">
          <a:xfrm>
            <a:off x="401178" y="95249"/>
            <a:ext cx="3407234" cy="479107"/>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000" b="1" smtClean="0">
                <a:solidFill>
                  <a:schemeClr val="bg1"/>
                </a:solidFill>
                <a:latin typeface="Arial" pitchFamily="34" charset="0"/>
                <a:cs typeface="Arial" pitchFamily="34" charset="0"/>
              </a:rPr>
              <a:t>  </a:t>
            </a:r>
            <a:r>
              <a:rPr lang="en-US" sz="1800" b="1" smtClean="0">
                <a:solidFill>
                  <a:schemeClr val="bg1"/>
                </a:solidFill>
                <a:latin typeface="Arial" pitchFamily="34" charset="0"/>
                <a:cs typeface="Arial" pitchFamily="34" charset="0"/>
              </a:rPr>
              <a:t>1  . ĐỊNH NGHĨA DÃY SỐ</a:t>
            </a:r>
            <a:endParaRPr lang="vi-VN" sz="1800" b="1">
              <a:solidFill>
                <a:schemeClr val="bg1"/>
              </a:solidFill>
              <a:latin typeface="Arial" pitchFamily="34" charset="0"/>
              <a:cs typeface="Arial" pitchFamily="34" charset="0"/>
            </a:endParaRPr>
          </a:p>
        </p:txBody>
      </p:sp>
      <p:sp>
        <p:nvSpPr>
          <p:cNvPr id="12" name="TextBox 11"/>
          <p:cNvSpPr txBox="1"/>
          <p:nvPr/>
        </p:nvSpPr>
        <p:spPr>
          <a:xfrm>
            <a:off x="836613" y="3429000"/>
            <a:ext cx="10834822" cy="892552"/>
          </a:xfrm>
          <a:prstGeom prst="rect">
            <a:avLst/>
          </a:prstGeom>
          <a:noFill/>
        </p:spPr>
        <p:txBody>
          <a:bodyPr wrap="square" rtlCol="0">
            <a:spAutoFit/>
          </a:bodyPr>
          <a:lstStyle/>
          <a:p>
            <a:r>
              <a:rPr lang="vi-VN" sz="2600" b="1">
                <a:latin typeface="Arial" pitchFamily="34" charset="0"/>
                <a:cs typeface="Arial" pitchFamily="34" charset="0"/>
              </a:rPr>
              <a:t>a) Xét số tự nhiên a khác 0, ta có a chia cho 5 dư 1, khi đó tồn tại số tự nhiên q khác 0 để a = 5q + 1.</a:t>
            </a:r>
            <a:endParaRPr lang="vi-VN" sz="2600" b="1">
              <a:solidFill>
                <a:schemeClr val="accent2">
                  <a:lumMod val="75000"/>
                </a:schemeClr>
              </a:solidFill>
              <a:latin typeface="Arial" pitchFamily="34" charset="0"/>
              <a:cs typeface="Arial" pitchFamily="34" charset="0"/>
            </a:endParaRPr>
          </a:p>
        </p:txBody>
      </p:sp>
      <p:sp>
        <p:nvSpPr>
          <p:cNvPr id="13" name="TextBox 12"/>
          <p:cNvSpPr txBox="1"/>
          <p:nvPr/>
        </p:nvSpPr>
        <p:spPr>
          <a:xfrm>
            <a:off x="836612" y="4328279"/>
            <a:ext cx="11168091" cy="892552"/>
          </a:xfrm>
          <a:prstGeom prst="rect">
            <a:avLst/>
          </a:prstGeom>
          <a:noFill/>
        </p:spPr>
        <p:txBody>
          <a:bodyPr wrap="square" rtlCol="0">
            <a:spAutoFit/>
          </a:bodyPr>
          <a:lstStyle/>
          <a:p>
            <a:r>
              <a:rPr lang="vi-VN" sz="2600" b="1">
                <a:latin typeface="Arial" pitchFamily="34" charset="0"/>
                <a:cs typeface="Arial" pitchFamily="34" charset="0"/>
              </a:rPr>
              <a:t>Xét dãy số gồm tất cả các số tự nhiên chia cho 5 dư 1 theo thứ tự tăng dần. Khi đó, số hạng tổng quát của dãy số là </a:t>
            </a:r>
            <a:r>
              <a:rPr lang="vi-VN" sz="2600" b="1">
                <a:solidFill>
                  <a:srgbClr val="C00000"/>
                </a:solidFill>
                <a:latin typeface="Arial" pitchFamily="34" charset="0"/>
                <a:cs typeface="Arial" pitchFamily="34" charset="0"/>
              </a:rPr>
              <a:t>u</a:t>
            </a:r>
            <a:r>
              <a:rPr lang="vi-VN" sz="2600" b="1" baseline="-25000">
                <a:solidFill>
                  <a:srgbClr val="C00000"/>
                </a:solidFill>
                <a:latin typeface="Arial" pitchFamily="34" charset="0"/>
                <a:cs typeface="Arial" pitchFamily="34" charset="0"/>
              </a:rPr>
              <a:t>n</a:t>
            </a:r>
            <a:r>
              <a:rPr lang="vi-VN" sz="2600" b="1">
                <a:solidFill>
                  <a:srgbClr val="C00000"/>
                </a:solidFill>
                <a:latin typeface="Arial" pitchFamily="34" charset="0"/>
                <a:cs typeface="Arial" pitchFamily="34" charset="0"/>
              </a:rPr>
              <a:t> = 5n + 1 </a:t>
            </a:r>
            <a:r>
              <a:rPr lang="vi-VN" sz="2600" b="1">
                <a:latin typeface="Arial" pitchFamily="34" charset="0"/>
                <a:cs typeface="Arial" pitchFamily="34" charset="0"/>
              </a:rPr>
              <a:t>(n ∈ ℕ*).</a:t>
            </a:r>
            <a:endParaRPr lang="vi-VN" sz="2600" b="1">
              <a:solidFill>
                <a:schemeClr val="accent2">
                  <a:lumMod val="75000"/>
                </a:schemeClr>
              </a:solidFill>
              <a:latin typeface="Arial" pitchFamily="34" charset="0"/>
              <a:cs typeface="Arial" pitchFamily="34" charset="0"/>
            </a:endParaRPr>
          </a:p>
        </p:txBody>
      </p:sp>
      <p:sp>
        <p:nvSpPr>
          <p:cNvPr id="14" name="TextBox 13"/>
          <p:cNvSpPr txBox="1"/>
          <p:nvPr/>
        </p:nvSpPr>
        <p:spPr>
          <a:xfrm>
            <a:off x="815579" y="5220831"/>
            <a:ext cx="10834822" cy="892552"/>
          </a:xfrm>
          <a:prstGeom prst="rect">
            <a:avLst/>
          </a:prstGeom>
          <a:noFill/>
        </p:spPr>
        <p:txBody>
          <a:bodyPr wrap="square" rtlCol="0">
            <a:spAutoFit/>
          </a:bodyPr>
          <a:lstStyle/>
          <a:p>
            <a:r>
              <a:rPr lang="vi-VN" sz="2600" b="1">
                <a:latin typeface="Arial" pitchFamily="34" charset="0"/>
                <a:cs typeface="Arial" pitchFamily="34" charset="0"/>
              </a:rPr>
              <a:t>b) Dãy gồm năm số hạng đầu của dãy số trong câu a là: </a:t>
            </a:r>
            <a:r>
              <a:rPr lang="vi-VN" sz="2600" b="1">
                <a:solidFill>
                  <a:srgbClr val="C00000"/>
                </a:solidFill>
                <a:latin typeface="Arial" pitchFamily="34" charset="0"/>
                <a:cs typeface="Arial" pitchFamily="34" charset="0"/>
              </a:rPr>
              <a:t>6; 11; 16; 21; 26.</a:t>
            </a:r>
          </a:p>
        </p:txBody>
      </p:sp>
      <p:sp>
        <p:nvSpPr>
          <p:cNvPr id="17" name="TextBox 16"/>
          <p:cNvSpPr txBox="1"/>
          <p:nvPr/>
        </p:nvSpPr>
        <p:spPr>
          <a:xfrm>
            <a:off x="813991" y="6121241"/>
            <a:ext cx="10834822" cy="492443"/>
          </a:xfrm>
          <a:prstGeom prst="rect">
            <a:avLst/>
          </a:prstGeom>
          <a:noFill/>
        </p:spPr>
        <p:txBody>
          <a:bodyPr wrap="square" rtlCol="0">
            <a:spAutoFit/>
          </a:bodyPr>
          <a:lstStyle/>
          <a:p>
            <a:r>
              <a:rPr lang="vi-VN" sz="2600" b="1">
                <a:latin typeface="Arial" pitchFamily="34" charset="0"/>
                <a:cs typeface="Arial" pitchFamily="34" charset="0"/>
              </a:rPr>
              <a:t>Số hạng đầu của dãy là u</a:t>
            </a:r>
            <a:r>
              <a:rPr lang="vi-VN" sz="2600" b="1" baseline="-25000">
                <a:latin typeface="Arial" pitchFamily="34" charset="0"/>
                <a:cs typeface="Arial" pitchFamily="34" charset="0"/>
              </a:rPr>
              <a:t>1</a:t>
            </a:r>
            <a:r>
              <a:rPr lang="vi-VN" sz="2600" b="1">
                <a:latin typeface="Arial" pitchFamily="34" charset="0"/>
                <a:cs typeface="Arial" pitchFamily="34" charset="0"/>
              </a:rPr>
              <a:t> = 6, số hạng cuối của dãy là u</a:t>
            </a:r>
            <a:r>
              <a:rPr lang="vi-VN" sz="2600" b="1" baseline="-25000">
                <a:latin typeface="Arial" pitchFamily="34" charset="0"/>
                <a:cs typeface="Arial" pitchFamily="34" charset="0"/>
              </a:rPr>
              <a:t>5</a:t>
            </a:r>
            <a:r>
              <a:rPr lang="vi-VN" sz="2600" b="1">
                <a:latin typeface="Arial" pitchFamily="34" charset="0"/>
                <a:cs typeface="Arial" pitchFamily="34" charset="0"/>
              </a:rPr>
              <a:t> = 26</a:t>
            </a:r>
            <a:r>
              <a:rPr lang="vi-VN" sz="2600" b="1" smtClean="0">
                <a:latin typeface="Arial" pitchFamily="34" charset="0"/>
                <a:cs typeface="Arial" pitchFamily="34" charset="0"/>
              </a:rPr>
              <a:t>.</a:t>
            </a:r>
            <a:endParaRPr lang="vi-VN" sz="2600" b="1">
              <a:latin typeface="Arial" pitchFamily="34" charset="0"/>
              <a:cs typeface="Arial" pitchFamily="34" charset="0"/>
            </a:endParaRPr>
          </a:p>
        </p:txBody>
      </p:sp>
    </p:spTree>
    <p:extLst>
      <p:ext uri="{BB962C8B-B14F-4D97-AF65-F5344CB8AC3E}">
        <p14:creationId xmlns:p14="http://schemas.microsoft.com/office/powerpoint/2010/main" val="141900788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left)">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left)">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wipe(left)">
                                      <p:cBhvr>
                                        <p:cTn id="2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36337</TotalTime>
  <Words>2465</Words>
  <Application>Microsoft Office PowerPoint</Application>
  <PresentationFormat>Custom</PresentationFormat>
  <Paragraphs>192</Paragraphs>
  <Slides>31</Slides>
  <Notes>30</Notes>
  <HiddenSlides>0</HiddenSlides>
  <MMClips>1</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31</vt:i4>
      </vt:variant>
    </vt:vector>
  </HeadingPairs>
  <TitlesOfParts>
    <vt:vector size="33" baseType="lpstr">
      <vt:lpstr>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Phienbanmoi.com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Windows User</cp:lastModifiedBy>
  <cp:revision>2259</cp:revision>
  <dcterms:created xsi:type="dcterms:W3CDTF">2021-08-04T05:24:17Z</dcterms:created>
  <dcterms:modified xsi:type="dcterms:W3CDTF">2024-03-12T01:53:35Z</dcterms:modified>
</cp:coreProperties>
</file>