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790" r:id="rId2"/>
    <p:sldId id="858" r:id="rId3"/>
    <p:sldId id="859" r:id="rId4"/>
    <p:sldId id="860" r:id="rId5"/>
    <p:sldId id="861" r:id="rId6"/>
    <p:sldId id="862" r:id="rId7"/>
    <p:sldId id="863" r:id="rId8"/>
    <p:sldId id="864" r:id="rId9"/>
    <p:sldId id="865" r:id="rId10"/>
    <p:sldId id="866" r:id="rId11"/>
    <p:sldId id="867" r:id="rId12"/>
    <p:sldId id="868" r:id="rId13"/>
    <p:sldId id="869" r:id="rId14"/>
    <p:sldId id="723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790"/>
            <p14:sldId id="858"/>
            <p14:sldId id="859"/>
            <p14:sldId id="860"/>
            <p14:sldId id="861"/>
            <p14:sldId id="862"/>
            <p14:sldId id="863"/>
            <p14:sldId id="864"/>
            <p14:sldId id="865"/>
            <p14:sldId id="866"/>
            <p14:sldId id="867"/>
            <p14:sldId id="868"/>
            <p14:sldId id="86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D7"/>
    <a:srgbClr val="FDE9CB"/>
    <a:srgbClr val="FDF3B5"/>
    <a:srgbClr val="355216"/>
    <a:srgbClr val="FEF4EC"/>
    <a:srgbClr val="E3E6E2"/>
    <a:srgbClr val="CDD2C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918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34.wmf"/><Relationship Id="rId7" Type="http://schemas.openxmlformats.org/officeDocument/2006/relationships/image" Target="../media/image2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38.wmf"/><Relationship Id="rId7" Type="http://schemas.openxmlformats.org/officeDocument/2006/relationships/image" Target="../media/image23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22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42.wmf"/><Relationship Id="rId7" Type="http://schemas.openxmlformats.org/officeDocument/2006/relationships/image" Target="../media/image24.wmf"/><Relationship Id="rId2" Type="http://schemas.openxmlformats.org/officeDocument/2006/relationships/image" Target="../media/image41.wmf"/><Relationship Id="rId1" Type="http://schemas.openxmlformats.org/officeDocument/2006/relationships/image" Target="../media/image37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53.wmf"/><Relationship Id="rId7" Type="http://schemas.openxmlformats.org/officeDocument/2006/relationships/image" Target="../media/image44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11" Type="http://schemas.openxmlformats.org/officeDocument/2006/relationships/image" Target="../media/image46.wmf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50.wmf"/><Relationship Id="rId4" Type="http://schemas.openxmlformats.org/officeDocument/2006/relationships/image" Target="../media/image7.png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54.bin"/><Relationship Id="rId18" Type="http://schemas.openxmlformats.org/officeDocument/2006/relationships/oleObject" Target="../embeddings/oleObject56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45.wmf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4.wmf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wmf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53.wmf"/><Relationship Id="rId19" Type="http://schemas.openxmlformats.org/officeDocument/2006/relationships/image" Target="../media/image44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7.png"/><Relationship Id="rId7" Type="http://schemas.openxmlformats.org/officeDocument/2006/relationships/image" Target="../media/image2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57.png"/><Relationship Id="rId9" Type="http://schemas.openxmlformats.org/officeDocument/2006/relationships/image" Target="../media/image2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7.png"/><Relationship Id="rId7" Type="http://schemas.openxmlformats.org/officeDocument/2006/relationships/image" Target="../media/image2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9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image" Target="../media/image18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5.png"/><Relationship Id="rId9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7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16.bin"/><Relationship Id="rId7" Type="http://schemas.openxmlformats.org/officeDocument/2006/relationships/image" Target="../media/image31.png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oleObject" Target="../embeddings/oleObject20.bin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3.wmf"/><Relationship Id="rId12" Type="http://schemas.openxmlformats.org/officeDocument/2006/relationships/image" Target="../media/image33.wmf"/><Relationship Id="rId17" Type="http://schemas.openxmlformats.org/officeDocument/2006/relationships/image" Target="../media/image7.png"/><Relationship Id="rId25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5.vml"/><Relationship Id="rId11" Type="http://schemas.openxmlformats.org/officeDocument/2006/relationships/oleObject" Target="../embeddings/oleObject19.bin"/><Relationship Id="rId24" Type="http://schemas.openxmlformats.org/officeDocument/2006/relationships/oleObject" Target="../embeddings/oleObject25.bin"/><Relationship Id="rId15" Type="http://schemas.openxmlformats.org/officeDocument/2006/relationships/oleObject" Target="../embeddings/oleObject21.bin"/><Relationship Id="rId23" Type="http://schemas.openxmlformats.org/officeDocument/2006/relationships/image" Target="../media/image24.wmf"/><Relationship Id="rId10" Type="http://schemas.openxmlformats.org/officeDocument/2006/relationships/image" Target="../media/image32.wmf"/><Relationship Id="rId19" Type="http://schemas.openxmlformats.org/officeDocument/2006/relationships/image" Target="../media/image22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4.wmf"/><Relationship Id="rId22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7.wmf"/><Relationship Id="rId26" Type="http://schemas.openxmlformats.org/officeDocument/2006/relationships/oleObject" Target="../embeddings/oleObject31.bin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29.bin"/><Relationship Id="rId17" Type="http://schemas.openxmlformats.org/officeDocument/2006/relationships/oleObject" Target="../embeddings/oleObject27.bin"/><Relationship Id="rId25" Type="http://schemas.openxmlformats.org/officeDocument/2006/relationships/image" Target="../media/image7.png"/><Relationship Id="rId33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9.png"/><Relationship Id="rId20" Type="http://schemas.openxmlformats.org/officeDocument/2006/relationships/image" Target="../media/image38.wmf"/><Relationship Id="rId29" Type="http://schemas.openxmlformats.org/officeDocument/2006/relationships/image" Target="../media/image2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24" Type="http://schemas.openxmlformats.org/officeDocument/2006/relationships/image" Target="../media/image40.wmf"/><Relationship Id="rId32" Type="http://schemas.openxmlformats.org/officeDocument/2006/relationships/oleObject" Target="../embeddings/oleObject34.bin"/><Relationship Id="rId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oleObject" Target="../embeddings/oleObject32.bin"/><Relationship Id="rId19" Type="http://schemas.openxmlformats.org/officeDocument/2006/relationships/oleObject" Target="../embeddings/oleObject28.bin"/><Relationship Id="rId31" Type="http://schemas.openxmlformats.org/officeDocument/2006/relationships/image" Target="../media/image24.wmf"/><Relationship Id="rId4" Type="http://schemas.openxmlformats.org/officeDocument/2006/relationships/image" Target="../media/image31.png"/><Relationship Id="rId22" Type="http://schemas.openxmlformats.org/officeDocument/2006/relationships/image" Target="../media/image39.wmf"/><Relationship Id="rId27" Type="http://schemas.openxmlformats.org/officeDocument/2006/relationships/image" Target="../media/image22.wmf"/><Relationship Id="rId30" Type="http://schemas.openxmlformats.org/officeDocument/2006/relationships/oleObject" Target="../embeddings/oleObject33.bin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.wmf"/><Relationship Id="rId26" Type="http://schemas.openxmlformats.org/officeDocument/2006/relationships/oleObject" Target="../embeddings/oleObject40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38.bin"/><Relationship Id="rId17" Type="http://schemas.openxmlformats.org/officeDocument/2006/relationships/oleObject" Target="../embeddings/oleObject36.bin"/><Relationship Id="rId25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20" Type="http://schemas.openxmlformats.org/officeDocument/2006/relationships/image" Target="../media/image42.wmf"/><Relationship Id="rId29" Type="http://schemas.openxmlformats.org/officeDocument/2006/relationships/image" Target="../media/image24.wmf"/><Relationship Id="rId1" Type="http://schemas.openxmlformats.org/officeDocument/2006/relationships/vmlDrawing" Target="../drawings/vmlDrawing7.vml"/><Relationship Id="rId24" Type="http://schemas.openxmlformats.org/officeDocument/2006/relationships/oleObject" Target="../embeddings/oleObject39.bin"/><Relationship Id="rId15" Type="http://schemas.openxmlformats.org/officeDocument/2006/relationships/oleObject" Target="../embeddings/oleObject35.bin"/><Relationship Id="rId23" Type="http://schemas.openxmlformats.org/officeDocument/2006/relationships/image" Target="../media/image7.png"/><Relationship Id="rId28" Type="http://schemas.openxmlformats.org/officeDocument/2006/relationships/oleObject" Target="../embeddings/oleObject41.bin"/><Relationship Id="rId19" Type="http://schemas.openxmlformats.org/officeDocument/2006/relationships/oleObject" Target="../embeddings/oleObject37.bin"/><Relationship Id="rId31" Type="http://schemas.openxmlformats.org/officeDocument/2006/relationships/image" Target="../media/image25.wmf"/><Relationship Id="rId4" Type="http://schemas.openxmlformats.org/officeDocument/2006/relationships/image" Target="../media/image31.png"/><Relationship Id="rId14" Type="http://schemas.openxmlformats.org/officeDocument/2006/relationships/image" Target="../media/image213.png"/><Relationship Id="rId22" Type="http://schemas.openxmlformats.org/officeDocument/2006/relationships/image" Target="../media/image43.wmf"/><Relationship Id="rId27" Type="http://schemas.openxmlformats.org/officeDocument/2006/relationships/image" Target="../media/image23.wmf"/><Relationship Id="rId30" Type="http://schemas.openxmlformats.org/officeDocument/2006/relationships/oleObject" Target="../embeddings/oleObject4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12441" y="1972698"/>
            <a:ext cx="6692171" cy="1170133"/>
          </a:xfrm>
          <a:prstGeom prst="roundRect">
            <a:avLst>
              <a:gd name="adj" fmla="val 12012"/>
            </a:avLst>
          </a:prstGeom>
          <a:solidFill>
            <a:srgbClr val="FEF4E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318" y="1932521"/>
            <a:ext cx="1181910" cy="143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21" y="1219200"/>
            <a:ext cx="5253097" cy="7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" t="17591" r="9834" b="48662"/>
          <a:stretch/>
        </p:blipFill>
        <p:spPr>
          <a:xfrm>
            <a:off x="5054782" y="1999831"/>
            <a:ext cx="6068520" cy="664808"/>
          </a:xfrm>
          <a:prstGeom prst="rect">
            <a:avLst/>
          </a:prstGeom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42" y="2578473"/>
            <a:ext cx="4800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37" y="3124200"/>
            <a:ext cx="6245475" cy="320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6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979612" y="120311"/>
            <a:ext cx="9906000" cy="1632289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1.5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1112" y="304800"/>
            <a:ext cx="60198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Chứng minh các đẳng thức: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683921"/>
              </p:ext>
            </p:extLst>
          </p:nvPr>
        </p:nvGraphicFramePr>
        <p:xfrm>
          <a:off x="2320924" y="965031"/>
          <a:ext cx="42275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4" name="Equation" r:id="rId5" imgW="1968480" imgH="228600" progId="Equation.DSMT4">
                  <p:embed/>
                </p:oleObj>
              </mc:Choice>
              <mc:Fallback>
                <p:oleObj name="Equation" r:id="rId5" imgW="1968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4" y="965031"/>
                        <a:ext cx="422751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36" y="19399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546168"/>
              </p:ext>
            </p:extLst>
          </p:nvPr>
        </p:nvGraphicFramePr>
        <p:xfrm>
          <a:off x="7032625" y="774700"/>
          <a:ext cx="4064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5" name="Equation" r:id="rId8" imgW="1892160" imgH="419040" progId="Equation.DSMT4">
                  <p:embed/>
                </p:oleObj>
              </mc:Choice>
              <mc:Fallback>
                <p:oleObj name="Equation" r:id="rId8" imgW="1892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774700"/>
                        <a:ext cx="4064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407703"/>
              </p:ext>
            </p:extLst>
          </p:nvPr>
        </p:nvGraphicFramePr>
        <p:xfrm>
          <a:off x="2208212" y="2438400"/>
          <a:ext cx="61595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6" name="Equation" r:id="rId10" imgW="2869920" imgH="304560" progId="Equation.DSMT4">
                  <p:embed/>
                </p:oleObj>
              </mc:Choice>
              <mc:Fallback>
                <p:oleObj name="Equation" r:id="rId10" imgW="2869920" imgH="3045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2438400"/>
                        <a:ext cx="6159500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175598"/>
              </p:ext>
            </p:extLst>
          </p:nvPr>
        </p:nvGraphicFramePr>
        <p:xfrm>
          <a:off x="5370512" y="3152775"/>
          <a:ext cx="471487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7" name="Equation" r:id="rId12" imgW="2197080" imgH="279360" progId="Equation.DSMT4">
                  <p:embed/>
                </p:oleObj>
              </mc:Choice>
              <mc:Fallback>
                <p:oleObj name="Equation" r:id="rId12" imgW="2197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2" y="3152775"/>
                        <a:ext cx="471487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117445"/>
              </p:ext>
            </p:extLst>
          </p:nvPr>
        </p:nvGraphicFramePr>
        <p:xfrm>
          <a:off x="5370512" y="3965574"/>
          <a:ext cx="275272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8" name="Equation" r:id="rId14" imgW="1282680" imgH="279360" progId="Equation.DSMT4">
                  <p:embed/>
                </p:oleObj>
              </mc:Choice>
              <mc:Fallback>
                <p:oleObj name="Equation" r:id="rId14" imgW="1282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2" y="3965574"/>
                        <a:ext cx="275272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493686"/>
              </p:ext>
            </p:extLst>
          </p:nvPr>
        </p:nvGraphicFramePr>
        <p:xfrm>
          <a:off x="5370512" y="4778374"/>
          <a:ext cx="294322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9" name="Equation" r:id="rId16" imgW="1371600" imgH="279360" progId="Equation.DSMT4">
                  <p:embed/>
                </p:oleObj>
              </mc:Choice>
              <mc:Fallback>
                <p:oleObj name="Equation" r:id="rId16" imgW="1371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2" y="4778374"/>
                        <a:ext cx="294322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52980"/>
              </p:ext>
            </p:extLst>
          </p:nvPr>
        </p:nvGraphicFramePr>
        <p:xfrm>
          <a:off x="5370512" y="5591175"/>
          <a:ext cx="35163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0" name="Equation" r:id="rId18" imgW="1638000" imgH="228600" progId="Equation.DSMT4">
                  <p:embed/>
                </p:oleObj>
              </mc:Choice>
              <mc:Fallback>
                <p:oleObj name="Equation" r:id="rId18" imgW="163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2" y="5591175"/>
                        <a:ext cx="35163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22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136" y="19399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408353"/>
              </p:ext>
            </p:extLst>
          </p:nvPr>
        </p:nvGraphicFramePr>
        <p:xfrm>
          <a:off x="1827212" y="2438400"/>
          <a:ext cx="71405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6" name="Equation" r:id="rId5" imgW="3327120" imgH="419040" progId="Equation.DSMT4">
                  <p:embed/>
                </p:oleObj>
              </mc:Choice>
              <mc:Fallback>
                <p:oleObj name="Equation" r:id="rId5" imgW="3327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2" y="2438400"/>
                        <a:ext cx="71405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134504"/>
              </p:ext>
            </p:extLst>
          </p:nvPr>
        </p:nvGraphicFramePr>
        <p:xfrm>
          <a:off x="9066212" y="5638800"/>
          <a:ext cx="29162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7" name="Equation" r:id="rId7" imgW="1358640" imgH="228600" progId="Equation.DSMT4">
                  <p:embed/>
                </p:oleObj>
              </mc:Choice>
              <mc:Fallback>
                <p:oleObj name="Equation" r:id="rId7" imgW="1358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6212" y="5638800"/>
                        <a:ext cx="291623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025960"/>
              </p:ext>
            </p:extLst>
          </p:nvPr>
        </p:nvGraphicFramePr>
        <p:xfrm>
          <a:off x="5458908" y="3276600"/>
          <a:ext cx="4143375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8" name="Equation" r:id="rId9" imgW="1930320" imgH="583920" progId="Equation.DSMT4">
                  <p:embed/>
                </p:oleObj>
              </mc:Choice>
              <mc:Fallback>
                <p:oleObj name="Equation" r:id="rId9" imgW="193032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908" y="3276600"/>
                        <a:ext cx="4143375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656306"/>
              </p:ext>
            </p:extLst>
          </p:nvPr>
        </p:nvGraphicFramePr>
        <p:xfrm>
          <a:off x="5458908" y="4572000"/>
          <a:ext cx="381635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9" name="Equation" r:id="rId11" imgW="1777680" imgH="393480" progId="Equation.DSMT4">
                  <p:embed/>
                </p:oleObj>
              </mc:Choice>
              <mc:Fallback>
                <p:oleObj name="Equation" r:id="rId11" imgW="1777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908" y="4572000"/>
                        <a:ext cx="381635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475056"/>
              </p:ext>
            </p:extLst>
          </p:nvPr>
        </p:nvGraphicFramePr>
        <p:xfrm>
          <a:off x="5458908" y="5486400"/>
          <a:ext cx="1636712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0" name="Equation" r:id="rId13" imgW="761760" imgH="393480" progId="Equation.DSMT4">
                  <p:embed/>
                </p:oleObj>
              </mc:Choice>
              <mc:Fallback>
                <p:oleObj name="Equation" r:id="rId13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908" y="5486400"/>
                        <a:ext cx="1636712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201851"/>
              </p:ext>
            </p:extLst>
          </p:nvPr>
        </p:nvGraphicFramePr>
        <p:xfrm>
          <a:off x="7085012" y="5638800"/>
          <a:ext cx="19637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1" name="Equation" r:id="rId15" imgW="914400" imgH="203040" progId="Equation.DSMT4">
                  <p:embed/>
                </p:oleObj>
              </mc:Choice>
              <mc:Fallback>
                <p:oleObj name="Equation" r:id="rId15" imgW="914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2" y="5638800"/>
                        <a:ext cx="196373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1979612" y="120311"/>
            <a:ext cx="9906000" cy="1632289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1.5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1112" y="304800"/>
            <a:ext cx="60198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Chứng minh các đẳng thức: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428709"/>
              </p:ext>
            </p:extLst>
          </p:nvPr>
        </p:nvGraphicFramePr>
        <p:xfrm>
          <a:off x="2320924" y="965031"/>
          <a:ext cx="42275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2" name="Equation" r:id="rId18" imgW="1968480" imgH="228600" progId="Equation.DSMT4">
                  <p:embed/>
                </p:oleObj>
              </mc:Choice>
              <mc:Fallback>
                <p:oleObj name="Equation" r:id="rId18" imgW="1968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4" y="965031"/>
                        <a:ext cx="422751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659337"/>
              </p:ext>
            </p:extLst>
          </p:nvPr>
        </p:nvGraphicFramePr>
        <p:xfrm>
          <a:off x="7032625" y="774700"/>
          <a:ext cx="4064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3" name="Equation" r:id="rId20" imgW="1892160" imgH="419040" progId="Equation.DSMT4">
                  <p:embed/>
                </p:oleObj>
              </mc:Choice>
              <mc:Fallback>
                <p:oleObj name="Equation" r:id="rId20" imgW="1892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774700"/>
                        <a:ext cx="4064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6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979612" y="120311"/>
            <a:ext cx="9906000" cy="2068512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1.6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313" y="2314575"/>
            <a:ext cx="24384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5812" y="219075"/>
            <a:ext cx="10099990" cy="196974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Bánh xe của người đi xe đạp quay được 11 vòng trong 5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giây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Tính </a:t>
            </a:r>
            <a:r>
              <a:rPr lang="vi-VN" b="1">
                <a:latin typeface="Arial" pitchFamily="34" charset="0"/>
                <a:cs typeface="Arial" pitchFamily="34" charset="0"/>
              </a:rPr>
              <a:t>góc (theo độ và rađian) mà bánh xe quay được trong 1 giây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Tính </a:t>
            </a:r>
            <a:r>
              <a:rPr lang="vi-VN" b="1">
                <a:latin typeface="Arial" pitchFamily="34" charset="0"/>
                <a:cs typeface="Arial" pitchFamily="34" charset="0"/>
              </a:rPr>
              <a:t>độ dài quãng đường mà người đi xe đã đi được trong 1 phút, biết rằng đường kính của bánh xe đạp là 680 mm.</a:t>
            </a: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2336082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17612" y="2688779"/>
                <a:ext cx="8341624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a) Trong 1 giây, bánh xe đạp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quay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được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vòng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612" y="2688779"/>
                <a:ext cx="8341624" cy="647357"/>
              </a:xfrm>
              <a:prstGeom prst="rect">
                <a:avLst/>
              </a:prstGeom>
              <a:blipFill rotWithShape="1">
                <a:blip r:embed="rId7"/>
                <a:stretch>
                  <a:fillRect l="-1170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61396" y="3348047"/>
                <a:ext cx="8097839" cy="100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Vì một vòng ứng với góc bằng 360° nên góc mà bánh quay xe quay được trong 1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giây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𝟕𝟗𝟐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396" y="3348047"/>
                <a:ext cx="8097839" cy="1008418"/>
              </a:xfrm>
              <a:prstGeom prst="rect">
                <a:avLst/>
              </a:prstGeom>
              <a:blipFill rotWithShape="1">
                <a:blip r:embed="rId8"/>
                <a:stretch>
                  <a:fillRect l="-1205" t="-4217" b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82035" y="4356465"/>
                <a:ext cx="8097839" cy="1018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Vì một vòng ứng với góc bằng 2</a:t>
                </a:r>
                <a:r>
                  <a:rPr lang="el-GR" b="1">
                    <a:latin typeface="Arial" pitchFamily="34" charset="0"/>
                    <a:cs typeface="Arial" pitchFamily="34" charset="0"/>
                  </a:rPr>
                  <a:t>π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nên góc mà bánh quay xe quay được trong 1 giây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b="1" i="1"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(rad)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35" y="4356465"/>
                <a:ext cx="8097839" cy="1018484"/>
              </a:xfrm>
              <a:prstGeom prst="rect">
                <a:avLst/>
              </a:prstGeom>
              <a:blipFill rotWithShape="1">
                <a:blip r:embed="rId9"/>
                <a:stretch>
                  <a:fillRect l="-1129" t="-4192" b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71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313" y="2314575"/>
            <a:ext cx="24384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807" y="23209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17612" y="2688779"/>
            <a:ext cx="834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Ta có: 1 phút = 60 giây.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44051" y="3200400"/>
                <a:ext cx="8097839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Trong 1 phút bánh xe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quay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được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𝟔𝟎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𝟏𝟑𝟐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vòng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051" y="3200400"/>
                <a:ext cx="8097839" cy="647357"/>
              </a:xfrm>
              <a:prstGeom prst="rect">
                <a:avLst/>
              </a:prstGeom>
              <a:blipFill rotWithShape="1">
                <a:blip r:embed="rId7"/>
                <a:stretch>
                  <a:fillRect l="-1129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544051" y="3841011"/>
            <a:ext cx="809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Chu vi của bánh xe đạp là: C = 680</a:t>
            </a:r>
            <a:r>
              <a:rPr lang="el-GR" b="1">
                <a:latin typeface="Arial" pitchFamily="34" charset="0"/>
                <a:cs typeface="Arial" pitchFamily="34" charset="0"/>
              </a:rPr>
              <a:t>π (</a:t>
            </a:r>
            <a:r>
              <a:rPr lang="vi-VN" b="1">
                <a:latin typeface="Arial" pitchFamily="34" charset="0"/>
                <a:cs typeface="Arial" pitchFamily="34" charset="0"/>
              </a:rPr>
              <a:t>mm).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4051" y="4438471"/>
            <a:ext cx="8097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Quãng đường mà người đi xe đạp đã đi được trong một phút là</a:t>
            </a:r>
          </a:p>
          <a:p>
            <a:r>
              <a:rPr lang="en-US" b="1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680</a:t>
            </a:r>
            <a:r>
              <a:rPr lang="el-GR" b="1">
                <a:latin typeface="Arial" pitchFamily="34" charset="0"/>
                <a:cs typeface="Arial" pitchFamily="34" charset="0"/>
              </a:rPr>
              <a:t>π.132 = 89 760π (</a:t>
            </a:r>
            <a:r>
              <a:rPr lang="vi-VN" b="1">
                <a:latin typeface="Arial" pitchFamily="34" charset="0"/>
                <a:cs typeface="Arial" pitchFamily="34" charset="0"/>
              </a:rPr>
              <a:t>mm) = </a:t>
            </a:r>
            <a:r>
              <a:rPr lang="vi-VN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89,76</a:t>
            </a:r>
            <a:r>
              <a:rPr lang="el-GR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el-GR" b="1">
                <a:latin typeface="Arial" pitchFamily="34" charset="0"/>
                <a:cs typeface="Arial" pitchFamily="34" charset="0"/>
              </a:rPr>
              <a:t> (</a:t>
            </a:r>
            <a:r>
              <a:rPr lang="vi-VN" b="1">
                <a:latin typeface="Arial" pitchFamily="34" charset="0"/>
                <a:cs typeface="Arial" pitchFamily="34" charset="0"/>
              </a:rPr>
              <a:t>m).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79612" y="120311"/>
            <a:ext cx="9906000" cy="2068512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1.6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5812" y="219075"/>
            <a:ext cx="10099990" cy="196974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Bánh xe của người đi xe đạp quay được 11 vòng trong 5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giây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Tính </a:t>
            </a:r>
            <a:r>
              <a:rPr lang="vi-VN" b="1">
                <a:latin typeface="Arial" pitchFamily="34" charset="0"/>
                <a:cs typeface="Arial" pitchFamily="34" charset="0"/>
              </a:rPr>
              <a:t>góc (theo độ và rađian) mà bánh xe quay được trong 1 giây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Tính </a:t>
            </a:r>
            <a:r>
              <a:rPr lang="vi-VN" b="1">
                <a:latin typeface="Arial" pitchFamily="34" charset="0"/>
                <a:cs typeface="Arial" pitchFamily="34" charset="0"/>
              </a:rPr>
              <a:t>độ dài quãng đường mà người đi xe đã đi được trong 1 phút, biết rằng đường kính của bánh xe đạp là 680 mm.</a:t>
            </a:r>
          </a:p>
        </p:txBody>
      </p:sp>
    </p:spTree>
    <p:extLst>
      <p:ext uri="{BB962C8B-B14F-4D97-AF65-F5344CB8AC3E}">
        <p14:creationId xmlns:p14="http://schemas.microsoft.com/office/powerpoint/2010/main" val="199484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4067" y="4267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16656" y="4013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16656" y="4013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979612" y="120311"/>
            <a:ext cx="9906000" cy="1251289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7930" y="381000"/>
            <a:ext cx="6179418" cy="55397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Hoàn thành bảng sau :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7803594"/>
                  </p:ext>
                </p:extLst>
              </p:nvPr>
            </p:nvGraphicFramePr>
            <p:xfrm>
              <a:off x="2265277" y="1896052"/>
              <a:ext cx="9411507" cy="1645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4501"/>
                    <a:gridCol w="1344501"/>
                    <a:gridCol w="1344501"/>
                    <a:gridCol w="1344501"/>
                    <a:gridCol w="1344501"/>
                    <a:gridCol w="1344501"/>
                    <a:gridCol w="1344501"/>
                  </a:tblGrid>
                  <a:tr h="6477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Số</a:t>
                          </a:r>
                          <a:r>
                            <a:rPr lang="en-US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đo độ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15</a:t>
                          </a:r>
                          <a:r>
                            <a:rPr lang="en-US" b="1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r>
                            <a:rPr lang="en-US" b="1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900</a:t>
                          </a:r>
                          <a:r>
                            <a:rPr lang="en-US" b="1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</a:tr>
                  <a:tr h="6477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Số</a:t>
                          </a:r>
                          <a:r>
                            <a:rPr lang="en-US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đo radian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𝟑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𝟕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𝟏𝟐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𝟏𝟏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7803594"/>
                  </p:ext>
                </p:extLst>
              </p:nvPr>
            </p:nvGraphicFramePr>
            <p:xfrm>
              <a:off x="2265277" y="1896052"/>
              <a:ext cx="9411507" cy="1645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4501"/>
                    <a:gridCol w="1344501"/>
                    <a:gridCol w="1344501"/>
                    <a:gridCol w="1344501"/>
                    <a:gridCol w="1344501"/>
                    <a:gridCol w="1344501"/>
                    <a:gridCol w="1344501"/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Số</a:t>
                          </a:r>
                          <a:r>
                            <a:rPr lang="en-US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đo độ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15</a:t>
                          </a:r>
                          <a:r>
                            <a:rPr lang="en-US" b="1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r>
                            <a:rPr lang="en-US" b="1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900</a:t>
                          </a:r>
                          <a:r>
                            <a:rPr lang="en-US" b="1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Số</a:t>
                          </a:r>
                          <a:r>
                            <a:rPr lang="en-US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đo radian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909" t="-105185" r="-401364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99095" t="-105185" r="-100000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01818" t="-105185" r="-455" b="-177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2230539" y="1896052"/>
            <a:ext cx="9446242" cy="16763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39435" y="2890829"/>
                <a:ext cx="990600" cy="5635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435" y="2890829"/>
                <a:ext cx="990600" cy="5635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202339" y="2142828"/>
                <a:ext cx="990600" cy="394282"/>
              </a:xfrm>
              <a:prstGeom prst="rect">
                <a:avLst/>
              </a:prstGeom>
              <a:solidFill>
                <a:srgbClr val="FDE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67,5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339" y="2142828"/>
                <a:ext cx="990600" cy="394282"/>
              </a:xfrm>
              <a:prstGeom prst="rect">
                <a:avLst/>
              </a:prstGeom>
              <a:blipFill rotWithShape="1">
                <a:blip r:embed="rId6"/>
                <a:stretch>
                  <a:fillRect b="-4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58360" y="2948398"/>
                <a:ext cx="990600" cy="3942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360" y="2948398"/>
                <a:ext cx="990600" cy="394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38347" y="2982740"/>
                <a:ext cx="990600" cy="3942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2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347" y="2982740"/>
                <a:ext cx="990600" cy="39428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093340" y="2114252"/>
                <a:ext cx="990600" cy="394282"/>
              </a:xfrm>
              <a:prstGeom prst="rect">
                <a:avLst/>
              </a:prstGeom>
              <a:solidFill>
                <a:srgbClr val="FDE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−105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340" y="2114252"/>
                <a:ext cx="990600" cy="394282"/>
              </a:xfrm>
              <a:prstGeom prst="rect">
                <a:avLst/>
              </a:prstGeom>
              <a:blipFill rotWithShape="1">
                <a:blip r:embed="rId9"/>
                <a:stretch>
                  <a:fillRect l="-3086" b="-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536339" y="2142828"/>
                <a:ext cx="990600" cy="394282"/>
              </a:xfrm>
              <a:prstGeom prst="rect">
                <a:avLst/>
              </a:prstGeom>
              <a:solidFill>
                <a:srgbClr val="FDE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−247,5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339" y="2142828"/>
                <a:ext cx="990600" cy="394282"/>
              </a:xfrm>
              <a:prstGeom prst="rect">
                <a:avLst/>
              </a:prstGeom>
              <a:blipFill rotWithShape="1">
                <a:blip r:embed="rId10"/>
                <a:stretch>
                  <a:fillRect l="-14110" r="-9202" b="-4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6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979612" y="120311"/>
            <a:ext cx="9906000" cy="1816535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1.2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4412" y="219008"/>
            <a:ext cx="9227418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Một đường tròn có bán kính 20 cm. Tìm độ dài của các cung trên đường tròn đó có số đo sau: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802854"/>
              </p:ext>
            </p:extLst>
          </p:nvPr>
        </p:nvGraphicFramePr>
        <p:xfrm>
          <a:off x="2662554" y="1014901"/>
          <a:ext cx="8308658" cy="93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2" name="Equation" r:id="rId5" imgW="3517560" imgH="393480" progId="Equation.DSMT4">
                  <p:embed/>
                </p:oleObj>
              </mc:Choice>
              <mc:Fallback>
                <p:oleObj name="Equation" r:id="rId5" imgW="3517560" imgH="3934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554" y="1014901"/>
                        <a:ext cx="8308658" cy="930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6" y="20923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14608" y="2489460"/>
                <a:ext cx="10197222" cy="58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a) Độ dài của cung tròn có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số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đo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trên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đường tròn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: 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08" y="2489460"/>
                <a:ext cx="10197222" cy="581378"/>
              </a:xfrm>
              <a:prstGeom prst="rect">
                <a:avLst/>
              </a:prstGeom>
              <a:blipFill rotWithShape="1">
                <a:blip r:embed="rId8"/>
                <a:stretch>
                  <a:fillRect l="-957" t="-2083" r="-107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526612"/>
              </p:ext>
            </p:extLst>
          </p:nvPr>
        </p:nvGraphicFramePr>
        <p:xfrm>
          <a:off x="3395373" y="2971800"/>
          <a:ext cx="27813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3" name="Equation" r:id="rId9" imgW="1295280" imgH="393480" progId="Equation.DSMT4">
                  <p:embed/>
                </p:oleObj>
              </mc:Choice>
              <mc:Fallback>
                <p:oleObj name="Equation" r:id="rId9" imgW="1295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373" y="2971800"/>
                        <a:ext cx="27813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314608" y="3962400"/>
            <a:ext cx="622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Độ dài của cung tròn có số đo 1,5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548340"/>
              </p:ext>
            </p:extLst>
          </p:nvPr>
        </p:nvGraphicFramePr>
        <p:xfrm>
          <a:off x="7480010" y="3912890"/>
          <a:ext cx="27543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4" name="Equation" r:id="rId11" imgW="1282680" imgH="228600" progId="Equation.DSMT4">
                  <p:embed/>
                </p:oleObj>
              </mc:Choice>
              <mc:Fallback>
                <p:oleObj name="Equation" r:id="rId11" imgW="1282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010" y="3912890"/>
                        <a:ext cx="27543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314608" y="4943624"/>
            <a:ext cx="621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c)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Độ </a:t>
            </a:r>
            <a:r>
              <a:rPr lang="vi-VN" b="1">
                <a:latin typeface="Arial" pitchFamily="34" charset="0"/>
                <a:cs typeface="Arial" pitchFamily="34" charset="0"/>
              </a:rPr>
              <a:t>dài của cung tròn có số đo 35°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693017"/>
              </p:ext>
            </p:extLst>
          </p:nvPr>
        </p:nvGraphicFramePr>
        <p:xfrm>
          <a:off x="7550150" y="4710112"/>
          <a:ext cx="38703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5" name="Equation" r:id="rId13" imgW="1803240" imgH="431640" progId="Equation.DSMT4">
                  <p:embed/>
                </p:oleObj>
              </mc:Choice>
              <mc:Fallback>
                <p:oleObj name="Equation" r:id="rId13" imgW="1803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150" y="4710112"/>
                        <a:ext cx="38703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314608" y="5853112"/>
            <a:ext cx="621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d) </a:t>
            </a:r>
            <a:r>
              <a:rPr lang="vi-VN" b="1">
                <a:latin typeface="Arial" pitchFamily="34" charset="0"/>
                <a:cs typeface="Arial" pitchFamily="34" charset="0"/>
              </a:rPr>
              <a:t>Độ dài của cung tròn có số đo 315°là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532153"/>
              </p:ext>
            </p:extLst>
          </p:nvPr>
        </p:nvGraphicFramePr>
        <p:xfrm>
          <a:off x="7488238" y="5700712"/>
          <a:ext cx="397986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6" name="Equation" r:id="rId15" imgW="1854000" imgH="431640" progId="Equation.DSMT4">
                  <p:embed/>
                </p:oleObj>
              </mc:Choice>
              <mc:Fallback>
                <p:oleObj name="Equation" r:id="rId15" imgW="1854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8" y="5700712"/>
                        <a:ext cx="397986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79612" y="120311"/>
            <a:ext cx="9906000" cy="1816535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4412" y="219008"/>
            <a:ext cx="9227418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Trên đường tròn lượng giác, xác định điểm M biểu diễn các góc lượng giác có số đo sau: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050181"/>
              </p:ext>
            </p:extLst>
          </p:nvPr>
        </p:nvGraphicFramePr>
        <p:xfrm>
          <a:off x="2753157" y="1134053"/>
          <a:ext cx="8370455" cy="84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4" name="Equation" r:id="rId5" imgW="3898800" imgH="393480" progId="Equation.DSMT4">
                  <p:embed/>
                </p:oleObj>
              </mc:Choice>
              <mc:Fallback>
                <p:oleObj name="Equation" r:id="rId5" imgW="3898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157" y="1134053"/>
                        <a:ext cx="8370455" cy="847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211140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51817" y="2738949"/>
                <a:ext cx="6099995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a)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Điểm M biểu diễn góc l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ượng giác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  như hình bên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817" y="2738949"/>
                <a:ext cx="6099995" cy="995144"/>
              </a:xfrm>
              <a:prstGeom prst="rect">
                <a:avLst/>
              </a:prstGeom>
              <a:blipFill rotWithShape="1">
                <a:blip r:embed="rId8"/>
                <a:stretch>
                  <a:fillRect l="-1600" b="-1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994821"/>
              </p:ext>
            </p:extLst>
          </p:nvPr>
        </p:nvGraphicFramePr>
        <p:xfrm>
          <a:off x="3759970" y="4876800"/>
          <a:ext cx="28067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5" name="Equation" r:id="rId9" imgW="1307880" imgH="431640" progId="Equation.DSMT4">
                  <p:embed/>
                </p:oleObj>
              </mc:Choice>
              <mc:Fallback>
                <p:oleObj name="Equation" r:id="rId9" imgW="13078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970" y="4876800"/>
                        <a:ext cx="28067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122343" y="5111106"/>
            <a:ext cx="205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7"/>
          <a:stretch/>
        </p:blipFill>
        <p:spPr bwMode="auto">
          <a:xfrm>
            <a:off x="8596641" y="1981200"/>
            <a:ext cx="2763037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" b="16909"/>
          <a:stretch/>
        </p:blipFill>
        <p:spPr bwMode="auto">
          <a:xfrm>
            <a:off x="8596246" y="4438650"/>
            <a:ext cx="2673482" cy="236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2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211140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51817" y="2738949"/>
            <a:ext cx="6099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Điểm M biểu diễn góc l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ượng giác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150</a:t>
            </a:r>
            <a:r>
              <a:rPr lang="en-US" b="1" baseline="3000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    như hình bên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22342" y="5111106"/>
            <a:ext cx="6334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d)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Điểm </a:t>
            </a:r>
            <a:r>
              <a:rPr lang="vi-VN" b="1">
                <a:latin typeface="Arial" pitchFamily="34" charset="0"/>
                <a:cs typeface="Arial" pitchFamily="34" charset="0"/>
              </a:rPr>
              <a:t>M biểu diễn góc lượng giác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-225</a:t>
            </a:r>
            <a:r>
              <a:rPr lang="vi-VN" b="1" baseline="30000" smtClean="0">
                <a:latin typeface="Arial" pitchFamily="34" charset="0"/>
                <a:cs typeface="Arial" pitchFamily="34" charset="0"/>
              </a:rPr>
              <a:t>0</a:t>
            </a:r>
            <a:r>
              <a:rPr lang="vi-VN" b="1">
                <a:latin typeface="Arial" pitchFamily="34" charset="0"/>
                <a:cs typeface="Arial" pitchFamily="34" charset="0"/>
              </a:rPr>
              <a:t/>
            </a:r>
            <a:br>
              <a:rPr lang="vi-VN" b="1">
                <a:latin typeface="Arial" pitchFamily="34" charset="0"/>
                <a:cs typeface="Arial" pitchFamily="34" charset="0"/>
              </a:rPr>
            </a:br>
            <a:r>
              <a:rPr lang="vi-VN" b="1">
                <a:latin typeface="Arial" pitchFamily="34" charset="0"/>
                <a:cs typeface="Arial" pitchFamily="34" charset="0"/>
              </a:rPr>
              <a:t>    như hình bên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9"/>
          <a:stretch/>
        </p:blipFill>
        <p:spPr bwMode="auto">
          <a:xfrm>
            <a:off x="8609012" y="1973826"/>
            <a:ext cx="2763037" cy="236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2"/>
          <a:stretch/>
        </p:blipFill>
        <p:spPr bwMode="auto">
          <a:xfrm>
            <a:off x="8609012" y="4391025"/>
            <a:ext cx="2763037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979612" y="120311"/>
            <a:ext cx="9906000" cy="1816535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4412" y="219008"/>
            <a:ext cx="9227418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Trên đường tròn lượng giác, xác định điểm M biểu diễn các góc lượng giác có số đo sau: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531717"/>
              </p:ext>
            </p:extLst>
          </p:nvPr>
        </p:nvGraphicFramePr>
        <p:xfrm>
          <a:off x="2753157" y="1134053"/>
          <a:ext cx="8370455" cy="84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4" name="Equation" r:id="rId8" imgW="3898800" imgH="393480" progId="Equation.DSMT4">
                  <p:embed/>
                </p:oleObj>
              </mc:Choice>
              <mc:Fallback>
                <p:oleObj name="Equation" r:id="rId8" imgW="3898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157" y="1134053"/>
                        <a:ext cx="8370455" cy="847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979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1979612" y="120311"/>
            <a:ext cx="9906000" cy="2241889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1.4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4412" y="219008"/>
            <a:ext cx="92274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Tính các giá trị lượng giác của góc </a:t>
            </a:r>
            <a:r>
              <a:rPr lang="el-GR" sz="2600" b="1">
                <a:latin typeface="Arial" pitchFamily="34" charset="0"/>
                <a:cs typeface="Arial" pitchFamily="34" charset="0"/>
              </a:rPr>
              <a:t>α,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biết: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77927"/>
              </p:ext>
            </p:extLst>
          </p:nvPr>
        </p:nvGraphicFramePr>
        <p:xfrm>
          <a:off x="2890838" y="652428"/>
          <a:ext cx="3327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8" name="Equation" r:id="rId5" imgW="1549080" imgH="393480" progId="Equation.DSMT4">
                  <p:embed/>
                </p:oleObj>
              </mc:Choice>
              <mc:Fallback>
                <p:oleObj name="Equation" r:id="rId5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652428"/>
                        <a:ext cx="3327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67" y="2509029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3931" y="2895600"/>
                <a:ext cx="8542481" cy="58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Vì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&lt;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𝒔𝒊𝒏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Mặt khác ta có : 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931" y="2895600"/>
                <a:ext cx="8542481" cy="581378"/>
              </a:xfrm>
              <a:prstGeom prst="rect">
                <a:avLst/>
              </a:prstGeom>
              <a:blipFill rotWithShape="1">
                <a:blip r:embed="rId8"/>
                <a:stretch>
                  <a:fillRect l="-1070" t="-2105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194686"/>
              </p:ext>
            </p:extLst>
          </p:nvPr>
        </p:nvGraphicFramePr>
        <p:xfrm>
          <a:off x="7400925" y="732681"/>
          <a:ext cx="3327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9" name="Equation" r:id="rId9" imgW="1549080" imgH="393480" progId="Equation.DSMT4">
                  <p:embed/>
                </p:oleObj>
              </mc:Choice>
              <mc:Fallback>
                <p:oleObj name="Equation" r:id="rId9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732681"/>
                        <a:ext cx="3327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489781"/>
              </p:ext>
            </p:extLst>
          </p:nvPr>
        </p:nvGraphicFramePr>
        <p:xfrm>
          <a:off x="2890838" y="1473200"/>
          <a:ext cx="368141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0" name="Equation" r:id="rId11" imgW="1714320" imgH="393480" progId="Equation.DSMT4">
                  <p:embed/>
                </p:oleObj>
              </mc:Choice>
              <mc:Fallback>
                <p:oleObj name="Equation" r:id="rId11" imgW="1714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1473200"/>
                        <a:ext cx="368141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954158"/>
              </p:ext>
            </p:extLst>
          </p:nvPr>
        </p:nvGraphicFramePr>
        <p:xfrm>
          <a:off x="7400925" y="1446213"/>
          <a:ext cx="41179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1" name="Equation" r:id="rId13" imgW="1917360" imgH="419040" progId="Equation.DSMT4">
                  <p:embed/>
                </p:oleObj>
              </mc:Choice>
              <mc:Fallback>
                <p:oleObj name="Equation" r:id="rId13" imgW="1917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1446213"/>
                        <a:ext cx="41179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991394"/>
              </p:ext>
            </p:extLst>
          </p:nvPr>
        </p:nvGraphicFramePr>
        <p:xfrm>
          <a:off x="8913812" y="2895600"/>
          <a:ext cx="24542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2" name="Equation" r:id="rId15" imgW="1143000" imgH="203040" progId="Equation.DSMT4">
                  <p:embed/>
                </p:oleObj>
              </mc:Choice>
              <mc:Fallback>
                <p:oleObj name="Equation" r:id="rId15" imgW="1143000" imgH="203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3812" y="2895600"/>
                        <a:ext cx="24542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788846"/>
              </p:ext>
            </p:extLst>
          </p:nvPr>
        </p:nvGraphicFramePr>
        <p:xfrm>
          <a:off x="3152775" y="3603625"/>
          <a:ext cx="2943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3" name="Equation" r:id="rId17" imgW="1371600" imgH="253800" progId="Equation.DSMT4">
                  <p:embed/>
                </p:oleObj>
              </mc:Choice>
              <mc:Fallback>
                <p:oleObj name="Equation" r:id="rId17" imgW="1371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603625"/>
                        <a:ext cx="2943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297400"/>
              </p:ext>
            </p:extLst>
          </p:nvPr>
        </p:nvGraphicFramePr>
        <p:xfrm>
          <a:off x="6145212" y="3352800"/>
          <a:ext cx="26162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4" name="Equation" r:id="rId19" imgW="1218960" imgH="507960" progId="Equation.DSMT4">
                  <p:embed/>
                </p:oleObj>
              </mc:Choice>
              <mc:Fallback>
                <p:oleObj name="Equation" r:id="rId19" imgW="1218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2" y="3352800"/>
                        <a:ext cx="26162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598986"/>
              </p:ext>
            </p:extLst>
          </p:nvPr>
        </p:nvGraphicFramePr>
        <p:xfrm>
          <a:off x="3106160" y="4219575"/>
          <a:ext cx="414337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5" name="Equation" r:id="rId21" imgW="1930320" imgH="799920" progId="Equation.DSMT4">
                  <p:embed/>
                </p:oleObj>
              </mc:Choice>
              <mc:Fallback>
                <p:oleObj name="Equation" r:id="rId21" imgW="193032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160" y="4219575"/>
                        <a:ext cx="4143375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980402"/>
              </p:ext>
            </p:extLst>
          </p:nvPr>
        </p:nvGraphicFramePr>
        <p:xfrm>
          <a:off x="3133724" y="5838825"/>
          <a:ext cx="395128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6" name="Equation" r:id="rId23" imgW="1841400" imgH="457200" progId="Equation.DSMT4">
                  <p:embed/>
                </p:oleObj>
              </mc:Choice>
              <mc:Fallback>
                <p:oleObj name="Equation" r:id="rId23" imgW="1841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4" y="5838825"/>
                        <a:ext cx="3951288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71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67" y="2509029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3931" y="2895600"/>
                <a:ext cx="8542481" cy="58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b)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931" y="2895600"/>
                <a:ext cx="8542481" cy="581378"/>
              </a:xfrm>
              <a:prstGeom prst="rect">
                <a:avLst/>
              </a:prstGeom>
              <a:blipFill rotWithShape="1">
                <a:blip r:embed="rId8"/>
                <a:stretch>
                  <a:fillRect l="-1070" t="-2105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334457"/>
              </p:ext>
            </p:extLst>
          </p:nvPr>
        </p:nvGraphicFramePr>
        <p:xfrm>
          <a:off x="3057525" y="3603625"/>
          <a:ext cx="31337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3" name="Equation" r:id="rId9" imgW="1460160" imgH="253800" progId="Equation.DSMT4">
                  <p:embed/>
                </p:oleObj>
              </mc:Choice>
              <mc:Fallback>
                <p:oleObj name="Equation" r:id="rId9" imgW="1460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3603625"/>
                        <a:ext cx="31337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693676"/>
              </p:ext>
            </p:extLst>
          </p:nvPr>
        </p:nvGraphicFramePr>
        <p:xfrm>
          <a:off x="6323012" y="3352800"/>
          <a:ext cx="28606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4" name="Equation" r:id="rId11" imgW="1333440" imgH="507960" progId="Equation.DSMT4">
                  <p:embed/>
                </p:oleObj>
              </mc:Choice>
              <mc:Fallback>
                <p:oleObj name="Equation" r:id="rId11" imgW="13334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3352800"/>
                        <a:ext cx="286067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265895"/>
              </p:ext>
            </p:extLst>
          </p:nvPr>
        </p:nvGraphicFramePr>
        <p:xfrm>
          <a:off x="3046412" y="4191000"/>
          <a:ext cx="545147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5" name="Equation" r:id="rId13" imgW="2539800" imgH="799920" progId="Equation.DSMT4">
                  <p:embed/>
                </p:oleObj>
              </mc:Choice>
              <mc:Fallback>
                <p:oleObj name="Equation" r:id="rId13" imgW="253980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4191000"/>
                        <a:ext cx="5451475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251093"/>
              </p:ext>
            </p:extLst>
          </p:nvPr>
        </p:nvGraphicFramePr>
        <p:xfrm>
          <a:off x="3046412" y="5853113"/>
          <a:ext cx="32162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6" name="Equation" r:id="rId15" imgW="1498320" imgH="431640" progId="Equation.DSMT4">
                  <p:embed/>
                </p:oleObj>
              </mc:Choice>
              <mc:Fallback>
                <p:oleObj name="Equation" r:id="rId15" imgW="1498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5853113"/>
                        <a:ext cx="321627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979612" y="120311"/>
            <a:ext cx="9906000" cy="2241889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1.4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4412" y="219008"/>
            <a:ext cx="92274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Tính các giá trị lượng giác của góc </a:t>
            </a:r>
            <a:r>
              <a:rPr lang="el-GR" sz="2600" b="1">
                <a:latin typeface="Arial" pitchFamily="34" charset="0"/>
                <a:cs typeface="Arial" pitchFamily="34" charset="0"/>
              </a:rPr>
              <a:t>α,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biết: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496160"/>
              </p:ext>
            </p:extLst>
          </p:nvPr>
        </p:nvGraphicFramePr>
        <p:xfrm>
          <a:off x="2890838" y="652428"/>
          <a:ext cx="3327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7" name="Equation" r:id="rId18" imgW="1549080" imgH="393480" progId="Equation.DSMT4">
                  <p:embed/>
                </p:oleObj>
              </mc:Choice>
              <mc:Fallback>
                <p:oleObj name="Equation" r:id="rId18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652428"/>
                        <a:ext cx="3327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374951"/>
              </p:ext>
            </p:extLst>
          </p:nvPr>
        </p:nvGraphicFramePr>
        <p:xfrm>
          <a:off x="7400925" y="732681"/>
          <a:ext cx="3327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8" name="Equation" r:id="rId20" imgW="1549080" imgH="393480" progId="Equation.DSMT4">
                  <p:embed/>
                </p:oleObj>
              </mc:Choice>
              <mc:Fallback>
                <p:oleObj name="Equation" r:id="rId20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732681"/>
                        <a:ext cx="3327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193562"/>
              </p:ext>
            </p:extLst>
          </p:nvPr>
        </p:nvGraphicFramePr>
        <p:xfrm>
          <a:off x="2890838" y="1473200"/>
          <a:ext cx="368141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9" name="Equation" r:id="rId22" imgW="1714320" imgH="393480" progId="Equation.DSMT4">
                  <p:embed/>
                </p:oleObj>
              </mc:Choice>
              <mc:Fallback>
                <p:oleObj name="Equation" r:id="rId22" imgW="1714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1473200"/>
                        <a:ext cx="368141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512750"/>
              </p:ext>
            </p:extLst>
          </p:nvPr>
        </p:nvGraphicFramePr>
        <p:xfrm>
          <a:off x="7400925" y="1446213"/>
          <a:ext cx="41179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0" name="Equation" r:id="rId24" imgW="1917360" imgH="419040" progId="Equation.DSMT4">
                  <p:embed/>
                </p:oleObj>
              </mc:Choice>
              <mc:Fallback>
                <p:oleObj name="Equation" r:id="rId24" imgW="1917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1446213"/>
                        <a:ext cx="41179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2509029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979612" y="3126432"/>
            <a:ext cx="191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c) 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015171"/>
              </p:ext>
            </p:extLst>
          </p:nvPr>
        </p:nvGraphicFramePr>
        <p:xfrm>
          <a:off x="3856975" y="2861726"/>
          <a:ext cx="33797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5" name="Equation" r:id="rId5" imgW="1574640" imgH="457200" progId="Equation.DSMT4">
                  <p:embed/>
                </p:oleObj>
              </mc:Choice>
              <mc:Fallback>
                <p:oleObj name="Equation" r:id="rId5" imgW="1574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975" y="2861726"/>
                        <a:ext cx="337978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75033" y="3886200"/>
                <a:ext cx="7104062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Vì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  <a:cs typeface="Arial" pitchFamily="34" charset="0"/>
                      </a:rPr>
                      <m:t>  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&lt;</m:t>
                    </m:r>
                    <m:f>
                      <m:fPr>
                        <m:ctrlP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Mặt khác ta có : 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033" y="3886200"/>
                <a:ext cx="7104062" cy="624082"/>
              </a:xfrm>
              <a:prstGeom prst="rect">
                <a:avLst/>
              </a:prstGeom>
              <a:blipFill rotWithShape="1">
                <a:blip r:embed="rId16"/>
                <a:stretch>
                  <a:fillRect l="-128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517327"/>
              </p:ext>
            </p:extLst>
          </p:nvPr>
        </p:nvGraphicFramePr>
        <p:xfrm>
          <a:off x="8977457" y="3774378"/>
          <a:ext cx="253523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6" name="Equation" r:id="rId17" imgW="1180800" imgH="393480" progId="Equation.DSMT4">
                  <p:embed/>
                </p:oleObj>
              </mc:Choice>
              <mc:Fallback>
                <p:oleObj name="Equation" r:id="rId17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7457" y="3774378"/>
                        <a:ext cx="253523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94094"/>
              </p:ext>
            </p:extLst>
          </p:nvPr>
        </p:nvGraphicFramePr>
        <p:xfrm>
          <a:off x="3002827" y="4538857"/>
          <a:ext cx="32162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7" name="Equation" r:id="rId19" imgW="1498320" imgH="444240" progId="Equation.DSMT4">
                  <p:embed/>
                </p:oleObj>
              </mc:Choice>
              <mc:Fallback>
                <p:oleObj name="Equation" r:id="rId19" imgW="1498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2827" y="4538857"/>
                        <a:ext cx="321627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995347"/>
              </p:ext>
            </p:extLst>
          </p:nvPr>
        </p:nvGraphicFramePr>
        <p:xfrm>
          <a:off x="6237432" y="4529332"/>
          <a:ext cx="29972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8" name="Equation" r:id="rId21" imgW="1396800" imgH="482400" progId="Equation.DSMT4">
                  <p:embed/>
                </p:oleObj>
              </mc:Choice>
              <mc:Fallback>
                <p:oleObj name="Equation" r:id="rId21" imgW="1396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432" y="4529332"/>
                        <a:ext cx="299720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39565"/>
              </p:ext>
            </p:extLst>
          </p:nvPr>
        </p:nvGraphicFramePr>
        <p:xfrm>
          <a:off x="2994890" y="5638800"/>
          <a:ext cx="591343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9" name="Equation" r:id="rId23" imgW="2755800" imgH="507960" progId="Equation.DSMT4">
                  <p:embed/>
                </p:oleObj>
              </mc:Choice>
              <mc:Fallback>
                <p:oleObj name="Equation" r:id="rId23" imgW="2755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890" y="5638800"/>
                        <a:ext cx="5913438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1979612" y="120311"/>
            <a:ext cx="9906000" cy="2241889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1.4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4412" y="219008"/>
            <a:ext cx="92274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Tính các giá trị lượng giác của góc </a:t>
            </a:r>
            <a:r>
              <a:rPr lang="el-GR" sz="2600" b="1">
                <a:latin typeface="Arial" pitchFamily="34" charset="0"/>
                <a:cs typeface="Arial" pitchFamily="34" charset="0"/>
              </a:rPr>
              <a:t>α,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biết: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496160"/>
              </p:ext>
            </p:extLst>
          </p:nvPr>
        </p:nvGraphicFramePr>
        <p:xfrm>
          <a:off x="2890838" y="652428"/>
          <a:ext cx="3327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0" name="Equation" r:id="rId26" imgW="1549080" imgH="393480" progId="Equation.DSMT4">
                  <p:embed/>
                </p:oleObj>
              </mc:Choice>
              <mc:Fallback>
                <p:oleObj name="Equation" r:id="rId26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652428"/>
                        <a:ext cx="3327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374951"/>
              </p:ext>
            </p:extLst>
          </p:nvPr>
        </p:nvGraphicFramePr>
        <p:xfrm>
          <a:off x="7400925" y="732681"/>
          <a:ext cx="3327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1" name="Equation" r:id="rId28" imgW="1549080" imgH="393480" progId="Equation.DSMT4">
                  <p:embed/>
                </p:oleObj>
              </mc:Choice>
              <mc:Fallback>
                <p:oleObj name="Equation" r:id="rId28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732681"/>
                        <a:ext cx="3327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193562"/>
              </p:ext>
            </p:extLst>
          </p:nvPr>
        </p:nvGraphicFramePr>
        <p:xfrm>
          <a:off x="2890838" y="1473200"/>
          <a:ext cx="368141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2" name="Equation" r:id="rId30" imgW="1714320" imgH="393480" progId="Equation.DSMT4">
                  <p:embed/>
                </p:oleObj>
              </mc:Choice>
              <mc:Fallback>
                <p:oleObj name="Equation" r:id="rId30" imgW="1714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1473200"/>
                        <a:ext cx="368141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512750"/>
              </p:ext>
            </p:extLst>
          </p:nvPr>
        </p:nvGraphicFramePr>
        <p:xfrm>
          <a:off x="7400925" y="1446213"/>
          <a:ext cx="41179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3" name="Equation" r:id="rId32" imgW="1917360" imgH="419040" progId="Equation.DSMT4">
                  <p:embed/>
                </p:oleObj>
              </mc:Choice>
              <mc:Fallback>
                <p:oleObj name="Equation" r:id="rId32" imgW="1917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1446213"/>
                        <a:ext cx="41179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67" y="2509029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03412" y="2971800"/>
                <a:ext cx="8077200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d)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Mặt khác ta có : 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2" y="2971800"/>
                <a:ext cx="8077200" cy="624082"/>
              </a:xfrm>
              <a:prstGeom prst="rect">
                <a:avLst/>
              </a:prstGeom>
              <a:blipFill rotWithShape="1">
                <a:blip r:embed="rId14"/>
                <a:stretch>
                  <a:fillRect l="-1132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852356"/>
              </p:ext>
            </p:extLst>
          </p:nvPr>
        </p:nvGraphicFramePr>
        <p:xfrm>
          <a:off x="9114560" y="2861726"/>
          <a:ext cx="253523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4" name="Equation" r:id="rId15" imgW="1180800" imgH="393480" progId="Equation.DSMT4">
                  <p:embed/>
                </p:oleObj>
              </mc:Choice>
              <mc:Fallback>
                <p:oleObj name="Equation" r:id="rId15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4560" y="2861726"/>
                        <a:ext cx="253523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509233"/>
              </p:ext>
            </p:extLst>
          </p:nvPr>
        </p:nvGraphicFramePr>
        <p:xfrm>
          <a:off x="3487737" y="3666931"/>
          <a:ext cx="302577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5" name="Equation" r:id="rId17" imgW="1409400" imgH="444240" progId="Equation.DSMT4">
                  <p:embed/>
                </p:oleObj>
              </mc:Choice>
              <mc:Fallback>
                <p:oleObj name="Equation" r:id="rId17" imgW="1409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37" y="3666931"/>
                        <a:ext cx="3025775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590944"/>
              </p:ext>
            </p:extLst>
          </p:nvPr>
        </p:nvGraphicFramePr>
        <p:xfrm>
          <a:off x="6640513" y="3657600"/>
          <a:ext cx="2970212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6" name="Equation" r:id="rId19" imgW="1384200" imgH="482400" progId="Equation.DSMT4">
                  <p:embed/>
                </p:oleObj>
              </mc:Choice>
              <mc:Fallback>
                <p:oleObj name="Equation" r:id="rId19" imgW="1384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3657600"/>
                        <a:ext cx="2970212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441516"/>
              </p:ext>
            </p:extLst>
          </p:nvPr>
        </p:nvGraphicFramePr>
        <p:xfrm>
          <a:off x="3427412" y="4953000"/>
          <a:ext cx="572293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7" name="Equation" r:id="rId21" imgW="2666880" imgH="507960" progId="Equation.DSMT4">
                  <p:embed/>
                </p:oleObj>
              </mc:Choice>
              <mc:Fallback>
                <p:oleObj name="Equation" r:id="rId21" imgW="26668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2" y="4953000"/>
                        <a:ext cx="5722938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979612" y="120311"/>
            <a:ext cx="9906000" cy="2241889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1.4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4412" y="219008"/>
            <a:ext cx="92274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Tính các giá trị lượng giác của góc </a:t>
            </a:r>
            <a:r>
              <a:rPr lang="el-GR" sz="2600" b="1">
                <a:latin typeface="Arial" pitchFamily="34" charset="0"/>
                <a:cs typeface="Arial" pitchFamily="34" charset="0"/>
              </a:rPr>
              <a:t>α,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biết: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496160"/>
              </p:ext>
            </p:extLst>
          </p:nvPr>
        </p:nvGraphicFramePr>
        <p:xfrm>
          <a:off x="2890838" y="652428"/>
          <a:ext cx="3327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8" name="Equation" r:id="rId24" imgW="1549080" imgH="393480" progId="Equation.DSMT4">
                  <p:embed/>
                </p:oleObj>
              </mc:Choice>
              <mc:Fallback>
                <p:oleObj name="Equation" r:id="rId24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652428"/>
                        <a:ext cx="3327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374951"/>
              </p:ext>
            </p:extLst>
          </p:nvPr>
        </p:nvGraphicFramePr>
        <p:xfrm>
          <a:off x="7400925" y="732681"/>
          <a:ext cx="3327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9" name="Equation" r:id="rId26" imgW="1549080" imgH="393480" progId="Equation.DSMT4">
                  <p:embed/>
                </p:oleObj>
              </mc:Choice>
              <mc:Fallback>
                <p:oleObj name="Equation" r:id="rId26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732681"/>
                        <a:ext cx="3327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193562"/>
              </p:ext>
            </p:extLst>
          </p:nvPr>
        </p:nvGraphicFramePr>
        <p:xfrm>
          <a:off x="2890838" y="1473200"/>
          <a:ext cx="368141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0" name="Equation" r:id="rId28" imgW="1714320" imgH="393480" progId="Equation.DSMT4">
                  <p:embed/>
                </p:oleObj>
              </mc:Choice>
              <mc:Fallback>
                <p:oleObj name="Equation" r:id="rId28" imgW="1714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1473200"/>
                        <a:ext cx="368141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512750"/>
              </p:ext>
            </p:extLst>
          </p:nvPr>
        </p:nvGraphicFramePr>
        <p:xfrm>
          <a:off x="7400925" y="1446213"/>
          <a:ext cx="41179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1" name="Equation" r:id="rId30" imgW="1917360" imgH="419040" progId="Equation.DSMT4">
                  <p:embed/>
                </p:oleObj>
              </mc:Choice>
              <mc:Fallback>
                <p:oleObj name="Equation" r:id="rId30" imgW="1917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1446213"/>
                        <a:ext cx="41179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06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36047</TotalTime>
  <Words>661</Words>
  <Application>Microsoft Office PowerPoint</Application>
  <PresentationFormat>Custom</PresentationFormat>
  <Paragraphs>83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2247</cp:revision>
  <dcterms:created xsi:type="dcterms:W3CDTF">2021-08-04T05:24:17Z</dcterms:created>
  <dcterms:modified xsi:type="dcterms:W3CDTF">2024-03-11T07:27:23Z</dcterms:modified>
</cp:coreProperties>
</file>