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68" r:id="rId2"/>
    <p:sldId id="366" r:id="rId3"/>
    <p:sldId id="256" r:id="rId4"/>
    <p:sldId id="365" r:id="rId5"/>
    <p:sldId id="369" r:id="rId6"/>
    <p:sldId id="370" r:id="rId7"/>
    <p:sldId id="371" r:id="rId8"/>
    <p:sldId id="378" r:id="rId9"/>
    <p:sldId id="379" r:id="rId10"/>
    <p:sldId id="380" r:id="rId11"/>
    <p:sldId id="381" r:id="rId12"/>
    <p:sldId id="386" r:id="rId13"/>
    <p:sldId id="383" r:id="rId14"/>
    <p:sldId id="384" r:id="rId15"/>
    <p:sldId id="382" r:id="rId16"/>
    <p:sldId id="387" r:id="rId17"/>
    <p:sldId id="373" r:id="rId18"/>
    <p:sldId id="372" r:id="rId19"/>
    <p:sldId id="388" r:id="rId20"/>
    <p:sldId id="455" r:id="rId21"/>
    <p:sldId id="392" r:id="rId22"/>
    <p:sldId id="393" r:id="rId23"/>
    <p:sldId id="394" r:id="rId24"/>
    <p:sldId id="390" r:id="rId25"/>
    <p:sldId id="398" r:id="rId26"/>
    <p:sldId id="374" r:id="rId27"/>
    <p:sldId id="395" r:id="rId28"/>
    <p:sldId id="396" r:id="rId29"/>
    <p:sldId id="456" r:id="rId30"/>
    <p:sldId id="375" r:id="rId31"/>
    <p:sldId id="399" r:id="rId32"/>
    <p:sldId id="401" r:id="rId33"/>
    <p:sldId id="406" r:id="rId34"/>
    <p:sldId id="332" r:id="rId35"/>
    <p:sldId id="299" r:id="rId36"/>
    <p:sldId id="300" r:id="rId37"/>
    <p:sldId id="301" r:id="rId38"/>
    <p:sldId id="302" r:id="rId39"/>
    <p:sldId id="303" r:id="rId40"/>
    <p:sldId id="407" r:id="rId41"/>
    <p:sldId id="412" r:id="rId42"/>
    <p:sldId id="411" r:id="rId43"/>
    <p:sldId id="410" r:id="rId44"/>
    <p:sldId id="409" r:id="rId45"/>
    <p:sldId id="458" r:id="rId46"/>
    <p:sldId id="459" r:id="rId47"/>
    <p:sldId id="460" r:id="rId48"/>
    <p:sldId id="419" r:id="rId49"/>
    <p:sldId id="461" r:id="rId50"/>
    <p:sldId id="418" r:id="rId51"/>
    <p:sldId id="417" r:id="rId52"/>
    <p:sldId id="424" r:id="rId53"/>
    <p:sldId id="421" r:id="rId54"/>
    <p:sldId id="427" r:id="rId55"/>
    <p:sldId id="426" r:id="rId56"/>
    <p:sldId id="429" r:id="rId57"/>
    <p:sldId id="435" r:id="rId58"/>
    <p:sldId id="434" r:id="rId59"/>
    <p:sldId id="440" r:id="rId60"/>
    <p:sldId id="439" r:id="rId61"/>
    <p:sldId id="438" r:id="rId62"/>
    <p:sldId id="442" r:id="rId63"/>
    <p:sldId id="432" r:id="rId64"/>
    <p:sldId id="447" r:id="rId65"/>
    <p:sldId id="446" r:id="rId66"/>
    <p:sldId id="449" r:id="rId67"/>
    <p:sldId id="445" r:id="rId68"/>
    <p:sldId id="452" r:id="rId69"/>
    <p:sldId id="27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4F5CB-BFDB-4E7F-B9F6-B262F621339B}"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C396D-D316-4FD3-83DF-D7EDD0017F08}" type="slidenum">
              <a:rPr lang="en-US" smtClean="0"/>
              <a:t>‹#›</a:t>
            </a:fld>
            <a:endParaRPr lang="en-US"/>
          </a:p>
        </p:txBody>
      </p:sp>
    </p:spTree>
    <p:extLst>
      <p:ext uri="{BB962C8B-B14F-4D97-AF65-F5344CB8AC3E}">
        <p14:creationId xmlns:p14="http://schemas.microsoft.com/office/powerpoint/2010/main" val="362093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EAB5B7-2EE7-4E9E-870B-26A3D7C53FA0}" type="slidenum">
              <a:rPr lang="en-US" smtClean="0"/>
              <a:pPr/>
              <a:t>34</a:t>
            </a:fld>
            <a:endParaRPr lang="en-US"/>
          </a:p>
        </p:txBody>
      </p:sp>
    </p:spTree>
    <p:extLst>
      <p:ext uri="{BB962C8B-B14F-4D97-AF65-F5344CB8AC3E}">
        <p14:creationId xmlns:p14="http://schemas.microsoft.com/office/powerpoint/2010/main" val="24741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3D1EBA-5D8C-4885-8A99-B546B3AEFC19}" type="slidenum">
              <a:rPr lang="en-US" smtClean="0"/>
              <a:pPr/>
              <a:t>37</a:t>
            </a:fld>
            <a:endParaRPr lang="en-US"/>
          </a:p>
        </p:txBody>
      </p:sp>
    </p:spTree>
    <p:extLst>
      <p:ext uri="{BB962C8B-B14F-4D97-AF65-F5344CB8AC3E}">
        <p14:creationId xmlns:p14="http://schemas.microsoft.com/office/powerpoint/2010/main" val="348914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D01455-01C4-49C5-B778-9392C83EDCD6}"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1023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6384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2587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93B66DA1-CEF2-4CB7-A109-FA485335AFD2}" type="slidenum">
              <a:rPr lang="en-US" altLang="en-US"/>
              <a:pPr/>
              <a:t>‹#›</a:t>
            </a:fld>
            <a:endParaRPr lang="en-US" altLang="en-US"/>
          </a:p>
        </p:txBody>
      </p:sp>
    </p:spTree>
    <p:extLst>
      <p:ext uri="{BB962C8B-B14F-4D97-AF65-F5344CB8AC3E}">
        <p14:creationId xmlns:p14="http://schemas.microsoft.com/office/powerpoint/2010/main" val="267182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183776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D01455-01C4-49C5-B778-9392C83EDCD6}"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173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D01455-01C4-49C5-B778-9392C83EDCD6}"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41439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01455-01C4-49C5-B778-9392C83EDCD6}"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4972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D01455-01C4-49C5-B778-9392C83EDCD6}"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0889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01455-01C4-49C5-B778-9392C83EDCD6}"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16914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7604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944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01455-01C4-49C5-B778-9392C83EDCD6}" type="datetimeFigureOut">
              <a:rPr lang="en-US" smtClean="0"/>
              <a:t>8/26/2024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FEE6E-BA97-478F-921F-405F896AFF28}" type="slidenum">
              <a:rPr lang="en-US" smtClean="0"/>
              <a:t>‹#›</a:t>
            </a:fld>
            <a:endParaRPr lang="en-US"/>
          </a:p>
        </p:txBody>
      </p:sp>
    </p:spTree>
    <p:extLst>
      <p:ext uri="{BB962C8B-B14F-4D97-AF65-F5344CB8AC3E}">
        <p14:creationId xmlns:p14="http://schemas.microsoft.com/office/powerpoint/2010/main" val="163088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6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6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3.jpeg"/><Relationship Id="rId4" Type="http://schemas.openxmlformats.org/officeDocument/2006/relationships/slide" Target="slide69.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zingnews.vn/video-xet-nghiem-DNA-chi-de-xac-dinh-huyet-thong-toi-pham-post1013497.html" TargetMode="External"/><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ài văn mẫu tả cô giáo mà em yêu quý – Văn mẫu lớp 5 | Anybook.vn - Any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7694"/>
            <a:ext cx="3360306" cy="336030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821410" y="433953"/>
            <a:ext cx="3177153" cy="2634711"/>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tx1"/>
                </a:solidFill>
                <a:latin typeface="Calibri" panose="020F0502020204030204" pitchFamily="34" charset="0"/>
              </a:rPr>
              <a:t>TRÒ CHƠI: “TÔI CẦN”</a:t>
            </a:r>
            <a:endParaRPr lang="en-US" sz="3000" dirty="0">
              <a:solidFill>
                <a:schemeClr val="tx1"/>
              </a:solidFill>
              <a:latin typeface="+mj-lt"/>
            </a:endParaRPr>
          </a:p>
        </p:txBody>
      </p:sp>
      <p:sp>
        <p:nvSpPr>
          <p:cNvPr id="6" name="TextBox 5"/>
          <p:cNvSpPr txBox="1"/>
          <p:nvPr/>
        </p:nvSpPr>
        <p:spPr>
          <a:xfrm>
            <a:off x="3998563" y="1751308"/>
            <a:ext cx="7505205" cy="4083169"/>
          </a:xfrm>
          <a:prstGeom prst="rect">
            <a:avLst/>
          </a:prstGeom>
          <a:noFill/>
        </p:spPr>
        <p:txBody>
          <a:bodyPr wrap="square" rtlCol="0">
            <a:spAutoFit/>
          </a:bodyPr>
          <a:lstStyle/>
          <a:p>
            <a:pPr algn="ctr">
              <a:spcBef>
                <a:spcPts val="100"/>
              </a:spcBef>
              <a:spcAft>
                <a:spcPts val="100"/>
              </a:spcAft>
            </a:pPr>
            <a:r>
              <a:rPr lang="vi-VN" sz="3200" dirty="0">
                <a:solidFill>
                  <a:srgbClr val="FF0000"/>
                </a:solidFill>
                <a:latin typeface="Calibri" panose="020F0502020204030204" pitchFamily="34" charset="0"/>
              </a:rPr>
              <a:t>Cách chơi: </a:t>
            </a:r>
          </a:p>
          <a:p>
            <a:pPr marL="342900" indent="-342900" algn="just">
              <a:spcBef>
                <a:spcPts val="100"/>
              </a:spcBef>
              <a:spcAft>
                <a:spcPts val="100"/>
              </a:spcAft>
              <a:buFontTx/>
              <a:buChar char="-"/>
            </a:pPr>
            <a:r>
              <a:rPr lang="vi-VN" sz="3200" dirty="0">
                <a:latin typeface="Calibri" panose="020F0502020204030204" pitchFamily="34" charset="0"/>
              </a:rPr>
              <a:t>Hs quan sát tranh minh họa các nguồn thực phẩm. Tìm các thực phẩm thuộc nhóm Protein hoặc lipid hoặc carbohydrate.</a:t>
            </a:r>
          </a:p>
          <a:p>
            <a:pPr marL="342900" indent="-342900" algn="just">
              <a:spcBef>
                <a:spcPts val="100"/>
              </a:spcBef>
              <a:spcAft>
                <a:spcPts val="100"/>
              </a:spcAft>
              <a:buFontTx/>
              <a:buChar char="-"/>
            </a:pPr>
            <a:r>
              <a:rPr lang="vi-VN" sz="3200" dirty="0">
                <a:latin typeface="Calibri" panose="020F0502020204030204" pitchFamily="34" charset="0"/>
              </a:rPr>
              <a:t>Gv yêu cầu: tôi cần thực phẩm thuộc nhóm chất Protein hoặc lipid hoặc carbohydrate, Hs sẽ đọc tên thực phẩm</a:t>
            </a:r>
          </a:p>
        </p:txBody>
      </p:sp>
      <p:pic>
        <p:nvPicPr>
          <p:cNvPr id="10" name="Picture 3">
            <a:extLst>
              <a:ext uri="{FF2B5EF4-FFF2-40B4-BE49-F238E27FC236}">
                <a16:creationId xmlns="" xmlns:a16="http://schemas.microsoft.com/office/drawing/2014/main" id="{30E1B0B6-14ED-668C-F800-FFBF8F1F80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67485" y="382833"/>
            <a:ext cx="4255829" cy="649387"/>
          </a:xfrm>
          <a:prstGeom prst="rect">
            <a:avLst/>
          </a:prstGeom>
        </p:spPr>
      </p:pic>
      <p:sp>
        <p:nvSpPr>
          <p:cNvPr id="11" name="TextBox 10">
            <a:extLst>
              <a:ext uri="{FF2B5EF4-FFF2-40B4-BE49-F238E27FC236}">
                <a16:creationId xmlns="" xmlns:a16="http://schemas.microsoft.com/office/drawing/2014/main" id="{5E829293-0AC9-4753-3701-70869DD6784D}"/>
              </a:ext>
            </a:extLst>
          </p:cNvPr>
          <p:cNvSpPr txBox="1"/>
          <p:nvPr/>
        </p:nvSpPr>
        <p:spPr>
          <a:xfrm>
            <a:off x="3998563" y="382834"/>
            <a:ext cx="4793673" cy="679673"/>
          </a:xfrm>
          <a:prstGeom prst="rect">
            <a:avLst/>
          </a:prstGeom>
        </p:spPr>
        <p:txBody>
          <a:bodyPr wrap="square" lIns="0" tIns="0" rIns="0" bIns="0" rtlCol="0" anchor="t">
            <a:spAutoFit/>
          </a:bodyPr>
          <a:lstStyle/>
          <a:p>
            <a:pPr algn="ctr">
              <a:lnSpc>
                <a:spcPts val="5334"/>
              </a:lnSpc>
              <a:spcBef>
                <a:spcPct val="0"/>
              </a:spcBef>
            </a:pPr>
            <a:r>
              <a:rPr lang="en-US" sz="4400" b="1" dirty="0">
                <a:solidFill>
                  <a:srgbClr val="FF0000"/>
                </a:solidFill>
                <a:cs typeface="Arial" panose="020B0604020202020204" pitchFamily="34" charset="0"/>
              </a:rPr>
              <a:t>KHỞI ĐỘNG</a:t>
            </a:r>
          </a:p>
        </p:txBody>
      </p:sp>
    </p:spTree>
    <p:extLst>
      <p:ext uri="{BB962C8B-B14F-4D97-AF65-F5344CB8AC3E}">
        <p14:creationId xmlns:p14="http://schemas.microsoft.com/office/powerpoint/2010/main" val="2341545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555937" y="32366"/>
            <a:ext cx="4350774" cy="961901"/>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defTabSz="1333500">
              <a:lnSpc>
                <a:spcPct val="90000"/>
              </a:lnSpc>
              <a:spcBef>
                <a:spcPct val="0"/>
              </a:spcBef>
              <a:spcAft>
                <a:spcPct val="35000"/>
              </a:spcAft>
            </a:pPr>
            <a:r>
              <a:rPr lang="en-US" sz="3000" kern="1200" dirty="0" smtClean="0">
                <a:latin typeface="Calibri" panose="020F0502020204030204" pitchFamily="34" charset="0"/>
              </a:rPr>
              <a:t>1</a:t>
            </a:r>
            <a:r>
              <a:rPr lang="vi-VN" sz="3000" kern="1200" dirty="0" smtClean="0">
                <a:latin typeface="Calibri" panose="020F0502020204030204" pitchFamily="34" charset="0"/>
              </a:rPr>
              <a:t>. </a:t>
            </a:r>
            <a:r>
              <a:rPr lang="vi-VN" sz="3000" kern="1200" dirty="0">
                <a:latin typeface="Calibri" panose="020F0502020204030204" pitchFamily="34" charset="0"/>
              </a:rPr>
              <a:t>CARBOHYDRATE</a:t>
            </a:r>
            <a:endParaRPr lang="en-US" sz="3000" kern="1200" dirty="0">
              <a:latin typeface="+mj-lt"/>
            </a:endParaRPr>
          </a:p>
        </p:txBody>
      </p:sp>
      <p:sp>
        <p:nvSpPr>
          <p:cNvPr id="7" name="TextBox 6"/>
          <p:cNvSpPr txBox="1"/>
          <p:nvPr/>
        </p:nvSpPr>
        <p:spPr>
          <a:xfrm>
            <a:off x="124500" y="961901"/>
            <a:ext cx="7873340" cy="954107"/>
          </a:xfrm>
          <a:prstGeom prst="rect">
            <a:avLst/>
          </a:prstGeom>
          <a:noFill/>
        </p:spPr>
        <p:txBody>
          <a:bodyPr wrap="square" rtlCol="0">
            <a:spAutoFit/>
          </a:bodyPr>
          <a:lstStyle/>
          <a:p>
            <a:r>
              <a:rPr lang="en-US" sz="2800" dirty="0" smtClean="0">
                <a:latin typeface="Calibri" panose="020F0502020204030204" pitchFamily="34" charset="0"/>
              </a:rPr>
              <a:t>a</a:t>
            </a:r>
            <a:r>
              <a:rPr lang="vi-VN" sz="2800" dirty="0" smtClean="0">
                <a:latin typeface="Calibri" panose="020F0502020204030204" pitchFamily="34" charset="0"/>
              </a:rPr>
              <a:t>. </a:t>
            </a:r>
            <a:r>
              <a:rPr lang="vi-VN" sz="2800" dirty="0">
                <a:latin typeface="Calibri" panose="020F0502020204030204" pitchFamily="34" charset="0"/>
              </a:rPr>
              <a:t>Đặc điểm chung của carbohydrate</a:t>
            </a:r>
            <a:endParaRPr lang="en-US" sz="2800" dirty="0">
              <a:latin typeface="+mj-lt"/>
            </a:endParaRPr>
          </a:p>
          <a:p>
            <a:endParaRPr lang="en-US" sz="2800" dirty="0"/>
          </a:p>
        </p:txBody>
      </p:sp>
      <p:sp>
        <p:nvSpPr>
          <p:cNvPr id="8" name="TextBox 7"/>
          <p:cNvSpPr txBox="1"/>
          <p:nvPr/>
        </p:nvSpPr>
        <p:spPr>
          <a:xfrm>
            <a:off x="320634" y="1638795"/>
            <a:ext cx="9177327" cy="523220"/>
          </a:xfrm>
          <a:prstGeom prst="rect">
            <a:avLst/>
          </a:prstGeom>
          <a:noFill/>
        </p:spPr>
        <p:txBody>
          <a:bodyPr wrap="square" rtlCol="0">
            <a:spAutoFit/>
          </a:bodyPr>
          <a:lstStyle/>
          <a:p>
            <a:r>
              <a:rPr lang="vi-VN" sz="2800" dirty="0">
                <a:latin typeface="Calibri" panose="020F0502020204030204" pitchFamily="34" charset="0"/>
              </a:rPr>
              <a:t>- Cacbohydrate được cấu tạo từ các nguyên tố : C, H, </a:t>
            </a:r>
            <a:r>
              <a:rPr lang="vi-VN" sz="2800" dirty="0" smtClean="0">
                <a:latin typeface="Calibri" panose="020F0502020204030204" pitchFamily="34" charset="0"/>
              </a:rPr>
              <a:t>O</a:t>
            </a:r>
            <a:r>
              <a:rPr lang="en-US" sz="2800" dirty="0" smtClean="0">
                <a:latin typeface="Calibri" panose="020F0502020204030204" pitchFamily="34" charset="0"/>
              </a:rPr>
              <a:t>.</a:t>
            </a:r>
            <a:endParaRPr lang="en-US" sz="2800" dirty="0">
              <a:latin typeface="+mj-lt"/>
            </a:endParaRPr>
          </a:p>
        </p:txBody>
      </p:sp>
      <p:sp>
        <p:nvSpPr>
          <p:cNvPr id="9" name="TextBox 8"/>
          <p:cNvSpPr txBox="1"/>
          <p:nvPr/>
        </p:nvSpPr>
        <p:spPr>
          <a:xfrm>
            <a:off x="320634" y="2157652"/>
            <a:ext cx="11871366" cy="1384995"/>
          </a:xfrm>
          <a:prstGeom prst="rect">
            <a:avLst/>
          </a:prstGeom>
          <a:noFill/>
        </p:spPr>
        <p:txBody>
          <a:bodyPr wrap="square" rtlCol="0">
            <a:spAutoFit/>
          </a:bodyPr>
          <a:lstStyle/>
          <a:p>
            <a:pPr>
              <a:lnSpc>
                <a:spcPct val="150000"/>
              </a:lnSpc>
            </a:pPr>
            <a:r>
              <a:rPr lang="vi-VN" sz="2800" dirty="0">
                <a:latin typeface="Calibri" panose="020F0502020204030204" pitchFamily="34" charset="0"/>
              </a:rPr>
              <a:t>- Được cấu tạo theo nguyên tắc đa phân. Mỗi đơn phân là một phân tử đường đơn có từ 3-7 </a:t>
            </a:r>
            <a:r>
              <a:rPr lang="vi-VN" sz="2800" dirty="0" smtClean="0">
                <a:latin typeface="Calibri" panose="020F0502020204030204" pitchFamily="34" charset="0"/>
              </a:rPr>
              <a:t>carbon</a:t>
            </a:r>
            <a:r>
              <a:rPr lang="en-US" sz="2800" dirty="0" smtClean="0">
                <a:latin typeface="Calibri" panose="020F0502020204030204" pitchFamily="34" charset="0"/>
              </a:rPr>
              <a:t>, </a:t>
            </a:r>
            <a:r>
              <a:rPr lang="en-US" sz="2800" dirty="0" err="1" smtClean="0">
                <a:latin typeface="Calibri" panose="020F0502020204030204" pitchFamily="34" charset="0"/>
              </a:rPr>
              <a:t>phổ</a:t>
            </a:r>
            <a:r>
              <a:rPr lang="en-US" sz="2800" dirty="0" smtClean="0">
                <a:latin typeface="Calibri" panose="020F0502020204030204" pitchFamily="34" charset="0"/>
              </a:rPr>
              <a:t> </a:t>
            </a:r>
            <a:r>
              <a:rPr lang="en-US" sz="2800" dirty="0" err="1" smtClean="0">
                <a:latin typeface="Calibri" panose="020F0502020204030204" pitchFamily="34" charset="0"/>
              </a:rPr>
              <a:t>biến</a:t>
            </a:r>
            <a:r>
              <a:rPr lang="en-US" sz="2800" dirty="0" smtClean="0">
                <a:latin typeface="Calibri" panose="020F0502020204030204" pitchFamily="34" charset="0"/>
              </a:rPr>
              <a:t> </a:t>
            </a:r>
            <a:r>
              <a:rPr lang="en-US" sz="2800" dirty="0" err="1" smtClean="0">
                <a:latin typeface="Calibri" panose="020F0502020204030204" pitchFamily="34" charset="0"/>
              </a:rPr>
              <a:t>nhất</a:t>
            </a:r>
            <a:r>
              <a:rPr lang="en-US" sz="2800" dirty="0" smtClean="0">
                <a:latin typeface="Calibri" panose="020F0502020204030204" pitchFamily="34" charset="0"/>
              </a:rPr>
              <a:t> </a:t>
            </a:r>
            <a:r>
              <a:rPr lang="en-US" sz="2800" dirty="0" err="1" smtClean="0">
                <a:latin typeface="Calibri" panose="020F0502020204030204" pitchFamily="34" charset="0"/>
              </a:rPr>
              <a:t>là</a:t>
            </a:r>
            <a:r>
              <a:rPr lang="en-US" sz="2800" dirty="0" smtClean="0">
                <a:latin typeface="Calibri" panose="020F0502020204030204" pitchFamily="34" charset="0"/>
              </a:rPr>
              <a:t> </a:t>
            </a:r>
            <a:r>
              <a:rPr lang="en-US" sz="2800" dirty="0" err="1" smtClean="0">
                <a:latin typeface="Calibri" panose="020F0502020204030204" pitchFamily="34" charset="0"/>
              </a:rPr>
              <a:t>đường</a:t>
            </a:r>
            <a:r>
              <a:rPr lang="en-US" sz="2800" dirty="0" smtClean="0">
                <a:latin typeface="Calibri" panose="020F0502020204030204" pitchFamily="34" charset="0"/>
              </a:rPr>
              <a:t> 5 – 6 carbon.</a:t>
            </a:r>
            <a:endParaRPr lang="en-US" sz="2800" dirty="0">
              <a:latin typeface="+mj-lt"/>
            </a:endParaRPr>
          </a:p>
        </p:txBody>
      </p:sp>
      <p:sp>
        <p:nvSpPr>
          <p:cNvPr id="10" name="TextBox 9"/>
          <p:cNvSpPr txBox="1"/>
          <p:nvPr/>
        </p:nvSpPr>
        <p:spPr>
          <a:xfrm>
            <a:off x="320634" y="3587304"/>
            <a:ext cx="11162805" cy="523220"/>
          </a:xfrm>
          <a:prstGeom prst="rect">
            <a:avLst/>
          </a:prstGeom>
          <a:noFill/>
        </p:spPr>
        <p:txBody>
          <a:bodyPr wrap="square" rtlCol="0">
            <a:spAutoFit/>
          </a:bodyPr>
          <a:lstStyle/>
          <a:p>
            <a:r>
              <a:rPr lang="vi-VN" sz="2800" dirty="0">
                <a:latin typeface="Calibri" panose="020F0502020204030204" pitchFamily="34" charset="0"/>
              </a:rPr>
              <a:t>- Có 3 loại </a:t>
            </a:r>
            <a:r>
              <a:rPr lang="vi-VN" sz="2800" dirty="0" smtClean="0">
                <a:latin typeface="Calibri" panose="020F0502020204030204" pitchFamily="34" charset="0"/>
              </a:rPr>
              <a:t>carbohydrate</a:t>
            </a:r>
            <a:r>
              <a:rPr lang="en-US" sz="2800" dirty="0" smtClean="0">
                <a:latin typeface="Calibri" panose="020F0502020204030204" pitchFamily="34" charset="0"/>
              </a:rPr>
              <a:t>:</a:t>
            </a:r>
            <a:endParaRPr lang="en-US" sz="2800" dirty="0">
              <a:latin typeface="+mj-lt"/>
            </a:endParaRPr>
          </a:p>
        </p:txBody>
      </p:sp>
      <p:pic>
        <p:nvPicPr>
          <p:cNvPr id="11" name="Picture 10"/>
          <p:cNvPicPr/>
          <p:nvPr/>
        </p:nvPicPr>
        <p:blipFill>
          <a:blip r:embed="rId2"/>
          <a:stretch>
            <a:fillRect/>
          </a:stretch>
        </p:blipFill>
        <p:spPr>
          <a:xfrm>
            <a:off x="1292059" y="4254792"/>
            <a:ext cx="1439265" cy="1297239"/>
          </a:xfrm>
          <a:prstGeom prst="rect">
            <a:avLst/>
          </a:prstGeom>
        </p:spPr>
      </p:pic>
      <p:pic>
        <p:nvPicPr>
          <p:cNvPr id="12" name="Picture 11"/>
          <p:cNvPicPr/>
          <p:nvPr/>
        </p:nvPicPr>
        <p:blipFill>
          <a:blip r:embed="rId3"/>
          <a:stretch>
            <a:fillRect/>
          </a:stretch>
        </p:blipFill>
        <p:spPr>
          <a:xfrm>
            <a:off x="4140649" y="4221995"/>
            <a:ext cx="2367029" cy="1330036"/>
          </a:xfrm>
          <a:prstGeom prst="rect">
            <a:avLst/>
          </a:prstGeom>
        </p:spPr>
      </p:pic>
      <p:pic>
        <p:nvPicPr>
          <p:cNvPr id="13" name="Picture 12"/>
          <p:cNvPicPr/>
          <p:nvPr/>
        </p:nvPicPr>
        <p:blipFill>
          <a:blip r:embed="rId4"/>
          <a:stretch>
            <a:fillRect/>
          </a:stretch>
        </p:blipFill>
        <p:spPr>
          <a:xfrm>
            <a:off x="7440409" y="4224701"/>
            <a:ext cx="3057377" cy="1222538"/>
          </a:xfrm>
          <a:prstGeom prst="rect">
            <a:avLst/>
          </a:prstGeom>
        </p:spPr>
      </p:pic>
      <p:sp>
        <p:nvSpPr>
          <p:cNvPr id="14" name="Rectangle 13"/>
          <p:cNvSpPr/>
          <p:nvPr/>
        </p:nvSpPr>
        <p:spPr>
          <a:xfrm>
            <a:off x="814127" y="5632728"/>
            <a:ext cx="2611612" cy="523220"/>
          </a:xfrm>
          <a:prstGeom prst="rect">
            <a:avLst/>
          </a:prstGeom>
        </p:spPr>
        <p:txBody>
          <a:bodyPr wrap="none">
            <a:spAutoFit/>
          </a:bodyPr>
          <a:lstStyle/>
          <a:p>
            <a:r>
              <a:rPr lang="vi-VN" sz="2800" dirty="0">
                <a:latin typeface="Calibri" panose="020F0502020204030204" pitchFamily="34" charset="0"/>
                <a:ea typeface="Calibri" panose="020F0502020204030204" pitchFamily="34" charset="0"/>
              </a:rPr>
              <a:t>Monosaccharide</a:t>
            </a:r>
            <a:endParaRPr lang="en-US" sz="2800" dirty="0"/>
          </a:p>
        </p:txBody>
      </p:sp>
      <p:sp>
        <p:nvSpPr>
          <p:cNvPr id="15" name="Rectangle 14"/>
          <p:cNvSpPr/>
          <p:nvPr/>
        </p:nvSpPr>
        <p:spPr>
          <a:xfrm>
            <a:off x="4296819" y="5632728"/>
            <a:ext cx="2039341" cy="523220"/>
          </a:xfrm>
          <a:prstGeom prst="rect">
            <a:avLst/>
          </a:prstGeom>
        </p:spPr>
        <p:txBody>
          <a:bodyPr wrap="none">
            <a:spAutoFit/>
          </a:bodyPr>
          <a:lstStyle/>
          <a:p>
            <a:r>
              <a:rPr lang="vi-VN" sz="2800" dirty="0">
                <a:latin typeface="Calibri" panose="020F0502020204030204" pitchFamily="34" charset="0"/>
                <a:ea typeface="Calibri" panose="020F0502020204030204" pitchFamily="34" charset="0"/>
              </a:rPr>
              <a:t>Disaccharide</a:t>
            </a:r>
            <a:endParaRPr lang="en-US" sz="2800" dirty="0"/>
          </a:p>
        </p:txBody>
      </p:sp>
      <p:sp>
        <p:nvSpPr>
          <p:cNvPr id="16" name="Rectangle 15"/>
          <p:cNvSpPr/>
          <p:nvPr/>
        </p:nvSpPr>
        <p:spPr>
          <a:xfrm>
            <a:off x="7882890" y="5542089"/>
            <a:ext cx="2344616" cy="523220"/>
          </a:xfrm>
          <a:prstGeom prst="rect">
            <a:avLst/>
          </a:prstGeom>
        </p:spPr>
        <p:txBody>
          <a:bodyPr wrap="none">
            <a:spAutoFit/>
          </a:bodyPr>
          <a:lstStyle/>
          <a:p>
            <a:r>
              <a:rPr lang="vi-VN" sz="2800" dirty="0">
                <a:latin typeface="Calibri" panose="020F0502020204030204" pitchFamily="34" charset="0"/>
                <a:ea typeface="Calibri" panose="020F0502020204030204" pitchFamily="34" charset="0"/>
              </a:rPr>
              <a:t>Polysaccharide</a:t>
            </a:r>
            <a:endParaRPr lang="en-US" sz="2800" dirty="0"/>
          </a:p>
        </p:txBody>
      </p:sp>
    </p:spTree>
    <p:extLst>
      <p:ext uri="{BB962C8B-B14F-4D97-AF65-F5344CB8AC3E}">
        <p14:creationId xmlns:p14="http://schemas.microsoft.com/office/powerpoint/2010/main" val="2268613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56608929"/>
              </p:ext>
            </p:extLst>
          </p:nvPr>
        </p:nvGraphicFramePr>
        <p:xfrm>
          <a:off x="29497" y="-73738"/>
          <a:ext cx="12192000" cy="7993020"/>
        </p:xfrm>
        <a:graphic>
          <a:graphicData uri="http://schemas.openxmlformats.org/drawingml/2006/table">
            <a:tbl>
              <a:tblPr firstRow="1" firstCol="1" bandRow="1">
                <a:tableStyleId>{5C22544A-7EE6-4342-B048-85BDC9FD1C3A}</a:tableStyleId>
              </a:tblPr>
              <a:tblGrid>
                <a:gridCol w="1253613">
                  <a:extLst>
                    <a:ext uri="{9D8B030D-6E8A-4147-A177-3AD203B41FA5}">
                      <a16:colId xmlns="" xmlns:a16="http://schemas.microsoft.com/office/drawing/2014/main" val="1259944695"/>
                    </a:ext>
                  </a:extLst>
                </a:gridCol>
                <a:gridCol w="3476143">
                  <a:extLst>
                    <a:ext uri="{9D8B030D-6E8A-4147-A177-3AD203B41FA5}">
                      <a16:colId xmlns="" xmlns:a16="http://schemas.microsoft.com/office/drawing/2014/main" val="36536597"/>
                    </a:ext>
                  </a:extLst>
                </a:gridCol>
                <a:gridCol w="4281551">
                  <a:extLst>
                    <a:ext uri="{9D8B030D-6E8A-4147-A177-3AD203B41FA5}">
                      <a16:colId xmlns="" xmlns:a16="http://schemas.microsoft.com/office/drawing/2014/main" val="4249214404"/>
                    </a:ext>
                  </a:extLst>
                </a:gridCol>
                <a:gridCol w="3180693">
                  <a:extLst>
                    <a:ext uri="{9D8B030D-6E8A-4147-A177-3AD203B41FA5}">
                      <a16:colId xmlns="" xmlns:a16="http://schemas.microsoft.com/office/drawing/2014/main" val="3971252278"/>
                    </a:ext>
                  </a:extLst>
                </a:gridCol>
              </a:tblGrid>
              <a:tr h="924254">
                <a:tc>
                  <a:txBody>
                    <a:bodyPr/>
                    <a:lstStyle/>
                    <a:p>
                      <a:pPr algn="just">
                        <a:lnSpc>
                          <a:spcPct val="10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800" dirty="0">
                          <a:effectLst/>
                          <a:latin typeface="Calibri" panose="020F0502020204030204" pitchFamily="34" charset="0"/>
                        </a:rPr>
                        <a:t>Đường đơn</a:t>
                      </a:r>
                      <a:endParaRPr lang="en-US" sz="2800" dirty="0">
                        <a:effectLst/>
                        <a:latin typeface="+mj-lt"/>
                      </a:endParaRPr>
                    </a:p>
                    <a:p>
                      <a:pPr algn="ctr">
                        <a:lnSpc>
                          <a:spcPct val="100000"/>
                        </a:lnSpc>
                        <a:spcAft>
                          <a:spcPts val="0"/>
                        </a:spcAft>
                      </a:pPr>
                      <a:r>
                        <a:rPr lang="vi-VN" sz="2800" dirty="0">
                          <a:effectLst/>
                          <a:latin typeface="Calibri" panose="020F0502020204030204" pitchFamily="34" charset="0"/>
                        </a:rPr>
                        <a:t>(Monosaccharide)</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800" dirty="0">
                          <a:effectLst/>
                          <a:latin typeface="Calibri" panose="020F0502020204030204" pitchFamily="34" charset="0"/>
                        </a:rPr>
                        <a:t>Đường đôi</a:t>
                      </a:r>
                      <a:endParaRPr lang="en-US" sz="2800" dirty="0">
                        <a:effectLst/>
                        <a:latin typeface="+mj-lt"/>
                      </a:endParaRPr>
                    </a:p>
                    <a:p>
                      <a:pPr algn="ctr">
                        <a:lnSpc>
                          <a:spcPct val="100000"/>
                        </a:lnSpc>
                        <a:spcAft>
                          <a:spcPts val="0"/>
                        </a:spcAft>
                      </a:pPr>
                      <a:r>
                        <a:rPr lang="vi-VN" sz="2800" dirty="0">
                          <a:effectLst/>
                          <a:latin typeface="Calibri" panose="020F0502020204030204" pitchFamily="34" charset="0"/>
                        </a:rPr>
                        <a:t>(Disaccharide)</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2800" dirty="0">
                          <a:effectLst/>
                          <a:latin typeface="Calibri" panose="020F0502020204030204" pitchFamily="34" charset="0"/>
                        </a:rPr>
                        <a:t>Đường đa</a:t>
                      </a:r>
                      <a:endParaRPr lang="en-US" sz="2800" dirty="0">
                        <a:effectLst/>
                        <a:latin typeface="+mj-lt"/>
                      </a:endParaRPr>
                    </a:p>
                    <a:p>
                      <a:pPr algn="ctr">
                        <a:lnSpc>
                          <a:spcPct val="100000"/>
                        </a:lnSpc>
                        <a:spcAft>
                          <a:spcPts val="0"/>
                        </a:spcAft>
                      </a:pPr>
                      <a:r>
                        <a:rPr lang="vi-VN" sz="2800" dirty="0">
                          <a:effectLst/>
                          <a:latin typeface="Calibri" panose="020F0502020204030204" pitchFamily="34" charset="0"/>
                        </a:rPr>
                        <a:t>(Polysaccharide)</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60418453"/>
                  </a:ext>
                </a:extLst>
              </a:tr>
              <a:tr h="1985367">
                <a:tc>
                  <a:txBody>
                    <a:bodyPr/>
                    <a:lstStyle/>
                    <a:p>
                      <a:pPr algn="just">
                        <a:lnSpc>
                          <a:spcPct val="100000"/>
                        </a:lnSpc>
                        <a:spcAft>
                          <a:spcPts val="0"/>
                        </a:spcAft>
                      </a:pPr>
                      <a:endParaRPr lang="en-US" sz="2800" dirty="0" smtClean="0">
                        <a:effectLst/>
                        <a:latin typeface="Calibri" panose="020F0502020204030204" pitchFamily="34" charset="0"/>
                      </a:endParaRPr>
                    </a:p>
                    <a:p>
                      <a:pPr algn="just">
                        <a:lnSpc>
                          <a:spcPct val="100000"/>
                        </a:lnSpc>
                        <a:spcAft>
                          <a:spcPts val="0"/>
                        </a:spcAft>
                      </a:pPr>
                      <a:r>
                        <a:rPr lang="vi-VN" sz="2800" dirty="0" smtClean="0">
                          <a:effectLst/>
                          <a:latin typeface="Calibri" panose="020F0502020204030204" pitchFamily="34" charset="0"/>
                        </a:rPr>
                        <a:t>Đại </a:t>
                      </a:r>
                      <a:r>
                        <a:rPr lang="vi-VN" sz="2800" dirty="0">
                          <a:effectLst/>
                          <a:latin typeface="Calibri" panose="020F0502020204030204" pitchFamily="34" charset="0"/>
                        </a:rPr>
                        <a:t>diện</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effectLst/>
                          <a:latin typeface="Calibri" panose="020F0502020204030204" pitchFamily="34" charset="0"/>
                        </a:rPr>
                        <a:t>- Glucose (đường nho)</a:t>
                      </a:r>
                      <a:endParaRPr lang="en-US" sz="2800" dirty="0">
                        <a:effectLst/>
                        <a:latin typeface="+mj-lt"/>
                      </a:endParaRPr>
                    </a:p>
                    <a:p>
                      <a:pPr algn="l">
                        <a:lnSpc>
                          <a:spcPct val="100000"/>
                        </a:lnSpc>
                        <a:spcAft>
                          <a:spcPts val="0"/>
                        </a:spcAft>
                      </a:pPr>
                      <a:r>
                        <a:rPr lang="vi-VN" sz="2800" dirty="0">
                          <a:effectLst/>
                          <a:latin typeface="Calibri" panose="020F0502020204030204" pitchFamily="34" charset="0"/>
                        </a:rPr>
                        <a:t>- Fructose (đường quả)</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Galactose (sữa động vật</a:t>
                      </a:r>
                      <a:r>
                        <a:rPr lang="vi-VN" sz="2800" dirty="0" smtClean="0">
                          <a:effectLst/>
                          <a:latin typeface="Calibri" panose="020F0502020204030204" pitchFamily="34" charset="0"/>
                        </a:rPr>
                        <a:t>)</a:t>
                      </a:r>
                      <a:r>
                        <a:rPr lang="en-US" sz="2800" dirty="0" smtClean="0">
                          <a:effectLst/>
                          <a:latin typeface="Calibri" panose="020F0502020204030204" pitchFamily="34" charset="0"/>
                        </a:rPr>
                        <a:t>.</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effectLst/>
                          <a:latin typeface="Calibri" panose="020F0502020204030204" pitchFamily="34" charset="0"/>
                        </a:rPr>
                        <a:t>- Saccharose (đường mía)</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Lactose (đường sữa)</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Maltose (đường mạch nha)</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effectLst/>
                          <a:latin typeface="Calibri" panose="020F0502020204030204" pitchFamily="34" charset="0"/>
                        </a:rPr>
                        <a:t>- Cellulose</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Tinh bột</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a:t>
                      </a:r>
                      <a:r>
                        <a:rPr lang="en-US" sz="2800" dirty="0" smtClean="0">
                          <a:effectLst/>
                          <a:latin typeface="Calibri" panose="020F0502020204030204" pitchFamily="34" charset="0"/>
                        </a:rPr>
                        <a:t>Chitin</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Glycogen</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41370600"/>
                  </a:ext>
                </a:extLst>
              </a:tr>
              <a:tr h="1848509">
                <a:tc>
                  <a:txBody>
                    <a:bodyPr/>
                    <a:lstStyle/>
                    <a:p>
                      <a:pPr algn="just">
                        <a:lnSpc>
                          <a:spcPct val="100000"/>
                        </a:lnSpc>
                        <a:spcAft>
                          <a:spcPts val="0"/>
                        </a:spcAft>
                      </a:pPr>
                      <a:endParaRPr lang="en-US" sz="2800" dirty="0" smtClean="0">
                        <a:effectLst/>
                        <a:latin typeface="Calibri" panose="020F0502020204030204" pitchFamily="34" charset="0"/>
                      </a:endParaRPr>
                    </a:p>
                    <a:p>
                      <a:pPr algn="just">
                        <a:lnSpc>
                          <a:spcPct val="100000"/>
                        </a:lnSpc>
                        <a:spcAft>
                          <a:spcPts val="0"/>
                        </a:spcAft>
                      </a:pPr>
                      <a:r>
                        <a:rPr lang="vi-VN" sz="2800" dirty="0" smtClean="0">
                          <a:effectLst/>
                          <a:latin typeface="Calibri" panose="020F0502020204030204" pitchFamily="34" charset="0"/>
                        </a:rPr>
                        <a:t>Cấu </a:t>
                      </a:r>
                      <a:r>
                        <a:rPr lang="vi-VN" sz="2800" dirty="0">
                          <a:effectLst/>
                          <a:latin typeface="Calibri" panose="020F0502020204030204" pitchFamily="34" charset="0"/>
                        </a:rPr>
                        <a:t>tạo</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endParaRPr lang="en-US" sz="2800" dirty="0" smtClean="0">
                        <a:effectLst/>
                        <a:latin typeface="Calibri" panose="020F0502020204030204" pitchFamily="34" charset="0"/>
                      </a:endParaRPr>
                    </a:p>
                    <a:p>
                      <a:pPr algn="just">
                        <a:lnSpc>
                          <a:spcPct val="100000"/>
                        </a:lnSpc>
                        <a:spcAft>
                          <a:spcPts val="0"/>
                        </a:spcAft>
                      </a:pPr>
                      <a:r>
                        <a:rPr lang="vi-VN" sz="2800" dirty="0" smtClean="0">
                          <a:effectLst/>
                          <a:latin typeface="Calibri" panose="020F0502020204030204" pitchFamily="34" charset="0"/>
                        </a:rPr>
                        <a:t>Có </a:t>
                      </a:r>
                      <a:r>
                        <a:rPr lang="vi-VN" sz="2800" dirty="0">
                          <a:effectLst/>
                          <a:latin typeface="Calibri" panose="020F0502020204030204" pitchFamily="34" charset="0"/>
                        </a:rPr>
                        <a:t>1 phân tử </a:t>
                      </a:r>
                      <a:r>
                        <a:rPr lang="vi-VN" sz="2800" dirty="0" smtClean="0">
                          <a:effectLst/>
                          <a:latin typeface="Calibri" panose="020F0502020204030204" pitchFamily="34" charset="0"/>
                        </a:rPr>
                        <a:t>đường</a:t>
                      </a:r>
                      <a:r>
                        <a:rPr lang="en-US" sz="2800" dirty="0" smtClean="0">
                          <a:effectLst/>
                          <a:latin typeface="Calibri" panose="020F0502020204030204" pitchFamily="34" charset="0"/>
                        </a:rPr>
                        <a:t>.</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effectLst/>
                          <a:latin typeface="Calibri" panose="020F0502020204030204" pitchFamily="34" charset="0"/>
                        </a:rPr>
                        <a:t>Có 2 phân tử đường liên kết với nhau bằng liên kết glicosidic</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vi-VN" sz="2800" dirty="0">
                          <a:effectLst/>
                          <a:latin typeface="Calibri" panose="020F0502020204030204" pitchFamily="34" charset="0"/>
                        </a:rPr>
                        <a:t>Có nhiều phân tử đường liên kết với nhau bằng liên kết glicosidic</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92166448"/>
                  </a:ext>
                </a:extLst>
              </a:tr>
              <a:tr h="3234890">
                <a:tc>
                  <a:txBody>
                    <a:bodyPr/>
                    <a:lstStyle/>
                    <a:p>
                      <a:pPr algn="just">
                        <a:lnSpc>
                          <a:spcPct val="100000"/>
                        </a:lnSpc>
                        <a:spcAft>
                          <a:spcPts val="0"/>
                        </a:spcAft>
                      </a:pPr>
                      <a:endParaRPr lang="en-US" sz="2800" dirty="0" smtClean="0">
                        <a:effectLst/>
                        <a:latin typeface="Calibri" panose="020F0502020204030204" pitchFamily="34" charset="0"/>
                      </a:endParaRPr>
                    </a:p>
                    <a:p>
                      <a:pPr algn="just">
                        <a:lnSpc>
                          <a:spcPct val="100000"/>
                        </a:lnSpc>
                        <a:spcAft>
                          <a:spcPts val="0"/>
                        </a:spcAft>
                      </a:pPr>
                      <a:endParaRPr lang="en-US" sz="2800" dirty="0" smtClean="0">
                        <a:effectLst/>
                        <a:latin typeface="Calibri" panose="020F0502020204030204" pitchFamily="34" charset="0"/>
                      </a:endParaRPr>
                    </a:p>
                    <a:p>
                      <a:pPr algn="just">
                        <a:lnSpc>
                          <a:spcPct val="100000"/>
                        </a:lnSpc>
                        <a:spcAft>
                          <a:spcPts val="0"/>
                        </a:spcAft>
                      </a:pPr>
                      <a:r>
                        <a:rPr lang="vi-VN" sz="2800" dirty="0" smtClean="0">
                          <a:effectLst/>
                          <a:latin typeface="Calibri" panose="020F0502020204030204" pitchFamily="34" charset="0"/>
                        </a:rPr>
                        <a:t>Vai </a:t>
                      </a:r>
                      <a:r>
                        <a:rPr lang="vi-VN" sz="2800" dirty="0">
                          <a:effectLst/>
                          <a:latin typeface="Calibri" panose="020F0502020204030204" pitchFamily="34" charset="0"/>
                        </a:rPr>
                        <a:t>trò</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a:lnSpc>
                          <a:spcPct val="100000"/>
                        </a:lnSpc>
                        <a:spcAft>
                          <a:spcPts val="0"/>
                        </a:spcAft>
                      </a:pPr>
                      <a:r>
                        <a:rPr lang="vi-VN" sz="2800" dirty="0">
                          <a:effectLst/>
                          <a:latin typeface="Calibri" panose="020F0502020204030204" pitchFamily="34" charset="0"/>
                        </a:rPr>
                        <a:t>- Cung cấp năng lượng cho các hoạt động sống của tế bào và cơ thể (glucose).</a:t>
                      </a:r>
                      <a:endParaRPr lang="en-US" sz="2800" dirty="0">
                        <a:effectLst/>
                        <a:latin typeface="+mj-lt"/>
                      </a:endParaRPr>
                    </a:p>
                    <a:p>
                      <a:pPr algn="l">
                        <a:lnSpc>
                          <a:spcPct val="100000"/>
                        </a:lnSpc>
                        <a:spcAft>
                          <a:spcPts val="0"/>
                        </a:spcAft>
                      </a:pPr>
                      <a:r>
                        <a:rPr lang="vi-VN" sz="2800" dirty="0">
                          <a:effectLst/>
                          <a:latin typeface="Calibri" panose="020F0502020204030204" pitchFamily="34" charset="0"/>
                        </a:rPr>
                        <a:t>- Là nguồn năng lượng dự trữ của cơ thể (glycogen ở động vật và nấm, tinh bột ở thực vật)</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Cấu tạo một số thành phần của tế bào và cơ thể sinh vật: thành tế bào, màng sinh chất</a:t>
                      </a:r>
                      <a:endParaRPr lang="en-US" sz="2800" dirty="0">
                        <a:effectLst/>
                        <a:latin typeface="+mj-lt"/>
                      </a:endParaRPr>
                    </a:p>
                    <a:p>
                      <a:pPr algn="just">
                        <a:lnSpc>
                          <a:spcPct val="100000"/>
                        </a:lnSpc>
                        <a:spcAft>
                          <a:spcPts val="0"/>
                        </a:spcAft>
                      </a:pPr>
                      <a:r>
                        <a:rPr lang="vi-VN" sz="2800" dirty="0">
                          <a:effectLst/>
                          <a:latin typeface="Calibri" panose="020F0502020204030204" pitchFamily="34" charset="0"/>
                        </a:rPr>
                        <a:t>- Cấu tạo nucleic </a:t>
                      </a:r>
                      <a:r>
                        <a:rPr lang="vi-VN" sz="2800" dirty="0" smtClean="0">
                          <a:effectLst/>
                          <a:latin typeface="Calibri" panose="020F0502020204030204" pitchFamily="34" charset="0"/>
                        </a:rPr>
                        <a:t>acid</a:t>
                      </a:r>
                      <a:r>
                        <a:rPr lang="en-US" sz="2800" dirty="0" smtClean="0">
                          <a:effectLst/>
                          <a:latin typeface="Calibri" panose="020F0502020204030204" pitchFamily="34" charset="0"/>
                        </a:rPr>
                        <a:t>.</a:t>
                      </a:r>
                      <a:endParaRPr lang="en-US" sz="2800" dirty="0">
                        <a:effectLst/>
                        <a:latin typeface="+mj-lt"/>
                        <a:ea typeface="Calibri" panose="020F0502020204030204" pitchFamily="34" charset="0"/>
                        <a:cs typeface="Times New Roman" panose="02020603050405020304" pitchFamily="18" charset="0"/>
                      </a:endParaRPr>
                    </a:p>
                  </a:txBody>
                  <a:tcPr marL="68155" marR="681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741932750"/>
                  </a:ext>
                </a:extLst>
              </a:tr>
            </a:tbl>
          </a:graphicData>
        </a:graphic>
      </p:graphicFrame>
    </p:spTree>
    <p:extLst>
      <p:ext uri="{BB962C8B-B14F-4D97-AF65-F5344CB8AC3E}">
        <p14:creationId xmlns:p14="http://schemas.microsoft.com/office/powerpoint/2010/main" val="1090153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74" y="245945"/>
            <a:ext cx="11079678" cy="6050478"/>
          </a:xfrm>
          <a:prstGeom prst="rect">
            <a:avLst/>
          </a:prstGeom>
        </p:spPr>
      </p:pic>
    </p:spTree>
    <p:extLst>
      <p:ext uri="{BB962C8B-B14F-4D97-AF65-F5344CB8AC3E}">
        <p14:creationId xmlns:p14="http://schemas.microsoft.com/office/powerpoint/2010/main" val="1388616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39402" y="329268"/>
            <a:ext cx="9061573" cy="3354350"/>
          </a:xfrm>
          <a:prstGeom prst="rect">
            <a:avLst/>
          </a:prstGeom>
        </p:spPr>
      </p:pic>
      <p:pic>
        <p:nvPicPr>
          <p:cNvPr id="5124" name="Picture 4" descr="Ribose &amp; D-Ribose Supplement - Uses, Dosage, Side Effe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12" y="3945228"/>
            <a:ext cx="5901397" cy="2427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8094" y="67658"/>
            <a:ext cx="3849520" cy="523220"/>
          </a:xfrm>
          <a:prstGeom prst="rect">
            <a:avLst/>
          </a:prstGeom>
          <a:noFill/>
        </p:spPr>
        <p:txBody>
          <a:bodyPr wrap="square" rtlCol="0">
            <a:spAutoFit/>
          </a:bodyPr>
          <a:lstStyle/>
          <a:p>
            <a:r>
              <a:rPr lang="vi-VN" sz="2800" b="1" dirty="0">
                <a:latin typeface="Calibri" panose="020F0502020204030204" pitchFamily="34" charset="0"/>
              </a:rPr>
              <a:t>Một số loại đường </a:t>
            </a:r>
            <a:r>
              <a:rPr lang="vi-VN" sz="2800" b="1" dirty="0" smtClean="0">
                <a:latin typeface="Calibri" panose="020F0502020204030204" pitchFamily="34" charset="0"/>
              </a:rPr>
              <a:t>đơn</a:t>
            </a:r>
            <a:r>
              <a:rPr lang="en-US" sz="2800" b="1" dirty="0" smtClean="0">
                <a:latin typeface="Calibri" panose="020F0502020204030204" pitchFamily="34" charset="0"/>
              </a:rPr>
              <a:t>:</a:t>
            </a:r>
            <a:endParaRPr lang="en-US" sz="2800" b="1" dirty="0">
              <a:latin typeface="+mj-lt"/>
            </a:endParaRPr>
          </a:p>
        </p:txBody>
      </p:sp>
    </p:spTree>
    <p:extLst>
      <p:ext uri="{BB962C8B-B14F-4D97-AF65-F5344CB8AC3E}">
        <p14:creationId xmlns:p14="http://schemas.microsoft.com/office/powerpoint/2010/main" val="33549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1180272"/>
            <a:ext cx="4902157" cy="2649608"/>
          </a:xfrm>
          <a:prstGeom prst="rect">
            <a:avLst/>
          </a:prstGeom>
        </p:spPr>
      </p:pic>
      <p:pic>
        <p:nvPicPr>
          <p:cNvPr id="6146" name="Picture 2" descr="Chọn sữa cho trẻ sơ sinh rối loạn hấp thụ đường Lact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259" y="433245"/>
            <a:ext cx="4683475" cy="27169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0105" y="3853135"/>
            <a:ext cx="1698927" cy="492443"/>
          </a:xfrm>
          <a:prstGeom prst="rect">
            <a:avLst/>
          </a:prstGeom>
          <a:solidFill>
            <a:schemeClr val="accent6"/>
          </a:solidFill>
        </p:spPr>
        <p:txBody>
          <a:bodyPr wrap="none">
            <a:spAutoFit/>
          </a:bodyPr>
          <a:lstStyle/>
          <a:p>
            <a:r>
              <a:rPr lang="vi-VN" sz="2600" dirty="0">
                <a:latin typeface="Calibri" panose="020F0502020204030204" pitchFamily="34" charset="0"/>
              </a:rPr>
              <a:t>Saccharose</a:t>
            </a:r>
            <a:endParaRPr lang="en-US" sz="2600" dirty="0">
              <a:latin typeface="+mj-lt"/>
            </a:endParaRPr>
          </a:p>
        </p:txBody>
      </p:sp>
      <p:sp>
        <p:nvSpPr>
          <p:cNvPr id="9" name="Rectangle 8"/>
          <p:cNvSpPr/>
          <p:nvPr/>
        </p:nvSpPr>
        <p:spPr>
          <a:xfrm>
            <a:off x="9038462" y="3337437"/>
            <a:ext cx="1373899" cy="492443"/>
          </a:xfrm>
          <a:prstGeom prst="rect">
            <a:avLst/>
          </a:prstGeom>
          <a:solidFill>
            <a:schemeClr val="accent6"/>
          </a:solidFill>
        </p:spPr>
        <p:txBody>
          <a:bodyPr wrap="square">
            <a:spAutoFit/>
          </a:bodyPr>
          <a:lstStyle/>
          <a:p>
            <a:pPr algn="ctr"/>
            <a:r>
              <a:rPr lang="vi-VN" sz="2600" dirty="0">
                <a:latin typeface="Calibri" panose="020F0502020204030204" pitchFamily="34" charset="0"/>
              </a:rPr>
              <a:t>Lactose</a:t>
            </a:r>
            <a:endParaRPr lang="en-US" sz="2600" dirty="0">
              <a:latin typeface="+mj-lt"/>
            </a:endParaRPr>
          </a:p>
        </p:txBody>
      </p:sp>
      <p:pic>
        <p:nvPicPr>
          <p:cNvPr id="6148" name="Picture 4" descr="Maltose is a reducing sugar. Formula, Fun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414" y="3853135"/>
            <a:ext cx="3526186" cy="27518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4299" y="171635"/>
            <a:ext cx="3957696" cy="523220"/>
          </a:xfrm>
          <a:prstGeom prst="rect">
            <a:avLst/>
          </a:prstGeom>
          <a:noFill/>
        </p:spPr>
        <p:txBody>
          <a:bodyPr wrap="square" rtlCol="0">
            <a:spAutoFit/>
          </a:bodyPr>
          <a:lstStyle/>
          <a:p>
            <a:r>
              <a:rPr lang="vi-VN" sz="2800" b="1" dirty="0">
                <a:latin typeface="Calibri" panose="020F0502020204030204" pitchFamily="34" charset="0"/>
              </a:rPr>
              <a:t>Một số loại đường </a:t>
            </a:r>
            <a:r>
              <a:rPr lang="vi-VN" sz="2800" b="1" dirty="0" smtClean="0">
                <a:latin typeface="Calibri" panose="020F0502020204030204" pitchFamily="34" charset="0"/>
              </a:rPr>
              <a:t>đôi</a:t>
            </a:r>
            <a:r>
              <a:rPr lang="en-US" sz="2800" b="1" dirty="0" smtClean="0">
                <a:latin typeface="Calibri" panose="020F0502020204030204" pitchFamily="34" charset="0"/>
              </a:rPr>
              <a:t>:</a:t>
            </a:r>
            <a:endParaRPr lang="en-US" sz="2800" b="1" dirty="0">
              <a:latin typeface="+mj-lt"/>
            </a:endParaRPr>
          </a:p>
        </p:txBody>
      </p:sp>
    </p:spTree>
    <p:extLst>
      <p:ext uri="{BB962C8B-B14F-4D97-AF65-F5344CB8AC3E}">
        <p14:creationId xmlns:p14="http://schemas.microsoft.com/office/powerpoint/2010/main" val="72881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98633"/>
            <a:ext cx="6040024" cy="3683083"/>
          </a:xfrm>
          <a:prstGeom prst="rect">
            <a:avLst/>
          </a:prstGeom>
        </p:spPr>
      </p:pic>
      <p:pic>
        <p:nvPicPr>
          <p:cNvPr id="5" name="Picture 4"/>
          <p:cNvPicPr>
            <a:picLocks noChangeAspect="1"/>
          </p:cNvPicPr>
          <p:nvPr/>
        </p:nvPicPr>
        <p:blipFill>
          <a:blip r:embed="rId3"/>
          <a:stretch>
            <a:fillRect/>
          </a:stretch>
        </p:blipFill>
        <p:spPr>
          <a:xfrm>
            <a:off x="6094990" y="3231324"/>
            <a:ext cx="6097010" cy="3570268"/>
          </a:xfrm>
          <a:prstGeom prst="rect">
            <a:avLst/>
          </a:prstGeom>
        </p:spPr>
      </p:pic>
      <p:pic>
        <p:nvPicPr>
          <p:cNvPr id="6" name="Picture 5"/>
          <p:cNvPicPr>
            <a:picLocks noChangeAspect="1"/>
          </p:cNvPicPr>
          <p:nvPr/>
        </p:nvPicPr>
        <p:blipFill>
          <a:blip r:embed="rId4"/>
          <a:stretch>
            <a:fillRect/>
          </a:stretch>
        </p:blipFill>
        <p:spPr>
          <a:xfrm>
            <a:off x="6094990" y="415450"/>
            <a:ext cx="6012563" cy="2759467"/>
          </a:xfrm>
          <a:prstGeom prst="rect">
            <a:avLst/>
          </a:prstGeom>
        </p:spPr>
      </p:pic>
      <p:sp>
        <p:nvSpPr>
          <p:cNvPr id="10" name="TextBox 9"/>
          <p:cNvSpPr txBox="1"/>
          <p:nvPr/>
        </p:nvSpPr>
        <p:spPr>
          <a:xfrm>
            <a:off x="640694" y="169228"/>
            <a:ext cx="3206337" cy="523220"/>
          </a:xfrm>
          <a:prstGeom prst="rect">
            <a:avLst/>
          </a:prstGeom>
          <a:noFill/>
        </p:spPr>
        <p:txBody>
          <a:bodyPr wrap="square" rtlCol="0">
            <a:spAutoFit/>
          </a:bodyPr>
          <a:lstStyle/>
          <a:p>
            <a:r>
              <a:rPr lang="vi-VN" sz="2800" dirty="0">
                <a:latin typeface="Calibri" panose="020F0502020204030204" pitchFamily="34" charset="0"/>
              </a:rPr>
              <a:t>Đường đa</a:t>
            </a:r>
            <a:endParaRPr lang="en-US" sz="2800" dirty="0">
              <a:latin typeface="+mj-lt"/>
            </a:endParaRPr>
          </a:p>
        </p:txBody>
      </p:sp>
    </p:spTree>
    <p:extLst>
      <p:ext uri="{BB962C8B-B14F-4D97-AF65-F5344CB8AC3E}">
        <p14:creationId xmlns:p14="http://schemas.microsoft.com/office/powerpoint/2010/main" val="408284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Ạ ĐƯỜNG HUYẾT Ở BỆNH NHÂN ĐÁI THÁO Đ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11"/>
            <a:ext cx="5639320" cy="58267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I THÁO ĐƯỜNG VÀ CÁCH PHÒNG TRÁ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397" y="2846439"/>
            <a:ext cx="2721780" cy="26842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ệnh tim mạch ở người cao tuổi cần xử trí thế nào cho đ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7945" y="2846439"/>
            <a:ext cx="2790819" cy="26842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éo phì là gì? Sự khác nhau giữa thừa cân và béo phì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629" y="-127284"/>
            <a:ext cx="4889005" cy="2748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994707"/>
            <a:ext cx="5186644" cy="523220"/>
          </a:xfrm>
          <a:prstGeom prst="rect">
            <a:avLst/>
          </a:prstGeom>
          <a:solidFill>
            <a:srgbClr val="FFC000"/>
          </a:solidFill>
        </p:spPr>
        <p:txBody>
          <a:bodyPr wrap="square" rtlCol="0">
            <a:spAutoFit/>
          </a:bodyPr>
          <a:lstStyle/>
          <a:p>
            <a:r>
              <a:rPr lang="vi-VN" sz="2800" dirty="0">
                <a:latin typeface="Calibri" panose="020F0502020204030204" pitchFamily="34" charset="0"/>
              </a:rPr>
              <a:t>Khi cơ thể dung nạp quá ít đường</a:t>
            </a:r>
            <a:endParaRPr lang="en-US" sz="2800" dirty="0">
              <a:latin typeface="+mj-lt"/>
            </a:endParaRPr>
          </a:p>
        </p:txBody>
      </p:sp>
      <p:sp>
        <p:nvSpPr>
          <p:cNvPr id="12" name="TextBox 11"/>
          <p:cNvSpPr txBox="1"/>
          <p:nvPr/>
        </p:nvSpPr>
        <p:spPr>
          <a:xfrm>
            <a:off x="6788067" y="5994707"/>
            <a:ext cx="4995893" cy="523220"/>
          </a:xfrm>
          <a:prstGeom prst="rect">
            <a:avLst/>
          </a:prstGeom>
          <a:solidFill>
            <a:srgbClr val="FFC000"/>
          </a:solidFill>
        </p:spPr>
        <p:txBody>
          <a:bodyPr wrap="square" rtlCol="0">
            <a:spAutoFit/>
          </a:bodyPr>
          <a:lstStyle/>
          <a:p>
            <a:r>
              <a:rPr lang="vi-VN" sz="2800" dirty="0">
                <a:latin typeface="Calibri" panose="020F0502020204030204" pitchFamily="34" charset="0"/>
              </a:rPr>
              <a:t>Khi cơ thể dung nạp thừa đường</a:t>
            </a:r>
            <a:endParaRPr lang="en-US" sz="2800" dirty="0">
              <a:latin typeface="+mj-lt"/>
            </a:endParaRPr>
          </a:p>
        </p:txBody>
      </p:sp>
    </p:spTree>
    <p:extLst>
      <p:ext uri="{BB962C8B-B14F-4D97-AF65-F5344CB8AC3E}">
        <p14:creationId xmlns:p14="http://schemas.microsoft.com/office/powerpoint/2010/main" val="10624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2515" cy="6858000"/>
          </a:xfrm>
          <a:prstGeom prst="rect">
            <a:avLst/>
          </a:prstGeom>
        </p:spPr>
      </p:pic>
      <p:sp>
        <p:nvSpPr>
          <p:cNvPr id="2" name="TextBox 1"/>
          <p:cNvSpPr txBox="1"/>
          <p:nvPr/>
        </p:nvSpPr>
        <p:spPr>
          <a:xfrm>
            <a:off x="1051540" y="2328522"/>
            <a:ext cx="10557164" cy="1815882"/>
          </a:xfrm>
          <a:prstGeom prst="rect">
            <a:avLst/>
          </a:prstGeom>
          <a:noFill/>
        </p:spPr>
        <p:txBody>
          <a:bodyPr wrap="square" rtlCol="0">
            <a:spAutoFit/>
          </a:bodyPr>
          <a:lstStyle/>
          <a:p>
            <a:pPr>
              <a:lnSpc>
                <a:spcPct val="150000"/>
              </a:lnSpc>
            </a:pPr>
            <a:r>
              <a:rPr lang="it-IT" sz="2800" dirty="0">
                <a:latin typeface="Calibri" panose="020F0502020204030204" pitchFamily="34" charset="0"/>
                <a:cs typeface="Times New Roman" panose="02020603050405020304" pitchFamily="18" charset="0"/>
              </a:rPr>
              <a:t>Tại sao nên sử dụng đường </a:t>
            </a:r>
            <a:r>
              <a:rPr lang="it-IT" sz="2800" dirty="0" smtClean="0">
                <a:latin typeface="Calibri" panose="020F0502020204030204" pitchFamily="34" charset="0"/>
                <a:cs typeface="Times New Roman" panose="02020603050405020304" pitchFamily="18" charset="0"/>
              </a:rPr>
              <a:t>glucose </a:t>
            </a:r>
            <a:r>
              <a:rPr lang="it-IT" sz="2800" dirty="0">
                <a:latin typeface="Calibri" panose="020F0502020204030204" pitchFamily="34" charset="0"/>
                <a:cs typeface="Times New Roman" panose="02020603050405020304" pitchFamily="18" charset="0"/>
              </a:rPr>
              <a:t>cho những người bị ốm hoặc những người bị hạ đường huyết?</a:t>
            </a:r>
            <a:endParaRPr lang="en-US" sz="2800" dirty="0">
              <a:latin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482277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33642" y="0"/>
            <a:ext cx="2356667" cy="584775"/>
          </a:xfrm>
          <a:prstGeom prst="rect">
            <a:avLst/>
          </a:prstGeom>
          <a:solidFill>
            <a:srgbClr val="FFC000"/>
          </a:solidFill>
        </p:spPr>
        <p:txBody>
          <a:bodyPr wrap="square" rtlCol="0">
            <a:spAutoFit/>
          </a:bodyPr>
          <a:lstStyle/>
          <a:p>
            <a:pPr algn="ctr"/>
            <a:r>
              <a:rPr lang="en-US" sz="3200" dirty="0" smtClean="0">
                <a:latin typeface="Calibri" panose="020F0502020204030204" pitchFamily="34" charset="0"/>
              </a:rPr>
              <a:t>2</a:t>
            </a:r>
            <a:r>
              <a:rPr lang="vi-VN" sz="3200" dirty="0" smtClean="0">
                <a:latin typeface="Calibri" panose="020F0502020204030204" pitchFamily="34" charset="0"/>
              </a:rPr>
              <a:t>. </a:t>
            </a:r>
            <a:r>
              <a:rPr lang="vi-VN" sz="3200" dirty="0">
                <a:latin typeface="Calibri" panose="020F0502020204030204" pitchFamily="34" charset="0"/>
              </a:rPr>
              <a:t>LIPID</a:t>
            </a:r>
            <a:endParaRPr lang="en-US" sz="32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335"/>
            <a:ext cx="2838599" cy="3746665"/>
          </a:xfrm>
          <a:prstGeom prst="rect">
            <a:avLst/>
          </a:prstGeom>
        </p:spPr>
      </p:pic>
      <p:sp>
        <p:nvSpPr>
          <p:cNvPr id="5" name="Can 4"/>
          <p:cNvSpPr/>
          <p:nvPr/>
        </p:nvSpPr>
        <p:spPr>
          <a:xfrm>
            <a:off x="7206569" y="2574842"/>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p:cNvSpPr/>
          <p:nvPr/>
        </p:nvSpPr>
        <p:spPr>
          <a:xfrm>
            <a:off x="10318496" y="2574842"/>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a:off x="724395" y="0"/>
            <a:ext cx="2291938" cy="270757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2446" y="404488"/>
            <a:ext cx="1953887" cy="1827346"/>
          </a:xfrm>
          <a:prstGeom prst="rect">
            <a:avLst/>
          </a:prstGeom>
          <a:noFill/>
        </p:spPr>
        <p:txBody>
          <a:bodyPr wrap="square" rtlCol="0">
            <a:spAutoFit/>
          </a:bodyPr>
          <a:lstStyle/>
          <a:p>
            <a:r>
              <a:rPr lang="vi-VN" sz="2800" dirty="0">
                <a:latin typeface="Calibri" panose="020F0502020204030204" pitchFamily="34" charset="0"/>
              </a:rPr>
              <a:t>Học sinh làm thí nghiệm theo nhóm</a:t>
            </a:r>
            <a:endParaRPr lang="en-US" sz="2800" dirty="0">
              <a:latin typeface="+mj-lt"/>
            </a:endParaRPr>
          </a:p>
        </p:txBody>
      </p:sp>
      <p:sp>
        <p:nvSpPr>
          <p:cNvPr id="10" name="Can 9"/>
          <p:cNvSpPr/>
          <p:nvPr/>
        </p:nvSpPr>
        <p:spPr>
          <a:xfrm>
            <a:off x="7206569" y="4400672"/>
            <a:ext cx="724395" cy="902525"/>
          </a:xfrm>
          <a:prstGeom prst="can">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10318495" y="4228595"/>
            <a:ext cx="724395" cy="902525"/>
          </a:xfrm>
          <a:prstGeom prst="can">
            <a:avLst/>
          </a:prstGeom>
          <a:solidFill>
            <a:schemeClr val="bg2">
              <a:lumMod val="9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11864" y="3322281"/>
            <a:ext cx="1341911" cy="523220"/>
          </a:xfrm>
          <a:prstGeom prst="rect">
            <a:avLst/>
          </a:prstGeom>
          <a:noFill/>
        </p:spPr>
        <p:txBody>
          <a:bodyPr wrap="square" rtlCol="0">
            <a:spAutoFit/>
          </a:bodyPr>
          <a:lstStyle/>
          <a:p>
            <a:r>
              <a:rPr lang="vi-VN" sz="2800" dirty="0">
                <a:latin typeface="Calibri" panose="020F0502020204030204" pitchFamily="34" charset="0"/>
              </a:rPr>
              <a:t>Cốc 1</a:t>
            </a:r>
            <a:endParaRPr lang="en-US" sz="2800" dirty="0">
              <a:latin typeface="+mj-lt"/>
            </a:endParaRPr>
          </a:p>
        </p:txBody>
      </p:sp>
      <p:sp>
        <p:nvSpPr>
          <p:cNvPr id="14" name="TextBox 13"/>
          <p:cNvSpPr txBox="1"/>
          <p:nvPr/>
        </p:nvSpPr>
        <p:spPr>
          <a:xfrm>
            <a:off x="10189348" y="3181596"/>
            <a:ext cx="1341911" cy="523220"/>
          </a:xfrm>
          <a:prstGeom prst="rect">
            <a:avLst/>
          </a:prstGeom>
          <a:noFill/>
        </p:spPr>
        <p:txBody>
          <a:bodyPr wrap="square" rtlCol="0">
            <a:spAutoFit/>
          </a:bodyPr>
          <a:lstStyle/>
          <a:p>
            <a:r>
              <a:rPr lang="vi-VN" sz="2800" dirty="0">
                <a:latin typeface="Calibri" panose="020F0502020204030204" pitchFamily="34" charset="0"/>
              </a:rPr>
              <a:t>Cốc 2</a:t>
            </a:r>
            <a:endParaRPr lang="en-US" sz="2800" dirty="0">
              <a:latin typeface="+mj-lt"/>
            </a:endParaRPr>
          </a:p>
        </p:txBody>
      </p:sp>
      <p:sp>
        <p:nvSpPr>
          <p:cNvPr id="15" name="TextBox 14"/>
          <p:cNvSpPr txBox="1"/>
          <p:nvPr/>
        </p:nvSpPr>
        <p:spPr>
          <a:xfrm>
            <a:off x="3198816" y="647645"/>
            <a:ext cx="8993184" cy="1867178"/>
          </a:xfrm>
          <a:prstGeom prst="rect">
            <a:avLst/>
          </a:prstGeom>
          <a:noFill/>
        </p:spPr>
        <p:txBody>
          <a:bodyPr wrap="square" rtlCol="0">
            <a:spAutoFit/>
          </a:bodyPr>
          <a:lstStyle/>
          <a:p>
            <a:pPr>
              <a:spcBef>
                <a:spcPts val="100"/>
              </a:spcBef>
              <a:spcAft>
                <a:spcPts val="100"/>
              </a:spcAft>
            </a:pPr>
            <a:r>
              <a:rPr lang="vi-VN" sz="2800" dirty="0">
                <a:latin typeface="Calibri" panose="020F0502020204030204" pitchFamily="34" charset="0"/>
              </a:rPr>
              <a:t>- Cho 5 giọt dầu ăn vào cốc 1 đựng nước và cốc 2 đựng dung dịch </a:t>
            </a:r>
            <a:r>
              <a:rPr lang="vi-VN" sz="2800" dirty="0" smtClean="0">
                <a:latin typeface="Calibri" panose="020F0502020204030204" pitchFamily="34" charset="0"/>
              </a:rPr>
              <a:t>benzen</a:t>
            </a:r>
            <a:r>
              <a:rPr lang="en-US" sz="2800" dirty="0" smtClean="0">
                <a:latin typeface="Calibri" panose="020F0502020204030204" pitchFamily="34" charset="0"/>
              </a:rPr>
              <a:t>ne</a:t>
            </a:r>
            <a:r>
              <a:rPr lang="vi-VN" sz="2800" dirty="0" smtClean="0">
                <a:latin typeface="Calibri" panose="020F0502020204030204" pitchFamily="34" charset="0"/>
              </a:rPr>
              <a:t>.</a:t>
            </a:r>
            <a:endParaRPr lang="vi-VN" sz="2800" dirty="0">
              <a:latin typeface="Calibri" panose="020F0502020204030204" pitchFamily="34" charset="0"/>
            </a:endParaRPr>
          </a:p>
          <a:p>
            <a:pPr marL="342900" indent="-342900">
              <a:spcBef>
                <a:spcPts val="100"/>
              </a:spcBef>
              <a:spcAft>
                <a:spcPts val="100"/>
              </a:spcAft>
              <a:buFontTx/>
              <a:buChar char="-"/>
            </a:pPr>
            <a:r>
              <a:rPr lang="vi-VN" sz="2800" dirty="0">
                <a:latin typeface="Calibri" panose="020F0502020204030204" pitchFamily="34" charset="0"/>
              </a:rPr>
              <a:t>Khuấy </a:t>
            </a:r>
            <a:r>
              <a:rPr lang="en-US" sz="2800" dirty="0" err="1" smtClean="0">
                <a:latin typeface="Calibri" panose="020F0502020204030204" pitchFamily="34" charset="0"/>
              </a:rPr>
              <a:t>đều</a:t>
            </a:r>
            <a:r>
              <a:rPr lang="en-US" sz="2800" dirty="0" smtClean="0">
                <a:latin typeface="Calibri" panose="020F0502020204030204" pitchFamily="34" charset="0"/>
              </a:rPr>
              <a:t> </a:t>
            </a:r>
            <a:r>
              <a:rPr lang="vi-VN" sz="2800" dirty="0" smtClean="0">
                <a:latin typeface="Calibri" panose="020F0502020204030204" pitchFamily="34" charset="0"/>
              </a:rPr>
              <a:t>dung </a:t>
            </a:r>
            <a:r>
              <a:rPr lang="vi-VN" sz="2800" dirty="0">
                <a:latin typeface="Calibri" panose="020F0502020204030204" pitchFamily="34" charset="0"/>
              </a:rPr>
              <a:t>dịch </a:t>
            </a:r>
            <a:r>
              <a:rPr lang="vi-VN" sz="2800" dirty="0">
                <a:latin typeface="Calibri" panose="020F0502020204030204" pitchFamily="34" charset="0"/>
                <a:sym typeface="Wingdings" panose="05000000000000000000" pitchFamily="2" charset="2"/>
              </a:rPr>
              <a:t> </a:t>
            </a:r>
            <a:r>
              <a:rPr lang="vi-VN" sz="2800" dirty="0">
                <a:latin typeface="Calibri" panose="020F0502020204030204" pitchFamily="34" charset="0"/>
              </a:rPr>
              <a:t>Quan sát hiện tượng xảy ra. </a:t>
            </a:r>
          </a:p>
          <a:p>
            <a:pPr>
              <a:spcBef>
                <a:spcPts val="100"/>
              </a:spcBef>
              <a:spcAft>
                <a:spcPts val="100"/>
              </a:spcAft>
            </a:pPr>
            <a:r>
              <a:rPr lang="vi-VN" sz="2800" dirty="0">
                <a:latin typeface="Calibri" panose="020F0502020204030204" pitchFamily="34" charset="0"/>
                <a:sym typeface="Wingdings" panose="05000000000000000000" pitchFamily="2" charset="2"/>
              </a:rPr>
              <a:t>(?) Lipid có đặc tính gì?</a:t>
            </a:r>
            <a:r>
              <a:rPr lang="vi-VN" sz="2800" dirty="0">
                <a:latin typeface="Calibri" panose="020F0502020204030204" pitchFamily="34" charset="0"/>
              </a:rPr>
              <a:t> </a:t>
            </a:r>
            <a:endParaRPr lang="en-US" sz="2800" dirty="0">
              <a:latin typeface="+mj-lt"/>
            </a:endParaRPr>
          </a:p>
        </p:txBody>
      </p:sp>
      <p:sp>
        <p:nvSpPr>
          <p:cNvPr id="17" name="Right Arrow 16"/>
          <p:cNvSpPr/>
          <p:nvPr/>
        </p:nvSpPr>
        <p:spPr>
          <a:xfrm>
            <a:off x="3016333" y="5695943"/>
            <a:ext cx="570015" cy="451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59481" y="5446565"/>
            <a:ext cx="8098971" cy="954107"/>
          </a:xfrm>
          <a:prstGeom prst="rect">
            <a:avLst/>
          </a:prstGeom>
          <a:noFill/>
        </p:spPr>
        <p:txBody>
          <a:bodyPr wrap="square" rtlCol="0">
            <a:spAutoFit/>
          </a:bodyPr>
          <a:lstStyle/>
          <a:p>
            <a:r>
              <a:rPr lang="it-IT" sz="2800" dirty="0">
                <a:latin typeface="Times" panose="02020603050405020304" pitchFamily="18" charset="0"/>
                <a:cs typeface="Times" panose="02020603050405020304" pitchFamily="18" charset="0"/>
              </a:rPr>
              <a:t>Lipid có đặc tính là không tan trong nước nhưng tan trong các dung môi hữu cơ</a:t>
            </a:r>
            <a:endParaRPr lang="en-US" sz="2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4549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0"/>
            <a:ext cx="12169834"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363" y="4371320"/>
            <a:ext cx="1710443" cy="2257613"/>
          </a:xfrm>
          <a:prstGeom prst="rect">
            <a:avLst/>
          </a:prstGeom>
        </p:spPr>
      </p:pic>
      <p:sp>
        <p:nvSpPr>
          <p:cNvPr id="8" name="Cloud Callout 7"/>
          <p:cNvSpPr/>
          <p:nvPr/>
        </p:nvSpPr>
        <p:spPr>
          <a:xfrm>
            <a:off x="1908181" y="712618"/>
            <a:ext cx="8164669" cy="38595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32576" y="1396066"/>
            <a:ext cx="6289901" cy="2677656"/>
          </a:xfrm>
          <a:prstGeom prst="rect">
            <a:avLst/>
          </a:prstGeom>
          <a:noFill/>
        </p:spPr>
        <p:txBody>
          <a:bodyPr wrap="square" rtlCol="0">
            <a:spAutoFit/>
          </a:bodyPr>
          <a:lstStyle/>
          <a:p>
            <a:r>
              <a:rPr lang="vi-VN" sz="2800" dirty="0">
                <a:latin typeface="Calibri" panose="020F0502020204030204" pitchFamily="34" charset="0"/>
                <a:cs typeface="Times New Roman" panose="02020603050405020304" pitchFamily="18" charset="0"/>
              </a:rPr>
              <a:t>Các nhóm quan sát tranh minh họa về cấu trúc của các loại lipid, nghiên cứu thông tin mục III.2; III.3  trang 26 và 27 sgk. </a:t>
            </a:r>
            <a:r>
              <a:rPr lang="en-US" sz="2800" dirty="0" err="1">
                <a:latin typeface="Calibri" panose="020F0502020204030204" pitchFamily="34" charset="0"/>
                <a:cs typeface="Times New Roman" panose="02020603050405020304" pitchFamily="18" charset="0"/>
              </a:rPr>
              <a:t>Xây</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dựng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sơ</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đồ</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tư</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duy</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về</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chức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năng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của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loại</a:t>
            </a:r>
            <a:r>
              <a:rPr lang="en-US" sz="2800" dirty="0">
                <a:latin typeface="Calibri" panose="020F0502020204030204" pitchFamily="34" charset="0"/>
                <a:cs typeface="Times New Roman" panose="02020603050405020304" pitchFamily="18" charset="0"/>
              </a:rPr>
              <a:t> lipid</a:t>
            </a:r>
          </a:p>
          <a:p>
            <a:endParaRPr lang="en-US" sz="2800" dirty="0">
              <a:latin typeface="Calibri" panose="020F0502020204030204" pitchFamily="34" charset="0"/>
              <a:cs typeface="Times New Roman" panose="02020603050405020304" pitchFamily="18" charset="0"/>
            </a:endParaRPr>
          </a:p>
        </p:txBody>
      </p:sp>
      <p:sp>
        <p:nvSpPr>
          <p:cNvPr id="7" name="TextBox 6"/>
          <p:cNvSpPr txBox="1"/>
          <p:nvPr/>
        </p:nvSpPr>
        <p:spPr>
          <a:xfrm>
            <a:off x="3633849" y="58189"/>
            <a:ext cx="2356667" cy="584775"/>
          </a:xfrm>
          <a:prstGeom prst="rect">
            <a:avLst/>
          </a:prstGeom>
          <a:solidFill>
            <a:srgbClr val="FFC000"/>
          </a:solidFill>
        </p:spPr>
        <p:txBody>
          <a:bodyPr wrap="square" rtlCol="0">
            <a:spAutoFit/>
          </a:bodyPr>
          <a:lstStyle/>
          <a:p>
            <a:pPr algn="ctr"/>
            <a:r>
              <a:rPr lang="en-US" sz="3200" dirty="0" smtClean="0">
                <a:latin typeface="Calibri" panose="020F0502020204030204" pitchFamily="34" charset="0"/>
              </a:rPr>
              <a:t>2</a:t>
            </a:r>
            <a:r>
              <a:rPr lang="vi-VN" sz="3200" dirty="0" smtClean="0">
                <a:latin typeface="Calibri" panose="020F0502020204030204" pitchFamily="34" charset="0"/>
              </a:rPr>
              <a:t>. </a:t>
            </a:r>
            <a:r>
              <a:rPr lang="vi-VN" sz="3200" dirty="0">
                <a:latin typeface="Calibri" panose="020F0502020204030204" pitchFamily="34" charset="0"/>
              </a:rPr>
              <a:t>LIPID</a:t>
            </a:r>
            <a:endParaRPr lang="en-US" sz="3200" dirty="0">
              <a:latin typeface="+mj-lt"/>
            </a:endParaRPr>
          </a:p>
        </p:txBody>
      </p:sp>
    </p:spTree>
    <p:extLst>
      <p:ext uri="{BB962C8B-B14F-4D97-AF65-F5344CB8AC3E}">
        <p14:creationId xmlns:p14="http://schemas.microsoft.com/office/powerpoint/2010/main" val="4256119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074" name="Picture 2" descr="CÁCH SƠ CHẾ THỊT BÒ NHẬP KHẨU HOÀN HẢO - THỊT BÒ HỮU NG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3" y="817555"/>
            <a:ext cx="2557359" cy="1871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cá thịt trắng cho bé ăn dặm an toàn, giàu dinh dưỡng | Phụ Nữ &amp;  Gia Đ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35" y="817555"/>
            <a:ext cx="2546473" cy="19098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 điều lý thú về quả trứng gà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624" y="868199"/>
            <a:ext cx="2846119" cy="18272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ìm Hiểu Về Sữa Tươi Là Gì? Cách Uống Sữa Tươi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260" y="868199"/>
            <a:ext cx="2806740" cy="18711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ơi bán Dầu ăn Neptune Gold 5L giá rẻ nhất tháng 07/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503" y="3132268"/>
            <a:ext cx="2355767" cy="23557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Ăn lạc có béo không? Chuyên gia giải đá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1735" y="3229048"/>
            <a:ext cx="2882940" cy="21622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ách sử dụng mật ong tốt nhất trong ngà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5169" y="3356474"/>
            <a:ext cx="2892944" cy="19286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ạo hữu cơ là gì, có phải gạo sạch không? Gạo hữu cơ bán ở đâ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8607" y="3356474"/>
            <a:ext cx="2823393" cy="1928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43253" y="2204190"/>
            <a:ext cx="1923803" cy="523220"/>
          </a:xfrm>
          <a:prstGeom prst="rect">
            <a:avLst/>
          </a:prstGeom>
          <a:noFill/>
        </p:spPr>
        <p:txBody>
          <a:bodyPr wrap="square" rtlCol="0">
            <a:spAutoFit/>
          </a:bodyPr>
          <a:lstStyle/>
          <a:p>
            <a:pPr algn="ctr"/>
            <a:r>
              <a:rPr lang="vi-VN" sz="2800" b="1" dirty="0">
                <a:latin typeface="Calibri" panose="020F0502020204030204" pitchFamily="34" charset="0"/>
              </a:rPr>
              <a:t>Thịt bò</a:t>
            </a:r>
            <a:endParaRPr lang="en-US" sz="2800" b="1" dirty="0">
              <a:latin typeface="+mj-lt"/>
            </a:endParaRPr>
          </a:p>
        </p:txBody>
      </p:sp>
      <p:sp>
        <p:nvSpPr>
          <p:cNvPr id="16" name="TextBox 15"/>
          <p:cNvSpPr txBox="1"/>
          <p:nvPr/>
        </p:nvSpPr>
        <p:spPr>
          <a:xfrm>
            <a:off x="2770123" y="2216139"/>
            <a:ext cx="1923803" cy="523220"/>
          </a:xfrm>
          <a:prstGeom prst="rect">
            <a:avLst/>
          </a:prstGeom>
          <a:noFill/>
        </p:spPr>
        <p:txBody>
          <a:bodyPr wrap="square" rtlCol="0">
            <a:spAutoFit/>
          </a:bodyPr>
          <a:lstStyle/>
          <a:p>
            <a:pPr algn="ctr"/>
            <a:r>
              <a:rPr lang="vi-VN" sz="2800" b="1" dirty="0">
                <a:latin typeface="Calibri" panose="020F0502020204030204" pitchFamily="34" charset="0"/>
              </a:rPr>
              <a:t>Cá</a:t>
            </a:r>
            <a:endParaRPr lang="en-US" sz="2800" b="1" dirty="0">
              <a:latin typeface="+mj-lt"/>
            </a:endParaRPr>
          </a:p>
        </p:txBody>
      </p:sp>
      <p:sp>
        <p:nvSpPr>
          <p:cNvPr id="17" name="TextBox 16"/>
          <p:cNvSpPr txBox="1"/>
          <p:nvPr/>
        </p:nvSpPr>
        <p:spPr>
          <a:xfrm>
            <a:off x="5627310" y="1122122"/>
            <a:ext cx="1923803" cy="523220"/>
          </a:xfrm>
          <a:prstGeom prst="rect">
            <a:avLst/>
          </a:prstGeom>
          <a:noFill/>
        </p:spPr>
        <p:txBody>
          <a:bodyPr wrap="square" rtlCol="0">
            <a:spAutoFit/>
          </a:bodyPr>
          <a:lstStyle/>
          <a:p>
            <a:pPr algn="ctr"/>
            <a:r>
              <a:rPr lang="vi-VN" sz="2800" b="1" dirty="0">
                <a:latin typeface="Calibri" panose="020F0502020204030204" pitchFamily="34" charset="0"/>
              </a:rPr>
              <a:t>Trứng</a:t>
            </a:r>
            <a:endParaRPr lang="en-US" sz="2800" b="1" dirty="0">
              <a:latin typeface="+mj-lt"/>
            </a:endParaRPr>
          </a:p>
        </p:txBody>
      </p:sp>
      <p:sp>
        <p:nvSpPr>
          <p:cNvPr id="18" name="TextBox 17"/>
          <p:cNvSpPr txBox="1"/>
          <p:nvPr/>
        </p:nvSpPr>
        <p:spPr>
          <a:xfrm>
            <a:off x="9213088" y="1269529"/>
            <a:ext cx="1923803" cy="523220"/>
          </a:xfrm>
          <a:prstGeom prst="rect">
            <a:avLst/>
          </a:prstGeom>
          <a:noFill/>
        </p:spPr>
        <p:txBody>
          <a:bodyPr wrap="square" rtlCol="0">
            <a:spAutoFit/>
          </a:bodyPr>
          <a:lstStyle/>
          <a:p>
            <a:pPr algn="ctr"/>
            <a:r>
              <a:rPr lang="vi-VN" sz="2800" b="1" dirty="0">
                <a:latin typeface="Calibri" panose="020F0502020204030204" pitchFamily="34" charset="0"/>
              </a:rPr>
              <a:t>Sữa bò</a:t>
            </a:r>
            <a:endParaRPr lang="en-US" sz="2800" b="1" dirty="0">
              <a:latin typeface="+mj-lt"/>
            </a:endParaRPr>
          </a:p>
        </p:txBody>
      </p:sp>
      <p:sp>
        <p:nvSpPr>
          <p:cNvPr id="19" name="TextBox 18"/>
          <p:cNvSpPr txBox="1"/>
          <p:nvPr/>
        </p:nvSpPr>
        <p:spPr>
          <a:xfrm>
            <a:off x="0" y="3435935"/>
            <a:ext cx="932415" cy="954107"/>
          </a:xfrm>
          <a:prstGeom prst="rect">
            <a:avLst/>
          </a:prstGeom>
          <a:noFill/>
        </p:spPr>
        <p:txBody>
          <a:bodyPr wrap="square" rtlCol="0">
            <a:spAutoFit/>
          </a:bodyPr>
          <a:lstStyle/>
          <a:p>
            <a:pPr algn="ctr"/>
            <a:r>
              <a:rPr lang="vi-VN" sz="2800" b="1" dirty="0">
                <a:latin typeface="Calibri" panose="020F0502020204030204" pitchFamily="34" charset="0"/>
              </a:rPr>
              <a:t>Dầu ăn</a:t>
            </a:r>
            <a:endParaRPr lang="en-US" sz="2800" b="1" dirty="0">
              <a:latin typeface="+mj-lt"/>
            </a:endParaRPr>
          </a:p>
        </p:txBody>
      </p:sp>
      <p:sp>
        <p:nvSpPr>
          <p:cNvPr id="20" name="TextBox 19"/>
          <p:cNvSpPr txBox="1"/>
          <p:nvPr/>
        </p:nvSpPr>
        <p:spPr>
          <a:xfrm>
            <a:off x="2327564" y="3373421"/>
            <a:ext cx="1923803" cy="523220"/>
          </a:xfrm>
          <a:prstGeom prst="rect">
            <a:avLst/>
          </a:prstGeom>
          <a:noFill/>
        </p:spPr>
        <p:txBody>
          <a:bodyPr wrap="square" rtlCol="0">
            <a:spAutoFit/>
          </a:bodyPr>
          <a:lstStyle/>
          <a:p>
            <a:pPr algn="ctr"/>
            <a:r>
              <a:rPr lang="vi-VN" sz="2800" b="1" dirty="0">
                <a:latin typeface="Calibri" panose="020F0502020204030204" pitchFamily="34" charset="0"/>
              </a:rPr>
              <a:t>Lạc</a:t>
            </a:r>
            <a:endParaRPr lang="en-US" sz="2800" b="1" dirty="0">
              <a:latin typeface="+mj-lt"/>
            </a:endParaRPr>
          </a:p>
        </p:txBody>
      </p:sp>
      <p:sp>
        <p:nvSpPr>
          <p:cNvPr id="21" name="TextBox 20"/>
          <p:cNvSpPr txBox="1"/>
          <p:nvPr/>
        </p:nvSpPr>
        <p:spPr>
          <a:xfrm>
            <a:off x="6782310" y="3373421"/>
            <a:ext cx="986609" cy="954107"/>
          </a:xfrm>
          <a:prstGeom prst="rect">
            <a:avLst/>
          </a:prstGeom>
          <a:noFill/>
        </p:spPr>
        <p:txBody>
          <a:bodyPr wrap="square" rtlCol="0">
            <a:spAutoFit/>
          </a:bodyPr>
          <a:lstStyle/>
          <a:p>
            <a:pPr algn="ctr"/>
            <a:r>
              <a:rPr lang="vi-VN" sz="2800" b="1" dirty="0">
                <a:latin typeface="Calibri" panose="020F0502020204030204" pitchFamily="34" charset="0"/>
              </a:rPr>
              <a:t>Mật ong</a:t>
            </a:r>
            <a:endParaRPr lang="en-US" sz="2800" b="1" dirty="0">
              <a:latin typeface="+mj-lt"/>
            </a:endParaRPr>
          </a:p>
        </p:txBody>
      </p:sp>
      <p:sp>
        <p:nvSpPr>
          <p:cNvPr id="22" name="TextBox 21"/>
          <p:cNvSpPr txBox="1"/>
          <p:nvPr/>
        </p:nvSpPr>
        <p:spPr>
          <a:xfrm>
            <a:off x="8771906" y="3312523"/>
            <a:ext cx="1923803" cy="523220"/>
          </a:xfrm>
          <a:prstGeom prst="rect">
            <a:avLst/>
          </a:prstGeom>
          <a:noFill/>
        </p:spPr>
        <p:txBody>
          <a:bodyPr wrap="square" rtlCol="0">
            <a:spAutoFit/>
          </a:bodyPr>
          <a:lstStyle/>
          <a:p>
            <a:pPr algn="ctr"/>
            <a:r>
              <a:rPr lang="vi-VN" sz="2800" b="1" dirty="0">
                <a:latin typeface="Calibri" panose="020F0502020204030204" pitchFamily="34" charset="0"/>
              </a:rPr>
              <a:t>Gạo</a:t>
            </a:r>
            <a:endParaRPr lang="en-US" sz="2800" b="1" dirty="0">
              <a:latin typeface="+mj-lt"/>
            </a:endParaRPr>
          </a:p>
        </p:txBody>
      </p:sp>
      <p:pic>
        <p:nvPicPr>
          <p:cNvPr id="23" name="Picture 2" descr="Dấu chấm hỏi, Dấu chấm hỏi png | PNGEg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6063" y="90520"/>
            <a:ext cx="515396" cy="6783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11180" y="-16704"/>
            <a:ext cx="10937775" cy="954107"/>
          </a:xfrm>
          <a:prstGeom prst="rect">
            <a:avLst/>
          </a:prstGeom>
          <a:noFill/>
        </p:spPr>
        <p:txBody>
          <a:bodyPr wrap="square" rtlCol="0">
            <a:spAutoFit/>
          </a:bodyPr>
          <a:lstStyle/>
          <a:p>
            <a:pPr algn="just"/>
            <a:r>
              <a:rPr lang="vi-VN" sz="2800" dirty="0">
                <a:latin typeface="Calibri" panose="020F0502020204030204" pitchFamily="34" charset="0"/>
              </a:rPr>
              <a:t>Các loại thực phẩm này có thể cung cấp cho cơ thể người những chất hữu cơ (dinh dưỡng) nào mà em biết</a:t>
            </a:r>
            <a:r>
              <a:rPr lang="vi-VN" sz="2800" dirty="0" smtClean="0">
                <a:latin typeface="Calibri" panose="020F0502020204030204" pitchFamily="34" charset="0"/>
              </a:rPr>
              <a:t>?</a:t>
            </a:r>
            <a:endParaRPr lang="en-US" sz="2800" dirty="0">
              <a:latin typeface="+mj-lt"/>
            </a:endParaRPr>
          </a:p>
        </p:txBody>
      </p:sp>
      <p:sp>
        <p:nvSpPr>
          <p:cNvPr id="25" name="Right Arrow 24"/>
          <p:cNvSpPr/>
          <p:nvPr/>
        </p:nvSpPr>
        <p:spPr>
          <a:xfrm>
            <a:off x="1920166" y="5972590"/>
            <a:ext cx="807522" cy="58189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063835" y="5916200"/>
            <a:ext cx="7038430" cy="584775"/>
          </a:xfrm>
          <a:prstGeom prst="rect">
            <a:avLst/>
          </a:prstGeom>
          <a:noFill/>
        </p:spPr>
        <p:txBody>
          <a:bodyPr wrap="square" rtlCol="0">
            <a:spAutoFit/>
          </a:bodyPr>
          <a:lstStyle/>
          <a:p>
            <a:r>
              <a:rPr lang="vi-VN" sz="3200" b="1" dirty="0">
                <a:latin typeface="Calibri" panose="020F0502020204030204" pitchFamily="34" charset="0"/>
              </a:rPr>
              <a:t>CARBOHYDRATE, LIPID, PROTEIN</a:t>
            </a:r>
            <a:endParaRPr lang="en-US" sz="3200" b="1" dirty="0">
              <a:latin typeface="+mj-lt"/>
            </a:endParaRPr>
          </a:p>
        </p:txBody>
      </p:sp>
    </p:spTree>
    <p:extLst>
      <p:ext uri="{BB962C8B-B14F-4D97-AF65-F5344CB8AC3E}">
        <p14:creationId xmlns:p14="http://schemas.microsoft.com/office/powerpoint/2010/main" val="366789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Point Star 3"/>
          <p:cNvSpPr/>
          <p:nvPr/>
        </p:nvSpPr>
        <p:spPr>
          <a:xfrm>
            <a:off x="167160" y="2425700"/>
            <a:ext cx="1790700" cy="14351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Calibri" panose="020F0502020204030204" pitchFamily="34" charset="0"/>
              </a:rPr>
              <a:t>LIPID</a:t>
            </a:r>
            <a:endParaRPr lang="en-US" dirty="0">
              <a:solidFill>
                <a:schemeClr val="tx1"/>
              </a:solidFill>
              <a:latin typeface="+mj-lt"/>
            </a:endParaRPr>
          </a:p>
        </p:txBody>
      </p:sp>
      <p:cxnSp>
        <p:nvCxnSpPr>
          <p:cNvPr id="6" name="Straight Arrow Connector 5"/>
          <p:cNvCxnSpPr/>
          <p:nvPr/>
        </p:nvCxnSpPr>
        <p:spPr>
          <a:xfrm flipV="1">
            <a:off x="1780759" y="1814135"/>
            <a:ext cx="507301" cy="8958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319810" y="120759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Lipid đơn giản</a:t>
            </a:r>
            <a:endParaRPr lang="en-US" sz="2400" dirty="0">
              <a:solidFill>
                <a:schemeClr val="tx1"/>
              </a:solidFill>
              <a:latin typeface="+mj-lt"/>
            </a:endParaRPr>
          </a:p>
        </p:txBody>
      </p:sp>
      <p:sp>
        <p:nvSpPr>
          <p:cNvPr id="9" name="Rounded Rectangle 8"/>
          <p:cNvSpPr/>
          <p:nvPr/>
        </p:nvSpPr>
        <p:spPr>
          <a:xfrm>
            <a:off x="2510776" y="4479170"/>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Lipid phức tạp</a:t>
            </a:r>
            <a:endParaRPr lang="en-US" sz="2400" dirty="0">
              <a:solidFill>
                <a:schemeClr val="tx1"/>
              </a:solidFill>
              <a:latin typeface="+mj-lt"/>
            </a:endParaRPr>
          </a:p>
        </p:txBody>
      </p:sp>
      <p:cxnSp>
        <p:nvCxnSpPr>
          <p:cNvPr id="11" name="Straight Arrow Connector 10"/>
          <p:cNvCxnSpPr/>
          <p:nvPr/>
        </p:nvCxnSpPr>
        <p:spPr>
          <a:xfrm>
            <a:off x="1564160" y="3530600"/>
            <a:ext cx="921216" cy="12573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41176" y="837657"/>
            <a:ext cx="437684" cy="583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821710" y="185021"/>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Mỡ động vật</a:t>
            </a:r>
            <a:endParaRPr lang="en-US" sz="2400" dirty="0">
              <a:solidFill>
                <a:schemeClr val="tx1"/>
              </a:solidFill>
              <a:latin typeface="+mj-lt"/>
            </a:endParaRPr>
          </a:p>
        </p:txBody>
      </p:sp>
      <p:sp>
        <p:nvSpPr>
          <p:cNvPr id="15" name="Rounded Rectangle 14"/>
          <p:cNvSpPr/>
          <p:nvPr/>
        </p:nvSpPr>
        <p:spPr>
          <a:xfrm>
            <a:off x="5012210" y="1566258"/>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Dầu thực vật</a:t>
            </a:r>
            <a:endParaRPr lang="en-US" sz="2400" dirty="0">
              <a:solidFill>
                <a:schemeClr val="tx1"/>
              </a:solidFill>
              <a:latin typeface="+mj-lt"/>
            </a:endParaRPr>
          </a:p>
        </p:txBody>
      </p:sp>
      <p:cxnSp>
        <p:nvCxnSpPr>
          <p:cNvPr id="17" name="Straight Arrow Connector 16"/>
          <p:cNvCxnSpPr/>
          <p:nvPr/>
        </p:nvCxnSpPr>
        <p:spPr>
          <a:xfrm>
            <a:off x="4440710" y="1434005"/>
            <a:ext cx="603250" cy="22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942610" y="432350"/>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668353" y="234055"/>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Times New Roman" panose="02020603050405020304" pitchFamily="18" charset="0"/>
              </a:rPr>
              <a:t>Gồm</a:t>
            </a:r>
            <a:r>
              <a:rPr lang="en-US" dirty="0">
                <a:solidFill>
                  <a:schemeClr val="tx1"/>
                </a:solidFill>
                <a:latin typeface="Calibri" panose="020F0502020204030204" pitchFamily="34" charset="0"/>
                <a:cs typeface="Times New Roman" panose="02020603050405020304" pitchFamily="18" charset="0"/>
              </a:rPr>
              <a:t> 1 </a:t>
            </a:r>
            <a:r>
              <a:rPr lang="en-US" dirty="0" err="1">
                <a:solidFill>
                  <a:schemeClr val="tx1"/>
                </a:solidFill>
                <a:latin typeface="Calibri" panose="020F0502020204030204" pitchFamily="34" charset="0"/>
                <a:cs typeface="Times New Roman" panose="02020603050405020304" pitchFamily="18" charset="0"/>
              </a:rPr>
              <a:t>phân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tử</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glixêrol</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liên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kết</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với</a:t>
            </a:r>
            <a:r>
              <a:rPr lang="en-US" dirty="0">
                <a:solidFill>
                  <a:schemeClr val="tx1"/>
                </a:solidFill>
                <a:latin typeface="Calibri" panose="020F0502020204030204" pitchFamily="34" charset="0"/>
                <a:cs typeface="Times New Roman" panose="02020603050405020304" pitchFamily="18" charset="0"/>
              </a:rPr>
              <a:t> 3 a</a:t>
            </a:r>
            <a:r>
              <a:rPr lang="vi-VN" dirty="0">
                <a:solidFill>
                  <a:schemeClr val="tx1"/>
                </a:solidFill>
                <a:latin typeface="Calibri" panose="020F0502020204030204" pitchFamily="34" charset="0"/>
                <a:cs typeface="Times New Roman" panose="02020603050405020304" pitchFamily="18" charset="0"/>
              </a:rPr>
              <a:t>cid</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béo</a:t>
            </a:r>
            <a:r>
              <a:rPr lang="en-US" dirty="0">
                <a:solidFill>
                  <a:schemeClr val="tx1"/>
                </a:solidFill>
                <a:latin typeface="Calibri" panose="020F0502020204030204" pitchFamily="34" charset="0"/>
                <a:cs typeface="Times New Roman" panose="02020603050405020304" pitchFamily="18" charset="0"/>
              </a:rPr>
              <a:t> </a:t>
            </a:r>
            <a:r>
              <a:rPr lang="vi-VN" dirty="0">
                <a:solidFill>
                  <a:schemeClr val="tx1"/>
                </a:solidFill>
                <a:latin typeface="Calibri" panose="020F0502020204030204" pitchFamily="34" charset="0"/>
                <a:cs typeface="Times New Roman" panose="02020603050405020304" pitchFamily="18" charset="0"/>
              </a:rPr>
              <a:t>no</a:t>
            </a:r>
            <a:endParaRPr lang="en-US" sz="2400" dirty="0">
              <a:solidFill>
                <a:schemeClr val="tx1"/>
              </a:solidFill>
              <a:latin typeface="Calibri" panose="020F0502020204030204" pitchFamily="34" charset="0"/>
              <a:cs typeface="Times New Roman" panose="02020603050405020304" pitchFamily="18" charset="0"/>
            </a:endParaRPr>
          </a:p>
        </p:txBody>
      </p:sp>
      <p:cxnSp>
        <p:nvCxnSpPr>
          <p:cNvPr id="22" name="Straight Arrow Connector 21"/>
          <p:cNvCxnSpPr/>
          <p:nvPr/>
        </p:nvCxnSpPr>
        <p:spPr>
          <a:xfrm>
            <a:off x="7164860" y="2053473"/>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7812560" y="1694856"/>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Times New Roman" panose="02020603050405020304" pitchFamily="18" charset="0"/>
              </a:rPr>
              <a:t>Gồm</a:t>
            </a:r>
            <a:r>
              <a:rPr lang="en-US" dirty="0">
                <a:solidFill>
                  <a:schemeClr val="tx1"/>
                </a:solidFill>
                <a:latin typeface="Calibri" panose="020F0502020204030204" pitchFamily="34" charset="0"/>
                <a:cs typeface="Times New Roman" panose="02020603050405020304" pitchFamily="18" charset="0"/>
              </a:rPr>
              <a:t> 1 </a:t>
            </a:r>
            <a:r>
              <a:rPr lang="en-US" dirty="0" err="1">
                <a:solidFill>
                  <a:schemeClr val="tx1"/>
                </a:solidFill>
                <a:latin typeface="Calibri" panose="020F0502020204030204" pitchFamily="34" charset="0"/>
                <a:cs typeface="Times New Roman" panose="02020603050405020304" pitchFamily="18" charset="0"/>
              </a:rPr>
              <a:t>phân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tử</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glixêrol</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liên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kết</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với</a:t>
            </a:r>
            <a:r>
              <a:rPr lang="en-US" dirty="0">
                <a:solidFill>
                  <a:schemeClr val="tx1"/>
                </a:solidFill>
                <a:latin typeface="Calibri" panose="020F0502020204030204" pitchFamily="34" charset="0"/>
                <a:cs typeface="Times New Roman" panose="02020603050405020304" pitchFamily="18" charset="0"/>
              </a:rPr>
              <a:t> 3 a</a:t>
            </a:r>
            <a:r>
              <a:rPr lang="vi-VN" dirty="0">
                <a:solidFill>
                  <a:schemeClr val="tx1"/>
                </a:solidFill>
                <a:latin typeface="Calibri" panose="020F0502020204030204" pitchFamily="34" charset="0"/>
                <a:cs typeface="Times New Roman" panose="02020603050405020304" pitchFamily="18" charset="0"/>
              </a:rPr>
              <a:t>cid</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béo</a:t>
            </a:r>
            <a:r>
              <a:rPr lang="en-US" dirty="0">
                <a:solidFill>
                  <a:schemeClr val="tx1"/>
                </a:solidFill>
                <a:latin typeface="Calibri" panose="020F0502020204030204" pitchFamily="34" charset="0"/>
                <a:cs typeface="Times New Roman" panose="02020603050405020304" pitchFamily="18" charset="0"/>
              </a:rPr>
              <a:t> </a:t>
            </a:r>
            <a:r>
              <a:rPr lang="vi-VN" dirty="0">
                <a:solidFill>
                  <a:schemeClr val="tx1"/>
                </a:solidFill>
                <a:latin typeface="Calibri" panose="020F0502020204030204" pitchFamily="34" charset="0"/>
                <a:cs typeface="Times New Roman" panose="02020603050405020304" pitchFamily="18" charset="0"/>
              </a:rPr>
              <a:t>không no</a:t>
            </a:r>
            <a:endParaRPr lang="en-US" sz="2400" dirty="0">
              <a:solidFill>
                <a:schemeClr val="tx1"/>
              </a:solidFill>
              <a:latin typeface="Calibri" panose="020F0502020204030204" pitchFamily="34" charset="0"/>
              <a:cs typeface="Times New Roman" panose="02020603050405020304" pitchFamily="18" charset="0"/>
            </a:endParaRPr>
          </a:p>
        </p:txBody>
      </p:sp>
      <p:sp>
        <p:nvSpPr>
          <p:cNvPr id="25" name="Right Brace 24"/>
          <p:cNvSpPr/>
          <p:nvPr/>
        </p:nvSpPr>
        <p:spPr>
          <a:xfrm>
            <a:off x="7133110" y="534044"/>
            <a:ext cx="323850" cy="121527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ounded Rectangle 25"/>
          <p:cNvSpPr/>
          <p:nvPr/>
        </p:nvSpPr>
        <p:spPr>
          <a:xfrm>
            <a:off x="7679828" y="923026"/>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Calibri" panose="020F0502020204030204" pitchFamily="34" charset="0"/>
                <a:cs typeface="Times New Roman" panose="02020603050405020304" pitchFamily="18" charset="0"/>
              </a:rPr>
              <a:t>Chức năng: Dự trữ năng lượng cho tế bào</a:t>
            </a:r>
            <a:endParaRPr lang="en-US" dirty="0">
              <a:solidFill>
                <a:schemeClr val="tx1"/>
              </a:solidFill>
              <a:latin typeface="Calibri" panose="020F0502020204030204" pitchFamily="34" charset="0"/>
              <a:cs typeface="Times New Roman" panose="02020603050405020304" pitchFamily="18" charset="0"/>
            </a:endParaRPr>
          </a:p>
        </p:txBody>
      </p:sp>
      <p:cxnSp>
        <p:nvCxnSpPr>
          <p:cNvPr id="28" name="Straight Arrow Connector 27"/>
          <p:cNvCxnSpPr>
            <a:stCxn id="7" idx="3"/>
          </p:cNvCxnSpPr>
          <p:nvPr/>
        </p:nvCxnSpPr>
        <p:spPr>
          <a:xfrm>
            <a:off x="4440710" y="1537797"/>
            <a:ext cx="546100" cy="1102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012210" y="2398222"/>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Sáp</a:t>
            </a:r>
            <a:endParaRPr lang="en-US" sz="2400" dirty="0">
              <a:solidFill>
                <a:schemeClr val="tx1"/>
              </a:solidFill>
              <a:latin typeface="+mj-lt"/>
            </a:endParaRPr>
          </a:p>
        </p:txBody>
      </p:sp>
      <p:sp>
        <p:nvSpPr>
          <p:cNvPr id="34" name="Rounded Rectangle 33"/>
          <p:cNvSpPr/>
          <p:nvPr/>
        </p:nvSpPr>
        <p:spPr>
          <a:xfrm>
            <a:off x="7812560" y="2454568"/>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1"/>
                </a:solidFill>
                <a:latin typeface="Calibri" panose="020F0502020204030204" pitchFamily="34" charset="0"/>
                <a:cs typeface="Times New Roman" panose="02020603050405020304" pitchFamily="18" charset="0"/>
              </a:rPr>
              <a:t>Mặt trên biểu bì lá, lông chim, lông thú</a:t>
            </a:r>
            <a:endParaRPr lang="en-US" dirty="0">
              <a:solidFill>
                <a:schemeClr val="tx1"/>
              </a:solidFill>
              <a:latin typeface="Calibri" panose="020F0502020204030204" pitchFamily="34" charset="0"/>
              <a:cs typeface="Times New Roman" panose="02020603050405020304" pitchFamily="18" charset="0"/>
            </a:endParaRPr>
          </a:p>
        </p:txBody>
      </p:sp>
      <p:sp>
        <p:nvSpPr>
          <p:cNvPr id="35" name="Rounded Rectangle 34"/>
          <p:cNvSpPr/>
          <p:nvPr/>
        </p:nvSpPr>
        <p:spPr>
          <a:xfrm>
            <a:off x="5043960" y="3624225"/>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Phospholipid</a:t>
            </a:r>
            <a:endParaRPr lang="en-US" sz="2400" dirty="0">
              <a:solidFill>
                <a:schemeClr val="tx1"/>
              </a:solidFill>
              <a:latin typeface="+mj-lt"/>
            </a:endParaRPr>
          </a:p>
        </p:txBody>
      </p:sp>
      <p:sp>
        <p:nvSpPr>
          <p:cNvPr id="36" name="Rounded Rectangle 35"/>
          <p:cNvSpPr/>
          <p:nvPr/>
        </p:nvSpPr>
        <p:spPr>
          <a:xfrm>
            <a:off x="5043960" y="4853986"/>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Calibri" panose="020F0502020204030204" pitchFamily="34" charset="0"/>
              </a:rPr>
              <a:t>Steroid</a:t>
            </a:r>
            <a:endParaRPr lang="en-US" sz="2400" dirty="0">
              <a:solidFill>
                <a:schemeClr val="tx1"/>
              </a:solidFill>
              <a:latin typeface="+mj-lt"/>
            </a:endParaRPr>
          </a:p>
        </p:txBody>
      </p:sp>
      <p:sp>
        <p:nvSpPr>
          <p:cNvPr id="37" name="Rounded Rectangle 36"/>
          <p:cNvSpPr/>
          <p:nvPr/>
        </p:nvSpPr>
        <p:spPr>
          <a:xfrm>
            <a:off x="4986810" y="589324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Calibri" panose="020F0502020204030204" pitchFamily="34" charset="0"/>
              </a:rPr>
              <a:t>S</a:t>
            </a:r>
            <a:r>
              <a:rPr lang="en-US" sz="2400" dirty="0" smtClean="0">
                <a:solidFill>
                  <a:schemeClr val="tx1"/>
                </a:solidFill>
                <a:latin typeface="Calibri" panose="020F0502020204030204" pitchFamily="34" charset="0"/>
              </a:rPr>
              <a:t>ắ</a:t>
            </a:r>
            <a:r>
              <a:rPr lang="vi-VN" sz="2400" dirty="0" smtClean="0">
                <a:solidFill>
                  <a:schemeClr val="tx1"/>
                </a:solidFill>
                <a:latin typeface="Calibri" panose="020F0502020204030204" pitchFamily="34" charset="0"/>
              </a:rPr>
              <a:t>c </a:t>
            </a:r>
            <a:r>
              <a:rPr lang="vi-VN" sz="2400" dirty="0">
                <a:solidFill>
                  <a:schemeClr val="tx1"/>
                </a:solidFill>
                <a:latin typeface="Calibri" panose="020F0502020204030204" pitchFamily="34" charset="0"/>
              </a:rPr>
              <a:t>tố và vitamin</a:t>
            </a:r>
            <a:endParaRPr lang="en-US" sz="2400" dirty="0">
              <a:solidFill>
                <a:schemeClr val="tx1"/>
              </a:solidFill>
              <a:latin typeface="+mj-lt"/>
            </a:endParaRPr>
          </a:p>
        </p:txBody>
      </p:sp>
      <p:sp>
        <p:nvSpPr>
          <p:cNvPr id="40" name="Rounded Rectangle 39"/>
          <p:cNvSpPr/>
          <p:nvPr/>
        </p:nvSpPr>
        <p:spPr>
          <a:xfrm>
            <a:off x="7780810" y="3321664"/>
            <a:ext cx="3968748" cy="7857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a:p>
            <a:pPr algn="ctr"/>
            <a:r>
              <a:rPr lang="en-US" dirty="0" err="1">
                <a:solidFill>
                  <a:schemeClr val="tx1"/>
                </a:solidFill>
                <a:latin typeface="Calibri" panose="020F0502020204030204" pitchFamily="34" charset="0"/>
                <a:cs typeface="Times New Roman" panose="02020603050405020304" pitchFamily="18" charset="0"/>
              </a:rPr>
              <a:t>Gồm</a:t>
            </a:r>
            <a:r>
              <a:rPr lang="en-US" dirty="0">
                <a:solidFill>
                  <a:schemeClr val="tx1"/>
                </a:solidFill>
                <a:latin typeface="Calibri" panose="020F0502020204030204" pitchFamily="34" charset="0"/>
                <a:cs typeface="Times New Roman" panose="02020603050405020304" pitchFamily="18" charset="0"/>
              </a:rPr>
              <a:t> 1 </a:t>
            </a:r>
            <a:r>
              <a:rPr lang="en-US" dirty="0" err="1">
                <a:solidFill>
                  <a:schemeClr val="tx1"/>
                </a:solidFill>
                <a:latin typeface="Calibri" panose="020F0502020204030204" pitchFamily="34" charset="0"/>
                <a:cs typeface="Times New Roman" panose="02020603050405020304" pitchFamily="18" charset="0"/>
              </a:rPr>
              <a:t>phân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tử</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glixêrol</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liên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kết</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với</a:t>
            </a:r>
            <a:r>
              <a:rPr lang="en-US" dirty="0">
                <a:solidFill>
                  <a:schemeClr val="tx1"/>
                </a:solidFill>
                <a:latin typeface="Calibri" panose="020F0502020204030204" pitchFamily="34" charset="0"/>
                <a:cs typeface="Times New Roman" panose="02020603050405020304" pitchFamily="18" charset="0"/>
              </a:rPr>
              <a:t> 2 </a:t>
            </a:r>
            <a:r>
              <a:rPr lang="en-US" dirty="0" err="1">
                <a:solidFill>
                  <a:schemeClr val="tx1"/>
                </a:solidFill>
                <a:latin typeface="Calibri" panose="020F0502020204030204" pitchFamily="34" charset="0"/>
                <a:cs typeface="Times New Roman" panose="02020603050405020304" pitchFamily="18" charset="0"/>
              </a:rPr>
              <a:t>phân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tử</a:t>
            </a:r>
            <a:r>
              <a:rPr lang="en-US" dirty="0">
                <a:solidFill>
                  <a:schemeClr val="tx1"/>
                </a:solidFill>
                <a:latin typeface="Calibri" panose="020F0502020204030204" pitchFamily="34" charset="0"/>
                <a:cs typeface="Times New Roman" panose="02020603050405020304" pitchFamily="18" charset="0"/>
              </a:rPr>
              <a:t> a</a:t>
            </a:r>
            <a:r>
              <a:rPr lang="vi-VN" dirty="0">
                <a:solidFill>
                  <a:schemeClr val="tx1"/>
                </a:solidFill>
                <a:latin typeface="Calibri" panose="020F0502020204030204" pitchFamily="34" charset="0"/>
                <a:cs typeface="Times New Roman" panose="02020603050405020304" pitchFamily="18" charset="0"/>
              </a:rPr>
              <a:t>cid</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béo</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và</a:t>
            </a:r>
            <a:r>
              <a:rPr lang="en-US" dirty="0">
                <a:solidFill>
                  <a:schemeClr val="tx1"/>
                </a:solidFill>
                <a:latin typeface="Calibri" panose="020F0502020204030204" pitchFamily="34" charset="0"/>
                <a:cs typeface="Times New Roman" panose="02020603050405020304" pitchFamily="18" charset="0"/>
              </a:rPr>
              <a:t> 1 </a:t>
            </a:r>
            <a:r>
              <a:rPr lang="en-US" dirty="0" err="1">
                <a:solidFill>
                  <a:schemeClr val="tx1"/>
                </a:solidFill>
                <a:latin typeface="Calibri" panose="020F0502020204030204" pitchFamily="34" charset="0"/>
                <a:cs typeface="Times New Roman" panose="02020603050405020304" pitchFamily="18" charset="0"/>
              </a:rPr>
              <a:t>nhóm</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ph</a:t>
            </a:r>
            <a:r>
              <a:rPr lang="vi-VN" dirty="0">
                <a:solidFill>
                  <a:schemeClr val="tx1"/>
                </a:solidFill>
                <a:latin typeface="Calibri" panose="020F0502020204030204" pitchFamily="34" charset="0"/>
                <a:cs typeface="Times New Roman" panose="02020603050405020304" pitchFamily="18" charset="0"/>
              </a:rPr>
              <a:t>osphate</a:t>
            </a:r>
            <a:endParaRPr lang="en-US" dirty="0">
              <a:solidFill>
                <a:schemeClr val="tx1"/>
              </a:solidFill>
              <a:latin typeface="Calibri" panose="020F0502020204030204" pitchFamily="34" charset="0"/>
              <a:cs typeface="Times New Roman" panose="02020603050405020304" pitchFamily="18" charset="0"/>
            </a:endParaRPr>
          </a:p>
          <a:p>
            <a:pPr algn="ctr"/>
            <a:endParaRPr lang="en-US" dirty="0">
              <a:solidFill>
                <a:schemeClr val="tx1"/>
              </a:solidFill>
              <a:latin typeface="Calibri" panose="020F0502020204030204" pitchFamily="34" charset="0"/>
              <a:cs typeface="Times New Roman" panose="02020603050405020304" pitchFamily="18" charset="0"/>
            </a:endParaRPr>
          </a:p>
        </p:txBody>
      </p:sp>
      <p:cxnSp>
        <p:nvCxnSpPr>
          <p:cNvPr id="45" name="Straight Arrow Connector 44"/>
          <p:cNvCxnSpPr/>
          <p:nvPr/>
        </p:nvCxnSpPr>
        <p:spPr>
          <a:xfrm>
            <a:off x="7133110" y="2728422"/>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3"/>
          </p:cNvCxnSpPr>
          <p:nvPr/>
        </p:nvCxnSpPr>
        <p:spPr>
          <a:xfrm flipV="1">
            <a:off x="7164860" y="3624225"/>
            <a:ext cx="615950" cy="33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202960" y="3954425"/>
            <a:ext cx="695323" cy="438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7898284" y="4307886"/>
            <a:ext cx="3851273" cy="416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Calibri" panose="020F0502020204030204" pitchFamily="34" charset="0"/>
              <a:cs typeface="Times New Roman" panose="02020603050405020304" pitchFamily="18" charset="0"/>
            </a:endParaRPr>
          </a:p>
          <a:p>
            <a:pPr algn="ctr"/>
            <a:r>
              <a:rPr lang="en-US" dirty="0" err="1">
                <a:solidFill>
                  <a:schemeClr val="tx1"/>
                </a:solidFill>
                <a:latin typeface="Calibri" panose="020F0502020204030204" pitchFamily="34" charset="0"/>
                <a:cs typeface="Times New Roman" panose="02020603050405020304" pitchFamily="18" charset="0"/>
              </a:rPr>
              <a:t>Tạo</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nên</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các</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loại</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màng</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tế</a:t>
            </a:r>
            <a:r>
              <a:rPr lang="en-US" dirty="0">
                <a:solidFill>
                  <a:schemeClr val="tx1"/>
                </a:solidFill>
                <a:latin typeface="Calibri" panose="020F0502020204030204" pitchFamily="34" charset="0"/>
                <a:cs typeface="Times New Roman" panose="02020603050405020304" pitchFamily="18" charset="0"/>
              </a:rPr>
              <a:t> </a:t>
            </a:r>
            <a:r>
              <a:rPr lang="en-US" dirty="0" err="1">
                <a:solidFill>
                  <a:schemeClr val="tx1"/>
                </a:solidFill>
                <a:latin typeface="Calibri" panose="020F0502020204030204" pitchFamily="34" charset="0"/>
                <a:cs typeface="Times New Roman" panose="02020603050405020304" pitchFamily="18" charset="0"/>
              </a:rPr>
              <a:t>bào</a:t>
            </a:r>
            <a:endParaRPr lang="en-US" dirty="0">
              <a:solidFill>
                <a:schemeClr val="tx1"/>
              </a:solidFill>
              <a:latin typeface="Calibri" panose="020F0502020204030204" pitchFamily="34" charset="0"/>
              <a:cs typeface="Times New Roman" panose="02020603050405020304" pitchFamily="18" charset="0"/>
            </a:endParaRPr>
          </a:p>
          <a:p>
            <a:pPr algn="ctr"/>
            <a:endParaRPr lang="en-US" dirty="0">
              <a:solidFill>
                <a:schemeClr val="tx1"/>
              </a:solidFill>
              <a:latin typeface="Calibri" panose="020F0502020204030204" pitchFamily="34" charset="0"/>
              <a:cs typeface="Times New Roman" panose="02020603050405020304" pitchFamily="18" charset="0"/>
            </a:endParaRPr>
          </a:p>
        </p:txBody>
      </p:sp>
      <p:cxnSp>
        <p:nvCxnSpPr>
          <p:cNvPr id="52" name="Straight Arrow Connector 51"/>
          <p:cNvCxnSpPr/>
          <p:nvPr/>
        </p:nvCxnSpPr>
        <p:spPr>
          <a:xfrm flipV="1">
            <a:off x="7164860" y="5042075"/>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7898284" y="4905692"/>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Calibri" panose="020F0502020204030204" pitchFamily="34" charset="0"/>
                <a:cs typeface="Times New Roman" panose="02020603050405020304" pitchFamily="18" charset="0"/>
              </a:rPr>
              <a:t>Alcol mạch vòng liên kết với acid béo</a:t>
            </a:r>
            <a:endParaRPr lang="en-US" dirty="0">
              <a:solidFill>
                <a:schemeClr val="tx1"/>
              </a:solidFill>
              <a:latin typeface="Calibri" panose="020F0502020204030204" pitchFamily="34" charset="0"/>
              <a:cs typeface="Times New Roman" panose="02020603050405020304" pitchFamily="18" charset="0"/>
            </a:endParaRPr>
          </a:p>
        </p:txBody>
      </p:sp>
      <p:cxnSp>
        <p:nvCxnSpPr>
          <p:cNvPr id="55" name="Straight Arrow Connector 54"/>
          <p:cNvCxnSpPr/>
          <p:nvPr/>
        </p:nvCxnSpPr>
        <p:spPr>
          <a:xfrm>
            <a:off x="7180735" y="5051976"/>
            <a:ext cx="615950" cy="58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7898283" y="5544221"/>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Calibri" panose="020F0502020204030204" pitchFamily="34" charset="0"/>
                <a:cs typeface="Times New Roman" panose="02020603050405020304" pitchFamily="18" charset="0"/>
              </a:rPr>
              <a:t>Cấu tạo màng sinh chất và hormone</a:t>
            </a:r>
            <a:endParaRPr lang="en-US" dirty="0">
              <a:solidFill>
                <a:schemeClr val="tx1"/>
              </a:solidFill>
              <a:latin typeface="Calibri" panose="020F0502020204030204" pitchFamily="34" charset="0"/>
              <a:cs typeface="Times New Roman" panose="02020603050405020304" pitchFamily="18" charset="0"/>
            </a:endParaRPr>
          </a:p>
        </p:txBody>
      </p:sp>
      <p:cxnSp>
        <p:nvCxnSpPr>
          <p:cNvPr id="58" name="Straight Arrow Connector 57"/>
          <p:cNvCxnSpPr/>
          <p:nvPr/>
        </p:nvCxnSpPr>
        <p:spPr>
          <a:xfrm flipV="1">
            <a:off x="7133110" y="6219688"/>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7898285" y="6164674"/>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dirty="0">
                <a:solidFill>
                  <a:schemeClr val="tx1"/>
                </a:solidFill>
                <a:latin typeface="Calibri" panose="020F0502020204030204" pitchFamily="34" charset="0"/>
                <a:cs typeface="Times New Roman" panose="02020603050405020304" pitchFamily="18" charset="0"/>
              </a:rPr>
              <a:t>Tham gia vào hoạt động sống của cơ thể</a:t>
            </a:r>
            <a:endParaRPr lang="en-US" sz="1700" dirty="0">
              <a:solidFill>
                <a:schemeClr val="tx1"/>
              </a:solidFill>
              <a:latin typeface="Calibri" panose="020F0502020204030204" pitchFamily="34" charset="0"/>
              <a:cs typeface="Times New Roman" panose="02020603050405020304" pitchFamily="18" charset="0"/>
            </a:endParaRPr>
          </a:p>
        </p:txBody>
      </p:sp>
      <p:cxnSp>
        <p:nvCxnSpPr>
          <p:cNvPr id="61" name="Straight Arrow Connector 60"/>
          <p:cNvCxnSpPr/>
          <p:nvPr/>
        </p:nvCxnSpPr>
        <p:spPr>
          <a:xfrm flipV="1">
            <a:off x="4657076" y="4307886"/>
            <a:ext cx="386884" cy="39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6" idx="1"/>
          </p:cNvCxnSpPr>
          <p:nvPr/>
        </p:nvCxnSpPr>
        <p:spPr>
          <a:xfrm>
            <a:off x="4657076" y="4683584"/>
            <a:ext cx="386884" cy="500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9" idx="3"/>
            <a:endCxn id="37" idx="1"/>
          </p:cNvCxnSpPr>
          <p:nvPr/>
        </p:nvCxnSpPr>
        <p:spPr>
          <a:xfrm>
            <a:off x="4631676" y="4809370"/>
            <a:ext cx="355134" cy="1414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04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3896" y="642964"/>
            <a:ext cx="10382866" cy="5653248"/>
          </a:xfrm>
          <a:prstGeom prst="rect">
            <a:avLst/>
          </a:prstGeom>
        </p:spPr>
      </p:pic>
      <p:sp>
        <p:nvSpPr>
          <p:cNvPr id="6" name="TextBox 5"/>
          <p:cNvSpPr txBox="1"/>
          <p:nvPr/>
        </p:nvSpPr>
        <p:spPr>
          <a:xfrm>
            <a:off x="2229168" y="6034602"/>
            <a:ext cx="7522695" cy="523220"/>
          </a:xfrm>
          <a:prstGeom prst="rect">
            <a:avLst/>
          </a:prstGeom>
          <a:noFill/>
        </p:spPr>
        <p:txBody>
          <a:bodyPr wrap="square" rtlCol="0">
            <a:spAutoFit/>
          </a:bodyPr>
          <a:lstStyle/>
          <a:p>
            <a:r>
              <a:rPr lang="vi-VN" sz="2800" b="1" i="1" dirty="0">
                <a:latin typeface="Calibri" panose="020F0502020204030204" pitchFamily="34" charset="0"/>
              </a:rPr>
              <a:t>Cấu tạo của mỡ động vật (a) và dầu thực vật (b)</a:t>
            </a:r>
            <a:endParaRPr lang="en-US" sz="2800" b="1" i="1" dirty="0">
              <a:latin typeface="+mj-lt"/>
            </a:endParaRPr>
          </a:p>
        </p:txBody>
      </p:sp>
      <p:sp>
        <p:nvSpPr>
          <p:cNvPr id="7" name="TextBox 6"/>
          <p:cNvSpPr txBox="1"/>
          <p:nvPr/>
        </p:nvSpPr>
        <p:spPr>
          <a:xfrm>
            <a:off x="3633849" y="58189"/>
            <a:ext cx="2356667" cy="584775"/>
          </a:xfrm>
          <a:prstGeom prst="rect">
            <a:avLst/>
          </a:prstGeom>
          <a:solidFill>
            <a:srgbClr val="FFC000"/>
          </a:solidFill>
        </p:spPr>
        <p:txBody>
          <a:bodyPr wrap="square" rtlCol="0">
            <a:spAutoFit/>
          </a:bodyPr>
          <a:lstStyle/>
          <a:p>
            <a:pPr algn="ctr"/>
            <a:r>
              <a:rPr lang="en-US" sz="3200" dirty="0" smtClean="0">
                <a:latin typeface="Calibri" panose="020F0502020204030204" pitchFamily="34" charset="0"/>
              </a:rPr>
              <a:t>2</a:t>
            </a:r>
            <a:r>
              <a:rPr lang="vi-VN" sz="3200" dirty="0" smtClean="0">
                <a:latin typeface="Calibri" panose="020F0502020204030204" pitchFamily="34" charset="0"/>
              </a:rPr>
              <a:t>. </a:t>
            </a:r>
            <a:r>
              <a:rPr lang="vi-VN" sz="3200" dirty="0">
                <a:latin typeface="Calibri" panose="020F0502020204030204" pitchFamily="34" charset="0"/>
              </a:rPr>
              <a:t>LIPID</a:t>
            </a:r>
            <a:endParaRPr lang="en-US" sz="3200" dirty="0">
              <a:latin typeface="+mj-lt"/>
            </a:endParaRPr>
          </a:p>
        </p:txBody>
      </p:sp>
    </p:spTree>
    <p:extLst>
      <p:ext uri="{BB962C8B-B14F-4D97-AF65-F5344CB8AC3E}">
        <p14:creationId xmlns:p14="http://schemas.microsoft.com/office/powerpoint/2010/main" val="397791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pid là gì? Vai trò, cấu tạo, tính chất, phân loại - LyTuon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1" y="1045213"/>
            <a:ext cx="6711794" cy="40491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hospholipid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30" y="492442"/>
            <a:ext cx="5281415" cy="37589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0626" y="5248265"/>
            <a:ext cx="4271556" cy="523220"/>
          </a:xfrm>
          <a:prstGeom prst="rect">
            <a:avLst/>
          </a:prstGeom>
          <a:noFill/>
        </p:spPr>
        <p:txBody>
          <a:bodyPr wrap="square" rtlCol="0">
            <a:spAutoFit/>
          </a:bodyPr>
          <a:lstStyle/>
          <a:p>
            <a:r>
              <a:rPr lang="vi-VN" sz="2800" b="1" i="1" dirty="0">
                <a:latin typeface="Calibri" panose="020F0502020204030204" pitchFamily="34" charset="0"/>
              </a:rPr>
              <a:t>Cấu trúc của photpholipid</a:t>
            </a:r>
            <a:endParaRPr lang="en-US" sz="2800" b="1" i="1" dirty="0">
              <a:latin typeface="+mj-lt"/>
            </a:endParaRPr>
          </a:p>
        </p:txBody>
      </p:sp>
      <p:sp>
        <p:nvSpPr>
          <p:cNvPr id="7" name="TextBox 6"/>
          <p:cNvSpPr txBox="1"/>
          <p:nvPr/>
        </p:nvSpPr>
        <p:spPr>
          <a:xfrm>
            <a:off x="7351651" y="4417268"/>
            <a:ext cx="4417562" cy="954107"/>
          </a:xfrm>
          <a:prstGeom prst="rect">
            <a:avLst/>
          </a:prstGeom>
          <a:noFill/>
        </p:spPr>
        <p:txBody>
          <a:bodyPr wrap="square" rtlCol="0">
            <a:spAutoFit/>
          </a:bodyPr>
          <a:lstStyle/>
          <a:p>
            <a:r>
              <a:rPr lang="vi-VN" sz="2800" b="1" i="1" dirty="0">
                <a:latin typeface="Calibri" panose="020F0502020204030204" pitchFamily="34" charset="0"/>
              </a:rPr>
              <a:t>Photpholipid tham gia cấu trúc màng sinh chất</a:t>
            </a:r>
            <a:endParaRPr lang="en-US" sz="2800" b="1" i="1" dirty="0">
              <a:latin typeface="+mj-lt"/>
            </a:endParaRPr>
          </a:p>
        </p:txBody>
      </p:sp>
      <p:sp>
        <p:nvSpPr>
          <p:cNvPr id="8" name="TextBox 7"/>
          <p:cNvSpPr txBox="1"/>
          <p:nvPr/>
        </p:nvSpPr>
        <p:spPr>
          <a:xfrm>
            <a:off x="3633849" y="58189"/>
            <a:ext cx="2356667" cy="584775"/>
          </a:xfrm>
          <a:prstGeom prst="rect">
            <a:avLst/>
          </a:prstGeom>
          <a:solidFill>
            <a:srgbClr val="FFC000"/>
          </a:solidFill>
        </p:spPr>
        <p:txBody>
          <a:bodyPr wrap="square" rtlCol="0">
            <a:spAutoFit/>
          </a:bodyPr>
          <a:lstStyle/>
          <a:p>
            <a:pPr algn="ctr"/>
            <a:r>
              <a:rPr lang="en-US" sz="3200" dirty="0" smtClean="0">
                <a:latin typeface="Calibri" panose="020F0502020204030204" pitchFamily="34" charset="0"/>
              </a:rPr>
              <a:t>2</a:t>
            </a:r>
            <a:r>
              <a:rPr lang="vi-VN" sz="3200" dirty="0" smtClean="0">
                <a:latin typeface="Calibri" panose="020F0502020204030204" pitchFamily="34" charset="0"/>
              </a:rPr>
              <a:t>. </a:t>
            </a:r>
            <a:r>
              <a:rPr lang="vi-VN" sz="3200" dirty="0">
                <a:latin typeface="Calibri" panose="020F0502020204030204" pitchFamily="34" charset="0"/>
              </a:rPr>
              <a:t>LIPID</a:t>
            </a:r>
            <a:endParaRPr lang="en-US" sz="3200" dirty="0">
              <a:latin typeface="+mj-lt"/>
            </a:endParaRPr>
          </a:p>
        </p:txBody>
      </p:sp>
    </p:spTree>
    <p:extLst>
      <p:ext uri="{BB962C8B-B14F-4D97-AF65-F5344CB8AC3E}">
        <p14:creationId xmlns:p14="http://schemas.microsoft.com/office/powerpoint/2010/main" val="3885654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stosterone là gì? Có vai trò như thế nào đối với nam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790" y="798866"/>
            <a:ext cx="4276313" cy="29845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oocmon estrogen được sinh ra ở đ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82" y="537256"/>
            <a:ext cx="4888634" cy="293969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holesterol Functions, Foods High/Low, Charts: LDL, HDL, To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550" y="4109603"/>
            <a:ext cx="3444792" cy="2409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682" y="4254542"/>
            <a:ext cx="2924175" cy="2266950"/>
          </a:xfrm>
          <a:prstGeom prst="rect">
            <a:avLst/>
          </a:prstGeom>
        </p:spPr>
      </p:pic>
      <p:sp>
        <p:nvSpPr>
          <p:cNvPr id="6" name="Right Arrow 5"/>
          <p:cNvSpPr/>
          <p:nvPr/>
        </p:nvSpPr>
        <p:spPr>
          <a:xfrm>
            <a:off x="5307685" y="5174261"/>
            <a:ext cx="1365662" cy="42751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37256"/>
            <a:ext cx="1448790" cy="523220"/>
          </a:xfrm>
          <a:prstGeom prst="rect">
            <a:avLst/>
          </a:prstGeom>
          <a:noFill/>
        </p:spPr>
        <p:txBody>
          <a:bodyPr wrap="square" rtlCol="0">
            <a:spAutoFit/>
          </a:bodyPr>
          <a:lstStyle/>
          <a:p>
            <a:r>
              <a:rPr lang="vi-VN" sz="2800" b="1" dirty="0">
                <a:latin typeface="Calibri" panose="020F0502020204030204" pitchFamily="34" charset="0"/>
              </a:rPr>
              <a:t>Steroid</a:t>
            </a:r>
            <a:endParaRPr lang="en-US" sz="2800" b="1" dirty="0">
              <a:latin typeface="+mj-lt"/>
            </a:endParaRPr>
          </a:p>
        </p:txBody>
      </p:sp>
      <p:sp>
        <p:nvSpPr>
          <p:cNvPr id="9" name="TextBox 8"/>
          <p:cNvSpPr txBox="1"/>
          <p:nvPr/>
        </p:nvSpPr>
        <p:spPr>
          <a:xfrm>
            <a:off x="3633849" y="58189"/>
            <a:ext cx="2356667" cy="584775"/>
          </a:xfrm>
          <a:prstGeom prst="rect">
            <a:avLst/>
          </a:prstGeom>
          <a:solidFill>
            <a:srgbClr val="FFC000"/>
          </a:solidFill>
        </p:spPr>
        <p:txBody>
          <a:bodyPr wrap="square" rtlCol="0">
            <a:spAutoFit/>
          </a:bodyPr>
          <a:lstStyle/>
          <a:p>
            <a:pPr algn="ctr"/>
            <a:r>
              <a:rPr lang="en-US" sz="3200" dirty="0" smtClean="0">
                <a:latin typeface="Calibri" panose="020F0502020204030204" pitchFamily="34" charset="0"/>
              </a:rPr>
              <a:t>2</a:t>
            </a:r>
            <a:r>
              <a:rPr lang="vi-VN" sz="3200" dirty="0" smtClean="0">
                <a:latin typeface="Calibri" panose="020F0502020204030204" pitchFamily="34" charset="0"/>
              </a:rPr>
              <a:t>. </a:t>
            </a:r>
            <a:r>
              <a:rPr lang="vi-VN" sz="3200" dirty="0">
                <a:latin typeface="Calibri" panose="020F0502020204030204" pitchFamily="34" charset="0"/>
              </a:rPr>
              <a:t>LIPID</a:t>
            </a:r>
            <a:endParaRPr lang="en-US" sz="3200" dirty="0">
              <a:latin typeface="+mj-lt"/>
            </a:endParaRPr>
          </a:p>
        </p:txBody>
      </p:sp>
    </p:spTree>
    <p:extLst>
      <p:ext uri="{BB962C8B-B14F-4D97-AF65-F5344CB8AC3E}">
        <p14:creationId xmlns:p14="http://schemas.microsoft.com/office/powerpoint/2010/main" val="1525515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9" y="0"/>
            <a:ext cx="12169834" cy="6858000"/>
          </a:xfrm>
          <a:prstGeom prst="rect">
            <a:avLst/>
          </a:prstGeom>
        </p:spPr>
      </p:pic>
      <p:sp>
        <p:nvSpPr>
          <p:cNvPr id="8" name="Cloud Callout 7"/>
          <p:cNvSpPr/>
          <p:nvPr/>
        </p:nvSpPr>
        <p:spPr>
          <a:xfrm>
            <a:off x="2323668" y="736767"/>
            <a:ext cx="7953499" cy="385381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12904" y="1400158"/>
            <a:ext cx="6104874" cy="2031325"/>
          </a:xfrm>
          <a:prstGeom prst="rect">
            <a:avLst/>
          </a:prstGeom>
          <a:noFill/>
        </p:spPr>
        <p:txBody>
          <a:bodyPr wrap="square" rtlCol="0">
            <a:spAutoFit/>
          </a:bodyPr>
          <a:lstStyle/>
          <a:p>
            <a:pPr>
              <a:lnSpc>
                <a:spcPct val="150000"/>
              </a:lnSpc>
            </a:pPr>
            <a:r>
              <a:rPr lang="vi-VN" sz="2800" dirty="0">
                <a:latin typeface="Calibri" panose="020F0502020204030204" pitchFamily="34" charset="0"/>
              </a:rPr>
              <a:t>Tại sao chúng ta không nên ăn nhiều thức ăn chứa cholesterol? Nên ăn dầu thực vật hay mỡ động vật? Vì sao</a:t>
            </a:r>
            <a:endParaRPr lang="en-US" sz="2800" dirty="0">
              <a:latin typeface="+mj-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092" y="4276911"/>
            <a:ext cx="1710443" cy="2257613"/>
          </a:xfrm>
          <a:prstGeom prst="rect">
            <a:avLst/>
          </a:prstGeom>
        </p:spPr>
      </p:pic>
    </p:spTree>
    <p:extLst>
      <p:ext uri="{BB962C8B-B14F-4D97-AF65-F5344CB8AC3E}">
        <p14:creationId xmlns:p14="http://schemas.microsoft.com/office/powerpoint/2010/main" val="229096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584775"/>
          </a:xfrm>
          <a:prstGeom prst="rect">
            <a:avLst/>
          </a:prstGeom>
          <a:noFill/>
        </p:spPr>
        <p:txBody>
          <a:bodyPr wrap="square" rtlCol="0">
            <a:spAutoFit/>
          </a:bodyPr>
          <a:lstStyle/>
          <a:p>
            <a:pPr algn="ctr"/>
            <a:r>
              <a:rPr lang="en-US" sz="3200" b="1" dirty="0" smtClean="0">
                <a:latin typeface="Calibri" panose="020F0502020204030204" pitchFamily="34" charset="0"/>
              </a:rPr>
              <a:t>3</a:t>
            </a:r>
            <a:r>
              <a:rPr lang="vi-VN" sz="3200" b="1" dirty="0" smtClean="0">
                <a:latin typeface="Calibri" panose="020F0502020204030204" pitchFamily="34" charset="0"/>
              </a:rPr>
              <a:t>. </a:t>
            </a:r>
            <a:r>
              <a:rPr lang="vi-VN" sz="3200" b="1" dirty="0">
                <a:latin typeface="Calibri" panose="020F0502020204030204" pitchFamily="34" charset="0"/>
              </a:rPr>
              <a:t>PROTEIN</a:t>
            </a:r>
            <a:endParaRPr lang="en-US" sz="3200" b="1"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9636" y="0"/>
            <a:ext cx="2632364" cy="2632364"/>
          </a:xfrm>
          <a:prstGeom prst="rect">
            <a:avLst/>
          </a:prstGeom>
        </p:spPr>
      </p:pic>
      <p:sp>
        <p:nvSpPr>
          <p:cNvPr id="5" name="Cloud 4"/>
          <p:cNvSpPr/>
          <p:nvPr/>
        </p:nvSpPr>
        <p:spPr>
          <a:xfrm>
            <a:off x="695098" y="700644"/>
            <a:ext cx="9466548" cy="615735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31255" y="1546693"/>
            <a:ext cx="7732180" cy="4401205"/>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Times New Roman" panose="02020603050405020304" pitchFamily="18" charset="0"/>
              </a:rPr>
              <a:t>1. Quan sát tranh ảnh, nghiên cứu thông tin mục IV.1 trang 28 sgk để trả lời câu hỏi, hoàn thiện nội dung PHT số 2.</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2.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nhóm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sử</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dụng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nguyên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liệu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hạt</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nhựa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nhiều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màu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dây</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kẽm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nhung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để</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làm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thành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mô</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hình</a:t>
            </a:r>
            <a:r>
              <a:rPr lang="en-US" sz="2800" dirty="0">
                <a:latin typeface="Calibri" panose="020F0502020204030204" pitchFamily="34" charset="0"/>
                <a:cs typeface="Times New Roman" panose="02020603050405020304" pitchFamily="18" charset="0"/>
              </a:rPr>
              <a:t> 4 </a:t>
            </a:r>
            <a:r>
              <a:rPr lang="en-US" sz="2800" dirty="0" err="1">
                <a:latin typeface="Calibri" panose="020F0502020204030204" pitchFamily="34" charset="0"/>
                <a:cs typeface="Times New Roman" panose="02020603050405020304" pitchFamily="18" charset="0"/>
              </a:rPr>
              <a:t>bậc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trúc</a:t>
            </a:r>
            <a:r>
              <a:rPr lang="en-US" sz="2800" dirty="0">
                <a:latin typeface="Calibri" panose="020F0502020204030204" pitchFamily="34" charset="0"/>
                <a:cs typeface="Times New Roman" panose="02020603050405020304" pitchFamily="18" charset="0"/>
              </a:rPr>
              <a:t> </a:t>
            </a:r>
            <a:r>
              <a:rPr lang="en-US" sz="2800" dirty="0" err="1" smtClean="0">
                <a:latin typeface="Calibri" panose="020F0502020204030204" pitchFamily="34" charset="0"/>
                <a:cs typeface="Times New Roman" panose="02020603050405020304" pitchFamily="18" charset="0"/>
              </a:rPr>
              <a:t>của</a:t>
            </a:r>
            <a:r>
              <a:rPr lang="en-US" sz="2800" dirty="0" smtClean="0">
                <a:latin typeface="Calibri" panose="020F0502020204030204" pitchFamily="34" charset="0"/>
                <a:cs typeface="Times New Roman" panose="02020603050405020304" pitchFamily="18" charset="0"/>
              </a:rPr>
              <a:t> protein.</a:t>
            </a:r>
            <a:endParaRPr lang="en-US" sz="2800" dirty="0">
              <a:latin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419626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523220"/>
          </a:xfrm>
          <a:prstGeom prst="rect">
            <a:avLst/>
          </a:prstGeom>
          <a:noFill/>
        </p:spPr>
        <p:txBody>
          <a:bodyPr wrap="square" rtlCol="0">
            <a:spAutoFit/>
          </a:bodyPr>
          <a:lstStyle/>
          <a:p>
            <a:pPr algn="ctr"/>
            <a:r>
              <a:rPr lang="vi-VN" sz="2800" b="1" dirty="0">
                <a:latin typeface="Calibri" panose="020F0502020204030204" pitchFamily="34" charset="0"/>
              </a:rPr>
              <a:t>PHIẾU HỌC TẬP SỐ 2: TÌM HIỂU VỀ PROTEIN</a:t>
            </a:r>
            <a:endParaRPr lang="en-US" sz="2800" b="1" dirty="0">
              <a:latin typeface="+mj-lt"/>
            </a:endParaRPr>
          </a:p>
        </p:txBody>
      </p:sp>
      <p:sp>
        <p:nvSpPr>
          <p:cNvPr id="6" name="Rectangle 5"/>
          <p:cNvSpPr/>
          <p:nvPr/>
        </p:nvSpPr>
        <p:spPr>
          <a:xfrm>
            <a:off x="0" y="581891"/>
            <a:ext cx="5189517"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0" y="629392"/>
            <a:ext cx="5201392" cy="1815882"/>
          </a:xfrm>
          <a:prstGeom prst="rect">
            <a:avLst/>
          </a:prstGeom>
          <a:noFill/>
        </p:spPr>
        <p:txBody>
          <a:bodyPr wrap="square" rtlCol="0">
            <a:spAutoFit/>
          </a:bodyPr>
          <a:lstStyle/>
          <a:p>
            <a:r>
              <a:rPr lang="vi-VN" sz="2800" b="1" dirty="0">
                <a:latin typeface="Calibri" panose="020F0502020204030204" pitchFamily="34" charset="0"/>
              </a:rPr>
              <a:t>Câu 1:</a:t>
            </a:r>
            <a:r>
              <a:rPr lang="vi-VN" sz="2800" dirty="0">
                <a:latin typeface="Calibri" panose="020F0502020204030204" pitchFamily="34" charset="0"/>
              </a:rPr>
              <a:t> Protein được cấu tạo từ các nguyên tố hóa học nào? Hãy cho biết nguyên tắc cấu tạo protein.</a:t>
            </a:r>
            <a:endParaRPr lang="en-US" sz="2800" dirty="0">
              <a:latin typeface="+mj-lt"/>
            </a:endParaRPr>
          </a:p>
          <a:p>
            <a:endParaRPr lang="en-US" sz="2800" dirty="0"/>
          </a:p>
        </p:txBody>
      </p:sp>
      <p:pic>
        <p:nvPicPr>
          <p:cNvPr id="8" name="Picture 7" descr="Amino acid là gì ? Cái nhìn tổng quan đối với người tập Thể hình – Gym –  SUPVN"/>
          <p:cNvPicPr/>
          <p:nvPr/>
        </p:nvPicPr>
        <p:blipFill>
          <a:blip r:embed="rId3">
            <a:extLst>
              <a:ext uri="{28A0092B-C50C-407E-A947-70E740481C1C}">
                <a14:useLocalDpi xmlns:a14="http://schemas.microsoft.com/office/drawing/2010/main" val="0"/>
              </a:ext>
            </a:extLst>
          </a:blip>
          <a:srcRect/>
          <a:stretch>
            <a:fillRect/>
          </a:stretch>
        </p:blipFill>
        <p:spPr bwMode="auto">
          <a:xfrm>
            <a:off x="96668" y="1967826"/>
            <a:ext cx="2498090" cy="1572895"/>
          </a:xfrm>
          <a:prstGeom prst="rect">
            <a:avLst/>
          </a:prstGeom>
          <a:noFill/>
          <a:ln>
            <a:noFill/>
          </a:ln>
        </p:spPr>
      </p:pic>
      <p:pic>
        <p:nvPicPr>
          <p:cNvPr id="9" name="Picture 8" descr="Amino Acid là gì? 4 công dụng dụng tuyệt vời của Amino Acid | Ailamdep"/>
          <p:cNvPicPr/>
          <p:nvPr/>
        </p:nvPicPr>
        <p:blipFill>
          <a:blip r:embed="rId4">
            <a:extLst>
              <a:ext uri="{28A0092B-C50C-407E-A947-70E740481C1C}">
                <a14:useLocalDpi xmlns:a14="http://schemas.microsoft.com/office/drawing/2010/main" val="0"/>
              </a:ext>
            </a:extLst>
          </a:blip>
          <a:srcRect/>
          <a:stretch>
            <a:fillRect/>
          </a:stretch>
        </p:blipFill>
        <p:spPr bwMode="auto">
          <a:xfrm>
            <a:off x="2614200" y="2020532"/>
            <a:ext cx="2555875" cy="1520190"/>
          </a:xfrm>
          <a:prstGeom prst="rect">
            <a:avLst/>
          </a:prstGeom>
          <a:noFill/>
          <a:ln>
            <a:noFill/>
          </a:ln>
        </p:spPr>
      </p:pic>
      <p:pic>
        <p:nvPicPr>
          <p:cNvPr id="10" name="Picture 9"/>
          <p:cNvPicPr/>
          <p:nvPr/>
        </p:nvPicPr>
        <p:blipFill>
          <a:blip r:embed="rId5"/>
          <a:stretch>
            <a:fillRect/>
          </a:stretch>
        </p:blipFill>
        <p:spPr>
          <a:xfrm>
            <a:off x="2643247" y="4048873"/>
            <a:ext cx="2596809" cy="1688063"/>
          </a:xfrm>
          <a:prstGeom prst="rect">
            <a:avLst/>
          </a:prstGeom>
        </p:spPr>
      </p:pic>
      <p:sp>
        <p:nvSpPr>
          <p:cNvPr id="11" name="TextBox 10"/>
          <p:cNvSpPr txBox="1"/>
          <p:nvPr/>
        </p:nvSpPr>
        <p:spPr>
          <a:xfrm>
            <a:off x="50539" y="3435387"/>
            <a:ext cx="2707409" cy="3539430"/>
          </a:xfrm>
          <a:prstGeom prst="rect">
            <a:avLst/>
          </a:prstGeom>
          <a:noFill/>
        </p:spPr>
        <p:txBody>
          <a:bodyPr wrap="square" rtlCol="0">
            <a:spAutoFit/>
          </a:bodyPr>
          <a:lstStyle/>
          <a:p>
            <a:r>
              <a:rPr lang="vi-VN" sz="2800" b="1" dirty="0">
                <a:latin typeface="Calibri" panose="020F0502020204030204" pitchFamily="34" charset="0"/>
              </a:rPr>
              <a:t>Câu 2:</a:t>
            </a:r>
            <a:r>
              <a:rPr lang="vi-VN" sz="2800" dirty="0">
                <a:latin typeface="Calibri" panose="020F0502020204030204" pitchFamily="34" charset="0"/>
              </a:rPr>
              <a:t> Gọi tên các bậc cấu trúc của phân tử protein. Phân biệt các bậc cấu trúc đó bằng cách hoàn thành vào chỗ trống</a:t>
            </a:r>
            <a:r>
              <a:rPr lang="vi-VN" sz="2800" dirty="0" smtClean="0">
                <a:latin typeface="Calibri" panose="020F0502020204030204" pitchFamily="34" charset="0"/>
              </a:rPr>
              <a:t>.</a:t>
            </a:r>
            <a:endParaRPr lang="en-US" sz="2800" dirty="0">
              <a:latin typeface="+mj-lt"/>
            </a:endParaRPr>
          </a:p>
        </p:txBody>
      </p:sp>
      <p:sp>
        <p:nvSpPr>
          <p:cNvPr id="12" name="Rectangle 11"/>
          <p:cNvSpPr/>
          <p:nvPr/>
        </p:nvSpPr>
        <p:spPr>
          <a:xfrm>
            <a:off x="5201392" y="581891"/>
            <a:ext cx="6990608"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939253455"/>
              </p:ext>
            </p:extLst>
          </p:nvPr>
        </p:nvGraphicFramePr>
        <p:xfrm>
          <a:off x="5298060" y="634728"/>
          <a:ext cx="6893940" cy="6183252"/>
        </p:xfrm>
        <a:graphic>
          <a:graphicData uri="http://schemas.openxmlformats.org/drawingml/2006/table">
            <a:tbl>
              <a:tblPr firstRow="1" firstCol="1" bandRow="1">
                <a:tableStyleId>{5C22544A-7EE6-4342-B048-85BDC9FD1C3A}</a:tableStyleId>
              </a:tblPr>
              <a:tblGrid>
                <a:gridCol w="2860288">
                  <a:extLst>
                    <a:ext uri="{9D8B030D-6E8A-4147-A177-3AD203B41FA5}">
                      <a16:colId xmlns="" xmlns:a16="http://schemas.microsoft.com/office/drawing/2014/main" val="3921029332"/>
                    </a:ext>
                  </a:extLst>
                </a:gridCol>
                <a:gridCol w="4033652">
                  <a:extLst>
                    <a:ext uri="{9D8B030D-6E8A-4147-A177-3AD203B41FA5}">
                      <a16:colId xmlns="" xmlns:a16="http://schemas.microsoft.com/office/drawing/2014/main" val="2714734928"/>
                    </a:ext>
                  </a:extLst>
                </a:gridCol>
              </a:tblGrid>
              <a:tr h="170988">
                <a:tc>
                  <a:txBody>
                    <a:bodyPr/>
                    <a:lstStyle/>
                    <a:p>
                      <a:pPr algn="ctr">
                        <a:lnSpc>
                          <a:spcPct val="130000"/>
                        </a:lnSpc>
                        <a:spcAft>
                          <a:spcPts val="0"/>
                        </a:spcAft>
                      </a:pPr>
                      <a:r>
                        <a:rPr lang="vi-VN" sz="1800" dirty="0">
                          <a:effectLst/>
                          <a:latin typeface="Calibri" panose="020F0502020204030204" pitchFamily="34" charset="0"/>
                        </a:rPr>
                        <a:t>Cấu trúc</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ctr">
                        <a:lnSpc>
                          <a:spcPct val="130000"/>
                        </a:lnSpc>
                        <a:spcAft>
                          <a:spcPts val="0"/>
                        </a:spcAft>
                      </a:pPr>
                      <a:r>
                        <a:rPr lang="vi-VN" sz="1800" dirty="0">
                          <a:effectLst/>
                          <a:latin typeface="Calibri" panose="020F0502020204030204" pitchFamily="34" charset="0"/>
                        </a:rPr>
                        <a:t>Đặc điểm</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 xmlns:a16="http://schemas.microsoft.com/office/drawing/2014/main" val="2405846445"/>
                  </a:ext>
                </a:extLst>
              </a:tr>
              <a:tr h="1367900">
                <a:tc>
                  <a:txBody>
                    <a:bodyPr/>
                    <a:lstStyle/>
                    <a:p>
                      <a:pPr algn="ctr">
                        <a:lnSpc>
                          <a:spcPct val="130000"/>
                        </a:lnSpc>
                        <a:spcAft>
                          <a:spcPts val="0"/>
                        </a:spcAft>
                      </a:pPr>
                      <a:r>
                        <a:rPr lang="vi-VN" sz="1800" dirty="0">
                          <a:effectLst/>
                          <a:latin typeface="Calibri" panose="020F0502020204030204" pitchFamily="34" charset="0"/>
                        </a:rPr>
                        <a:t> </a:t>
                      </a:r>
                      <a:endParaRPr lang="en-US" sz="1800" dirty="0">
                        <a:effectLst/>
                        <a:latin typeface="+mj-lt"/>
                      </a:endParaRPr>
                    </a:p>
                    <a:p>
                      <a:pPr algn="ctr">
                        <a:lnSpc>
                          <a:spcPct val="130000"/>
                        </a:lnSpc>
                        <a:spcAft>
                          <a:spcPts val="0"/>
                        </a:spcAft>
                      </a:pPr>
                      <a:endParaRPr lang="vi-VN" sz="1800" dirty="0">
                        <a:effectLst/>
                        <a:latin typeface="Calibri" panose="020F0502020204030204" pitchFamily="34" charset="0"/>
                      </a:endParaRPr>
                    </a:p>
                    <a:p>
                      <a:pPr algn="ctr">
                        <a:lnSpc>
                          <a:spcPct val="130000"/>
                        </a:lnSpc>
                        <a:spcAft>
                          <a:spcPts val="0"/>
                        </a:spcAft>
                      </a:pPr>
                      <a:endParaRPr lang="vi-VN" sz="1800" dirty="0">
                        <a:effectLst/>
                        <a:latin typeface="Calibri" panose="020F0502020204030204" pitchFamily="34" charset="0"/>
                      </a:endParaRPr>
                    </a:p>
                    <a:p>
                      <a:pPr algn="ctr">
                        <a:lnSpc>
                          <a:spcPct val="130000"/>
                        </a:lnSpc>
                        <a:spcAft>
                          <a:spcPts val="0"/>
                        </a:spcAft>
                      </a:pPr>
                      <a:r>
                        <a:rPr lang="vi-VN" sz="1500" dirty="0">
                          <a:effectLst/>
                          <a:latin typeface="Calibri" panose="020F0502020204030204" pitchFamily="34" charset="0"/>
                        </a:rPr>
                        <a:t>Cấu trúc bậc 1</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txBody>
                  <a:tcPr marL="34078" marR="34078" marT="0" marB="0"/>
                </a:tc>
                <a:extLst>
                  <a:ext uri="{0D108BD9-81ED-4DB2-BD59-A6C34878D82A}">
                    <a16:rowId xmlns="" xmlns:a16="http://schemas.microsoft.com/office/drawing/2014/main" val="3997560043"/>
                  </a:ext>
                </a:extLst>
              </a:tr>
              <a:tr h="1367900">
                <a:tc>
                  <a:txBody>
                    <a:bodyPr/>
                    <a:lstStyle/>
                    <a:p>
                      <a:pPr algn="ctr">
                        <a:lnSpc>
                          <a:spcPct val="130000"/>
                        </a:lnSpc>
                        <a:spcAft>
                          <a:spcPts val="0"/>
                        </a:spcAft>
                      </a:pPr>
                      <a:r>
                        <a:rPr lang="vi-VN" sz="1800" dirty="0">
                          <a:effectLst/>
                          <a:latin typeface="Calibri" panose="020F0502020204030204" pitchFamily="34" charset="0"/>
                        </a:rPr>
                        <a:t> </a:t>
                      </a:r>
                      <a:endParaRPr lang="en-US" sz="1800" dirty="0">
                        <a:effectLst/>
                        <a:latin typeface="+mj-lt"/>
                      </a:endParaRPr>
                    </a:p>
                    <a:p>
                      <a:pPr algn="ctr">
                        <a:lnSpc>
                          <a:spcPct val="130000"/>
                        </a:lnSpc>
                        <a:spcAft>
                          <a:spcPts val="0"/>
                        </a:spcAft>
                      </a:pPr>
                      <a:endParaRPr lang="vi-VN" sz="1800" dirty="0">
                        <a:effectLst/>
                        <a:latin typeface="Calibri" panose="020F0502020204030204" pitchFamily="34" charset="0"/>
                      </a:endParaRPr>
                    </a:p>
                    <a:p>
                      <a:pPr algn="ctr">
                        <a:lnSpc>
                          <a:spcPct val="130000"/>
                        </a:lnSpc>
                        <a:spcAft>
                          <a:spcPts val="0"/>
                        </a:spcAft>
                      </a:pPr>
                      <a:endParaRPr lang="vi-VN" sz="1800" dirty="0">
                        <a:effectLst/>
                        <a:latin typeface="Calibri" panose="020F0502020204030204" pitchFamily="34" charset="0"/>
                      </a:endParaRPr>
                    </a:p>
                    <a:p>
                      <a:pPr algn="ctr">
                        <a:lnSpc>
                          <a:spcPct val="130000"/>
                        </a:lnSpc>
                        <a:spcAft>
                          <a:spcPts val="0"/>
                        </a:spcAft>
                      </a:pPr>
                      <a:r>
                        <a:rPr lang="vi-VN" sz="1500" dirty="0">
                          <a:effectLst/>
                          <a:latin typeface="Calibri" panose="020F0502020204030204" pitchFamily="34" charset="0"/>
                        </a:rPr>
                        <a:t>Cấu trúc bậc 2</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 xmlns:a16="http://schemas.microsoft.com/office/drawing/2014/main" val="874207150"/>
                  </a:ext>
                </a:extLst>
              </a:tr>
              <a:tr h="1545500">
                <a:tc>
                  <a:txBody>
                    <a:bodyPr/>
                    <a:lstStyle/>
                    <a:p>
                      <a:pPr algn="ctr">
                        <a:lnSpc>
                          <a:spcPct val="130000"/>
                        </a:lnSpc>
                        <a:spcAft>
                          <a:spcPts val="0"/>
                        </a:spcAft>
                      </a:pPr>
                      <a:r>
                        <a:rPr lang="vi-VN" sz="1800" dirty="0">
                          <a:effectLst/>
                          <a:latin typeface="Calibri" panose="020F0502020204030204" pitchFamily="34" charset="0"/>
                        </a:rPr>
                        <a:t> </a:t>
                      </a:r>
                      <a:endParaRPr lang="en-US" sz="1800" dirty="0">
                        <a:effectLst/>
                        <a:latin typeface="+mj-lt"/>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r>
                        <a:rPr lang="vi-VN" sz="1500" dirty="0">
                          <a:effectLst/>
                          <a:latin typeface="Calibri" panose="020F0502020204030204" pitchFamily="34" charset="0"/>
                        </a:rPr>
                        <a:t>Cấu trúc bậc 3</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txBody>
                  <a:tcPr marL="34078" marR="34078" marT="0" marB="0"/>
                </a:tc>
                <a:extLst>
                  <a:ext uri="{0D108BD9-81ED-4DB2-BD59-A6C34878D82A}">
                    <a16:rowId xmlns="" xmlns:a16="http://schemas.microsoft.com/office/drawing/2014/main" val="3227373573"/>
                  </a:ext>
                </a:extLst>
              </a:tr>
              <a:tr h="1196914">
                <a:tc>
                  <a:txBody>
                    <a:bodyPr/>
                    <a:lstStyle/>
                    <a:p>
                      <a:pPr algn="just">
                        <a:lnSpc>
                          <a:spcPct val="130000"/>
                        </a:lnSpc>
                        <a:spcAft>
                          <a:spcPts val="0"/>
                        </a:spcAft>
                      </a:pPr>
                      <a:r>
                        <a:rPr lang="vi-VN" sz="1800" dirty="0">
                          <a:effectLst/>
                          <a:latin typeface="Calibri" panose="020F0502020204030204" pitchFamily="34" charset="0"/>
                        </a:rPr>
                        <a:t> </a:t>
                      </a:r>
                      <a:endParaRPr lang="en-US" sz="1800" dirty="0">
                        <a:effectLst/>
                        <a:latin typeface="+mj-lt"/>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endParaRPr lang="vi-VN" sz="1500" dirty="0">
                        <a:effectLst/>
                        <a:latin typeface="Calibri" panose="020F0502020204030204" pitchFamily="34" charset="0"/>
                      </a:endParaRPr>
                    </a:p>
                    <a:p>
                      <a:pPr algn="ctr">
                        <a:lnSpc>
                          <a:spcPct val="130000"/>
                        </a:lnSpc>
                        <a:spcAft>
                          <a:spcPts val="0"/>
                        </a:spcAft>
                      </a:pPr>
                      <a:r>
                        <a:rPr lang="vi-VN" sz="1500" dirty="0">
                          <a:effectLst/>
                          <a:latin typeface="Calibri" panose="020F0502020204030204" pitchFamily="34" charset="0"/>
                        </a:rPr>
                        <a:t>Cấu trúc bậc 4</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a:t>
                      </a:r>
                      <a:endParaRPr lang="en-US" sz="1800" dirty="0">
                        <a:effectLst/>
                        <a:latin typeface="+mj-lt"/>
                      </a:endParaRPr>
                    </a:p>
                    <a:p>
                      <a:pPr algn="just">
                        <a:lnSpc>
                          <a:spcPct val="130000"/>
                        </a:lnSpc>
                        <a:spcAft>
                          <a:spcPts val="0"/>
                        </a:spcAft>
                      </a:pPr>
                      <a:r>
                        <a:rPr lang="vi-VN" sz="1800" dirty="0">
                          <a:effectLst/>
                          <a:latin typeface="Calibri" panose="020F0502020204030204" pitchFamily="34" charset="0"/>
                        </a:rPr>
                        <a:t> </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 xmlns:a16="http://schemas.microsoft.com/office/drawing/2014/main" val="2019543605"/>
                  </a:ext>
                </a:extLst>
              </a:tr>
            </a:tbl>
          </a:graphicData>
        </a:graphic>
      </p:graphicFrame>
      <p:pic>
        <p:nvPicPr>
          <p:cNvPr id="14" name="Picture 13" descr="Sinh Học 10 Bài 5: Prôtêin - Nội Thất Hằng Phá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0160" y="1014501"/>
            <a:ext cx="1098727" cy="1097669"/>
          </a:xfrm>
          <a:prstGeom prst="rect">
            <a:avLst/>
          </a:prstGeom>
          <a:noFill/>
          <a:ln>
            <a:noFill/>
          </a:ln>
        </p:spPr>
      </p:pic>
      <p:pic>
        <p:nvPicPr>
          <p:cNvPr id="15" name="Picture 14" descr="Sinh học 10 Bài 5: Prôtêi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8281" y="2396941"/>
            <a:ext cx="1520920" cy="1092986"/>
          </a:xfrm>
          <a:prstGeom prst="rect">
            <a:avLst/>
          </a:prstGeom>
          <a:noFill/>
          <a:ln>
            <a:noFill/>
          </a:ln>
        </p:spPr>
      </p:pic>
      <p:pic>
        <p:nvPicPr>
          <p:cNvPr id="16" name="Picture 15"/>
          <p:cNvPicPr/>
          <p:nvPr/>
        </p:nvPicPr>
        <p:blipFill>
          <a:blip r:embed="rId8"/>
          <a:stretch>
            <a:fillRect/>
          </a:stretch>
        </p:blipFill>
        <p:spPr>
          <a:xfrm>
            <a:off x="5905132" y="3874383"/>
            <a:ext cx="1348838" cy="1168142"/>
          </a:xfrm>
          <a:prstGeom prst="rect">
            <a:avLst/>
          </a:prstGeom>
        </p:spPr>
      </p:pic>
      <p:pic>
        <p:nvPicPr>
          <p:cNvPr id="17" name="Picture 16"/>
          <p:cNvPicPr/>
          <p:nvPr/>
        </p:nvPicPr>
        <p:blipFill>
          <a:blip r:embed="rId9"/>
          <a:stretch>
            <a:fillRect/>
          </a:stretch>
        </p:blipFill>
        <p:spPr>
          <a:xfrm>
            <a:off x="5615363" y="5443985"/>
            <a:ext cx="2143579" cy="1036355"/>
          </a:xfrm>
          <a:prstGeom prst="rect">
            <a:avLst/>
          </a:prstGeom>
        </p:spPr>
      </p:pic>
    </p:spTree>
    <p:extLst>
      <p:ext uri="{BB962C8B-B14F-4D97-AF65-F5344CB8AC3E}">
        <p14:creationId xmlns:p14="http://schemas.microsoft.com/office/powerpoint/2010/main" val="2588515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0629" y="0"/>
            <a:ext cx="12061371" cy="523220"/>
          </a:xfrm>
          <a:prstGeom prst="rect">
            <a:avLst/>
          </a:prstGeom>
          <a:noFill/>
        </p:spPr>
        <p:txBody>
          <a:bodyPr wrap="square" rtlCol="0">
            <a:spAutoFit/>
          </a:bodyPr>
          <a:lstStyle/>
          <a:p>
            <a:pPr algn="ctr"/>
            <a:r>
              <a:rPr lang="vi-VN" sz="2800" b="1" dirty="0">
                <a:latin typeface="Calibri" panose="020F0502020204030204" pitchFamily="34" charset="0"/>
              </a:rPr>
              <a:t>PHIẾU HỌC TẬP SỐ 2: TÌM HIỂU VỀ PROTEIN</a:t>
            </a:r>
            <a:endParaRPr lang="en-US" sz="2800" b="1" dirty="0">
              <a:latin typeface="+mj-lt"/>
            </a:endParaRPr>
          </a:p>
        </p:txBody>
      </p:sp>
      <p:sp>
        <p:nvSpPr>
          <p:cNvPr id="6" name="Rectangle 5"/>
          <p:cNvSpPr/>
          <p:nvPr/>
        </p:nvSpPr>
        <p:spPr>
          <a:xfrm>
            <a:off x="182088" y="430887"/>
            <a:ext cx="11827823" cy="954107"/>
          </a:xfrm>
          <a:prstGeom prst="rect">
            <a:avLst/>
          </a:prstGeom>
        </p:spPr>
        <p:txBody>
          <a:bodyPr wrap="square">
            <a:spAutoFit/>
          </a:bodyPr>
          <a:lstStyle/>
          <a:p>
            <a:pPr algn="just"/>
            <a:r>
              <a:rPr lang="vi-VN" sz="2800" b="1" dirty="0">
                <a:latin typeface="Calibri" panose="020F0502020204030204" pitchFamily="34" charset="0"/>
                <a:ea typeface="Calibri" panose="020F0502020204030204" pitchFamily="34" charset="0"/>
                <a:cs typeface="Times New Roman" panose="02020603050405020304" pitchFamily="18" charset="0"/>
              </a:rPr>
              <a:t>Câu 3:</a:t>
            </a:r>
            <a:r>
              <a:rPr lang="vi-VN" sz="2800" dirty="0">
                <a:latin typeface="Calibri" panose="020F0502020204030204" pitchFamily="34" charset="0"/>
                <a:ea typeface="Calibri" panose="020F0502020204030204" pitchFamily="34" charset="0"/>
                <a:cs typeface="Times New Roman" panose="02020603050405020304" pitchFamily="18" charset="0"/>
              </a:rPr>
              <a:t> Dựa vào các dữ liệu đã cho. Hãy viết các chức năng của protein vào cột tương ứng cho phù hợp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536920144"/>
              </p:ext>
            </p:extLst>
          </p:nvPr>
        </p:nvGraphicFramePr>
        <p:xfrm>
          <a:off x="415635" y="1519658"/>
          <a:ext cx="11594276" cy="4904739"/>
        </p:xfrm>
        <a:graphic>
          <a:graphicData uri="http://schemas.openxmlformats.org/drawingml/2006/table">
            <a:tbl>
              <a:tblPr firstRow="1" firstCol="1" bandRow="1">
                <a:tableStyleId>{5C22544A-7EE6-4342-B048-85BDC9FD1C3A}</a:tableStyleId>
              </a:tblPr>
              <a:tblGrid>
                <a:gridCol w="2671949">
                  <a:extLst>
                    <a:ext uri="{9D8B030D-6E8A-4147-A177-3AD203B41FA5}">
                      <a16:colId xmlns="" xmlns:a16="http://schemas.microsoft.com/office/drawing/2014/main" val="1485128394"/>
                    </a:ext>
                  </a:extLst>
                </a:gridCol>
                <a:gridCol w="2897580">
                  <a:extLst>
                    <a:ext uri="{9D8B030D-6E8A-4147-A177-3AD203B41FA5}">
                      <a16:colId xmlns="" xmlns:a16="http://schemas.microsoft.com/office/drawing/2014/main" val="1706543688"/>
                    </a:ext>
                  </a:extLst>
                </a:gridCol>
                <a:gridCol w="6024747">
                  <a:extLst>
                    <a:ext uri="{9D8B030D-6E8A-4147-A177-3AD203B41FA5}">
                      <a16:colId xmlns="" xmlns:a16="http://schemas.microsoft.com/office/drawing/2014/main" val="389453528"/>
                    </a:ext>
                  </a:extLst>
                </a:gridCol>
              </a:tblGrid>
              <a:tr h="372288">
                <a:tc>
                  <a:txBody>
                    <a:bodyPr/>
                    <a:lstStyle/>
                    <a:p>
                      <a:pPr algn="ctr">
                        <a:lnSpc>
                          <a:spcPct val="130000"/>
                        </a:lnSpc>
                        <a:spcAft>
                          <a:spcPts val="0"/>
                        </a:spcAft>
                      </a:pPr>
                      <a:r>
                        <a:rPr lang="en-US" sz="2000" dirty="0" err="1">
                          <a:effectLst/>
                          <a:latin typeface="Calibri" panose="020F0502020204030204" pitchFamily="34" charset="0"/>
                          <a:cs typeface="Times New Roman" panose="02020603050405020304" pitchFamily="18" charset="0"/>
                        </a:rPr>
                        <a:t>Loại</a:t>
                      </a:r>
                      <a:r>
                        <a:rPr lang="en-US" sz="2000" dirty="0">
                          <a:effectLst/>
                          <a:latin typeface="Calibri" panose="020F0502020204030204" pitchFamily="34" charset="0"/>
                          <a:cs typeface="Times New Roman" panose="02020603050405020304" pitchFamily="18" charset="0"/>
                        </a:rPr>
                        <a:t> protein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dirty="0" err="1">
                          <a:effectLst/>
                          <a:latin typeface="Calibri" panose="020F0502020204030204" pitchFamily="34" charset="0"/>
                          <a:cs typeface="Times New Roman" panose="02020603050405020304" pitchFamily="18" charset="0"/>
                        </a:rPr>
                        <a:t>Chức</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năng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dirty="0" err="1">
                          <a:effectLst/>
                          <a:latin typeface="Calibri" panose="020F0502020204030204" pitchFamily="34" charset="0"/>
                          <a:cs typeface="Times New Roman" panose="02020603050405020304" pitchFamily="18" charset="0"/>
                        </a:rPr>
                        <a:t>Ví</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dụ</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24811350"/>
                  </a:ext>
                </a:extLst>
              </a:tr>
              <a:tr h="779185">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1. Protein </a:t>
                      </a:r>
                      <a:r>
                        <a:rPr lang="en-US" sz="2000" dirty="0" err="1">
                          <a:effectLst/>
                          <a:latin typeface="Calibri" panose="020F0502020204030204" pitchFamily="34" charset="0"/>
                          <a:cs typeface="Times New Roman" panose="02020603050405020304" pitchFamily="18" charset="0"/>
                        </a:rPr>
                        <a:t>cấu</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trúc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Keratin </a:t>
                      </a:r>
                      <a:r>
                        <a:rPr lang="en-US" sz="2000" dirty="0" err="1">
                          <a:effectLst/>
                          <a:latin typeface="Calibri" panose="020F0502020204030204" pitchFamily="34" charset="0"/>
                          <a:cs typeface="Times New Roman" panose="02020603050405020304" pitchFamily="18" charset="0"/>
                        </a:rPr>
                        <a:t>cấu</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tạo</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tóc</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móng</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 </a:t>
                      </a:r>
                      <a:r>
                        <a:rPr lang="en-US" sz="2000" dirty="0" err="1">
                          <a:effectLst/>
                          <a:latin typeface="Calibri" panose="020F0502020204030204" pitchFamily="34" charset="0"/>
                          <a:cs typeface="Times New Roman" panose="02020603050405020304" pitchFamily="18" charset="0"/>
                        </a:rPr>
                        <a:t>Sợi</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colagen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cấu</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tạo</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mô</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liên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kế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90585794"/>
                  </a:ext>
                </a:extLst>
              </a:tr>
              <a:tr h="779185">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2. Protein </a:t>
                      </a:r>
                      <a:r>
                        <a:rPr lang="en-US" sz="2000" dirty="0" err="1">
                          <a:effectLst/>
                          <a:latin typeface="Calibri" panose="020F0502020204030204" pitchFamily="34" charset="0"/>
                          <a:cs typeface="Times New Roman" panose="02020603050405020304" pitchFamily="18" charset="0"/>
                        </a:rPr>
                        <a:t>enzim</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Amilaza</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thủy</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phân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tinh</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bột</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Lipaza</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thủy</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phân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lipit</a:t>
                      </a: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90818883"/>
                  </a:ext>
                </a:extLst>
              </a:tr>
              <a:tr h="779185">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3. Protein </a:t>
                      </a:r>
                      <a:r>
                        <a:rPr lang="en-US" sz="2000" dirty="0" err="1">
                          <a:effectLst/>
                          <a:latin typeface="Calibri" panose="020F0502020204030204" pitchFamily="34" charset="0"/>
                          <a:cs typeface="Times New Roman" panose="02020603050405020304" pitchFamily="18" charset="0"/>
                        </a:rPr>
                        <a:t>dự</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trữ</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Abumin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dự</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trữ</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trong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trứng</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Cazein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dự</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trữ</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trong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sữa</a:t>
                      </a: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24483048"/>
                  </a:ext>
                </a:extLst>
              </a:tr>
              <a:tr h="942339">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4. Protein </a:t>
                      </a:r>
                      <a:r>
                        <a:rPr lang="en-US" sz="2000" dirty="0" err="1">
                          <a:effectLst/>
                          <a:latin typeface="Calibri" panose="020F0502020204030204" pitchFamily="34" charset="0"/>
                          <a:cs typeface="Times New Roman" panose="02020603050405020304" pitchFamily="18" charset="0"/>
                        </a:rPr>
                        <a:t>vận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chuyển</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Hemoglobin </a:t>
                      </a:r>
                      <a:r>
                        <a:rPr lang="en-US" sz="2000" dirty="0" err="1">
                          <a:effectLst/>
                          <a:latin typeface="Calibri" panose="020F0502020204030204" pitchFamily="34" charset="0"/>
                          <a:cs typeface="Times New Roman" panose="02020603050405020304" pitchFamily="18" charset="0"/>
                        </a:rPr>
                        <a:t>vận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chuyển</a:t>
                      </a:r>
                      <a:r>
                        <a:rPr lang="en-US" sz="2000" dirty="0">
                          <a:effectLst/>
                          <a:latin typeface="Calibri" panose="020F0502020204030204" pitchFamily="34" charset="0"/>
                          <a:cs typeface="Times New Roman" panose="02020603050405020304" pitchFamily="18" charset="0"/>
                        </a:rPr>
                        <a:t> O</a:t>
                      </a:r>
                      <a:r>
                        <a:rPr lang="en-US" sz="2000" baseline="-25000" dirty="0">
                          <a:effectLst/>
                          <a:latin typeface="Calibri" panose="020F0502020204030204" pitchFamily="34" charset="0"/>
                          <a:cs typeface="Times New Roman" panose="02020603050405020304" pitchFamily="18" charset="0"/>
                        </a:rPr>
                        <a:t>2</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và</a:t>
                      </a:r>
                      <a:r>
                        <a:rPr lang="en-US" sz="2000" dirty="0">
                          <a:effectLst/>
                          <a:latin typeface="Calibri" panose="020F0502020204030204" pitchFamily="34" charset="0"/>
                          <a:cs typeface="Times New Roman" panose="02020603050405020304" pitchFamily="18" charset="0"/>
                        </a:rPr>
                        <a:t> CO</a:t>
                      </a:r>
                      <a:r>
                        <a:rPr lang="en-US" sz="2000" baseline="-25000" dirty="0">
                          <a:effectLst/>
                          <a:latin typeface="Calibri" panose="020F0502020204030204" pitchFamily="34" charset="0"/>
                          <a:cs typeface="Times New Roman" panose="02020603050405020304" pitchFamily="18" charset="0"/>
                        </a:rPr>
                        <a:t>2.</a:t>
                      </a:r>
                      <a:endParaRPr lang="en-US" sz="2000" dirty="0">
                        <a:effectLst/>
                        <a:latin typeface="Calibri" panose="020F0502020204030204" pitchFamily="34" charset="0"/>
                        <a:cs typeface="Times New Roman" panose="02020603050405020304" pitchFamily="18" charset="0"/>
                      </a:endParaRPr>
                    </a:p>
                    <a:p>
                      <a:pPr algn="just">
                        <a:lnSpc>
                          <a:spcPct val="130000"/>
                        </a:lnSpc>
                        <a:spcAft>
                          <a:spcPts val="0"/>
                        </a:spcAft>
                      </a:pPr>
                      <a:r>
                        <a:rPr lang="en-US" sz="2000" baseline="-25000" dirty="0">
                          <a:effectLst/>
                          <a:latin typeface="Calibri" panose="020F0502020204030204" pitchFamily="34" charset="0"/>
                          <a:cs typeface="Times New Roman" panose="02020603050405020304" pitchFamily="18" charset="0"/>
                        </a:rPr>
                        <a:t>- </a:t>
                      </a:r>
                      <a:r>
                        <a:rPr lang="en-US" sz="2000" dirty="0">
                          <a:effectLst/>
                          <a:latin typeface="Calibri" panose="020F0502020204030204" pitchFamily="34" charset="0"/>
                          <a:cs typeface="Times New Roman" panose="02020603050405020304" pitchFamily="18" charset="0"/>
                        </a:rPr>
                        <a:t>Protein </a:t>
                      </a:r>
                      <a:r>
                        <a:rPr lang="en-US" sz="2000" dirty="0" err="1">
                          <a:effectLst/>
                          <a:latin typeface="Calibri" panose="020F0502020204030204" pitchFamily="34" charset="0"/>
                          <a:cs typeface="Times New Roman" panose="02020603050405020304" pitchFamily="18" charset="0"/>
                        </a:rPr>
                        <a:t>màng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vận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chuyển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các</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chất</a:t>
                      </a:r>
                      <a:r>
                        <a:rPr lang="en-US" sz="2000" dirty="0">
                          <a:effectLst/>
                          <a:latin typeface="Calibri" panose="020F0502020204030204" pitchFamily="34" charset="0"/>
                          <a:cs typeface="Times New Roman" panose="02020603050405020304" pitchFamily="18" charset="0"/>
                        </a:rPr>
                        <a:t> qua </a:t>
                      </a:r>
                      <a:r>
                        <a:rPr lang="en-US" sz="2000" dirty="0" err="1">
                          <a:effectLst/>
                          <a:latin typeface="Calibri" panose="020F0502020204030204" pitchFamily="34" charset="0"/>
                          <a:cs typeface="Times New Roman" panose="02020603050405020304" pitchFamily="18" charset="0"/>
                        </a:rPr>
                        <a:t>màng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sinh</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chất</a:t>
                      </a: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59886810"/>
                  </a:ext>
                </a:extLst>
              </a:tr>
              <a:tr h="372288">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5. Protein </a:t>
                      </a:r>
                      <a:r>
                        <a:rPr lang="en-US" sz="2000" dirty="0" err="1">
                          <a:effectLst/>
                          <a:latin typeface="Calibri" panose="020F0502020204030204" pitchFamily="34" charset="0"/>
                          <a:cs typeface="Times New Roman" panose="02020603050405020304" pitchFamily="18" charset="0"/>
                        </a:rPr>
                        <a:t>thụ</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thể</a:t>
                      </a: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err="1">
                          <a:effectLst/>
                          <a:latin typeface="Calibri" panose="020F0502020204030204" pitchFamily="34" charset="0"/>
                          <a:cs typeface="Times New Roman" panose="02020603050405020304" pitchFamily="18" charset="0"/>
                        </a:rPr>
                        <a:t>Các</a:t>
                      </a:r>
                      <a:r>
                        <a:rPr lang="en-US" sz="2000" dirty="0">
                          <a:effectLst/>
                          <a:latin typeface="Calibri" panose="020F0502020204030204" pitchFamily="34" charset="0"/>
                          <a:cs typeface="Times New Roman" panose="02020603050405020304" pitchFamily="18" charset="0"/>
                        </a:rPr>
                        <a:t> protein </a:t>
                      </a:r>
                      <a:r>
                        <a:rPr lang="en-US" sz="2000" dirty="0" err="1">
                          <a:effectLst/>
                          <a:latin typeface="Calibri" panose="020F0502020204030204" pitchFamily="34" charset="0"/>
                          <a:cs typeface="Times New Roman" panose="02020603050405020304" pitchFamily="18" charset="0"/>
                        </a:rPr>
                        <a:t>thụ</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thể</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trên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màng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sinh</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chất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7940587"/>
                  </a:ext>
                </a:extLst>
              </a:tr>
              <a:tr h="779185">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6. Protein </a:t>
                      </a:r>
                      <a:r>
                        <a:rPr lang="en-US" sz="2000" dirty="0" err="1">
                          <a:effectLst/>
                          <a:latin typeface="Calibri" panose="020F0502020204030204" pitchFamily="34" charset="0"/>
                          <a:cs typeface="Times New Roman" panose="02020603050405020304" pitchFamily="18" charset="0"/>
                        </a:rPr>
                        <a:t>bảo</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vệ</a:t>
                      </a:r>
                      <a:r>
                        <a:rPr lang="en-US" sz="2000" dirty="0">
                          <a:effectLst/>
                          <a:latin typeface="Calibri" panose="020F0502020204030204" pitchFamily="34" charset="0"/>
                          <a:cs typeface="Times New Roman" panose="02020603050405020304" pitchFamily="18" charset="0"/>
                        </a:rPr>
                        <a:t> </a:t>
                      </a:r>
                    </a:p>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2000" dirty="0" err="1">
                          <a:effectLst/>
                          <a:latin typeface="Calibri" panose="020F0502020204030204" pitchFamily="34" charset="0"/>
                          <a:cs typeface="Times New Roman" panose="02020603050405020304" pitchFamily="18" charset="0"/>
                        </a:rPr>
                        <a:t>Các</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kháng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thể</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inteferon</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chống</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sự</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xâm</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nhập</a:t>
                      </a:r>
                      <a:r>
                        <a:rPr lang="en-US" sz="2000" dirty="0">
                          <a:effectLst/>
                          <a:latin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cs typeface="Times New Roman" panose="02020603050405020304" pitchFamily="18" charset="0"/>
                        </a:rPr>
                        <a:t>của</a:t>
                      </a:r>
                      <a:r>
                        <a:rPr lang="en-US" sz="2000" dirty="0">
                          <a:effectLst/>
                          <a:latin typeface="Calibri" panose="020F0502020204030204" pitchFamily="34" charset="0"/>
                          <a:cs typeface="Times New Roman" panose="02020603050405020304" pitchFamily="18" charset="0"/>
                        </a:rPr>
                        <a:t> virus </a:t>
                      </a:r>
                      <a:r>
                        <a:rPr lang="en-US" sz="2000" dirty="0" err="1">
                          <a:effectLst/>
                          <a:latin typeface="Calibri" panose="020F0502020204030204" pitchFamily="34" charset="0"/>
                          <a:cs typeface="Times New Roman" panose="02020603050405020304" pitchFamily="18" charset="0"/>
                        </a:rPr>
                        <a:t>và</a:t>
                      </a:r>
                      <a:r>
                        <a:rPr lang="en-US" sz="2000" dirty="0">
                          <a:effectLst/>
                          <a:latin typeface="Calibri" panose="020F0502020204030204" pitchFamily="34" charset="0"/>
                          <a:cs typeface="Times New Roman" panose="02020603050405020304" pitchFamily="18" charset="0"/>
                        </a:rPr>
                        <a:t> vi </a:t>
                      </a:r>
                      <a:r>
                        <a:rPr lang="en-US" sz="2000" dirty="0" err="1">
                          <a:effectLst/>
                          <a:latin typeface="Calibri" panose="020F0502020204030204" pitchFamily="34" charset="0"/>
                          <a:cs typeface="Times New Roman" panose="02020603050405020304" pitchFamily="18" charset="0"/>
                        </a:rPr>
                        <a:t>khuẩn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4238198"/>
                  </a:ext>
                </a:extLst>
              </a:tr>
            </a:tbl>
          </a:graphicData>
        </a:graphic>
      </p:graphicFrame>
    </p:spTree>
    <p:extLst>
      <p:ext uri="{BB962C8B-B14F-4D97-AF65-F5344CB8AC3E}">
        <p14:creationId xmlns:p14="http://schemas.microsoft.com/office/powerpoint/2010/main" val="1009164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523220"/>
          </a:xfrm>
          <a:prstGeom prst="rect">
            <a:avLst/>
          </a:prstGeom>
          <a:noFill/>
        </p:spPr>
        <p:txBody>
          <a:bodyPr wrap="square" rtlCol="0">
            <a:spAutoFit/>
          </a:bodyPr>
          <a:lstStyle/>
          <a:p>
            <a:pPr algn="ctr"/>
            <a:r>
              <a:rPr lang="en-US" sz="2800" b="1" dirty="0" smtClean="0">
                <a:latin typeface="Calibri" panose="020F0502020204030204" pitchFamily="34" charset="0"/>
              </a:rPr>
              <a:t>3.</a:t>
            </a:r>
            <a:r>
              <a:rPr lang="vi-VN" sz="2800" b="1" dirty="0" smtClean="0">
                <a:latin typeface="Calibri" panose="020F0502020204030204" pitchFamily="34" charset="0"/>
              </a:rPr>
              <a:t> </a:t>
            </a:r>
            <a:r>
              <a:rPr lang="vi-VN" sz="2800" b="1" dirty="0">
                <a:latin typeface="Calibri" panose="020F0502020204030204" pitchFamily="34" charset="0"/>
              </a:rPr>
              <a:t>PROTEIN</a:t>
            </a:r>
            <a:endParaRPr lang="en-US" sz="2800" b="1" dirty="0">
              <a:latin typeface="+mj-lt"/>
            </a:endParaRPr>
          </a:p>
        </p:txBody>
      </p:sp>
      <p:sp>
        <p:nvSpPr>
          <p:cNvPr id="3" name="Rectangle 2"/>
          <p:cNvSpPr/>
          <p:nvPr/>
        </p:nvSpPr>
        <p:spPr>
          <a:xfrm>
            <a:off x="298862" y="1052882"/>
            <a:ext cx="11724904" cy="3970318"/>
          </a:xfrm>
          <a:prstGeom prst="rect">
            <a:avLst/>
          </a:prstGeom>
        </p:spPr>
        <p:txBody>
          <a:bodyPr wrap="square">
            <a:spAutoFit/>
          </a:bodyPr>
          <a:lstStyle/>
          <a:p>
            <a:pPr algn="just">
              <a:lnSpc>
                <a:spcPct val="150000"/>
              </a:lnSpc>
              <a:spcAft>
                <a:spcPts val="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a</a:t>
            </a:r>
            <a:r>
              <a:rPr lang="vi-VN" sz="2800" b="1" dirty="0" smtClean="0">
                <a:latin typeface="Calibri" panose="020F0502020204030204" pitchFamily="34" charset="0"/>
                <a:ea typeface="Calibri" panose="020F0502020204030204" pitchFamily="34" charset="0"/>
                <a:cs typeface="Times New Roman" panose="02020603050405020304" pitchFamily="18" charset="0"/>
              </a:rPr>
              <a:t>. </a:t>
            </a:r>
            <a:r>
              <a:rPr lang="vi-VN" sz="2800" b="1" dirty="0">
                <a:latin typeface="Calibri" panose="020F0502020204030204" pitchFamily="34" charset="0"/>
                <a:ea typeface="Calibri" panose="020F0502020204030204" pitchFamily="34" charset="0"/>
                <a:cs typeface="Times New Roman" panose="02020603050405020304" pitchFamily="18" charset="0"/>
              </a:rPr>
              <a:t>Đặc điểm chung của protein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800" dirty="0">
                <a:latin typeface="Calibri" panose="020F0502020204030204" pitchFamily="34" charset="0"/>
                <a:ea typeface="Calibri" panose="020F0502020204030204" pitchFamily="34" charset="0"/>
                <a:cs typeface="Times New Roman" panose="02020603050405020304" pitchFamily="18" charset="0"/>
              </a:rPr>
              <a:t>- Protein là đại phân tử hữu cơ được cấu tạo từ các nguyên tố C, H, O, 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800" dirty="0">
                <a:latin typeface="Calibri" panose="020F0502020204030204" pitchFamily="34" charset="0"/>
                <a:ea typeface="Calibri" panose="020F0502020204030204" pitchFamily="34" charset="0"/>
                <a:cs typeface="Times New Roman" panose="02020603050405020304" pitchFamily="18" charset="0"/>
              </a:rPr>
              <a:t>- Protein được cấu tạo theo nguyên tắc đa phân, mỗi đơn phân là các amino acid (20 </a:t>
            </a:r>
            <a:r>
              <a:rPr lang="en-US" sz="2800" dirty="0" err="1" smtClean="0">
                <a:latin typeface="Calibri" panose="020F0502020204030204" pitchFamily="34" charset="0"/>
                <a:ea typeface="Calibri" panose="020F0502020204030204" pitchFamily="34" charset="0"/>
                <a:cs typeface="Times New Roman" panose="02020603050405020304" pitchFamily="18" charset="0"/>
              </a:rPr>
              <a:t>loại</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vi-VN" sz="2800" dirty="0" smtClean="0">
                <a:latin typeface="Calibri" panose="020F0502020204030204" pitchFamily="34" charset="0"/>
                <a:ea typeface="Calibri" panose="020F0502020204030204" pitchFamily="34" charset="0"/>
                <a:cs typeface="Times New Roman" panose="02020603050405020304" pitchFamily="18" charset="0"/>
              </a:rPr>
              <a:t>amino </a:t>
            </a:r>
            <a:r>
              <a:rPr lang="vi-VN" sz="2800" dirty="0">
                <a:latin typeface="Calibri" panose="020F0502020204030204" pitchFamily="34" charset="0"/>
                <a:ea typeface="Calibri" panose="020F0502020204030204" pitchFamily="34" charset="0"/>
                <a:cs typeface="Times New Roman" panose="02020603050405020304" pitchFamily="18" charset="0"/>
              </a:rPr>
              <a:t>acid).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800" dirty="0">
                <a:latin typeface="Calibri" panose="020F0502020204030204" pitchFamily="34" charset="0"/>
                <a:ea typeface="Calibri" panose="020F0502020204030204" pitchFamily="34" charset="0"/>
                <a:cs typeface="Times New Roman" panose="02020603050405020304" pitchFamily="18" charset="0"/>
              </a:rPr>
              <a:t>- Tính đa dạng, đặc thù của protein được quy định bởi số lượng, thành phần và trật tự sắp xếp của 20 </a:t>
            </a:r>
            <a:r>
              <a:rPr lang="en-US" sz="2800" dirty="0" err="1" smtClean="0">
                <a:latin typeface="Calibri" panose="020F0502020204030204" pitchFamily="34" charset="0"/>
                <a:ea typeface="Calibri" panose="020F0502020204030204" pitchFamily="34" charset="0"/>
                <a:cs typeface="Times New Roman" panose="02020603050405020304" pitchFamily="18" charset="0"/>
              </a:rPr>
              <a:t>loại</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vi-VN" sz="2800" dirty="0" smtClean="0">
                <a:latin typeface="Calibri" panose="020F0502020204030204" pitchFamily="34" charset="0"/>
                <a:ea typeface="Calibri" panose="020F0502020204030204" pitchFamily="34" charset="0"/>
                <a:cs typeface="Times New Roman" panose="02020603050405020304" pitchFamily="18" charset="0"/>
              </a:rPr>
              <a:t>amino </a:t>
            </a:r>
            <a:r>
              <a:rPr lang="vi-VN" sz="2800" dirty="0">
                <a:latin typeface="Calibri" panose="020F0502020204030204" pitchFamily="34" charset="0"/>
                <a:ea typeface="Calibri" panose="020F0502020204030204" pitchFamily="34" charset="0"/>
                <a:cs typeface="Times New Roman" panose="02020603050405020304" pitchFamily="18" charset="0"/>
              </a:rPr>
              <a:t>acid.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332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55774754"/>
              </p:ext>
            </p:extLst>
          </p:nvPr>
        </p:nvGraphicFramePr>
        <p:xfrm>
          <a:off x="248041" y="1298241"/>
          <a:ext cx="11624411" cy="5058315"/>
        </p:xfrm>
        <a:graphic>
          <a:graphicData uri="http://schemas.openxmlformats.org/drawingml/2006/table">
            <a:tbl>
              <a:tblPr firstRow="1" firstCol="1" bandRow="1">
                <a:tableStyleId>{5C22544A-7EE6-4342-B048-85BDC9FD1C3A}</a:tableStyleId>
              </a:tblPr>
              <a:tblGrid>
                <a:gridCol w="1659368">
                  <a:extLst>
                    <a:ext uri="{9D8B030D-6E8A-4147-A177-3AD203B41FA5}">
                      <a16:colId xmlns="" xmlns:a16="http://schemas.microsoft.com/office/drawing/2014/main" val="2681590965"/>
                    </a:ext>
                  </a:extLst>
                </a:gridCol>
                <a:gridCol w="9965043">
                  <a:extLst>
                    <a:ext uri="{9D8B030D-6E8A-4147-A177-3AD203B41FA5}">
                      <a16:colId xmlns="" xmlns:a16="http://schemas.microsoft.com/office/drawing/2014/main" val="2513397416"/>
                    </a:ext>
                  </a:extLst>
                </a:gridCol>
              </a:tblGrid>
              <a:tr h="631287">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Cấu</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trúc</a:t>
                      </a:r>
                      <a:endParaRPr lang="en-US" sz="28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Đặc</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điểm</a:t>
                      </a:r>
                      <a:endParaRPr lang="en-US" sz="28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32963511"/>
                  </a:ext>
                </a:extLst>
              </a:tr>
              <a:tr h="1502982">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a:effectLst/>
                          <a:latin typeface="Calibri" panose="020F0502020204030204" pitchFamily="34" charset="0"/>
                          <a:cs typeface="Times New Roman" panose="02020603050405020304" pitchFamily="18" charset="0"/>
                        </a:rPr>
                        <a:t>Do </a:t>
                      </a:r>
                      <a:r>
                        <a:rPr lang="en-US" sz="2800" dirty="0" err="1">
                          <a:effectLst/>
                          <a:latin typeface="Calibri" panose="020F0502020204030204" pitchFamily="34" charset="0"/>
                          <a:cs typeface="Times New Roman" panose="02020603050405020304" pitchFamily="18" charset="0"/>
                        </a:rPr>
                        <a:t>các</a:t>
                      </a:r>
                      <a:r>
                        <a:rPr lang="en-US" sz="2800" dirty="0">
                          <a:effectLst/>
                          <a:latin typeface="Calibri" panose="020F0502020204030204" pitchFamily="34" charset="0"/>
                          <a:cs typeface="Times New Roman" panose="02020603050405020304" pitchFamily="18" charset="0"/>
                        </a:rPr>
                        <a:t> amino acid </a:t>
                      </a:r>
                      <a:r>
                        <a:rPr lang="en-US" sz="2800" dirty="0" err="1">
                          <a:effectLst/>
                          <a:latin typeface="Calibri" panose="020F0502020204030204" pitchFamily="34" charset="0"/>
                          <a:cs typeface="Times New Roman" panose="02020603050405020304" pitchFamily="18" charset="0"/>
                        </a:rPr>
                        <a:t>liên</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kết</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với</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nhau</a:t>
                      </a:r>
                      <a:r>
                        <a:rPr lang="en-US" sz="2800" dirty="0">
                          <a:effectLst/>
                          <a:latin typeface="Calibri" panose="020F0502020204030204" pitchFamily="34" charset="0"/>
                          <a:cs typeface="Times New Roman" panose="02020603050405020304" pitchFamily="18" charset="0"/>
                        </a:rPr>
                        <a:t> </a:t>
                      </a:r>
                      <a:r>
                        <a:rPr lang="vi-VN" sz="2800" dirty="0">
                          <a:effectLst/>
                          <a:latin typeface="Calibri" panose="020F0502020204030204" pitchFamily="34" charset="0"/>
                          <a:cs typeface="Times New Roman" panose="02020603050405020304" pitchFamily="18" charset="0"/>
                        </a:rPr>
                        <a:t>bằng liên kết </a:t>
                      </a:r>
                      <a:r>
                        <a:rPr lang="vi-VN" sz="2800" dirty="0" smtClean="0">
                          <a:effectLst/>
                          <a:latin typeface="Calibri" panose="020F0502020204030204" pitchFamily="34" charset="0"/>
                          <a:cs typeface="Times New Roman" panose="02020603050405020304" pitchFamily="18" charset="0"/>
                        </a:rPr>
                        <a:t>pepti</a:t>
                      </a:r>
                      <a:r>
                        <a:rPr lang="en-US" sz="2800" dirty="0" smtClean="0">
                          <a:effectLst/>
                          <a:latin typeface="Calibri" panose="020F0502020204030204" pitchFamily="34" charset="0"/>
                          <a:cs typeface="Times New Roman" panose="02020603050405020304" pitchFamily="18" charset="0"/>
                        </a:rPr>
                        <a:t>de</a:t>
                      </a:r>
                      <a:r>
                        <a:rPr lang="vi-VN" sz="2800" dirty="0" smtClean="0">
                          <a:effectLst/>
                          <a:latin typeface="Calibri" panose="020F0502020204030204" pitchFamily="34" charset="0"/>
                          <a:cs typeface="Times New Roman" panose="02020603050405020304" pitchFamily="18" charset="0"/>
                        </a:rPr>
                        <a:t> </a:t>
                      </a:r>
                      <a:r>
                        <a:rPr lang="vi-VN" sz="2800" dirty="0">
                          <a:effectLst/>
                          <a:latin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tạo</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thành</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chuỗi</a:t>
                      </a:r>
                      <a:r>
                        <a:rPr lang="en-US" sz="2800" dirty="0">
                          <a:effectLst/>
                          <a:latin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cs typeface="Times New Roman" panose="02020603050405020304" pitchFamily="18" charset="0"/>
                        </a:rPr>
                        <a:t>polypeptide</a:t>
                      </a:r>
                      <a:r>
                        <a:rPr lang="vi-VN" sz="2800" dirty="0" smtClean="0">
                          <a:effectLst/>
                          <a:latin typeface="Calibri" panose="020F0502020204030204" pitchFamily="34" charset="0"/>
                          <a:cs typeface="Times New Roman" panose="02020603050405020304" pitchFamily="18" charset="0"/>
                        </a:rPr>
                        <a:t> </a:t>
                      </a:r>
                      <a:r>
                        <a:rPr lang="vi-VN" sz="2800" dirty="0">
                          <a:effectLst/>
                          <a:latin typeface="Calibri" panose="020F0502020204030204" pitchFamily="34" charset="0"/>
                          <a:cs typeface="Times New Roman" panose="02020603050405020304" pitchFamily="18" charset="0"/>
                        </a:rPr>
                        <a:t>có dạng mạch thẳng.</a:t>
                      </a:r>
                      <a:endParaRPr lang="en-US" sz="28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24936484"/>
                  </a:ext>
                </a:extLst>
              </a:tr>
              <a:tr h="710532">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a:effectLst/>
                          <a:latin typeface="Calibri" panose="020F0502020204030204" pitchFamily="34" charset="0"/>
                          <a:cs typeface="Times New Roman" panose="02020603050405020304" pitchFamily="18" charset="0"/>
                        </a:rPr>
                        <a:t>Do </a:t>
                      </a:r>
                      <a:r>
                        <a:rPr lang="en-US" sz="2800" dirty="0" err="1">
                          <a:effectLst/>
                          <a:latin typeface="Calibri" panose="020F0502020204030204" pitchFamily="34" charset="0"/>
                          <a:cs typeface="Times New Roman" panose="02020603050405020304" pitchFamily="18" charset="0"/>
                        </a:rPr>
                        <a:t>cấu</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trúc</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1 co </a:t>
                      </a:r>
                      <a:r>
                        <a:rPr lang="en-US" sz="2800" dirty="0" err="1">
                          <a:effectLst/>
                          <a:latin typeface="Calibri" panose="020F0502020204030204" pitchFamily="34" charset="0"/>
                          <a:cs typeface="Times New Roman" panose="02020603050405020304" pitchFamily="18" charset="0"/>
                        </a:rPr>
                        <a:t>xoắn</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hoặc</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gấp</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nếp</a:t>
                      </a:r>
                      <a:r>
                        <a:rPr lang="en-US" sz="2800" dirty="0">
                          <a:effectLst/>
                          <a:latin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0226668"/>
                  </a:ext>
                </a:extLst>
              </a:tr>
              <a:tr h="1502982">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a:effectLst/>
                          <a:latin typeface="Calibri" panose="020F0502020204030204" pitchFamily="34" charset="0"/>
                          <a:cs typeface="Times New Roman" panose="02020603050405020304" pitchFamily="18" charset="0"/>
                        </a:rPr>
                        <a:t>Do </a:t>
                      </a:r>
                      <a:r>
                        <a:rPr lang="en-US" sz="2800" dirty="0" err="1">
                          <a:effectLst/>
                          <a:latin typeface="Calibri" panose="020F0502020204030204" pitchFamily="34" charset="0"/>
                          <a:cs typeface="Times New Roman" panose="02020603050405020304" pitchFamily="18" charset="0"/>
                        </a:rPr>
                        <a:t>cấu</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trúc</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2 </a:t>
                      </a:r>
                      <a:r>
                        <a:rPr lang="vi-VN" sz="2800" dirty="0">
                          <a:effectLst/>
                          <a:latin typeface="Calibri" panose="020F0502020204030204" pitchFamily="34" charset="0"/>
                          <a:cs typeface="Times New Roman" panose="02020603050405020304" pitchFamily="18" charset="0"/>
                        </a:rPr>
                        <a:t>tiếp tục </a:t>
                      </a:r>
                      <a:r>
                        <a:rPr lang="en-US" sz="2800" dirty="0">
                          <a:effectLst/>
                          <a:latin typeface="Calibri" panose="020F0502020204030204" pitchFamily="34" charset="0"/>
                          <a:cs typeface="Times New Roman" panose="02020603050405020304" pitchFamily="18" charset="0"/>
                        </a:rPr>
                        <a:t>co </a:t>
                      </a:r>
                      <a:r>
                        <a:rPr lang="en-US" sz="2800" dirty="0" err="1">
                          <a:effectLst/>
                          <a:latin typeface="Calibri" panose="020F0502020204030204" pitchFamily="34" charset="0"/>
                          <a:cs typeface="Times New Roman" panose="02020603050405020304" pitchFamily="18" charset="0"/>
                        </a:rPr>
                        <a:t>xoắn</a:t>
                      </a:r>
                      <a:r>
                        <a:rPr lang="en-US" sz="2800" dirty="0">
                          <a:effectLst/>
                          <a:latin typeface="Calibri" panose="020F0502020204030204" pitchFamily="34" charset="0"/>
                          <a:cs typeface="Times New Roman" panose="02020603050405020304" pitchFamily="18" charset="0"/>
                        </a:rPr>
                        <a:t> </a:t>
                      </a:r>
                      <a:r>
                        <a:rPr lang="en-US" sz="2800" dirty="0">
                          <a:effectLst/>
                          <a:latin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Calibri" panose="020F0502020204030204" pitchFamily="34" charset="0"/>
                          <a:cs typeface="Times New Roman" panose="02020603050405020304" pitchFamily="18" charset="0"/>
                        </a:rPr>
                        <a:t> cấu trúc không gian 3 chiều đặc trưng</a:t>
                      </a:r>
                      <a:endParaRPr lang="en-US" sz="28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29979147"/>
                  </a:ext>
                </a:extLst>
              </a:tr>
              <a:tr h="710532">
                <a:tc>
                  <a:txBody>
                    <a:bodyPr/>
                    <a:lstStyle/>
                    <a:p>
                      <a:pPr algn="ctr">
                        <a:lnSpc>
                          <a:spcPct val="130000"/>
                        </a:lnSpc>
                        <a:spcAft>
                          <a:spcPts val="0"/>
                        </a:spcAft>
                      </a:pPr>
                      <a:r>
                        <a:rPr lang="en-US" sz="2800" dirty="0" err="1">
                          <a:effectLst/>
                          <a:latin typeface="Calibri" panose="020F0502020204030204" pitchFamily="34" charset="0"/>
                          <a:cs typeface="Times New Roman" panose="02020603050405020304" pitchFamily="18" charset="0"/>
                        </a:rPr>
                        <a:t>Bậc</a:t>
                      </a:r>
                      <a:r>
                        <a:rPr lang="en-US" sz="2800" dirty="0">
                          <a:effectLst/>
                          <a:latin typeface="Calibri" panose="020F0502020204030204" pitchFamily="34" charset="0"/>
                          <a:cs typeface="Times New Roman" panose="02020603050405020304" pitchFamily="18" charset="0"/>
                        </a:rPr>
                        <a:t> 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a:effectLst/>
                          <a:latin typeface="Calibri" panose="020F0502020204030204" pitchFamily="34" charset="0"/>
                          <a:cs typeface="Times New Roman" panose="02020603050405020304" pitchFamily="18" charset="0"/>
                        </a:rPr>
                        <a:t>Hai hay </a:t>
                      </a:r>
                      <a:r>
                        <a:rPr lang="en-US" sz="2800" dirty="0" err="1">
                          <a:effectLst/>
                          <a:latin typeface="Calibri" panose="020F0502020204030204" pitchFamily="34" charset="0"/>
                          <a:cs typeface="Times New Roman" panose="02020603050405020304" pitchFamily="18" charset="0"/>
                        </a:rPr>
                        <a:t>nhiều</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chuỗi</a:t>
                      </a:r>
                      <a:r>
                        <a:rPr lang="en-US" sz="2800" dirty="0">
                          <a:effectLst/>
                          <a:latin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cs typeface="Times New Roman" panose="02020603050405020304" pitchFamily="18" charset="0"/>
                        </a:rPr>
                        <a:t>polypeptide </a:t>
                      </a:r>
                      <a:r>
                        <a:rPr lang="en-US" sz="2800" dirty="0" err="1">
                          <a:effectLst/>
                          <a:latin typeface="Calibri" panose="020F0502020204030204" pitchFamily="34" charset="0"/>
                          <a:cs typeface="Times New Roman" panose="02020603050405020304" pitchFamily="18" charset="0"/>
                        </a:rPr>
                        <a:t>liên</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kết</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với</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nhau</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tạo</a:t>
                      </a:r>
                      <a:r>
                        <a:rPr lang="en-US" sz="2800" dirty="0">
                          <a:effectLst/>
                          <a:latin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cs typeface="Times New Roman" panose="02020603050405020304" pitchFamily="18" charset="0"/>
                        </a:rPr>
                        <a:t>thành</a:t>
                      </a:r>
                      <a:r>
                        <a:rPr lang="en-US" sz="2800" dirty="0">
                          <a:effectLst/>
                          <a:latin typeface="Calibri" panose="020F0502020204030204" pitchFamily="34"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57322301"/>
                  </a:ext>
                </a:extLst>
              </a:tr>
            </a:tbl>
          </a:graphicData>
        </a:graphic>
      </p:graphicFrame>
      <p:sp>
        <p:nvSpPr>
          <p:cNvPr id="5" name="Rectangle 1"/>
          <p:cNvSpPr>
            <a:spLocks noChangeArrowheads="1"/>
          </p:cNvSpPr>
          <p:nvPr/>
        </p:nvSpPr>
        <p:spPr bwMode="auto">
          <a:xfrm>
            <a:off x="144560" y="601170"/>
            <a:ext cx="9064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t>
            </a:r>
            <a:r>
              <a:rPr kumimoji="0" lang="vi-VN" altLang="en-US"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vi-VN"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Các bậc cấu trúc của protein</a:t>
            </a:r>
            <a:endParaRPr kumimoji="0" lang="vi-VN" altLang="en-US" sz="2800" b="0" i="0" u="none" strike="noStrike" cap="none" normalizeH="0" baseline="0" dirty="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2900233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7" name="Picture 6" descr="cau-hoi-on-tap-chuyen-de-quang-hop-600-size-640x335-znd.jpg"/>
          <p:cNvPicPr>
            <a:picLocks noChangeAspect="1"/>
          </p:cNvPicPr>
          <p:nvPr/>
        </p:nvPicPr>
        <p:blipFill>
          <a:blip r:embed="rId2"/>
          <a:stretch>
            <a:fillRect/>
          </a:stretch>
        </p:blipFill>
        <p:spPr>
          <a:xfrm>
            <a:off x="45229" y="1"/>
            <a:ext cx="12161520" cy="6858000"/>
          </a:xfrm>
          <a:prstGeom prst="rect">
            <a:avLst/>
          </a:prstGeom>
        </p:spPr>
      </p:pic>
      <p:sp>
        <p:nvSpPr>
          <p:cNvPr id="9" name="Rectangle 8"/>
          <p:cNvSpPr/>
          <p:nvPr/>
        </p:nvSpPr>
        <p:spPr>
          <a:xfrm>
            <a:off x="1524000" y="1392884"/>
            <a:ext cx="9144000" cy="2435988"/>
          </a:xfrm>
          <a:prstGeom prst="rect">
            <a:avLst/>
          </a:prstGeom>
          <a:noFill/>
        </p:spPr>
        <p:txBody>
          <a:bodyPr wrap="square" lIns="91440" tIns="45720" rIns="91440" bIns="45720">
            <a:spAutoFit/>
          </a:bodyPr>
          <a:lstStyle/>
          <a:p>
            <a:pPr algn="ctr">
              <a:lnSpc>
                <a:spcPct val="150000"/>
              </a:lnSpc>
            </a:pPr>
            <a:r>
              <a:rPr lang="vi-VN"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anose="020F0502020204030204" pitchFamily="34" charset="0"/>
                <a:cs typeface="Times New Roman" pitchFamily="18" charset="0"/>
              </a:rPr>
              <a:t>BÀI 6: CÁC PHÂN TỬ SINH HỌC TRONG TẾ BÀO</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anose="020F0502020204030204" pitchFamily="34" charset="0"/>
              <a:cs typeface="Times New Roman" pitchFamily="18" charset="0"/>
            </a:endParaRPr>
          </a:p>
        </p:txBody>
      </p:sp>
      <p:sp>
        <p:nvSpPr>
          <p:cNvPr id="10" name="Rectangle 9"/>
          <p:cNvSpPr/>
          <p:nvPr/>
        </p:nvSpPr>
        <p:spPr>
          <a:xfrm>
            <a:off x="1981200" y="3828872"/>
            <a:ext cx="82296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endParaRPr>
          </a:p>
        </p:txBody>
      </p:sp>
    </p:spTree>
    <p:extLst>
      <p:ext uri="{BB962C8B-B14F-4D97-AF65-F5344CB8AC3E}">
        <p14:creationId xmlns:p14="http://schemas.microsoft.com/office/powerpoint/2010/main" val="2767092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2" y="0"/>
            <a:ext cx="12261912" cy="6858000"/>
          </a:xfrm>
          <a:prstGeom prst="rect">
            <a:avLst/>
          </a:prstGeom>
        </p:spPr>
      </p:pic>
      <p:sp>
        <p:nvSpPr>
          <p:cNvPr id="2" name="Rectangle 1"/>
          <p:cNvSpPr/>
          <p:nvPr/>
        </p:nvSpPr>
        <p:spPr>
          <a:xfrm>
            <a:off x="1888942" y="123733"/>
            <a:ext cx="9585302" cy="5262979"/>
          </a:xfrm>
          <a:prstGeom prst="rect">
            <a:avLst/>
          </a:prstGeom>
        </p:spPr>
        <p:txBody>
          <a:bodyPr wrap="square">
            <a:spAutoFit/>
          </a:bodyPr>
          <a:lstStyle/>
          <a:p>
            <a:pPr algn="just">
              <a:lnSpc>
                <a:spcPct val="150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c</a:t>
            </a:r>
            <a:r>
              <a:rPr lang="vi-VN" sz="2800" b="1" dirty="0" smtClean="0">
                <a:latin typeface="Calibri" panose="020F0502020204030204" pitchFamily="34" charset="0"/>
                <a:ea typeface="Calibri" panose="020F0502020204030204" pitchFamily="34" charset="0"/>
                <a:cs typeface="Times New Roman" panose="02020603050405020304" pitchFamily="18" charset="0"/>
              </a:rPr>
              <a:t>. </a:t>
            </a:r>
            <a:r>
              <a:rPr lang="vi-VN" sz="2800" b="1" dirty="0">
                <a:latin typeface="Calibri" panose="020F0502020204030204" pitchFamily="34" charset="0"/>
                <a:ea typeface="Calibri" panose="020F0502020204030204" pitchFamily="34" charset="0"/>
                <a:cs typeface="Times New Roman" panose="02020603050405020304" pitchFamily="18" charset="0"/>
              </a:rPr>
              <a:t>Vai trò của protein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smtClean="0">
                <a:latin typeface="Calibri" panose="020F0502020204030204" pitchFamily="34" charset="0"/>
                <a:ea typeface="Times New Roman" panose="02020603050405020304" pitchFamily="18" charset="0"/>
                <a:cs typeface="Times New Roman" panose="02020603050405020304" pitchFamily="18" charset="0"/>
              </a:rPr>
              <a:t>Cấu</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tạo</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nên</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tế</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bào</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và</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Times New Roman" panose="02020603050405020304" pitchFamily="18" charset="0"/>
              </a:rPr>
              <a:t>cơ</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smtClean="0">
                <a:latin typeface="Calibri" panose="020F0502020204030204" pitchFamily="34" charset="0"/>
                <a:ea typeface="Times New Roman" panose="02020603050405020304" pitchFamily="18" charset="0"/>
                <a:cs typeface="Times New Roman" panose="02020603050405020304" pitchFamily="18" charset="0"/>
              </a:rPr>
              <a:t>thể</a:t>
            </a:r>
            <a:r>
              <a:rPr lang="en-US" sz="2800" dirty="0" smtClean="0">
                <a:latin typeface="Calibri" panose="020F0502020204030204" pitchFamily="34" charset="0"/>
                <a:ea typeface="Times New Roman" panose="02020603050405020304" pitchFamily="18" charset="0"/>
                <a:cs typeface="Times New Roman" panose="02020603050405020304" pitchFamily="18" charset="0"/>
              </a:rPr>
              <a:t>.</a:t>
            </a:r>
          </a:p>
          <a:p>
            <a:pPr>
              <a:lnSpc>
                <a:spcPct val="150000"/>
              </a:lnSpc>
              <a:spcAft>
                <a:spcPts val="0"/>
              </a:spcAft>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Nguồn</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dự</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trữ</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các</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amino</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acid</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a:t>
            </a:r>
          </a:p>
          <a:p>
            <a:pPr>
              <a:lnSpc>
                <a:spcPct val="150000"/>
              </a:lnSpc>
              <a:spcAft>
                <a:spcPts val="0"/>
              </a:spcAft>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Vận</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chuyển</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các</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chất</a:t>
            </a:r>
            <a:endParaRPr lang="fr-FR" sz="2800"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Bảo</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vệ</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cơ</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thể</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chống</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lại</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các</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tác</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nhân</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gây</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bệnh</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vi-VN" sz="2800" dirty="0" smtClean="0">
                <a:latin typeface="Calibri" panose="020F0502020204030204" pitchFamily="34" charset="0"/>
                <a:ea typeface="Calibri" panose="020F0502020204030204" pitchFamily="34" charset="0"/>
                <a:cs typeface="Times New Roman" panose="02020603050405020304" pitchFamily="18" charset="0"/>
              </a:rPr>
              <a:t>Điều </a:t>
            </a:r>
            <a:r>
              <a:rPr lang="vi-VN" sz="2800" dirty="0">
                <a:latin typeface="Calibri" panose="020F0502020204030204" pitchFamily="34" charset="0"/>
                <a:ea typeface="Calibri" panose="020F0502020204030204" pitchFamily="34" charset="0"/>
                <a:cs typeface="Times New Roman" panose="02020603050405020304" pitchFamily="18" charset="0"/>
              </a:rPr>
              <a:t>hòa các hoạt động sinh lí trong cơ thể: kháng </a:t>
            </a:r>
            <a:r>
              <a:rPr lang="vi-VN" sz="2800" dirty="0" smtClean="0">
                <a:latin typeface="Calibri" panose="020F0502020204030204" pitchFamily="34" charset="0"/>
                <a:ea typeface="Calibri" panose="020F0502020204030204" pitchFamily="34" charset="0"/>
                <a:cs typeface="Times New Roman" panose="02020603050405020304" pitchFamily="18" charset="0"/>
              </a:rPr>
              <a:t>thể</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Xúc</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tác</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cho</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các</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phản</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ứng</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a:latin typeface="Calibri" panose="020F0502020204030204" pitchFamily="34" charset="0"/>
                <a:ea typeface="Times New Roman" panose="02020603050405020304" pitchFamily="18" charset="0"/>
                <a:cs typeface="Times New Roman" panose="02020603050405020304" pitchFamily="18" charset="0"/>
              </a:rPr>
              <a:t>hóa</a:t>
            </a:r>
            <a:r>
              <a:rPr lang="fr-FR" sz="2800" dirty="0">
                <a:latin typeface="Calibri" panose="020F0502020204030204" pitchFamily="34" charset="0"/>
                <a:ea typeface="Times New Roman" panose="02020603050405020304" pitchFamily="18" charset="0"/>
                <a:cs typeface="Times New Roman" panose="02020603050405020304" pitchFamily="18" charset="0"/>
              </a:rPr>
              <a:t> </a:t>
            </a:r>
            <a:r>
              <a:rPr lang="fr-FR" sz="2800" dirty="0" err="1" smtClean="0">
                <a:latin typeface="Calibri" panose="020F0502020204030204" pitchFamily="34" charset="0"/>
                <a:ea typeface="Times New Roman" panose="02020603050405020304" pitchFamily="18" charset="0"/>
                <a:cs typeface="Times New Roman" panose="02020603050405020304" pitchFamily="18" charset="0"/>
              </a:rPr>
              <a:t>sinh</a:t>
            </a:r>
            <a:r>
              <a:rPr lang="fr-FR" sz="2800" dirty="0" smtClean="0">
                <a:latin typeface="Calibri" panose="020F0502020204030204" pitchFamily="34" charset="0"/>
                <a:ea typeface="Times New Roman" panose="02020603050405020304" pitchFamily="18" charset="0"/>
                <a:cs typeface="Times New Roman" panose="02020603050405020304" pitchFamily="18" charset="0"/>
              </a:rPr>
              <a:t>.</a:t>
            </a:r>
          </a:p>
          <a:p>
            <a:pPr>
              <a:lnSpc>
                <a:spcPct val="150000"/>
              </a:lnSpc>
              <a:spcAft>
                <a:spcPts val="0"/>
              </a:spcAft>
            </a:pPr>
            <a:r>
              <a:rPr lang="fr-FR" sz="2800" dirty="0" smtClean="0">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3943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loud Callout 7"/>
          <p:cNvSpPr/>
          <p:nvPr/>
        </p:nvSpPr>
        <p:spPr>
          <a:xfrm>
            <a:off x="3028208" y="1175657"/>
            <a:ext cx="6032665" cy="415636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3776353" y="2208810"/>
            <a:ext cx="4001985" cy="1964512"/>
          </a:xfrm>
          <a:prstGeom prst="rect">
            <a:avLst/>
          </a:prstGeom>
          <a:noFill/>
        </p:spPr>
        <p:txBody>
          <a:bodyPr wrap="square" rtlCol="0">
            <a:spAutoFit/>
          </a:bodyPr>
          <a:lstStyle/>
          <a:p>
            <a:pPr>
              <a:lnSpc>
                <a:spcPct val="150000"/>
              </a:lnSpc>
            </a:pPr>
            <a:r>
              <a:rPr lang="vi-VN" sz="2800" dirty="0">
                <a:latin typeface="Calibri" panose="020F0502020204030204" pitchFamily="34" charset="0"/>
              </a:rPr>
              <a:t>Học sinh trưng bày và báo cáo sản phẩm mô hình 4 bậc cấu trúc của protein</a:t>
            </a:r>
            <a:endParaRPr lang="en-US" sz="2800" dirty="0">
              <a:latin typeface="+mj-lt"/>
            </a:endParaRPr>
          </a:p>
        </p:txBody>
      </p:sp>
    </p:spTree>
    <p:extLst>
      <p:ext uri="{BB962C8B-B14F-4D97-AF65-F5344CB8AC3E}">
        <p14:creationId xmlns:p14="http://schemas.microsoft.com/office/powerpoint/2010/main" val="2721990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Microsoft\Windows\INetCache\IE\MSNC6FHW\pig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4540" y="3817205"/>
            <a:ext cx="3016363" cy="2533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AppData\Local\Microsoft\Windows\INetCache\IE\S7W16IPA\806_11_7729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540" y="809975"/>
            <a:ext cx="2957016" cy="253336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descr="on-thi-33.jpg"/>
          <p:cNvPicPr>
            <a:picLocks noChangeAspect="1"/>
          </p:cNvPicPr>
          <p:nvPr/>
        </p:nvPicPr>
        <p:blipFill>
          <a:blip r:embed="rId4"/>
          <a:stretch>
            <a:fillRect/>
          </a:stretch>
        </p:blipFill>
        <p:spPr>
          <a:xfrm>
            <a:off x="383458" y="3886642"/>
            <a:ext cx="4552122" cy="2551871"/>
          </a:xfrm>
          <a:prstGeom prst="rect">
            <a:avLst/>
          </a:prstGeom>
        </p:spPr>
      </p:pic>
      <p:sp>
        <p:nvSpPr>
          <p:cNvPr id="3" name="Rectangular Callout 2"/>
          <p:cNvSpPr/>
          <p:nvPr/>
        </p:nvSpPr>
        <p:spPr>
          <a:xfrm>
            <a:off x="1017995" y="991401"/>
            <a:ext cx="4971988" cy="1934542"/>
          </a:xfrm>
          <a:prstGeom prst="wedgeRectCallout">
            <a:avLst>
              <a:gd name="adj1" fmla="val -42156"/>
              <a:gd name="adj2" fmla="val 1063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cs typeface="Times" panose="02020603050405020304" pitchFamily="18" charset="0"/>
              </a:rPr>
              <a:t>Tạ</a:t>
            </a:r>
            <a:r>
              <a:rPr lang="vi-VN" sz="2800" b="1" dirty="0">
                <a:solidFill>
                  <a:schemeClr val="tx1"/>
                </a:solidFill>
                <a:cs typeface="Times" panose="02020603050405020304" pitchFamily="18" charset="0"/>
              </a:rPr>
              <a:t>i</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sao</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thịt</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bò</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gà</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lợn</a:t>
            </a:r>
            <a:r>
              <a:rPr lang="en-US" sz="2800" b="1" dirty="0">
                <a:solidFill>
                  <a:schemeClr val="tx1"/>
                </a:solidFill>
                <a:cs typeface="Times" panose="02020603050405020304" pitchFamily="18" charset="0"/>
              </a:rPr>
              <a:t> … </a:t>
            </a:r>
            <a:r>
              <a:rPr lang="en-US" sz="2800" b="1" dirty="0" err="1">
                <a:solidFill>
                  <a:schemeClr val="tx1"/>
                </a:solidFill>
                <a:cs typeface="Times" panose="02020603050405020304" pitchFamily="18" charset="0"/>
              </a:rPr>
              <a:t>đều</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là</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thịt</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động</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vật</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nhưng</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lại</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có</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mùi</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vị</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khác</a:t>
            </a:r>
            <a:r>
              <a:rPr lang="en-US" sz="2800" b="1" dirty="0">
                <a:solidFill>
                  <a:schemeClr val="tx1"/>
                </a:solidFill>
                <a:cs typeface="Times" panose="02020603050405020304" pitchFamily="18" charset="0"/>
              </a:rPr>
              <a:t> </a:t>
            </a:r>
            <a:r>
              <a:rPr lang="en-US" sz="2800" b="1" dirty="0" err="1">
                <a:solidFill>
                  <a:schemeClr val="tx1"/>
                </a:solidFill>
                <a:cs typeface="Times" panose="02020603050405020304" pitchFamily="18" charset="0"/>
              </a:rPr>
              <a:t>nhau</a:t>
            </a:r>
            <a:r>
              <a:rPr lang="en-US" sz="2800" b="1" dirty="0">
                <a:solidFill>
                  <a:schemeClr val="tx1"/>
                </a:solidFill>
                <a:cs typeface="Times" panose="02020603050405020304" pitchFamily="18" charset="0"/>
              </a:rPr>
              <a:t>? </a:t>
            </a:r>
          </a:p>
        </p:txBody>
      </p:sp>
    </p:spTree>
    <p:extLst>
      <p:ext uri="{BB962C8B-B14F-4D97-AF65-F5344CB8AC3E}">
        <p14:creationId xmlns:p14="http://schemas.microsoft.com/office/powerpoint/2010/main" val="32023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1" y="4267200"/>
            <a:ext cx="2593263" cy="2133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2057400"/>
            <a:ext cx="2286000" cy="2209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1" y="2057400"/>
            <a:ext cx="3557237" cy="2209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076596"/>
            <a:ext cx="3276600" cy="2190605"/>
          </a:xfrm>
          <a:prstGeom prst="rect">
            <a:avLst/>
          </a:prstGeom>
        </p:spPr>
      </p:pic>
      <p:sp>
        <p:nvSpPr>
          <p:cNvPr id="9" name="TextBox 8"/>
          <p:cNvSpPr txBox="1"/>
          <p:nvPr/>
        </p:nvSpPr>
        <p:spPr>
          <a:xfrm>
            <a:off x="355878" y="126448"/>
            <a:ext cx="11685319" cy="1964512"/>
          </a:xfrm>
          <a:prstGeom prst="rect">
            <a:avLst/>
          </a:prstGeom>
          <a:noFill/>
        </p:spPr>
        <p:txBody>
          <a:bodyPr wrap="square" rtlCol="0">
            <a:spAutoFit/>
          </a:bodyPr>
          <a:lstStyle/>
          <a:p>
            <a:pPr>
              <a:lnSpc>
                <a:spcPct val="150000"/>
              </a:lnSpc>
            </a:pPr>
            <a:r>
              <a:rPr lang="en-US" sz="2800" dirty="0" err="1">
                <a:solidFill>
                  <a:srgbClr val="002060"/>
                </a:solidFill>
                <a:latin typeface="Calibri" panose="020F0502020204030204" pitchFamily="34" charset="0"/>
                <a:cs typeface="Times New Roman" pitchFamily="18" charset="0"/>
              </a:rPr>
              <a:t>Tơ</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nhện</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tơ</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tằm</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sừng</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trâu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tóc</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thịt</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gà</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và</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thịt</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lợn</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đều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được</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cấu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tạo</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từ</a:t>
            </a:r>
            <a:r>
              <a:rPr lang="en-US" sz="2800" dirty="0">
                <a:solidFill>
                  <a:srgbClr val="002060"/>
                </a:solidFill>
                <a:latin typeface="Calibri" panose="020F0502020204030204" pitchFamily="34" charset="0"/>
                <a:cs typeface="Times New Roman" pitchFamily="18" charset="0"/>
              </a:rPr>
              <a:t> protein </a:t>
            </a:r>
            <a:r>
              <a:rPr lang="en-US" sz="2800" dirty="0" err="1">
                <a:solidFill>
                  <a:srgbClr val="002060"/>
                </a:solidFill>
                <a:latin typeface="Calibri" panose="020F0502020204030204" pitchFamily="34" charset="0"/>
                <a:cs typeface="Times New Roman" pitchFamily="18" charset="0"/>
              </a:rPr>
              <a:t>nhưng</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chúng</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khác</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nhau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về</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rất</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nhiều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đặc</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tính</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Hãy</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cho</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biết</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sự</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khác</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nhau</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đó</a:t>
            </a:r>
            <a:r>
              <a:rPr lang="en-US" sz="2800" dirty="0">
                <a:solidFill>
                  <a:srgbClr val="002060"/>
                </a:solidFill>
                <a:latin typeface="Calibri" panose="020F0502020204030204" pitchFamily="34" charset="0"/>
                <a:cs typeface="Times New Roman" pitchFamily="18" charset="0"/>
              </a:rPr>
              <a:t> </a:t>
            </a:r>
            <a:r>
              <a:rPr lang="en-US" sz="2800" dirty="0" err="1">
                <a:solidFill>
                  <a:srgbClr val="002060"/>
                </a:solidFill>
                <a:latin typeface="Calibri" panose="020F0502020204030204" pitchFamily="34" charset="0"/>
                <a:cs typeface="Times New Roman" pitchFamily="18" charset="0"/>
              </a:rPr>
              <a:t>là</a:t>
            </a:r>
            <a:r>
              <a:rPr lang="en-US" sz="2800" dirty="0">
                <a:solidFill>
                  <a:srgbClr val="002060"/>
                </a:solidFill>
                <a:latin typeface="Calibri" panose="020F0502020204030204" pitchFamily="34" charset="0"/>
                <a:cs typeface="Times New Roman" pitchFamily="18" charset="0"/>
              </a:rPr>
              <a:t> do </a:t>
            </a:r>
            <a:r>
              <a:rPr lang="en-US" sz="2800" dirty="0" err="1">
                <a:solidFill>
                  <a:srgbClr val="002060"/>
                </a:solidFill>
                <a:latin typeface="Calibri" panose="020F0502020204030204" pitchFamily="34" charset="0"/>
                <a:cs typeface="Times New Roman" pitchFamily="18" charset="0"/>
              </a:rPr>
              <a:t>đâu</a:t>
            </a:r>
            <a:r>
              <a:rPr lang="en-US" sz="2800" dirty="0">
                <a:solidFill>
                  <a:srgbClr val="002060"/>
                </a:solidFill>
                <a:latin typeface="Calibri" panose="020F0502020204030204" pitchFamily="34" charset="0"/>
                <a:cs typeface="Times New Roman" pitchFamily="18" charset="0"/>
              </a:rPr>
              <a:t>?</a:t>
            </a:r>
          </a:p>
        </p:txBody>
      </p:sp>
      <p:pic>
        <p:nvPicPr>
          <p:cNvPr id="8" name="Picture 7" descr="heo"/>
          <p:cNvPicPr>
            <a:picLocks noChangeAspect="1" noChangeArrowheads="1"/>
          </p:cNvPicPr>
          <p:nvPr/>
        </p:nvPicPr>
        <p:blipFill>
          <a:blip r:embed="rId6"/>
          <a:srcRect/>
          <a:stretch>
            <a:fillRect/>
          </a:stretch>
        </p:blipFill>
        <p:spPr bwMode="auto">
          <a:xfrm>
            <a:off x="1524001" y="4267200"/>
            <a:ext cx="3659457" cy="2133600"/>
          </a:xfrm>
          <a:prstGeom prst="rect">
            <a:avLst/>
          </a:prstGeom>
          <a:noFill/>
          <a:ln w="9525">
            <a:noFill/>
            <a:miter lim="800000"/>
            <a:headEnd/>
            <a:tailEnd/>
          </a:ln>
        </p:spPr>
      </p:pic>
      <p:pic>
        <p:nvPicPr>
          <p:cNvPr id="10" name="Picture 5" descr="dhd-4gajk"/>
          <p:cNvPicPr>
            <a:picLocks noChangeAspect="1" noChangeArrowheads="1"/>
          </p:cNvPicPr>
          <p:nvPr/>
        </p:nvPicPr>
        <p:blipFill>
          <a:blip r:embed="rId7"/>
          <a:srcRect/>
          <a:stretch>
            <a:fillRect/>
          </a:stretch>
        </p:blipFill>
        <p:spPr bwMode="auto">
          <a:xfrm>
            <a:off x="7772400" y="4267200"/>
            <a:ext cx="2895600" cy="2133600"/>
          </a:xfrm>
          <a:prstGeom prst="rect">
            <a:avLst/>
          </a:prstGeom>
          <a:noFill/>
          <a:ln w="9525">
            <a:noFill/>
            <a:miter lim="800000"/>
            <a:headEnd/>
            <a:tailEnd/>
          </a:ln>
        </p:spPr>
      </p:pic>
    </p:spTree>
    <p:extLst>
      <p:ext uri="{BB962C8B-B14F-4D97-AF65-F5344CB8AC3E}">
        <p14:creationId xmlns:p14="http://schemas.microsoft.com/office/powerpoint/2010/main" val="236720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AppData\Local\Microsoft\Windows\INetCache\IE\S7W16IPA\1200px-Universal_indicator_paper[1].jpg"/>
          <p:cNvPicPr>
            <a:picLocks noChangeAspect="1" noChangeArrowheads="1"/>
          </p:cNvPicPr>
          <p:nvPr/>
        </p:nvPicPr>
        <p:blipFill>
          <a:blip r:embed="rId3" cstate="print">
            <a:extLst>
              <a:ext uri="{28A0092B-C50C-407E-A947-70E740481C1C}">
                <a14:useLocalDpi xmlns:a14="http://schemas.microsoft.com/office/drawing/2010/main" val="0"/>
              </a:ext>
            </a:extLst>
          </a:blip>
          <a:srcRect l="11476" t="9756" r="8431" b="9756"/>
          <a:stretch>
            <a:fillRect/>
          </a:stretch>
        </p:blipFill>
        <p:spPr bwMode="auto">
          <a:xfrm>
            <a:off x="5410200" y="1524001"/>
            <a:ext cx="5105400" cy="4433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AppData\Local\Microsoft\Windows\INetCache\IE\MSNC6FHW\Uv-L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64246"/>
            <a:ext cx="3051558" cy="22937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828800"/>
            <a:ext cx="3571728" cy="2743200"/>
          </a:xfrm>
          <a:prstGeom prst="rect">
            <a:avLst/>
          </a:prstGeom>
        </p:spPr>
      </p:pic>
      <p:sp>
        <p:nvSpPr>
          <p:cNvPr id="8" name="Cloud 7"/>
          <p:cNvSpPr/>
          <p:nvPr/>
        </p:nvSpPr>
        <p:spPr>
          <a:xfrm>
            <a:off x="3124200" y="0"/>
            <a:ext cx="6248400" cy="1752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err="1">
                <a:latin typeface="Calibri" panose="020F0502020204030204" pitchFamily="34" charset="0"/>
                <a:cs typeface="Times New Roman" pitchFamily="18" charset="0"/>
              </a:rPr>
              <a:t>Có</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những</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yếu</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tố</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nào</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ảnh</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hưởng</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tới</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cấu</a:t>
            </a:r>
            <a:r>
              <a:rPr lang="en-US" sz="2800" b="1" dirty="0">
                <a:latin typeface="Calibri" panose="020F0502020204030204" pitchFamily="34" charset="0"/>
                <a:cs typeface="Times New Roman" pitchFamily="18" charset="0"/>
              </a:rPr>
              <a:t> </a:t>
            </a:r>
            <a:r>
              <a:rPr lang="en-US" sz="2800" b="1" dirty="0" err="1">
                <a:latin typeface="Calibri" panose="020F0502020204030204" pitchFamily="34" charset="0"/>
                <a:cs typeface="Times New Roman" pitchFamily="18" charset="0"/>
              </a:rPr>
              <a:t>trúc</a:t>
            </a:r>
            <a:r>
              <a:rPr lang="en-US" sz="2800" b="1" dirty="0">
                <a:latin typeface="Calibri" panose="020F0502020204030204" pitchFamily="34" charset="0"/>
                <a:cs typeface="Times New Roman" pitchFamily="18" charset="0"/>
              </a:rPr>
              <a:t> </a:t>
            </a:r>
            <a:r>
              <a:rPr lang="en-US" sz="2800" b="1" dirty="0" err="1" smtClean="0">
                <a:latin typeface="Calibri" panose="020F0502020204030204" pitchFamily="34" charset="0"/>
                <a:cs typeface="Times New Roman" pitchFamily="18" charset="0"/>
              </a:rPr>
              <a:t>của</a:t>
            </a:r>
            <a:r>
              <a:rPr lang="en-US" sz="2800" b="1" dirty="0" smtClean="0">
                <a:latin typeface="Calibri" panose="020F0502020204030204" pitchFamily="34" charset="0"/>
                <a:cs typeface="Times New Roman" pitchFamily="18" charset="0"/>
              </a:rPr>
              <a:t> protein?</a:t>
            </a:r>
            <a:endParaRPr lang="en-US" sz="2800" b="1" dirty="0">
              <a:latin typeface="Calibri" panose="020F0502020204030204" pitchFamily="34" charset="0"/>
              <a:cs typeface="Times New Roman" pitchFamily="18" charset="0"/>
            </a:endParaRPr>
          </a:p>
        </p:txBody>
      </p:sp>
    </p:spTree>
    <p:extLst>
      <p:ext uri="{BB962C8B-B14F-4D97-AF65-F5344CB8AC3E}">
        <p14:creationId xmlns:p14="http://schemas.microsoft.com/office/powerpoint/2010/main" val="684647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barn(inVertical)">
                                      <p:cBhvr>
                                        <p:cTn id="15" dur="500"/>
                                        <p:tgtEl>
                                          <p:spTgt spid="512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barn(inVertical)">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_blood_cells.jpg">
            <a:hlinkClick r:id="rId2" action="ppaction://hlinksldjump"/>
          </p:cNvPr>
          <p:cNvPicPr>
            <a:picLocks noChangeAspect="1"/>
          </p:cNvPicPr>
          <p:nvPr/>
        </p:nvPicPr>
        <p:blipFill>
          <a:blip r:embed="rId3" cstate="print">
            <a:lum bright="17000" contrast="40000"/>
          </a:blip>
          <a:stretch>
            <a:fillRect/>
          </a:stretch>
        </p:blipFill>
        <p:spPr>
          <a:xfrm>
            <a:off x="2971800" y="1219200"/>
            <a:ext cx="6858000" cy="3581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p:cNvSpPr txBox="1"/>
          <p:nvPr/>
        </p:nvSpPr>
        <p:spPr>
          <a:xfrm>
            <a:off x="501733" y="5395357"/>
            <a:ext cx="11198430" cy="1246495"/>
          </a:xfrm>
          <a:prstGeom prst="rect">
            <a:avLst/>
          </a:prstGeom>
          <a:solidFill>
            <a:schemeClr val="accent4"/>
          </a:solidFill>
        </p:spPr>
        <p:txBody>
          <a:bodyPr wrap="square" rtlCol="0">
            <a:spAutoFit/>
          </a:bodyPr>
          <a:lstStyle/>
          <a:p>
            <a:pPr>
              <a:lnSpc>
                <a:spcPct val="150000"/>
              </a:lnSpc>
            </a:pPr>
            <a:r>
              <a:rPr lang="en-US" sz="2500" b="1" dirty="0" err="1">
                <a:latin typeface="Calibri" panose="020F0502020204030204" pitchFamily="34" charset="0"/>
                <a:cs typeface="Times New Roman" panose="02020603050405020304" pitchFamily="18" charset="0"/>
              </a:rPr>
              <a:t>Quá</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trình</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vận</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chuyển</a:t>
            </a:r>
            <a:r>
              <a:rPr lang="en-US" sz="2500" b="1" dirty="0">
                <a:latin typeface="Calibri" panose="020F0502020204030204" pitchFamily="34" charset="0"/>
                <a:cs typeface="Times New Roman" panose="02020603050405020304" pitchFamily="18" charset="0"/>
              </a:rPr>
              <a:t> </a:t>
            </a:r>
            <a:r>
              <a:rPr lang="en-US" sz="2500" b="1" dirty="0" smtClean="0">
                <a:latin typeface="Calibri" panose="020F0502020204030204" pitchFamily="34" charset="0"/>
                <a:cs typeface="Times New Roman" panose="02020603050405020304" pitchFamily="18" charset="0"/>
              </a:rPr>
              <a:t>oxygen </a:t>
            </a:r>
            <a:r>
              <a:rPr lang="en-US" sz="2500" b="1" dirty="0" err="1">
                <a:latin typeface="Calibri" panose="020F0502020204030204" pitchFamily="34" charset="0"/>
                <a:cs typeface="Times New Roman" panose="02020603050405020304" pitchFamily="18" charset="0"/>
              </a:rPr>
              <a:t>được</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tiến</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hành</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nhờ</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các</a:t>
            </a:r>
            <a:r>
              <a:rPr lang="en-US" sz="2500" b="1" dirty="0">
                <a:latin typeface="Calibri" panose="020F0502020204030204" pitchFamily="34" charset="0"/>
                <a:cs typeface="Times New Roman" panose="02020603050405020304" pitchFamily="18" charset="0"/>
              </a:rPr>
              <a:t> protein </a:t>
            </a:r>
            <a:r>
              <a:rPr lang="en-US" sz="2500" b="1" dirty="0" err="1">
                <a:latin typeface="Calibri" panose="020F0502020204030204" pitchFamily="34" charset="0"/>
                <a:cs typeface="Times New Roman" panose="02020603050405020304" pitchFamily="18" charset="0"/>
              </a:rPr>
              <a:t>như</a:t>
            </a:r>
            <a:r>
              <a:rPr lang="en-US" sz="2500" b="1" dirty="0">
                <a:latin typeface="Calibri" panose="020F0502020204030204" pitchFamily="34" charset="0"/>
                <a:cs typeface="Times New Roman" panose="02020603050405020304" pitchFamily="18" charset="0"/>
              </a:rPr>
              <a:t> </a:t>
            </a:r>
            <a:r>
              <a:rPr lang="en-US" sz="2500" b="1" dirty="0" smtClean="0">
                <a:latin typeface="Calibri" panose="020F0502020204030204" pitchFamily="34" charset="0"/>
                <a:cs typeface="Times New Roman" panose="02020603050405020304" pitchFamily="18" charset="0"/>
              </a:rPr>
              <a:t>hemoglobin (ở </a:t>
            </a:r>
            <a:r>
              <a:rPr lang="en-US" sz="2500" b="1" dirty="0" err="1">
                <a:latin typeface="Calibri" panose="020F0502020204030204" pitchFamily="34" charset="0"/>
                <a:cs typeface="Times New Roman" panose="02020603050405020304" pitchFamily="18" charset="0"/>
              </a:rPr>
              <a:t>động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vật</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có</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xương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sống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và</a:t>
            </a:r>
            <a:r>
              <a:rPr lang="en-US" sz="2500" b="1" dirty="0">
                <a:latin typeface="Calibri" panose="020F0502020204030204" pitchFamily="34" charset="0"/>
                <a:cs typeface="Times New Roman" panose="02020603050405020304" pitchFamily="18" charset="0"/>
              </a:rPr>
              <a:t> </a:t>
            </a:r>
            <a:r>
              <a:rPr lang="en-US" sz="2500" b="1" dirty="0" err="1" smtClean="0">
                <a:latin typeface="Calibri" panose="020F0502020204030204" pitchFamily="34" charset="0"/>
                <a:cs typeface="Times New Roman" panose="02020603050405020304" pitchFamily="18" charset="0"/>
              </a:rPr>
              <a:t>hemocyanin</a:t>
            </a:r>
            <a:r>
              <a:rPr lang="en-US" sz="2500" b="1" dirty="0" smtClean="0">
                <a:latin typeface="Calibri" panose="020F0502020204030204" pitchFamily="34" charset="0"/>
                <a:cs typeface="Times New Roman" panose="02020603050405020304" pitchFamily="18" charset="0"/>
              </a:rPr>
              <a:t> (ở </a:t>
            </a:r>
            <a:r>
              <a:rPr lang="en-US" sz="2500" b="1" dirty="0" err="1">
                <a:latin typeface="Calibri" panose="020F0502020204030204" pitchFamily="34" charset="0"/>
                <a:cs typeface="Times New Roman" panose="02020603050405020304" pitchFamily="18" charset="0"/>
              </a:rPr>
              <a:t>động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vật</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không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sương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sống</a:t>
            </a:r>
            <a:r>
              <a:rPr lang="en-US" sz="2500" b="1"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526948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8" presetClass="entr" presetSubtype="0" ac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2.5"/>
                                          </p:val>
                                        </p:tav>
                                        <p:tav tm="100000">
                                          <p:val>
                                            <p:strVal val="#ppt_w"/>
                                          </p:val>
                                        </p:tav>
                                      </p:tavLst>
                                    </p:anim>
                                    <p:anim calcmode="lin" valueType="num">
                                      <p:cBhvr>
                                        <p:cTn id="11" dur="1000" fill="hold"/>
                                        <p:tgtEl>
                                          <p:spTgt spid="4"/>
                                        </p:tgtEl>
                                        <p:attrNameLst>
                                          <p:attrName>ppt_h</p:attrName>
                                        </p:attrNameLst>
                                      </p:cBhvr>
                                      <p:tavLst>
                                        <p:tav tm="0">
                                          <p:val>
                                            <p:strVal val="#ppt_h*0.01"/>
                                          </p:val>
                                        </p:tav>
                                        <p:tav tm="100000">
                                          <p:val>
                                            <p:strVal val="#ppt_h"/>
                                          </p:val>
                                        </p:tav>
                                      </p:tavLst>
                                    </p:anim>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h+1"/>
                                          </p:val>
                                        </p:tav>
                                        <p:tav tm="100000">
                                          <p:val>
                                            <p:strVal val="#ppt_y"/>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b12.jpg">
            <a:hlinkClick r:id="rId2" action="ppaction://hlinksldjump"/>
          </p:cNvPr>
          <p:cNvPicPr>
            <a:picLocks noChangeAspect="1"/>
          </p:cNvPicPr>
          <p:nvPr/>
        </p:nvPicPr>
        <p:blipFill>
          <a:blip r:embed="rId3" cstate="print"/>
          <a:stretch>
            <a:fillRect/>
          </a:stretch>
        </p:blipFill>
        <p:spPr>
          <a:xfrm>
            <a:off x="2612077" y="179438"/>
            <a:ext cx="7086600" cy="3962400"/>
          </a:xfrm>
          <a:prstGeom prst="rect">
            <a:avLst/>
          </a:prstGeom>
          <a:ln>
            <a:noFill/>
          </a:ln>
          <a:effectLst>
            <a:softEdge rad="112500"/>
          </a:effectLst>
        </p:spPr>
      </p:pic>
      <p:sp>
        <p:nvSpPr>
          <p:cNvPr id="2" name="Rectangle 1"/>
          <p:cNvSpPr/>
          <p:nvPr/>
        </p:nvSpPr>
        <p:spPr>
          <a:xfrm>
            <a:off x="1241706" y="4259826"/>
            <a:ext cx="9827342" cy="2031325"/>
          </a:xfrm>
          <a:prstGeom prst="rect">
            <a:avLst/>
          </a:prstGeom>
        </p:spPr>
        <p:txBody>
          <a:bodyPr wrap="square">
            <a:spAutoFit/>
          </a:bodyPr>
          <a:lstStyle/>
          <a:p>
            <a:pPr>
              <a:lnSpc>
                <a:spcPct val="150000"/>
              </a:lnSpc>
            </a:pPr>
            <a:r>
              <a:rPr lang="en-US" sz="2800" b="1" dirty="0" smtClean="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Ngoài</a:t>
            </a:r>
            <a:r>
              <a:rPr lang="en-US" sz="2800" b="1" dirty="0" smtClean="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các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kháng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thể</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trong</a:t>
            </a:r>
            <a:r>
              <a:rPr lang="en-US" sz="2800" b="1" dirty="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máu</a:t>
            </a:r>
            <a:r>
              <a:rPr lang="en-US" sz="2800" b="1" dirty="0" smtClean="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còn</a:t>
            </a:r>
            <a:r>
              <a:rPr lang="en-US" sz="2800" b="1" dirty="0" smtClean="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những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kháng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thể</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gọi</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là</a:t>
            </a:r>
            <a:r>
              <a:rPr lang="en-US" sz="2800" b="1" dirty="0">
                <a:latin typeface="Calibri" panose="020F0502020204030204" pitchFamily="34" charset="0"/>
                <a:cs typeface="Times New Roman" panose="02020603050405020304" pitchFamily="18" charset="0"/>
              </a:rPr>
              <a:t> </a:t>
            </a:r>
            <a:r>
              <a:rPr lang="en-US" sz="2800" b="1" dirty="0" smtClean="0">
                <a:latin typeface="Calibri" panose="020F0502020204030204" pitchFamily="34" charset="0"/>
                <a:cs typeface="Times New Roman" panose="02020603050405020304" pitchFamily="18" charset="0"/>
              </a:rPr>
              <a:t>Interferon </a:t>
            </a:r>
            <a:r>
              <a:rPr lang="en-US" sz="2800" b="1" dirty="0" err="1">
                <a:latin typeface="Calibri" panose="020F0502020204030204" pitchFamily="34" charset="0"/>
                <a:cs typeface="Times New Roman" panose="02020603050405020304" pitchFamily="18" charset="0"/>
              </a:rPr>
              <a:t>nằm</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trên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bề</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mặt</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các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tế</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bào</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đặc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biệt</a:t>
            </a:r>
            <a:r>
              <a:rPr lang="en-US" sz="2800" b="1" dirty="0" smtClean="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có</a:t>
            </a:r>
            <a:r>
              <a:rPr lang="en-US" sz="2800" b="1" dirty="0" smtClean="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thể</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nhận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biết</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và</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bắt</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các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tế</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bào</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lạ</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trong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các</a:t>
            </a:r>
            <a:r>
              <a:rPr lang="en-US" sz="2800" b="1" dirty="0">
                <a:latin typeface="Calibri" panose="020F0502020204030204" pitchFamily="34" charset="0"/>
                <a:cs typeface="Times New Roman" panose="02020603050405020304" pitchFamily="18" charset="0"/>
              </a:rPr>
              <a:t> </a:t>
            </a:r>
            <a:r>
              <a:rPr lang="en-US" sz="2800" b="1" dirty="0" smtClean="0">
                <a:latin typeface="Calibri" panose="020F0502020204030204" pitchFamily="34" charset="0"/>
                <a:cs typeface="Times New Roman" panose="02020603050405020304" pitchFamily="18" charset="0"/>
              </a:rPr>
              <a:t>virus </a:t>
            </a:r>
            <a:r>
              <a:rPr lang="en-US" sz="2800" b="1" dirty="0" err="1">
                <a:latin typeface="Calibri" panose="020F0502020204030204" pitchFamily="34" charset="0"/>
                <a:cs typeface="Times New Roman" panose="02020603050405020304" pitchFamily="18" charset="0"/>
              </a:rPr>
              <a:t>gây</a:t>
            </a:r>
            <a:r>
              <a:rPr lang="en-US" sz="2800" b="1" dirty="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bệnh</a:t>
            </a:r>
            <a:r>
              <a:rPr lang="en-US" sz="2800" b="1" dirty="0" smtClean="0">
                <a:latin typeface="Calibri" panose="020F0502020204030204" pitchFamily="34" charset="0"/>
                <a:cs typeface="Times New Roman" panose="02020603050405020304" pitchFamily="18" charset="0"/>
              </a:rPr>
              <a:t>.</a:t>
            </a:r>
            <a:endParaRPr lang="en-US" sz="2800"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82707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71.jpg">
            <a:hlinkClick r:id="rId4" action="ppaction://hlinksldjump"/>
          </p:cNvPr>
          <p:cNvPicPr>
            <a:picLocks noChangeAspect="1"/>
          </p:cNvPicPr>
          <p:nvPr/>
        </p:nvPicPr>
        <p:blipFill>
          <a:blip r:embed="rId5" cstate="print"/>
          <a:stretch>
            <a:fillRect/>
          </a:stretch>
        </p:blipFill>
        <p:spPr>
          <a:xfrm>
            <a:off x="1964376" y="462116"/>
            <a:ext cx="8077200" cy="35194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TextBox 14"/>
          <p:cNvSpPr txBox="1"/>
          <p:nvPr/>
        </p:nvSpPr>
        <p:spPr>
          <a:xfrm>
            <a:off x="1553655" y="4379811"/>
            <a:ext cx="9286409" cy="1384995"/>
          </a:xfrm>
          <a:prstGeom prst="rect">
            <a:avLst/>
          </a:prstGeom>
          <a:noFill/>
        </p:spPr>
        <p:txBody>
          <a:bodyPr wrap="square" rtlCol="0">
            <a:spAutoFit/>
          </a:bodyPr>
          <a:lstStyle/>
          <a:p>
            <a:pPr>
              <a:lnSpc>
                <a:spcPct val="150000"/>
              </a:lnSpc>
            </a:pPr>
            <a:r>
              <a:rPr lang="en-US" sz="2800" b="1" dirty="0" err="1">
                <a:latin typeface="Calibri" panose="020F0502020204030204" pitchFamily="34" charset="0"/>
                <a:cs typeface="Times New Roman" panose="02020603050405020304" pitchFamily="18" charset="0"/>
              </a:rPr>
              <a:t>Lúc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thiếu</a:t>
            </a:r>
            <a:r>
              <a:rPr lang="en-US" sz="2800" b="1" dirty="0">
                <a:latin typeface="Calibri" panose="020F0502020204030204" pitchFamily="34" charset="0"/>
                <a:cs typeface="Times New Roman" panose="02020603050405020304" pitchFamily="18" charset="0"/>
              </a:rPr>
              <a:t> </a:t>
            </a:r>
            <a:r>
              <a:rPr lang="en-US" sz="2800" b="1" dirty="0" err="1" smtClean="0">
                <a:latin typeface="Calibri" panose="020F0502020204030204" pitchFamily="34" charset="0"/>
                <a:cs typeface="Times New Roman" panose="02020603050405020304" pitchFamily="18" charset="0"/>
              </a:rPr>
              <a:t>glucid</a:t>
            </a:r>
            <a:r>
              <a:rPr lang="en-US" sz="2800" b="1" dirty="0" smtClean="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hoặc</a:t>
            </a:r>
            <a:r>
              <a:rPr lang="en-US" sz="2800" b="1" dirty="0">
                <a:latin typeface="Calibri" panose="020F0502020204030204" pitchFamily="34" charset="0"/>
                <a:cs typeface="Times New Roman" panose="02020603050405020304" pitchFamily="18" charset="0"/>
              </a:rPr>
              <a:t> </a:t>
            </a:r>
            <a:r>
              <a:rPr lang="en-US" sz="2800" b="1" dirty="0" smtClean="0">
                <a:latin typeface="Calibri" panose="020F0502020204030204" pitchFamily="34" charset="0"/>
                <a:cs typeface="Times New Roman" panose="02020603050405020304" pitchFamily="18" charset="0"/>
              </a:rPr>
              <a:t>lipid, </a:t>
            </a:r>
            <a:r>
              <a:rPr lang="en-US" sz="2800" b="1" dirty="0">
                <a:latin typeface="Calibri" panose="020F0502020204030204" pitchFamily="34" charset="0"/>
                <a:cs typeface="Times New Roman" panose="02020603050405020304" pitchFamily="18" charset="0"/>
              </a:rPr>
              <a:t>protein </a:t>
            </a:r>
            <a:r>
              <a:rPr lang="vi-VN" sz="2800" b="1" dirty="0" err="1">
                <a:latin typeface="Calibri" panose="020F0502020204030204" pitchFamily="34" charset="0"/>
                <a:cs typeface="Times New Roman" panose="02020603050405020304" pitchFamily="18" charset="0"/>
              </a:rPr>
              <a:t>đ</a:t>
            </a:r>
            <a:r>
              <a:rPr lang="en-US" sz="2800" b="1" dirty="0" err="1">
                <a:latin typeface="Calibri" panose="020F0502020204030204" pitchFamily="34" charset="0"/>
                <a:cs typeface="Times New Roman" panose="02020603050405020304" pitchFamily="18" charset="0"/>
              </a:rPr>
              <a:t>ược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phân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giải</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để</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cung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cấp</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năng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lượng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cho</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quá</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trình</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hoạt</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động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của</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tế</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bào</a:t>
            </a:r>
            <a:r>
              <a:rPr lang="en-US" sz="2800" b="1" dirty="0">
                <a:latin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614873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fltVal val="0"/>
                                          </p:val>
                                        </p:tav>
                                        <p:tav tm="100000">
                                          <p:val>
                                            <p:strVal val="#ppt_w"/>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style.rotation</p:attrName>
                                        </p:attrNameLst>
                                      </p:cBhvr>
                                      <p:tavLst>
                                        <p:tav tm="0">
                                          <p:val>
                                            <p:fltVal val="90"/>
                                          </p:val>
                                        </p:tav>
                                        <p:tav tm="100000">
                                          <p:val>
                                            <p:fltVal val="0"/>
                                          </p:val>
                                        </p:tav>
                                      </p:tavLst>
                                    </p:anim>
                                    <p:animEffect transition="in" filter="fade">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CABF38C7.jpg">
            <a:hlinkClick r:id="rId2" action="ppaction://hlinksldjump"/>
          </p:cNvPr>
          <p:cNvPicPr>
            <a:picLocks noChangeAspect="1"/>
          </p:cNvPicPr>
          <p:nvPr/>
        </p:nvPicPr>
        <p:blipFill>
          <a:blip r:embed="rId3" cstate="print"/>
          <a:stretch>
            <a:fillRect/>
          </a:stretch>
        </p:blipFill>
        <p:spPr>
          <a:xfrm>
            <a:off x="2780789" y="309716"/>
            <a:ext cx="5715000" cy="3886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449347" y="4520381"/>
            <a:ext cx="11393608" cy="1384995"/>
          </a:xfrm>
          <a:prstGeom prst="rect">
            <a:avLst/>
          </a:prstGeom>
          <a:noFill/>
        </p:spPr>
        <p:txBody>
          <a:bodyPr wrap="square" rtlCol="0">
            <a:spAutoFit/>
          </a:bodyPr>
          <a:lstStyle/>
          <a:p>
            <a:pPr>
              <a:lnSpc>
                <a:spcPct val="150000"/>
              </a:lnSpc>
            </a:pPr>
            <a:r>
              <a:rPr lang="en-US" sz="2800" b="1" dirty="0" err="1">
                <a:latin typeface="Calibri" panose="020F0502020204030204" pitchFamily="34" charset="0"/>
                <a:cs typeface="Times New Roman" panose="02020603050405020304" pitchFamily="18" charset="0"/>
              </a:rPr>
              <a:t>Cơ</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thể</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động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vật</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sức</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căng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lớn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của</a:t>
            </a:r>
            <a:r>
              <a:rPr lang="en-US" sz="2800" b="1" dirty="0">
                <a:latin typeface="Calibri" panose="020F0502020204030204" pitchFamily="34" charset="0"/>
                <a:cs typeface="Times New Roman" panose="02020603050405020304" pitchFamily="18" charset="0"/>
              </a:rPr>
              <a:t> da </a:t>
            </a:r>
            <a:r>
              <a:rPr lang="en-US" sz="2800" b="1" dirty="0" err="1">
                <a:latin typeface="Calibri" panose="020F0502020204030204" pitchFamily="34" charset="0"/>
                <a:cs typeface="Times New Roman" panose="02020603050405020304" pitchFamily="18" charset="0"/>
              </a:rPr>
              <a:t>và</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xương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là</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nhờ</a:t>
            </a:r>
            <a:r>
              <a:rPr lang="en-US" sz="2800" b="1" dirty="0">
                <a:latin typeface="Calibri" panose="020F0502020204030204" pitchFamily="34" charset="0"/>
                <a:cs typeface="Times New Roman" panose="02020603050405020304" pitchFamily="18" charset="0"/>
              </a:rPr>
              <a:t> collagen </a:t>
            </a:r>
            <a:r>
              <a:rPr lang="en-US" sz="2800" b="1" dirty="0" smtClean="0">
                <a:latin typeface="Calibri" panose="020F0502020204030204" pitchFamily="34" charset="0"/>
                <a:cs typeface="Times New Roman" panose="02020603050405020304" pitchFamily="18" charset="0"/>
              </a:rPr>
              <a:t>elastin </a:t>
            </a:r>
            <a:r>
              <a:rPr lang="en-US" sz="2800" b="1" dirty="0" err="1" smtClean="0">
                <a:latin typeface="Calibri" panose="020F0502020204030204" pitchFamily="34" charset="0"/>
                <a:cs typeface="Times New Roman" panose="02020603050405020304" pitchFamily="18" charset="0"/>
              </a:rPr>
              <a:t>là</a:t>
            </a:r>
            <a:r>
              <a:rPr lang="en-US" sz="2800" b="1" dirty="0" smtClean="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các</a:t>
            </a:r>
            <a:r>
              <a:rPr lang="en-US" sz="2800" b="1" dirty="0">
                <a:latin typeface="Calibri" panose="020F0502020204030204" pitchFamily="34" charset="0"/>
                <a:cs typeface="Times New Roman" panose="02020603050405020304" pitchFamily="18" charset="0"/>
              </a:rPr>
              <a:t> protein </a:t>
            </a:r>
            <a:r>
              <a:rPr lang="en-US" sz="2800" b="1" dirty="0" err="1">
                <a:latin typeface="Calibri" panose="020F0502020204030204" pitchFamily="34" charset="0"/>
                <a:cs typeface="Times New Roman" panose="02020603050405020304" pitchFamily="18" charset="0"/>
              </a:rPr>
              <a:t>dạng</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sợi</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nó</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bảo</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đảm</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độ</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bền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tính</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mềm</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dẻo</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của</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mô</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liên</a:t>
            </a:r>
            <a:r>
              <a:rPr lang="en-US" sz="2800" b="1" dirty="0">
                <a:latin typeface="Calibri" panose="020F0502020204030204" pitchFamily="34" charset="0"/>
                <a:cs typeface="Times New Roman" panose="02020603050405020304" pitchFamily="18" charset="0"/>
              </a:rPr>
              <a:t> </a:t>
            </a:r>
            <a:r>
              <a:rPr lang="en-US" sz="2800" b="1" dirty="0" err="1">
                <a:latin typeface="Calibri" panose="020F0502020204030204" pitchFamily="34" charset="0"/>
                <a:cs typeface="Times New Roman" panose="02020603050405020304" pitchFamily="18" charset="0"/>
              </a:rPr>
              <a:t>kết</a:t>
            </a:r>
            <a:r>
              <a:rPr lang="en-US" sz="2800" b="1"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897759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anim calcmode="lin" valueType="num">
                                      <p:cBhvr>
                                        <p:cTn id="13" dur="3000" fill="hold"/>
                                        <p:tgtEl>
                                          <p:spTgt spid="7"/>
                                        </p:tgtEl>
                                        <p:attrNameLst>
                                          <p:attrName>ppt_x</p:attrName>
                                        </p:attrNameLst>
                                      </p:cBhvr>
                                      <p:tavLst>
                                        <p:tav tm="0">
                                          <p:val>
                                            <p:strVal val="#ppt_x"/>
                                          </p:val>
                                        </p:tav>
                                        <p:tav tm="100000">
                                          <p:val>
                                            <p:strVal val="#ppt_x"/>
                                          </p:val>
                                        </p:tav>
                                      </p:tavLst>
                                    </p:anim>
                                    <p:anim calcmode="lin" valueType="num">
                                      <p:cBhvr>
                                        <p:cTn id="14"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CAG6QIF0.jpg">
            <a:hlinkClick r:id="rId2" action="ppaction://hlinksldjump"/>
          </p:cNvPr>
          <p:cNvPicPr>
            <a:picLocks noChangeAspect="1"/>
          </p:cNvPicPr>
          <p:nvPr/>
        </p:nvPicPr>
        <p:blipFill>
          <a:blip r:embed="rId3" cstate="print"/>
          <a:stretch>
            <a:fillRect/>
          </a:stretch>
        </p:blipFill>
        <p:spPr>
          <a:xfrm>
            <a:off x="3124200" y="1066800"/>
            <a:ext cx="5715000" cy="358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Flowchart: Predefined Process 6"/>
          <p:cNvSpPr/>
          <p:nvPr/>
        </p:nvSpPr>
        <p:spPr>
          <a:xfrm>
            <a:off x="439387" y="5105400"/>
            <a:ext cx="11174681"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5018" y="5181600"/>
            <a:ext cx="9469582" cy="1186863"/>
          </a:xfrm>
          <a:prstGeom prst="rect">
            <a:avLst/>
          </a:prstGeom>
          <a:noFill/>
        </p:spPr>
        <p:txBody>
          <a:bodyPr wrap="square" rtlCol="0">
            <a:spAutoFit/>
          </a:bodyPr>
          <a:lstStyle/>
          <a:p>
            <a:pPr>
              <a:lnSpc>
                <a:spcPct val="150000"/>
              </a:lnSpc>
            </a:pPr>
            <a:r>
              <a:rPr lang="en-US" sz="2500" b="1" dirty="0" err="1">
                <a:latin typeface="Calibri" panose="020F0502020204030204" pitchFamily="34" charset="0"/>
                <a:cs typeface="Times New Roman" panose="02020603050405020304" pitchFamily="18" charset="0"/>
              </a:rPr>
              <a:t>Rôdôpxin</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là</a:t>
            </a:r>
            <a:r>
              <a:rPr lang="en-US" sz="2500" b="1" dirty="0">
                <a:latin typeface="Calibri" panose="020F0502020204030204" pitchFamily="34" charset="0"/>
                <a:cs typeface="Times New Roman" panose="02020603050405020304" pitchFamily="18" charset="0"/>
              </a:rPr>
              <a:t> protein </a:t>
            </a:r>
            <a:r>
              <a:rPr lang="en-US" sz="2500" b="1" dirty="0" err="1">
                <a:latin typeface="Calibri" panose="020F0502020204030204" pitchFamily="34" charset="0"/>
                <a:cs typeface="Times New Roman" panose="02020603050405020304" pitchFamily="18" charset="0"/>
              </a:rPr>
              <a:t>cảm</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nhận</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ánh</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sáng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có</a:t>
            </a:r>
            <a:r>
              <a:rPr lang="en-US" sz="2500" b="1" dirty="0">
                <a:latin typeface="Calibri" panose="020F0502020204030204" pitchFamily="34" charset="0"/>
                <a:cs typeface="Times New Roman" panose="02020603050405020304" pitchFamily="18" charset="0"/>
              </a:rPr>
              <a:t> ở </a:t>
            </a:r>
            <a:r>
              <a:rPr lang="en-US" sz="2500" b="1" dirty="0" err="1">
                <a:latin typeface="Calibri" panose="020F0502020204030204" pitchFamily="34" charset="0"/>
                <a:cs typeface="Times New Roman" panose="02020603050405020304" pitchFamily="18" charset="0"/>
              </a:rPr>
              <a:t>tế</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bào</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võng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mạc</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mắt,nó</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được</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tự</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tổng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hợp</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khi</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điều</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kiện</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ánh</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sáng</a:t>
            </a:r>
            <a:r>
              <a:rPr lang="en-US" sz="2500" b="1" dirty="0">
                <a:latin typeface="Calibri" panose="020F0502020204030204" pitchFamily="34" charset="0"/>
                <a:cs typeface="Times New Roman" panose="02020603050405020304" pitchFamily="18" charset="0"/>
              </a:rPr>
              <a:t> </a:t>
            </a:r>
            <a:r>
              <a:rPr lang="en-US" sz="2500" b="1" dirty="0" err="1">
                <a:latin typeface="Calibri" panose="020F0502020204030204" pitchFamily="34" charset="0"/>
                <a:cs typeface="Times New Roman" panose="02020603050405020304" pitchFamily="18" charset="0"/>
              </a:rPr>
              <a:t>yếu</a:t>
            </a:r>
            <a:endParaRPr lang="en-US" sz="2500" b="1" dirty="0">
              <a:latin typeface="Calibri" panose="020F0502020204030204" pitchFamily="34"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a:latin typeface="Calibri" panose="020F0502020204030204" pitchFamily="34" charset="0"/>
              </a:rPr>
              <a:t>IV. PROTEIN</a:t>
            </a:r>
            <a:endParaRPr lang="en-US" sz="2600" dirty="0">
              <a:latin typeface="+mj-lt"/>
            </a:endParaRPr>
          </a:p>
        </p:txBody>
      </p:sp>
    </p:spTree>
    <p:extLst>
      <p:ext uri="{BB962C8B-B14F-4D97-AF65-F5344CB8AC3E}">
        <p14:creationId xmlns:p14="http://schemas.microsoft.com/office/powerpoint/2010/main" val="42078613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891642" y="84855"/>
            <a:ext cx="6305797" cy="646331"/>
          </a:xfrm>
          <a:prstGeom prst="rect">
            <a:avLst/>
          </a:prstGeom>
          <a:noFill/>
        </p:spPr>
        <p:txBody>
          <a:bodyPr wrap="square" rtlCol="0">
            <a:spAutoFit/>
          </a:bodyPr>
          <a:lstStyle/>
          <a:p>
            <a:pPr algn="ctr"/>
            <a:r>
              <a:rPr lang="vi-VN" sz="3600" dirty="0">
                <a:latin typeface="Calibri" panose="020F0502020204030204" pitchFamily="34" charset="0"/>
              </a:rPr>
              <a:t>YÊU CẦU CẦN ĐẠT</a:t>
            </a:r>
            <a:endParaRPr lang="en-US" sz="3600" dirty="0">
              <a:latin typeface="+mj-lt"/>
            </a:endParaRPr>
          </a:p>
        </p:txBody>
      </p:sp>
      <p:sp>
        <p:nvSpPr>
          <p:cNvPr id="6" name="TextBox 5"/>
          <p:cNvSpPr txBox="1"/>
          <p:nvPr/>
        </p:nvSpPr>
        <p:spPr>
          <a:xfrm>
            <a:off x="483249" y="1232892"/>
            <a:ext cx="11495315" cy="4657685"/>
          </a:xfrm>
          <a:prstGeom prst="rect">
            <a:avLst/>
          </a:prstGeom>
          <a:noFill/>
        </p:spPr>
        <p:txBody>
          <a:bodyPr wrap="square" rtlCol="0">
            <a:spAutoFit/>
          </a:bodyPr>
          <a:lstStyle/>
          <a:p>
            <a:pPr>
              <a:spcBef>
                <a:spcPts val="200"/>
              </a:spcBef>
              <a:spcAft>
                <a:spcPts val="200"/>
              </a:spcAft>
            </a:pPr>
            <a:r>
              <a:rPr lang="vi-VN" sz="2800" dirty="0">
                <a:latin typeface="Calibri" panose="020F0502020204030204" pitchFamily="34" charset="0"/>
                <a:cs typeface="Times New Roman" panose="02020603050405020304" pitchFamily="18" charset="0"/>
              </a:rPr>
              <a:t>1. </a:t>
            </a:r>
            <a:r>
              <a:rPr lang="en-US" sz="2800" dirty="0" err="1">
                <a:latin typeface="Calibri" panose="020F0502020204030204" pitchFamily="34" charset="0"/>
                <a:cs typeface="Times New Roman" panose="02020603050405020304" pitchFamily="18" charset="0"/>
              </a:rPr>
              <a:t>Nêu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được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khái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niệm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phân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tử</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sinh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học</a:t>
            </a:r>
            <a:endParaRPr lang="vi-VN" sz="2800" dirty="0">
              <a:latin typeface="Calibri" panose="020F0502020204030204" pitchFamily="34" charset="0"/>
              <a:cs typeface="Times New Roman" panose="02020603050405020304" pitchFamily="18" charset="0"/>
            </a:endParaRPr>
          </a:p>
          <a:p>
            <a:pPr>
              <a:spcBef>
                <a:spcPts val="200"/>
              </a:spcBef>
              <a:spcAft>
                <a:spcPts val="200"/>
              </a:spcAft>
            </a:pPr>
            <a:r>
              <a:rPr lang="vi-VN" sz="2800" dirty="0">
                <a:latin typeface="Calibri" panose="020F0502020204030204" pitchFamily="34" charset="0"/>
                <a:cs typeface="Times New Roman" panose="02020603050405020304" pitchFamily="18" charset="0"/>
              </a:rPr>
              <a:t>2. Kể được tên một số phân tử sinh học trong tế bào</a:t>
            </a:r>
          </a:p>
          <a:p>
            <a:pPr>
              <a:spcBef>
                <a:spcPts val="200"/>
              </a:spcBef>
              <a:spcAft>
                <a:spcPts val="200"/>
              </a:spcAft>
            </a:pPr>
            <a:r>
              <a:rPr lang="vi-VN" sz="2800" dirty="0">
                <a:latin typeface="Calibri" panose="020F0502020204030204" pitchFamily="34" charset="0"/>
                <a:cs typeface="Times New Roman" panose="02020603050405020304" pitchFamily="18" charset="0"/>
              </a:rPr>
              <a:t>3. Trình bày được đặc </a:t>
            </a:r>
            <a:r>
              <a:rPr lang="vi-VN" sz="2800" dirty="0" smtClean="0">
                <a:latin typeface="Calibri" panose="020F0502020204030204" pitchFamily="34" charset="0"/>
                <a:cs typeface="Times New Roman" panose="02020603050405020304" pitchFamily="18" charset="0"/>
              </a:rPr>
              <a:t>điểm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thành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phần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smtClean="0">
                <a:latin typeface="Calibri" panose="020F0502020204030204" pitchFamily="34" charset="0"/>
                <a:cs typeface="Times New Roman" panose="02020603050405020304" pitchFamily="18" charset="0"/>
              </a:rPr>
              <a:t>tạo</a:t>
            </a:r>
            <a:r>
              <a:rPr lang="en-US" sz="2800" dirty="0" smtClean="0">
                <a:latin typeface="Calibri" panose="020F0502020204030204" pitchFamily="34" charset="0"/>
                <a:cs typeface="Times New Roman" panose="02020603050405020304" pitchFamily="18" charset="0"/>
              </a:rPr>
              <a:t> </a:t>
            </a:r>
            <a:r>
              <a:rPr lang="en-US" sz="2800" dirty="0" err="1" smtClean="0">
                <a:latin typeface="Calibri" panose="020F0502020204030204" pitchFamily="34" charset="0"/>
                <a:cs typeface="Times New Roman" panose="02020603050405020304" pitchFamily="18" charset="0"/>
              </a:rPr>
              <a:t>và</a:t>
            </a:r>
            <a:r>
              <a:rPr lang="en-US" sz="2800" dirty="0" smtClean="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vai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trò</a:t>
            </a:r>
            <a:r>
              <a:rPr lang="en-US" sz="2800" dirty="0" smtClean="0">
                <a:latin typeface="Calibri" panose="020F0502020204030204" pitchFamily="34" charset="0"/>
                <a:cs typeface="Times New Roman" panose="02020603050405020304" pitchFamily="18" charset="0"/>
              </a:rPr>
              <a:t> </a:t>
            </a:r>
            <a:r>
              <a:rPr lang="vi-VN" sz="2800" dirty="0" smtClean="0">
                <a:latin typeface="Calibri" panose="020F0502020204030204" pitchFamily="34" charset="0"/>
                <a:cs typeface="Times New Roman" panose="02020603050405020304" pitchFamily="18" charset="0"/>
              </a:rPr>
              <a:t>của </a:t>
            </a:r>
            <a:r>
              <a:rPr lang="vi-VN" sz="2800" dirty="0">
                <a:latin typeface="Calibri" panose="020F0502020204030204" pitchFamily="34" charset="0"/>
                <a:cs typeface="Times New Roman" panose="02020603050405020304" pitchFamily="18" charset="0"/>
              </a:rPr>
              <a:t>các phân tử sinh học trong tế bào: </a:t>
            </a:r>
            <a:r>
              <a:rPr lang="en-US" sz="2800" dirty="0">
                <a:latin typeface="Calibri" panose="020F0502020204030204" pitchFamily="34" charset="0"/>
                <a:cs typeface="Times New Roman" panose="02020603050405020304" pitchFamily="18" charset="0"/>
              </a:rPr>
              <a:t>carbohydrate, lipid, protein, nucleic acid.</a:t>
            </a:r>
            <a:endParaRPr lang="vi-VN" sz="2800" dirty="0">
              <a:latin typeface="Calibri" panose="020F0502020204030204" pitchFamily="34" charset="0"/>
              <a:cs typeface="Times New Roman" panose="02020603050405020304" pitchFamily="18" charset="0"/>
            </a:endParaRPr>
          </a:p>
          <a:p>
            <a:pPr>
              <a:spcBef>
                <a:spcPts val="200"/>
              </a:spcBef>
              <a:spcAft>
                <a:spcPts val="200"/>
              </a:spcAft>
            </a:pPr>
            <a:r>
              <a:rPr lang="en-US" sz="2800" dirty="0" smtClean="0">
                <a:latin typeface="Calibri" panose="020F0502020204030204" pitchFamily="34" charset="0"/>
                <a:cs typeface="Times New Roman" panose="02020603050405020304" pitchFamily="18" charset="0"/>
              </a:rPr>
              <a:t>4</a:t>
            </a:r>
            <a:r>
              <a:rPr lang="vi-VN" sz="2800" dirty="0" smtClean="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Phân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tích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được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mối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quan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hệ</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giữa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vai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trò</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của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phân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tử</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sinh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học</a:t>
            </a:r>
            <a:endParaRPr lang="vi-VN" sz="2800" dirty="0">
              <a:latin typeface="Calibri" panose="020F0502020204030204" pitchFamily="34" charset="0"/>
              <a:cs typeface="Times New Roman" panose="02020603050405020304" pitchFamily="18" charset="0"/>
            </a:endParaRPr>
          </a:p>
          <a:p>
            <a:pPr>
              <a:spcBef>
                <a:spcPts val="200"/>
              </a:spcBef>
              <a:spcAft>
                <a:spcPts val="200"/>
              </a:spcAft>
            </a:pPr>
            <a:r>
              <a:rPr lang="en-US" sz="2800" dirty="0">
                <a:latin typeface="Calibri" panose="020F0502020204030204" pitchFamily="34" charset="0"/>
                <a:cs typeface="Times New Roman" panose="02020603050405020304" pitchFamily="18" charset="0"/>
              </a:rPr>
              <a:t>5</a:t>
            </a:r>
            <a:r>
              <a:rPr lang="vi-VN" sz="2800" dirty="0" smtClean="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Nêu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được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một</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số</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nguồn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thực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phẩm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cung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cấp</a:t>
            </a:r>
            <a:r>
              <a:rPr lang="en-US" sz="2800" dirty="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các phân tử sinh học cho tế bào.</a:t>
            </a:r>
          </a:p>
          <a:p>
            <a:pPr>
              <a:spcBef>
                <a:spcPts val="200"/>
              </a:spcBef>
              <a:spcAft>
                <a:spcPts val="200"/>
              </a:spcAft>
            </a:pPr>
            <a:r>
              <a:rPr lang="en-US" sz="2800" dirty="0">
                <a:latin typeface="Calibri" panose="020F0502020204030204" pitchFamily="34" charset="0"/>
                <a:cs typeface="Times New Roman" panose="02020603050405020304" pitchFamily="18" charset="0"/>
              </a:rPr>
              <a:t>6</a:t>
            </a:r>
            <a:r>
              <a:rPr lang="vi-VN" sz="2800" dirty="0" smtClean="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Vận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dụng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được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kiến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thức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về</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thành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phần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hoá</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học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của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tế</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bào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vào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giải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thích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hiện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tượng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ứng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dụng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trong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thực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tiễn</a:t>
            </a:r>
            <a:r>
              <a:rPr lang="vi-VN" sz="2800" dirty="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378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584775"/>
          </a:xfrm>
          <a:prstGeom prst="rect">
            <a:avLst/>
          </a:prstGeom>
          <a:noFill/>
        </p:spPr>
        <p:txBody>
          <a:bodyPr wrap="square" rtlCol="0">
            <a:spAutoFit/>
          </a:bodyPr>
          <a:lstStyle/>
          <a:p>
            <a:pPr algn="ctr"/>
            <a:r>
              <a:rPr lang="en-US" sz="3200" b="1" dirty="0" smtClean="0">
                <a:latin typeface="Calibri" panose="020F0502020204030204" pitchFamily="34" charset="0"/>
              </a:rPr>
              <a:t>4</a:t>
            </a:r>
            <a:r>
              <a:rPr lang="vi-VN" sz="3200" b="1" dirty="0" smtClean="0">
                <a:latin typeface="Calibri" panose="020F0502020204030204" pitchFamily="34" charset="0"/>
              </a:rPr>
              <a:t>. </a:t>
            </a:r>
            <a:r>
              <a:rPr lang="vi-VN" sz="3200" b="1" dirty="0">
                <a:latin typeface="Calibri" panose="020F0502020204030204" pitchFamily="34" charset="0"/>
              </a:rPr>
              <a:t>NUCLEIC ACID</a:t>
            </a:r>
            <a:endParaRPr lang="en-US" sz="3200" b="1" dirty="0">
              <a:latin typeface="+mj-lt"/>
            </a:endParaRPr>
          </a:p>
        </p:txBody>
      </p:sp>
      <p:pic>
        <p:nvPicPr>
          <p:cNvPr id="7" name="Picture 6" descr="C:\Users\Admin\AppData\Local\Microsoft\Windows\INetCache\IE\Q0GA15OQ\Chicken_Nepa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1" y="836023"/>
            <a:ext cx="285403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m cut.jpg"/>
          <p:cNvPicPr>
            <a:picLocks noChangeAspect="1"/>
          </p:cNvPicPr>
          <p:nvPr/>
        </p:nvPicPr>
        <p:blipFill>
          <a:blip r:embed="rId4"/>
          <a:stretch>
            <a:fillRect/>
          </a:stretch>
        </p:blipFill>
        <p:spPr>
          <a:xfrm>
            <a:off x="6319097" y="836023"/>
            <a:ext cx="3672168" cy="2286000"/>
          </a:xfrm>
          <a:prstGeom prst="rect">
            <a:avLst/>
          </a:prstGeom>
        </p:spPr>
      </p:pic>
      <p:pic>
        <p:nvPicPr>
          <p:cNvPr id="9" name="Picture 7" descr="C:\Users\Admin\AppData\Local\Microsoft\Windows\INetCache\IE\S7W16IPA\White_domesticated_duck,_stretchi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097" y="4405746"/>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9869" y="3311026"/>
            <a:ext cx="8991601" cy="523220"/>
          </a:xfrm>
          <a:prstGeom prst="rect">
            <a:avLst/>
          </a:prstGeom>
          <a:noFill/>
        </p:spPr>
        <p:txBody>
          <a:bodyPr wrap="square" rtlCol="0">
            <a:spAutoFit/>
          </a:bodyPr>
          <a:lstStyle/>
          <a:p>
            <a:r>
              <a:rPr lang="en-US" sz="2800" dirty="0" err="1">
                <a:solidFill>
                  <a:srgbClr val="002060"/>
                </a:solidFill>
                <a:latin typeface="Calibri" panose="020F0502020204030204" pitchFamily="34" charset="0"/>
                <a:cs typeface="Times New Roman" panose="02020603050405020304" pitchFamily="18" charset="0"/>
              </a:rPr>
              <a:t>Tại</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sao</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các</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loài</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sinh</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vật</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có</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hình</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thái</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khác</a:t>
            </a:r>
            <a:r>
              <a:rPr lang="en-US" sz="2800" dirty="0">
                <a:solidFill>
                  <a:srgbClr val="002060"/>
                </a:solidFill>
                <a:latin typeface="Calibri" panose="020F0502020204030204" pitchFamily="34" charset="0"/>
                <a:cs typeface="Times New Roman" panose="02020603050405020304" pitchFamily="18" charset="0"/>
              </a:rPr>
              <a:t> </a:t>
            </a:r>
            <a:r>
              <a:rPr lang="en-US" sz="2800" dirty="0" err="1">
                <a:solidFill>
                  <a:srgbClr val="002060"/>
                </a:solidFill>
                <a:latin typeface="Calibri" panose="020F0502020204030204" pitchFamily="34" charset="0"/>
                <a:cs typeface="Times New Roman" panose="02020603050405020304" pitchFamily="18" charset="0"/>
              </a:rPr>
              <a:t>nhau</a:t>
            </a:r>
            <a:r>
              <a:rPr lang="en-US" sz="2800" dirty="0">
                <a:solidFill>
                  <a:srgbClr val="002060"/>
                </a:solidFill>
                <a:latin typeface="Calibri" panose="020F0502020204030204" pitchFamily="34" charset="0"/>
                <a:cs typeface="Times New Roman" panose="02020603050405020304" pitchFamily="18" charset="0"/>
              </a:rPr>
              <a:t>?</a:t>
            </a:r>
          </a:p>
        </p:txBody>
      </p:sp>
      <p:sp>
        <p:nvSpPr>
          <p:cNvPr id="2" name="TextBox 1"/>
          <p:cNvSpPr txBox="1"/>
          <p:nvPr/>
        </p:nvSpPr>
        <p:spPr>
          <a:xfrm>
            <a:off x="3541658" y="1902542"/>
            <a:ext cx="823865" cy="523220"/>
          </a:xfrm>
          <a:prstGeom prst="rect">
            <a:avLst/>
          </a:prstGeom>
          <a:noFill/>
        </p:spPr>
        <p:txBody>
          <a:bodyPr wrap="square" rtlCol="0">
            <a:spAutoFit/>
          </a:bodyPr>
          <a:lstStyle/>
          <a:p>
            <a:r>
              <a:rPr lang="en-US" sz="2800" b="1" dirty="0" err="1" smtClean="0"/>
              <a:t>Gà</a:t>
            </a:r>
            <a:endParaRPr lang="en-US" sz="2800" b="1" dirty="0"/>
          </a:p>
        </p:txBody>
      </p:sp>
      <p:sp>
        <p:nvSpPr>
          <p:cNvPr id="11" name="TextBox 10"/>
          <p:cNvSpPr txBox="1"/>
          <p:nvPr/>
        </p:nvSpPr>
        <p:spPr>
          <a:xfrm>
            <a:off x="9795845" y="1717413"/>
            <a:ext cx="1609721" cy="523220"/>
          </a:xfrm>
          <a:prstGeom prst="rect">
            <a:avLst/>
          </a:prstGeom>
          <a:noFill/>
        </p:spPr>
        <p:txBody>
          <a:bodyPr wrap="square" rtlCol="0">
            <a:spAutoFit/>
          </a:bodyPr>
          <a:lstStyle/>
          <a:p>
            <a:r>
              <a:rPr lang="en-US" sz="2800" b="1" dirty="0" err="1" smtClean="0"/>
              <a:t>Chim</a:t>
            </a:r>
            <a:r>
              <a:rPr lang="en-US" sz="2800" b="1" dirty="0" smtClean="0"/>
              <a:t> </a:t>
            </a:r>
            <a:r>
              <a:rPr lang="en-US" sz="2800" b="1" dirty="0" err="1" smtClean="0"/>
              <a:t>cút</a:t>
            </a:r>
            <a:endParaRPr lang="en-US" sz="2800" b="1" dirty="0"/>
          </a:p>
        </p:txBody>
      </p:sp>
      <p:sp>
        <p:nvSpPr>
          <p:cNvPr id="12" name="TextBox 11"/>
          <p:cNvSpPr txBox="1"/>
          <p:nvPr/>
        </p:nvSpPr>
        <p:spPr>
          <a:xfrm>
            <a:off x="6319097" y="5325054"/>
            <a:ext cx="823865" cy="523220"/>
          </a:xfrm>
          <a:prstGeom prst="rect">
            <a:avLst/>
          </a:prstGeom>
          <a:noFill/>
        </p:spPr>
        <p:txBody>
          <a:bodyPr wrap="square" rtlCol="0">
            <a:spAutoFit/>
          </a:bodyPr>
          <a:lstStyle/>
          <a:p>
            <a:r>
              <a:rPr lang="en-US" sz="2800" b="1" dirty="0" err="1" smtClean="0"/>
              <a:t>Vịt</a:t>
            </a:r>
            <a:endParaRPr lang="en-US" sz="2800" b="1" dirty="0"/>
          </a:p>
        </p:txBody>
      </p:sp>
    </p:spTree>
    <p:extLst>
      <p:ext uri="{BB962C8B-B14F-4D97-AF65-F5344CB8AC3E}">
        <p14:creationId xmlns:p14="http://schemas.microsoft.com/office/powerpoint/2010/main" val="3004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Callout 5"/>
          <p:cNvSpPr/>
          <p:nvPr/>
        </p:nvSpPr>
        <p:spPr>
          <a:xfrm>
            <a:off x="1911927" y="890649"/>
            <a:ext cx="7267699" cy="514201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3075708" y="1776580"/>
            <a:ext cx="4940135" cy="3754874"/>
          </a:xfrm>
          <a:prstGeom prst="rect">
            <a:avLst/>
          </a:prstGeom>
          <a:noFill/>
        </p:spPr>
        <p:txBody>
          <a:bodyPr wrap="square" rtlCol="0">
            <a:spAutoFit/>
          </a:bodyPr>
          <a:lstStyle/>
          <a:p>
            <a:pPr>
              <a:lnSpc>
                <a:spcPct val="150000"/>
              </a:lnSpc>
            </a:pPr>
            <a:r>
              <a:rPr lang="vi-VN" sz="2800" dirty="0">
                <a:latin typeface="Calibri" panose="020F0502020204030204" pitchFamily="34" charset="0"/>
              </a:rPr>
              <a:t>Hs làm việc nhóm: Quan sát tranh ảnh, nghiên cứu thông tin mục V.1, V.2 và V.3 trang 30, 31 và 32 sgk để trả lời câu hỏi, hoàn thiện nội dung PHT số 3.</a:t>
            </a:r>
            <a:endParaRPr lang="en-US" sz="2800" dirty="0">
              <a:latin typeface="+mj-lt"/>
            </a:endParaRPr>
          </a:p>
          <a:p>
            <a:endParaRPr lang="en-US" sz="2800" dirty="0"/>
          </a:p>
        </p:txBody>
      </p:sp>
      <p:sp>
        <p:nvSpPr>
          <p:cNvPr id="8" name="TextBox 7"/>
          <p:cNvSpPr txBox="1"/>
          <p:nvPr/>
        </p:nvSpPr>
        <p:spPr>
          <a:xfrm>
            <a:off x="190005" y="0"/>
            <a:ext cx="11744696" cy="584775"/>
          </a:xfrm>
          <a:prstGeom prst="rect">
            <a:avLst/>
          </a:prstGeom>
          <a:noFill/>
        </p:spPr>
        <p:txBody>
          <a:bodyPr wrap="square" rtlCol="0">
            <a:spAutoFit/>
          </a:bodyPr>
          <a:lstStyle/>
          <a:p>
            <a:pPr algn="ctr"/>
            <a:r>
              <a:rPr lang="en-US" sz="3200" b="1" dirty="0" smtClean="0">
                <a:latin typeface="Calibri" panose="020F0502020204030204" pitchFamily="34" charset="0"/>
              </a:rPr>
              <a:t>4</a:t>
            </a:r>
            <a:r>
              <a:rPr lang="vi-VN" sz="3200" b="1" dirty="0" smtClean="0">
                <a:latin typeface="Calibri" panose="020F0502020204030204" pitchFamily="34" charset="0"/>
              </a:rPr>
              <a:t>. </a:t>
            </a:r>
            <a:r>
              <a:rPr lang="vi-VN" sz="3200" b="1" dirty="0">
                <a:latin typeface="Calibri" panose="020F0502020204030204" pitchFamily="34" charset="0"/>
              </a:rPr>
              <a:t>NUCLEIC ACID</a:t>
            </a:r>
            <a:endParaRPr lang="en-US" sz="3200" b="1" dirty="0">
              <a:latin typeface="+mj-lt"/>
            </a:endParaRPr>
          </a:p>
        </p:txBody>
      </p:sp>
    </p:spTree>
    <p:extLst>
      <p:ext uri="{BB962C8B-B14F-4D97-AF65-F5344CB8AC3E}">
        <p14:creationId xmlns:p14="http://schemas.microsoft.com/office/powerpoint/2010/main" val="3641788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523220"/>
          </a:xfrm>
          <a:prstGeom prst="rect">
            <a:avLst/>
          </a:prstGeom>
          <a:noFill/>
        </p:spPr>
        <p:txBody>
          <a:bodyPr wrap="square" rtlCol="0">
            <a:spAutoFit/>
          </a:bodyPr>
          <a:lstStyle/>
          <a:p>
            <a:pPr algn="ctr"/>
            <a:r>
              <a:rPr lang="vi-VN" sz="2800" b="1" dirty="0">
                <a:latin typeface="Calibri" panose="020F0502020204030204" pitchFamily="34" charset="0"/>
              </a:rPr>
              <a:t>PHT số 3: Tìm hiểu về  đặc điểm chung, cấu tạo và chức năng của DNA và RNA</a:t>
            </a:r>
            <a:endParaRPr lang="en-US" sz="2800" b="1" dirty="0">
              <a:latin typeface="+mj-lt"/>
            </a:endParaRPr>
          </a:p>
        </p:txBody>
      </p:sp>
      <p:pic>
        <p:nvPicPr>
          <p:cNvPr id="2" name="Picture 1"/>
          <p:cNvPicPr>
            <a:picLocks noChangeAspect="1"/>
          </p:cNvPicPr>
          <p:nvPr/>
        </p:nvPicPr>
        <p:blipFill>
          <a:blip r:embed="rId3"/>
          <a:stretch>
            <a:fillRect/>
          </a:stretch>
        </p:blipFill>
        <p:spPr>
          <a:xfrm>
            <a:off x="663678" y="586734"/>
            <a:ext cx="10035990" cy="6115418"/>
          </a:xfrm>
          <a:prstGeom prst="rect">
            <a:avLst/>
          </a:prstGeom>
        </p:spPr>
      </p:pic>
    </p:spTree>
    <p:extLst>
      <p:ext uri="{BB962C8B-B14F-4D97-AF65-F5344CB8AC3E}">
        <p14:creationId xmlns:p14="http://schemas.microsoft.com/office/powerpoint/2010/main" val="382062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01446" y="580847"/>
            <a:ext cx="11017044" cy="6188748"/>
          </a:xfrm>
          <a:prstGeom prst="rect">
            <a:avLst/>
          </a:prstGeom>
        </p:spPr>
      </p:pic>
      <p:sp>
        <p:nvSpPr>
          <p:cNvPr id="7" name="TextBox 6"/>
          <p:cNvSpPr txBox="1"/>
          <p:nvPr/>
        </p:nvSpPr>
        <p:spPr>
          <a:xfrm>
            <a:off x="190005" y="0"/>
            <a:ext cx="11744696" cy="523220"/>
          </a:xfrm>
          <a:prstGeom prst="rect">
            <a:avLst/>
          </a:prstGeom>
          <a:noFill/>
        </p:spPr>
        <p:txBody>
          <a:bodyPr wrap="square" rtlCol="0">
            <a:spAutoFit/>
          </a:bodyPr>
          <a:lstStyle/>
          <a:p>
            <a:pPr algn="ctr"/>
            <a:r>
              <a:rPr lang="vi-VN" sz="2800" b="1" dirty="0">
                <a:latin typeface="Calibri" panose="020F0502020204030204" pitchFamily="34" charset="0"/>
              </a:rPr>
              <a:t>PHT số 3: Tìm hiểu về  đặc điểm chung, cấu tạo và chức năng của DNA và RNA</a:t>
            </a:r>
            <a:endParaRPr lang="en-US" sz="2800" b="1" dirty="0">
              <a:latin typeface="+mj-lt"/>
            </a:endParaRPr>
          </a:p>
        </p:txBody>
      </p:sp>
    </p:spTree>
    <p:extLst>
      <p:ext uri="{BB962C8B-B14F-4D97-AF65-F5344CB8AC3E}">
        <p14:creationId xmlns:p14="http://schemas.microsoft.com/office/powerpoint/2010/main" val="1616229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463138"/>
            <a:ext cx="11934701" cy="4616648"/>
          </a:xfrm>
          <a:prstGeom prst="rect">
            <a:avLst/>
          </a:prstGeom>
          <a:noFill/>
        </p:spPr>
        <p:txBody>
          <a:bodyPr wrap="square" rtlCol="0">
            <a:spAutoFit/>
          </a:bodyPr>
          <a:lstStyle/>
          <a:p>
            <a:pPr>
              <a:lnSpc>
                <a:spcPct val="150000"/>
              </a:lnSpc>
            </a:pPr>
            <a:r>
              <a:rPr lang="en-US" sz="2800" b="1" dirty="0" smtClean="0">
                <a:latin typeface="Calibri" panose="020F0502020204030204" pitchFamily="34" charset="0"/>
                <a:cs typeface="Times New Roman" panose="02020603050405020304" pitchFamily="18" charset="0"/>
              </a:rPr>
              <a:t>*</a:t>
            </a:r>
            <a:r>
              <a:rPr lang="vi-VN" sz="2800" b="1" dirty="0" smtClean="0">
                <a:latin typeface="Calibri" panose="020F0502020204030204" pitchFamily="34" charset="0"/>
                <a:cs typeface="Times New Roman" panose="02020603050405020304" pitchFamily="18" charset="0"/>
              </a:rPr>
              <a:t> </a:t>
            </a:r>
            <a:r>
              <a:rPr lang="vi-VN" sz="2800" b="1" dirty="0">
                <a:latin typeface="Calibri" panose="020F0502020204030204" pitchFamily="34" charset="0"/>
                <a:cs typeface="Times New Roman" panose="02020603050405020304" pitchFamily="18" charset="0"/>
              </a:rPr>
              <a:t>Đặc điểm chung của nucleic acid</a:t>
            </a:r>
            <a:endParaRPr lang="en-US" sz="2800" b="1" dirty="0">
              <a:latin typeface="Calibri" panose="020F0502020204030204" pitchFamily="34" charset="0"/>
              <a:cs typeface="Times New Roman" panose="02020603050405020304" pitchFamily="18" charset="0"/>
            </a:endParaRPr>
          </a:p>
          <a:p>
            <a:pPr>
              <a:lnSpc>
                <a:spcPct val="150000"/>
              </a:lnSpc>
            </a:pPr>
            <a:r>
              <a:rPr lang="en-US" sz="2800" dirty="0" smtClean="0">
                <a:latin typeface="Calibri" panose="020F0502020204030204" pitchFamily="34" charset="0"/>
                <a:cs typeface="Times New Roman" panose="02020603050405020304" pitchFamily="18" charset="0"/>
              </a:rPr>
              <a:t>- </a:t>
            </a:r>
            <a:r>
              <a:rPr lang="vi-VN" sz="2800" dirty="0" smtClean="0">
                <a:latin typeface="Calibri" panose="020F0502020204030204" pitchFamily="34" charset="0"/>
                <a:cs typeface="Times New Roman" panose="02020603050405020304" pitchFamily="18" charset="0"/>
              </a:rPr>
              <a:t>Nucleic </a:t>
            </a:r>
            <a:r>
              <a:rPr lang="vi-VN" sz="2800" dirty="0">
                <a:latin typeface="Calibri" panose="020F0502020204030204" pitchFamily="34" charset="0"/>
                <a:cs typeface="Times New Roman" panose="02020603050405020304" pitchFamily="18" charset="0"/>
              </a:rPr>
              <a:t>acid: cấu tạo theo nguyên tắc đa phân</a:t>
            </a:r>
          </a:p>
          <a:p>
            <a:pPr>
              <a:lnSpc>
                <a:spcPct val="150000"/>
              </a:lnSpc>
            </a:pPr>
            <a:r>
              <a:rPr lang="vi-VN" sz="2800" dirty="0">
                <a:latin typeface="Calibri" panose="020F0502020204030204" pitchFamily="34" charset="0"/>
                <a:cs typeface="Times New Roman" panose="02020603050405020304" pitchFamily="18" charset="0"/>
              </a:rPr>
              <a:t>- Mỗi nucleotide </a:t>
            </a:r>
            <a:r>
              <a:rPr lang="en-US" sz="2800" dirty="0" err="1">
                <a:latin typeface="Calibri" panose="020F0502020204030204" pitchFamily="34" charset="0"/>
                <a:cs typeface="Times New Roman" panose="02020603050405020304" pitchFamily="18" charset="0"/>
              </a:rPr>
              <a:t>có</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gồm</a:t>
            </a:r>
            <a:r>
              <a:rPr lang="en-US" sz="2800" dirty="0">
                <a:latin typeface="Calibri" panose="020F0502020204030204" pitchFamily="34" charset="0"/>
                <a:cs typeface="Times New Roman" panose="02020603050405020304" pitchFamily="18" charset="0"/>
              </a:rPr>
              <a:t> 3 </a:t>
            </a:r>
            <a:r>
              <a:rPr lang="en-US" sz="2800" dirty="0" err="1">
                <a:latin typeface="Calibri" panose="020F0502020204030204" pitchFamily="34" charset="0"/>
                <a:cs typeface="Times New Roman" panose="02020603050405020304" pitchFamily="18" charset="0"/>
              </a:rPr>
              <a:t>thành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phần</a:t>
            </a:r>
            <a:r>
              <a:rPr lang="en-US" sz="2800" dirty="0">
                <a:latin typeface="Calibri" panose="020F0502020204030204" pitchFamily="34" charset="0"/>
                <a:cs typeface="Times New Roman" panose="02020603050405020304" pitchFamily="18" charset="0"/>
              </a:rPr>
              <a:t>:</a:t>
            </a:r>
          </a:p>
          <a:p>
            <a:pPr>
              <a:lnSpc>
                <a:spcPct val="150000"/>
              </a:lnSpc>
            </a:pP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Đường</a:t>
            </a:r>
            <a:r>
              <a:rPr lang="en-US" sz="2800" dirty="0">
                <a:latin typeface="Calibri" panose="020F0502020204030204" pitchFamily="34" charset="0"/>
                <a:cs typeface="Times New Roman" panose="02020603050405020304" pitchFamily="18" charset="0"/>
              </a:rPr>
              <a:t> 5 </a:t>
            </a:r>
            <a:r>
              <a:rPr lang="en-US" sz="2800" dirty="0" err="1">
                <a:latin typeface="Calibri" panose="020F0502020204030204" pitchFamily="34" charset="0"/>
                <a:cs typeface="Times New Roman" panose="02020603050405020304" pitchFamily="18" charset="0"/>
              </a:rPr>
              <a:t>Cacbon</a:t>
            </a:r>
            <a:endParaRPr lang="en-US" sz="2800" dirty="0">
              <a:latin typeface="Calibri" panose="020F0502020204030204" pitchFamily="34" charset="0"/>
              <a:cs typeface="Times New Roman" panose="02020603050405020304" pitchFamily="18" charset="0"/>
            </a:endParaRPr>
          </a:p>
          <a:p>
            <a:pPr>
              <a:lnSpc>
                <a:spcPct val="150000"/>
              </a:lnSpc>
            </a:pP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Nhóm</a:t>
            </a: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Phosphate </a:t>
            </a:r>
            <a:r>
              <a:rPr lang="en-US" sz="2800" dirty="0">
                <a:latin typeface="Calibri" panose="020F0502020204030204" pitchFamily="34" charset="0"/>
                <a:cs typeface="Times New Roman" panose="02020603050405020304" pitchFamily="18" charset="0"/>
              </a:rPr>
              <a:t>(H</a:t>
            </a:r>
            <a:r>
              <a:rPr lang="en-US" sz="2800" baseline="-25000" dirty="0">
                <a:latin typeface="Calibri" panose="020F0502020204030204" pitchFamily="34" charset="0"/>
                <a:cs typeface="Times New Roman" panose="02020603050405020304" pitchFamily="18" charset="0"/>
              </a:rPr>
              <a:t>3</a:t>
            </a:r>
            <a:r>
              <a:rPr lang="en-US" sz="2800" dirty="0">
                <a:latin typeface="Calibri" panose="020F0502020204030204" pitchFamily="34" charset="0"/>
                <a:cs typeface="Times New Roman" panose="02020603050405020304" pitchFamily="18" charset="0"/>
              </a:rPr>
              <a:t>PO</a:t>
            </a:r>
            <a:r>
              <a:rPr lang="en-US" sz="2800" baseline="-25000" dirty="0">
                <a:latin typeface="Calibri" panose="020F0502020204030204" pitchFamily="34" charset="0"/>
                <a:cs typeface="Times New Roman" panose="02020603050405020304" pitchFamily="18" charset="0"/>
              </a:rPr>
              <a:t>4</a:t>
            </a:r>
            <a:r>
              <a:rPr lang="en-US" sz="2800" dirty="0">
                <a:latin typeface="Calibri" panose="020F0502020204030204" pitchFamily="34" charset="0"/>
                <a:cs typeface="Times New Roman" panose="02020603050405020304" pitchFamily="18" charset="0"/>
              </a:rPr>
              <a:t>)</a:t>
            </a:r>
          </a:p>
          <a:p>
            <a:pPr>
              <a:lnSpc>
                <a:spcPct val="150000"/>
              </a:lnSpc>
            </a:pP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Base.</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 Nucleic acid được chia thành 2 loại là DNA và RNA. </a:t>
            </a:r>
            <a:endParaRPr lang="en-US" sz="2800" dirty="0">
              <a:latin typeface="Calibri" panose="020F0502020204030204" pitchFamily="34" charset="0"/>
              <a:cs typeface="Times New Roman" panose="02020603050405020304" pitchFamily="18" charset="0"/>
            </a:endParaRPr>
          </a:p>
        </p:txBody>
      </p:sp>
      <p:sp>
        <p:nvSpPr>
          <p:cNvPr id="11" name="TextBox 10"/>
          <p:cNvSpPr txBox="1"/>
          <p:nvPr/>
        </p:nvSpPr>
        <p:spPr>
          <a:xfrm>
            <a:off x="190005" y="0"/>
            <a:ext cx="11744696" cy="584775"/>
          </a:xfrm>
          <a:prstGeom prst="rect">
            <a:avLst/>
          </a:prstGeom>
          <a:noFill/>
        </p:spPr>
        <p:txBody>
          <a:bodyPr wrap="square" rtlCol="0">
            <a:spAutoFit/>
          </a:bodyPr>
          <a:lstStyle/>
          <a:p>
            <a:pPr algn="ctr"/>
            <a:r>
              <a:rPr lang="en-US" sz="3200" b="1" dirty="0" smtClean="0">
                <a:latin typeface="Calibri" panose="020F0502020204030204" pitchFamily="34" charset="0"/>
              </a:rPr>
              <a:t>4</a:t>
            </a:r>
            <a:r>
              <a:rPr lang="vi-VN" sz="3200" b="1" dirty="0" smtClean="0">
                <a:latin typeface="Calibri" panose="020F0502020204030204" pitchFamily="34" charset="0"/>
              </a:rPr>
              <a:t>. </a:t>
            </a:r>
            <a:r>
              <a:rPr lang="vi-VN" sz="3200" b="1" dirty="0">
                <a:latin typeface="Calibri" panose="020F0502020204030204" pitchFamily="34" charset="0"/>
              </a:rPr>
              <a:t>NUCLEIC ACID</a:t>
            </a:r>
            <a:endParaRPr lang="en-US" sz="3200" b="1" dirty="0">
              <a:latin typeface="+mj-lt"/>
            </a:endParaRPr>
          </a:p>
        </p:txBody>
      </p:sp>
      <p:pic>
        <p:nvPicPr>
          <p:cNvPr id="12" name="Picture 11"/>
          <p:cNvPicPr>
            <a:picLocks noChangeAspect="1"/>
          </p:cNvPicPr>
          <p:nvPr/>
        </p:nvPicPr>
        <p:blipFill>
          <a:blip r:embed="rId3"/>
          <a:stretch>
            <a:fillRect/>
          </a:stretch>
        </p:blipFill>
        <p:spPr>
          <a:xfrm>
            <a:off x="8148575" y="1974792"/>
            <a:ext cx="3914775" cy="3438525"/>
          </a:xfrm>
          <a:prstGeom prst="rect">
            <a:avLst/>
          </a:prstGeom>
        </p:spPr>
      </p:pic>
      <p:sp>
        <p:nvSpPr>
          <p:cNvPr id="13" name="TextBox 12"/>
          <p:cNvSpPr txBox="1"/>
          <p:nvPr/>
        </p:nvSpPr>
        <p:spPr>
          <a:xfrm>
            <a:off x="8406581" y="5542924"/>
            <a:ext cx="3528120" cy="523220"/>
          </a:xfrm>
          <a:prstGeom prst="rect">
            <a:avLst/>
          </a:prstGeom>
          <a:noFill/>
        </p:spPr>
        <p:txBody>
          <a:bodyPr wrap="square" rtlCol="0">
            <a:spAutoFit/>
          </a:bodyPr>
          <a:lstStyle/>
          <a:p>
            <a:r>
              <a:rPr lang="en-US" sz="2800" b="1" dirty="0" err="1" smtClean="0">
                <a:solidFill>
                  <a:srgbClr val="FF0000"/>
                </a:solidFill>
              </a:rPr>
              <a:t>Cấu</a:t>
            </a:r>
            <a:r>
              <a:rPr lang="en-US" sz="2800" b="1" dirty="0" smtClean="0">
                <a:solidFill>
                  <a:srgbClr val="FF0000"/>
                </a:solidFill>
              </a:rPr>
              <a:t> </a:t>
            </a:r>
            <a:r>
              <a:rPr lang="en-US" sz="2800" b="1" dirty="0" err="1" smtClean="0">
                <a:solidFill>
                  <a:srgbClr val="FF0000"/>
                </a:solidFill>
              </a:rPr>
              <a:t>tạo</a:t>
            </a:r>
            <a:r>
              <a:rPr lang="en-US" sz="2800" b="1" dirty="0" smtClean="0">
                <a:solidFill>
                  <a:srgbClr val="FF0000"/>
                </a:solidFill>
              </a:rPr>
              <a:t> 1 nucleotide</a:t>
            </a:r>
            <a:endParaRPr lang="en-US" sz="2800" b="1" dirty="0">
              <a:solidFill>
                <a:srgbClr val="FF0000"/>
              </a:solidFill>
            </a:endParaRPr>
          </a:p>
        </p:txBody>
      </p:sp>
    </p:spTree>
    <p:extLst>
      <p:ext uri="{BB962C8B-B14F-4D97-AF65-F5344CB8AC3E}">
        <p14:creationId xmlns:p14="http://schemas.microsoft.com/office/powerpoint/2010/main" val="17148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595" y="122441"/>
            <a:ext cx="3739810" cy="2768243"/>
          </a:xfrm>
          <a:prstGeom prst="rect">
            <a:avLst/>
          </a:prstGeom>
        </p:spPr>
      </p:pic>
      <p:pic>
        <p:nvPicPr>
          <p:cNvPr id="6" name="Picture 5"/>
          <p:cNvPicPr>
            <a:picLocks noChangeAspect="1"/>
          </p:cNvPicPr>
          <p:nvPr/>
        </p:nvPicPr>
        <p:blipFill>
          <a:blip r:embed="rId3"/>
          <a:stretch>
            <a:fillRect/>
          </a:stretch>
        </p:blipFill>
        <p:spPr>
          <a:xfrm>
            <a:off x="366661" y="3238346"/>
            <a:ext cx="3630949" cy="3313884"/>
          </a:xfrm>
          <a:prstGeom prst="rect">
            <a:avLst/>
          </a:prstGeom>
        </p:spPr>
      </p:pic>
      <p:pic>
        <p:nvPicPr>
          <p:cNvPr id="8" name="Picture 7"/>
          <p:cNvPicPr>
            <a:picLocks noChangeAspect="1"/>
          </p:cNvPicPr>
          <p:nvPr/>
        </p:nvPicPr>
        <p:blipFill>
          <a:blip r:embed="rId4"/>
          <a:stretch>
            <a:fillRect/>
          </a:stretch>
        </p:blipFill>
        <p:spPr>
          <a:xfrm>
            <a:off x="4830864" y="58762"/>
            <a:ext cx="3171825" cy="2895600"/>
          </a:xfrm>
          <a:prstGeom prst="rect">
            <a:avLst/>
          </a:prstGeom>
        </p:spPr>
      </p:pic>
      <p:pic>
        <p:nvPicPr>
          <p:cNvPr id="10" name="Picture 9"/>
          <p:cNvPicPr>
            <a:picLocks noChangeAspect="1"/>
          </p:cNvPicPr>
          <p:nvPr/>
        </p:nvPicPr>
        <p:blipFill>
          <a:blip r:embed="rId5"/>
          <a:stretch>
            <a:fillRect/>
          </a:stretch>
        </p:blipFill>
        <p:spPr>
          <a:xfrm>
            <a:off x="4716565" y="3618530"/>
            <a:ext cx="3400425" cy="2933700"/>
          </a:xfrm>
          <a:prstGeom prst="rect">
            <a:avLst/>
          </a:prstGeom>
        </p:spPr>
      </p:pic>
      <p:pic>
        <p:nvPicPr>
          <p:cNvPr id="12" name="Picture 11"/>
          <p:cNvPicPr>
            <a:picLocks noChangeAspect="1"/>
          </p:cNvPicPr>
          <p:nvPr/>
        </p:nvPicPr>
        <p:blipFill>
          <a:blip r:embed="rId6"/>
          <a:stretch>
            <a:fillRect/>
          </a:stretch>
        </p:blipFill>
        <p:spPr>
          <a:xfrm>
            <a:off x="8581564" y="1968294"/>
            <a:ext cx="2990850" cy="3009900"/>
          </a:xfrm>
          <a:prstGeom prst="rect">
            <a:avLst/>
          </a:prstGeom>
        </p:spPr>
      </p:pic>
    </p:spTree>
    <p:extLst>
      <p:ext uri="{BB962C8B-B14F-4D97-AF65-F5344CB8AC3E}">
        <p14:creationId xmlns:p14="http://schemas.microsoft.com/office/powerpoint/2010/main" val="13264043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7013" y="-51574"/>
            <a:ext cx="3739810" cy="2768243"/>
          </a:xfrm>
          <a:prstGeom prst="rect">
            <a:avLst/>
          </a:prstGeom>
        </p:spPr>
      </p:pic>
      <p:pic>
        <p:nvPicPr>
          <p:cNvPr id="5" name="Picture 4"/>
          <p:cNvPicPr>
            <a:picLocks noChangeAspect="1"/>
          </p:cNvPicPr>
          <p:nvPr/>
        </p:nvPicPr>
        <p:blipFill>
          <a:blip r:embed="rId3"/>
          <a:stretch>
            <a:fillRect/>
          </a:stretch>
        </p:blipFill>
        <p:spPr>
          <a:xfrm>
            <a:off x="709996" y="3214912"/>
            <a:ext cx="3630949" cy="3313884"/>
          </a:xfrm>
          <a:prstGeom prst="rect">
            <a:avLst/>
          </a:prstGeom>
        </p:spPr>
      </p:pic>
      <p:pic>
        <p:nvPicPr>
          <p:cNvPr id="6" name="Picture 5"/>
          <p:cNvPicPr>
            <a:picLocks noChangeAspect="1"/>
          </p:cNvPicPr>
          <p:nvPr/>
        </p:nvPicPr>
        <p:blipFill>
          <a:blip r:embed="rId4"/>
          <a:stretch>
            <a:fillRect/>
          </a:stretch>
        </p:blipFill>
        <p:spPr>
          <a:xfrm>
            <a:off x="7821371" y="-75448"/>
            <a:ext cx="3457231" cy="3156151"/>
          </a:xfrm>
          <a:prstGeom prst="rect">
            <a:avLst/>
          </a:prstGeom>
        </p:spPr>
      </p:pic>
      <p:pic>
        <p:nvPicPr>
          <p:cNvPr id="7" name="Picture 6"/>
          <p:cNvPicPr>
            <a:picLocks noChangeAspect="1"/>
          </p:cNvPicPr>
          <p:nvPr/>
        </p:nvPicPr>
        <p:blipFill>
          <a:blip r:embed="rId5"/>
          <a:stretch>
            <a:fillRect/>
          </a:stretch>
        </p:blipFill>
        <p:spPr>
          <a:xfrm>
            <a:off x="5136371" y="3381472"/>
            <a:ext cx="3400425" cy="2933700"/>
          </a:xfrm>
          <a:prstGeom prst="rect">
            <a:avLst/>
          </a:prstGeom>
        </p:spPr>
      </p:pic>
      <p:sp>
        <p:nvSpPr>
          <p:cNvPr id="9" name="TextBox 8"/>
          <p:cNvSpPr txBox="1"/>
          <p:nvPr/>
        </p:nvSpPr>
        <p:spPr>
          <a:xfrm>
            <a:off x="1060234" y="6148612"/>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Deoxyribose</a:t>
            </a:r>
            <a:r>
              <a:rPr lang="en-US" sz="2800" b="1" i="1" dirty="0" smtClean="0">
                <a:latin typeface="Times New Roman" panose="02020603050405020304" pitchFamily="18" charset="0"/>
                <a:cs typeface="Times New Roman" panose="02020603050405020304" pitchFamily="18" charset="0"/>
              </a:rPr>
              <a:t>: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4</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368367" y="2649013"/>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Deoxyribose</a:t>
            </a:r>
            <a:r>
              <a:rPr lang="en-US" sz="2800" b="1" i="1" dirty="0" smtClean="0">
                <a:latin typeface="Times New Roman" panose="02020603050405020304" pitchFamily="18" charset="0"/>
                <a:cs typeface="Times New Roman" panose="02020603050405020304" pitchFamily="18" charset="0"/>
              </a:rPr>
              <a:t>: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4</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246845" y="2819093"/>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Deoxyribose</a:t>
            </a:r>
            <a:r>
              <a:rPr lang="en-US" sz="2800" b="1" i="1" dirty="0" smtClean="0">
                <a:latin typeface="Times New Roman" panose="02020603050405020304" pitchFamily="18" charset="0"/>
                <a:cs typeface="Times New Roman" panose="02020603050405020304" pitchFamily="18" charset="0"/>
              </a:rPr>
              <a:t>: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4</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355627" y="6148612"/>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Deoxyribose</a:t>
            </a:r>
            <a:r>
              <a:rPr lang="en-US" sz="2800" b="1" i="1" dirty="0" smtClean="0">
                <a:latin typeface="Times New Roman" panose="02020603050405020304" pitchFamily="18" charset="0"/>
                <a:cs typeface="Times New Roman" panose="02020603050405020304" pitchFamily="18" charset="0"/>
              </a:rPr>
              <a:t>: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4</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7666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06138" y="187399"/>
            <a:ext cx="9250467" cy="6386778"/>
          </a:xfrm>
          <a:prstGeom prst="rect">
            <a:avLst/>
          </a:prstGeom>
        </p:spPr>
      </p:pic>
    </p:spTree>
    <p:extLst>
      <p:ext uri="{BB962C8B-B14F-4D97-AF65-F5344CB8AC3E}">
        <p14:creationId xmlns:p14="http://schemas.microsoft.com/office/powerpoint/2010/main" val="1634865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2" y="0"/>
            <a:ext cx="12173198" cy="6858000"/>
          </a:xfrm>
          <a:prstGeom prst="rect">
            <a:avLst/>
          </a:prstGeom>
        </p:spPr>
      </p:pic>
      <p:sp>
        <p:nvSpPr>
          <p:cNvPr id="2" name="Rectangle 1"/>
          <p:cNvSpPr/>
          <p:nvPr/>
        </p:nvSpPr>
        <p:spPr>
          <a:xfrm>
            <a:off x="118507" y="16390"/>
            <a:ext cx="4979248" cy="652486"/>
          </a:xfrm>
          <a:prstGeom prst="rect">
            <a:avLst/>
          </a:prstGeom>
        </p:spPr>
        <p:txBody>
          <a:bodyPr wrap="none">
            <a:spAutoFit/>
          </a:bodyPr>
          <a:lstStyle/>
          <a:p>
            <a:pPr algn="just">
              <a:lnSpc>
                <a:spcPct val="130000"/>
              </a:lnSpc>
              <a:spcAft>
                <a:spcPts val="0"/>
              </a:spcAft>
            </a:pPr>
            <a:r>
              <a:rPr lang="en-US" sz="2800" dirty="0" smtClean="0">
                <a:latin typeface="Calibri" panose="020F0502020204030204" pitchFamily="34" charset="0"/>
                <a:ea typeface="Calibri" panose="020F0502020204030204" pitchFamily="34" charset="0"/>
                <a:cs typeface="Times New Roman" panose="02020603050405020304" pitchFamily="18" charset="0"/>
              </a:rPr>
              <a:t>a.</a:t>
            </a:r>
            <a:r>
              <a:rPr lang="vi-VN" sz="2800" dirty="0" smtClean="0">
                <a:latin typeface="Calibri" panose="020F0502020204030204" pitchFamily="34" charset="0"/>
                <a:ea typeface="Calibri" panose="020F0502020204030204" pitchFamily="34" charset="0"/>
                <a:cs typeface="Times New Roman" panose="02020603050405020304" pitchFamily="18" charset="0"/>
              </a:rPr>
              <a:t> </a:t>
            </a:r>
            <a:r>
              <a:rPr lang="vi-VN" sz="2800" dirty="0">
                <a:latin typeface="Calibri" panose="020F0502020204030204" pitchFamily="34" charset="0"/>
                <a:ea typeface="Calibri" panose="020F0502020204030204" pitchFamily="34" charset="0"/>
                <a:cs typeface="Times New Roman" panose="02020603050405020304" pitchFamily="18" charset="0"/>
              </a:rPr>
              <a:t>Cấu tạo và chức năng của DNA</a:t>
            </a:r>
            <a:endParaRPr lang="en-US" sz="28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18802" y="741422"/>
            <a:ext cx="5811982" cy="506561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6013862" y="741424"/>
            <a:ext cx="6002977" cy="506561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6428508" y="854086"/>
            <a:ext cx="5220533" cy="523220"/>
          </a:xfrm>
          <a:prstGeom prst="rect">
            <a:avLst/>
          </a:prstGeom>
          <a:noFill/>
        </p:spPr>
        <p:txBody>
          <a:bodyPr wrap="square" rtlCol="0">
            <a:spAutoFit/>
          </a:bodyPr>
          <a:lstStyle/>
          <a:p>
            <a:pPr algn="ct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CẤU TRÚC KHÔNG GIAN</a:t>
            </a:r>
            <a:endParaRPr lang="en-US" sz="2800" dirty="0">
              <a:latin typeface="+mj-lt"/>
            </a:endParaRPr>
          </a:p>
        </p:txBody>
      </p:sp>
      <p:sp>
        <p:nvSpPr>
          <p:cNvPr id="11" name="TextBox 10"/>
          <p:cNvSpPr txBox="1"/>
          <p:nvPr/>
        </p:nvSpPr>
        <p:spPr>
          <a:xfrm>
            <a:off x="109690" y="854087"/>
            <a:ext cx="5544292" cy="4832092"/>
          </a:xfrm>
          <a:prstGeom prst="rect">
            <a:avLst/>
          </a:prstGeom>
          <a:noFill/>
        </p:spPr>
        <p:txBody>
          <a:bodyPr wrap="square" rtlCol="0">
            <a:spAutoFit/>
          </a:bodyPr>
          <a:lstStyle/>
          <a:p>
            <a:r>
              <a:rPr lang="en-US" sz="2800" dirty="0" smtClean="0">
                <a:latin typeface="Calibri" panose="020F0502020204030204" pitchFamily="34" charset="0"/>
                <a:cs typeface="Times New Roman" panose="02020603050405020304" pitchFamily="18" charset="0"/>
              </a:rPr>
              <a:t>* CẤU TẠO HOÁ HỌC</a:t>
            </a:r>
          </a:p>
          <a:p>
            <a:endParaRPr lang="en-US" sz="2800" dirty="0" smtClean="0">
              <a:latin typeface="Calibri" panose="020F0502020204030204" pitchFamily="34" charset="0"/>
              <a:cs typeface="Times New Roman" panose="02020603050405020304" pitchFamily="18" charset="0"/>
            </a:endParaRPr>
          </a:p>
          <a:p>
            <a:r>
              <a:rPr lang="vi-VN" sz="2800" dirty="0" smtClean="0">
                <a:latin typeface="Calibri" panose="020F0502020204030204" pitchFamily="34" charset="0"/>
                <a:cs typeface="Times New Roman" panose="02020603050405020304" pitchFamily="18" charset="0"/>
              </a:rPr>
              <a:t>C</a:t>
            </a:r>
            <a:r>
              <a:rPr lang="en-US" sz="2800" dirty="0" err="1">
                <a:latin typeface="Calibri" panose="020F0502020204030204" pitchFamily="34" charset="0"/>
                <a:cs typeface="Times New Roman" panose="02020603050405020304" pitchFamily="18" charset="0"/>
              </a:rPr>
              <a:t>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trúc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theo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nguyên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tắc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phân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đơn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phân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là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nucleotide. </a:t>
            </a:r>
            <a:endParaRPr lang="vi-VN" sz="2800" dirty="0">
              <a:latin typeface="Calibri" panose="020F0502020204030204" pitchFamily="34" charset="0"/>
              <a:cs typeface="Times New Roman" panose="02020603050405020304" pitchFamily="18" charset="0"/>
            </a:endParaRPr>
          </a:p>
          <a:p>
            <a:r>
              <a:rPr lang="en-US" sz="2800" dirty="0" err="1">
                <a:latin typeface="Calibri" panose="020F0502020204030204" pitchFamily="34" charset="0"/>
                <a:cs typeface="Times New Roman" panose="02020603050405020304" pitchFamily="18" charset="0"/>
              </a:rPr>
              <a:t>Mỗi</a:t>
            </a: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nucleotide </a:t>
            </a:r>
            <a:r>
              <a:rPr lang="en-US" sz="2800" dirty="0" err="1">
                <a:latin typeface="Calibri" panose="020F0502020204030204" pitchFamily="34" charset="0"/>
                <a:cs typeface="Times New Roman" panose="02020603050405020304" pitchFamily="18" charset="0"/>
              </a:rPr>
              <a:t>có</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cấu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gồm</a:t>
            </a:r>
            <a:r>
              <a:rPr lang="en-US" sz="2800" dirty="0">
                <a:latin typeface="Calibri" panose="020F0502020204030204" pitchFamily="34" charset="0"/>
                <a:cs typeface="Times New Roman" panose="02020603050405020304" pitchFamily="18" charset="0"/>
              </a:rPr>
              <a:t> 3 </a:t>
            </a:r>
            <a:r>
              <a:rPr lang="en-US" sz="2800" dirty="0" err="1">
                <a:latin typeface="Calibri" panose="020F0502020204030204" pitchFamily="34" charset="0"/>
                <a:cs typeface="Times New Roman" panose="02020603050405020304" pitchFamily="18" charset="0"/>
              </a:rPr>
              <a:t>thành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phần</a:t>
            </a:r>
            <a:r>
              <a:rPr lang="en-US" sz="2800" dirty="0">
                <a:latin typeface="Calibri" panose="020F0502020204030204" pitchFamily="34" charset="0"/>
                <a:cs typeface="Times New Roman" panose="02020603050405020304" pitchFamily="18" charset="0"/>
              </a:rPr>
              <a:t>:</a:t>
            </a:r>
            <a:r>
              <a:rPr lang="vi-VN" sz="2800" dirty="0">
                <a:latin typeface="Calibri" panose="020F0502020204030204" pitchFamily="34" charset="0"/>
                <a:cs typeface="Times New Roman" panose="02020603050405020304" pitchFamily="18" charset="0"/>
              </a:rPr>
              <a:t> </a:t>
            </a:r>
          </a:p>
          <a:p>
            <a:r>
              <a:rPr lang="vi-VN"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Đường</a:t>
            </a:r>
            <a:r>
              <a:rPr lang="en-US" sz="2800" dirty="0">
                <a:latin typeface="Calibri" panose="020F0502020204030204" pitchFamily="34" charset="0"/>
                <a:cs typeface="Times New Roman" panose="02020603050405020304" pitchFamily="18" charset="0"/>
              </a:rPr>
              <a:t> </a:t>
            </a:r>
            <a:r>
              <a:rPr lang="en-US" sz="2800" dirty="0" err="1" smtClean="0">
                <a:latin typeface="Calibri" panose="020F0502020204030204" pitchFamily="34" charset="0"/>
                <a:cs typeface="Times New Roman" panose="02020603050405020304" pitchFamily="18" charset="0"/>
              </a:rPr>
              <a:t>deoxyribose</a:t>
            </a:r>
            <a:r>
              <a:rPr lang="en-US" sz="2800" dirty="0" smtClean="0">
                <a:latin typeface="Calibri" panose="020F0502020204030204" pitchFamily="34" charset="0"/>
                <a:cs typeface="Times New Roman" panose="02020603050405020304" pitchFamily="18" charset="0"/>
              </a:rPr>
              <a:t> </a:t>
            </a:r>
            <a:r>
              <a:rPr lang="en-US" sz="2800" dirty="0">
                <a:latin typeface="Calibri" panose="020F0502020204030204" pitchFamily="34" charset="0"/>
                <a:cs typeface="Times New Roman" panose="02020603050405020304" pitchFamily="18" charset="0"/>
              </a:rPr>
              <a:t>(C</a:t>
            </a:r>
            <a:r>
              <a:rPr lang="en-US" sz="2800" baseline="-25000" dirty="0">
                <a:latin typeface="Calibri" panose="020F0502020204030204" pitchFamily="34" charset="0"/>
                <a:cs typeface="Times New Roman" panose="02020603050405020304" pitchFamily="18" charset="0"/>
              </a:rPr>
              <a:t>5</a:t>
            </a:r>
            <a:r>
              <a:rPr lang="en-US" sz="2800" dirty="0">
                <a:latin typeface="Calibri" panose="020F0502020204030204" pitchFamily="34" charset="0"/>
                <a:cs typeface="Times New Roman" panose="02020603050405020304" pitchFamily="18" charset="0"/>
              </a:rPr>
              <a:t>H</a:t>
            </a:r>
            <a:r>
              <a:rPr lang="en-US" sz="2800" baseline="-25000" dirty="0">
                <a:latin typeface="Calibri" panose="020F0502020204030204" pitchFamily="34" charset="0"/>
                <a:cs typeface="Times New Roman" panose="02020603050405020304" pitchFamily="18" charset="0"/>
              </a:rPr>
              <a:t>10</a:t>
            </a:r>
            <a:r>
              <a:rPr lang="en-US" sz="2800" dirty="0">
                <a:latin typeface="Calibri" panose="020F0502020204030204" pitchFamily="34" charset="0"/>
                <a:cs typeface="Times New Roman" panose="02020603050405020304" pitchFamily="18" charset="0"/>
              </a:rPr>
              <a:t>O</a:t>
            </a:r>
            <a:r>
              <a:rPr lang="en-US" sz="2800" baseline="-25000" dirty="0">
                <a:latin typeface="Calibri" panose="020F0502020204030204" pitchFamily="34" charset="0"/>
                <a:cs typeface="Times New Roman" panose="02020603050405020304" pitchFamily="18" charset="0"/>
              </a:rPr>
              <a:t>4</a:t>
            </a:r>
            <a:r>
              <a:rPr lang="en-US" sz="2800" dirty="0">
                <a:latin typeface="Calibri" panose="020F0502020204030204" pitchFamily="34" charset="0"/>
                <a:cs typeface="Times New Roman" panose="02020603050405020304" pitchFamily="18" charset="0"/>
              </a:rPr>
              <a:t>).</a:t>
            </a:r>
          </a:p>
          <a:p>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nhóm</a:t>
            </a: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Phosphate </a:t>
            </a:r>
            <a:r>
              <a:rPr lang="en-US" sz="2800" dirty="0">
                <a:latin typeface="Calibri" panose="020F0502020204030204" pitchFamily="34" charset="0"/>
                <a:cs typeface="Times New Roman" panose="02020603050405020304" pitchFamily="18" charset="0"/>
              </a:rPr>
              <a:t>(H</a:t>
            </a:r>
            <a:r>
              <a:rPr lang="en-US" sz="2800" baseline="-25000" dirty="0">
                <a:latin typeface="Calibri" panose="020F0502020204030204" pitchFamily="34" charset="0"/>
                <a:cs typeface="Times New Roman" panose="02020603050405020304" pitchFamily="18" charset="0"/>
              </a:rPr>
              <a:t>3</a:t>
            </a:r>
            <a:r>
              <a:rPr lang="en-US" sz="2800" dirty="0">
                <a:latin typeface="Calibri" panose="020F0502020204030204" pitchFamily="34" charset="0"/>
                <a:cs typeface="Times New Roman" panose="02020603050405020304" pitchFamily="18" charset="0"/>
              </a:rPr>
              <a:t>PO</a:t>
            </a:r>
            <a:r>
              <a:rPr lang="en-US" sz="2800" baseline="-25000" dirty="0">
                <a:latin typeface="Calibri" panose="020F0502020204030204" pitchFamily="34" charset="0"/>
                <a:cs typeface="Times New Roman" panose="02020603050405020304" pitchFamily="18" charset="0"/>
              </a:rPr>
              <a:t>4</a:t>
            </a:r>
            <a:r>
              <a:rPr lang="en-US" sz="2800" dirty="0">
                <a:latin typeface="Calibri" panose="020F0502020204030204" pitchFamily="34" charset="0"/>
                <a:cs typeface="Times New Roman" panose="02020603050405020304" pitchFamily="18" charset="0"/>
              </a:rPr>
              <a:t>)</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Base: </a:t>
            </a:r>
            <a:r>
              <a:rPr lang="vi-VN" sz="2800" dirty="0">
                <a:latin typeface="Calibri" panose="020F0502020204030204" pitchFamily="34" charset="0"/>
                <a:cs typeface="Times New Roman" panose="02020603050405020304" pitchFamily="18" charset="0"/>
              </a:rPr>
              <a:t>1 trong 4 loại </a:t>
            </a:r>
            <a:r>
              <a:rPr lang="vi-VN" sz="2800" dirty="0" smtClean="0">
                <a:latin typeface="Calibri" panose="020F0502020204030204" pitchFamily="34" charset="0"/>
                <a:cs typeface="Times New Roman" panose="02020603050405020304" pitchFamily="18" charset="0"/>
              </a:rPr>
              <a:t>ba</a:t>
            </a:r>
            <a:r>
              <a:rPr lang="en-US" sz="2800" dirty="0" smtClean="0">
                <a:latin typeface="Calibri" panose="020F0502020204030204" pitchFamily="34" charset="0"/>
                <a:cs typeface="Times New Roman" panose="02020603050405020304" pitchFamily="18" charset="0"/>
              </a:rPr>
              <a:t>se</a:t>
            </a:r>
            <a:r>
              <a:rPr lang="vi-VN" sz="2800" dirty="0" smtClean="0">
                <a:latin typeface="Calibri" panose="020F0502020204030204" pitchFamily="34" charset="0"/>
                <a:cs typeface="Times New Roman" panose="02020603050405020304" pitchFamily="18" charset="0"/>
              </a:rPr>
              <a:t> </a:t>
            </a:r>
            <a:r>
              <a:rPr lang="en-US" sz="2800" dirty="0">
                <a:latin typeface="Calibri" panose="020F0502020204030204" pitchFamily="34" charset="0"/>
                <a:cs typeface="Times New Roman" panose="02020603050405020304" pitchFamily="18" charset="0"/>
              </a:rPr>
              <a:t>A </a:t>
            </a:r>
            <a:r>
              <a:rPr lang="en-US" sz="2800" dirty="0" err="1">
                <a:latin typeface="Calibri" panose="020F0502020204030204" pitchFamily="34" charset="0"/>
                <a:cs typeface="Times New Roman" panose="02020603050405020304" pitchFamily="18" charset="0"/>
              </a:rPr>
              <a:t>hoặc</a:t>
            </a:r>
            <a:r>
              <a:rPr lang="en-US" sz="2800" dirty="0">
                <a:latin typeface="Calibri" panose="020F0502020204030204" pitchFamily="34" charset="0"/>
                <a:cs typeface="Times New Roman" panose="02020603050405020304" pitchFamily="18" charset="0"/>
              </a:rPr>
              <a:t> T </a:t>
            </a:r>
            <a:r>
              <a:rPr lang="en-US" sz="2800" dirty="0" err="1">
                <a:latin typeface="Calibri" panose="020F0502020204030204" pitchFamily="34" charset="0"/>
                <a:cs typeface="Times New Roman" panose="02020603050405020304" pitchFamily="18" charset="0"/>
              </a:rPr>
              <a:t>hoặc</a:t>
            </a:r>
            <a:r>
              <a:rPr lang="en-US" sz="2800" dirty="0">
                <a:latin typeface="Calibri" panose="020F0502020204030204" pitchFamily="34" charset="0"/>
                <a:cs typeface="Times New Roman" panose="02020603050405020304" pitchFamily="18" charset="0"/>
              </a:rPr>
              <a:t> G </a:t>
            </a:r>
            <a:r>
              <a:rPr lang="en-US" sz="2800" dirty="0" err="1">
                <a:latin typeface="Calibri" panose="020F0502020204030204" pitchFamily="34" charset="0"/>
                <a:cs typeface="Times New Roman" panose="02020603050405020304" pitchFamily="18" charset="0"/>
              </a:rPr>
              <a:t>hoặc</a:t>
            </a:r>
            <a:r>
              <a:rPr lang="en-US" sz="2800" dirty="0">
                <a:latin typeface="Calibri" panose="020F0502020204030204" pitchFamily="34" charset="0"/>
                <a:cs typeface="Times New Roman" panose="02020603050405020304" pitchFamily="18" charset="0"/>
              </a:rPr>
              <a:t> C.</a:t>
            </a:r>
          </a:p>
          <a:p>
            <a:endParaRPr lang="en-US" sz="2800" dirty="0"/>
          </a:p>
        </p:txBody>
      </p:sp>
      <p:sp>
        <p:nvSpPr>
          <p:cNvPr id="12" name="TextBox 11"/>
          <p:cNvSpPr txBox="1"/>
          <p:nvPr/>
        </p:nvSpPr>
        <p:spPr>
          <a:xfrm>
            <a:off x="6202382" y="1653753"/>
            <a:ext cx="5257115" cy="2677656"/>
          </a:xfrm>
          <a:prstGeom prst="rect">
            <a:avLst/>
          </a:prstGeom>
          <a:noFill/>
        </p:spPr>
        <p:txBody>
          <a:bodyPr wrap="square" rtlCol="0">
            <a:spAutoFit/>
          </a:bodyPr>
          <a:lstStyle/>
          <a:p>
            <a:r>
              <a:rPr lang="vi-VN" sz="2800" dirty="0">
                <a:latin typeface="Calibri" panose="020F0502020204030204" pitchFamily="34" charset="0"/>
              </a:rPr>
              <a:t>Cấu trúc xoắn kép gồm hai mạch polynucleotide song song và ngược chiều, xoắn đều từ trái sang phải quanh một trục tưởng tưởng.</a:t>
            </a:r>
            <a:endParaRPr lang="en-US" sz="2800" dirty="0">
              <a:latin typeface="+mj-lt"/>
            </a:endParaRPr>
          </a:p>
          <a:p>
            <a:r>
              <a:rPr lang="vi-VN" sz="2800" dirty="0">
                <a:latin typeface="Calibri" panose="020F0502020204030204" pitchFamily="34" charset="0"/>
              </a:rPr>
              <a:t>- Hai mạch polynucleotide liên kết với nhau theo NTBS </a:t>
            </a:r>
            <a:endParaRPr lang="en-US" sz="2800" dirty="0">
              <a:latin typeface="+mj-lt"/>
            </a:endParaRPr>
          </a:p>
        </p:txBody>
      </p:sp>
      <p:sp>
        <p:nvSpPr>
          <p:cNvPr id="14" name="TextBox 13"/>
          <p:cNvSpPr txBox="1"/>
          <p:nvPr/>
        </p:nvSpPr>
        <p:spPr>
          <a:xfrm>
            <a:off x="109690" y="5816456"/>
            <a:ext cx="11725894" cy="954107"/>
          </a:xfrm>
          <a:prstGeom prst="rect">
            <a:avLst/>
          </a:prstGeom>
          <a:noFill/>
        </p:spPr>
        <p:txBody>
          <a:bodyPr wrap="square" rtlCol="0">
            <a:spAutoFit/>
          </a:bodyPr>
          <a:lstStyle/>
          <a:p>
            <a:r>
              <a:rPr lang="en-US" sz="2800" b="1" dirty="0" smtClean="0">
                <a:latin typeface="Calibri" panose="020F0502020204030204" pitchFamily="34" charset="0"/>
                <a:cs typeface="Times New Roman" panose="02020603050405020304" pitchFamily="18" charset="0"/>
              </a:rPr>
              <a:t>* </a:t>
            </a:r>
            <a:r>
              <a:rPr lang="vi-VN" sz="2800" b="1" dirty="0" smtClean="0">
                <a:latin typeface="Calibri" panose="020F0502020204030204" pitchFamily="34" charset="0"/>
                <a:cs typeface="Times New Roman" panose="02020603050405020304" pitchFamily="18" charset="0"/>
              </a:rPr>
              <a:t> </a:t>
            </a:r>
            <a:r>
              <a:rPr lang="vi-VN" sz="2800" b="1" dirty="0">
                <a:latin typeface="Calibri" panose="020F0502020204030204" pitchFamily="34" charset="0"/>
                <a:cs typeface="Times New Roman" panose="02020603050405020304" pitchFamily="18" charset="0"/>
              </a:rPr>
              <a:t>Chức năng</a:t>
            </a:r>
            <a:r>
              <a:rPr lang="vi-VN" sz="2800" dirty="0">
                <a:latin typeface="Calibri" panose="020F0502020204030204" pitchFamily="34" charset="0"/>
                <a:cs typeface="Times New Roman" panose="02020603050405020304" pitchFamily="18" charset="0"/>
              </a:rPr>
              <a:t>: </a:t>
            </a:r>
            <a:r>
              <a:rPr lang="en-US" sz="2800" dirty="0">
                <a:latin typeface="Calibri" panose="020F0502020204030204" pitchFamily="34" charset="0"/>
                <a:cs typeface="Times New Roman" panose="02020603050405020304" pitchFamily="18" charset="0"/>
              </a:rPr>
              <a:t>DN</a:t>
            </a:r>
            <a:r>
              <a:rPr lang="vi-VN" sz="2800" dirty="0">
                <a:latin typeface="Calibri" panose="020F0502020204030204" pitchFamily="34" charset="0"/>
                <a:cs typeface="Times New Roman" panose="02020603050405020304" pitchFamily="18" charset="0"/>
              </a:rPr>
              <a:t>A</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có</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chức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năng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mang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bảo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quản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và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truyền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đạt</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thông</a:t>
            </a:r>
            <a:r>
              <a:rPr lang="en-US" sz="2800" dirty="0">
                <a:latin typeface="Calibri" panose="020F0502020204030204" pitchFamily="34" charset="0"/>
                <a:cs typeface="Times New Roman" panose="02020603050405020304" pitchFamily="18" charset="0"/>
              </a:rPr>
              <a:t> tin di </a:t>
            </a:r>
            <a:r>
              <a:rPr lang="en-US" sz="2800" dirty="0" err="1">
                <a:latin typeface="Calibri" panose="020F0502020204030204" pitchFamily="34" charset="0"/>
                <a:cs typeface="Times New Roman" panose="02020603050405020304" pitchFamily="18" charset="0"/>
              </a:rPr>
              <a:t>truyền</a:t>
            </a:r>
            <a:r>
              <a:rPr lang="en-US" sz="2800" dirty="0">
                <a:latin typeface="Calibri" panose="020F0502020204030204" pitchFamily="34" charset="0"/>
                <a:cs typeface="Times New Roman" panose="02020603050405020304" pitchFamily="18" charset="0"/>
              </a:rPr>
              <a:t> (TTDT</a:t>
            </a:r>
            <a:r>
              <a:rPr lang="en-US" sz="2800" dirty="0" smtClean="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9569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5566" y="58761"/>
            <a:ext cx="3739810" cy="2768243"/>
          </a:xfrm>
          <a:prstGeom prst="rect">
            <a:avLst/>
          </a:prstGeom>
        </p:spPr>
      </p:pic>
      <p:pic>
        <p:nvPicPr>
          <p:cNvPr id="5" name="Picture 4"/>
          <p:cNvPicPr>
            <a:picLocks noChangeAspect="1"/>
          </p:cNvPicPr>
          <p:nvPr/>
        </p:nvPicPr>
        <p:blipFill>
          <a:blip r:embed="rId3"/>
          <a:stretch>
            <a:fillRect/>
          </a:stretch>
        </p:blipFill>
        <p:spPr>
          <a:xfrm>
            <a:off x="709996" y="3214912"/>
            <a:ext cx="3630949" cy="3313884"/>
          </a:xfrm>
          <a:prstGeom prst="rect">
            <a:avLst/>
          </a:prstGeom>
        </p:spPr>
      </p:pic>
      <p:pic>
        <p:nvPicPr>
          <p:cNvPr id="6" name="Picture 5"/>
          <p:cNvPicPr>
            <a:picLocks noChangeAspect="1"/>
          </p:cNvPicPr>
          <p:nvPr/>
        </p:nvPicPr>
        <p:blipFill>
          <a:blip r:embed="rId4"/>
          <a:stretch>
            <a:fillRect/>
          </a:stretch>
        </p:blipFill>
        <p:spPr>
          <a:xfrm>
            <a:off x="5370610" y="3362815"/>
            <a:ext cx="3400425" cy="2933700"/>
          </a:xfrm>
          <a:prstGeom prst="rect">
            <a:avLst/>
          </a:prstGeom>
        </p:spPr>
      </p:pic>
      <p:sp>
        <p:nvSpPr>
          <p:cNvPr id="8" name="TextBox 7"/>
          <p:cNvSpPr txBox="1"/>
          <p:nvPr/>
        </p:nvSpPr>
        <p:spPr>
          <a:xfrm>
            <a:off x="1467359" y="2691692"/>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(Ribose: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5370610" y="-19232"/>
            <a:ext cx="2990850" cy="3009900"/>
          </a:xfrm>
          <a:prstGeom prst="rect">
            <a:avLst/>
          </a:prstGeom>
        </p:spPr>
      </p:pic>
      <p:sp>
        <p:nvSpPr>
          <p:cNvPr id="11" name="TextBox 10"/>
          <p:cNvSpPr txBox="1"/>
          <p:nvPr/>
        </p:nvSpPr>
        <p:spPr>
          <a:xfrm>
            <a:off x="1122472" y="6109453"/>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(Ribose: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937020" y="2677491"/>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(Ribose: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930291" y="6109453"/>
            <a:ext cx="3945155"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(Ribose: C</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H</a:t>
            </a:r>
            <a:r>
              <a:rPr lang="en-US" sz="2800" b="1" i="1" baseline="-25000" dirty="0" smtClean="0">
                <a:latin typeface="Times New Roman" panose="02020603050405020304" pitchFamily="18" charset="0"/>
                <a:cs typeface="Times New Roman" panose="02020603050405020304" pitchFamily="18" charset="0"/>
              </a:rPr>
              <a:t>10</a:t>
            </a:r>
            <a:r>
              <a:rPr lang="en-US" sz="2800" b="1" i="1" dirty="0" smtClean="0">
                <a:latin typeface="Times New Roman" panose="02020603050405020304" pitchFamily="18" charset="0"/>
                <a:cs typeface="Times New Roman" panose="02020603050405020304" pitchFamily="18" charset="0"/>
              </a:rPr>
              <a:t>O</a:t>
            </a:r>
            <a:r>
              <a:rPr lang="en-US" sz="2800" b="1" i="1" baseline="-25000" dirty="0" smtClean="0">
                <a:latin typeface="Times New Roman" panose="02020603050405020304" pitchFamily="18" charset="0"/>
                <a:cs typeface="Times New Roman" panose="02020603050405020304" pitchFamily="18" charset="0"/>
              </a:rPr>
              <a:t>5</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pic>
        <p:nvPicPr>
          <p:cNvPr id="14" name="Picture 2" descr="Hóa Học Về Cấu Trúc Của DNA | HHLCS"/>
          <p:cNvPicPr>
            <a:picLocks noChangeAspect="1" noChangeArrowheads="1"/>
          </p:cNvPicPr>
          <p:nvPr/>
        </p:nvPicPr>
        <p:blipFill rotWithShape="1">
          <a:blip r:embed="rId6">
            <a:extLst>
              <a:ext uri="{28A0092B-C50C-407E-A947-70E740481C1C}">
                <a14:useLocalDpi xmlns:a14="http://schemas.microsoft.com/office/drawing/2010/main" val="0"/>
              </a:ext>
            </a:extLst>
          </a:blip>
          <a:srcRect l="56642" r="27441"/>
          <a:stretch/>
        </p:blipFill>
        <p:spPr bwMode="auto">
          <a:xfrm>
            <a:off x="9930636" y="-124070"/>
            <a:ext cx="1614947" cy="697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33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b="1" dirty="0">
                  <a:solidFill>
                    <a:schemeClr val="tx1"/>
                  </a:solidFill>
                  <a:latin typeface="Calibri" panose="020F0502020204030204" pitchFamily="34" charset="0"/>
                  <a:cs typeface="Times New Roman" panose="02020603050405020304" pitchFamily="18" charset="0"/>
                </a:rPr>
                <a:t>I. </a:t>
              </a:r>
              <a:r>
                <a:rPr lang="en-US" sz="3000" b="1" dirty="0" smtClean="0">
                  <a:solidFill>
                    <a:schemeClr val="tx1"/>
                  </a:solidFill>
                  <a:latin typeface="Calibri" panose="020F0502020204030204" pitchFamily="34" charset="0"/>
                  <a:cs typeface="Times New Roman" panose="02020603050405020304" pitchFamily="18" charset="0"/>
                </a:rPr>
                <a:t>KHÁI QUÁT VỀ </a:t>
              </a:r>
              <a:r>
                <a:rPr lang="vi-VN" sz="3000" b="1" kern="1200" dirty="0" smtClean="0">
                  <a:solidFill>
                    <a:schemeClr val="tx1"/>
                  </a:solidFill>
                  <a:latin typeface="Calibri" panose="020F0502020204030204" pitchFamily="34" charset="0"/>
                  <a:cs typeface="Times New Roman" panose="02020603050405020304" pitchFamily="18" charset="0"/>
                </a:rPr>
                <a:t>CÁC </a:t>
              </a:r>
              <a:r>
                <a:rPr lang="vi-VN" sz="3000" b="1" kern="1200" dirty="0">
                  <a:solidFill>
                    <a:schemeClr val="tx1"/>
                  </a:solidFill>
                  <a:latin typeface="Calibri" panose="020F0502020204030204" pitchFamily="34" charset="0"/>
                  <a:cs typeface="Times New Roman" panose="02020603050405020304" pitchFamily="18" charset="0"/>
                </a:rPr>
                <a:t>PHÂN TỬ SINH HỌC TRONG TẾ BÀO</a:t>
              </a:r>
              <a:endParaRPr lang="en-US" sz="3000" b="1" kern="1200" dirty="0">
                <a:solidFill>
                  <a:schemeClr val="tx1"/>
                </a:solidFill>
                <a:latin typeface="Calibri" panose="020F0502020204030204" pitchFamily="34" charset="0"/>
                <a:cs typeface="Times New Roman" panose="02020603050405020304" pitchFamily="18" charset="0"/>
              </a:endParaRPr>
            </a:p>
          </p:txBody>
        </p:sp>
      </p:grpSp>
      <p:pic>
        <p:nvPicPr>
          <p:cNvPr id="8" name="Picture 7" descr="C:\Users\Admin\Pictures\14743d3c4231806023c57abb37a99ebd.jpg"/>
          <p:cNvPicPr/>
          <p:nvPr/>
        </p:nvPicPr>
        <p:blipFill>
          <a:blip r:embed="rId2">
            <a:extLst>
              <a:ext uri="{28A0092B-C50C-407E-A947-70E740481C1C}">
                <a14:useLocalDpi xmlns:a14="http://schemas.microsoft.com/office/drawing/2010/main" val="0"/>
              </a:ext>
            </a:extLst>
          </a:blip>
          <a:srcRect/>
          <a:stretch>
            <a:fillRect/>
          </a:stretch>
        </p:blipFill>
        <p:spPr bwMode="auto">
          <a:xfrm>
            <a:off x="-14749" y="688056"/>
            <a:ext cx="5943600" cy="3959860"/>
          </a:xfrm>
          <a:prstGeom prst="rect">
            <a:avLst/>
          </a:prstGeom>
          <a:noFill/>
          <a:ln>
            <a:noFill/>
          </a:ln>
        </p:spPr>
      </p:pic>
      <p:pic>
        <p:nvPicPr>
          <p:cNvPr id="9" name="Picture 8" descr="C:\Users\Admin\Pictures\5cb30996f27d5dbe663782bdb39170ae.jpg"/>
          <p:cNvPicPr/>
          <p:nvPr/>
        </p:nvPicPr>
        <p:blipFill>
          <a:blip r:embed="rId3">
            <a:extLst>
              <a:ext uri="{28A0092B-C50C-407E-A947-70E740481C1C}">
                <a14:useLocalDpi xmlns:a14="http://schemas.microsoft.com/office/drawing/2010/main" val="0"/>
              </a:ext>
            </a:extLst>
          </a:blip>
          <a:srcRect/>
          <a:stretch>
            <a:fillRect/>
          </a:stretch>
        </p:blipFill>
        <p:spPr bwMode="auto">
          <a:xfrm>
            <a:off x="6359187" y="673306"/>
            <a:ext cx="4893832" cy="6037210"/>
          </a:xfrm>
          <a:prstGeom prst="rect">
            <a:avLst/>
          </a:prstGeom>
          <a:noFill/>
          <a:ln>
            <a:noFill/>
          </a:ln>
        </p:spPr>
      </p:pic>
      <p:sp>
        <p:nvSpPr>
          <p:cNvPr id="10" name="TextBox 9"/>
          <p:cNvSpPr txBox="1"/>
          <p:nvPr/>
        </p:nvSpPr>
        <p:spPr>
          <a:xfrm>
            <a:off x="11196921" y="1643847"/>
            <a:ext cx="972868" cy="3539430"/>
          </a:xfrm>
          <a:prstGeom prst="rect">
            <a:avLst/>
          </a:prstGeom>
          <a:noFill/>
        </p:spPr>
        <p:txBody>
          <a:bodyPr wrap="square" rtlCol="0">
            <a:spAutoFit/>
          </a:bodyPr>
          <a:lstStyle/>
          <a:p>
            <a:r>
              <a:rPr lang="vi-VN" sz="2800" i="1" dirty="0">
                <a:latin typeface="Calibri" panose="020F0502020204030204" pitchFamily="34" charset="0"/>
              </a:rPr>
              <a:t>Các phân tử sinh học trong tế bào</a:t>
            </a:r>
            <a:endParaRPr lang="en-US" sz="2800" i="1" dirty="0">
              <a:latin typeface="+mj-lt"/>
            </a:endParaRPr>
          </a:p>
        </p:txBody>
      </p:sp>
      <p:sp>
        <p:nvSpPr>
          <p:cNvPr id="11" name="TextBox 10"/>
          <p:cNvSpPr txBox="1"/>
          <p:nvPr/>
        </p:nvSpPr>
        <p:spPr>
          <a:xfrm>
            <a:off x="826449" y="4807974"/>
            <a:ext cx="6008915" cy="2400657"/>
          </a:xfrm>
          <a:prstGeom prst="rect">
            <a:avLst/>
          </a:prstGeom>
          <a:noFill/>
        </p:spPr>
        <p:txBody>
          <a:bodyPr wrap="square" rtlCol="0">
            <a:spAutoFit/>
          </a:bodyPr>
          <a:lstStyle/>
          <a:p>
            <a:pPr>
              <a:spcBef>
                <a:spcPts val="200"/>
              </a:spcBef>
              <a:spcAft>
                <a:spcPts val="200"/>
              </a:spcAft>
            </a:pPr>
            <a:r>
              <a:rPr lang="vi-VN" sz="2800" dirty="0">
                <a:latin typeface="Calibri" panose="020F0502020204030204" pitchFamily="34" charset="0"/>
              </a:rPr>
              <a:t>Thảo luận cặp đôi, trả lời câu hỏi:</a:t>
            </a:r>
          </a:p>
          <a:p>
            <a:pPr>
              <a:spcBef>
                <a:spcPts val="200"/>
              </a:spcBef>
              <a:spcAft>
                <a:spcPts val="200"/>
              </a:spcAft>
            </a:pPr>
            <a:r>
              <a:rPr lang="vi-VN" sz="2800" dirty="0">
                <a:latin typeface="Calibri" panose="020F0502020204030204" pitchFamily="34" charset="0"/>
              </a:rPr>
              <a:t>1. Thế nào là phân tử sinh học?</a:t>
            </a:r>
            <a:endParaRPr lang="en-US" sz="2800" dirty="0">
              <a:latin typeface="+mj-lt"/>
            </a:endParaRPr>
          </a:p>
          <a:p>
            <a:pPr>
              <a:spcBef>
                <a:spcPts val="200"/>
              </a:spcBef>
              <a:spcAft>
                <a:spcPts val="200"/>
              </a:spcAft>
            </a:pPr>
            <a:r>
              <a:rPr lang="vi-VN" sz="2800" dirty="0">
                <a:latin typeface="Calibri" panose="020F0502020204030204" pitchFamily="34" charset="0"/>
              </a:rPr>
              <a:t>2. Kể tên các loại phân tử sinh học mà em biết?</a:t>
            </a:r>
            <a:endParaRPr lang="en-US" sz="2800" dirty="0">
              <a:latin typeface="+mj-lt"/>
            </a:endParaRPr>
          </a:p>
          <a:p>
            <a:pPr>
              <a:spcBef>
                <a:spcPts val="200"/>
              </a:spcBef>
              <a:spcAft>
                <a:spcPts val="200"/>
              </a:spcAft>
            </a:pPr>
            <a:endParaRPr lang="en-US" sz="2800" dirty="0">
              <a:latin typeface="+mj-lt"/>
            </a:endParaRPr>
          </a:p>
        </p:txBody>
      </p:sp>
      <p:pic>
        <p:nvPicPr>
          <p:cNvPr id="6146"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807974"/>
            <a:ext cx="826448" cy="82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71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5003" y="79537"/>
            <a:ext cx="5510151" cy="769441"/>
          </a:xfrm>
          <a:prstGeom prst="rect">
            <a:avLst/>
          </a:prstGeom>
          <a:noFill/>
        </p:spPr>
        <p:txBody>
          <a:bodyPr wrap="square" rtlCol="0">
            <a:spAutoFit/>
          </a:bodyPr>
          <a:lstStyle/>
          <a:p>
            <a:r>
              <a:rPr lang="en-US" sz="2600" b="1" dirty="0">
                <a:latin typeface="Calibri" panose="020F0502020204030204" pitchFamily="34" charset="0"/>
              </a:rPr>
              <a:t>b</a:t>
            </a:r>
            <a:r>
              <a:rPr lang="vi-VN" sz="2600" b="1" dirty="0" smtClean="0">
                <a:latin typeface="Calibri" panose="020F0502020204030204" pitchFamily="34" charset="0"/>
              </a:rPr>
              <a:t>. </a:t>
            </a:r>
            <a:r>
              <a:rPr lang="vi-VN" sz="2600" b="1" dirty="0">
                <a:latin typeface="Calibri" panose="020F0502020204030204" pitchFamily="34" charset="0"/>
              </a:rPr>
              <a:t>Cấu tạo và chức năng của RNA</a:t>
            </a:r>
            <a:endParaRPr lang="en-US" sz="2600" b="1" dirty="0">
              <a:latin typeface="+mj-lt"/>
            </a:endParaRPr>
          </a:p>
          <a:p>
            <a:endParaRPr lang="en-US" b="1" dirty="0"/>
          </a:p>
        </p:txBody>
      </p:sp>
      <p:sp>
        <p:nvSpPr>
          <p:cNvPr id="3" name="Rectangle 2"/>
          <p:cNvSpPr/>
          <p:nvPr/>
        </p:nvSpPr>
        <p:spPr>
          <a:xfrm>
            <a:off x="95003" y="902528"/>
            <a:ext cx="598516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261256" y="1125757"/>
            <a:ext cx="2790701" cy="523220"/>
          </a:xfrm>
          <a:prstGeom prst="rect">
            <a:avLst/>
          </a:prstGeom>
          <a:noFill/>
        </p:spPr>
        <p:txBody>
          <a:bodyPr wrap="square" rtlCol="0">
            <a:spAutoFit/>
          </a:bodyPr>
          <a:lstStyle/>
          <a:p>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Cấu tạo hóa học</a:t>
            </a:r>
            <a:endParaRPr lang="en-US" sz="2800" dirty="0">
              <a:latin typeface="+mj-lt"/>
            </a:endParaRPr>
          </a:p>
        </p:txBody>
      </p:sp>
      <p:sp>
        <p:nvSpPr>
          <p:cNvPr id="8" name="TextBox 7"/>
          <p:cNvSpPr txBox="1"/>
          <p:nvPr/>
        </p:nvSpPr>
        <p:spPr>
          <a:xfrm>
            <a:off x="190005" y="2206940"/>
            <a:ext cx="5628904" cy="3539430"/>
          </a:xfrm>
          <a:prstGeom prst="rect">
            <a:avLst/>
          </a:prstGeom>
          <a:noFill/>
        </p:spPr>
        <p:txBody>
          <a:bodyPr wrap="square" rtlCol="0">
            <a:spAutoFit/>
          </a:bodyPr>
          <a:lstStyle/>
          <a:p>
            <a:r>
              <a:rPr lang="nl-NL" sz="2800" dirty="0"/>
              <a:t>- </a:t>
            </a:r>
            <a:r>
              <a:rPr lang="nl-NL" sz="2800" dirty="0">
                <a:latin typeface="Calibri" panose="020F0502020204030204" pitchFamily="34" charset="0"/>
                <a:cs typeface="Times New Roman" panose="02020603050405020304" pitchFamily="18" charset="0"/>
              </a:rPr>
              <a:t>Được cấu tạo theo nguyên tắc đa phân. Đơn phân </a:t>
            </a:r>
            <a:r>
              <a:rPr lang="nl-NL" sz="2800" dirty="0" smtClean="0">
                <a:latin typeface="Calibri" panose="020F0502020204030204" pitchFamily="34" charset="0"/>
                <a:cs typeface="Times New Roman" panose="02020603050405020304" pitchFamily="18" charset="0"/>
              </a:rPr>
              <a:t>là nucleotide. </a:t>
            </a:r>
            <a:r>
              <a:rPr lang="nl-NL" sz="2800" dirty="0">
                <a:latin typeface="Calibri" panose="020F0502020204030204" pitchFamily="34" charset="0"/>
                <a:cs typeface="Times New Roman" panose="02020603050405020304" pitchFamily="18" charset="0"/>
              </a:rPr>
              <a:t>Có 4 loại Nu: A, U, G, C</a:t>
            </a:r>
            <a:endParaRPr lang="en-US" sz="2800" dirty="0">
              <a:latin typeface="Calibri" panose="020F0502020204030204" pitchFamily="34" charset="0"/>
              <a:cs typeface="Times New Roman" panose="02020603050405020304" pitchFamily="18" charset="0"/>
            </a:endParaRPr>
          </a:p>
          <a:p>
            <a:r>
              <a:rPr lang="nl-NL" sz="2800" dirty="0">
                <a:latin typeface="Calibri" panose="020F0502020204030204" pitchFamily="34" charset="0"/>
                <a:cs typeface="Times New Roman" panose="02020603050405020304" pitchFamily="18" charset="0"/>
              </a:rPr>
              <a:t>- Cấu tạo 1 </a:t>
            </a:r>
            <a:r>
              <a:rPr lang="nl-NL" sz="2800" dirty="0" smtClean="0">
                <a:latin typeface="Calibri" panose="020F0502020204030204" pitchFamily="34" charset="0"/>
                <a:cs typeface="Times New Roman" panose="02020603050405020304" pitchFamily="18" charset="0"/>
              </a:rPr>
              <a:t>nucleotide:</a:t>
            </a:r>
            <a:endParaRPr lang="en-US" sz="2800" dirty="0">
              <a:latin typeface="Calibri" panose="020F0502020204030204" pitchFamily="34" charset="0"/>
              <a:cs typeface="Times New Roman" panose="02020603050405020304" pitchFamily="18" charset="0"/>
            </a:endParaRPr>
          </a:p>
          <a:p>
            <a:r>
              <a:rPr lang="nl-NL" sz="2800" dirty="0">
                <a:latin typeface="Calibri" panose="020F0502020204030204" pitchFamily="34" charset="0"/>
                <a:cs typeface="Times New Roman" panose="02020603050405020304" pitchFamily="18" charset="0"/>
              </a:rPr>
              <a:t>+ Đường </a:t>
            </a:r>
            <a:r>
              <a:rPr lang="nl-NL" sz="2800" dirty="0" smtClean="0">
                <a:latin typeface="Calibri" panose="020F0502020204030204" pitchFamily="34" charset="0"/>
                <a:cs typeface="Times New Roman" panose="02020603050405020304" pitchFamily="18" charset="0"/>
              </a:rPr>
              <a:t>Ribose: </a:t>
            </a:r>
            <a:r>
              <a:rPr lang="nl-NL" sz="2800" dirty="0">
                <a:latin typeface="Calibri" panose="020F0502020204030204" pitchFamily="34" charset="0"/>
                <a:cs typeface="Times New Roman" panose="02020603050405020304" pitchFamily="18" charset="0"/>
              </a:rPr>
              <a:t>C</a:t>
            </a:r>
            <a:r>
              <a:rPr lang="nl-NL" sz="2800" baseline="-25000" dirty="0">
                <a:latin typeface="Calibri" panose="020F0502020204030204" pitchFamily="34" charset="0"/>
                <a:cs typeface="Times New Roman" panose="02020603050405020304" pitchFamily="18" charset="0"/>
              </a:rPr>
              <a:t>5</a:t>
            </a:r>
            <a:r>
              <a:rPr lang="nl-NL" sz="2800" dirty="0">
                <a:latin typeface="Calibri" panose="020F0502020204030204" pitchFamily="34" charset="0"/>
                <a:cs typeface="Times New Roman" panose="02020603050405020304" pitchFamily="18" charset="0"/>
              </a:rPr>
              <a:t>H</a:t>
            </a:r>
            <a:r>
              <a:rPr lang="nl-NL" sz="2800" baseline="-25000" dirty="0">
                <a:latin typeface="Calibri" panose="020F0502020204030204" pitchFamily="34" charset="0"/>
                <a:cs typeface="Times New Roman" panose="02020603050405020304" pitchFamily="18" charset="0"/>
              </a:rPr>
              <a:t>10</a:t>
            </a:r>
            <a:r>
              <a:rPr lang="nl-NL" sz="2800" dirty="0">
                <a:latin typeface="Calibri" panose="020F0502020204030204" pitchFamily="34" charset="0"/>
                <a:cs typeface="Times New Roman" panose="02020603050405020304" pitchFamily="18" charset="0"/>
              </a:rPr>
              <a:t>O</a:t>
            </a:r>
            <a:r>
              <a:rPr lang="nl-NL" sz="2800" baseline="-25000" dirty="0">
                <a:latin typeface="Calibri" panose="020F0502020204030204" pitchFamily="34" charset="0"/>
                <a:cs typeface="Times New Roman" panose="02020603050405020304" pitchFamily="18" charset="0"/>
              </a:rPr>
              <a:t>5</a:t>
            </a:r>
            <a:r>
              <a:rPr lang="nl-NL" sz="2800" dirty="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a:p>
            <a:r>
              <a:rPr lang="nl-NL" sz="2800" dirty="0">
                <a:latin typeface="Calibri" panose="020F0502020204030204" pitchFamily="34" charset="0"/>
                <a:cs typeface="Times New Roman" panose="02020603050405020304" pitchFamily="18" charset="0"/>
              </a:rPr>
              <a:t>+ Nhóm </a:t>
            </a:r>
            <a:r>
              <a:rPr lang="nl-NL" sz="2800" dirty="0" smtClean="0">
                <a:latin typeface="Calibri" panose="020F0502020204030204" pitchFamily="34" charset="0"/>
                <a:cs typeface="Times New Roman" panose="02020603050405020304" pitchFamily="18" charset="0"/>
              </a:rPr>
              <a:t>phosphate: </a:t>
            </a:r>
            <a:r>
              <a:rPr lang="nl-NL" sz="2800" dirty="0">
                <a:latin typeface="Calibri" panose="020F0502020204030204" pitchFamily="34" charset="0"/>
                <a:cs typeface="Times New Roman" panose="02020603050405020304" pitchFamily="18" charset="0"/>
              </a:rPr>
              <a:t>H</a:t>
            </a:r>
            <a:r>
              <a:rPr lang="nl-NL" sz="2800" baseline="-25000" dirty="0">
                <a:latin typeface="Calibri" panose="020F0502020204030204" pitchFamily="34" charset="0"/>
                <a:cs typeface="Times New Roman" panose="02020603050405020304" pitchFamily="18" charset="0"/>
              </a:rPr>
              <a:t>3</a:t>
            </a:r>
            <a:r>
              <a:rPr lang="nl-NL" sz="2800" dirty="0">
                <a:latin typeface="Calibri" panose="020F0502020204030204" pitchFamily="34" charset="0"/>
                <a:cs typeface="Times New Roman" panose="02020603050405020304" pitchFamily="18" charset="0"/>
              </a:rPr>
              <a:t>PO</a:t>
            </a:r>
            <a:r>
              <a:rPr lang="nl-NL" sz="2800" baseline="-25000" dirty="0">
                <a:latin typeface="Calibri" panose="020F0502020204030204" pitchFamily="34" charset="0"/>
                <a:cs typeface="Times New Roman" panose="02020603050405020304" pitchFamily="18" charset="0"/>
              </a:rPr>
              <a:t>4</a:t>
            </a:r>
            <a:endParaRPr lang="en-US" sz="2800" dirty="0">
              <a:latin typeface="Calibri" panose="020F0502020204030204" pitchFamily="34" charset="0"/>
              <a:cs typeface="Times New Roman" panose="02020603050405020304" pitchFamily="18" charset="0"/>
            </a:endParaRPr>
          </a:p>
          <a:p>
            <a:r>
              <a:rPr lang="nl-NL" sz="2800" dirty="0">
                <a:latin typeface="Calibri" panose="020F0502020204030204" pitchFamily="34" charset="0"/>
                <a:cs typeface="Times New Roman" panose="02020603050405020304" pitchFamily="18" charset="0"/>
              </a:rPr>
              <a:t>+ </a:t>
            </a:r>
            <a:r>
              <a:rPr lang="nl-NL" sz="2800" dirty="0" smtClean="0">
                <a:latin typeface="Calibri" panose="020F0502020204030204" pitchFamily="34" charset="0"/>
                <a:cs typeface="Times New Roman" panose="02020603050405020304" pitchFamily="18" charset="0"/>
              </a:rPr>
              <a:t>Base: </a:t>
            </a:r>
            <a:r>
              <a:rPr lang="vi-VN" sz="2800" dirty="0">
                <a:latin typeface="Calibri" panose="020F0502020204030204" pitchFamily="34" charset="0"/>
                <a:cs typeface="Times New Roman" panose="02020603050405020304" pitchFamily="18" charset="0"/>
              </a:rPr>
              <a:t>1 trong 4 loại </a:t>
            </a:r>
            <a:r>
              <a:rPr lang="vi-VN" sz="2800" dirty="0" smtClean="0">
                <a:latin typeface="Calibri" panose="020F0502020204030204" pitchFamily="34" charset="0"/>
                <a:cs typeface="Times New Roman" panose="02020603050405020304" pitchFamily="18" charset="0"/>
              </a:rPr>
              <a:t>ba</a:t>
            </a:r>
            <a:r>
              <a:rPr lang="en-US" sz="2800" dirty="0" smtClean="0">
                <a:latin typeface="Calibri" panose="020F0502020204030204" pitchFamily="34" charset="0"/>
                <a:cs typeface="Times New Roman" panose="02020603050405020304" pitchFamily="18" charset="0"/>
              </a:rPr>
              <a:t>se</a:t>
            </a:r>
            <a:r>
              <a:rPr lang="vi-VN" sz="2800" dirty="0" smtClean="0">
                <a:latin typeface="Calibri" panose="020F0502020204030204" pitchFamily="34" charset="0"/>
                <a:cs typeface="Times New Roman" panose="02020603050405020304" pitchFamily="18" charset="0"/>
              </a:rPr>
              <a:t> </a:t>
            </a:r>
            <a:r>
              <a:rPr lang="nl-NL" sz="2800" dirty="0">
                <a:latin typeface="Calibri" panose="020F0502020204030204" pitchFamily="34" charset="0"/>
                <a:cs typeface="Times New Roman" panose="02020603050405020304" pitchFamily="18" charset="0"/>
              </a:rPr>
              <a:t>A, U, G, C</a:t>
            </a:r>
            <a:endParaRPr lang="en-US" sz="2800" dirty="0">
              <a:latin typeface="Calibri" panose="020F0502020204030204" pitchFamily="34" charset="0"/>
              <a:cs typeface="Times New Roman" panose="02020603050405020304" pitchFamily="18" charset="0"/>
            </a:endParaRPr>
          </a:p>
          <a:p>
            <a:endParaRPr lang="en-US" sz="2800" dirty="0"/>
          </a:p>
        </p:txBody>
      </p:sp>
      <p:sp>
        <p:nvSpPr>
          <p:cNvPr id="11" name="Rectangle 10"/>
          <p:cNvSpPr/>
          <p:nvPr/>
        </p:nvSpPr>
        <p:spPr>
          <a:xfrm>
            <a:off x="6210794" y="902527"/>
            <a:ext cx="613954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6365173" y="947629"/>
            <a:ext cx="2002054" cy="523220"/>
          </a:xfrm>
          <a:prstGeom prst="rect">
            <a:avLst/>
          </a:prstGeom>
          <a:noFill/>
        </p:spPr>
        <p:txBody>
          <a:bodyPr wrap="square" rtlCol="0">
            <a:spAutoFit/>
          </a:bodyPr>
          <a:lstStyle/>
          <a:p>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Chức năng</a:t>
            </a:r>
            <a:endParaRPr lang="en-US" sz="2800" dirty="0">
              <a:latin typeface="+mj-lt"/>
            </a:endParaRPr>
          </a:p>
        </p:txBody>
      </p:sp>
      <p:sp>
        <p:nvSpPr>
          <p:cNvPr id="13" name="TextBox 12"/>
          <p:cNvSpPr txBox="1"/>
          <p:nvPr/>
        </p:nvSpPr>
        <p:spPr>
          <a:xfrm>
            <a:off x="6412675" y="4389652"/>
            <a:ext cx="5937662" cy="2677656"/>
          </a:xfrm>
          <a:prstGeom prst="rect">
            <a:avLst/>
          </a:prstGeom>
          <a:noFill/>
        </p:spPr>
        <p:txBody>
          <a:bodyPr wrap="square" rtlCol="0">
            <a:spAutoFit/>
          </a:bodyPr>
          <a:lstStyle/>
          <a:p>
            <a:r>
              <a:rPr lang="vi-VN" sz="2800" dirty="0">
                <a:latin typeface="Calibri" panose="020F0502020204030204" pitchFamily="34" charset="0"/>
              </a:rPr>
              <a:t>+ </a:t>
            </a:r>
            <a:r>
              <a:rPr lang="vi-VN" sz="2800" dirty="0" smtClean="0">
                <a:latin typeface="Calibri" panose="020F0502020204030204" pitchFamily="34" charset="0"/>
              </a:rPr>
              <a:t>mRNA: </a:t>
            </a:r>
            <a:r>
              <a:rPr lang="vi-VN" sz="2800" dirty="0">
                <a:latin typeface="Calibri" panose="020F0502020204030204" pitchFamily="34" charset="0"/>
              </a:rPr>
              <a:t>dùng làm khuôn cho quá trình dịch mã (tổng hợp protein)</a:t>
            </a:r>
            <a:endParaRPr lang="en-US" sz="2800" dirty="0">
              <a:latin typeface="+mj-lt"/>
            </a:endParaRPr>
          </a:p>
          <a:p>
            <a:r>
              <a:rPr lang="vi-VN" sz="2800" dirty="0">
                <a:latin typeface="Calibri" panose="020F0502020204030204" pitchFamily="34" charset="0"/>
              </a:rPr>
              <a:t>+ tRNA: vận chuyển các amino acid đến ribosome để dịch mã</a:t>
            </a:r>
            <a:endParaRPr lang="en-US" sz="2800" dirty="0">
              <a:latin typeface="+mj-lt"/>
            </a:endParaRPr>
          </a:p>
          <a:p>
            <a:r>
              <a:rPr lang="vi-VN" sz="2800" dirty="0">
                <a:latin typeface="Calibri" panose="020F0502020204030204" pitchFamily="34" charset="0"/>
              </a:rPr>
              <a:t>+ rRNA: cấu tạo nên ribosome</a:t>
            </a:r>
            <a:endParaRPr lang="en-US" sz="2800" dirty="0">
              <a:latin typeface="+mj-lt"/>
            </a:endParaRPr>
          </a:p>
          <a:p>
            <a:endParaRPr lang="en-US"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675" y="1731536"/>
            <a:ext cx="5945580" cy="2446181"/>
          </a:xfrm>
          <a:prstGeom prst="rect">
            <a:avLst/>
          </a:prstGeom>
        </p:spPr>
      </p:pic>
    </p:spTree>
    <p:extLst>
      <p:ext uri="{BB962C8B-B14F-4D97-AF65-F5344CB8AC3E}">
        <p14:creationId xmlns:p14="http://schemas.microsoft.com/office/powerpoint/2010/main" val="2787137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óa Học Về Cấu Trúc Của DNA | HHL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05" y="776275"/>
            <a:ext cx="5504145" cy="37830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ự Khác Nhau Giữa DNA và RNA Về Cấu Tạo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717" y="492443"/>
            <a:ext cx="6667500" cy="4352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6291" y="5129201"/>
            <a:ext cx="8728364" cy="954107"/>
          </a:xfrm>
          <a:prstGeom prst="rect">
            <a:avLst/>
          </a:prstGeom>
          <a:noFill/>
        </p:spPr>
        <p:txBody>
          <a:bodyPr wrap="square" rtlCol="0">
            <a:spAutoFit/>
          </a:bodyPr>
          <a:lstStyle/>
          <a:p>
            <a:r>
              <a:rPr lang="vi-VN" sz="2800" dirty="0">
                <a:latin typeface="Calibri" panose="020F0502020204030204" pitchFamily="34" charset="0"/>
              </a:rPr>
              <a:t>Hãy chỉ ra điểm khác nhau trong cấu trúc của DNA  so với RNA</a:t>
            </a:r>
            <a:endParaRPr lang="en-US" sz="2800" dirty="0">
              <a:latin typeface="+mj-lt"/>
            </a:endParaRPr>
          </a:p>
        </p:txBody>
      </p:sp>
    </p:spTree>
    <p:extLst>
      <p:ext uri="{BB962C8B-B14F-4D97-AF65-F5344CB8AC3E}">
        <p14:creationId xmlns:p14="http://schemas.microsoft.com/office/powerpoint/2010/main" val="199527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okary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25" y="1447800"/>
            <a:ext cx="42672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6324600" y="4330700"/>
            <a:ext cx="3276600" cy="1570038"/>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smtClean="0">
                <a:latin typeface="Calibri" panose="020F0502020204030204" pitchFamily="34" charset="0"/>
                <a:cs typeface="Times New Roman" panose="02020603050405020304" pitchFamily="18" charset="0"/>
              </a:rPr>
              <a:t>DNA </a:t>
            </a:r>
            <a:r>
              <a:rPr lang="en-US" sz="3200" b="1" dirty="0">
                <a:latin typeface="Calibri" panose="020F0502020204030204" pitchFamily="34" charset="0"/>
                <a:cs typeface="Times New Roman" panose="02020603050405020304" pitchFamily="18" charset="0"/>
              </a:rPr>
              <a:t>ở </a:t>
            </a:r>
            <a:r>
              <a:rPr lang="en-US" sz="3200" b="1" dirty="0" err="1">
                <a:latin typeface="Calibri" panose="020F0502020204030204" pitchFamily="34" charset="0"/>
                <a:cs typeface="Times New Roman" panose="02020603050405020304" pitchFamily="18" charset="0"/>
              </a:rPr>
              <a:t>tế</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bào</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nhân</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sơ</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có</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cấu</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trúc</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dạng</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vòng</a:t>
            </a:r>
            <a:r>
              <a:rPr lang="en-US" sz="3200" b="1" dirty="0">
                <a:latin typeface="Calibri" panose="020F0502020204030204" pitchFamily="34" charset="0"/>
                <a:cs typeface="Times New Roman" panose="02020603050405020304" pitchFamily="18" charset="0"/>
              </a:rPr>
              <a:t>.</a:t>
            </a:r>
          </a:p>
        </p:txBody>
      </p:sp>
      <p:pic>
        <p:nvPicPr>
          <p:cNvPr id="17412" name="Picture 4" descr="eukaryote-dna-molecule-phosephat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447800"/>
            <a:ext cx="35814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752600" y="4313239"/>
            <a:ext cx="3581400" cy="157003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smtClean="0">
                <a:latin typeface="Calibri" panose="020F0502020204030204" pitchFamily="34" charset="0"/>
                <a:cs typeface="Times New Roman" panose="02020603050405020304" pitchFamily="18" charset="0"/>
              </a:rPr>
              <a:t>DNA </a:t>
            </a:r>
            <a:r>
              <a:rPr lang="en-US" sz="3200" b="1" dirty="0">
                <a:latin typeface="Calibri" panose="020F0502020204030204" pitchFamily="34" charset="0"/>
                <a:cs typeface="Times New Roman" panose="02020603050405020304" pitchFamily="18" charset="0"/>
              </a:rPr>
              <a:t>ở </a:t>
            </a:r>
            <a:r>
              <a:rPr lang="en-US" sz="3200" b="1" dirty="0" err="1">
                <a:latin typeface="Calibri" panose="020F0502020204030204" pitchFamily="34" charset="0"/>
                <a:cs typeface="Times New Roman" panose="02020603050405020304" pitchFamily="18" charset="0"/>
              </a:rPr>
              <a:t>tế</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bào</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nhân</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thực</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có</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cấu</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trúc</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mạch</a:t>
            </a:r>
            <a:r>
              <a:rPr lang="en-US" sz="3200" b="1" dirty="0">
                <a:latin typeface="Calibri" panose="020F0502020204030204" pitchFamily="34" charset="0"/>
                <a:cs typeface="Times New Roman" panose="02020603050405020304" pitchFamily="18" charset="0"/>
              </a:rPr>
              <a:t> </a:t>
            </a:r>
            <a:r>
              <a:rPr lang="en-US" sz="3200" b="1" dirty="0" err="1">
                <a:latin typeface="Calibri" panose="020F0502020204030204" pitchFamily="34" charset="0"/>
                <a:cs typeface="Times New Roman" panose="02020603050405020304" pitchFamily="18" charset="0"/>
              </a:rPr>
              <a:t>thẳng</a:t>
            </a:r>
            <a:r>
              <a:rPr lang="en-US" sz="3200" b="1" dirty="0">
                <a:latin typeface="Calibri" panose="020F0502020204030204" pitchFamily="34" charset="0"/>
                <a:cs typeface="Times New Roman" panose="02020603050405020304" pitchFamily="18" charset="0"/>
              </a:rPr>
              <a:t>. </a:t>
            </a:r>
          </a:p>
        </p:txBody>
      </p:sp>
      <p:sp>
        <p:nvSpPr>
          <p:cNvPr id="6" name="Text Box 7"/>
          <p:cNvSpPr txBox="1">
            <a:spLocks noChangeArrowheads="1"/>
          </p:cNvSpPr>
          <p:nvPr/>
        </p:nvSpPr>
        <p:spPr bwMode="auto">
          <a:xfrm>
            <a:off x="1697038" y="104776"/>
            <a:ext cx="1355878"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r>
              <a:rPr lang="vi-VN" sz="3600" b="1" dirty="0">
                <a:latin typeface="Calibri" panose="020F0502020204030204" pitchFamily="34" charset="0"/>
              </a:rPr>
              <a:t>Lưu ý </a:t>
            </a:r>
          </a:p>
        </p:txBody>
      </p:sp>
    </p:spTree>
    <p:extLst>
      <p:ext uri="{BB962C8B-B14F-4D97-AF65-F5344CB8AC3E}">
        <p14:creationId xmlns:p14="http://schemas.microsoft.com/office/powerpoint/2010/main" val="280906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0" y="135592"/>
            <a:ext cx="12185666" cy="553998"/>
          </a:xfrm>
          <a:prstGeom prst="rect">
            <a:avLst/>
          </a:prstGeom>
          <a:noFill/>
        </p:spPr>
        <p:txBody>
          <a:bodyPr wrap="square" rtlCol="0">
            <a:spAutoFit/>
          </a:bodyPr>
          <a:lstStyle/>
          <a:p>
            <a:r>
              <a:rPr lang="en-US" sz="3000" b="1" dirty="0" smtClean="0">
                <a:latin typeface="Calibri" panose="020F0502020204030204" pitchFamily="34" charset="0"/>
              </a:rPr>
              <a:t>III</a:t>
            </a:r>
            <a:r>
              <a:rPr lang="vi-VN" sz="3000" b="1" dirty="0" smtClean="0">
                <a:latin typeface="Calibri" panose="020F0502020204030204" pitchFamily="34" charset="0"/>
              </a:rPr>
              <a:t>. </a:t>
            </a:r>
            <a:r>
              <a:rPr lang="vi-VN" sz="3000" b="1" dirty="0">
                <a:latin typeface="Calibri" panose="020F0502020204030204" pitchFamily="34" charset="0"/>
              </a:rPr>
              <a:t>MỐI QUAN HỆ GIỮA CẤU TẠO VÀ VAI TRÒ CỦA CÁC PHÂN TỬ SINH HỌC</a:t>
            </a:r>
            <a:endParaRPr lang="en-US" sz="3000" b="1" dirty="0">
              <a:latin typeface="+mj-lt"/>
            </a:endParaRPr>
          </a:p>
        </p:txBody>
      </p:sp>
      <p:sp>
        <p:nvSpPr>
          <p:cNvPr id="10" name="Cloud Callout 9"/>
          <p:cNvSpPr/>
          <p:nvPr/>
        </p:nvSpPr>
        <p:spPr>
          <a:xfrm>
            <a:off x="2980706" y="878774"/>
            <a:ext cx="7279575" cy="533202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3930732" y="2090057"/>
            <a:ext cx="5367647" cy="1318181"/>
          </a:xfrm>
          <a:prstGeom prst="rect">
            <a:avLst/>
          </a:prstGeom>
          <a:noFill/>
        </p:spPr>
        <p:txBody>
          <a:bodyPr wrap="square" rtlCol="0">
            <a:spAutoFit/>
          </a:bodyPr>
          <a:lstStyle/>
          <a:p>
            <a:pPr>
              <a:lnSpc>
                <a:spcPct val="150000"/>
              </a:lnSpc>
            </a:pPr>
            <a:r>
              <a:rPr lang="vi-VN" sz="2800" dirty="0">
                <a:latin typeface="Calibri" panose="020F0502020204030204" pitchFamily="34" charset="0"/>
              </a:rPr>
              <a:t>Hs làm việc theo nhóm để hoàn thành nội dung phiếu học tập số 4</a:t>
            </a:r>
            <a:endParaRPr lang="en-US" sz="2800" dirty="0">
              <a:latin typeface="+mj-lt"/>
            </a:endParaRPr>
          </a:p>
        </p:txBody>
      </p:sp>
    </p:spTree>
    <p:extLst>
      <p:ext uri="{BB962C8B-B14F-4D97-AF65-F5344CB8AC3E}">
        <p14:creationId xmlns:p14="http://schemas.microsoft.com/office/powerpoint/2010/main" val="769545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666" cy="6858001"/>
          </a:xfrm>
          <a:prstGeom prst="rect">
            <a:avLst/>
          </a:prstGeom>
        </p:spPr>
      </p:pic>
      <p:sp>
        <p:nvSpPr>
          <p:cNvPr id="3" name="TextBox 2"/>
          <p:cNvSpPr txBox="1"/>
          <p:nvPr/>
        </p:nvSpPr>
        <p:spPr>
          <a:xfrm>
            <a:off x="142504" y="0"/>
            <a:ext cx="12043162" cy="1318181"/>
          </a:xfrm>
          <a:prstGeom prst="rect">
            <a:avLst/>
          </a:prstGeom>
          <a:noFill/>
        </p:spPr>
        <p:txBody>
          <a:bodyPr wrap="square" rtlCol="0">
            <a:spAutoFit/>
          </a:bodyPr>
          <a:lstStyle/>
          <a:p>
            <a:pPr>
              <a:lnSpc>
                <a:spcPct val="150000"/>
              </a:lnSpc>
            </a:pPr>
            <a:r>
              <a:rPr lang="vi-VN" sz="2800" dirty="0">
                <a:latin typeface="Calibri" panose="020F0502020204030204" pitchFamily="34" charset="0"/>
              </a:rPr>
              <a:t>Phiếu học tập số 4: Nêu điểm giống nhau và khác nhau cơ bản của các đại phân tử hữu cơ Carbohydrate, lipid, protein và nucleic acid</a:t>
            </a:r>
            <a:r>
              <a:rPr lang="vi-VN" sz="2800" dirty="0" smtClean="0">
                <a:latin typeface="Calibri" panose="020F0502020204030204" pitchFamily="34" charset="0"/>
              </a:rPr>
              <a:t>.</a:t>
            </a:r>
            <a:endParaRPr lang="en-US" sz="28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1506695438"/>
              </p:ext>
            </p:extLst>
          </p:nvPr>
        </p:nvGraphicFramePr>
        <p:xfrm>
          <a:off x="597709" y="1446550"/>
          <a:ext cx="11028234" cy="5108628"/>
        </p:xfrm>
        <a:graphic>
          <a:graphicData uri="http://schemas.openxmlformats.org/drawingml/2006/table">
            <a:tbl>
              <a:tblPr firstRow="1" firstCol="1" bandRow="1">
                <a:tableStyleId>{5C22544A-7EE6-4342-B048-85BDC9FD1C3A}</a:tableStyleId>
              </a:tblPr>
              <a:tblGrid>
                <a:gridCol w="1885816">
                  <a:extLst>
                    <a:ext uri="{9D8B030D-6E8A-4147-A177-3AD203B41FA5}">
                      <a16:colId xmlns="" xmlns:a16="http://schemas.microsoft.com/office/drawing/2014/main" val="3396856753"/>
                    </a:ext>
                  </a:extLst>
                </a:gridCol>
                <a:gridCol w="3047814">
                  <a:extLst>
                    <a:ext uri="{9D8B030D-6E8A-4147-A177-3AD203B41FA5}">
                      <a16:colId xmlns="" xmlns:a16="http://schemas.microsoft.com/office/drawing/2014/main" val="3807917909"/>
                    </a:ext>
                  </a:extLst>
                </a:gridCol>
                <a:gridCol w="3047814">
                  <a:extLst>
                    <a:ext uri="{9D8B030D-6E8A-4147-A177-3AD203B41FA5}">
                      <a16:colId xmlns="" xmlns:a16="http://schemas.microsoft.com/office/drawing/2014/main" val="197805173"/>
                    </a:ext>
                  </a:extLst>
                </a:gridCol>
                <a:gridCol w="3046790">
                  <a:extLst>
                    <a:ext uri="{9D8B030D-6E8A-4147-A177-3AD203B41FA5}">
                      <a16:colId xmlns="" xmlns:a16="http://schemas.microsoft.com/office/drawing/2014/main" val="1760741736"/>
                    </a:ext>
                  </a:extLst>
                </a:gridCol>
              </a:tblGrid>
              <a:tr h="851438">
                <a:tc gridSpan="2">
                  <a:txBody>
                    <a:bodyPr/>
                    <a:lstStyle/>
                    <a:p>
                      <a:pPr algn="ctr">
                        <a:lnSpc>
                          <a:spcPct val="130000"/>
                        </a:lnSpc>
                        <a:spcAft>
                          <a:spcPts val="0"/>
                        </a:spcAft>
                      </a:pPr>
                      <a:r>
                        <a:rPr lang="vi-VN" sz="2800" dirty="0">
                          <a:effectLst/>
                          <a:latin typeface="Calibri" panose="020F0502020204030204" pitchFamily="34" charset="0"/>
                        </a:rPr>
                        <a:t>Tiêu chí</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30000"/>
                        </a:lnSpc>
                        <a:spcAft>
                          <a:spcPts val="0"/>
                        </a:spcAft>
                      </a:pPr>
                      <a:r>
                        <a:rPr lang="vi-VN" sz="2800" dirty="0">
                          <a:effectLst/>
                          <a:latin typeface="Calibri" panose="020F0502020204030204" pitchFamily="34" charset="0"/>
                        </a:rPr>
                        <a:t>Cấu trúc</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vi-VN" sz="2800" dirty="0">
                          <a:effectLst/>
                          <a:latin typeface="Calibri" panose="020F0502020204030204" pitchFamily="34" charset="0"/>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12030889"/>
                  </a:ext>
                </a:extLst>
              </a:tr>
              <a:tr h="851438">
                <a:tc>
                  <a:txBody>
                    <a:bodyPr/>
                    <a:lstStyle/>
                    <a:p>
                      <a:pPr algn="just">
                        <a:lnSpc>
                          <a:spcPct val="130000"/>
                        </a:lnSpc>
                        <a:spcAft>
                          <a:spcPts val="0"/>
                        </a:spcAft>
                      </a:pPr>
                      <a:r>
                        <a:rPr lang="vi-VN" sz="2800" dirty="0">
                          <a:solidFill>
                            <a:schemeClr val="tx1"/>
                          </a:solidFill>
                          <a:effectLst/>
                          <a:latin typeface="Calibri" panose="020F0502020204030204" pitchFamily="34" charset="0"/>
                        </a:rPr>
                        <a:t>Giống nhau</a:t>
                      </a:r>
                      <a:endParaRPr lang="en-US"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0"/>
                        </a:spcAft>
                      </a:pPr>
                      <a:r>
                        <a:rPr lang="vi-VN" sz="2800" dirty="0">
                          <a:solidFill>
                            <a:schemeClr val="tx1"/>
                          </a:solidFill>
                          <a:effectLst/>
                          <a:latin typeface="Calibri" panose="020F0502020204030204" pitchFamily="34" charset="0"/>
                        </a:rPr>
                        <a:t> </a:t>
                      </a:r>
                      <a:endParaRPr lang="en-US" sz="28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31429668"/>
                  </a:ext>
                </a:extLst>
              </a:tr>
              <a:tr h="851438">
                <a:tc rowSpan="4">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ndParaRPr>
                    </a:p>
                    <a:p>
                      <a:pPr algn="just">
                        <a:lnSpc>
                          <a:spcPct val="130000"/>
                        </a:lnSpc>
                        <a:spcAft>
                          <a:spcPts val="0"/>
                        </a:spcAft>
                      </a:pPr>
                      <a:r>
                        <a:rPr lang="vi-VN" sz="2800" dirty="0">
                          <a:effectLst/>
                          <a:latin typeface="Calibri" panose="020F0502020204030204" pitchFamily="34" charset="0"/>
                        </a:rPr>
                        <a:t>Khác nhau</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Carbohydrate</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296329"/>
                  </a:ext>
                </a:extLst>
              </a:tr>
              <a:tr h="851438">
                <a:tc vMerge="1">
                  <a:txBody>
                    <a:bodyPr/>
                    <a:lstStyle/>
                    <a:p>
                      <a:endParaRPr lang="en-US"/>
                    </a:p>
                  </a:txBody>
                  <a:tcPr/>
                </a:tc>
                <a:tc>
                  <a:txBody>
                    <a:bodyPr/>
                    <a:lstStyle/>
                    <a:p>
                      <a:pPr algn="just">
                        <a:lnSpc>
                          <a:spcPct val="130000"/>
                        </a:lnSpc>
                        <a:spcAft>
                          <a:spcPts val="0"/>
                        </a:spcAft>
                      </a:pPr>
                      <a:r>
                        <a:rPr lang="vi-VN" sz="2800" dirty="0">
                          <a:effectLst/>
                          <a:latin typeface="Calibri" panose="020F0502020204030204" pitchFamily="34" charset="0"/>
                        </a:rPr>
                        <a:t>Lipid</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6813475"/>
                  </a:ext>
                </a:extLst>
              </a:tr>
              <a:tr h="851438">
                <a:tc vMerge="1">
                  <a:txBody>
                    <a:bodyPr/>
                    <a:lstStyle/>
                    <a:p>
                      <a:endParaRPr lang="en-US"/>
                    </a:p>
                  </a:txBody>
                  <a:tcPr/>
                </a:tc>
                <a:tc>
                  <a:txBody>
                    <a:bodyPr/>
                    <a:lstStyle/>
                    <a:p>
                      <a:pPr algn="just">
                        <a:lnSpc>
                          <a:spcPct val="130000"/>
                        </a:lnSpc>
                        <a:spcAft>
                          <a:spcPts val="0"/>
                        </a:spcAft>
                      </a:pPr>
                      <a:r>
                        <a:rPr lang="vi-VN" sz="2800" dirty="0">
                          <a:effectLst/>
                          <a:latin typeface="Calibri" panose="020F0502020204030204" pitchFamily="34" charset="0"/>
                        </a:rPr>
                        <a:t>Protein</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3429866"/>
                  </a:ext>
                </a:extLst>
              </a:tr>
              <a:tr h="851438">
                <a:tc vMerge="1">
                  <a:txBody>
                    <a:bodyPr/>
                    <a:lstStyle/>
                    <a:p>
                      <a:endParaRPr lang="en-US"/>
                    </a:p>
                  </a:txBody>
                  <a:tcPr/>
                </a:tc>
                <a:tc>
                  <a:txBody>
                    <a:bodyPr/>
                    <a:lstStyle/>
                    <a:p>
                      <a:pPr algn="just">
                        <a:lnSpc>
                          <a:spcPct val="130000"/>
                        </a:lnSpc>
                        <a:spcAft>
                          <a:spcPts val="0"/>
                        </a:spcAft>
                      </a:pPr>
                      <a:r>
                        <a:rPr lang="vi-VN" sz="2800" dirty="0">
                          <a:effectLst/>
                          <a:latin typeface="Calibri" panose="020F0502020204030204" pitchFamily="34" charset="0"/>
                        </a:rPr>
                        <a:t>Nucleic acid</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800" dirty="0">
                          <a:effectLst/>
                          <a:latin typeface="Calibri" panose="020F0502020204030204" pitchFamily="34" charset="0"/>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44420762"/>
                  </a:ext>
                </a:extLst>
              </a:tr>
            </a:tbl>
          </a:graphicData>
        </a:graphic>
      </p:graphicFrame>
    </p:spTree>
    <p:extLst>
      <p:ext uri="{BB962C8B-B14F-4D97-AF65-F5344CB8AC3E}">
        <p14:creationId xmlns:p14="http://schemas.microsoft.com/office/powerpoint/2010/main" val="1225710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1" y="1"/>
            <a:ext cx="12185666" cy="553998"/>
          </a:xfrm>
          <a:prstGeom prst="rect">
            <a:avLst/>
          </a:prstGeom>
          <a:noFill/>
        </p:spPr>
        <p:txBody>
          <a:bodyPr wrap="square" rtlCol="0">
            <a:spAutoFit/>
          </a:bodyPr>
          <a:lstStyle/>
          <a:p>
            <a:r>
              <a:rPr lang="en-US" sz="3000" b="1" dirty="0" smtClean="0">
                <a:latin typeface="Calibri" panose="020F0502020204030204" pitchFamily="34" charset="0"/>
              </a:rPr>
              <a:t>III</a:t>
            </a:r>
            <a:r>
              <a:rPr lang="vi-VN" sz="3000" b="1" dirty="0" smtClean="0">
                <a:latin typeface="Calibri" panose="020F0502020204030204" pitchFamily="34" charset="0"/>
              </a:rPr>
              <a:t>. </a:t>
            </a:r>
            <a:r>
              <a:rPr lang="vi-VN" sz="3000" b="1" dirty="0">
                <a:latin typeface="Calibri" panose="020F0502020204030204" pitchFamily="34" charset="0"/>
              </a:rPr>
              <a:t>MỐI QUAN HỆ GIỮA CẤU TẠO VÀ VAI TRÒ CỦA CÁC PHÂN TỬ SINH HỌC</a:t>
            </a:r>
            <a:endParaRPr lang="en-US" sz="3000" b="1" dirty="0">
              <a:latin typeface="+mj-lt"/>
            </a:endParaRPr>
          </a:p>
        </p:txBody>
      </p:sp>
      <p:pic>
        <p:nvPicPr>
          <p:cNvPr id="4" name="Picture 3"/>
          <p:cNvPicPr>
            <a:picLocks noChangeAspect="1"/>
          </p:cNvPicPr>
          <p:nvPr/>
        </p:nvPicPr>
        <p:blipFill>
          <a:blip r:embed="rId3"/>
          <a:stretch>
            <a:fillRect/>
          </a:stretch>
        </p:blipFill>
        <p:spPr>
          <a:xfrm>
            <a:off x="0" y="799179"/>
            <a:ext cx="11666541" cy="5500872"/>
          </a:xfrm>
          <a:prstGeom prst="rect">
            <a:avLst/>
          </a:prstGeom>
        </p:spPr>
      </p:pic>
    </p:spTree>
    <p:extLst>
      <p:ext uri="{BB962C8B-B14F-4D97-AF65-F5344CB8AC3E}">
        <p14:creationId xmlns:p14="http://schemas.microsoft.com/office/powerpoint/2010/main" val="3843329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pic>
        <p:nvPicPr>
          <p:cNvPr id="4" name="Picture 3"/>
          <p:cNvPicPr>
            <a:picLocks noChangeAspect="1"/>
          </p:cNvPicPr>
          <p:nvPr/>
        </p:nvPicPr>
        <p:blipFill>
          <a:blip r:embed="rId3"/>
          <a:stretch>
            <a:fillRect/>
          </a:stretch>
        </p:blipFill>
        <p:spPr>
          <a:xfrm>
            <a:off x="593766" y="545476"/>
            <a:ext cx="10842172" cy="6483973"/>
          </a:xfrm>
          <a:prstGeom prst="rect">
            <a:avLst/>
          </a:prstGeom>
        </p:spPr>
      </p:pic>
      <p:sp>
        <p:nvSpPr>
          <p:cNvPr id="5" name="TextBox 4"/>
          <p:cNvSpPr txBox="1"/>
          <p:nvPr/>
        </p:nvSpPr>
        <p:spPr>
          <a:xfrm>
            <a:off x="1" y="1"/>
            <a:ext cx="12185666" cy="553998"/>
          </a:xfrm>
          <a:prstGeom prst="rect">
            <a:avLst/>
          </a:prstGeom>
          <a:noFill/>
        </p:spPr>
        <p:txBody>
          <a:bodyPr wrap="square" rtlCol="0">
            <a:spAutoFit/>
          </a:bodyPr>
          <a:lstStyle/>
          <a:p>
            <a:r>
              <a:rPr lang="en-US" sz="3000" b="1" dirty="0" smtClean="0">
                <a:latin typeface="Calibri" panose="020F0502020204030204" pitchFamily="34" charset="0"/>
              </a:rPr>
              <a:t>III</a:t>
            </a:r>
            <a:r>
              <a:rPr lang="vi-VN" sz="3000" b="1" dirty="0" smtClean="0">
                <a:latin typeface="Calibri" panose="020F0502020204030204" pitchFamily="34" charset="0"/>
              </a:rPr>
              <a:t>. </a:t>
            </a:r>
            <a:r>
              <a:rPr lang="vi-VN" sz="3000" b="1" dirty="0">
                <a:latin typeface="Calibri" panose="020F0502020204030204" pitchFamily="34" charset="0"/>
              </a:rPr>
              <a:t>MỐI QUAN HỆ GIỮA CẤU TẠO VÀ VAI TRÒ CỦA CÁC PHÂN TỬ SINH HỌC</a:t>
            </a:r>
            <a:endParaRPr lang="en-US" sz="3000" b="1" dirty="0">
              <a:latin typeface="+mj-lt"/>
            </a:endParaRPr>
          </a:p>
        </p:txBody>
      </p:sp>
    </p:spTree>
    <p:extLst>
      <p:ext uri="{BB962C8B-B14F-4D97-AF65-F5344CB8AC3E}">
        <p14:creationId xmlns:p14="http://schemas.microsoft.com/office/powerpoint/2010/main" val="549843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4108863" y="189171"/>
            <a:ext cx="2365680" cy="584775"/>
          </a:xfrm>
          <a:prstGeom prst="rect">
            <a:avLst/>
          </a:prstGeom>
          <a:noFill/>
        </p:spPr>
        <p:txBody>
          <a:bodyPr wrap="square" rtlCol="0">
            <a:spAutoFit/>
          </a:bodyPr>
          <a:lstStyle/>
          <a:p>
            <a:r>
              <a:rPr lang="en-US" sz="3200" b="1" dirty="0" smtClean="0">
                <a:latin typeface="Calibri" panose="020F0502020204030204" pitchFamily="34" charset="0"/>
              </a:rPr>
              <a:t>LUYỆN </a:t>
            </a:r>
            <a:r>
              <a:rPr lang="vi-VN" sz="3200" b="1" dirty="0" smtClean="0">
                <a:latin typeface="Calibri" panose="020F0502020204030204" pitchFamily="34" charset="0"/>
              </a:rPr>
              <a:t>TẬP</a:t>
            </a:r>
            <a:endParaRPr lang="en-US" sz="3200" b="1" dirty="0">
              <a:latin typeface="+mj-lt"/>
            </a:endParaRPr>
          </a:p>
        </p:txBody>
      </p:sp>
      <p:sp>
        <p:nvSpPr>
          <p:cNvPr id="3" name="TextBox 2"/>
          <p:cNvSpPr txBox="1"/>
          <p:nvPr/>
        </p:nvSpPr>
        <p:spPr>
          <a:xfrm>
            <a:off x="372092" y="2324548"/>
            <a:ext cx="10694113" cy="4401205"/>
          </a:xfrm>
          <a:prstGeom prst="rect">
            <a:avLst/>
          </a:prstGeom>
          <a:noFill/>
        </p:spPr>
        <p:txBody>
          <a:bodyPr wrap="square" rtlCol="0">
            <a:spAutoFit/>
          </a:bodyPr>
          <a:lstStyle/>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1:</a:t>
            </a:r>
            <a:r>
              <a:rPr lang="en-US" sz="2800" dirty="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Khi bị hạ đường huyết nên bổ sung cho cơ thể đường </a:t>
            </a:r>
            <a:r>
              <a:rPr lang="vi-VN" sz="2800" dirty="0" smtClean="0">
                <a:latin typeface="Calibri" panose="020F0502020204030204" pitchFamily="34" charset="0"/>
                <a:cs typeface="Times New Roman" panose="02020603050405020304" pitchFamily="18" charset="0"/>
              </a:rPr>
              <a:t>gluco</a:t>
            </a:r>
            <a:r>
              <a:rPr lang="en-US" sz="2800" dirty="0" smtClean="0">
                <a:latin typeface="Calibri" panose="020F0502020204030204" pitchFamily="34" charset="0"/>
                <a:cs typeface="Times New Roman" panose="02020603050405020304" pitchFamily="18" charset="0"/>
              </a:rPr>
              <a:t>se</a:t>
            </a:r>
            <a:r>
              <a:rPr lang="vi-VN" sz="2800" dirty="0" smtClean="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hay đường </a:t>
            </a:r>
            <a:r>
              <a:rPr lang="vi-VN" sz="2800" dirty="0" smtClean="0">
                <a:latin typeface="Calibri" panose="020F0502020204030204" pitchFamily="34" charset="0"/>
                <a:cs typeface="Times New Roman" panose="02020603050405020304" pitchFamily="18" charset="0"/>
              </a:rPr>
              <a:t>saccaro</a:t>
            </a:r>
            <a:r>
              <a:rPr lang="en-US" sz="2800" dirty="0" smtClean="0">
                <a:latin typeface="Calibri" panose="020F0502020204030204" pitchFamily="34" charset="0"/>
                <a:cs typeface="Times New Roman" panose="02020603050405020304" pitchFamily="18" charset="0"/>
              </a:rPr>
              <a:t>se</a:t>
            </a:r>
            <a:r>
              <a:rPr lang="vi-VN" sz="2800" dirty="0" smtClean="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Tại sao?</a:t>
            </a:r>
            <a:endParaRPr lang="en-US" sz="2800" dirty="0">
              <a:latin typeface="Calibri" panose="020F0502020204030204" pitchFamily="34" charset="0"/>
              <a:cs typeface="Times New Roman" panose="02020603050405020304" pitchFamily="18" charset="0"/>
            </a:endParaRPr>
          </a:p>
          <a:p>
            <a:pPr>
              <a:lnSpc>
                <a:spcPct val="150000"/>
              </a:lnSpc>
            </a:pPr>
            <a:r>
              <a:rPr lang="vi-VN" sz="2800" b="1" dirty="0">
                <a:latin typeface="Calibri" panose="020F0502020204030204" pitchFamily="34" charset="0"/>
                <a:cs typeface="Times New Roman" panose="02020603050405020304" pitchFamily="18" charset="0"/>
              </a:rPr>
              <a:t>Câu 2</a:t>
            </a:r>
            <a:r>
              <a:rPr lang="vi-VN" sz="2800" dirty="0">
                <a:latin typeface="Calibri" panose="020F0502020204030204" pitchFamily="34" charset="0"/>
                <a:cs typeface="Times New Roman" panose="02020603050405020304" pitchFamily="18" charset="0"/>
              </a:rPr>
              <a:t>: Tại sao thế hệ con thường có nhiều đặc điểm giống bố </a:t>
            </a:r>
            <a:r>
              <a:rPr lang="vi-VN" sz="2800" dirty="0" smtClean="0">
                <a:latin typeface="Calibri" panose="020F0502020204030204" pitchFamily="34" charset="0"/>
                <a:cs typeface="Times New Roman" panose="02020603050405020304" pitchFamily="18" charset="0"/>
              </a:rPr>
              <a:t>mẹ</a:t>
            </a:r>
            <a:r>
              <a:rPr lang="en-US" sz="2800" dirty="0" smtClean="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3</a:t>
            </a:r>
            <a:r>
              <a:rPr lang="en-US" sz="2800" dirty="0">
                <a:latin typeface="Calibri" panose="020F0502020204030204" pitchFamily="34" charset="0"/>
                <a:cs typeface="Times New Roman" panose="02020603050405020304" pitchFamily="18" charset="0"/>
              </a:rPr>
              <a:t>:</a:t>
            </a:r>
            <a:r>
              <a:rPr lang="en-US" sz="2800" b="1" dirty="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Nếu ăn quá nhiều đường dẫn tới bệnh gì? </a:t>
            </a:r>
            <a:endParaRPr lang="en-US" sz="2800" dirty="0">
              <a:latin typeface="Calibri" panose="020F0502020204030204" pitchFamily="34" charset="0"/>
              <a:cs typeface="Times New Roman" panose="02020603050405020304" pitchFamily="18" charset="0"/>
            </a:endParaRPr>
          </a:p>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4</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sao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người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già</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không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nên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ăn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nhiều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mỡ</a:t>
            </a:r>
            <a:r>
              <a:rPr lang="en-US" sz="2800" dirty="0">
                <a:latin typeface="Calibri" panose="020F0502020204030204" pitchFamily="34" charset="0"/>
                <a:cs typeface="Times New Roman" panose="02020603050405020304" pitchFamily="18" charset="0"/>
              </a:rPr>
              <a:t>?</a:t>
            </a:r>
          </a:p>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5</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sao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chúng</a:t>
            </a:r>
            <a:r>
              <a:rPr lang="en-US" sz="2800" dirty="0">
                <a:latin typeface="Calibri" panose="020F0502020204030204" pitchFamily="34" charset="0"/>
                <a:cs typeface="Times New Roman" panose="02020603050405020304" pitchFamily="18" charset="0"/>
              </a:rPr>
              <a:t> ta </a:t>
            </a:r>
            <a:r>
              <a:rPr lang="en-US" sz="2800" dirty="0" err="1">
                <a:latin typeface="Calibri" panose="020F0502020204030204" pitchFamily="34" charset="0"/>
                <a:cs typeface="Times New Roman" panose="02020603050405020304" pitchFamily="18" charset="0"/>
              </a:rPr>
              <a:t>cần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ăn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nhiều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loại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thức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ăn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khác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nhau</a:t>
            </a:r>
            <a:r>
              <a:rPr lang="en-US" sz="2800" dirty="0">
                <a:latin typeface="Calibri" panose="020F0502020204030204" pitchFamily="34" charset="0"/>
                <a:cs typeface="Times New Roman" panose="02020603050405020304" pitchFamily="18" charset="0"/>
              </a:rPr>
              <a:t>?</a:t>
            </a:r>
          </a:p>
          <a:p>
            <a:endParaRPr lang="en-US" sz="2800" dirty="0"/>
          </a:p>
        </p:txBody>
      </p:sp>
      <p:pic>
        <p:nvPicPr>
          <p:cNvPr id="8"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92" y="363974"/>
            <a:ext cx="1771403" cy="177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2566" y="712391"/>
            <a:ext cx="7362702" cy="523220"/>
          </a:xfrm>
          <a:prstGeom prst="rect">
            <a:avLst/>
          </a:prstGeom>
          <a:noFill/>
        </p:spPr>
        <p:txBody>
          <a:bodyPr wrap="square" rtlCol="0">
            <a:spAutoFit/>
          </a:bodyPr>
          <a:lstStyle/>
          <a:p>
            <a:r>
              <a:rPr lang="vi-VN" sz="2800" dirty="0">
                <a:latin typeface="Calibri" panose="020F0502020204030204" pitchFamily="34" charset="0"/>
              </a:rPr>
              <a:t>Hs thảo luận nhóm để trả lời các câu hỏi sau</a:t>
            </a:r>
            <a:endParaRPr lang="en-US" sz="2800" dirty="0">
              <a:latin typeface="+mj-lt"/>
            </a:endParaRPr>
          </a:p>
        </p:txBody>
      </p:sp>
    </p:spTree>
    <p:extLst>
      <p:ext uri="{BB962C8B-B14F-4D97-AF65-F5344CB8AC3E}">
        <p14:creationId xmlns:p14="http://schemas.microsoft.com/office/powerpoint/2010/main" val="93331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4286993" y="0"/>
            <a:ext cx="2131906" cy="553998"/>
          </a:xfrm>
          <a:prstGeom prst="rect">
            <a:avLst/>
          </a:prstGeom>
          <a:noFill/>
        </p:spPr>
        <p:txBody>
          <a:bodyPr wrap="square" rtlCol="0">
            <a:spAutoFit/>
          </a:bodyPr>
          <a:lstStyle/>
          <a:p>
            <a:r>
              <a:rPr lang="vi-VN" sz="3000" b="1" dirty="0">
                <a:latin typeface="Calibri" panose="020F0502020204030204" pitchFamily="34" charset="0"/>
              </a:rPr>
              <a:t>LUYỆN TẬP</a:t>
            </a:r>
            <a:endParaRPr lang="en-US" sz="3000" b="1" dirty="0">
              <a:latin typeface="+mj-lt"/>
            </a:endParaRPr>
          </a:p>
        </p:txBody>
      </p:sp>
      <p:sp>
        <p:nvSpPr>
          <p:cNvPr id="2" name="TextBox 1"/>
          <p:cNvSpPr txBox="1"/>
          <p:nvPr/>
        </p:nvSpPr>
        <p:spPr>
          <a:xfrm>
            <a:off x="0" y="492443"/>
            <a:ext cx="12005953" cy="461665"/>
          </a:xfrm>
          <a:prstGeom prst="rect">
            <a:avLst/>
          </a:prstGeom>
          <a:noFill/>
        </p:spPr>
        <p:txBody>
          <a:bodyPr wrap="square" rtlCol="0">
            <a:spAutoFit/>
          </a:bodyPr>
          <a:lstStyle/>
          <a:p>
            <a:r>
              <a:rPr lang="vi-VN" sz="2400" b="1" dirty="0">
                <a:latin typeface="Calibri" panose="020F0502020204030204" pitchFamily="34" charset="0"/>
              </a:rPr>
              <a:t>Hãy lựa chọn đáp án đúng nhất</a:t>
            </a:r>
            <a:endParaRPr lang="en-US" sz="2400" b="1" dirty="0">
              <a:latin typeface="+mj-lt"/>
            </a:endParaRPr>
          </a:p>
        </p:txBody>
      </p:sp>
      <p:sp>
        <p:nvSpPr>
          <p:cNvPr id="4" name="Rounded Rectangle 3"/>
          <p:cNvSpPr/>
          <p:nvPr/>
        </p:nvSpPr>
        <p:spPr>
          <a:xfrm>
            <a:off x="27708" y="984886"/>
            <a:ext cx="6068291" cy="59038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4385" y="1223159"/>
            <a:ext cx="4845132" cy="3754874"/>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1:</a:t>
            </a:r>
            <a:r>
              <a:rPr lang="vi-VN" sz="2800" dirty="0">
                <a:latin typeface="Calibri" panose="020F0502020204030204" pitchFamily="34" charset="0"/>
              </a:rPr>
              <a:t> Đơn phân của protein là</a:t>
            </a:r>
            <a:endParaRPr lang="en-US" sz="2800" dirty="0">
              <a:latin typeface="+mj-lt"/>
            </a:endParaRPr>
          </a:p>
          <a:p>
            <a:pPr marL="342900" indent="-342900">
              <a:lnSpc>
                <a:spcPct val="150000"/>
              </a:lnSpc>
              <a:buAutoNum type="alphaUcPeriod"/>
            </a:pPr>
            <a:r>
              <a:rPr lang="vi-VN" sz="2800" dirty="0" smtClean="0">
                <a:latin typeface="Calibri" panose="020F0502020204030204" pitchFamily="34" charset="0"/>
              </a:rPr>
              <a:t>Glucose</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a:t>
            </a:r>
            <a:r>
              <a:rPr lang="en-US" sz="2800" dirty="0" smtClean="0">
                <a:latin typeface="Calibri" panose="020F0502020204030204" pitchFamily="34" charset="0"/>
              </a:rPr>
              <a:t>a</a:t>
            </a:r>
            <a:r>
              <a:rPr lang="vi-VN" sz="2800" dirty="0" smtClean="0">
                <a:latin typeface="Calibri" panose="020F0502020204030204" pitchFamily="34" charset="0"/>
              </a:rPr>
              <a:t>mino acid</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C. </a:t>
            </a:r>
            <a:r>
              <a:rPr lang="en-US" sz="2800" dirty="0" smtClean="0">
                <a:latin typeface="Calibri" panose="020F0502020204030204" pitchFamily="34" charset="0"/>
              </a:rPr>
              <a:t>n</a:t>
            </a:r>
            <a:r>
              <a:rPr lang="vi-VN" sz="2800" dirty="0" smtClean="0">
                <a:latin typeface="Calibri" panose="020F0502020204030204" pitchFamily="34" charset="0"/>
              </a:rPr>
              <a:t>ucleotide</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D. acid </a:t>
            </a:r>
            <a:r>
              <a:rPr lang="vi-VN" sz="2800" dirty="0" smtClean="0">
                <a:latin typeface="Calibri" panose="020F0502020204030204" pitchFamily="34" charset="0"/>
              </a:rPr>
              <a:t>béo</a:t>
            </a:r>
            <a:r>
              <a:rPr lang="en-US" sz="2800" dirty="0" smtClean="0">
                <a:latin typeface="Calibri" panose="020F0502020204030204" pitchFamily="34" charset="0"/>
              </a:rPr>
              <a:t>.</a:t>
            </a:r>
            <a:endParaRPr lang="en-US" sz="2800" dirty="0">
              <a:latin typeface="+mj-lt"/>
            </a:endParaRPr>
          </a:p>
          <a:p>
            <a:endParaRPr lang="en-US" sz="2800" dirty="0"/>
          </a:p>
        </p:txBody>
      </p:sp>
      <p:sp>
        <p:nvSpPr>
          <p:cNvPr id="7" name="Rounded Rectangle 6"/>
          <p:cNvSpPr/>
          <p:nvPr/>
        </p:nvSpPr>
        <p:spPr>
          <a:xfrm>
            <a:off x="6388925" y="984886"/>
            <a:ext cx="5803075" cy="5772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0805" y="1446551"/>
            <a:ext cx="5415148" cy="3754874"/>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2:</a:t>
            </a:r>
            <a:r>
              <a:rPr lang="vi-VN" sz="2800" dirty="0">
                <a:latin typeface="Calibri" panose="020F0502020204030204" pitchFamily="34" charset="0"/>
              </a:rPr>
              <a:t> Đơn phân của nucleic acid </a:t>
            </a:r>
            <a:r>
              <a:rPr lang="vi-VN" sz="2800" dirty="0" smtClean="0">
                <a:latin typeface="Calibri" panose="020F0502020204030204" pitchFamily="34" charset="0"/>
              </a:rPr>
              <a:t>là</a:t>
            </a:r>
            <a:endParaRPr lang="en-US" sz="2800" dirty="0">
              <a:latin typeface="+mj-lt"/>
            </a:endParaRPr>
          </a:p>
          <a:p>
            <a:pPr marL="342900" indent="-342900">
              <a:lnSpc>
                <a:spcPct val="150000"/>
              </a:lnSpc>
              <a:buAutoNum type="alphaUcPeriod"/>
            </a:pPr>
            <a:r>
              <a:rPr lang="vi-VN" sz="2800" dirty="0" smtClean="0">
                <a:latin typeface="Calibri" panose="020F0502020204030204" pitchFamily="34" charset="0"/>
              </a:rPr>
              <a:t>Glucose</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a:t>
            </a:r>
            <a:r>
              <a:rPr lang="en-US" sz="2800" dirty="0" smtClean="0">
                <a:latin typeface="Calibri" panose="020F0502020204030204" pitchFamily="34" charset="0"/>
              </a:rPr>
              <a:t>a</a:t>
            </a:r>
            <a:r>
              <a:rPr lang="vi-VN" sz="2800" dirty="0" smtClean="0">
                <a:latin typeface="Calibri" panose="020F0502020204030204" pitchFamily="34" charset="0"/>
              </a:rPr>
              <a:t>mino acid</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C. </a:t>
            </a:r>
            <a:r>
              <a:rPr lang="en-US" sz="2800" dirty="0">
                <a:latin typeface="Calibri" panose="020F0502020204030204" pitchFamily="34" charset="0"/>
              </a:rPr>
              <a:t>n</a:t>
            </a:r>
            <a:r>
              <a:rPr lang="vi-VN" sz="2800" dirty="0" smtClean="0">
                <a:latin typeface="Calibri" panose="020F0502020204030204" pitchFamily="34" charset="0"/>
              </a:rPr>
              <a:t>ucleotide</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D. acid </a:t>
            </a:r>
            <a:r>
              <a:rPr lang="vi-VN" sz="2800" dirty="0" smtClean="0">
                <a:latin typeface="Calibri" panose="020F0502020204030204" pitchFamily="34" charset="0"/>
              </a:rPr>
              <a:t>béo</a:t>
            </a:r>
            <a:r>
              <a:rPr lang="en-US" sz="2800" dirty="0" smtClean="0">
                <a:latin typeface="Calibri" panose="020F0502020204030204" pitchFamily="34" charset="0"/>
              </a:rPr>
              <a:t>.</a:t>
            </a:r>
            <a:endParaRPr lang="en-US" sz="2800" dirty="0">
              <a:latin typeface="+mj-lt"/>
            </a:endParaRPr>
          </a:p>
          <a:p>
            <a:endParaRPr lang="en-US" sz="2800" dirty="0"/>
          </a:p>
        </p:txBody>
      </p:sp>
      <p:pic>
        <p:nvPicPr>
          <p:cNvPr id="11"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8" y="2553195"/>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676" y="3513544"/>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75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5" name="TextBox 4"/>
          <p:cNvSpPr txBox="1"/>
          <p:nvPr/>
        </p:nvSpPr>
        <p:spPr>
          <a:xfrm>
            <a:off x="0" y="492443"/>
            <a:ext cx="12005953" cy="461665"/>
          </a:xfrm>
          <a:prstGeom prst="rect">
            <a:avLst/>
          </a:prstGeom>
          <a:noFill/>
        </p:spPr>
        <p:txBody>
          <a:bodyPr wrap="square" rtlCol="0">
            <a:spAutoFit/>
          </a:bodyPr>
          <a:lstStyle/>
          <a:p>
            <a:r>
              <a:rPr lang="vi-VN" sz="2400" dirty="0">
                <a:latin typeface="Calibri" panose="020F0502020204030204" pitchFamily="34" charset="0"/>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9387" y="1330036"/>
            <a:ext cx="5498275" cy="5047536"/>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3</a:t>
            </a:r>
            <a:r>
              <a:rPr lang="vi-VN" sz="2800" dirty="0">
                <a:latin typeface="Calibri" panose="020F0502020204030204" pitchFamily="34" charset="0"/>
              </a:rPr>
              <a:t>: Phân tử sinh học nào sau đây </a:t>
            </a:r>
            <a:r>
              <a:rPr lang="vi-VN" sz="2800" b="1" dirty="0">
                <a:latin typeface="Calibri" panose="020F0502020204030204" pitchFamily="34" charset="0"/>
              </a:rPr>
              <a:t>không</a:t>
            </a:r>
            <a:r>
              <a:rPr lang="vi-VN" sz="2800" dirty="0">
                <a:latin typeface="Calibri" panose="020F0502020204030204" pitchFamily="34" charset="0"/>
              </a:rPr>
              <a:t> có cấu tạo theo nguyên tắc đa </a:t>
            </a:r>
            <a:r>
              <a:rPr lang="vi-VN" sz="2800" dirty="0" smtClean="0">
                <a:latin typeface="Calibri" panose="020F0502020204030204" pitchFamily="34" charset="0"/>
              </a:rPr>
              <a:t>phân</a:t>
            </a:r>
            <a:r>
              <a:rPr lang="en-US" sz="2800" dirty="0" smtClean="0">
                <a:latin typeface="Calibri" panose="020F0502020204030204" pitchFamily="34" charset="0"/>
              </a:rPr>
              <a:t>?</a:t>
            </a:r>
            <a:endParaRPr lang="en-US" sz="2800" dirty="0">
              <a:latin typeface="+mj-lt"/>
            </a:endParaRPr>
          </a:p>
          <a:p>
            <a:pPr marL="342900" indent="-342900">
              <a:lnSpc>
                <a:spcPct val="150000"/>
              </a:lnSpc>
              <a:buAutoNum type="alphaUcPeriod"/>
            </a:pPr>
            <a:r>
              <a:rPr lang="vi-VN" sz="2800" dirty="0" smtClean="0">
                <a:latin typeface="Calibri" panose="020F0502020204030204" pitchFamily="34" charset="0"/>
              </a:rPr>
              <a:t>Lipid</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a:t>
            </a:r>
            <a:r>
              <a:rPr lang="en-US" sz="2800" dirty="0" smtClean="0">
                <a:latin typeface="Calibri" panose="020F0502020204030204" pitchFamily="34" charset="0"/>
              </a:rPr>
              <a:t>a</a:t>
            </a:r>
            <a:r>
              <a:rPr lang="vi-VN" sz="2800" dirty="0" smtClean="0">
                <a:latin typeface="Calibri" panose="020F0502020204030204" pitchFamily="34" charset="0"/>
              </a:rPr>
              <a:t>mino acid</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C. </a:t>
            </a:r>
            <a:r>
              <a:rPr lang="en-US" sz="2800" dirty="0" smtClean="0">
                <a:latin typeface="Calibri" panose="020F0502020204030204" pitchFamily="34" charset="0"/>
              </a:rPr>
              <a:t>n</a:t>
            </a:r>
            <a:r>
              <a:rPr lang="vi-VN" sz="2800" dirty="0" smtClean="0">
                <a:latin typeface="Calibri" panose="020F0502020204030204" pitchFamily="34" charset="0"/>
              </a:rPr>
              <a:t>ucle</a:t>
            </a:r>
            <a:r>
              <a:rPr lang="en-US" sz="2800" dirty="0" err="1" smtClean="0">
                <a:latin typeface="Calibri" panose="020F0502020204030204" pitchFamily="34" charset="0"/>
              </a:rPr>
              <a:t>ic</a:t>
            </a:r>
            <a:r>
              <a:rPr lang="en-US" sz="2800" dirty="0" smtClean="0">
                <a:latin typeface="Calibri" panose="020F0502020204030204" pitchFamily="34" charset="0"/>
              </a:rPr>
              <a:t> acid.</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D. acid </a:t>
            </a:r>
            <a:r>
              <a:rPr lang="vi-VN" sz="2800" dirty="0" smtClean="0">
                <a:latin typeface="Calibri" panose="020F0502020204030204" pitchFamily="34" charset="0"/>
              </a:rPr>
              <a:t>béo</a:t>
            </a:r>
            <a:r>
              <a:rPr lang="en-US" sz="2800" dirty="0" smtClean="0">
                <a:latin typeface="Calibri" panose="020F0502020204030204" pitchFamily="34" charset="0"/>
              </a:rPr>
              <a:t>.</a:t>
            </a:r>
            <a:endParaRPr lang="en-US" sz="2800" dirty="0">
              <a:latin typeface="+mj-lt"/>
            </a:endParaRPr>
          </a:p>
          <a:p>
            <a:endParaRPr lang="en-US" sz="2800" dirty="0"/>
          </a:p>
        </p:txBody>
      </p:sp>
      <p:sp>
        <p:nvSpPr>
          <p:cNvPr id="8" name="TextBox 7"/>
          <p:cNvSpPr txBox="1"/>
          <p:nvPr/>
        </p:nvSpPr>
        <p:spPr>
          <a:xfrm>
            <a:off x="6792686" y="1235034"/>
            <a:ext cx="4928259" cy="4401205"/>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4:</a:t>
            </a:r>
            <a:r>
              <a:rPr lang="vi-VN" sz="2800" dirty="0">
                <a:latin typeface="Calibri" panose="020F0502020204030204" pitchFamily="34" charset="0"/>
              </a:rPr>
              <a:t> Những hợp chất nào sau đây có đơn phân chỉ là </a:t>
            </a:r>
            <a:r>
              <a:rPr lang="vi-VN" sz="2800" dirty="0" smtClean="0">
                <a:latin typeface="Calibri" panose="020F0502020204030204" pitchFamily="34" charset="0"/>
              </a:rPr>
              <a:t>glucose</a:t>
            </a:r>
            <a:r>
              <a:rPr lang="en-US" sz="2800" dirty="0" smtClean="0">
                <a:latin typeface="Calibri" panose="020F0502020204030204" pitchFamily="34" charset="0"/>
              </a:rPr>
              <a:t>?</a:t>
            </a:r>
            <a:endParaRPr lang="en-US" sz="2800" dirty="0">
              <a:latin typeface="+mj-lt"/>
            </a:endParaRPr>
          </a:p>
          <a:p>
            <a:pPr marL="342900" indent="-342900">
              <a:lnSpc>
                <a:spcPct val="150000"/>
              </a:lnSpc>
              <a:buAutoNum type="alphaUcPeriod"/>
            </a:pPr>
            <a:r>
              <a:rPr lang="vi-VN" sz="2800" dirty="0">
                <a:latin typeface="Calibri" panose="020F0502020204030204" pitchFamily="34" charset="0"/>
              </a:rPr>
              <a:t>tinh bột, </a:t>
            </a:r>
            <a:r>
              <a:rPr lang="vi-VN" sz="2800" dirty="0" smtClean="0">
                <a:latin typeface="Calibri" panose="020F0502020204030204" pitchFamily="34" charset="0"/>
              </a:rPr>
              <a:t>saccharose</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glycogen, </a:t>
            </a:r>
            <a:r>
              <a:rPr lang="vi-VN" sz="2800" dirty="0" smtClean="0">
                <a:latin typeface="Calibri" panose="020F0502020204030204" pitchFamily="34" charset="0"/>
              </a:rPr>
              <a:t>saccharose</a:t>
            </a:r>
            <a:r>
              <a:rPr lang="en-US" sz="2800" dirty="0" smtClean="0">
                <a:latin typeface="Calibri" panose="020F0502020204030204" pitchFamily="34" charset="0"/>
              </a:rPr>
              <a:t>.</a:t>
            </a:r>
            <a:endParaRPr lang="en-US" sz="2800" dirty="0">
              <a:latin typeface="+mj-lt"/>
            </a:endParaRPr>
          </a:p>
          <a:p>
            <a:pPr>
              <a:lnSpc>
                <a:spcPct val="150000"/>
              </a:lnSpc>
            </a:pPr>
            <a:r>
              <a:rPr lang="vi-VN" sz="2800" dirty="0">
                <a:latin typeface="Calibri" panose="020F0502020204030204" pitchFamily="34" charset="0"/>
              </a:rPr>
              <a:t>C. saccharose, </a:t>
            </a:r>
            <a:r>
              <a:rPr lang="vi-VN" sz="2800" dirty="0" smtClean="0">
                <a:latin typeface="Calibri" panose="020F0502020204030204" pitchFamily="34" charset="0"/>
              </a:rPr>
              <a:t>cellulose</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D. tinh bột, </a:t>
            </a:r>
            <a:r>
              <a:rPr lang="vi-VN" sz="2800" dirty="0" smtClean="0">
                <a:latin typeface="Calibri" panose="020F0502020204030204" pitchFamily="34" charset="0"/>
              </a:rPr>
              <a:t>glycogen</a:t>
            </a:r>
            <a:r>
              <a:rPr lang="en-US" sz="2800" dirty="0" smtClean="0">
                <a:latin typeface="Calibri" panose="020F0502020204030204" pitchFamily="34" charset="0"/>
              </a:rPr>
              <a:t>.</a:t>
            </a:r>
            <a:endParaRPr lang="en-US" sz="2800" dirty="0">
              <a:latin typeface="+mj-lt"/>
            </a:endParaRPr>
          </a:p>
          <a:p>
            <a:endParaRPr lang="en-US" sz="2800"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7678" y="4545366"/>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575" y="3354198"/>
            <a:ext cx="708617" cy="471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6993" y="0"/>
            <a:ext cx="2131906" cy="553998"/>
          </a:xfrm>
          <a:prstGeom prst="rect">
            <a:avLst/>
          </a:prstGeom>
          <a:noFill/>
        </p:spPr>
        <p:txBody>
          <a:bodyPr wrap="square" rtlCol="0">
            <a:spAutoFit/>
          </a:bodyPr>
          <a:lstStyle/>
          <a:p>
            <a:r>
              <a:rPr lang="vi-VN" sz="3000" b="1" dirty="0">
                <a:latin typeface="Calibri" panose="020F0502020204030204" pitchFamily="34" charset="0"/>
              </a:rPr>
              <a:t>LUYỆN TẬP</a:t>
            </a:r>
            <a:endParaRPr lang="en-US" sz="3000" b="1" dirty="0">
              <a:latin typeface="+mj-lt"/>
            </a:endParaRPr>
          </a:p>
        </p:txBody>
      </p:sp>
    </p:spTree>
    <p:extLst>
      <p:ext uri="{BB962C8B-B14F-4D97-AF65-F5344CB8AC3E}">
        <p14:creationId xmlns:p14="http://schemas.microsoft.com/office/powerpoint/2010/main" val="390516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p:cNvSpPr txBox="1"/>
          <p:nvPr/>
        </p:nvSpPr>
        <p:spPr>
          <a:xfrm>
            <a:off x="154379" y="748147"/>
            <a:ext cx="11815948" cy="1815882"/>
          </a:xfrm>
          <a:prstGeom prst="rect">
            <a:avLst/>
          </a:prstGeom>
          <a:noFill/>
        </p:spPr>
        <p:txBody>
          <a:bodyPr wrap="square" rtlCol="0">
            <a:spAutoFit/>
          </a:bodyPr>
          <a:lstStyle/>
          <a:p>
            <a:pPr>
              <a:lnSpc>
                <a:spcPct val="150000"/>
              </a:lnSpc>
            </a:pPr>
            <a:r>
              <a:rPr lang="vi-VN" sz="2800" dirty="0">
                <a:latin typeface="Calibri" panose="020F0502020204030204" pitchFamily="34" charset="0"/>
              </a:rPr>
              <a:t>1. Phân tử sinh học là các phân tử hữu cơ do </a:t>
            </a:r>
            <a:r>
              <a:rPr lang="vi-VN" sz="2800" dirty="0" smtClean="0">
                <a:latin typeface="Calibri" panose="020F0502020204030204" pitchFamily="34" charset="0"/>
              </a:rPr>
              <a:t>sinh </a:t>
            </a:r>
            <a:r>
              <a:rPr lang="vi-VN" sz="2800" dirty="0">
                <a:latin typeface="Calibri" panose="020F0502020204030204" pitchFamily="34" charset="0"/>
              </a:rPr>
              <a:t>vật sống tạo thành. Chúng là thành phần cấu tạo và thực hiện nhiều chức năng trong tế bào.</a:t>
            </a:r>
            <a:endParaRPr lang="en-US" sz="2800" dirty="0">
              <a:latin typeface="+mj-lt"/>
            </a:endParaRPr>
          </a:p>
          <a:p>
            <a:endParaRPr lang="en-US" sz="2800" dirty="0"/>
          </a:p>
        </p:txBody>
      </p:sp>
      <p:sp>
        <p:nvSpPr>
          <p:cNvPr id="8" name="TextBox 7"/>
          <p:cNvSpPr txBox="1"/>
          <p:nvPr/>
        </p:nvSpPr>
        <p:spPr>
          <a:xfrm>
            <a:off x="154379" y="2354487"/>
            <a:ext cx="11614067" cy="523220"/>
          </a:xfrm>
          <a:prstGeom prst="rect">
            <a:avLst/>
          </a:prstGeom>
          <a:noFill/>
        </p:spPr>
        <p:txBody>
          <a:bodyPr wrap="square" rtlCol="0">
            <a:spAutoFit/>
          </a:bodyPr>
          <a:lstStyle/>
          <a:p>
            <a:r>
              <a:rPr lang="vi-VN" sz="2800" dirty="0">
                <a:latin typeface="Calibri" panose="020F0502020204030204" pitchFamily="34" charset="0"/>
              </a:rPr>
              <a:t>2. Một số phân tử sinh học trong tế </a:t>
            </a:r>
            <a:r>
              <a:rPr lang="vi-VN" sz="2800" dirty="0" smtClean="0">
                <a:latin typeface="Calibri" panose="020F0502020204030204" pitchFamily="34" charset="0"/>
              </a:rPr>
              <a:t>bào</a:t>
            </a:r>
            <a:r>
              <a:rPr lang="en-US" sz="2800" dirty="0" smtClean="0">
                <a:latin typeface="Calibri" panose="020F0502020204030204" pitchFamily="34" charset="0"/>
              </a:rPr>
              <a:t>:</a:t>
            </a:r>
            <a:r>
              <a:rPr lang="vi-VN" sz="2800" dirty="0" smtClean="0">
                <a:latin typeface="Calibri" panose="020F0502020204030204" pitchFamily="34" charset="0"/>
              </a:rPr>
              <a:t> </a:t>
            </a:r>
            <a:endParaRPr lang="en-US" sz="2800" dirty="0">
              <a:latin typeface="+mj-lt"/>
            </a:endParaRPr>
          </a:p>
        </p:txBody>
      </p:sp>
      <p:pic>
        <p:nvPicPr>
          <p:cNvPr id="7170" name="Picture 2" descr="Carbohydrates - Classification, Structure and Functions - BiokiMicro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9" y="2956957"/>
            <a:ext cx="2608176" cy="26783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pids &amp; Fatty Acids (honors biology) updated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330" y="2956957"/>
            <a:ext cx="3587544" cy="26906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ập tin:Main protein structure levels en.sv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26" y="2956957"/>
            <a:ext cx="1645561" cy="2868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3874" y="3035560"/>
            <a:ext cx="3484447" cy="2790335"/>
          </a:xfrm>
          <a:prstGeom prst="rect">
            <a:avLst/>
          </a:prstGeom>
        </p:spPr>
      </p:pic>
      <p:sp>
        <p:nvSpPr>
          <p:cNvPr id="12" name="TextBox 11"/>
          <p:cNvSpPr txBox="1"/>
          <p:nvPr/>
        </p:nvSpPr>
        <p:spPr>
          <a:xfrm>
            <a:off x="356261" y="5825895"/>
            <a:ext cx="2185060" cy="523220"/>
          </a:xfrm>
          <a:prstGeom prst="rect">
            <a:avLst/>
          </a:prstGeom>
          <a:noFill/>
        </p:spPr>
        <p:txBody>
          <a:bodyPr wrap="square" rtlCol="0">
            <a:spAutoFit/>
          </a:bodyPr>
          <a:lstStyle/>
          <a:p>
            <a:r>
              <a:rPr lang="vi-VN" sz="2800" dirty="0">
                <a:latin typeface="Calibri" panose="020F0502020204030204" pitchFamily="34" charset="0"/>
              </a:rPr>
              <a:t>Carbohydrate</a:t>
            </a:r>
            <a:endParaRPr lang="en-US" sz="2800" dirty="0">
              <a:latin typeface="+mj-lt"/>
            </a:endParaRPr>
          </a:p>
        </p:txBody>
      </p:sp>
      <p:sp>
        <p:nvSpPr>
          <p:cNvPr id="17" name="TextBox 16"/>
          <p:cNvSpPr txBox="1"/>
          <p:nvPr/>
        </p:nvSpPr>
        <p:spPr>
          <a:xfrm>
            <a:off x="3447537" y="5862416"/>
            <a:ext cx="2185060" cy="523220"/>
          </a:xfrm>
          <a:prstGeom prst="rect">
            <a:avLst/>
          </a:prstGeom>
          <a:noFill/>
        </p:spPr>
        <p:txBody>
          <a:bodyPr wrap="square" rtlCol="0">
            <a:spAutoFit/>
          </a:bodyPr>
          <a:lstStyle/>
          <a:p>
            <a:r>
              <a:rPr lang="vi-VN" sz="2800" dirty="0">
                <a:latin typeface="Calibri" panose="020F0502020204030204" pitchFamily="34" charset="0"/>
              </a:rPr>
              <a:t>Lipid</a:t>
            </a:r>
            <a:endParaRPr lang="en-US" sz="2800" dirty="0">
              <a:latin typeface="+mj-lt"/>
            </a:endParaRPr>
          </a:p>
        </p:txBody>
      </p:sp>
      <p:sp>
        <p:nvSpPr>
          <p:cNvPr id="18" name="TextBox 17"/>
          <p:cNvSpPr txBox="1"/>
          <p:nvPr/>
        </p:nvSpPr>
        <p:spPr>
          <a:xfrm>
            <a:off x="6687522" y="6040695"/>
            <a:ext cx="2185060" cy="523220"/>
          </a:xfrm>
          <a:prstGeom prst="rect">
            <a:avLst/>
          </a:prstGeom>
          <a:noFill/>
        </p:spPr>
        <p:txBody>
          <a:bodyPr wrap="square" rtlCol="0">
            <a:spAutoFit/>
          </a:bodyPr>
          <a:lstStyle/>
          <a:p>
            <a:r>
              <a:rPr lang="vi-VN" sz="2800" dirty="0">
                <a:latin typeface="Calibri" panose="020F0502020204030204" pitchFamily="34" charset="0"/>
              </a:rPr>
              <a:t>Protein</a:t>
            </a:r>
            <a:endParaRPr lang="en-US" sz="2800" dirty="0">
              <a:latin typeface="+mj-lt"/>
            </a:endParaRPr>
          </a:p>
        </p:txBody>
      </p:sp>
      <p:sp>
        <p:nvSpPr>
          <p:cNvPr id="19" name="TextBox 18"/>
          <p:cNvSpPr txBox="1"/>
          <p:nvPr/>
        </p:nvSpPr>
        <p:spPr>
          <a:xfrm>
            <a:off x="9373567" y="6030230"/>
            <a:ext cx="2185060" cy="523220"/>
          </a:xfrm>
          <a:prstGeom prst="rect">
            <a:avLst/>
          </a:prstGeom>
          <a:noFill/>
        </p:spPr>
        <p:txBody>
          <a:bodyPr wrap="square" rtlCol="0">
            <a:spAutoFit/>
          </a:bodyPr>
          <a:lstStyle/>
          <a:p>
            <a:r>
              <a:rPr lang="vi-VN" sz="2800" dirty="0">
                <a:latin typeface="Calibri" panose="020F0502020204030204" pitchFamily="34" charset="0"/>
              </a:rPr>
              <a:t>Nucleic acid</a:t>
            </a:r>
            <a:endParaRPr lang="en-US" sz="2800" dirty="0">
              <a:latin typeface="+mj-lt"/>
            </a:endParaRPr>
          </a:p>
        </p:txBody>
      </p:sp>
      <p:grpSp>
        <p:nvGrpSpPr>
          <p:cNvPr id="15" name="Group 14"/>
          <p:cNvGrpSpPr/>
          <p:nvPr/>
        </p:nvGrpSpPr>
        <p:grpSpPr>
          <a:xfrm>
            <a:off x="0" y="-85479"/>
            <a:ext cx="12192000" cy="758786"/>
            <a:chOff x="589641" y="218903"/>
            <a:chExt cx="10721891" cy="758786"/>
          </a:xfrm>
          <a:solidFill>
            <a:schemeClr val="accent2">
              <a:lumMod val="20000"/>
              <a:lumOff val="80000"/>
            </a:schemeClr>
          </a:solidFill>
        </p:grpSpPr>
        <p:sp>
          <p:nvSpPr>
            <p:cNvPr id="16" name="Rectangle 15"/>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b="1" dirty="0">
                  <a:solidFill>
                    <a:schemeClr val="tx1"/>
                  </a:solidFill>
                  <a:latin typeface="Calibri" panose="020F0502020204030204" pitchFamily="34" charset="0"/>
                  <a:cs typeface="Times New Roman" panose="02020603050405020304" pitchFamily="18" charset="0"/>
                </a:rPr>
                <a:t>I. </a:t>
              </a:r>
              <a:r>
                <a:rPr lang="en-US" sz="3000" b="1" dirty="0" smtClean="0">
                  <a:solidFill>
                    <a:schemeClr val="tx1"/>
                  </a:solidFill>
                  <a:latin typeface="Calibri" panose="020F0502020204030204" pitchFamily="34" charset="0"/>
                  <a:cs typeface="Times New Roman" panose="02020603050405020304" pitchFamily="18" charset="0"/>
                </a:rPr>
                <a:t>KHÁI QUÁT VỀ </a:t>
              </a:r>
              <a:r>
                <a:rPr lang="vi-VN" sz="3000" b="1" kern="1200" dirty="0" smtClean="0">
                  <a:solidFill>
                    <a:schemeClr val="tx1"/>
                  </a:solidFill>
                  <a:latin typeface="Calibri" panose="020F0502020204030204" pitchFamily="34" charset="0"/>
                  <a:cs typeface="Times New Roman" panose="02020603050405020304" pitchFamily="18" charset="0"/>
                </a:rPr>
                <a:t>CÁC </a:t>
              </a:r>
              <a:r>
                <a:rPr lang="vi-VN" sz="3000" b="1" kern="1200" dirty="0">
                  <a:solidFill>
                    <a:schemeClr val="tx1"/>
                  </a:solidFill>
                  <a:latin typeface="Calibri" panose="020F0502020204030204" pitchFamily="34" charset="0"/>
                  <a:cs typeface="Times New Roman" panose="02020603050405020304" pitchFamily="18" charset="0"/>
                </a:rPr>
                <a:t>PHÂN TỬ SINH HỌC TRONG TẾ BÀO</a:t>
              </a:r>
              <a:endParaRPr lang="en-US" sz="3000" b="1" kern="1200" dirty="0">
                <a:solidFill>
                  <a:schemeClr val="tx1"/>
                </a:solidFill>
                <a:latin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504942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5" name="TextBox 4"/>
          <p:cNvSpPr txBox="1"/>
          <p:nvPr/>
        </p:nvSpPr>
        <p:spPr>
          <a:xfrm>
            <a:off x="0" y="492443"/>
            <a:ext cx="12005953" cy="523220"/>
          </a:xfrm>
          <a:prstGeom prst="rect">
            <a:avLst/>
          </a:prstGeom>
          <a:noFill/>
        </p:spPr>
        <p:txBody>
          <a:bodyPr wrap="square" rtlCol="0">
            <a:spAutoFit/>
          </a:bodyPr>
          <a:lstStyle/>
          <a:p>
            <a:r>
              <a:rPr lang="vi-VN" sz="2800" dirty="0">
                <a:latin typeface="Calibri" panose="020F0502020204030204" pitchFamily="34" charset="0"/>
              </a:rPr>
              <a:t>Hãy lựa chọn đáp án đúng nhất</a:t>
            </a:r>
            <a:endParaRPr lang="en-US" sz="28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1886" y="1401288"/>
            <a:ext cx="5462649" cy="5047536"/>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5</a:t>
            </a:r>
            <a:r>
              <a:rPr lang="vi-VN" sz="2800" dirty="0">
                <a:latin typeface="Calibri" panose="020F0502020204030204" pitchFamily="34" charset="0"/>
              </a:rPr>
              <a:t>: Trong quá trình dịch mã tổng hợp protein, loại nucleic acid có chức năng vận chuyển amino acid </a:t>
            </a:r>
            <a:r>
              <a:rPr lang="vi-VN" sz="2800" dirty="0" smtClean="0">
                <a:latin typeface="Calibri" panose="020F0502020204030204" pitchFamily="34" charset="0"/>
              </a:rPr>
              <a:t>là</a:t>
            </a:r>
            <a:endParaRPr lang="en-US" sz="2800" dirty="0">
              <a:latin typeface="+mj-lt"/>
            </a:endParaRPr>
          </a:p>
          <a:p>
            <a:pPr marL="342900" indent="-342900">
              <a:lnSpc>
                <a:spcPct val="150000"/>
              </a:lnSpc>
              <a:buAutoNum type="alphaUcPeriod"/>
            </a:pPr>
            <a:r>
              <a:rPr lang="vi-VN" sz="2800" dirty="0" smtClean="0">
                <a:latin typeface="Calibri" panose="020F0502020204030204" pitchFamily="34" charset="0"/>
              </a:rPr>
              <a:t>DNA</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a:t>
            </a:r>
            <a:r>
              <a:rPr lang="vi-VN" sz="2800" dirty="0" smtClean="0">
                <a:latin typeface="Calibri" panose="020F0502020204030204" pitchFamily="34" charset="0"/>
              </a:rPr>
              <a:t>mRNA</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C. t </a:t>
            </a:r>
            <a:r>
              <a:rPr lang="vi-VN" sz="2800" dirty="0" smtClean="0">
                <a:latin typeface="Calibri" panose="020F0502020204030204" pitchFamily="34" charset="0"/>
              </a:rPr>
              <a:t>RNA</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D. r </a:t>
            </a:r>
            <a:r>
              <a:rPr lang="vi-VN" sz="2800" dirty="0" smtClean="0">
                <a:latin typeface="Calibri" panose="020F0502020204030204" pitchFamily="34" charset="0"/>
              </a:rPr>
              <a:t>RNA</a:t>
            </a:r>
            <a:r>
              <a:rPr lang="en-US" sz="2800" dirty="0" smtClean="0">
                <a:latin typeface="Calibri" panose="020F0502020204030204" pitchFamily="34" charset="0"/>
              </a:rPr>
              <a:t>.</a:t>
            </a:r>
            <a:endParaRPr lang="en-US" sz="2800" dirty="0">
              <a:latin typeface="+mj-lt"/>
            </a:endParaRPr>
          </a:p>
          <a:p>
            <a:endParaRPr lang="en-US" sz="2800" dirty="0"/>
          </a:p>
        </p:txBody>
      </p:sp>
      <p:sp>
        <p:nvSpPr>
          <p:cNvPr id="8" name="TextBox 7"/>
          <p:cNvSpPr txBox="1"/>
          <p:nvPr/>
        </p:nvSpPr>
        <p:spPr>
          <a:xfrm>
            <a:off x="6721434" y="1270660"/>
            <a:ext cx="5284519" cy="3970318"/>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6:</a:t>
            </a:r>
            <a:r>
              <a:rPr lang="vi-VN" sz="2800" dirty="0">
                <a:latin typeface="Calibri" panose="020F0502020204030204" pitchFamily="34" charset="0"/>
              </a:rPr>
              <a:t> Các đơn phân chủ yếu cấu tạo nên các loại carbohydrate là</a:t>
            </a:r>
            <a:endParaRPr lang="en-US" sz="2800" dirty="0">
              <a:latin typeface="+mj-lt"/>
            </a:endParaRPr>
          </a:p>
          <a:p>
            <a:pPr marL="342900" indent="-342900">
              <a:lnSpc>
                <a:spcPct val="150000"/>
              </a:lnSpc>
              <a:buAutoNum type="alphaUcPeriod"/>
            </a:pPr>
            <a:r>
              <a:rPr lang="vi-VN" sz="2800" dirty="0">
                <a:latin typeface="Calibri" panose="020F0502020204030204" pitchFamily="34" charset="0"/>
              </a:rPr>
              <a:t>glucose, fructose, saccharose	</a:t>
            </a:r>
            <a:r>
              <a:rPr lang="en-US" sz="2800" dirty="0" smtClean="0">
                <a:latin typeface="Calibri" panose="020F0502020204030204" pitchFamily="34" charset="0"/>
              </a:rPr>
              <a:t>.</a:t>
            </a:r>
            <a:endParaRPr lang="vi-VN" sz="2800" dirty="0">
              <a:latin typeface="Calibri" panose="020F0502020204030204" pitchFamily="34" charset="0"/>
            </a:endParaRPr>
          </a:p>
          <a:p>
            <a:pPr>
              <a:lnSpc>
                <a:spcPct val="150000"/>
              </a:lnSpc>
            </a:pPr>
            <a:r>
              <a:rPr lang="vi-VN" sz="2800" dirty="0">
                <a:latin typeface="Calibri" panose="020F0502020204030204" pitchFamily="34" charset="0"/>
              </a:rPr>
              <a:t>B. glucose, fructose, </a:t>
            </a:r>
            <a:r>
              <a:rPr lang="vi-VN" sz="2800" dirty="0" smtClean="0">
                <a:latin typeface="Calibri" panose="020F0502020204030204" pitchFamily="34" charset="0"/>
              </a:rPr>
              <a:t>galactose</a:t>
            </a:r>
            <a:r>
              <a:rPr lang="en-US" sz="2800" dirty="0" smtClean="0">
                <a:latin typeface="Calibri" panose="020F0502020204030204" pitchFamily="34" charset="0"/>
              </a:rPr>
              <a:t>.</a:t>
            </a:r>
            <a:endParaRPr lang="en-US" sz="2800" dirty="0">
              <a:latin typeface="+mj-lt"/>
            </a:endParaRPr>
          </a:p>
          <a:p>
            <a:pPr>
              <a:lnSpc>
                <a:spcPct val="150000"/>
              </a:lnSpc>
            </a:pPr>
            <a:r>
              <a:rPr lang="vi-VN" sz="2800" dirty="0">
                <a:latin typeface="Calibri" panose="020F0502020204030204" pitchFamily="34" charset="0"/>
              </a:rPr>
              <a:t>C. glucose, saccharose, </a:t>
            </a:r>
            <a:r>
              <a:rPr lang="vi-VN" sz="2800" dirty="0" smtClean="0">
                <a:latin typeface="Calibri" panose="020F0502020204030204" pitchFamily="34" charset="0"/>
              </a:rPr>
              <a:t>galactos</a:t>
            </a:r>
            <a:r>
              <a:rPr lang="en-US" sz="2800" dirty="0" smtClean="0">
                <a:latin typeface="Calibri" panose="020F0502020204030204" pitchFamily="34" charset="0"/>
              </a:rPr>
              <a:t>e.</a:t>
            </a:r>
          </a:p>
          <a:p>
            <a:pPr>
              <a:lnSpc>
                <a:spcPct val="150000"/>
              </a:lnSpc>
            </a:pPr>
            <a:r>
              <a:rPr lang="vi-VN" sz="2800" dirty="0" smtClean="0">
                <a:latin typeface="Calibri" panose="020F0502020204030204" pitchFamily="34" charset="0"/>
              </a:rPr>
              <a:t>D</a:t>
            </a:r>
            <a:r>
              <a:rPr lang="vi-VN" sz="2800" dirty="0">
                <a:latin typeface="Calibri" panose="020F0502020204030204" pitchFamily="34" charset="0"/>
              </a:rPr>
              <a:t>. fructose, saccharose, </a:t>
            </a:r>
            <a:r>
              <a:rPr lang="vi-VN" sz="2800" dirty="0" smtClean="0">
                <a:latin typeface="Calibri" panose="020F0502020204030204" pitchFamily="34" charset="0"/>
              </a:rPr>
              <a:t>galactose</a:t>
            </a:r>
            <a:r>
              <a:rPr lang="en-US" sz="2800" dirty="0" smtClean="0">
                <a:latin typeface="Calibri" panose="020F0502020204030204" pitchFamily="34" charset="0"/>
              </a:rPr>
              <a:t>.</a:t>
            </a:r>
            <a:endParaRPr lang="en-US" sz="28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76" y="3237741"/>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5362572"/>
            <a:ext cx="708617" cy="471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6993" y="0"/>
            <a:ext cx="2131906" cy="553998"/>
          </a:xfrm>
          <a:prstGeom prst="rect">
            <a:avLst/>
          </a:prstGeom>
          <a:noFill/>
        </p:spPr>
        <p:txBody>
          <a:bodyPr wrap="square" rtlCol="0">
            <a:spAutoFit/>
          </a:bodyPr>
          <a:lstStyle/>
          <a:p>
            <a:r>
              <a:rPr lang="vi-VN" sz="3000" b="1" dirty="0">
                <a:latin typeface="Calibri" panose="020F0502020204030204" pitchFamily="34" charset="0"/>
              </a:rPr>
              <a:t>LUYỆN TẬP</a:t>
            </a:r>
            <a:endParaRPr lang="en-US" sz="3000" b="1" dirty="0">
              <a:latin typeface="+mj-lt"/>
            </a:endParaRPr>
          </a:p>
        </p:txBody>
      </p:sp>
    </p:spTree>
    <p:extLst>
      <p:ext uri="{BB962C8B-B14F-4D97-AF65-F5344CB8AC3E}">
        <p14:creationId xmlns:p14="http://schemas.microsoft.com/office/powerpoint/2010/main" val="95120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5" name="TextBox 4"/>
          <p:cNvSpPr txBox="1"/>
          <p:nvPr/>
        </p:nvSpPr>
        <p:spPr>
          <a:xfrm>
            <a:off x="0" y="492443"/>
            <a:ext cx="12005953" cy="523220"/>
          </a:xfrm>
          <a:prstGeom prst="rect">
            <a:avLst/>
          </a:prstGeom>
          <a:noFill/>
        </p:spPr>
        <p:txBody>
          <a:bodyPr wrap="square" rtlCol="0">
            <a:spAutoFit/>
          </a:bodyPr>
          <a:lstStyle/>
          <a:p>
            <a:r>
              <a:rPr lang="vi-VN" sz="2800" dirty="0">
                <a:latin typeface="Calibri" panose="020F0502020204030204" pitchFamily="34" charset="0"/>
              </a:rPr>
              <a:t>Hãy lựa chọn đáp án đúng nhất</a:t>
            </a:r>
            <a:endParaRPr lang="en-US" sz="28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0010" y="1401288"/>
            <a:ext cx="5581403" cy="4616648"/>
          </a:xfrm>
          <a:prstGeom prst="rect">
            <a:avLst/>
          </a:prstGeom>
          <a:noFill/>
        </p:spPr>
        <p:txBody>
          <a:bodyPr wrap="square" rtlCol="0">
            <a:spAutoFit/>
          </a:bodyPr>
          <a:lstStyle/>
          <a:p>
            <a:pPr>
              <a:lnSpc>
                <a:spcPct val="150000"/>
              </a:lnSpc>
            </a:pPr>
            <a:r>
              <a:rPr lang="vi-VN" sz="2800" b="1" dirty="0">
                <a:latin typeface="Calibri" panose="020F0502020204030204" pitchFamily="34" charset="0"/>
                <a:cs typeface="Times New Roman" panose="02020603050405020304" pitchFamily="18" charset="0"/>
              </a:rPr>
              <a:t>Câu 7</a:t>
            </a:r>
            <a:r>
              <a:rPr lang="vi-VN" sz="2800" dirty="0">
                <a:latin typeface="Calibri" panose="020F0502020204030204" pitchFamily="34" charset="0"/>
                <a:cs typeface="Times New Roman" panose="02020603050405020304" pitchFamily="18" charset="0"/>
              </a:rPr>
              <a:t>: </a:t>
            </a:r>
            <a:r>
              <a:rPr lang="fr-FR" sz="2800" dirty="0" err="1" smtClean="0">
                <a:latin typeface="Calibri" panose="020F0502020204030204" pitchFamily="34" charset="0"/>
                <a:cs typeface="Times New Roman" panose="02020603050405020304" pitchFamily="18" charset="0"/>
              </a:rPr>
              <a:t>Phospholipid</a:t>
            </a:r>
            <a:r>
              <a:rPr lang="fr-FR" sz="2800" dirty="0" smtClean="0">
                <a:latin typeface="Calibri" panose="020F0502020204030204" pitchFamily="34" charset="0"/>
                <a:cs typeface="Times New Roman" panose="02020603050405020304" pitchFamily="18" charset="0"/>
              </a:rPr>
              <a:t> </a:t>
            </a:r>
            <a:r>
              <a:rPr lang="fr-FR" sz="2800" dirty="0" err="1">
                <a:latin typeface="Calibri" panose="020F0502020204030204" pitchFamily="34" charset="0"/>
                <a:cs typeface="Times New Roman" panose="02020603050405020304" pitchFamily="18" charset="0"/>
              </a:rPr>
              <a:t>có</a:t>
            </a:r>
            <a:r>
              <a:rPr lang="fr-FR" sz="2800" dirty="0">
                <a:latin typeface="Calibri" panose="020F0502020204030204" pitchFamily="34" charset="0"/>
                <a:cs typeface="Times New Roman" panose="02020603050405020304" pitchFamily="18" charset="0"/>
              </a:rPr>
              <a:t> </a:t>
            </a:r>
            <a:r>
              <a:rPr lang="fr-FR" sz="2800" dirty="0" err="1">
                <a:latin typeface="Calibri" panose="020F0502020204030204" pitchFamily="34" charset="0"/>
                <a:cs typeface="Times New Roman" panose="02020603050405020304" pitchFamily="18" charset="0"/>
              </a:rPr>
              <a:t>chức</a:t>
            </a:r>
            <a:r>
              <a:rPr lang="fr-FR" sz="2800" dirty="0">
                <a:latin typeface="Calibri" panose="020F0502020204030204" pitchFamily="34" charset="0"/>
                <a:cs typeface="Times New Roman" panose="02020603050405020304" pitchFamily="18" charset="0"/>
              </a:rPr>
              <a:t> </a:t>
            </a:r>
            <a:r>
              <a:rPr lang="fr-FR" sz="2800" dirty="0" err="1">
                <a:latin typeface="Calibri" panose="020F0502020204030204" pitchFamily="34" charset="0"/>
                <a:cs typeface="Times New Roman" panose="02020603050405020304" pitchFamily="18" charset="0"/>
              </a:rPr>
              <a:t>năng</a:t>
            </a:r>
            <a:r>
              <a:rPr lang="fr-FR" sz="2800" dirty="0">
                <a:latin typeface="Calibri" panose="020F0502020204030204" pitchFamily="34" charset="0"/>
                <a:cs typeface="Times New Roman" panose="02020603050405020304" pitchFamily="18" charset="0"/>
              </a:rPr>
              <a:t> </a:t>
            </a:r>
            <a:r>
              <a:rPr lang="fr-FR" sz="2800" dirty="0" err="1">
                <a:latin typeface="Calibri" panose="020F0502020204030204" pitchFamily="34" charset="0"/>
                <a:cs typeface="Times New Roman" panose="02020603050405020304" pitchFamily="18" charset="0"/>
              </a:rPr>
              <a:t>chính</a:t>
            </a:r>
            <a:r>
              <a:rPr lang="fr-FR" sz="2800" dirty="0">
                <a:latin typeface="Calibri" panose="020F0502020204030204" pitchFamily="34" charset="0"/>
                <a:cs typeface="Times New Roman" panose="02020603050405020304" pitchFamily="18" charset="0"/>
              </a:rPr>
              <a:t> là </a:t>
            </a:r>
            <a:endParaRPr lang="en-US" sz="2800" dirty="0">
              <a:latin typeface="Calibri" panose="020F0502020204030204" pitchFamily="34" charset="0"/>
              <a:cs typeface="Times New Roman" panose="02020603050405020304" pitchFamily="18" charset="0"/>
            </a:endParaRPr>
          </a:p>
          <a:p>
            <a:pPr marL="342900" indent="-342900">
              <a:lnSpc>
                <a:spcPct val="150000"/>
              </a:lnSpc>
              <a:buAutoNum type="alphaUcPeriod"/>
            </a:pPr>
            <a:r>
              <a:rPr lang="pt-BR" sz="2800" dirty="0">
                <a:latin typeface="Calibri" panose="020F0502020204030204" pitchFamily="34" charset="0"/>
                <a:cs typeface="Times New Roman" panose="02020603050405020304" pitchFamily="18" charset="0"/>
              </a:rPr>
              <a:t>dự trữ năng lượng.		</a:t>
            </a:r>
            <a:endParaRPr lang="vi-VN" sz="2800" dirty="0">
              <a:latin typeface="Calibri" panose="020F0502020204030204" pitchFamily="34" charset="0"/>
              <a:cs typeface="Times New Roman" panose="02020603050405020304" pitchFamily="18" charset="0"/>
            </a:endParaRPr>
          </a:p>
          <a:p>
            <a:pPr>
              <a:lnSpc>
                <a:spcPct val="150000"/>
              </a:lnSpc>
            </a:pPr>
            <a:r>
              <a:rPr lang="pt-BR" sz="2800" dirty="0">
                <a:latin typeface="Calibri" panose="020F0502020204030204" pitchFamily="34" charset="0"/>
                <a:cs typeface="Times New Roman" panose="02020603050405020304" pitchFamily="18" charset="0"/>
              </a:rPr>
              <a:t>B</a:t>
            </a:r>
            <a:r>
              <a:rPr lang="pt-BR" sz="2800" b="1" dirty="0">
                <a:latin typeface="Calibri" panose="020F0502020204030204" pitchFamily="34" charset="0"/>
                <a:cs typeface="Times New Roman" panose="02020603050405020304" pitchFamily="18" charset="0"/>
              </a:rPr>
              <a:t>. </a:t>
            </a:r>
            <a:r>
              <a:rPr lang="pt-BR" sz="2800" dirty="0">
                <a:latin typeface="Calibri" panose="020F0502020204030204" pitchFamily="34" charset="0"/>
                <a:cs typeface="Times New Roman" panose="02020603050405020304" pitchFamily="18" charset="0"/>
              </a:rPr>
              <a:t>cấu tạo nên màng sinh chất.</a:t>
            </a:r>
            <a:endParaRPr lang="en-US" sz="2800" dirty="0">
              <a:latin typeface="Calibri" panose="020F0502020204030204" pitchFamily="34" charset="0"/>
              <a:cs typeface="Times New Roman" panose="02020603050405020304" pitchFamily="18" charset="0"/>
            </a:endParaRPr>
          </a:p>
          <a:p>
            <a:pPr>
              <a:lnSpc>
                <a:spcPct val="150000"/>
              </a:lnSpc>
            </a:pPr>
            <a:r>
              <a:rPr lang="it-IT" sz="2800" dirty="0">
                <a:latin typeface="Calibri" panose="020F0502020204030204" pitchFamily="34" charset="0"/>
                <a:cs typeface="Times New Roman" panose="02020603050405020304" pitchFamily="18" charset="0"/>
              </a:rPr>
              <a:t>C. cấu tạo nên các loại vitamin.	</a:t>
            </a:r>
            <a:endParaRPr lang="vi-VN" sz="2800" dirty="0">
              <a:latin typeface="Calibri" panose="020F0502020204030204" pitchFamily="34" charset="0"/>
              <a:cs typeface="Times New Roman" panose="02020603050405020304" pitchFamily="18" charset="0"/>
            </a:endParaRPr>
          </a:p>
          <a:p>
            <a:pPr>
              <a:lnSpc>
                <a:spcPct val="150000"/>
              </a:lnSpc>
            </a:pPr>
            <a:r>
              <a:rPr lang="it-IT" sz="2800" dirty="0">
                <a:latin typeface="Calibri" panose="020F0502020204030204" pitchFamily="34" charset="0"/>
                <a:cs typeface="Times New Roman" panose="02020603050405020304" pitchFamily="18" charset="0"/>
              </a:rPr>
              <a:t>D. mang thông tin di truyền.</a:t>
            </a:r>
            <a:endParaRPr lang="en-US" sz="2800" dirty="0">
              <a:latin typeface="Calibri" panose="020F0502020204030204" pitchFamily="34" charset="0"/>
              <a:cs typeface="Times New Roman" panose="02020603050405020304" pitchFamily="18" charset="0"/>
            </a:endParaRPr>
          </a:p>
          <a:p>
            <a:pPr>
              <a:lnSpc>
                <a:spcPct val="150000"/>
              </a:lnSpc>
            </a:pPr>
            <a:endParaRPr lang="en-US" sz="2800" dirty="0">
              <a:latin typeface="Calibri" panose="020F0502020204030204" pitchFamily="34" charset="0"/>
              <a:cs typeface="Times New Roman" panose="02020603050405020304" pitchFamily="18" charset="0"/>
            </a:endParaRPr>
          </a:p>
        </p:txBody>
      </p:sp>
      <p:sp>
        <p:nvSpPr>
          <p:cNvPr id="8" name="TextBox 7"/>
          <p:cNvSpPr txBox="1"/>
          <p:nvPr/>
        </p:nvSpPr>
        <p:spPr>
          <a:xfrm>
            <a:off x="6600701" y="1113922"/>
            <a:ext cx="5405252" cy="3970318"/>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8</a:t>
            </a:r>
            <a:r>
              <a:rPr lang="vi-VN" sz="2800" dirty="0">
                <a:latin typeface="Calibri" panose="020F0502020204030204" pitchFamily="34" charset="0"/>
              </a:rPr>
              <a:t>: Chức năng </a:t>
            </a:r>
            <a:r>
              <a:rPr lang="vi-VN" sz="2800" b="1" dirty="0">
                <a:latin typeface="Calibri" panose="020F0502020204030204" pitchFamily="34" charset="0"/>
              </a:rPr>
              <a:t>không</a:t>
            </a:r>
            <a:r>
              <a:rPr lang="vi-VN" sz="2800" dirty="0">
                <a:latin typeface="Calibri" panose="020F0502020204030204" pitchFamily="34" charset="0"/>
              </a:rPr>
              <a:t> có ở protein </a:t>
            </a:r>
            <a:r>
              <a:rPr lang="vi-VN" sz="2800" dirty="0" smtClean="0">
                <a:latin typeface="Calibri" panose="020F0502020204030204" pitchFamily="34" charset="0"/>
              </a:rPr>
              <a:t>là</a:t>
            </a:r>
            <a:endParaRPr lang="en-US" sz="2800" dirty="0">
              <a:latin typeface="+mj-lt"/>
            </a:endParaRPr>
          </a:p>
          <a:p>
            <a:pPr marL="342900" indent="-342900">
              <a:lnSpc>
                <a:spcPct val="150000"/>
              </a:lnSpc>
              <a:buAutoNum type="alphaUcPeriod"/>
            </a:pPr>
            <a:r>
              <a:rPr lang="vi-VN" sz="2800" dirty="0">
                <a:latin typeface="Calibri" panose="020F0502020204030204" pitchFamily="34" charset="0"/>
              </a:rPr>
              <a:t>cấu </a:t>
            </a:r>
            <a:r>
              <a:rPr lang="vi-VN" sz="2800" dirty="0" smtClean="0">
                <a:latin typeface="Calibri" panose="020F0502020204030204" pitchFamily="34" charset="0"/>
              </a:rPr>
              <a:t>trúc</a:t>
            </a:r>
            <a:r>
              <a:rPr lang="en-US" sz="2800" dirty="0" smtClean="0">
                <a:latin typeface="Calibri" panose="020F0502020204030204" pitchFamily="34" charset="0"/>
              </a:rPr>
              <a:t>.</a:t>
            </a:r>
            <a:r>
              <a:rPr lang="vi-VN" sz="2800" dirty="0" smtClean="0">
                <a:latin typeface="Calibri" panose="020F0502020204030204" pitchFamily="34" charset="0"/>
              </a:rPr>
              <a:t> </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Xúc tác quá trình trao đổi </a:t>
            </a:r>
            <a:r>
              <a:rPr lang="vi-VN" sz="2800" dirty="0" smtClean="0">
                <a:latin typeface="Calibri" panose="020F0502020204030204" pitchFamily="34" charset="0"/>
              </a:rPr>
              <a:t>chất</a:t>
            </a:r>
            <a:r>
              <a:rPr lang="en-US" sz="2800" dirty="0" smtClean="0">
                <a:latin typeface="Calibri" panose="020F0502020204030204" pitchFamily="34" charset="0"/>
              </a:rPr>
              <a:t>.</a:t>
            </a:r>
            <a:endParaRPr lang="en-US" sz="2800" dirty="0">
              <a:latin typeface="+mj-lt"/>
            </a:endParaRPr>
          </a:p>
          <a:p>
            <a:pPr>
              <a:lnSpc>
                <a:spcPct val="150000"/>
              </a:lnSpc>
            </a:pPr>
            <a:r>
              <a:rPr lang="vi-VN" sz="2800" dirty="0">
                <a:latin typeface="Calibri" panose="020F0502020204030204" pitchFamily="34" charset="0"/>
              </a:rPr>
              <a:t>C. điều hòa quá trình trao </a:t>
            </a:r>
            <a:r>
              <a:rPr lang="vi-VN" sz="2800" dirty="0" smtClean="0">
                <a:latin typeface="Calibri" panose="020F0502020204030204" pitchFamily="34" charset="0"/>
              </a:rPr>
              <a:t>đổi</a:t>
            </a:r>
            <a:r>
              <a:rPr lang="en-US" sz="2800" dirty="0">
                <a:latin typeface="Calibri" panose="020F0502020204030204" pitchFamily="34" charset="0"/>
              </a:rPr>
              <a:t> </a:t>
            </a:r>
            <a:r>
              <a:rPr lang="vi-VN" sz="2800" dirty="0" smtClean="0">
                <a:latin typeface="Calibri" panose="020F0502020204030204" pitchFamily="34" charset="0"/>
              </a:rPr>
              <a:t>Chất</a:t>
            </a:r>
            <a:r>
              <a:rPr lang="en-US" sz="2800" dirty="0" smtClean="0">
                <a:latin typeface="Calibri" panose="020F0502020204030204" pitchFamily="34" charset="0"/>
              </a:rPr>
              <a:t>.</a:t>
            </a:r>
          </a:p>
          <a:p>
            <a:pPr>
              <a:lnSpc>
                <a:spcPct val="150000"/>
              </a:lnSpc>
            </a:pPr>
            <a:r>
              <a:rPr lang="vi-VN" sz="2800" dirty="0" smtClean="0">
                <a:latin typeface="Calibri" panose="020F0502020204030204" pitchFamily="34" charset="0"/>
              </a:rPr>
              <a:t>D</a:t>
            </a:r>
            <a:r>
              <a:rPr lang="vi-VN" sz="2800" dirty="0">
                <a:latin typeface="Calibri" panose="020F0502020204030204" pitchFamily="34" charset="0"/>
              </a:rPr>
              <a:t>. truyền đạt thông tin di </a:t>
            </a:r>
            <a:r>
              <a:rPr lang="vi-VN" sz="2800" dirty="0" smtClean="0">
                <a:latin typeface="Calibri" panose="020F0502020204030204" pitchFamily="34" charset="0"/>
              </a:rPr>
              <a:t>truyền</a:t>
            </a:r>
            <a:r>
              <a:rPr lang="en-US" sz="2800" dirty="0" smtClean="0">
                <a:latin typeface="Calibri" panose="020F0502020204030204" pitchFamily="34" charset="0"/>
              </a:rPr>
              <a:t>.</a:t>
            </a:r>
            <a:endParaRPr lang="en-US" sz="28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2707574"/>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818" y="4444378"/>
            <a:ext cx="708617" cy="471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6993" y="0"/>
            <a:ext cx="2131906" cy="553998"/>
          </a:xfrm>
          <a:prstGeom prst="rect">
            <a:avLst/>
          </a:prstGeom>
          <a:noFill/>
        </p:spPr>
        <p:txBody>
          <a:bodyPr wrap="square" rtlCol="0">
            <a:spAutoFit/>
          </a:bodyPr>
          <a:lstStyle/>
          <a:p>
            <a:r>
              <a:rPr lang="vi-VN" sz="3000" b="1" dirty="0">
                <a:latin typeface="Calibri" panose="020F0502020204030204" pitchFamily="34" charset="0"/>
              </a:rPr>
              <a:t>LUYỆN TẬP</a:t>
            </a:r>
            <a:endParaRPr lang="en-US" sz="3000" b="1" dirty="0">
              <a:latin typeface="+mj-lt"/>
            </a:endParaRPr>
          </a:p>
        </p:txBody>
      </p:sp>
    </p:spTree>
    <p:extLst>
      <p:ext uri="{BB962C8B-B14F-4D97-AF65-F5344CB8AC3E}">
        <p14:creationId xmlns:p14="http://schemas.microsoft.com/office/powerpoint/2010/main" val="2547573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5" name="TextBox 4"/>
          <p:cNvSpPr txBox="1"/>
          <p:nvPr/>
        </p:nvSpPr>
        <p:spPr>
          <a:xfrm>
            <a:off x="0" y="492443"/>
            <a:ext cx="12005953" cy="523220"/>
          </a:xfrm>
          <a:prstGeom prst="rect">
            <a:avLst/>
          </a:prstGeom>
          <a:noFill/>
        </p:spPr>
        <p:txBody>
          <a:bodyPr wrap="square" rtlCol="0">
            <a:spAutoFit/>
          </a:bodyPr>
          <a:lstStyle/>
          <a:p>
            <a:r>
              <a:rPr lang="vi-VN" sz="2800" dirty="0">
                <a:latin typeface="Calibri" panose="020F0502020204030204" pitchFamily="34" charset="0"/>
              </a:rPr>
              <a:t>Hãy lựa chọn đáp án đúng nhất</a:t>
            </a:r>
            <a:endParaRPr lang="en-US" sz="28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5636" y="1365662"/>
            <a:ext cx="5474525" cy="5047536"/>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9</a:t>
            </a:r>
            <a:r>
              <a:rPr lang="vi-VN" sz="2800" dirty="0">
                <a:latin typeface="Calibri" panose="020F0502020204030204" pitchFamily="34" charset="0"/>
              </a:rPr>
              <a:t>: Tính đa dạng và đặc thù của DNA được quy định </a:t>
            </a:r>
            <a:r>
              <a:rPr lang="vi-VN" sz="2800" dirty="0" smtClean="0">
                <a:latin typeface="Calibri" panose="020F0502020204030204" pitchFamily="34" charset="0"/>
              </a:rPr>
              <a:t>bởi</a:t>
            </a:r>
            <a:endParaRPr lang="en-US" sz="2800" dirty="0">
              <a:latin typeface="+mj-lt"/>
            </a:endParaRPr>
          </a:p>
          <a:p>
            <a:pPr marL="342900" indent="-342900">
              <a:lnSpc>
                <a:spcPct val="150000"/>
              </a:lnSpc>
              <a:buAutoNum type="alphaUcPeriod"/>
            </a:pPr>
            <a:r>
              <a:rPr lang="vi-VN" sz="2800" dirty="0">
                <a:latin typeface="Calibri" panose="020F0502020204030204" pitchFamily="34" charset="0"/>
              </a:rPr>
              <a:t>số vòng </a:t>
            </a:r>
            <a:r>
              <a:rPr lang="vi-VN" sz="2800" dirty="0" smtClean="0">
                <a:latin typeface="Calibri" panose="020F0502020204030204" pitchFamily="34" charset="0"/>
              </a:rPr>
              <a:t>xoắn</a:t>
            </a:r>
            <a:r>
              <a:rPr lang="en-US" sz="2800" dirty="0" smtClean="0">
                <a:latin typeface="Calibri" panose="020F0502020204030204" pitchFamily="34" charset="0"/>
              </a:rPr>
              <a:t>.</a:t>
            </a:r>
            <a:r>
              <a:rPr lang="vi-VN" sz="2800" dirty="0">
                <a:latin typeface="Calibri" panose="020F0502020204030204" pitchFamily="34" charset="0"/>
              </a:rPr>
              <a:t>		</a:t>
            </a:r>
          </a:p>
          <a:p>
            <a:pPr>
              <a:lnSpc>
                <a:spcPct val="150000"/>
              </a:lnSpc>
            </a:pPr>
            <a:r>
              <a:rPr lang="vi-VN" sz="2800" dirty="0">
                <a:latin typeface="Calibri" panose="020F0502020204030204" pitchFamily="34" charset="0"/>
              </a:rPr>
              <a:t>B. </a:t>
            </a:r>
            <a:r>
              <a:rPr lang="en-US" sz="2800" dirty="0" smtClean="0">
                <a:latin typeface="Calibri" panose="020F0502020204030204" pitchFamily="34" charset="0"/>
              </a:rPr>
              <a:t>s</a:t>
            </a:r>
            <a:r>
              <a:rPr lang="vi-VN" sz="2800" dirty="0" smtClean="0">
                <a:latin typeface="Calibri" panose="020F0502020204030204" pitchFamily="34" charset="0"/>
              </a:rPr>
              <a:t>ố </a:t>
            </a:r>
            <a:r>
              <a:rPr lang="vi-VN" sz="2800" dirty="0">
                <a:latin typeface="Calibri" panose="020F0502020204030204" pitchFamily="34" charset="0"/>
              </a:rPr>
              <a:t>lượng, thành phần và trật tự sắp xếp các </a:t>
            </a:r>
            <a:r>
              <a:rPr lang="vi-VN" sz="2800" dirty="0" smtClean="0">
                <a:latin typeface="Calibri" panose="020F0502020204030204" pitchFamily="34" charset="0"/>
              </a:rPr>
              <a:t>nucleotide</a:t>
            </a:r>
            <a:r>
              <a:rPr lang="en-US" sz="2800" dirty="0" smtClean="0">
                <a:latin typeface="Calibri" panose="020F0502020204030204" pitchFamily="34" charset="0"/>
              </a:rPr>
              <a:t>.</a:t>
            </a:r>
            <a:endParaRPr lang="en-US" sz="2800" dirty="0">
              <a:latin typeface="+mj-lt"/>
            </a:endParaRPr>
          </a:p>
          <a:p>
            <a:pPr>
              <a:lnSpc>
                <a:spcPct val="150000"/>
              </a:lnSpc>
            </a:pPr>
            <a:r>
              <a:rPr lang="vi-VN" sz="2800" dirty="0">
                <a:latin typeface="Calibri" panose="020F0502020204030204" pitchFamily="34" charset="0"/>
              </a:rPr>
              <a:t>C. tỉ lệ A + T/ G + </a:t>
            </a:r>
            <a:r>
              <a:rPr lang="vi-VN" sz="2800" dirty="0" smtClean="0">
                <a:latin typeface="Calibri" panose="020F0502020204030204" pitchFamily="34" charset="0"/>
              </a:rPr>
              <a:t>X</a:t>
            </a:r>
            <a:r>
              <a:rPr lang="en-US" sz="2800" dirty="0" smtClean="0">
                <a:latin typeface="Calibri" panose="020F0502020204030204" pitchFamily="34" charset="0"/>
              </a:rPr>
              <a:t>.</a:t>
            </a:r>
            <a:endParaRPr lang="vi-VN" sz="2800" dirty="0">
              <a:latin typeface="Calibri" panose="020F0502020204030204" pitchFamily="34" charset="0"/>
            </a:endParaRPr>
          </a:p>
          <a:p>
            <a:pPr>
              <a:lnSpc>
                <a:spcPct val="150000"/>
              </a:lnSpc>
            </a:pPr>
            <a:r>
              <a:rPr lang="vi-VN" sz="2800" dirty="0">
                <a:latin typeface="Calibri" panose="020F0502020204030204" pitchFamily="34" charset="0"/>
              </a:rPr>
              <a:t>D. chiều </a:t>
            </a:r>
            <a:r>
              <a:rPr lang="vi-VN" sz="2800" dirty="0" smtClean="0">
                <a:latin typeface="Calibri" panose="020F0502020204030204" pitchFamily="34" charset="0"/>
              </a:rPr>
              <a:t>xoắn</a:t>
            </a:r>
            <a:r>
              <a:rPr lang="en-US" sz="2800" dirty="0" smtClean="0">
                <a:latin typeface="Calibri" panose="020F0502020204030204" pitchFamily="34" charset="0"/>
              </a:rPr>
              <a:t>.</a:t>
            </a:r>
            <a:endParaRPr lang="en-US" sz="2800" dirty="0">
              <a:latin typeface="+mj-lt"/>
            </a:endParaRPr>
          </a:p>
          <a:p>
            <a:endParaRPr lang="en-US" sz="2800" dirty="0"/>
          </a:p>
        </p:txBody>
      </p:sp>
      <p:sp>
        <p:nvSpPr>
          <p:cNvPr id="8" name="TextBox 7"/>
          <p:cNvSpPr txBox="1"/>
          <p:nvPr/>
        </p:nvSpPr>
        <p:spPr>
          <a:xfrm>
            <a:off x="6745184" y="1294410"/>
            <a:ext cx="4975761" cy="5693866"/>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10</a:t>
            </a:r>
            <a:r>
              <a:rPr lang="vi-VN" sz="2800" dirty="0">
                <a:latin typeface="Calibri" panose="020F0502020204030204" pitchFamily="34" charset="0"/>
              </a:rPr>
              <a:t>: Chức năng của DNA </a:t>
            </a:r>
            <a:r>
              <a:rPr lang="vi-VN" sz="2800" dirty="0" smtClean="0">
                <a:latin typeface="Calibri" panose="020F0502020204030204" pitchFamily="34" charset="0"/>
              </a:rPr>
              <a:t>là</a:t>
            </a:r>
            <a:endParaRPr lang="en-US" sz="2800" dirty="0">
              <a:latin typeface="+mj-lt"/>
            </a:endParaRPr>
          </a:p>
          <a:p>
            <a:pPr>
              <a:lnSpc>
                <a:spcPct val="150000"/>
              </a:lnSpc>
            </a:pPr>
            <a:r>
              <a:rPr lang="vi-VN" sz="2800" dirty="0">
                <a:latin typeface="Calibri" panose="020F0502020204030204" pitchFamily="34" charset="0"/>
              </a:rPr>
              <a:t>A. cấu tạo nên ribosome là nơi tổng hợp protein 	</a:t>
            </a:r>
            <a:endParaRPr lang="en-US" sz="2800" dirty="0">
              <a:latin typeface="+mj-lt"/>
            </a:endParaRPr>
          </a:p>
          <a:p>
            <a:pPr>
              <a:lnSpc>
                <a:spcPct val="150000"/>
              </a:lnSpc>
            </a:pPr>
            <a:r>
              <a:rPr lang="vi-VN" sz="2800" dirty="0">
                <a:latin typeface="Calibri" panose="020F0502020204030204" pitchFamily="34" charset="0"/>
              </a:rPr>
              <a:t>B. Truyền thông tin tới ribosome</a:t>
            </a:r>
            <a:endParaRPr lang="en-US" sz="2800" dirty="0">
              <a:latin typeface="+mj-lt"/>
            </a:endParaRPr>
          </a:p>
          <a:p>
            <a:pPr>
              <a:lnSpc>
                <a:spcPct val="150000"/>
              </a:lnSpc>
            </a:pPr>
            <a:r>
              <a:rPr lang="vi-VN" sz="2800" dirty="0">
                <a:latin typeface="Calibri" panose="020F0502020204030204" pitchFamily="34" charset="0"/>
              </a:rPr>
              <a:t>C. vận chuyển amino acid tới ribosome</a:t>
            </a:r>
            <a:endParaRPr lang="en-US" sz="2800" dirty="0">
              <a:latin typeface="+mj-lt"/>
            </a:endParaRPr>
          </a:p>
          <a:p>
            <a:pPr>
              <a:lnSpc>
                <a:spcPct val="150000"/>
              </a:lnSpc>
            </a:pPr>
            <a:r>
              <a:rPr lang="vi-VN" sz="2800" dirty="0">
                <a:latin typeface="Calibri" panose="020F0502020204030204" pitchFamily="34" charset="0"/>
              </a:rPr>
              <a:t>D. lưu trữ, bảo quản và truyền đạt thông tin di truyền</a:t>
            </a:r>
            <a:endParaRPr lang="en-US" sz="2800" dirty="0">
              <a:latin typeface="+mj-lt"/>
            </a:endParaRPr>
          </a:p>
          <a:p>
            <a:endParaRPr lang="en-US" sz="2800"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76" y="5273986"/>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3435429"/>
            <a:ext cx="708617" cy="471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6993" y="0"/>
            <a:ext cx="2131906" cy="553998"/>
          </a:xfrm>
          <a:prstGeom prst="rect">
            <a:avLst/>
          </a:prstGeom>
          <a:noFill/>
        </p:spPr>
        <p:txBody>
          <a:bodyPr wrap="square" rtlCol="0">
            <a:spAutoFit/>
          </a:bodyPr>
          <a:lstStyle/>
          <a:p>
            <a:r>
              <a:rPr lang="vi-VN" sz="3000" b="1" dirty="0">
                <a:latin typeface="Calibri" panose="020F0502020204030204" pitchFamily="34" charset="0"/>
              </a:rPr>
              <a:t>LUYỆN TẬP</a:t>
            </a:r>
            <a:endParaRPr lang="en-US" sz="3000" b="1" dirty="0">
              <a:latin typeface="+mj-lt"/>
            </a:endParaRPr>
          </a:p>
        </p:txBody>
      </p:sp>
    </p:spTree>
    <p:extLst>
      <p:ext uri="{BB962C8B-B14F-4D97-AF65-F5344CB8AC3E}">
        <p14:creationId xmlns:p14="http://schemas.microsoft.com/office/powerpoint/2010/main" val="9849554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3733257" y="494257"/>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
        <p:nvSpPr>
          <p:cNvPr id="3" name="TextBox 2"/>
          <p:cNvSpPr txBox="1"/>
          <p:nvPr/>
        </p:nvSpPr>
        <p:spPr>
          <a:xfrm>
            <a:off x="796413" y="1379001"/>
            <a:ext cx="9910916" cy="5262979"/>
          </a:xfrm>
          <a:prstGeom prst="rect">
            <a:avLst/>
          </a:prstGeom>
          <a:noFill/>
        </p:spPr>
        <p:txBody>
          <a:bodyPr wrap="square" rtlCol="0">
            <a:spAutoFit/>
          </a:bodyPr>
          <a:lstStyle/>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1</a:t>
            </a:r>
            <a:r>
              <a:rPr lang="en-US" sz="2800" dirty="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Sau khi giã cua và lọc bỏ bã, ta đặt nồi nước cua lên bếp đun. Khi nhiệt độ nuồi nước tăng cao và gần sôi ta thấy có một lớp váng màu vàng nổi lên bề mặt nồi canh – gọi là gạch của. </a:t>
            </a:r>
            <a:endParaRPr lang="en-US" sz="2800" i="1"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Em hãy cho biết:  </a:t>
            </a:r>
            <a:endParaRPr lang="en-US" sz="2800" dirty="0">
              <a:latin typeface="Calibri" panose="020F0502020204030204" pitchFamily="34" charset="0"/>
              <a:cs typeface="Times New Roman" panose="02020603050405020304" pitchFamily="18" charset="0"/>
            </a:endParaRPr>
          </a:p>
          <a:p>
            <a:pPr>
              <a:lnSpc>
                <a:spcPct val="150000"/>
              </a:lnSpc>
            </a:pPr>
            <a:r>
              <a:rPr lang="en-US" sz="2800" b="1" dirty="0">
                <a:latin typeface="Calibri" panose="020F0502020204030204" pitchFamily="34" charset="0"/>
                <a:cs typeface="Times New Roman" panose="02020603050405020304" pitchFamily="18" charset="0"/>
              </a:rPr>
              <a:t>a. </a:t>
            </a:r>
            <a:r>
              <a:rPr lang="vi-VN" sz="2800" dirty="0">
                <a:latin typeface="Calibri" panose="020F0502020204030204" pitchFamily="34" charset="0"/>
                <a:cs typeface="Times New Roman" panose="02020603050405020304" pitchFamily="18" charset="0"/>
              </a:rPr>
              <a:t>Gạch cua có bản chất là gì?</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A. </a:t>
            </a:r>
            <a:r>
              <a:rPr lang="en-US" sz="2800" dirty="0" smtClean="0">
                <a:latin typeface="Calibri" panose="020F0502020204030204" pitchFamily="34" charset="0"/>
                <a:cs typeface="Times New Roman" panose="02020603050405020304" pitchFamily="18" charset="0"/>
              </a:rPr>
              <a:t>C</a:t>
            </a:r>
            <a:r>
              <a:rPr lang="vi-VN" sz="2800" dirty="0" smtClean="0">
                <a:latin typeface="Calibri" panose="020F0502020204030204" pitchFamily="34" charset="0"/>
                <a:cs typeface="Times New Roman" panose="02020603050405020304" pitchFamily="18" charset="0"/>
              </a:rPr>
              <a:t>e</a:t>
            </a:r>
            <a:r>
              <a:rPr lang="en-US" sz="2800" dirty="0" err="1" smtClean="0">
                <a:latin typeface="Calibri" panose="020F0502020204030204" pitchFamily="34" charset="0"/>
                <a:cs typeface="Times New Roman" panose="02020603050405020304" pitchFamily="18" charset="0"/>
              </a:rPr>
              <a:t>ll</a:t>
            </a:r>
            <a:r>
              <a:rPr lang="vi-VN" sz="2800" dirty="0" smtClean="0">
                <a:latin typeface="Calibri" panose="020F0502020204030204" pitchFamily="34" charset="0"/>
                <a:cs typeface="Times New Roman" panose="02020603050405020304" pitchFamily="18" charset="0"/>
              </a:rPr>
              <a:t>ulo</a:t>
            </a:r>
            <a:r>
              <a:rPr lang="en-US" sz="2800" dirty="0" smtClean="0">
                <a:latin typeface="Calibri" panose="020F0502020204030204" pitchFamily="34" charset="0"/>
                <a:cs typeface="Times New Roman" panose="02020603050405020304" pitchFamily="18" charset="0"/>
              </a:rPr>
              <a:t>se.</a:t>
            </a:r>
            <a:r>
              <a:rPr lang="vi-VN" sz="2800" dirty="0" smtClean="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B. </a:t>
            </a:r>
            <a:r>
              <a:rPr lang="vi-VN" sz="2800" dirty="0" smtClean="0">
                <a:latin typeface="Calibri" panose="020F0502020204030204" pitchFamily="34" charset="0"/>
                <a:cs typeface="Times New Roman" panose="02020603050405020304" pitchFamily="18" charset="0"/>
              </a:rPr>
              <a:t>protein</a:t>
            </a:r>
            <a:r>
              <a:rPr lang="en-US" sz="2800" dirty="0" smtClean="0">
                <a:latin typeface="Calibri" panose="020F0502020204030204" pitchFamily="34" charset="0"/>
                <a:cs typeface="Times New Roman" panose="02020603050405020304" pitchFamily="18" charset="0"/>
              </a:rPr>
              <a:t>.</a:t>
            </a:r>
            <a:r>
              <a:rPr lang="vi-VN" sz="2800" dirty="0" smtClean="0">
                <a:latin typeface="Calibri" panose="020F0502020204030204" pitchFamily="34" charset="0"/>
                <a:cs typeface="Times New Roman" panose="02020603050405020304" pitchFamily="18" charset="0"/>
              </a:rPr>
              <a:t>          C</a:t>
            </a:r>
            <a:r>
              <a:rPr lang="vi-VN" sz="2800" dirty="0">
                <a:latin typeface="Calibri" panose="020F0502020204030204" pitchFamily="34" charset="0"/>
                <a:cs typeface="Times New Roman" panose="02020603050405020304" pitchFamily="18" charset="0"/>
              </a:rPr>
              <a:t>. </a:t>
            </a:r>
            <a:r>
              <a:rPr lang="vi-VN" sz="2800" dirty="0" smtClean="0">
                <a:latin typeface="Calibri" panose="020F0502020204030204" pitchFamily="34" charset="0"/>
                <a:cs typeface="Times New Roman" panose="02020603050405020304" pitchFamily="18" charset="0"/>
              </a:rPr>
              <a:t>Ca</a:t>
            </a:r>
            <a:r>
              <a:rPr lang="en-US" sz="2800" dirty="0" smtClean="0">
                <a:latin typeface="Calibri" panose="020F0502020204030204" pitchFamily="34" charset="0"/>
                <a:cs typeface="Times New Roman" panose="02020603050405020304" pitchFamily="18" charset="0"/>
              </a:rPr>
              <a:t>r</a:t>
            </a:r>
            <a:r>
              <a:rPr lang="vi-VN" sz="2800" dirty="0" smtClean="0">
                <a:latin typeface="Calibri" panose="020F0502020204030204" pitchFamily="34" charset="0"/>
                <a:cs typeface="Times New Roman" panose="02020603050405020304" pitchFamily="18" charset="0"/>
              </a:rPr>
              <a:t>boh</a:t>
            </a:r>
            <a:r>
              <a:rPr lang="en-US" sz="2800" dirty="0" smtClean="0">
                <a:latin typeface="Calibri" panose="020F0502020204030204" pitchFamily="34" charset="0"/>
                <a:cs typeface="Times New Roman" panose="02020603050405020304" pitchFamily="18" charset="0"/>
              </a:rPr>
              <a:t>y</a:t>
            </a:r>
            <a:r>
              <a:rPr lang="vi-VN" sz="2800" dirty="0" smtClean="0">
                <a:latin typeface="Calibri" panose="020F0502020204030204" pitchFamily="34" charset="0"/>
                <a:cs typeface="Times New Roman" panose="02020603050405020304" pitchFamily="18" charset="0"/>
              </a:rPr>
              <a:t>drat</a:t>
            </a:r>
            <a:r>
              <a:rPr lang="en-US" sz="2800" dirty="0" smtClean="0">
                <a:latin typeface="Calibri" panose="020F0502020204030204" pitchFamily="34" charset="0"/>
                <a:cs typeface="Times New Roman" panose="02020603050405020304" pitchFamily="18" charset="0"/>
              </a:rPr>
              <a:t>e.</a:t>
            </a:r>
            <a:r>
              <a:rPr lang="vi-VN" sz="2800" dirty="0" smtClean="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D. </a:t>
            </a:r>
            <a:r>
              <a:rPr lang="en-US" sz="2800" dirty="0" smtClean="0">
                <a:latin typeface="Calibri" panose="020F0502020204030204" pitchFamily="34" charset="0"/>
                <a:cs typeface="Times New Roman" panose="02020603050405020304" pitchFamily="18" charset="0"/>
              </a:rPr>
              <a:t>N</a:t>
            </a:r>
            <a:r>
              <a:rPr lang="vi-VN" sz="2800" dirty="0" smtClean="0">
                <a:latin typeface="Calibri" panose="020F0502020204030204" pitchFamily="34" charset="0"/>
                <a:cs typeface="Times New Roman" panose="02020603050405020304" pitchFamily="18" charset="0"/>
              </a:rPr>
              <a:t>ucleic</a:t>
            </a:r>
            <a:r>
              <a:rPr lang="en-US" sz="2800" dirty="0" smtClean="0">
                <a:latin typeface="Calibri" panose="020F0502020204030204" pitchFamily="34" charset="0"/>
                <a:cs typeface="Times New Roman" panose="02020603050405020304" pitchFamily="18" charset="0"/>
              </a:rPr>
              <a:t> acid.</a:t>
            </a:r>
            <a:r>
              <a:rPr lang="vi-VN" sz="2800" dirty="0" smtClean="0">
                <a:latin typeface="Calibri" panose="020F0502020204030204" pitchFamily="34" charset="0"/>
                <a:cs typeface="Times New Roman" panose="02020603050405020304" pitchFamily="18" charset="0"/>
              </a:rPr>
              <a:t> </a:t>
            </a:r>
            <a:endParaRPr lang="en-US" sz="2800" dirty="0">
              <a:latin typeface="Calibri" panose="020F0502020204030204" pitchFamily="34" charset="0"/>
              <a:cs typeface="Times New Roman" panose="02020603050405020304" pitchFamily="18" charset="0"/>
            </a:endParaRPr>
          </a:p>
          <a:p>
            <a:pPr>
              <a:lnSpc>
                <a:spcPct val="150000"/>
              </a:lnSpc>
            </a:pPr>
            <a:r>
              <a:rPr lang="en-US" sz="2800" b="1" dirty="0">
                <a:latin typeface="Calibri" panose="020F0502020204030204" pitchFamily="34" charset="0"/>
                <a:cs typeface="Times New Roman" panose="02020603050405020304" pitchFamily="18" charset="0"/>
              </a:rPr>
              <a:t>b. </a:t>
            </a:r>
            <a:r>
              <a:rPr lang="vi-VN" sz="2800" dirty="0">
                <a:latin typeface="Calibri" panose="020F0502020204030204" pitchFamily="34" charset="0"/>
                <a:cs typeface="Times New Roman" panose="02020603050405020304" pitchFamily="18" charset="0"/>
              </a:rPr>
              <a:t>Tại sao khi đun gần sôi ta lại thấy gạch cua nổi lên</a:t>
            </a:r>
            <a:r>
              <a:rPr lang="vi-VN" sz="2800" dirty="0" smtClean="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534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448964" y="2381578"/>
            <a:ext cx="9933901" cy="3257174"/>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2</a:t>
            </a:r>
            <a:r>
              <a:rPr lang="vi-VN" sz="2800" dirty="0">
                <a:latin typeface="Calibri" panose="020F0502020204030204" pitchFamily="34" charset="0"/>
              </a:rPr>
              <a:t>: Giải thích vai trò của DNA trong xác định huyết thống, truy tìm tội phạm</a:t>
            </a:r>
            <a:endParaRPr lang="en-US" sz="2800" dirty="0">
              <a:latin typeface="+mj-lt"/>
            </a:endParaRPr>
          </a:p>
          <a:p>
            <a:pPr>
              <a:lnSpc>
                <a:spcPct val="150000"/>
              </a:lnSpc>
            </a:pPr>
            <a:r>
              <a:rPr lang="vi-VN" sz="2800" dirty="0">
                <a:latin typeface="Calibri" panose="020F0502020204030204" pitchFamily="34" charset="0"/>
              </a:rPr>
              <a:t>(Xem video </a:t>
            </a:r>
            <a:r>
              <a:rPr lang="vi-VN" sz="2800" u="sng" dirty="0">
                <a:latin typeface="Calibri" panose="020F0502020204030204" pitchFamily="34" charset="0"/>
                <a:hlinkClick r:id="rId3"/>
              </a:rPr>
              <a:t>https://zingnews.vn/video-xet-nghiem-DNA-chi-de-xac-dinh-huyet-thong-toi-pham-post1013497.html</a:t>
            </a:r>
            <a:r>
              <a:rPr lang="vi-VN" sz="2800" dirty="0">
                <a:latin typeface="Calibri" panose="020F0502020204030204" pitchFamily="34" charset="0"/>
              </a:rPr>
              <a:t>).</a:t>
            </a:r>
            <a:endParaRPr lang="en-US" sz="2800" dirty="0">
              <a:latin typeface="+mj-lt"/>
            </a:endParaRPr>
          </a:p>
          <a:p>
            <a:pPr>
              <a:lnSpc>
                <a:spcPct val="150000"/>
              </a:lnSpc>
            </a:pPr>
            <a:endParaRPr lang="en-US" sz="2800" dirty="0">
              <a:latin typeface="+mj-lt"/>
            </a:endParaRPr>
          </a:p>
        </p:txBody>
      </p:sp>
      <p:sp>
        <p:nvSpPr>
          <p:cNvPr id="5" name="TextBox 4"/>
          <p:cNvSpPr txBox="1"/>
          <p:nvPr/>
        </p:nvSpPr>
        <p:spPr>
          <a:xfrm>
            <a:off x="3733257" y="494257"/>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Tree>
    <p:extLst>
      <p:ext uri="{BB962C8B-B14F-4D97-AF65-F5344CB8AC3E}">
        <p14:creationId xmlns:p14="http://schemas.microsoft.com/office/powerpoint/2010/main" val="2170343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587476" y="2729748"/>
            <a:ext cx="11017046" cy="1384995"/>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3:</a:t>
            </a:r>
            <a:r>
              <a:rPr lang="vi-VN" sz="2800" dirty="0">
                <a:latin typeface="Calibri" panose="020F0502020204030204" pitchFamily="34" charset="0"/>
              </a:rPr>
              <a:t> Trong khẩu phần ăn cho người béo phì, chúng ta có nên cắt giảm hoàn toàn lượng lipid không? Tại sao</a:t>
            </a:r>
            <a:endParaRPr lang="en-US" sz="2800" dirty="0">
              <a:latin typeface="+mj-lt"/>
            </a:endParaRPr>
          </a:p>
        </p:txBody>
      </p:sp>
      <p:sp>
        <p:nvSpPr>
          <p:cNvPr id="5" name="TextBox 4"/>
          <p:cNvSpPr txBox="1"/>
          <p:nvPr/>
        </p:nvSpPr>
        <p:spPr>
          <a:xfrm>
            <a:off x="4190457" y="454070"/>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Tree>
    <p:extLst>
      <p:ext uri="{BB962C8B-B14F-4D97-AF65-F5344CB8AC3E}">
        <p14:creationId xmlns:p14="http://schemas.microsoft.com/office/powerpoint/2010/main" val="2346627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514597" y="935182"/>
            <a:ext cx="10458204" cy="5909310"/>
          </a:xfrm>
          <a:prstGeom prst="rect">
            <a:avLst/>
          </a:prstGeom>
          <a:noFill/>
        </p:spPr>
        <p:txBody>
          <a:bodyPr wrap="square" rtlCol="0">
            <a:spAutoFit/>
          </a:bodyPr>
          <a:lstStyle/>
          <a:p>
            <a:pPr>
              <a:lnSpc>
                <a:spcPct val="150000"/>
              </a:lnSpc>
            </a:pPr>
            <a:r>
              <a:rPr lang="vi-VN" sz="2800" b="1" dirty="0">
                <a:latin typeface="Calibri" panose="020F0502020204030204" pitchFamily="34" charset="0"/>
              </a:rPr>
              <a:t>Câu 4</a:t>
            </a:r>
            <a:r>
              <a:rPr lang="vi-VN"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Gv</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nêu</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tình</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huống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học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tập</a:t>
            </a:r>
            <a:r>
              <a:rPr lang="en-US" sz="2800" dirty="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Loài </a:t>
            </a:r>
            <a:r>
              <a:rPr lang="vi-VN" sz="2800" dirty="0">
                <a:latin typeface="Calibri" panose="020F0502020204030204" pitchFamily="34" charset="0"/>
              </a:rPr>
              <a:t>nhện Darwin's Bark </a:t>
            </a:r>
            <a:r>
              <a:rPr lang="vi-VN" sz="2800" dirty="0" smtClean="0">
                <a:latin typeface="Calibri" panose="020F0502020204030204" pitchFamily="34" charset="0"/>
              </a:rPr>
              <a:t>(</a:t>
            </a:r>
            <a:r>
              <a:rPr lang="vi-VN" sz="2800" dirty="0">
                <a:latin typeface="Calibri" panose="020F0502020204030204" pitchFamily="34" charset="0"/>
              </a:rPr>
              <a:t>tên khoa học là Caerostris darwin), sinh trưởng tự nhiên ở Madagascar, sản sinh ra tơ dai chắc hơn tơ của bất kỳ loài nhện nào khác. Tơ nhện của Darwin's Bark thậm chí còn dai chắc hơn gấp 10 lần sợi Kevlar - loại vật liệu đang được con người sử dụng để làm áo chống đạn.</a:t>
            </a:r>
            <a:endParaRPr lang="en-US" sz="2800" dirty="0">
              <a:latin typeface="+mj-lt"/>
            </a:endParaRPr>
          </a:p>
          <a:p>
            <a:pPr>
              <a:lnSpc>
                <a:spcPct val="150000"/>
              </a:lnSpc>
            </a:pPr>
            <a:r>
              <a:rPr lang="vi-VN" sz="2800" dirty="0">
                <a:latin typeface="Calibri" panose="020F0502020204030204" pitchFamily="34" charset="0"/>
              </a:rPr>
              <a:t>a</a:t>
            </a:r>
            <a:r>
              <a:rPr lang="vi-VN" sz="2800" b="1" dirty="0">
                <a:latin typeface="Calibri" panose="020F0502020204030204" pitchFamily="34" charset="0"/>
              </a:rPr>
              <a:t>. </a:t>
            </a:r>
            <a:r>
              <a:rPr lang="vi-VN" sz="2800" dirty="0">
                <a:latin typeface="Calibri" panose="020F0502020204030204" pitchFamily="34" charset="0"/>
              </a:rPr>
              <a:t>Tơ nhện có bản chất là gì?</a:t>
            </a:r>
            <a:endParaRPr lang="en-US" sz="2800" dirty="0">
              <a:latin typeface="+mj-lt"/>
            </a:endParaRPr>
          </a:p>
          <a:p>
            <a:pPr>
              <a:lnSpc>
                <a:spcPct val="150000"/>
              </a:lnSpc>
            </a:pPr>
            <a:r>
              <a:rPr lang="vi-VN" sz="2800" dirty="0">
                <a:latin typeface="Calibri" panose="020F0502020204030204" pitchFamily="34" charset="0"/>
                <a:cs typeface="Times New Roman" panose="02020603050405020304" pitchFamily="18" charset="0"/>
              </a:rPr>
              <a:t>A. </a:t>
            </a:r>
            <a:r>
              <a:rPr lang="en-US" sz="2800" dirty="0">
                <a:latin typeface="Calibri" panose="020F0502020204030204" pitchFamily="34" charset="0"/>
                <a:cs typeface="Times New Roman" panose="02020603050405020304" pitchFamily="18" charset="0"/>
              </a:rPr>
              <a:t>C</a:t>
            </a:r>
            <a:r>
              <a:rPr lang="vi-VN" sz="2800" dirty="0">
                <a:latin typeface="Calibri" panose="020F0502020204030204" pitchFamily="34" charset="0"/>
                <a:cs typeface="Times New Roman" panose="02020603050405020304" pitchFamily="18" charset="0"/>
              </a:rPr>
              <a:t>e</a:t>
            </a:r>
            <a:r>
              <a:rPr lang="en-US" sz="2800" dirty="0" err="1">
                <a:latin typeface="Calibri" panose="020F0502020204030204" pitchFamily="34" charset="0"/>
                <a:cs typeface="Times New Roman" panose="02020603050405020304" pitchFamily="18" charset="0"/>
              </a:rPr>
              <a:t>ll</a:t>
            </a:r>
            <a:r>
              <a:rPr lang="vi-VN" sz="2800" dirty="0">
                <a:latin typeface="Calibri" panose="020F0502020204030204" pitchFamily="34" charset="0"/>
                <a:cs typeface="Times New Roman" panose="02020603050405020304" pitchFamily="18" charset="0"/>
              </a:rPr>
              <a:t>ulo</a:t>
            </a:r>
            <a:r>
              <a:rPr lang="en-US" sz="2800" dirty="0">
                <a:latin typeface="Calibri" panose="020F0502020204030204" pitchFamily="34" charset="0"/>
                <a:cs typeface="Times New Roman" panose="02020603050405020304" pitchFamily="18" charset="0"/>
              </a:rPr>
              <a:t>se.</a:t>
            </a:r>
            <a:r>
              <a:rPr lang="vi-VN" sz="2800" dirty="0">
                <a:latin typeface="Calibri" panose="020F0502020204030204" pitchFamily="34" charset="0"/>
                <a:cs typeface="Times New Roman" panose="02020603050405020304" pitchFamily="18" charset="0"/>
              </a:rPr>
              <a:t>         B. protein</a:t>
            </a:r>
            <a:r>
              <a:rPr lang="en-US" sz="2800" dirty="0">
                <a:latin typeface="Calibri" panose="020F0502020204030204" pitchFamily="34" charset="0"/>
                <a:cs typeface="Times New Roman" panose="02020603050405020304" pitchFamily="18" charset="0"/>
              </a:rPr>
              <a:t>.</a:t>
            </a:r>
            <a:r>
              <a:rPr lang="vi-VN" sz="2800" dirty="0">
                <a:latin typeface="Calibri" panose="020F0502020204030204" pitchFamily="34" charset="0"/>
                <a:cs typeface="Times New Roman" panose="02020603050405020304" pitchFamily="18" charset="0"/>
              </a:rPr>
              <a:t>          C. Ca</a:t>
            </a:r>
            <a:r>
              <a:rPr lang="en-US" sz="2800" dirty="0">
                <a:latin typeface="Calibri" panose="020F0502020204030204" pitchFamily="34" charset="0"/>
                <a:cs typeface="Times New Roman" panose="02020603050405020304" pitchFamily="18" charset="0"/>
              </a:rPr>
              <a:t>r</a:t>
            </a:r>
            <a:r>
              <a:rPr lang="vi-VN" sz="2800" dirty="0">
                <a:latin typeface="Calibri" panose="020F0502020204030204" pitchFamily="34" charset="0"/>
                <a:cs typeface="Times New Roman" panose="02020603050405020304" pitchFamily="18" charset="0"/>
              </a:rPr>
              <a:t>boh</a:t>
            </a:r>
            <a:r>
              <a:rPr lang="en-US" sz="2800" dirty="0">
                <a:latin typeface="Calibri" panose="020F0502020204030204" pitchFamily="34" charset="0"/>
                <a:cs typeface="Times New Roman" panose="02020603050405020304" pitchFamily="18" charset="0"/>
              </a:rPr>
              <a:t>y</a:t>
            </a:r>
            <a:r>
              <a:rPr lang="vi-VN" sz="2800" dirty="0">
                <a:latin typeface="Calibri" panose="020F0502020204030204" pitchFamily="34" charset="0"/>
                <a:cs typeface="Times New Roman" panose="02020603050405020304" pitchFamily="18" charset="0"/>
              </a:rPr>
              <a:t>drat</a:t>
            </a:r>
            <a:r>
              <a:rPr lang="en-US" sz="2800" dirty="0">
                <a:latin typeface="Calibri" panose="020F0502020204030204" pitchFamily="34" charset="0"/>
                <a:cs typeface="Times New Roman" panose="02020603050405020304" pitchFamily="18" charset="0"/>
              </a:rPr>
              <a:t>e.</a:t>
            </a:r>
            <a:r>
              <a:rPr lang="vi-VN" sz="2800" dirty="0">
                <a:latin typeface="Calibri" panose="020F0502020204030204" pitchFamily="34" charset="0"/>
                <a:cs typeface="Times New Roman" panose="02020603050405020304" pitchFamily="18" charset="0"/>
              </a:rPr>
              <a:t>          D. </a:t>
            </a:r>
            <a:r>
              <a:rPr lang="en-US" sz="2800" dirty="0">
                <a:latin typeface="Calibri" panose="020F0502020204030204" pitchFamily="34" charset="0"/>
                <a:cs typeface="Times New Roman" panose="02020603050405020304" pitchFamily="18" charset="0"/>
              </a:rPr>
              <a:t>N</a:t>
            </a:r>
            <a:r>
              <a:rPr lang="vi-VN" sz="2800" dirty="0">
                <a:latin typeface="Calibri" panose="020F0502020204030204" pitchFamily="34" charset="0"/>
                <a:cs typeface="Times New Roman" panose="02020603050405020304" pitchFamily="18" charset="0"/>
              </a:rPr>
              <a:t>ucleic</a:t>
            </a:r>
            <a:r>
              <a:rPr lang="en-US" sz="2800" dirty="0">
                <a:latin typeface="Calibri" panose="020F0502020204030204" pitchFamily="34" charset="0"/>
                <a:cs typeface="Times New Roman" panose="02020603050405020304" pitchFamily="18" charset="0"/>
              </a:rPr>
              <a:t> acid.</a:t>
            </a:r>
            <a:r>
              <a:rPr lang="vi-VN" sz="2800" dirty="0">
                <a:latin typeface="Calibri" panose="020F0502020204030204" pitchFamily="34" charset="0"/>
                <a:cs typeface="Times New Roman" panose="02020603050405020304" pitchFamily="18" charset="0"/>
              </a:rPr>
              <a:t> </a:t>
            </a:r>
            <a:endParaRPr lang="en-US" sz="2800" dirty="0">
              <a:latin typeface="+mj-lt"/>
            </a:endParaRPr>
          </a:p>
          <a:p>
            <a:pPr>
              <a:lnSpc>
                <a:spcPct val="150000"/>
              </a:lnSpc>
            </a:pPr>
            <a:r>
              <a:rPr lang="vi-VN" sz="2800" dirty="0">
                <a:latin typeface="Calibri" panose="020F0502020204030204" pitchFamily="34" charset="0"/>
              </a:rPr>
              <a:t>b.</a:t>
            </a:r>
            <a:r>
              <a:rPr lang="vi-VN" sz="2800" b="1" dirty="0">
                <a:latin typeface="Calibri" panose="020F0502020204030204" pitchFamily="34" charset="0"/>
              </a:rPr>
              <a:t> </a:t>
            </a:r>
            <a:r>
              <a:rPr lang="vi-VN" sz="2800" dirty="0">
                <a:latin typeface="Calibri" panose="020F0502020204030204" pitchFamily="34" charset="0"/>
              </a:rPr>
              <a:t>Loại chất cấu tạo nên tơ nhện có đặc điểm cấu trúc nào nổi bật mà làm cho tơ nhện có độ dai chắc như vậy</a:t>
            </a:r>
            <a:r>
              <a:rPr lang="vi-VN" sz="2800" dirty="0" smtClean="0">
                <a:latin typeface="Calibri" panose="020F0502020204030204" pitchFamily="34" charset="0"/>
              </a:rPr>
              <a:t>?</a:t>
            </a:r>
            <a:endParaRPr lang="en-US" sz="2800" dirty="0">
              <a:latin typeface="+mj-lt"/>
            </a:endParaRPr>
          </a:p>
        </p:txBody>
      </p:sp>
      <p:sp>
        <p:nvSpPr>
          <p:cNvPr id="5" name="TextBox 4"/>
          <p:cNvSpPr txBox="1"/>
          <p:nvPr/>
        </p:nvSpPr>
        <p:spPr>
          <a:xfrm>
            <a:off x="3794167" y="127744"/>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Tree>
    <p:extLst>
      <p:ext uri="{BB962C8B-B14F-4D97-AF65-F5344CB8AC3E}">
        <p14:creationId xmlns:p14="http://schemas.microsoft.com/office/powerpoint/2010/main" val="433863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825909" y="1458175"/>
            <a:ext cx="12029704" cy="2610843"/>
          </a:xfrm>
          <a:prstGeom prst="rect">
            <a:avLst/>
          </a:prstGeom>
          <a:noFill/>
        </p:spPr>
        <p:txBody>
          <a:bodyPr wrap="square" rtlCol="0">
            <a:spAutoFit/>
          </a:bodyPr>
          <a:lstStyle/>
          <a:p>
            <a:pPr>
              <a:lnSpc>
                <a:spcPct val="150000"/>
              </a:lnSpc>
            </a:pPr>
            <a:r>
              <a:rPr lang="vi-VN" sz="2800" b="1" dirty="0">
                <a:latin typeface="Calibri" panose="020F0502020204030204" pitchFamily="34" charset="0"/>
                <a:cs typeface="Times New Roman" panose="02020603050405020304" pitchFamily="18" charset="0"/>
              </a:rPr>
              <a:t>Câu 5: </a:t>
            </a:r>
            <a:r>
              <a:rPr lang="vi-VN" sz="2800" dirty="0">
                <a:latin typeface="Calibri" panose="020F0502020204030204" pitchFamily="34" charset="0"/>
                <a:cs typeface="Times New Roman" panose="02020603050405020304" pitchFamily="18" charset="0"/>
              </a:rPr>
              <a:t>Hãy giải thích</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a. Tại sao </a:t>
            </a:r>
            <a:r>
              <a:rPr lang="it-IT" sz="2800" dirty="0">
                <a:latin typeface="Calibri" panose="020F0502020204030204" pitchFamily="34" charset="0"/>
                <a:cs typeface="Times New Roman" panose="02020603050405020304" pitchFamily="18" charset="0"/>
              </a:rPr>
              <a:t>khi luộc trứng gà thì trứng gà đặc lại?</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b. </a:t>
            </a:r>
            <a:r>
              <a:rPr lang="it-IT" sz="2800" dirty="0">
                <a:latin typeface="Calibri" panose="020F0502020204030204" pitchFamily="34" charset="0"/>
                <a:cs typeface="Times New Roman" panose="02020603050405020304" pitchFamily="18" charset="0"/>
              </a:rPr>
              <a:t>Tại sao khi vắt chanh vào cốc nước đậu thì có kết tủa?</a:t>
            </a:r>
            <a:endParaRPr lang="en-US" sz="2800" dirty="0">
              <a:latin typeface="Calibri" panose="020F0502020204030204" pitchFamily="34" charset="0"/>
              <a:cs typeface="Times New Roman" panose="02020603050405020304" pitchFamily="18" charset="0"/>
            </a:endParaRPr>
          </a:p>
          <a:p>
            <a:pPr>
              <a:lnSpc>
                <a:spcPct val="150000"/>
              </a:lnSpc>
            </a:pPr>
            <a:endParaRPr lang="en-US" sz="2800" dirty="0">
              <a:latin typeface="Calibri" panose="020F0502020204030204" pitchFamily="34" charset="0"/>
              <a:cs typeface="Times New Roman" panose="02020603050405020304" pitchFamily="18" charset="0"/>
            </a:endParaRPr>
          </a:p>
        </p:txBody>
      </p:sp>
      <p:sp>
        <p:nvSpPr>
          <p:cNvPr id="8" name="TextBox 7"/>
          <p:cNvSpPr txBox="1"/>
          <p:nvPr/>
        </p:nvSpPr>
        <p:spPr>
          <a:xfrm>
            <a:off x="3794167" y="127744"/>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
        <p:nvSpPr>
          <p:cNvPr id="9" name="TextBox 8"/>
          <p:cNvSpPr txBox="1"/>
          <p:nvPr/>
        </p:nvSpPr>
        <p:spPr>
          <a:xfrm>
            <a:off x="825909" y="4069018"/>
            <a:ext cx="10152445" cy="1569660"/>
          </a:xfrm>
          <a:prstGeom prst="rect">
            <a:avLst/>
          </a:prstGeom>
          <a:noFill/>
        </p:spPr>
        <p:txBody>
          <a:bodyPr wrap="square" rtlCol="0">
            <a:spAutoFit/>
          </a:bodyPr>
          <a:lstStyle/>
          <a:p>
            <a:pPr>
              <a:lnSpc>
                <a:spcPct val="150000"/>
              </a:lnSpc>
            </a:pPr>
            <a:r>
              <a:rPr lang="en-US" sz="2600" b="1" dirty="0" err="1">
                <a:latin typeface="Calibri" panose="020F0502020204030204" pitchFamily="34" charset="0"/>
                <a:cs typeface="Times New Roman" panose="02020603050405020304" pitchFamily="18" charset="0"/>
              </a:rPr>
              <a:t>Câu</a:t>
            </a:r>
            <a:r>
              <a:rPr lang="en-US" sz="2600" b="1" dirty="0">
                <a:latin typeface="Calibri" panose="020F0502020204030204" pitchFamily="34" charset="0"/>
                <a:cs typeface="Times New Roman" panose="02020603050405020304" pitchFamily="18" charset="0"/>
              </a:rPr>
              <a:t> 6:</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Tại</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sao</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uống</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nhiều</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nước</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ngọt</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ăn</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nhiều</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bánh</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kẹo</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ngọt</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không</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tốt</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cho</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sức</a:t>
            </a:r>
            <a:r>
              <a:rPr lang="en-US" sz="2600" dirty="0">
                <a:latin typeface="Calibri" panose="020F0502020204030204" pitchFamily="34" charset="0"/>
                <a:cs typeface="Times New Roman" panose="02020603050405020304" pitchFamily="18" charset="0"/>
              </a:rPr>
              <a:t> </a:t>
            </a:r>
            <a:r>
              <a:rPr lang="en-US" sz="2600" dirty="0" err="1">
                <a:latin typeface="Calibri" panose="020F0502020204030204" pitchFamily="34" charset="0"/>
                <a:cs typeface="Times New Roman" panose="02020603050405020304" pitchFamily="18" charset="0"/>
              </a:rPr>
              <a:t>khỏe</a:t>
            </a:r>
            <a:r>
              <a:rPr lang="en-US" sz="2600" dirty="0">
                <a:latin typeface="Calibri" panose="020F0502020204030204" pitchFamily="34" charset="0"/>
                <a:cs typeface="Times New Roman" panose="02020603050405020304" pitchFamily="18" charset="0"/>
              </a:rPr>
              <a:t> con </a:t>
            </a:r>
            <a:r>
              <a:rPr lang="en-US" sz="2600" dirty="0" err="1">
                <a:latin typeface="Calibri" panose="020F0502020204030204" pitchFamily="34" charset="0"/>
                <a:cs typeface="Times New Roman" panose="02020603050405020304" pitchFamily="18" charset="0"/>
              </a:rPr>
              <a:t>người</a:t>
            </a:r>
            <a:r>
              <a:rPr lang="en-US" sz="2600" dirty="0">
                <a:latin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29144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781663" y="3650885"/>
            <a:ext cx="12089081" cy="2031325"/>
          </a:xfrm>
          <a:prstGeom prst="rect">
            <a:avLst/>
          </a:prstGeom>
          <a:noFill/>
        </p:spPr>
        <p:txBody>
          <a:bodyPr wrap="square" rtlCol="0">
            <a:spAutoFit/>
          </a:bodyPr>
          <a:lstStyle/>
          <a:p>
            <a:pPr>
              <a:lnSpc>
                <a:spcPct val="150000"/>
              </a:lnSpc>
            </a:pPr>
            <a:r>
              <a:rPr lang="en-US" sz="2800" b="1" dirty="0" err="1">
                <a:latin typeface="Calibri" panose="020F0502020204030204" pitchFamily="34" charset="0"/>
                <a:cs typeface="Times New Roman" panose="02020603050405020304" pitchFamily="18" charset="0"/>
              </a:rPr>
              <a:t>Câu</a:t>
            </a:r>
            <a:r>
              <a:rPr lang="en-US" sz="2800" b="1" dirty="0">
                <a:latin typeface="Calibri" panose="020F0502020204030204" pitchFamily="34" charset="0"/>
                <a:cs typeface="Times New Roman" panose="02020603050405020304" pitchFamily="18" charset="0"/>
              </a:rPr>
              <a:t> </a:t>
            </a:r>
            <a:r>
              <a:rPr lang="en-US" sz="2800" b="1" dirty="0" smtClean="0">
                <a:latin typeface="Calibri" panose="020F0502020204030204" pitchFamily="34" charset="0"/>
                <a:cs typeface="Times New Roman" panose="02020603050405020304" pitchFamily="18" charset="0"/>
              </a:rPr>
              <a:t>8:</a:t>
            </a:r>
            <a:r>
              <a:rPr lang="en-US" sz="2800" dirty="0" smtClean="0">
                <a:latin typeface="Calibri" panose="020F0502020204030204" pitchFamily="34" charset="0"/>
                <a:cs typeface="Times New Roman" panose="02020603050405020304" pitchFamily="18" charset="0"/>
              </a:rPr>
              <a:t> </a:t>
            </a:r>
            <a:r>
              <a:rPr lang="vi-VN" sz="2800" dirty="0">
                <a:latin typeface="Calibri" panose="020F0502020204030204" pitchFamily="34" charset="0"/>
                <a:cs typeface="Times New Roman" panose="02020603050405020304" pitchFamily="18" charset="0"/>
              </a:rPr>
              <a:t>Hãy giải thích</a:t>
            </a:r>
            <a:endParaRPr lang="en-US" sz="2800" dirty="0">
              <a:latin typeface="Calibri" panose="020F0502020204030204" pitchFamily="34" charset="0"/>
              <a:cs typeface="Times New Roman" panose="02020603050405020304" pitchFamily="18" charset="0"/>
            </a:endParaRPr>
          </a:p>
          <a:p>
            <a:pPr>
              <a:lnSpc>
                <a:spcPct val="150000"/>
              </a:lnSpc>
            </a:pPr>
            <a:r>
              <a:rPr lang="vi-VN" sz="2800" dirty="0">
                <a:latin typeface="Calibri" panose="020F0502020204030204" pitchFamily="34" charset="0"/>
                <a:cs typeface="Times New Roman" panose="02020603050405020304" pitchFamily="18" charset="0"/>
              </a:rPr>
              <a:t>a. </a:t>
            </a:r>
            <a:r>
              <a:rPr lang="en-US" sz="2800" dirty="0" err="1">
                <a:latin typeface="Calibri" panose="020F0502020204030204" pitchFamily="34" charset="0"/>
                <a:cs typeface="Times New Roman" panose="02020603050405020304" pitchFamily="18" charset="0"/>
              </a:rPr>
              <a:t>Tại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sao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không</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nên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ăn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nhiều</a:t>
            </a:r>
            <a:r>
              <a:rPr lang="en-US" sz="2800" dirty="0">
                <a:latin typeface="Calibri" panose="020F0502020204030204" pitchFamily="34" charset="0"/>
                <a:cs typeface="Times New Roman" panose="02020603050405020304" pitchFamily="18" charset="0"/>
              </a:rPr>
              <a:t> protein? </a:t>
            </a:r>
          </a:p>
          <a:p>
            <a:pPr>
              <a:lnSpc>
                <a:spcPct val="150000"/>
              </a:lnSpc>
            </a:pPr>
            <a:r>
              <a:rPr lang="en-US" sz="2800" dirty="0">
                <a:latin typeface="Calibri" panose="020F0502020204030204" pitchFamily="34" charset="0"/>
                <a:cs typeface="Times New Roman" panose="02020603050405020304" pitchFamily="18" charset="0"/>
              </a:rPr>
              <a:t>b. </a:t>
            </a:r>
            <a:r>
              <a:rPr lang="en-US" sz="2800" dirty="0" err="1">
                <a:latin typeface="Calibri" panose="020F0502020204030204" pitchFamily="34" charset="0"/>
                <a:cs typeface="Times New Roman" panose="02020603050405020304" pitchFamily="18" charset="0"/>
              </a:rPr>
              <a:t>Tại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sao</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chúng</a:t>
            </a:r>
            <a:r>
              <a:rPr lang="en-US" sz="2800" dirty="0">
                <a:latin typeface="Calibri" panose="020F0502020204030204" pitchFamily="34" charset="0"/>
                <a:cs typeface="Times New Roman" panose="02020603050405020304" pitchFamily="18" charset="0"/>
              </a:rPr>
              <a:t> ta </a:t>
            </a:r>
            <a:r>
              <a:rPr lang="en-US" sz="2800" dirty="0" err="1">
                <a:latin typeface="Calibri" panose="020F0502020204030204" pitchFamily="34" charset="0"/>
                <a:cs typeface="Times New Roman" panose="02020603050405020304" pitchFamily="18" charset="0"/>
              </a:rPr>
              <a:t>lại</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cần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ăn</a:t>
            </a:r>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protein </a:t>
            </a:r>
            <a:r>
              <a:rPr lang="en-US" sz="2800" dirty="0" err="1" smtClean="0">
                <a:latin typeface="Calibri" panose="020F0502020204030204" pitchFamily="34" charset="0"/>
                <a:cs typeface="Times New Roman" panose="02020603050405020304" pitchFamily="18" charset="0"/>
              </a:rPr>
              <a:t>từ</a:t>
            </a:r>
            <a:r>
              <a:rPr lang="en-US" sz="2800" dirty="0" smtClean="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các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nguồn</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thực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phẩm</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khác</a:t>
            </a:r>
            <a:r>
              <a:rPr lang="en-US" sz="2800" dirty="0">
                <a:latin typeface="Calibri" panose="020F0502020204030204" pitchFamily="34" charset="0"/>
                <a:cs typeface="Times New Roman" panose="02020603050405020304" pitchFamily="18" charset="0"/>
              </a:rPr>
              <a:t> </a:t>
            </a:r>
            <a:r>
              <a:rPr lang="en-US" sz="2800" dirty="0" err="1">
                <a:latin typeface="Calibri" panose="020F0502020204030204" pitchFamily="34" charset="0"/>
                <a:cs typeface="Times New Roman" panose="02020603050405020304" pitchFamily="18" charset="0"/>
              </a:rPr>
              <a:t>nhau</a:t>
            </a:r>
            <a:r>
              <a:rPr lang="en-US" sz="2800" dirty="0" smtClean="0">
                <a:latin typeface="Calibri" panose="020F0502020204030204" pitchFamily="34" charset="0"/>
                <a:cs typeface="Times New Roman" panose="02020603050405020304" pitchFamily="18" charset="0"/>
              </a:rPr>
              <a:t>?</a:t>
            </a:r>
            <a:endParaRPr lang="en-US" sz="2800" dirty="0">
              <a:latin typeface="Calibri" panose="020F0502020204030204" pitchFamily="34" charset="0"/>
              <a:cs typeface="Times New Roman" panose="02020603050405020304" pitchFamily="18" charset="0"/>
            </a:endParaRPr>
          </a:p>
        </p:txBody>
      </p:sp>
      <p:sp>
        <p:nvSpPr>
          <p:cNvPr id="5" name="TextBox 4"/>
          <p:cNvSpPr txBox="1"/>
          <p:nvPr/>
        </p:nvSpPr>
        <p:spPr>
          <a:xfrm>
            <a:off x="3794167" y="127744"/>
            <a:ext cx="5522026" cy="584775"/>
          </a:xfrm>
          <a:prstGeom prst="rect">
            <a:avLst/>
          </a:prstGeom>
          <a:noFill/>
        </p:spPr>
        <p:txBody>
          <a:bodyPr wrap="square" rtlCol="0">
            <a:spAutoFit/>
          </a:bodyPr>
          <a:lstStyle/>
          <a:p>
            <a:r>
              <a:rPr lang="vi-VN" sz="3200" b="1" dirty="0">
                <a:latin typeface="Calibri" panose="020F0502020204030204" pitchFamily="34" charset="0"/>
              </a:rPr>
              <a:t>VẬN DỤNG</a:t>
            </a:r>
            <a:endParaRPr lang="en-US" sz="3200" b="1" dirty="0">
              <a:latin typeface="+mj-lt"/>
            </a:endParaRPr>
          </a:p>
        </p:txBody>
      </p:sp>
      <p:sp>
        <p:nvSpPr>
          <p:cNvPr id="7" name="Rectangle 6"/>
          <p:cNvSpPr/>
          <p:nvPr/>
        </p:nvSpPr>
        <p:spPr>
          <a:xfrm>
            <a:off x="884902" y="1575382"/>
            <a:ext cx="8765458" cy="1212640"/>
          </a:xfrm>
          <a:prstGeom prst="rect">
            <a:avLst/>
          </a:prstGeom>
        </p:spPr>
        <p:txBody>
          <a:bodyPr wrap="square">
            <a:spAutoFit/>
          </a:bodyPr>
          <a:lstStyle/>
          <a:p>
            <a:pPr algn="just">
              <a:lnSpc>
                <a:spcPct val="130000"/>
              </a:lnSpc>
              <a:tabLst>
                <a:tab pos="838200" algn="l"/>
              </a:tabLst>
            </a:pPr>
            <a:r>
              <a:rPr lang="en-US" sz="2800" b="1" dirty="0" err="1">
                <a:ea typeface="Calibri" panose="020F0502020204030204" pitchFamily="34" charset="0"/>
                <a:cs typeface="Times New Roman" panose="02020603050405020304" pitchFamily="18" charset="0"/>
              </a:rPr>
              <a:t>Câu</a:t>
            </a:r>
            <a:r>
              <a:rPr lang="en-US" sz="2800" b="1" dirty="0">
                <a:ea typeface="Calibri" panose="020F0502020204030204" pitchFamily="34" charset="0"/>
                <a:cs typeface="Times New Roman" panose="02020603050405020304" pitchFamily="18" charset="0"/>
              </a:rPr>
              <a:t> 7:</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Trong</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khẩu</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phần</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ăn</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những</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loại</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lipit</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nào</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không</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tốt</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cho</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sức</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khỏe</a:t>
            </a:r>
            <a:r>
              <a:rPr lang="en-US" sz="2800" dirty="0">
                <a:ea typeface="Calibri" panose="020F0502020204030204" pitchFamily="34" charset="0"/>
                <a:cs typeface="Times New Roman" panose="02020603050405020304" pitchFamily="18" charset="0"/>
              </a:rPr>
              <a:t> con </a:t>
            </a:r>
            <a:r>
              <a:rPr lang="en-US" sz="2800" dirty="0" err="1">
                <a:ea typeface="Calibri" panose="020F0502020204030204" pitchFamily="34" charset="0"/>
                <a:cs typeface="Times New Roman" panose="02020603050405020304" pitchFamily="18" charset="0"/>
              </a:rPr>
              <a:t>người</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Giải</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thích</a:t>
            </a:r>
            <a:r>
              <a:rPr lang="en-US" sz="2800" dirty="0">
                <a:ea typeface="Calibri" panose="020F0502020204030204" pitchFamily="34"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1969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hoa-bang-khuang-66.jpg"/>
          <p:cNvPicPr>
            <a:picLocks noChangeAspect="1"/>
          </p:cNvPicPr>
          <p:nvPr/>
        </p:nvPicPr>
        <p:blipFill>
          <a:blip r:embed="rId2"/>
          <a:stretch>
            <a:fillRect/>
          </a:stretch>
        </p:blipFill>
        <p:spPr>
          <a:xfrm>
            <a:off x="1524000" y="0"/>
            <a:ext cx="9144000" cy="6858000"/>
          </a:xfrm>
          <a:prstGeom prst="rect">
            <a:avLst/>
          </a:prstGeom>
        </p:spPr>
      </p:pic>
      <p:sp>
        <p:nvSpPr>
          <p:cNvPr id="5" name="Rectangle 4"/>
          <p:cNvSpPr/>
          <p:nvPr/>
        </p:nvSpPr>
        <p:spPr>
          <a:xfrm>
            <a:off x="1981200" y="4876800"/>
            <a:ext cx="9144000" cy="923330"/>
          </a:xfrm>
          <a:prstGeom prst="rect">
            <a:avLst/>
          </a:prstGeom>
          <a:noFill/>
        </p:spPr>
        <p:txBody>
          <a:bodyPr wrap="squar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Cảm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thày</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cô</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và</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rPr>
              <a:t>em</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Times New Roman" pitchFamily="18" charset="0"/>
            </a:endParaRPr>
          </a:p>
        </p:txBody>
      </p:sp>
    </p:spTree>
    <p:extLst>
      <p:ext uri="{BB962C8B-B14F-4D97-AF65-F5344CB8AC3E}">
        <p14:creationId xmlns:p14="http://schemas.microsoft.com/office/powerpoint/2010/main" val="39936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1" y="866899"/>
            <a:ext cx="4336026" cy="115363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defTabSz="1333500">
                <a:lnSpc>
                  <a:spcPct val="90000"/>
                </a:lnSpc>
                <a:spcBef>
                  <a:spcPct val="0"/>
                </a:spcBef>
                <a:spcAft>
                  <a:spcPct val="35000"/>
                </a:spcAft>
              </a:pPr>
              <a:r>
                <a:rPr lang="en-US" sz="3000" dirty="0" smtClean="0">
                  <a:latin typeface="Calibri" panose="020F0502020204030204" pitchFamily="34" charset="0"/>
                </a:rPr>
                <a:t>1. </a:t>
              </a:r>
              <a:r>
                <a:rPr lang="vi-VN" sz="3000" kern="1200" dirty="0" smtClean="0">
                  <a:latin typeface="Calibri" panose="020F0502020204030204" pitchFamily="34" charset="0"/>
                </a:rPr>
                <a:t>CARBOHYDRATE</a:t>
              </a:r>
              <a:endParaRPr lang="en-US" sz="3000" kern="1200" dirty="0">
                <a:latin typeface="+mj-lt"/>
              </a:endParaRPr>
            </a:p>
          </p:txBody>
        </p:sp>
      </p:grpSp>
      <p:sp>
        <p:nvSpPr>
          <p:cNvPr id="9" name="Cloud Callout 8"/>
          <p:cNvSpPr/>
          <p:nvPr/>
        </p:nvSpPr>
        <p:spPr>
          <a:xfrm>
            <a:off x="2588820" y="866899"/>
            <a:ext cx="8988663" cy="541591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800" dirty="0">
              <a:solidFill>
                <a:schemeClr val="tx1"/>
              </a:solidFill>
              <a:latin typeface="Calibri" panose="020F0502020204030204" pitchFamily="34" charset="0"/>
            </a:endParaRPr>
          </a:p>
          <a:p>
            <a:pPr algn="ctr">
              <a:lnSpc>
                <a:spcPct val="150000"/>
              </a:lnSpc>
            </a:pPr>
            <a:r>
              <a:rPr lang="vi-VN" sz="2800" dirty="0">
                <a:solidFill>
                  <a:schemeClr val="tx1"/>
                </a:solidFill>
                <a:latin typeface="Calibri" panose="020F0502020204030204" pitchFamily="34" charset="0"/>
              </a:rPr>
              <a:t>Nghiên cứu thông tin mục II trang 24, 25, 26 sgk về đặc điểm chung của carbohydrate, các loại đường đơn, đường đôi, đường đa và vai trò của carbohydrate. HS thảo luận nhóm để hoàn thành nội dung PHT số 1.</a:t>
            </a:r>
            <a:endParaRPr lang="en-US" sz="2800" dirty="0">
              <a:solidFill>
                <a:schemeClr val="tx1"/>
              </a:solidFill>
              <a:latin typeface="+mj-lt"/>
            </a:endParaRPr>
          </a:p>
        </p:txBody>
      </p:sp>
      <p:grpSp>
        <p:nvGrpSpPr>
          <p:cNvPr id="7" name="Group 6"/>
          <p:cNvGrpSpPr/>
          <p:nvPr/>
        </p:nvGrpSpPr>
        <p:grpSpPr>
          <a:xfrm>
            <a:off x="0" y="-85479"/>
            <a:ext cx="12192000" cy="758786"/>
            <a:chOff x="589641" y="218903"/>
            <a:chExt cx="10721891" cy="758786"/>
          </a:xfrm>
          <a:solidFill>
            <a:schemeClr val="accent2">
              <a:lumMod val="20000"/>
              <a:lumOff val="80000"/>
            </a:schemeClr>
          </a:solidFill>
        </p:grpSpPr>
        <p:sp>
          <p:nvSpPr>
            <p:cNvPr id="8" name="Rectangle 7"/>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en-US" sz="3000" b="1" dirty="0">
                  <a:solidFill>
                    <a:schemeClr val="tx1"/>
                  </a:solidFill>
                  <a:latin typeface="Calibri" panose="020F0502020204030204" pitchFamily="34" charset="0"/>
                  <a:cs typeface="Times New Roman" panose="02020603050405020304" pitchFamily="18" charset="0"/>
                </a:rPr>
                <a:t>I</a:t>
              </a:r>
              <a:r>
                <a:rPr lang="vi-VN" sz="3000" b="1" dirty="0" smtClean="0">
                  <a:solidFill>
                    <a:schemeClr val="tx1"/>
                  </a:solidFill>
                  <a:latin typeface="Calibri" panose="020F0502020204030204" pitchFamily="34" charset="0"/>
                  <a:cs typeface="Times New Roman" panose="02020603050405020304" pitchFamily="18" charset="0"/>
                </a:rPr>
                <a:t>I</a:t>
              </a:r>
              <a:r>
                <a:rPr lang="vi-VN" sz="3000" b="1" dirty="0">
                  <a:solidFill>
                    <a:schemeClr val="tx1"/>
                  </a:solidFill>
                  <a:latin typeface="Calibri" panose="020F0502020204030204" pitchFamily="34" charset="0"/>
                  <a:cs typeface="Times New Roman" panose="02020603050405020304" pitchFamily="18" charset="0"/>
                </a:rPr>
                <a:t>. </a:t>
              </a:r>
              <a:r>
                <a:rPr lang="vi-VN" sz="3000" b="1" kern="1200" dirty="0" smtClean="0">
                  <a:solidFill>
                    <a:schemeClr val="tx1"/>
                  </a:solidFill>
                  <a:latin typeface="Calibri" panose="020F0502020204030204" pitchFamily="34" charset="0"/>
                  <a:cs typeface="Times New Roman" panose="02020603050405020304" pitchFamily="18" charset="0"/>
                </a:rPr>
                <a:t>CÁC </a:t>
              </a:r>
              <a:r>
                <a:rPr lang="vi-VN" sz="3000" b="1" kern="1200" dirty="0">
                  <a:solidFill>
                    <a:schemeClr val="tx1"/>
                  </a:solidFill>
                  <a:latin typeface="Calibri" panose="020F0502020204030204" pitchFamily="34" charset="0"/>
                  <a:cs typeface="Times New Roman" panose="02020603050405020304" pitchFamily="18" charset="0"/>
                </a:rPr>
                <a:t>PHÂN TỬ SINH HỌC TRONG TẾ BÀO</a:t>
              </a:r>
              <a:endParaRPr lang="en-US" sz="3000" b="1" kern="1200" dirty="0">
                <a:solidFill>
                  <a:schemeClr val="tx1"/>
                </a:solidFill>
                <a:latin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18620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1"/>
            <a:ext cx="12192000" cy="55814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a:latin typeface="Calibri" panose="020F0502020204030204" pitchFamily="34" charset="0"/>
                </a:rPr>
                <a:t>   </a:t>
              </a:r>
              <a:r>
                <a:rPr lang="en-US" sz="3000" kern="1200" dirty="0" smtClean="0">
                  <a:latin typeface="Calibri" panose="020F0502020204030204" pitchFamily="34" charset="0"/>
                </a:rPr>
                <a:t>PHIẾU HỌC TẬP SỐ 1</a:t>
              </a:r>
              <a:endParaRPr lang="en-US" sz="3000" kern="1200" dirty="0">
                <a:latin typeface="+mj-lt"/>
              </a:endParaRPr>
            </a:p>
          </p:txBody>
        </p:sp>
      </p:grpSp>
      <p:sp>
        <p:nvSpPr>
          <p:cNvPr id="7" name="Rectangle 6"/>
          <p:cNvSpPr/>
          <p:nvPr/>
        </p:nvSpPr>
        <p:spPr>
          <a:xfrm>
            <a:off x="0" y="543392"/>
            <a:ext cx="6472052"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CC</a:t>
            </a:r>
            <a:endParaRPr lang="en-US" dirty="0"/>
          </a:p>
          <a:p>
            <a:pPr algn="ctr"/>
            <a:endParaRPr lang="en-US" dirty="0"/>
          </a:p>
        </p:txBody>
      </p:sp>
      <p:sp>
        <p:nvSpPr>
          <p:cNvPr id="8" name="TextBox 7"/>
          <p:cNvSpPr txBox="1"/>
          <p:nvPr/>
        </p:nvSpPr>
        <p:spPr>
          <a:xfrm>
            <a:off x="0" y="558141"/>
            <a:ext cx="6460177" cy="954107"/>
          </a:xfrm>
          <a:prstGeom prst="rect">
            <a:avLst/>
          </a:prstGeom>
          <a:noFill/>
        </p:spPr>
        <p:txBody>
          <a:bodyPr wrap="square" rtlCol="0">
            <a:spAutoFit/>
          </a:bodyPr>
          <a:lstStyle/>
          <a:p>
            <a:pPr marL="342900" indent="-342900">
              <a:buAutoNum type="arabicPeriod"/>
            </a:pPr>
            <a:r>
              <a:rPr lang="vi-VN" sz="2800" dirty="0">
                <a:latin typeface="Calibri" panose="020F0502020204030204" pitchFamily="34" charset="0"/>
              </a:rPr>
              <a:t>Carbohydrate được cấu tạo từ các nguyên tố hóa học nào</a:t>
            </a:r>
            <a:r>
              <a:rPr lang="vi-VN" sz="2800" dirty="0" smtClean="0">
                <a:latin typeface="Calibri" panose="020F0502020204030204" pitchFamily="34" charset="0"/>
              </a:rPr>
              <a:t>?</a:t>
            </a:r>
            <a:endParaRPr lang="vi-VN" sz="2800" dirty="0">
              <a:latin typeface="Calibri" panose="020F0502020204030204" pitchFamily="34" charset="0"/>
            </a:endParaRPr>
          </a:p>
        </p:txBody>
      </p:sp>
      <p:pic>
        <p:nvPicPr>
          <p:cNvPr id="9" name="Picture 8"/>
          <p:cNvPicPr/>
          <p:nvPr/>
        </p:nvPicPr>
        <p:blipFill>
          <a:blip r:embed="rId2"/>
          <a:stretch>
            <a:fillRect/>
          </a:stretch>
        </p:blipFill>
        <p:spPr>
          <a:xfrm>
            <a:off x="1023513" y="1666137"/>
            <a:ext cx="3076539" cy="3174914"/>
          </a:xfrm>
          <a:prstGeom prst="rect">
            <a:avLst/>
          </a:prstGeom>
        </p:spPr>
      </p:pic>
      <p:sp>
        <p:nvSpPr>
          <p:cNvPr id="10" name="TextBox 9"/>
          <p:cNvSpPr txBox="1"/>
          <p:nvPr/>
        </p:nvSpPr>
        <p:spPr>
          <a:xfrm>
            <a:off x="55207" y="5399191"/>
            <a:ext cx="6460177" cy="1384995"/>
          </a:xfrm>
          <a:prstGeom prst="rect">
            <a:avLst/>
          </a:prstGeom>
          <a:noFill/>
        </p:spPr>
        <p:txBody>
          <a:bodyPr wrap="square" rtlCol="0">
            <a:spAutoFit/>
          </a:bodyPr>
          <a:lstStyle/>
          <a:p>
            <a:pPr algn="just"/>
            <a:r>
              <a:rPr lang="vi-VN" sz="2800" dirty="0">
                <a:latin typeface="Calibri" panose="020F0502020204030204" pitchFamily="34" charset="0"/>
              </a:rPr>
              <a:t>2. Gọi tên các phân tử đường bằng cách điền vào ô trống, chỉ ra sự khác biệt giữa phân tử đường đơn và đường đôi.</a:t>
            </a:r>
            <a:endParaRPr lang="en-US" sz="2800" dirty="0">
              <a:latin typeface="+mj-lt"/>
            </a:endParaRPr>
          </a:p>
        </p:txBody>
      </p:sp>
      <p:sp>
        <p:nvSpPr>
          <p:cNvPr id="11" name="Rectangle 10"/>
          <p:cNvSpPr/>
          <p:nvPr/>
        </p:nvSpPr>
        <p:spPr>
          <a:xfrm>
            <a:off x="6472052" y="558141"/>
            <a:ext cx="5719948"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2052" y="558141"/>
            <a:ext cx="5719948" cy="1785104"/>
          </a:xfrm>
          <a:prstGeom prst="rect">
            <a:avLst/>
          </a:prstGeom>
          <a:noFill/>
        </p:spPr>
        <p:txBody>
          <a:bodyPr wrap="square" rtlCol="0">
            <a:spAutoFit/>
          </a:bodyPr>
          <a:lstStyle/>
          <a:p>
            <a:r>
              <a:rPr lang="vi-VN" sz="2200" dirty="0">
                <a:latin typeface="Calibri" panose="020F0502020204030204" pitchFamily="34" charset="0"/>
              </a:rPr>
              <a:t>3. Phân biệt các loại Carbohydrate bằng cách hoàn thành vào chỗ trống</a:t>
            </a:r>
          </a:p>
          <a:p>
            <a:endParaRPr lang="vi-VN" sz="2200" dirty="0">
              <a:latin typeface="Calibri" panose="020F0502020204030204" pitchFamily="34" charset="0"/>
            </a:endParaRPr>
          </a:p>
          <a:p>
            <a:endParaRPr lang="en-US" sz="2200" dirty="0">
              <a:latin typeface="+mj-lt"/>
            </a:endParaRPr>
          </a:p>
          <a:p>
            <a:endParaRPr lang="en-US" sz="2200" dirty="0">
              <a:latin typeface="+mj-lt"/>
            </a:endParaRPr>
          </a:p>
        </p:txBody>
      </p:sp>
      <p:graphicFrame>
        <p:nvGraphicFramePr>
          <p:cNvPr id="15" name="Table 14"/>
          <p:cNvGraphicFramePr>
            <a:graphicFrameLocks noGrp="1"/>
          </p:cNvGraphicFramePr>
          <p:nvPr>
            <p:extLst>
              <p:ext uri="{D42A27DB-BD31-4B8C-83A1-F6EECF244321}">
                <p14:modId xmlns:p14="http://schemas.microsoft.com/office/powerpoint/2010/main" val="1459229608"/>
              </p:ext>
            </p:extLst>
          </p:nvPr>
        </p:nvGraphicFramePr>
        <p:xfrm>
          <a:off x="6880492" y="1253820"/>
          <a:ext cx="5006708" cy="5712279"/>
        </p:xfrm>
        <a:graphic>
          <a:graphicData uri="http://schemas.openxmlformats.org/drawingml/2006/table">
            <a:tbl>
              <a:tblPr firstRow="1" firstCol="1" bandRow="1">
                <a:tableStyleId>{5C22544A-7EE6-4342-B048-85BDC9FD1C3A}</a:tableStyleId>
              </a:tblPr>
              <a:tblGrid>
                <a:gridCol w="2002251">
                  <a:extLst>
                    <a:ext uri="{9D8B030D-6E8A-4147-A177-3AD203B41FA5}">
                      <a16:colId xmlns="" xmlns:a16="http://schemas.microsoft.com/office/drawing/2014/main" val="2937929108"/>
                    </a:ext>
                  </a:extLst>
                </a:gridCol>
                <a:gridCol w="3004457">
                  <a:extLst>
                    <a:ext uri="{9D8B030D-6E8A-4147-A177-3AD203B41FA5}">
                      <a16:colId xmlns="" xmlns:a16="http://schemas.microsoft.com/office/drawing/2014/main" val="3940018133"/>
                    </a:ext>
                  </a:extLst>
                </a:gridCol>
              </a:tblGrid>
              <a:tr h="1536881">
                <a:tc>
                  <a:txBody>
                    <a:bodyPr/>
                    <a:lstStyle/>
                    <a:p>
                      <a:pPr algn="ctr">
                        <a:lnSpc>
                          <a:spcPct val="130000"/>
                        </a:lnSpc>
                        <a:spcAft>
                          <a:spcPts val="0"/>
                        </a:spcAft>
                      </a:pPr>
                      <a:r>
                        <a:rPr lang="vi-VN" sz="1400" dirty="0">
                          <a:effectLst/>
                          <a:latin typeface="Calibri" panose="020F0502020204030204" pitchFamily="34" charset="0"/>
                        </a:rPr>
                        <a:t> </a:t>
                      </a:r>
                      <a:endParaRPr lang="en-US" sz="1400" dirty="0">
                        <a:effectLst/>
                        <a:latin typeface="+mj-lt"/>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r>
                        <a:rPr lang="vi-VN" sz="1400" dirty="0">
                          <a:effectLst/>
                          <a:latin typeface="Calibri" panose="020F0502020204030204" pitchFamily="34" charset="0"/>
                        </a:rPr>
                        <a:t>Monosaccharide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Calibri" panose="020F0502020204030204" pitchFamily="34" charset="0"/>
                        </a:rPr>
                        <a:t>Cấu tạo: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Đại diện: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Vai trò: </a:t>
                      </a:r>
                      <a:r>
                        <a:rPr lang="vi-VN" sz="1400" dirty="0" smtClean="0">
                          <a:effectLst/>
                          <a:latin typeface="Calibri" panose="020F0502020204030204" pitchFamily="34" charset="0"/>
                        </a:rPr>
                        <a:t>............................................................</a:t>
                      </a:r>
                      <a:endParaRPr lang="en-US" sz="1400" dirty="0">
                        <a:effectLst/>
                        <a:latin typeface="+mj-lt"/>
                      </a:endParaRPr>
                    </a:p>
                  </a:txBody>
                  <a:tcPr marL="55173" marR="55173" marT="0" marB="0"/>
                </a:tc>
                <a:extLst>
                  <a:ext uri="{0D108BD9-81ED-4DB2-BD59-A6C34878D82A}">
                    <a16:rowId xmlns="" xmlns:a16="http://schemas.microsoft.com/office/drawing/2014/main" val="1890769430"/>
                  </a:ext>
                </a:extLst>
              </a:tr>
              <a:tr h="1594403">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Calibri" panose="020F0502020204030204" pitchFamily="34" charset="0"/>
                        </a:rPr>
                        <a:t> </a:t>
                      </a:r>
                      <a:endParaRPr lang="en-US" sz="1400" dirty="0">
                        <a:effectLst/>
                        <a:latin typeface="+mj-lt"/>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r>
                        <a:rPr lang="vi-VN" sz="1400" dirty="0">
                          <a:effectLst/>
                          <a:latin typeface="Calibri" panose="020F0502020204030204" pitchFamily="34" charset="0"/>
                        </a:rPr>
                        <a:t>Disaccharide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Calibri" panose="020F0502020204030204" pitchFamily="34" charset="0"/>
                        </a:rPr>
                        <a:t>Cấu tạo: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Đại diện: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Vai trò: ...............................................................</a:t>
                      </a:r>
                      <a:endParaRPr lang="en-US" sz="1400" dirty="0">
                        <a:effectLst/>
                        <a:latin typeface="+mj-lt"/>
                      </a:endParaRPr>
                    </a:p>
                  </a:txBody>
                  <a:tcPr marL="55173" marR="55173" marT="0" marB="0"/>
                </a:tc>
                <a:extLst>
                  <a:ext uri="{0D108BD9-81ED-4DB2-BD59-A6C34878D82A}">
                    <a16:rowId xmlns="" xmlns:a16="http://schemas.microsoft.com/office/drawing/2014/main" val="513832250"/>
                  </a:ext>
                </a:extLst>
              </a:tr>
              <a:tr h="1484138">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Calibri" panose="020F0502020204030204" pitchFamily="34" charset="0"/>
                        </a:rPr>
                        <a:t> </a:t>
                      </a:r>
                      <a:endParaRPr lang="en-US" sz="1400" dirty="0">
                        <a:effectLst/>
                        <a:latin typeface="+mj-lt"/>
                      </a:endParaRPr>
                    </a:p>
                    <a:p>
                      <a:pPr algn="ctr">
                        <a:lnSpc>
                          <a:spcPct val="130000"/>
                        </a:lnSpc>
                        <a:spcAft>
                          <a:spcPts val="0"/>
                        </a:spcAft>
                      </a:pPr>
                      <a:endParaRPr lang="vi-VN" sz="1400" dirty="0">
                        <a:effectLst/>
                        <a:latin typeface="Calibri" panose="020F0502020204030204" pitchFamily="34" charset="0"/>
                      </a:endParaRPr>
                    </a:p>
                    <a:p>
                      <a:pPr algn="ctr">
                        <a:lnSpc>
                          <a:spcPct val="130000"/>
                        </a:lnSpc>
                        <a:spcAft>
                          <a:spcPts val="0"/>
                        </a:spcAft>
                      </a:pPr>
                      <a:r>
                        <a:rPr lang="vi-VN" sz="1400" dirty="0">
                          <a:effectLst/>
                          <a:latin typeface="Calibri" panose="020F0502020204030204" pitchFamily="34" charset="0"/>
                        </a:rPr>
                        <a:t>Polysaccharide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Calibri" panose="020F0502020204030204" pitchFamily="34" charset="0"/>
                        </a:rPr>
                        <a:t>Cấu tạo: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Đại diện: ..........................................................</a:t>
                      </a:r>
                      <a:endParaRPr lang="en-US" sz="1400" dirty="0">
                        <a:effectLst/>
                        <a:latin typeface="+mj-lt"/>
                      </a:endParaRPr>
                    </a:p>
                    <a:p>
                      <a:pPr>
                        <a:lnSpc>
                          <a:spcPct val="130000"/>
                        </a:lnSpc>
                        <a:spcAft>
                          <a:spcPts val="0"/>
                        </a:spcAft>
                      </a:pPr>
                      <a:r>
                        <a:rPr lang="vi-VN" sz="1400" dirty="0">
                          <a:effectLst/>
                          <a:latin typeface="Calibri" panose="020F0502020204030204" pitchFamily="34" charset="0"/>
                        </a:rPr>
                        <a:t>Vai trò: ...............................................................</a:t>
                      </a:r>
                      <a:endParaRPr lang="en-US" sz="1400" dirty="0">
                        <a:effectLst/>
                        <a:latin typeface="+mj-lt"/>
                      </a:endParaRPr>
                    </a:p>
                  </a:txBody>
                  <a:tcPr marL="55173" marR="55173" marT="0" marB="0"/>
                </a:tc>
                <a:extLst>
                  <a:ext uri="{0D108BD9-81ED-4DB2-BD59-A6C34878D82A}">
                    <a16:rowId xmlns="" xmlns:a16="http://schemas.microsoft.com/office/drawing/2014/main" val="1804151998"/>
                  </a:ext>
                </a:extLst>
              </a:tr>
              <a:tr h="742070">
                <a:tc>
                  <a:txBody>
                    <a:bodyPr/>
                    <a:lstStyle/>
                    <a:p>
                      <a:pPr algn="ctr">
                        <a:lnSpc>
                          <a:spcPct val="130000"/>
                        </a:lnSpc>
                        <a:spcAft>
                          <a:spcPts val="0"/>
                        </a:spcAft>
                      </a:pPr>
                      <a:r>
                        <a:rPr lang="vi-VN" sz="1400" dirty="0">
                          <a:effectLst/>
                          <a:latin typeface="Calibri" panose="020F0502020204030204" pitchFamily="34" charset="0"/>
                        </a:rPr>
                        <a:t> </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Calibri" panose="020F0502020204030204" pitchFamily="34" charset="0"/>
                        </a:rPr>
                        <a:t>Nguồn thực phẩm: ..............................................</a:t>
                      </a:r>
                      <a:endParaRPr lang="en-US" sz="1400" dirty="0">
                        <a:effectLst/>
                        <a:latin typeface="+mj-lt"/>
                      </a:endParaRPr>
                    </a:p>
                  </a:txBody>
                  <a:tcPr marL="55173" marR="55173" marT="0" marB="0"/>
                </a:tc>
                <a:extLst>
                  <a:ext uri="{0D108BD9-81ED-4DB2-BD59-A6C34878D82A}">
                    <a16:rowId xmlns="" xmlns:a16="http://schemas.microsoft.com/office/drawing/2014/main" val="1059150055"/>
                  </a:ext>
                </a:extLst>
              </a:tr>
            </a:tbl>
          </a:graphicData>
        </a:graphic>
      </p:graphicFrame>
      <p:grpSp>
        <p:nvGrpSpPr>
          <p:cNvPr id="2" name="Group 1"/>
          <p:cNvGrpSpPr/>
          <p:nvPr/>
        </p:nvGrpSpPr>
        <p:grpSpPr>
          <a:xfrm>
            <a:off x="7062967" y="1330154"/>
            <a:ext cx="1490345" cy="5660386"/>
            <a:chOff x="7111748" y="1242768"/>
            <a:chExt cx="1490345" cy="5660386"/>
          </a:xfrm>
        </p:grpSpPr>
        <p:pic>
          <p:nvPicPr>
            <p:cNvPr id="24" name="Picture 23"/>
            <p:cNvPicPr/>
            <p:nvPr/>
          </p:nvPicPr>
          <p:blipFill>
            <a:blip r:embed="rId3"/>
            <a:stretch>
              <a:fillRect/>
            </a:stretch>
          </p:blipFill>
          <p:spPr>
            <a:xfrm>
              <a:off x="7317798" y="1242768"/>
              <a:ext cx="1047750" cy="1047750"/>
            </a:xfrm>
            <a:prstGeom prst="rect">
              <a:avLst/>
            </a:prstGeom>
          </p:spPr>
        </p:pic>
        <p:pic>
          <p:nvPicPr>
            <p:cNvPr id="25" name="Picture 24"/>
            <p:cNvPicPr/>
            <p:nvPr/>
          </p:nvPicPr>
          <p:blipFill>
            <a:blip r:embed="rId4"/>
            <a:stretch>
              <a:fillRect/>
            </a:stretch>
          </p:blipFill>
          <p:spPr>
            <a:xfrm>
              <a:off x="7111748" y="3054922"/>
              <a:ext cx="1480185" cy="757555"/>
            </a:xfrm>
            <a:prstGeom prst="rect">
              <a:avLst/>
            </a:prstGeom>
          </p:spPr>
        </p:pic>
        <p:pic>
          <p:nvPicPr>
            <p:cNvPr id="26" name="Picture 25"/>
            <p:cNvPicPr/>
            <p:nvPr/>
          </p:nvPicPr>
          <p:blipFill>
            <a:blip r:embed="rId5"/>
            <a:stretch>
              <a:fillRect/>
            </a:stretch>
          </p:blipFill>
          <p:spPr>
            <a:xfrm>
              <a:off x="7111748" y="4633259"/>
              <a:ext cx="1490345" cy="539750"/>
            </a:xfrm>
            <a:prstGeom prst="rect">
              <a:avLst/>
            </a:prstGeom>
          </p:spPr>
        </p:pic>
        <p:pic>
          <p:nvPicPr>
            <p:cNvPr id="27" name="Picture 26" descr="Bát cơm đáng giá mấy đồng? - Hội Dòng Mến Thánh Giá Gò Vấ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0897" y="6152373"/>
              <a:ext cx="1044651" cy="750781"/>
            </a:xfrm>
            <a:prstGeom prst="rect">
              <a:avLst/>
            </a:prstGeom>
            <a:noFill/>
            <a:ln>
              <a:noFill/>
            </a:ln>
          </p:spPr>
        </p:pic>
      </p:grpSp>
    </p:spTree>
    <p:extLst>
      <p:ext uri="{BB962C8B-B14F-4D97-AF65-F5344CB8AC3E}">
        <p14:creationId xmlns:p14="http://schemas.microsoft.com/office/powerpoint/2010/main" val="194671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Đếm Ngược Thời Gian 10 Phút - 10 Minute Countdown Green Scre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877" y="862280"/>
            <a:ext cx="10011904" cy="5631696"/>
          </a:xfrm>
          <a:prstGeom prst="rect">
            <a:avLst/>
          </a:prstGeom>
        </p:spPr>
      </p:pic>
      <p:sp>
        <p:nvSpPr>
          <p:cNvPr id="6" name="TextBox 5"/>
          <p:cNvSpPr txBox="1"/>
          <p:nvPr/>
        </p:nvSpPr>
        <p:spPr>
          <a:xfrm>
            <a:off x="922148" y="201478"/>
            <a:ext cx="10399363" cy="523220"/>
          </a:xfrm>
          <a:prstGeom prst="rect">
            <a:avLst/>
          </a:prstGeom>
          <a:noFill/>
        </p:spPr>
        <p:txBody>
          <a:bodyPr wrap="square" rtlCol="0">
            <a:spAutoFit/>
          </a:bodyPr>
          <a:lstStyle/>
          <a:p>
            <a:r>
              <a:rPr lang="vi-VN" sz="2800" dirty="0">
                <a:latin typeface="Calibri" panose="020F0502020204030204" pitchFamily="34" charset="0"/>
              </a:rPr>
              <a:t>Thời gian làm việc nhóm để hoàn thành nội dung phiếu học tập số 1</a:t>
            </a:r>
            <a:endParaRPr lang="en-US" sz="2800" dirty="0">
              <a:latin typeface="+mj-lt"/>
            </a:endParaRPr>
          </a:p>
        </p:txBody>
      </p:sp>
    </p:spTree>
    <p:extLst>
      <p:ext uri="{BB962C8B-B14F-4D97-AF65-F5344CB8AC3E}">
        <p14:creationId xmlns:p14="http://schemas.microsoft.com/office/powerpoint/2010/main" val="377047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P_AF_EFFECT_INFO"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TotalTime>
  <Words>3238</Words>
  <Application>Microsoft Office PowerPoint</Application>
  <PresentationFormat>Widescreen</PresentationFormat>
  <Paragraphs>434</Paragraphs>
  <Slides>69</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Mien Phi-STEM</Manager>
  <Company>Du An- Mien Phi-STEM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Mien Phi-STEM</dc:title>
  <dc:subject>Du An- Mien Phi-STEM</dc:subject>
  <dc:creator>Du An- Mien Phi-STEM</dc:creator>
  <dc:description>Du An- Mien Phi-STEM</dc:description>
  <cp:lastModifiedBy>Windows User</cp:lastModifiedBy>
  <cp:revision>127</cp:revision>
  <dcterms:created xsi:type="dcterms:W3CDTF">2021-08-20T08:42:04Z</dcterms:created>
  <dcterms:modified xsi:type="dcterms:W3CDTF">2024-08-26T11:04:53Z</dcterms:modified>
  <cp:category>Du An- Mien Phi-STEM</cp:category>
</cp:coreProperties>
</file>